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3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5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7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2.xml" ContentType="application/vnd.openxmlformats-officedocument.drawingml.diagramData+xml"/>
  <Override PartName="/ppt/diagrams/data4.xml" ContentType="application/vnd.openxmlformats-officedocument.drawingml.diagramData+xml"/>
  <Override PartName="/ppt/diagrams/data6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notesMasterIdLst>
    <p:notesMasterId r:id="rId50"/>
  </p:notesMasterIdLst>
  <p:sldIdLst>
    <p:sldId id="262" r:id="rId2"/>
    <p:sldId id="301" r:id="rId3"/>
    <p:sldId id="300" r:id="rId4"/>
    <p:sldId id="299" r:id="rId5"/>
    <p:sldId id="297" r:id="rId6"/>
    <p:sldId id="298" r:id="rId7"/>
    <p:sldId id="258" r:id="rId8"/>
    <p:sldId id="257" r:id="rId9"/>
    <p:sldId id="259" r:id="rId10"/>
    <p:sldId id="260" r:id="rId11"/>
    <p:sldId id="261" r:id="rId12"/>
    <p:sldId id="263" r:id="rId13"/>
    <p:sldId id="264" r:id="rId14"/>
    <p:sldId id="265" r:id="rId15"/>
    <p:sldId id="266" r:id="rId16"/>
    <p:sldId id="267" r:id="rId17"/>
    <p:sldId id="268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304" r:id="rId46"/>
    <p:sldId id="303" r:id="rId47"/>
    <p:sldId id="305" r:id="rId48"/>
    <p:sldId id="302" r:id="rId4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23" autoAdjust="0"/>
    <p:restoredTop sz="93844" autoAdjust="0"/>
  </p:normalViewPr>
  <p:slideViewPr>
    <p:cSldViewPr snapToGrid="0">
      <p:cViewPr varScale="1">
        <p:scale>
          <a:sx n="80" d="100"/>
          <a:sy n="80" d="100"/>
        </p:scale>
        <p:origin x="70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image" Target="../media/image810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image" Target="../media/image97.png"/></Relationships>
</file>

<file path=ppt/diagrams/_rels/data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image" Target="../media/image10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7DCBF0-BEA5-4EE1-96CC-9A3D81B87261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E098F30B-1CF0-43D1-BA96-4E51DD9EF670}">
      <dgm:prSet phldrT="[Κείμενο]" custT="1"/>
      <dgm:spPr>
        <a:solidFill>
          <a:schemeClr val="bg1">
            <a:lumMod val="95000"/>
          </a:schemeClr>
        </a:solidFill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r>
            <a:rPr lang="el-GR" sz="2000" dirty="0">
              <a:solidFill>
                <a:schemeClr val="tx1"/>
              </a:solidFill>
            </a:rPr>
            <a:t>Οι εξισώσεις του μοντέλου πριν την χορήγηση του φαρμάκου</a:t>
          </a:r>
          <a:r>
            <a:rPr lang="en-US" sz="2000" dirty="0">
              <a:solidFill>
                <a:schemeClr val="tx1"/>
              </a:solidFill>
            </a:rPr>
            <a:t>:</a:t>
          </a:r>
          <a:r>
            <a:rPr lang="el-GR" sz="2000" dirty="0"/>
            <a:t>.</a:t>
          </a:r>
        </a:p>
      </dgm:t>
    </dgm:pt>
    <dgm:pt modelId="{D0AB5603-281A-4484-8491-7797AFF10F19}" type="parTrans" cxnId="{6A5C69E2-081C-4626-9836-80B6096DD46E}">
      <dgm:prSet/>
      <dgm:spPr/>
      <dgm:t>
        <a:bodyPr/>
        <a:lstStyle/>
        <a:p>
          <a:endParaRPr lang="el-GR"/>
        </a:p>
      </dgm:t>
    </dgm:pt>
    <dgm:pt modelId="{77A8A357-D7E1-492F-8A93-1A1441BAE82F}" type="sibTrans" cxnId="{6A5C69E2-081C-4626-9836-80B6096DD46E}">
      <dgm:prSet/>
      <dgm:spPr/>
      <dgm:t>
        <a:bodyPr/>
        <a:lstStyle/>
        <a:p>
          <a:endParaRPr lang="el-GR"/>
        </a:p>
      </dgm:t>
    </dgm:pt>
    <mc:AlternateContent xmlns:mc="http://schemas.openxmlformats.org/markup-compatibility/2006" xmlns:a14="http://schemas.microsoft.com/office/drawing/2010/main">
      <mc:Choice Requires="a14">
        <dgm:pt modelId="{FB808725-759F-4DCF-A0FC-A54BA59B60BD}">
          <dgm:prSet phldrT="[Κείμενο]"/>
          <dgm:spPr/>
          <dgm:t>
            <a:bodyPr/>
            <a:lstStyle/>
            <a:p>
              <a:pPr algn="l"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l-GR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b="0" i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  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l-GR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p>
                                <m:sSupPr>
                                  <m:ctrlPr>
                                    <a:rPr lang="el-GR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b="0" i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N</m:t>
                                  </m:r>
                                </m:e>
                                <m:sup>
                                  <m:r>
                                    <a:rPr lang="el-GR" b="0" i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′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l-GR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b="0" i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t</m:t>
                                  </m:r>
                                </m:e>
                              </m:d>
                              <m:r>
                                <a:rPr lang="el-GR" b="0" i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=</m:t>
                              </m:r>
                              <m:d>
                                <m:dPr>
                                  <m:ctrlPr>
                                    <a:rPr lang="el-GR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b="0" i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L</m:t>
                                  </m:r>
                                  <m:r>
                                    <a:rPr lang="el-GR" b="0" i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b="0" i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D</m:t>
                                  </m:r>
                                </m:e>
                              </m:d>
                              <m:r>
                                <m:rPr>
                                  <m:sty m:val="p"/>
                                </m:rPr>
                                <a:rPr lang="el-GR" b="0" i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N</m:t>
                              </m:r>
                              <m:d>
                                <m:dPr>
                                  <m:ctrlPr>
                                    <a:rPr lang="el-GR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b="0" i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t</m:t>
                                  </m:r>
                                </m:e>
                              </m:d>
                            </m:e>
                          </m:mr>
                          <m:mr>
                            <m:e>
                              <m:sSup>
                                <m:sSupPr>
                                  <m:ctrlPr>
                                    <a:rPr lang="el-GR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b="0" i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R</m:t>
                                  </m:r>
                                </m:e>
                                <m:sup>
                                  <m:r>
                                    <a:rPr lang="el-GR" b="0" i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′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l-GR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b="0" i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t</m:t>
                                  </m:r>
                                </m:e>
                              </m:d>
                              <m:r>
                                <a:rPr lang="el-GR" b="0" i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=</m:t>
                              </m:r>
                              <m:d>
                                <m:dPr>
                                  <m:ctrlPr>
                                    <a:rPr lang="el-GR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b="0" i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L</m:t>
                                  </m:r>
                                  <m:r>
                                    <a:rPr lang="el-GR" b="0" i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b="0" i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D</m:t>
                                  </m:r>
                                </m:e>
                              </m:d>
                              <m:r>
                                <m:rPr>
                                  <m:sty m:val="p"/>
                                </m:rPr>
                                <a:rPr lang="el-GR" b="0" i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R</m:t>
                              </m:r>
                              <m:d>
                                <m:dPr>
                                  <m:ctrlPr>
                                    <a:rPr lang="el-GR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b="0" i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t</m:t>
                                  </m:r>
                                </m:e>
                              </m:d>
                              <m:r>
                                <a:rPr lang="el-GR" b="0" i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el-GR" b="0" i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uN</m:t>
                              </m:r>
                              <m:d>
                                <m:dPr>
                                  <m:ctrlPr>
                                    <a:rPr lang="el-GR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b="0" i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t</m:t>
                                  </m:r>
                                </m:e>
                              </m:d>
                            </m:e>
                          </m:mr>
                        </m:m>
                      </m:e>
                    </m:d>
                    <m:r>
                      <a:rPr lang="el-GR" b="0" i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   </m:t>
                    </m:r>
                    <m:r>
                      <m:rPr>
                        <m:sty m:val="p"/>
                      </m:rPr>
                      <a:rPr lang="el-GR" b="0" i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για</m:t>
                    </m:r>
                    <m:r>
                      <a:rPr lang="el-GR" b="0" i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t</m:t>
                    </m:r>
                    <m:r>
                      <a:rPr lang="el-GR" b="0" i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≤</m:t>
                    </m:r>
                    <m:sSup>
                      <m:sSupPr>
                        <m:ctrlPr>
                          <a:rPr lang="el-GR" i="1"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t</m:t>
                        </m:r>
                      </m:e>
                      <m:sup>
                        <m:r>
                          <a:rPr lang="el-GR" b="0" i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∗</m:t>
                        </m:r>
                      </m:sup>
                    </m:sSup>
                  </m:oMath>
                </m:oMathPara>
              </a14:m>
              <a:endParaRPr lang="el-GR" dirty="0"/>
            </a:p>
          </dgm:t>
        </dgm:pt>
      </mc:Choice>
      <mc:Fallback xmlns="">
        <dgm:pt modelId="{FB808725-759F-4DCF-A0FC-A54BA59B60BD}">
          <dgm:prSet phldrT="[Κείμενο]"/>
          <dgm:spPr/>
          <dgm:t>
            <a:bodyPr/>
            <a:lstStyle/>
            <a:p>
              <a:pPr algn="l"/>
              <a:r>
                <a:rPr lang="el-GR" i="0">
                  <a:effectLst/>
                  <a:latin typeface="Cambria Math" panose="02040503050406030204" pitchFamily="18" charset="0"/>
                </a:rPr>
                <a:t>{</a:t>
              </a:r>
              <a:r>
                <a:rPr lang="el-GR" b="0" i="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Calibri" panose="020F0502020204030204" pitchFamily="34" charset="0"/>
                </a:rPr>
                <a:t>   ■8(N^′ (t)=(L−D)N(t)@R^′ (t)=(L−D)R(t)+uN(t) )┤    για </a:t>
              </a:r>
              <a:r>
                <a:rPr lang="en-US" b="0" i="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r>
                <a:rPr lang="el-GR" b="0" i="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Calibri" panose="020F0502020204030204" pitchFamily="34" charset="0"/>
                </a:rPr>
                <a:t>≤</a:t>
              </a:r>
              <a:r>
                <a:rPr lang="en-US" b="0" i="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r>
                <a:rPr lang="el-GR" b="0" i="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Calibri" panose="020F0502020204030204" pitchFamily="34" charset="0"/>
                </a:rPr>
                <a:t>^∗</a:t>
              </a:r>
              <a:endParaRPr lang="el-GR" dirty="0"/>
            </a:p>
          </dgm:t>
        </dgm:pt>
      </mc:Fallback>
    </mc:AlternateContent>
    <dgm:pt modelId="{96162534-99ED-49E4-BA8D-09263A00AF40}" type="parTrans" cxnId="{3BF19178-88E1-40A1-900D-444EE527F919}">
      <dgm:prSet/>
      <dgm:spPr/>
      <dgm:t>
        <a:bodyPr/>
        <a:lstStyle/>
        <a:p>
          <a:endParaRPr lang="el-GR"/>
        </a:p>
      </dgm:t>
    </dgm:pt>
    <dgm:pt modelId="{C7BB690E-D210-4403-BB34-08BE3459A18F}" type="sibTrans" cxnId="{3BF19178-88E1-40A1-900D-444EE527F919}">
      <dgm:prSet/>
      <dgm:spPr/>
      <dgm:t>
        <a:bodyPr/>
        <a:lstStyle/>
        <a:p>
          <a:endParaRPr lang="el-GR"/>
        </a:p>
      </dgm:t>
    </dgm:pt>
    <dgm:pt modelId="{9C3BEC6C-F6DA-4733-BCE6-387635B45005}">
      <dgm:prSet phldrT="[Κείμενο]" custT="1"/>
      <dgm:spPr>
        <a:solidFill>
          <a:schemeClr val="bg1">
            <a:lumMod val="95000"/>
          </a:schemeClr>
        </a:solidFill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r>
            <a:rPr lang="el-GR" sz="2000" dirty="0">
              <a:solidFill>
                <a:schemeClr val="tx1"/>
              </a:solidFill>
            </a:rPr>
            <a:t>Οι εξισώσεις του μοντέλου μετά την χορήγηση του φαρμάκου</a:t>
          </a:r>
          <a:r>
            <a:rPr lang="en-US" sz="2000" dirty="0">
              <a:solidFill>
                <a:schemeClr val="tx1"/>
              </a:solidFill>
            </a:rPr>
            <a:t>:</a:t>
          </a:r>
          <a:r>
            <a:rPr lang="el-GR" sz="2000" dirty="0"/>
            <a:t>.</a:t>
          </a:r>
        </a:p>
      </dgm:t>
    </dgm:pt>
    <dgm:pt modelId="{FDD158A5-87B2-4479-A8F4-FF76EE7D3AC2}" type="parTrans" cxnId="{35760B1A-CBE0-48F5-92B5-4F6AC83BB234}">
      <dgm:prSet/>
      <dgm:spPr/>
      <dgm:t>
        <a:bodyPr/>
        <a:lstStyle/>
        <a:p>
          <a:endParaRPr lang="el-GR"/>
        </a:p>
      </dgm:t>
    </dgm:pt>
    <dgm:pt modelId="{EAACD627-3EE9-4104-8F4E-22C47C9DC757}" type="sibTrans" cxnId="{35760B1A-CBE0-48F5-92B5-4F6AC83BB234}">
      <dgm:prSet/>
      <dgm:spPr/>
      <dgm:t>
        <a:bodyPr/>
        <a:lstStyle/>
        <a:p>
          <a:endParaRPr lang="el-GR"/>
        </a:p>
      </dgm:t>
    </dgm:pt>
    <mc:AlternateContent xmlns:mc="http://schemas.openxmlformats.org/markup-compatibility/2006" xmlns:a14="http://schemas.microsoft.com/office/drawing/2010/main">
      <mc:Choice Requires="a14">
        <dgm:pt modelId="{FD72D9FE-8F2D-493B-A7C7-F41916C747B0}">
          <dgm:prSet phldrT="[Κείμενο]"/>
          <dgm:spPr/>
          <dgm:t>
            <a:bodyPr/>
            <a:lstStyle/>
            <a:p>
              <a14:m>
                <m:oMath xmlns:m="http://schemas.openxmlformats.org/officeDocument/2006/math">
                  <m:d>
                    <m:dPr>
                      <m:begChr m:val="{"/>
                      <m:endChr m:val=""/>
                      <m:ctrlPr>
                        <a:rPr lang="el-GR" b="1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</m:ctrlPr>
                    </m:dPr>
                    <m:e>
                      <m:r>
                        <a:rPr lang="el-GR" b="1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    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l-GR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mPr>
                        <m:mr>
                          <m:e>
                            <m:sSup>
                              <m:sSupPr>
                                <m:ctrlPr>
                                  <a:rPr lang="el-GR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lang="el-GR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𝑁</m:t>
                                </m:r>
                              </m:e>
                              <m:sup>
                                <m:r>
                                  <a:rPr lang="el-GR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′</m:t>
                                </m:r>
                              </m:sup>
                            </m:sSup>
                            <m:d>
                              <m:dPr>
                                <m:ctrlPr>
                                  <a:rPr lang="el-GR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</m:ctrlPr>
                              </m:dPr>
                              <m:e>
                                <m:r>
                                  <a:rPr lang="el-GR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𝑡</m:t>
                                </m:r>
                              </m:e>
                            </m:d>
                            <m:r>
                              <a:rPr lang="el-GR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=</m:t>
                            </m:r>
                            <m:d>
                              <m:dPr>
                                <m:ctrlPr>
                                  <a:rPr lang="el-GR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</m:ctrlPr>
                              </m:dPr>
                              <m:e>
                                <m:r>
                                  <a:rPr lang="el-GR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𝐿</m:t>
                                </m:r>
                                <m:r>
                                  <a:rPr lang="el-GR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−</m:t>
                                </m:r>
                                <m:r>
                                  <a:rPr lang="el-GR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𝐷</m:t>
                                </m:r>
                                <m:r>
                                  <a:rPr lang="el-GR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−</m:t>
                                </m:r>
                                <m:r>
                                  <a:rPr lang="el-GR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𝐻</m:t>
                                </m:r>
                              </m:e>
                            </m:d>
                            <m:r>
                              <a:rPr lang="el-GR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𝑁</m:t>
                            </m:r>
                            <m:d>
                              <m:dPr>
                                <m:ctrlPr>
                                  <a:rPr lang="el-GR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</m:ctrlPr>
                              </m:dPr>
                              <m:e>
                                <m:r>
                                  <a:rPr lang="el-GR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𝑡</m:t>
                                </m:r>
                              </m:e>
                            </m:d>
                          </m:e>
                        </m:mr>
                        <m:mr>
                          <m:e>
                            <m:sSup>
                              <m:sSupPr>
                                <m:ctrlPr>
                                  <a:rPr lang="el-GR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lang="el-GR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𝑅</m:t>
                                </m:r>
                              </m:e>
                              <m:sup>
                                <m:r>
                                  <a:rPr lang="el-GR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′</m:t>
                                </m:r>
                              </m:sup>
                            </m:sSup>
                            <m:d>
                              <m:dPr>
                                <m:ctrlPr>
                                  <a:rPr lang="el-GR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</m:ctrlPr>
                              </m:dPr>
                              <m:e>
                                <m:r>
                                  <a:rPr lang="el-GR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𝑡</m:t>
                                </m:r>
                              </m:e>
                            </m:d>
                            <m:r>
                              <a:rPr lang="el-GR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=</m:t>
                            </m:r>
                            <m:d>
                              <m:dPr>
                                <m:ctrlPr>
                                  <a:rPr lang="el-GR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</m:ctrlPr>
                              </m:dPr>
                              <m:e>
                                <m:r>
                                  <a:rPr lang="el-GR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𝐿</m:t>
                                </m:r>
                                <m:r>
                                  <a:rPr lang="el-GR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−</m:t>
                                </m:r>
                                <m:r>
                                  <a:rPr lang="el-GR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𝐷</m:t>
                                </m:r>
                              </m:e>
                            </m:d>
                            <m:r>
                              <a:rPr lang="el-GR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𝑅</m:t>
                            </m:r>
                            <m:d>
                              <m:dPr>
                                <m:ctrlPr>
                                  <a:rPr lang="el-GR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</m:ctrlPr>
                              </m:dPr>
                              <m:e>
                                <m:r>
                                  <a:rPr lang="el-GR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𝑡</m:t>
                                </m:r>
                              </m:e>
                            </m:d>
                            <m:r>
                              <a:rPr lang="el-GR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+</m:t>
                            </m:r>
                            <m:r>
                              <a:rPr lang="el-GR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𝑢𝑁</m:t>
                            </m:r>
                            <m:d>
                              <m:dPr>
                                <m:ctrlPr>
                                  <a:rPr lang="el-GR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</m:ctrlPr>
                              </m:dPr>
                              <m:e>
                                <m:r>
                                  <a:rPr lang="el-GR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</a:rPr>
                                  <m:t>𝑡</m:t>
                                </m:r>
                              </m:e>
                            </m:d>
                          </m:e>
                        </m:mr>
                      </m:m>
                      <m:r>
                        <a:rPr lang="el-GR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 </m:t>
                      </m:r>
                      <m:r>
                        <a:rPr lang="el-GR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𝛾𝜄𝛼</m:t>
                      </m:r>
                      <m:r>
                        <a:rPr lang="el-GR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 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𝑡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&gt;</m:t>
                      </m:r>
                      <m:sSup>
                        <m:sSupPr>
                          <m:ctrlPr>
                            <a:rPr lang="el-GR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𝑡</m:t>
                          </m:r>
                        </m:e>
                        <m:sup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∗</m:t>
                          </m:r>
                        </m:sup>
                      </m:sSup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,</m:t>
                      </m:r>
                    </m:e>
                  </m:d>
                </m:oMath>
              </a14:m>
              <a:r>
                <a:rPr lang="en-US" dirty="0"/>
                <a:t> </a:t>
              </a:r>
              <a:endParaRPr lang="el-GR" dirty="0"/>
            </a:p>
          </dgm:t>
        </dgm:pt>
      </mc:Choice>
      <mc:Fallback xmlns="">
        <dgm:pt modelId="{FD72D9FE-8F2D-493B-A7C7-F41916C747B0}">
          <dgm:prSet phldrT="[Κείμενο]"/>
          <dgm:spPr/>
          <dgm:t>
            <a:bodyPr/>
            <a:lstStyle/>
            <a:p>
              <a:r>
                <a:rPr lang="el-GR" b="1" i="0">
                  <a:effectLst/>
                  <a:latin typeface="Cambria Math" panose="02040503050406030204" pitchFamily="18" charset="0"/>
                </a:rPr>
                <a:t>{</a:t>
              </a:r>
              <a:r>
                <a:rPr lang="el-GR" b="1" i="0">
                  <a:effectLst/>
                  <a:latin typeface="Cambria Math" panose="02040503050406030204" pitchFamily="18" charset="0"/>
                  <a:ea typeface="Calibri" panose="020F0502020204030204" pitchFamily="34" charset="0"/>
                </a:rPr>
                <a:t>    ■8(</a:t>
              </a:r>
              <a:r>
                <a:rPr lang="el-GR" i="0">
                  <a:effectLst/>
                  <a:latin typeface="Cambria Math" panose="02040503050406030204" pitchFamily="18" charset="0"/>
                  <a:ea typeface="Calibri" panose="020F0502020204030204" pitchFamily="34" charset="0"/>
                </a:rPr>
                <a:t>𝑁^′ (𝑡)=(𝐿−𝐷−𝐻)𝑁(𝑡)@𝑅^′ (𝑡)=(𝐿−𝐷)𝑅(𝑡)+𝑢𝑁(𝑡)</a:t>
              </a:r>
              <a:r>
                <a:rPr lang="el-GR" b="1" i="0">
                  <a:effectLst/>
                  <a:latin typeface="Cambria Math" panose="02040503050406030204" pitchFamily="18" charset="0"/>
                  <a:ea typeface="Calibri" panose="020F0502020204030204" pitchFamily="34" charset="0"/>
                </a:rPr>
                <a:t> )</a:t>
              </a:r>
              <a:r>
                <a:rPr lang="el-GR" i="0">
                  <a:effectLst/>
                  <a:latin typeface="Cambria Math" panose="02040503050406030204" pitchFamily="18" charset="0"/>
                  <a:ea typeface="Calibri" panose="020F0502020204030204" pitchFamily="34" charset="0"/>
                </a:rPr>
                <a:t> 𝛾𝜄𝛼 </a:t>
              </a:r>
              <a:r>
                <a:rPr lang="en-US" i="0">
                  <a:effectLst/>
                  <a:latin typeface="Cambria Math" panose="02040503050406030204" pitchFamily="18" charset="0"/>
                  <a:ea typeface="Calibri" panose="020F0502020204030204" pitchFamily="34" charset="0"/>
                </a:rPr>
                <a:t>𝑡&gt;𝑡</a:t>
              </a:r>
              <a:r>
                <a:rPr lang="el-GR" i="0">
                  <a:effectLst/>
                  <a:latin typeface="Cambria Math" panose="02040503050406030204" pitchFamily="18" charset="0"/>
                  <a:ea typeface="Calibri" panose="020F0502020204030204" pitchFamily="34" charset="0"/>
                </a:rPr>
                <a:t>^</a:t>
              </a:r>
              <a:r>
                <a:rPr lang="en-US" i="0">
                  <a:effectLst/>
                  <a:latin typeface="Cambria Math" panose="02040503050406030204" pitchFamily="18" charset="0"/>
                  <a:ea typeface="Calibri" panose="020F0502020204030204" pitchFamily="34" charset="0"/>
                </a:rPr>
                <a:t>∗,</a:t>
              </a:r>
              <a:r>
                <a:rPr lang="en-US" b="1" i="0">
                  <a:effectLst/>
                  <a:latin typeface="Cambria Math" panose="02040503050406030204" pitchFamily="18" charset="0"/>
                  <a:ea typeface="Calibri" panose="020F0502020204030204" pitchFamily="34" charset="0"/>
                </a:rPr>
                <a:t>┤</a:t>
              </a:r>
              <a:r>
                <a:rPr lang="en-US" dirty="0"/>
                <a:t> </a:t>
              </a:r>
              <a:endParaRPr lang="el-GR" dirty="0"/>
            </a:p>
          </dgm:t>
        </dgm:pt>
      </mc:Fallback>
    </mc:AlternateContent>
    <dgm:pt modelId="{3762DB7F-3912-4C61-BB35-E9BD1D430118}" type="parTrans" cxnId="{FE166535-84F6-4E1B-B75F-4C689C193D31}">
      <dgm:prSet/>
      <dgm:spPr/>
      <dgm:t>
        <a:bodyPr/>
        <a:lstStyle/>
        <a:p>
          <a:endParaRPr lang="el-GR"/>
        </a:p>
      </dgm:t>
    </dgm:pt>
    <dgm:pt modelId="{94F6D7D7-FF48-4647-83F1-8E4F7D3DB7E5}" type="sibTrans" cxnId="{FE166535-84F6-4E1B-B75F-4C689C193D31}">
      <dgm:prSet/>
      <dgm:spPr/>
      <dgm:t>
        <a:bodyPr/>
        <a:lstStyle/>
        <a:p>
          <a:endParaRPr lang="el-GR"/>
        </a:p>
      </dgm:t>
    </dgm:pt>
    <dgm:pt modelId="{ABFF465F-4FF3-4470-B413-5DB4D9A8C10C}">
      <dgm:prSet phldrT="[Κείμενο]"/>
      <dgm:spPr/>
      <dgm:t>
        <a:bodyPr/>
        <a:lstStyle/>
        <a:p>
          <a:pPr algn="l"/>
          <a:endParaRPr lang="el-GR" dirty="0"/>
        </a:p>
      </dgm:t>
    </dgm:pt>
    <dgm:pt modelId="{2A458E01-FF2B-4976-99B5-BDFCE053F6C1}" type="parTrans" cxnId="{31A9D988-CDEB-4B78-97B9-99268DF0E239}">
      <dgm:prSet/>
      <dgm:spPr/>
      <dgm:t>
        <a:bodyPr/>
        <a:lstStyle/>
        <a:p>
          <a:endParaRPr lang="el-GR"/>
        </a:p>
      </dgm:t>
    </dgm:pt>
    <dgm:pt modelId="{4EF5A619-CC72-4738-A18D-2AD566E6FA05}" type="sibTrans" cxnId="{31A9D988-CDEB-4B78-97B9-99268DF0E239}">
      <dgm:prSet/>
      <dgm:spPr/>
      <dgm:t>
        <a:bodyPr/>
        <a:lstStyle/>
        <a:p>
          <a:endParaRPr lang="el-GR"/>
        </a:p>
      </dgm:t>
    </dgm:pt>
    <dgm:pt modelId="{2C5AA85C-FC3B-44A0-B237-C05BC8465A53}">
      <dgm:prSet phldrT="[Κείμενο]"/>
      <dgm:spPr/>
      <dgm:t>
        <a:bodyPr/>
        <a:lstStyle/>
        <a:p>
          <a:endParaRPr lang="el-GR" dirty="0"/>
        </a:p>
      </dgm:t>
    </dgm:pt>
    <dgm:pt modelId="{F548ABBC-03AE-402B-AEF8-EA245F5A384C}" type="parTrans" cxnId="{79060EF1-2787-48F9-B44B-DCC8C8776850}">
      <dgm:prSet/>
      <dgm:spPr/>
      <dgm:t>
        <a:bodyPr/>
        <a:lstStyle/>
        <a:p>
          <a:endParaRPr lang="el-GR"/>
        </a:p>
      </dgm:t>
    </dgm:pt>
    <dgm:pt modelId="{F5BAE08F-C3FA-4AA9-8373-D8113626B0E0}" type="sibTrans" cxnId="{79060EF1-2787-48F9-B44B-DCC8C8776850}">
      <dgm:prSet/>
      <dgm:spPr/>
      <dgm:t>
        <a:bodyPr/>
        <a:lstStyle/>
        <a:p>
          <a:endParaRPr lang="el-GR"/>
        </a:p>
      </dgm:t>
    </dgm:pt>
    <dgm:pt modelId="{94E344FF-3993-49CF-8BA5-7DA099FC9FC1}">
      <dgm:prSet phldrT="[Κείμενο]"/>
      <dgm:spPr/>
      <dgm:t>
        <a:bodyPr/>
        <a:lstStyle/>
        <a:p>
          <a:pPr algn="l">
            <a:buNone/>
          </a:pPr>
          <a:r>
            <a:rPr lang="el-GR" dirty="0"/>
            <a:t>Με αρχικές συνθήκες</a:t>
          </a:r>
          <a:r>
            <a:rPr lang="en-US" dirty="0"/>
            <a:t>:</a:t>
          </a:r>
          <a:endParaRPr lang="el-GR" dirty="0"/>
        </a:p>
      </dgm:t>
    </dgm:pt>
    <dgm:pt modelId="{E125AAF4-7A48-400D-B6A0-32EF73D666FC}" type="parTrans" cxnId="{297E6E27-D17E-4346-8C83-6C1429B73CE8}">
      <dgm:prSet/>
      <dgm:spPr/>
      <dgm:t>
        <a:bodyPr/>
        <a:lstStyle/>
        <a:p>
          <a:endParaRPr lang="el-GR"/>
        </a:p>
      </dgm:t>
    </dgm:pt>
    <dgm:pt modelId="{9528E7C9-248F-434A-97FA-108445C406FD}" type="sibTrans" cxnId="{297E6E27-D17E-4346-8C83-6C1429B73CE8}">
      <dgm:prSet/>
      <dgm:spPr/>
      <dgm:t>
        <a:bodyPr/>
        <a:lstStyle/>
        <a:p>
          <a:endParaRPr lang="el-GR"/>
        </a:p>
      </dgm:t>
    </dgm:pt>
    <dgm:pt modelId="{20EDC217-D12F-44A3-816A-8BBA285A1C3D}">
      <dgm:prSet phldrT="[Κείμενο]"/>
      <dgm:spPr/>
      <dgm:t>
        <a:bodyPr/>
        <a:lstStyle/>
        <a:p>
          <a:pPr algn="l"/>
          <a:endParaRPr lang="el-GR" dirty="0"/>
        </a:p>
      </dgm:t>
    </dgm:pt>
    <dgm:pt modelId="{5DAE86D8-D00D-43EC-B224-8C74CE2080B6}" type="parTrans" cxnId="{913B8809-A339-4178-944F-0963B9606108}">
      <dgm:prSet/>
      <dgm:spPr/>
      <dgm:t>
        <a:bodyPr/>
        <a:lstStyle/>
        <a:p>
          <a:endParaRPr lang="el-GR"/>
        </a:p>
      </dgm:t>
    </dgm:pt>
    <dgm:pt modelId="{35A76036-484E-4D1B-88B2-CD1E493B3266}" type="sibTrans" cxnId="{913B8809-A339-4178-944F-0963B9606108}">
      <dgm:prSet/>
      <dgm:spPr/>
      <dgm:t>
        <a:bodyPr/>
        <a:lstStyle/>
        <a:p>
          <a:endParaRPr lang="el-GR"/>
        </a:p>
      </dgm:t>
    </dgm:pt>
    <mc:AlternateContent xmlns:mc="http://schemas.openxmlformats.org/markup-compatibility/2006" xmlns:a14="http://schemas.microsoft.com/office/drawing/2010/main">
      <mc:Choice Requires="a14">
        <dgm:pt modelId="{A1DCAE39-0BAD-4BEA-84C4-FE068F53D723}">
          <dgm:prSet phldrT="[Κείμενο]"/>
          <dgm:spPr/>
          <dgm:t>
            <a:bodyPr/>
            <a:lstStyle/>
            <a:p>
              <a:pPr algn="ctr">
                <a:buNone/>
              </a:pPr>
              <a:r>
                <a:rPr lang="el-GR" dirty="0"/>
                <a:t> </a:t>
              </a:r>
              <a14:m>
                <m:oMath xmlns:m="http://schemas.openxmlformats.org/officeDocument/2006/math">
                  <m:d>
                    <m:dPr>
                      <m:ctrlPr>
                        <a:rPr lang="en-US" b="0" i="1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</m:e>
                  </m:d>
                  <m:r>
                    <a:rPr lang="en-US" b="0" i="1" smtClean="0">
                      <a:latin typeface="Cambria Math" panose="02040503050406030204" pitchFamily="18" charset="0"/>
                    </a:rPr>
                    <m:t>=(</m:t>
                  </m:r>
                  <m:sSub>
                    <m:sSubPr>
                      <m:ctrlPr>
                        <a:rPr lang="en-US" b="0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𝑁</m:t>
                      </m:r>
                    </m:e>
                    <m: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sub>
                  </m:sSub>
                  <m:r>
                    <a:rPr lang="en-US" b="0" i="1" smtClean="0">
                      <a:latin typeface="Cambria Math" panose="02040503050406030204" pitchFamily="18" charset="0"/>
                    </a:rPr>
                    <m:t>,0)</m:t>
                  </m:r>
                </m:oMath>
              </a14:m>
              <a:endParaRPr lang="el-GR" dirty="0"/>
            </a:p>
          </dgm:t>
        </dgm:pt>
      </mc:Choice>
      <mc:Fallback xmlns="">
        <dgm:pt modelId="{A1DCAE39-0BAD-4BEA-84C4-FE068F53D723}">
          <dgm:prSet phldrT="[Κείμενο]"/>
          <dgm:spPr/>
          <dgm:t>
            <a:bodyPr/>
            <a:lstStyle/>
            <a:p>
              <a:pPr algn="ctr">
                <a:buNone/>
              </a:pPr>
              <a:r>
                <a:rPr lang="el-GR" dirty="0"/>
                <a:t> </a:t>
              </a:r>
              <a:r>
                <a:rPr lang="en-US" b="0" i="0">
                  <a:latin typeface="Cambria Math" panose="02040503050406030204" pitchFamily="18" charset="0"/>
                </a:rPr>
                <a:t>(𝑁(0),𝑅(0))=(𝑁_0,0)</a:t>
              </a:r>
              <a:endParaRPr lang="el-GR" dirty="0"/>
            </a:p>
          </dgm:t>
        </dgm:pt>
      </mc:Fallback>
    </mc:AlternateContent>
    <dgm:pt modelId="{509276D5-C5F4-4CC7-826F-FAFBD2E94077}" type="parTrans" cxnId="{E772908E-9BBF-455E-B3F3-93F6BE1A2852}">
      <dgm:prSet/>
      <dgm:spPr/>
      <dgm:t>
        <a:bodyPr/>
        <a:lstStyle/>
        <a:p>
          <a:endParaRPr lang="el-GR"/>
        </a:p>
      </dgm:t>
    </dgm:pt>
    <dgm:pt modelId="{64FFF663-01E1-4A0A-A615-FED50CFC05A9}" type="sibTrans" cxnId="{E772908E-9BBF-455E-B3F3-93F6BE1A2852}">
      <dgm:prSet/>
      <dgm:spPr/>
      <dgm:t>
        <a:bodyPr/>
        <a:lstStyle/>
        <a:p>
          <a:endParaRPr lang="el-GR"/>
        </a:p>
      </dgm:t>
    </dgm:pt>
    <dgm:pt modelId="{3EA52B5F-BD9B-421F-85C7-E52D108BD680}">
      <dgm:prSet phldrT="[Κείμενο]"/>
      <dgm:spPr/>
      <dgm:t>
        <a:bodyPr/>
        <a:lstStyle/>
        <a:p>
          <a:pPr>
            <a:buNone/>
          </a:pPr>
          <a:r>
            <a:rPr lang="el-GR" dirty="0"/>
            <a:t>Με αρχικές συνθήκες</a:t>
          </a:r>
          <a:r>
            <a:rPr lang="en-US" dirty="0"/>
            <a:t>:</a:t>
          </a:r>
          <a:endParaRPr lang="el-GR" dirty="0"/>
        </a:p>
      </dgm:t>
    </dgm:pt>
    <dgm:pt modelId="{163B1197-2FD4-4243-A68C-BD9555966CFC}" type="parTrans" cxnId="{7A49E0FC-1369-455A-8AD4-6AB20B2604B0}">
      <dgm:prSet/>
      <dgm:spPr/>
      <dgm:t>
        <a:bodyPr/>
        <a:lstStyle/>
        <a:p>
          <a:endParaRPr lang="el-GR"/>
        </a:p>
      </dgm:t>
    </dgm:pt>
    <dgm:pt modelId="{EC794382-FDCB-451B-B4FE-E63B357C65B8}" type="sibTrans" cxnId="{7A49E0FC-1369-455A-8AD4-6AB20B2604B0}">
      <dgm:prSet/>
      <dgm:spPr/>
      <dgm:t>
        <a:bodyPr/>
        <a:lstStyle/>
        <a:p>
          <a:endParaRPr lang="el-GR"/>
        </a:p>
      </dgm:t>
    </dgm:pt>
    <mc:AlternateContent xmlns:mc="http://schemas.openxmlformats.org/markup-compatibility/2006" xmlns:a14="http://schemas.microsoft.com/office/drawing/2010/main">
      <mc:Choice Requires="a14">
        <dgm:pt modelId="{009DFFEF-01B5-44BB-B341-1E4402DB84E8}">
          <dgm:prSet/>
          <dgm:spPr/>
          <dgm:t>
            <a:bodyPr/>
            <a:lstStyle/>
            <a:p>
              <a:pPr>
                <a:buNone/>
              </a:pPr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m:oMathPara>
              </a14:m>
              <a:endParaRPr lang="el-GR" dirty="0"/>
            </a:p>
          </dgm:t>
        </dgm:pt>
      </mc:Choice>
      <mc:Fallback xmlns="">
        <dgm:pt modelId="{009DFFEF-01B5-44BB-B341-1E4402DB84E8}">
          <dgm:prSet/>
          <dgm:spPr/>
          <dgm:t>
            <a:bodyPr/>
            <a:lstStyle/>
            <a:p>
              <a:pPr>
                <a:buNone/>
              </a:pPr>
              <a:r>
                <a:rPr lang="en-US" b="0" i="0">
                  <a:latin typeface="Cambria Math" panose="02040503050406030204" pitchFamily="18" charset="0"/>
                </a:rPr>
                <a:t>(𝑁(𝑡^∗ ),𝑅(𝑡^∗ ))=(𝑁^∗,𝑅^∗)</a:t>
              </a:r>
              <a:endParaRPr lang="el-GR" dirty="0"/>
            </a:p>
          </dgm:t>
        </dgm:pt>
      </mc:Fallback>
    </mc:AlternateContent>
    <dgm:pt modelId="{41F43F5D-9B00-40C0-80BB-E1EAC6F0E415}" type="parTrans" cxnId="{F381696C-D86A-47FD-9DD8-3B0955357696}">
      <dgm:prSet/>
      <dgm:spPr/>
      <dgm:t>
        <a:bodyPr/>
        <a:lstStyle/>
        <a:p>
          <a:endParaRPr lang="el-GR"/>
        </a:p>
      </dgm:t>
    </dgm:pt>
    <dgm:pt modelId="{06F89C4A-A12E-4900-B080-6D3E9D03A081}" type="sibTrans" cxnId="{F381696C-D86A-47FD-9DD8-3B0955357696}">
      <dgm:prSet/>
      <dgm:spPr/>
      <dgm:t>
        <a:bodyPr/>
        <a:lstStyle/>
        <a:p>
          <a:endParaRPr lang="el-GR"/>
        </a:p>
      </dgm:t>
    </dgm:pt>
    <dgm:pt modelId="{F768CD2C-CC8E-41B7-AFCD-5E87B14649F6}">
      <dgm:prSet phldrT="[Κείμενο]"/>
      <dgm:spPr/>
      <dgm:t>
        <a:bodyPr/>
        <a:lstStyle/>
        <a:p>
          <a:pPr>
            <a:buNone/>
          </a:pPr>
          <a:endParaRPr lang="el-GR" dirty="0"/>
        </a:p>
      </dgm:t>
    </dgm:pt>
    <dgm:pt modelId="{9134DD64-3D64-4D54-8330-1C326675D46F}" type="parTrans" cxnId="{36C20195-B974-4ECD-A1DA-8053248C0850}">
      <dgm:prSet/>
      <dgm:spPr/>
      <dgm:t>
        <a:bodyPr/>
        <a:lstStyle/>
        <a:p>
          <a:endParaRPr lang="el-GR"/>
        </a:p>
      </dgm:t>
    </dgm:pt>
    <dgm:pt modelId="{95383733-719F-4ED1-8B86-FFC537306889}" type="sibTrans" cxnId="{36C20195-B974-4ECD-A1DA-8053248C0850}">
      <dgm:prSet/>
      <dgm:spPr/>
      <dgm:t>
        <a:bodyPr/>
        <a:lstStyle/>
        <a:p>
          <a:endParaRPr lang="el-GR"/>
        </a:p>
      </dgm:t>
    </dgm:pt>
    <dgm:pt modelId="{8C0D1E5F-B1C2-4EDB-84E1-75EB1E59AE2D}" type="pres">
      <dgm:prSet presAssocID="{667DCBF0-BEA5-4EE1-96CC-9A3D81B87261}" presName="Name0" presStyleCnt="0">
        <dgm:presLayoutVars>
          <dgm:dir/>
          <dgm:animLvl val="lvl"/>
          <dgm:resizeHandles val="exact"/>
        </dgm:presLayoutVars>
      </dgm:prSet>
      <dgm:spPr/>
    </dgm:pt>
    <dgm:pt modelId="{1BC5ACD3-82DD-42C8-828E-CC9A10818287}" type="pres">
      <dgm:prSet presAssocID="{E098F30B-1CF0-43D1-BA96-4E51DD9EF670}" presName="composite" presStyleCnt="0"/>
      <dgm:spPr/>
    </dgm:pt>
    <dgm:pt modelId="{9380D177-603C-4FB0-B187-19DD7F95DAF0}" type="pres">
      <dgm:prSet presAssocID="{E098F30B-1CF0-43D1-BA96-4E51DD9EF670}" presName="parTx" presStyleLbl="alignNode1" presStyleIdx="0" presStyleCnt="2" custScaleX="107656" custScaleY="95481" custLinFactY="-100000" custLinFactNeighborX="-6260" custLinFactNeighborY="-130827">
        <dgm:presLayoutVars>
          <dgm:chMax val="0"/>
          <dgm:chPref val="0"/>
          <dgm:bulletEnabled val="1"/>
        </dgm:presLayoutVars>
      </dgm:prSet>
      <dgm:spPr/>
    </dgm:pt>
    <dgm:pt modelId="{943F18F5-D285-4D72-ABF8-BFF65F950F87}" type="pres">
      <dgm:prSet presAssocID="{E098F30B-1CF0-43D1-BA96-4E51DD9EF670}" presName="desTx" presStyleLbl="alignAccFollowNode1" presStyleIdx="0" presStyleCnt="2" custScaleX="106744" custScaleY="86099" custLinFactNeighborX="-41" custLinFactNeighborY="-67955">
        <dgm:presLayoutVars>
          <dgm:bulletEnabled val="1"/>
        </dgm:presLayoutVars>
      </dgm:prSet>
      <dgm:spPr/>
    </dgm:pt>
    <dgm:pt modelId="{8F6935F9-7BCE-4C82-AEA2-6EF70FAE1C32}" type="pres">
      <dgm:prSet presAssocID="{77A8A357-D7E1-492F-8A93-1A1441BAE82F}" presName="space" presStyleCnt="0"/>
      <dgm:spPr/>
    </dgm:pt>
    <dgm:pt modelId="{0A5623F2-96C8-4F91-A026-62B5D9A2438A}" type="pres">
      <dgm:prSet presAssocID="{9C3BEC6C-F6DA-4733-BCE6-387635B45005}" presName="composite" presStyleCnt="0"/>
      <dgm:spPr/>
    </dgm:pt>
    <dgm:pt modelId="{17E3D64A-41D5-430D-9079-8CDD4A1959D6}" type="pres">
      <dgm:prSet presAssocID="{9C3BEC6C-F6DA-4733-BCE6-387635B45005}" presName="parTx" presStyleLbl="alignNode1" presStyleIdx="1" presStyleCnt="2" custScaleX="107395" custLinFactX="-25723" custLinFactY="100000" custLinFactNeighborX="-100000" custLinFactNeighborY="126074">
        <dgm:presLayoutVars>
          <dgm:chMax val="0"/>
          <dgm:chPref val="0"/>
          <dgm:bulletEnabled val="1"/>
        </dgm:presLayoutVars>
      </dgm:prSet>
      <dgm:spPr/>
    </dgm:pt>
    <dgm:pt modelId="{6134BF37-74CF-41B4-A038-C64F1A93362C}" type="pres">
      <dgm:prSet presAssocID="{9C3BEC6C-F6DA-4733-BCE6-387635B45005}" presName="desTx" presStyleLbl="alignAccFollowNode1" presStyleIdx="1" presStyleCnt="2" custScaleX="107342" custScaleY="89596" custLinFactX="-22230" custLinFactNeighborX="-100000" custLinFactNeighborY="59025">
        <dgm:presLayoutVars>
          <dgm:bulletEnabled val="1"/>
        </dgm:presLayoutVars>
      </dgm:prSet>
      <dgm:spPr/>
    </dgm:pt>
  </dgm:ptLst>
  <dgm:cxnLst>
    <dgm:cxn modelId="{B15D4001-9378-43B0-9B02-AA92A4FD6019}" type="presOf" srcId="{94E344FF-3993-49CF-8BA5-7DA099FC9FC1}" destId="{943F18F5-D285-4D72-ABF8-BFF65F950F87}" srcOrd="0" destOrd="3" presId="urn:microsoft.com/office/officeart/2005/8/layout/hList1"/>
    <dgm:cxn modelId="{8BC94904-7EB7-4434-B8E5-36D685CC62BC}" type="presOf" srcId="{9C3BEC6C-F6DA-4733-BCE6-387635B45005}" destId="{17E3D64A-41D5-430D-9079-8CDD4A1959D6}" srcOrd="0" destOrd="0" presId="urn:microsoft.com/office/officeart/2005/8/layout/hList1"/>
    <dgm:cxn modelId="{193E1D05-99EC-419A-871E-54D9933EB147}" type="presOf" srcId="{E098F30B-1CF0-43D1-BA96-4E51DD9EF670}" destId="{9380D177-603C-4FB0-B187-19DD7F95DAF0}" srcOrd="0" destOrd="0" presId="urn:microsoft.com/office/officeart/2005/8/layout/hList1"/>
    <dgm:cxn modelId="{E32F9A05-9856-40E4-9085-4BE539E886CE}" type="presOf" srcId="{FD72D9FE-8F2D-493B-A7C7-F41916C747B0}" destId="{6134BF37-74CF-41B4-A038-C64F1A93362C}" srcOrd="0" destOrd="1" presId="urn:microsoft.com/office/officeart/2005/8/layout/hList1"/>
    <dgm:cxn modelId="{913B8809-A339-4178-944F-0963B9606108}" srcId="{E098F30B-1CF0-43D1-BA96-4E51DD9EF670}" destId="{20EDC217-D12F-44A3-816A-8BBA285A1C3D}" srcOrd="2" destOrd="0" parTransId="{5DAE86D8-D00D-43EC-B224-8C74CE2080B6}" sibTransId="{35A76036-484E-4D1B-88B2-CD1E493B3266}"/>
    <dgm:cxn modelId="{35760B1A-CBE0-48F5-92B5-4F6AC83BB234}" srcId="{667DCBF0-BEA5-4EE1-96CC-9A3D81B87261}" destId="{9C3BEC6C-F6DA-4733-BCE6-387635B45005}" srcOrd="1" destOrd="0" parTransId="{FDD158A5-87B2-4479-A8F4-FF76EE7D3AC2}" sibTransId="{EAACD627-3EE9-4104-8F4E-22C47C9DC757}"/>
    <dgm:cxn modelId="{A01AA525-302C-4268-BDB3-AA09C7C93F67}" type="presOf" srcId="{2C5AA85C-FC3B-44A0-B237-C05BC8465A53}" destId="{6134BF37-74CF-41B4-A038-C64F1A93362C}" srcOrd="0" destOrd="0" presId="urn:microsoft.com/office/officeart/2005/8/layout/hList1"/>
    <dgm:cxn modelId="{297E6E27-D17E-4346-8C83-6C1429B73CE8}" srcId="{E098F30B-1CF0-43D1-BA96-4E51DD9EF670}" destId="{94E344FF-3993-49CF-8BA5-7DA099FC9FC1}" srcOrd="3" destOrd="0" parTransId="{E125AAF4-7A48-400D-B6A0-32EF73D666FC}" sibTransId="{9528E7C9-248F-434A-97FA-108445C406FD}"/>
    <dgm:cxn modelId="{FE166535-84F6-4E1B-B75F-4C689C193D31}" srcId="{9C3BEC6C-F6DA-4733-BCE6-387635B45005}" destId="{FD72D9FE-8F2D-493B-A7C7-F41916C747B0}" srcOrd="1" destOrd="0" parTransId="{3762DB7F-3912-4C61-BB35-E9BD1D430118}" sibTransId="{94F6D7D7-FF48-4647-83F1-8E4F7D3DB7E5}"/>
    <dgm:cxn modelId="{B9F06141-2B87-4FD8-9C08-F9943349BEC3}" type="presOf" srcId="{3EA52B5F-BD9B-421F-85C7-E52D108BD680}" destId="{6134BF37-74CF-41B4-A038-C64F1A93362C}" srcOrd="0" destOrd="3" presId="urn:microsoft.com/office/officeart/2005/8/layout/hList1"/>
    <dgm:cxn modelId="{F381696C-D86A-47FD-9DD8-3B0955357696}" srcId="{9C3BEC6C-F6DA-4733-BCE6-387635B45005}" destId="{009DFFEF-01B5-44BB-B341-1E4402DB84E8}" srcOrd="4" destOrd="0" parTransId="{41F43F5D-9B00-40C0-80BB-E1EAC6F0E415}" sibTransId="{06F89C4A-A12E-4900-B080-6D3E9D03A081}"/>
    <dgm:cxn modelId="{1EC6DA71-D35F-4073-9AAD-00357A107819}" type="presOf" srcId="{009DFFEF-01B5-44BB-B341-1E4402DB84E8}" destId="{6134BF37-74CF-41B4-A038-C64F1A93362C}" srcOrd="0" destOrd="4" presId="urn:microsoft.com/office/officeart/2005/8/layout/hList1"/>
    <dgm:cxn modelId="{D456FD55-D2FA-4EAA-A8B4-5B6F8461EE13}" type="presOf" srcId="{A1DCAE39-0BAD-4BEA-84C4-FE068F53D723}" destId="{943F18F5-D285-4D72-ABF8-BFF65F950F87}" srcOrd="0" destOrd="4" presId="urn:microsoft.com/office/officeart/2005/8/layout/hList1"/>
    <dgm:cxn modelId="{3BF19178-88E1-40A1-900D-444EE527F919}" srcId="{E098F30B-1CF0-43D1-BA96-4E51DD9EF670}" destId="{FB808725-759F-4DCF-A0FC-A54BA59B60BD}" srcOrd="1" destOrd="0" parTransId="{96162534-99ED-49E4-BA8D-09263A00AF40}" sibTransId="{C7BB690E-D210-4403-BB34-08BE3459A18F}"/>
    <dgm:cxn modelId="{6326D27C-771D-4C34-88F4-9E353D67FEF6}" type="presOf" srcId="{FB808725-759F-4DCF-A0FC-A54BA59B60BD}" destId="{943F18F5-D285-4D72-ABF8-BFF65F950F87}" srcOrd="0" destOrd="1" presId="urn:microsoft.com/office/officeart/2005/8/layout/hList1"/>
    <dgm:cxn modelId="{31A9D988-CDEB-4B78-97B9-99268DF0E239}" srcId="{E098F30B-1CF0-43D1-BA96-4E51DD9EF670}" destId="{ABFF465F-4FF3-4470-B413-5DB4D9A8C10C}" srcOrd="0" destOrd="0" parTransId="{2A458E01-FF2B-4976-99B5-BDFCE053F6C1}" sibTransId="{4EF5A619-CC72-4738-A18D-2AD566E6FA05}"/>
    <dgm:cxn modelId="{1C4ACA8B-974E-4EC0-9B92-A47F15B6627F}" type="presOf" srcId="{20EDC217-D12F-44A3-816A-8BBA285A1C3D}" destId="{943F18F5-D285-4D72-ABF8-BFF65F950F87}" srcOrd="0" destOrd="2" presId="urn:microsoft.com/office/officeart/2005/8/layout/hList1"/>
    <dgm:cxn modelId="{E772908E-9BBF-455E-B3F3-93F6BE1A2852}" srcId="{E098F30B-1CF0-43D1-BA96-4E51DD9EF670}" destId="{A1DCAE39-0BAD-4BEA-84C4-FE068F53D723}" srcOrd="4" destOrd="0" parTransId="{509276D5-C5F4-4CC7-826F-FAFBD2E94077}" sibTransId="{64FFF663-01E1-4A0A-A615-FED50CFC05A9}"/>
    <dgm:cxn modelId="{36C20195-B974-4ECD-A1DA-8053248C0850}" srcId="{9C3BEC6C-F6DA-4733-BCE6-387635B45005}" destId="{F768CD2C-CC8E-41B7-AFCD-5E87B14649F6}" srcOrd="2" destOrd="0" parTransId="{9134DD64-3D64-4D54-8330-1C326675D46F}" sibTransId="{95383733-719F-4ED1-8B86-FFC537306889}"/>
    <dgm:cxn modelId="{BCA58CC1-E412-44E0-8297-A73F61B3D59C}" type="presOf" srcId="{F768CD2C-CC8E-41B7-AFCD-5E87B14649F6}" destId="{6134BF37-74CF-41B4-A038-C64F1A93362C}" srcOrd="0" destOrd="2" presId="urn:microsoft.com/office/officeart/2005/8/layout/hList1"/>
    <dgm:cxn modelId="{2BB7C0C9-7BDC-4E64-A2D9-B358366B2BA6}" type="presOf" srcId="{ABFF465F-4FF3-4470-B413-5DB4D9A8C10C}" destId="{943F18F5-D285-4D72-ABF8-BFF65F950F87}" srcOrd="0" destOrd="0" presId="urn:microsoft.com/office/officeart/2005/8/layout/hList1"/>
    <dgm:cxn modelId="{F4C703D7-C577-491B-BCEB-9F41DF47B609}" type="presOf" srcId="{667DCBF0-BEA5-4EE1-96CC-9A3D81B87261}" destId="{8C0D1E5F-B1C2-4EDB-84E1-75EB1E59AE2D}" srcOrd="0" destOrd="0" presId="urn:microsoft.com/office/officeart/2005/8/layout/hList1"/>
    <dgm:cxn modelId="{6A5C69E2-081C-4626-9836-80B6096DD46E}" srcId="{667DCBF0-BEA5-4EE1-96CC-9A3D81B87261}" destId="{E098F30B-1CF0-43D1-BA96-4E51DD9EF670}" srcOrd="0" destOrd="0" parTransId="{D0AB5603-281A-4484-8491-7797AFF10F19}" sibTransId="{77A8A357-D7E1-492F-8A93-1A1441BAE82F}"/>
    <dgm:cxn modelId="{79060EF1-2787-48F9-B44B-DCC8C8776850}" srcId="{9C3BEC6C-F6DA-4733-BCE6-387635B45005}" destId="{2C5AA85C-FC3B-44A0-B237-C05BC8465A53}" srcOrd="0" destOrd="0" parTransId="{F548ABBC-03AE-402B-AEF8-EA245F5A384C}" sibTransId="{F5BAE08F-C3FA-4AA9-8373-D8113626B0E0}"/>
    <dgm:cxn modelId="{7A49E0FC-1369-455A-8AD4-6AB20B2604B0}" srcId="{9C3BEC6C-F6DA-4733-BCE6-387635B45005}" destId="{3EA52B5F-BD9B-421F-85C7-E52D108BD680}" srcOrd="3" destOrd="0" parTransId="{163B1197-2FD4-4243-A68C-BD9555966CFC}" sibTransId="{EC794382-FDCB-451B-B4FE-E63B357C65B8}"/>
    <dgm:cxn modelId="{D83D07B2-318F-4F43-A161-1DCF7E616AEC}" type="presParOf" srcId="{8C0D1E5F-B1C2-4EDB-84E1-75EB1E59AE2D}" destId="{1BC5ACD3-82DD-42C8-828E-CC9A10818287}" srcOrd="0" destOrd="0" presId="urn:microsoft.com/office/officeart/2005/8/layout/hList1"/>
    <dgm:cxn modelId="{CC2F63A2-A9F5-4891-ADBB-62B2D8419932}" type="presParOf" srcId="{1BC5ACD3-82DD-42C8-828E-CC9A10818287}" destId="{9380D177-603C-4FB0-B187-19DD7F95DAF0}" srcOrd="0" destOrd="0" presId="urn:microsoft.com/office/officeart/2005/8/layout/hList1"/>
    <dgm:cxn modelId="{C4CDD1F9-0BB2-4895-9CC1-C3693B40405A}" type="presParOf" srcId="{1BC5ACD3-82DD-42C8-828E-CC9A10818287}" destId="{943F18F5-D285-4D72-ABF8-BFF65F950F87}" srcOrd="1" destOrd="0" presId="urn:microsoft.com/office/officeart/2005/8/layout/hList1"/>
    <dgm:cxn modelId="{FE5CAC8F-BBDD-40F3-99E3-4F44A23B6AC6}" type="presParOf" srcId="{8C0D1E5F-B1C2-4EDB-84E1-75EB1E59AE2D}" destId="{8F6935F9-7BCE-4C82-AEA2-6EF70FAE1C32}" srcOrd="1" destOrd="0" presId="urn:microsoft.com/office/officeart/2005/8/layout/hList1"/>
    <dgm:cxn modelId="{2840A4C6-777C-4706-9CC8-F38BE96CD6B2}" type="presParOf" srcId="{8C0D1E5F-B1C2-4EDB-84E1-75EB1E59AE2D}" destId="{0A5623F2-96C8-4F91-A026-62B5D9A2438A}" srcOrd="2" destOrd="0" presId="urn:microsoft.com/office/officeart/2005/8/layout/hList1"/>
    <dgm:cxn modelId="{F9C6AA8D-F3D7-4BC1-862A-8269458E83E2}" type="presParOf" srcId="{0A5623F2-96C8-4F91-A026-62B5D9A2438A}" destId="{17E3D64A-41D5-430D-9079-8CDD4A1959D6}" srcOrd="0" destOrd="0" presId="urn:microsoft.com/office/officeart/2005/8/layout/hList1"/>
    <dgm:cxn modelId="{CE02C113-C572-4330-BACB-B6E50D12F563}" type="presParOf" srcId="{0A5623F2-96C8-4F91-A026-62B5D9A2438A}" destId="{6134BF37-74CF-41B4-A038-C64F1A93362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67DCBF0-BEA5-4EE1-96CC-9A3D81B87261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E098F30B-1CF0-43D1-BA96-4E51DD9EF670}">
      <dgm:prSet phldrT="[Κείμενο]" custT="1"/>
      <dgm:spPr>
        <a:solidFill>
          <a:schemeClr val="bg1">
            <a:lumMod val="95000"/>
          </a:schemeClr>
        </a:solidFill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r>
            <a:rPr lang="el-GR" sz="2000" dirty="0">
              <a:solidFill>
                <a:schemeClr val="tx1"/>
              </a:solidFill>
            </a:rPr>
            <a:t>Οι εξισώσεις του μοντέλου πριν την χορήγηση του φαρμάκου</a:t>
          </a:r>
          <a:r>
            <a:rPr lang="en-US" sz="2000" dirty="0">
              <a:solidFill>
                <a:schemeClr val="tx1"/>
              </a:solidFill>
            </a:rPr>
            <a:t>:</a:t>
          </a:r>
          <a:r>
            <a:rPr lang="el-GR" sz="2000" dirty="0"/>
            <a:t>.</a:t>
          </a:r>
        </a:p>
      </dgm:t>
    </dgm:pt>
    <dgm:pt modelId="{D0AB5603-281A-4484-8491-7797AFF10F19}" type="parTrans" cxnId="{6A5C69E2-081C-4626-9836-80B6096DD46E}">
      <dgm:prSet/>
      <dgm:spPr/>
      <dgm:t>
        <a:bodyPr/>
        <a:lstStyle/>
        <a:p>
          <a:endParaRPr lang="el-GR"/>
        </a:p>
      </dgm:t>
    </dgm:pt>
    <dgm:pt modelId="{77A8A357-D7E1-492F-8A93-1A1441BAE82F}" type="sibTrans" cxnId="{6A5C69E2-081C-4626-9836-80B6096DD46E}">
      <dgm:prSet/>
      <dgm:spPr/>
      <dgm:t>
        <a:bodyPr/>
        <a:lstStyle/>
        <a:p>
          <a:endParaRPr lang="el-GR"/>
        </a:p>
      </dgm:t>
    </dgm:pt>
    <dgm:pt modelId="{FB808725-759F-4DCF-A0FC-A54BA59B60BD}">
      <dgm:prSet phldrT="[Κείμενο]"/>
      <dgm:spPr/>
      <dgm:t>
        <a:bodyPr/>
        <a:lstStyle/>
        <a:p>
          <a:r>
            <a:rPr lang="el-GR">
              <a:noFill/>
            </a:rPr>
            <a:t> </a:t>
          </a:r>
        </a:p>
      </dgm:t>
    </dgm:pt>
    <dgm:pt modelId="{96162534-99ED-49E4-BA8D-09263A00AF40}" type="parTrans" cxnId="{3BF19178-88E1-40A1-900D-444EE527F919}">
      <dgm:prSet/>
      <dgm:spPr/>
      <dgm:t>
        <a:bodyPr/>
        <a:lstStyle/>
        <a:p>
          <a:endParaRPr lang="el-GR"/>
        </a:p>
      </dgm:t>
    </dgm:pt>
    <dgm:pt modelId="{C7BB690E-D210-4403-BB34-08BE3459A18F}" type="sibTrans" cxnId="{3BF19178-88E1-40A1-900D-444EE527F919}">
      <dgm:prSet/>
      <dgm:spPr/>
      <dgm:t>
        <a:bodyPr/>
        <a:lstStyle/>
        <a:p>
          <a:endParaRPr lang="el-GR"/>
        </a:p>
      </dgm:t>
    </dgm:pt>
    <dgm:pt modelId="{9C3BEC6C-F6DA-4733-BCE6-387635B45005}">
      <dgm:prSet phldrT="[Κείμενο]" custT="1"/>
      <dgm:spPr>
        <a:solidFill>
          <a:schemeClr val="bg1">
            <a:lumMod val="95000"/>
          </a:schemeClr>
        </a:solidFill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r>
            <a:rPr lang="el-GR" sz="2000" dirty="0">
              <a:solidFill>
                <a:schemeClr val="tx1"/>
              </a:solidFill>
            </a:rPr>
            <a:t>Οι εξισώσεις του μοντέλου μετά την χορήγηση του φαρμάκου</a:t>
          </a:r>
          <a:r>
            <a:rPr lang="en-US" sz="2000" dirty="0">
              <a:solidFill>
                <a:schemeClr val="tx1"/>
              </a:solidFill>
            </a:rPr>
            <a:t>:</a:t>
          </a:r>
          <a:r>
            <a:rPr lang="el-GR" sz="2000" dirty="0"/>
            <a:t>.</a:t>
          </a:r>
        </a:p>
      </dgm:t>
    </dgm:pt>
    <dgm:pt modelId="{FDD158A5-87B2-4479-A8F4-FF76EE7D3AC2}" type="parTrans" cxnId="{35760B1A-CBE0-48F5-92B5-4F6AC83BB234}">
      <dgm:prSet/>
      <dgm:spPr/>
      <dgm:t>
        <a:bodyPr/>
        <a:lstStyle/>
        <a:p>
          <a:endParaRPr lang="el-GR"/>
        </a:p>
      </dgm:t>
    </dgm:pt>
    <dgm:pt modelId="{EAACD627-3EE9-4104-8F4E-22C47C9DC757}" type="sibTrans" cxnId="{35760B1A-CBE0-48F5-92B5-4F6AC83BB234}">
      <dgm:prSet/>
      <dgm:spPr/>
      <dgm:t>
        <a:bodyPr/>
        <a:lstStyle/>
        <a:p>
          <a:endParaRPr lang="el-GR"/>
        </a:p>
      </dgm:t>
    </dgm:pt>
    <dgm:pt modelId="{FD72D9FE-8F2D-493B-A7C7-F41916C747B0}">
      <dgm:prSet phldrT="[Κείμενο]"/>
      <dgm:spPr/>
      <dgm:t>
        <a:bodyPr/>
        <a:lstStyle/>
        <a:p>
          <a:r>
            <a:rPr lang="el-GR">
              <a:noFill/>
            </a:rPr>
            <a:t> </a:t>
          </a:r>
        </a:p>
      </dgm:t>
    </dgm:pt>
    <dgm:pt modelId="{3762DB7F-3912-4C61-BB35-E9BD1D430118}" type="parTrans" cxnId="{FE166535-84F6-4E1B-B75F-4C689C193D31}">
      <dgm:prSet/>
      <dgm:spPr/>
      <dgm:t>
        <a:bodyPr/>
        <a:lstStyle/>
        <a:p>
          <a:endParaRPr lang="el-GR"/>
        </a:p>
      </dgm:t>
    </dgm:pt>
    <dgm:pt modelId="{94F6D7D7-FF48-4647-83F1-8E4F7D3DB7E5}" type="sibTrans" cxnId="{FE166535-84F6-4E1B-B75F-4C689C193D31}">
      <dgm:prSet/>
      <dgm:spPr/>
      <dgm:t>
        <a:bodyPr/>
        <a:lstStyle/>
        <a:p>
          <a:endParaRPr lang="el-GR"/>
        </a:p>
      </dgm:t>
    </dgm:pt>
    <dgm:pt modelId="{ABFF465F-4FF3-4470-B413-5DB4D9A8C10C}">
      <dgm:prSet phldrT="[Κείμενο]"/>
      <dgm:spPr>
        <a:blipFill>
          <a:blip xmlns:r="http://schemas.openxmlformats.org/officeDocument/2006/relationships" r:embed="rId1"/>
          <a:stretch>
            <a:fillRect l="-464"/>
          </a:stretch>
        </a:blipFill>
      </dgm:spPr>
      <dgm:t>
        <a:bodyPr/>
        <a:lstStyle/>
        <a:p>
          <a:r>
            <a:rPr lang="el-GR">
              <a:noFill/>
            </a:rPr>
            <a:t> </a:t>
          </a:r>
        </a:p>
      </dgm:t>
    </dgm:pt>
    <dgm:pt modelId="{2A458E01-FF2B-4976-99B5-BDFCE053F6C1}" type="parTrans" cxnId="{31A9D988-CDEB-4B78-97B9-99268DF0E239}">
      <dgm:prSet/>
      <dgm:spPr/>
      <dgm:t>
        <a:bodyPr/>
        <a:lstStyle/>
        <a:p>
          <a:endParaRPr lang="el-GR"/>
        </a:p>
      </dgm:t>
    </dgm:pt>
    <dgm:pt modelId="{4EF5A619-CC72-4738-A18D-2AD566E6FA05}" type="sibTrans" cxnId="{31A9D988-CDEB-4B78-97B9-99268DF0E239}">
      <dgm:prSet/>
      <dgm:spPr/>
      <dgm:t>
        <a:bodyPr/>
        <a:lstStyle/>
        <a:p>
          <a:endParaRPr lang="el-GR"/>
        </a:p>
      </dgm:t>
    </dgm:pt>
    <dgm:pt modelId="{2C5AA85C-FC3B-44A0-B237-C05BC8465A53}">
      <dgm:prSet phldrT="[Κείμενο]"/>
      <dgm:spPr>
        <a:blipFill>
          <a:blip xmlns:r="http://schemas.openxmlformats.org/officeDocument/2006/relationships" r:embed="rId2"/>
          <a:stretch>
            <a:fillRect l="-461"/>
          </a:stretch>
        </a:blipFill>
      </dgm:spPr>
      <dgm:t>
        <a:bodyPr/>
        <a:lstStyle/>
        <a:p>
          <a:r>
            <a:rPr lang="el-GR">
              <a:noFill/>
            </a:rPr>
            <a:t> </a:t>
          </a:r>
        </a:p>
      </dgm:t>
    </dgm:pt>
    <dgm:pt modelId="{F548ABBC-03AE-402B-AEF8-EA245F5A384C}" type="parTrans" cxnId="{79060EF1-2787-48F9-B44B-DCC8C8776850}">
      <dgm:prSet/>
      <dgm:spPr/>
      <dgm:t>
        <a:bodyPr/>
        <a:lstStyle/>
        <a:p>
          <a:endParaRPr lang="el-GR"/>
        </a:p>
      </dgm:t>
    </dgm:pt>
    <dgm:pt modelId="{F5BAE08F-C3FA-4AA9-8373-D8113626B0E0}" type="sibTrans" cxnId="{79060EF1-2787-48F9-B44B-DCC8C8776850}">
      <dgm:prSet/>
      <dgm:spPr/>
      <dgm:t>
        <a:bodyPr/>
        <a:lstStyle/>
        <a:p>
          <a:endParaRPr lang="el-GR"/>
        </a:p>
      </dgm:t>
    </dgm:pt>
    <dgm:pt modelId="{94E344FF-3993-49CF-8BA5-7DA099FC9FC1}">
      <dgm:prSet phldrT="[Κείμενο]"/>
      <dgm:spPr/>
      <dgm:t>
        <a:bodyPr/>
        <a:lstStyle/>
        <a:p>
          <a:r>
            <a:rPr lang="el-GR">
              <a:noFill/>
            </a:rPr>
            <a:t> </a:t>
          </a:r>
        </a:p>
      </dgm:t>
    </dgm:pt>
    <dgm:pt modelId="{E125AAF4-7A48-400D-B6A0-32EF73D666FC}" type="parTrans" cxnId="{297E6E27-D17E-4346-8C83-6C1429B73CE8}">
      <dgm:prSet/>
      <dgm:spPr/>
      <dgm:t>
        <a:bodyPr/>
        <a:lstStyle/>
        <a:p>
          <a:endParaRPr lang="el-GR"/>
        </a:p>
      </dgm:t>
    </dgm:pt>
    <dgm:pt modelId="{9528E7C9-248F-434A-97FA-108445C406FD}" type="sibTrans" cxnId="{297E6E27-D17E-4346-8C83-6C1429B73CE8}">
      <dgm:prSet/>
      <dgm:spPr/>
      <dgm:t>
        <a:bodyPr/>
        <a:lstStyle/>
        <a:p>
          <a:endParaRPr lang="el-GR"/>
        </a:p>
      </dgm:t>
    </dgm:pt>
    <dgm:pt modelId="{20EDC217-D12F-44A3-816A-8BBA285A1C3D}">
      <dgm:prSet phldrT="[Κείμενο]"/>
      <dgm:spPr/>
      <dgm:t>
        <a:bodyPr/>
        <a:lstStyle/>
        <a:p>
          <a:r>
            <a:rPr lang="el-GR">
              <a:noFill/>
            </a:rPr>
            <a:t> </a:t>
          </a:r>
        </a:p>
      </dgm:t>
    </dgm:pt>
    <dgm:pt modelId="{5DAE86D8-D00D-43EC-B224-8C74CE2080B6}" type="parTrans" cxnId="{913B8809-A339-4178-944F-0963B9606108}">
      <dgm:prSet/>
      <dgm:spPr/>
      <dgm:t>
        <a:bodyPr/>
        <a:lstStyle/>
        <a:p>
          <a:endParaRPr lang="el-GR"/>
        </a:p>
      </dgm:t>
    </dgm:pt>
    <dgm:pt modelId="{35A76036-484E-4D1B-88B2-CD1E493B3266}" type="sibTrans" cxnId="{913B8809-A339-4178-944F-0963B9606108}">
      <dgm:prSet/>
      <dgm:spPr/>
      <dgm:t>
        <a:bodyPr/>
        <a:lstStyle/>
        <a:p>
          <a:endParaRPr lang="el-GR"/>
        </a:p>
      </dgm:t>
    </dgm:pt>
    <dgm:pt modelId="{A1DCAE39-0BAD-4BEA-84C4-FE068F53D723}">
      <dgm:prSet phldrT="[Κείμενο]"/>
      <dgm:spPr/>
      <dgm:t>
        <a:bodyPr/>
        <a:lstStyle/>
        <a:p>
          <a:r>
            <a:rPr lang="el-GR">
              <a:noFill/>
            </a:rPr>
            <a:t> </a:t>
          </a:r>
        </a:p>
      </dgm:t>
    </dgm:pt>
    <dgm:pt modelId="{509276D5-C5F4-4CC7-826F-FAFBD2E94077}" type="parTrans" cxnId="{E772908E-9BBF-455E-B3F3-93F6BE1A2852}">
      <dgm:prSet/>
      <dgm:spPr/>
      <dgm:t>
        <a:bodyPr/>
        <a:lstStyle/>
        <a:p>
          <a:endParaRPr lang="el-GR"/>
        </a:p>
      </dgm:t>
    </dgm:pt>
    <dgm:pt modelId="{64FFF663-01E1-4A0A-A615-FED50CFC05A9}" type="sibTrans" cxnId="{E772908E-9BBF-455E-B3F3-93F6BE1A2852}">
      <dgm:prSet/>
      <dgm:spPr/>
      <dgm:t>
        <a:bodyPr/>
        <a:lstStyle/>
        <a:p>
          <a:endParaRPr lang="el-GR"/>
        </a:p>
      </dgm:t>
    </dgm:pt>
    <dgm:pt modelId="{3EA52B5F-BD9B-421F-85C7-E52D108BD680}">
      <dgm:prSet phldrT="[Κείμενο]"/>
      <dgm:spPr/>
      <dgm:t>
        <a:bodyPr/>
        <a:lstStyle/>
        <a:p>
          <a:r>
            <a:rPr lang="el-GR">
              <a:noFill/>
            </a:rPr>
            <a:t> </a:t>
          </a:r>
        </a:p>
      </dgm:t>
    </dgm:pt>
    <dgm:pt modelId="{163B1197-2FD4-4243-A68C-BD9555966CFC}" type="parTrans" cxnId="{7A49E0FC-1369-455A-8AD4-6AB20B2604B0}">
      <dgm:prSet/>
      <dgm:spPr/>
      <dgm:t>
        <a:bodyPr/>
        <a:lstStyle/>
        <a:p>
          <a:endParaRPr lang="el-GR"/>
        </a:p>
      </dgm:t>
    </dgm:pt>
    <dgm:pt modelId="{EC794382-FDCB-451B-B4FE-E63B357C65B8}" type="sibTrans" cxnId="{7A49E0FC-1369-455A-8AD4-6AB20B2604B0}">
      <dgm:prSet/>
      <dgm:spPr/>
      <dgm:t>
        <a:bodyPr/>
        <a:lstStyle/>
        <a:p>
          <a:endParaRPr lang="el-GR"/>
        </a:p>
      </dgm:t>
    </dgm:pt>
    <dgm:pt modelId="{009DFFEF-01B5-44BB-B341-1E4402DB84E8}">
      <dgm:prSet/>
      <dgm:spPr/>
      <dgm:t>
        <a:bodyPr/>
        <a:lstStyle/>
        <a:p>
          <a:r>
            <a:rPr lang="el-GR">
              <a:noFill/>
            </a:rPr>
            <a:t> </a:t>
          </a:r>
        </a:p>
      </dgm:t>
    </dgm:pt>
    <dgm:pt modelId="{41F43F5D-9B00-40C0-80BB-E1EAC6F0E415}" type="parTrans" cxnId="{F381696C-D86A-47FD-9DD8-3B0955357696}">
      <dgm:prSet/>
      <dgm:spPr/>
      <dgm:t>
        <a:bodyPr/>
        <a:lstStyle/>
        <a:p>
          <a:endParaRPr lang="el-GR"/>
        </a:p>
      </dgm:t>
    </dgm:pt>
    <dgm:pt modelId="{06F89C4A-A12E-4900-B080-6D3E9D03A081}" type="sibTrans" cxnId="{F381696C-D86A-47FD-9DD8-3B0955357696}">
      <dgm:prSet/>
      <dgm:spPr/>
      <dgm:t>
        <a:bodyPr/>
        <a:lstStyle/>
        <a:p>
          <a:endParaRPr lang="el-GR"/>
        </a:p>
      </dgm:t>
    </dgm:pt>
    <dgm:pt modelId="{F768CD2C-CC8E-41B7-AFCD-5E87B14649F6}">
      <dgm:prSet phldrT="[Κείμενο]"/>
      <dgm:spPr/>
      <dgm:t>
        <a:bodyPr/>
        <a:lstStyle/>
        <a:p>
          <a:r>
            <a:rPr lang="el-GR">
              <a:noFill/>
            </a:rPr>
            <a:t> </a:t>
          </a:r>
        </a:p>
      </dgm:t>
    </dgm:pt>
    <dgm:pt modelId="{9134DD64-3D64-4D54-8330-1C326675D46F}" type="parTrans" cxnId="{36C20195-B974-4ECD-A1DA-8053248C0850}">
      <dgm:prSet/>
      <dgm:spPr/>
      <dgm:t>
        <a:bodyPr/>
        <a:lstStyle/>
        <a:p>
          <a:endParaRPr lang="el-GR"/>
        </a:p>
      </dgm:t>
    </dgm:pt>
    <dgm:pt modelId="{95383733-719F-4ED1-8B86-FFC537306889}" type="sibTrans" cxnId="{36C20195-B974-4ECD-A1DA-8053248C0850}">
      <dgm:prSet/>
      <dgm:spPr/>
      <dgm:t>
        <a:bodyPr/>
        <a:lstStyle/>
        <a:p>
          <a:endParaRPr lang="el-GR"/>
        </a:p>
      </dgm:t>
    </dgm:pt>
    <dgm:pt modelId="{8C0D1E5F-B1C2-4EDB-84E1-75EB1E59AE2D}" type="pres">
      <dgm:prSet presAssocID="{667DCBF0-BEA5-4EE1-96CC-9A3D81B87261}" presName="Name0" presStyleCnt="0">
        <dgm:presLayoutVars>
          <dgm:dir/>
          <dgm:animLvl val="lvl"/>
          <dgm:resizeHandles val="exact"/>
        </dgm:presLayoutVars>
      </dgm:prSet>
      <dgm:spPr/>
    </dgm:pt>
    <dgm:pt modelId="{1BC5ACD3-82DD-42C8-828E-CC9A10818287}" type="pres">
      <dgm:prSet presAssocID="{E098F30B-1CF0-43D1-BA96-4E51DD9EF670}" presName="composite" presStyleCnt="0"/>
      <dgm:spPr/>
    </dgm:pt>
    <dgm:pt modelId="{9380D177-603C-4FB0-B187-19DD7F95DAF0}" type="pres">
      <dgm:prSet presAssocID="{E098F30B-1CF0-43D1-BA96-4E51DD9EF670}" presName="parTx" presStyleLbl="alignNode1" presStyleIdx="0" presStyleCnt="2" custScaleX="107656" custScaleY="95481" custLinFactY="-100000" custLinFactNeighborX="-6260" custLinFactNeighborY="-130827">
        <dgm:presLayoutVars>
          <dgm:chMax val="0"/>
          <dgm:chPref val="0"/>
          <dgm:bulletEnabled val="1"/>
        </dgm:presLayoutVars>
      </dgm:prSet>
      <dgm:spPr/>
    </dgm:pt>
    <dgm:pt modelId="{943F18F5-D285-4D72-ABF8-BFF65F950F87}" type="pres">
      <dgm:prSet presAssocID="{E098F30B-1CF0-43D1-BA96-4E51DD9EF670}" presName="desTx" presStyleLbl="alignAccFollowNode1" presStyleIdx="0" presStyleCnt="2" custScaleX="106744" custScaleY="86099" custLinFactNeighborX="-41" custLinFactNeighborY="-67955">
        <dgm:presLayoutVars>
          <dgm:bulletEnabled val="1"/>
        </dgm:presLayoutVars>
      </dgm:prSet>
      <dgm:spPr/>
    </dgm:pt>
    <dgm:pt modelId="{8F6935F9-7BCE-4C82-AEA2-6EF70FAE1C32}" type="pres">
      <dgm:prSet presAssocID="{77A8A357-D7E1-492F-8A93-1A1441BAE82F}" presName="space" presStyleCnt="0"/>
      <dgm:spPr/>
    </dgm:pt>
    <dgm:pt modelId="{0A5623F2-96C8-4F91-A026-62B5D9A2438A}" type="pres">
      <dgm:prSet presAssocID="{9C3BEC6C-F6DA-4733-BCE6-387635B45005}" presName="composite" presStyleCnt="0"/>
      <dgm:spPr/>
    </dgm:pt>
    <dgm:pt modelId="{17E3D64A-41D5-430D-9079-8CDD4A1959D6}" type="pres">
      <dgm:prSet presAssocID="{9C3BEC6C-F6DA-4733-BCE6-387635B45005}" presName="parTx" presStyleLbl="alignNode1" presStyleIdx="1" presStyleCnt="2" custScaleX="107395" custLinFactX="-25723" custLinFactY="100000" custLinFactNeighborX="-100000" custLinFactNeighborY="126074">
        <dgm:presLayoutVars>
          <dgm:chMax val="0"/>
          <dgm:chPref val="0"/>
          <dgm:bulletEnabled val="1"/>
        </dgm:presLayoutVars>
      </dgm:prSet>
      <dgm:spPr/>
    </dgm:pt>
    <dgm:pt modelId="{6134BF37-74CF-41B4-A038-C64F1A93362C}" type="pres">
      <dgm:prSet presAssocID="{9C3BEC6C-F6DA-4733-BCE6-387635B45005}" presName="desTx" presStyleLbl="alignAccFollowNode1" presStyleIdx="1" presStyleCnt="2" custScaleX="107342" custScaleY="89596" custLinFactX="-22230" custLinFactNeighborX="-100000" custLinFactNeighborY="59025">
        <dgm:presLayoutVars>
          <dgm:bulletEnabled val="1"/>
        </dgm:presLayoutVars>
      </dgm:prSet>
      <dgm:spPr/>
    </dgm:pt>
  </dgm:ptLst>
  <dgm:cxnLst>
    <dgm:cxn modelId="{B15D4001-9378-43B0-9B02-AA92A4FD6019}" type="presOf" srcId="{94E344FF-3993-49CF-8BA5-7DA099FC9FC1}" destId="{943F18F5-D285-4D72-ABF8-BFF65F950F87}" srcOrd="0" destOrd="3" presId="urn:microsoft.com/office/officeart/2005/8/layout/hList1"/>
    <dgm:cxn modelId="{8BC94904-7EB7-4434-B8E5-36D685CC62BC}" type="presOf" srcId="{9C3BEC6C-F6DA-4733-BCE6-387635B45005}" destId="{17E3D64A-41D5-430D-9079-8CDD4A1959D6}" srcOrd="0" destOrd="0" presId="urn:microsoft.com/office/officeart/2005/8/layout/hList1"/>
    <dgm:cxn modelId="{193E1D05-99EC-419A-871E-54D9933EB147}" type="presOf" srcId="{E098F30B-1CF0-43D1-BA96-4E51DD9EF670}" destId="{9380D177-603C-4FB0-B187-19DD7F95DAF0}" srcOrd="0" destOrd="0" presId="urn:microsoft.com/office/officeart/2005/8/layout/hList1"/>
    <dgm:cxn modelId="{E32F9A05-9856-40E4-9085-4BE539E886CE}" type="presOf" srcId="{FD72D9FE-8F2D-493B-A7C7-F41916C747B0}" destId="{6134BF37-74CF-41B4-A038-C64F1A93362C}" srcOrd="0" destOrd="1" presId="urn:microsoft.com/office/officeart/2005/8/layout/hList1"/>
    <dgm:cxn modelId="{913B8809-A339-4178-944F-0963B9606108}" srcId="{E098F30B-1CF0-43D1-BA96-4E51DD9EF670}" destId="{20EDC217-D12F-44A3-816A-8BBA285A1C3D}" srcOrd="2" destOrd="0" parTransId="{5DAE86D8-D00D-43EC-B224-8C74CE2080B6}" sibTransId="{35A76036-484E-4D1B-88B2-CD1E493B3266}"/>
    <dgm:cxn modelId="{35760B1A-CBE0-48F5-92B5-4F6AC83BB234}" srcId="{667DCBF0-BEA5-4EE1-96CC-9A3D81B87261}" destId="{9C3BEC6C-F6DA-4733-BCE6-387635B45005}" srcOrd="1" destOrd="0" parTransId="{FDD158A5-87B2-4479-A8F4-FF76EE7D3AC2}" sibTransId="{EAACD627-3EE9-4104-8F4E-22C47C9DC757}"/>
    <dgm:cxn modelId="{A01AA525-302C-4268-BDB3-AA09C7C93F67}" type="presOf" srcId="{2C5AA85C-FC3B-44A0-B237-C05BC8465A53}" destId="{6134BF37-74CF-41B4-A038-C64F1A93362C}" srcOrd="0" destOrd="0" presId="urn:microsoft.com/office/officeart/2005/8/layout/hList1"/>
    <dgm:cxn modelId="{297E6E27-D17E-4346-8C83-6C1429B73CE8}" srcId="{E098F30B-1CF0-43D1-BA96-4E51DD9EF670}" destId="{94E344FF-3993-49CF-8BA5-7DA099FC9FC1}" srcOrd="3" destOrd="0" parTransId="{E125AAF4-7A48-400D-B6A0-32EF73D666FC}" sibTransId="{9528E7C9-248F-434A-97FA-108445C406FD}"/>
    <dgm:cxn modelId="{FE166535-84F6-4E1B-B75F-4C689C193D31}" srcId="{9C3BEC6C-F6DA-4733-BCE6-387635B45005}" destId="{FD72D9FE-8F2D-493B-A7C7-F41916C747B0}" srcOrd="1" destOrd="0" parTransId="{3762DB7F-3912-4C61-BB35-E9BD1D430118}" sibTransId="{94F6D7D7-FF48-4647-83F1-8E4F7D3DB7E5}"/>
    <dgm:cxn modelId="{B9F06141-2B87-4FD8-9C08-F9943349BEC3}" type="presOf" srcId="{3EA52B5F-BD9B-421F-85C7-E52D108BD680}" destId="{6134BF37-74CF-41B4-A038-C64F1A93362C}" srcOrd="0" destOrd="3" presId="urn:microsoft.com/office/officeart/2005/8/layout/hList1"/>
    <dgm:cxn modelId="{F381696C-D86A-47FD-9DD8-3B0955357696}" srcId="{9C3BEC6C-F6DA-4733-BCE6-387635B45005}" destId="{009DFFEF-01B5-44BB-B341-1E4402DB84E8}" srcOrd="4" destOrd="0" parTransId="{41F43F5D-9B00-40C0-80BB-E1EAC6F0E415}" sibTransId="{06F89C4A-A12E-4900-B080-6D3E9D03A081}"/>
    <dgm:cxn modelId="{1EC6DA71-D35F-4073-9AAD-00357A107819}" type="presOf" srcId="{009DFFEF-01B5-44BB-B341-1E4402DB84E8}" destId="{6134BF37-74CF-41B4-A038-C64F1A93362C}" srcOrd="0" destOrd="4" presId="urn:microsoft.com/office/officeart/2005/8/layout/hList1"/>
    <dgm:cxn modelId="{D456FD55-D2FA-4EAA-A8B4-5B6F8461EE13}" type="presOf" srcId="{A1DCAE39-0BAD-4BEA-84C4-FE068F53D723}" destId="{943F18F5-D285-4D72-ABF8-BFF65F950F87}" srcOrd="0" destOrd="4" presId="urn:microsoft.com/office/officeart/2005/8/layout/hList1"/>
    <dgm:cxn modelId="{3BF19178-88E1-40A1-900D-444EE527F919}" srcId="{E098F30B-1CF0-43D1-BA96-4E51DD9EF670}" destId="{FB808725-759F-4DCF-A0FC-A54BA59B60BD}" srcOrd="1" destOrd="0" parTransId="{96162534-99ED-49E4-BA8D-09263A00AF40}" sibTransId="{C7BB690E-D210-4403-BB34-08BE3459A18F}"/>
    <dgm:cxn modelId="{6326D27C-771D-4C34-88F4-9E353D67FEF6}" type="presOf" srcId="{FB808725-759F-4DCF-A0FC-A54BA59B60BD}" destId="{943F18F5-D285-4D72-ABF8-BFF65F950F87}" srcOrd="0" destOrd="1" presId="urn:microsoft.com/office/officeart/2005/8/layout/hList1"/>
    <dgm:cxn modelId="{31A9D988-CDEB-4B78-97B9-99268DF0E239}" srcId="{E098F30B-1CF0-43D1-BA96-4E51DD9EF670}" destId="{ABFF465F-4FF3-4470-B413-5DB4D9A8C10C}" srcOrd="0" destOrd="0" parTransId="{2A458E01-FF2B-4976-99B5-BDFCE053F6C1}" sibTransId="{4EF5A619-CC72-4738-A18D-2AD566E6FA05}"/>
    <dgm:cxn modelId="{1C4ACA8B-974E-4EC0-9B92-A47F15B6627F}" type="presOf" srcId="{20EDC217-D12F-44A3-816A-8BBA285A1C3D}" destId="{943F18F5-D285-4D72-ABF8-BFF65F950F87}" srcOrd="0" destOrd="2" presId="urn:microsoft.com/office/officeart/2005/8/layout/hList1"/>
    <dgm:cxn modelId="{E772908E-9BBF-455E-B3F3-93F6BE1A2852}" srcId="{E098F30B-1CF0-43D1-BA96-4E51DD9EF670}" destId="{A1DCAE39-0BAD-4BEA-84C4-FE068F53D723}" srcOrd="4" destOrd="0" parTransId="{509276D5-C5F4-4CC7-826F-FAFBD2E94077}" sibTransId="{64FFF663-01E1-4A0A-A615-FED50CFC05A9}"/>
    <dgm:cxn modelId="{36C20195-B974-4ECD-A1DA-8053248C0850}" srcId="{9C3BEC6C-F6DA-4733-BCE6-387635B45005}" destId="{F768CD2C-CC8E-41B7-AFCD-5E87B14649F6}" srcOrd="2" destOrd="0" parTransId="{9134DD64-3D64-4D54-8330-1C326675D46F}" sibTransId="{95383733-719F-4ED1-8B86-FFC537306889}"/>
    <dgm:cxn modelId="{BCA58CC1-E412-44E0-8297-A73F61B3D59C}" type="presOf" srcId="{F768CD2C-CC8E-41B7-AFCD-5E87B14649F6}" destId="{6134BF37-74CF-41B4-A038-C64F1A93362C}" srcOrd="0" destOrd="2" presId="urn:microsoft.com/office/officeart/2005/8/layout/hList1"/>
    <dgm:cxn modelId="{2BB7C0C9-7BDC-4E64-A2D9-B358366B2BA6}" type="presOf" srcId="{ABFF465F-4FF3-4470-B413-5DB4D9A8C10C}" destId="{943F18F5-D285-4D72-ABF8-BFF65F950F87}" srcOrd="0" destOrd="0" presId="urn:microsoft.com/office/officeart/2005/8/layout/hList1"/>
    <dgm:cxn modelId="{F4C703D7-C577-491B-BCEB-9F41DF47B609}" type="presOf" srcId="{667DCBF0-BEA5-4EE1-96CC-9A3D81B87261}" destId="{8C0D1E5F-B1C2-4EDB-84E1-75EB1E59AE2D}" srcOrd="0" destOrd="0" presId="urn:microsoft.com/office/officeart/2005/8/layout/hList1"/>
    <dgm:cxn modelId="{6A5C69E2-081C-4626-9836-80B6096DD46E}" srcId="{667DCBF0-BEA5-4EE1-96CC-9A3D81B87261}" destId="{E098F30B-1CF0-43D1-BA96-4E51DD9EF670}" srcOrd="0" destOrd="0" parTransId="{D0AB5603-281A-4484-8491-7797AFF10F19}" sibTransId="{77A8A357-D7E1-492F-8A93-1A1441BAE82F}"/>
    <dgm:cxn modelId="{79060EF1-2787-48F9-B44B-DCC8C8776850}" srcId="{9C3BEC6C-F6DA-4733-BCE6-387635B45005}" destId="{2C5AA85C-FC3B-44A0-B237-C05BC8465A53}" srcOrd="0" destOrd="0" parTransId="{F548ABBC-03AE-402B-AEF8-EA245F5A384C}" sibTransId="{F5BAE08F-C3FA-4AA9-8373-D8113626B0E0}"/>
    <dgm:cxn modelId="{7A49E0FC-1369-455A-8AD4-6AB20B2604B0}" srcId="{9C3BEC6C-F6DA-4733-BCE6-387635B45005}" destId="{3EA52B5F-BD9B-421F-85C7-E52D108BD680}" srcOrd="3" destOrd="0" parTransId="{163B1197-2FD4-4243-A68C-BD9555966CFC}" sibTransId="{EC794382-FDCB-451B-B4FE-E63B357C65B8}"/>
    <dgm:cxn modelId="{D83D07B2-318F-4F43-A161-1DCF7E616AEC}" type="presParOf" srcId="{8C0D1E5F-B1C2-4EDB-84E1-75EB1E59AE2D}" destId="{1BC5ACD3-82DD-42C8-828E-CC9A10818287}" srcOrd="0" destOrd="0" presId="urn:microsoft.com/office/officeart/2005/8/layout/hList1"/>
    <dgm:cxn modelId="{CC2F63A2-A9F5-4891-ADBB-62B2D8419932}" type="presParOf" srcId="{1BC5ACD3-82DD-42C8-828E-CC9A10818287}" destId="{9380D177-603C-4FB0-B187-19DD7F95DAF0}" srcOrd="0" destOrd="0" presId="urn:microsoft.com/office/officeart/2005/8/layout/hList1"/>
    <dgm:cxn modelId="{C4CDD1F9-0BB2-4895-9CC1-C3693B40405A}" type="presParOf" srcId="{1BC5ACD3-82DD-42C8-828E-CC9A10818287}" destId="{943F18F5-D285-4D72-ABF8-BFF65F950F87}" srcOrd="1" destOrd="0" presId="urn:microsoft.com/office/officeart/2005/8/layout/hList1"/>
    <dgm:cxn modelId="{FE5CAC8F-BBDD-40F3-99E3-4F44A23B6AC6}" type="presParOf" srcId="{8C0D1E5F-B1C2-4EDB-84E1-75EB1E59AE2D}" destId="{8F6935F9-7BCE-4C82-AEA2-6EF70FAE1C32}" srcOrd="1" destOrd="0" presId="urn:microsoft.com/office/officeart/2005/8/layout/hList1"/>
    <dgm:cxn modelId="{2840A4C6-777C-4706-9CC8-F38BE96CD6B2}" type="presParOf" srcId="{8C0D1E5F-B1C2-4EDB-84E1-75EB1E59AE2D}" destId="{0A5623F2-96C8-4F91-A026-62B5D9A2438A}" srcOrd="2" destOrd="0" presId="urn:microsoft.com/office/officeart/2005/8/layout/hList1"/>
    <dgm:cxn modelId="{F9C6AA8D-F3D7-4BC1-862A-8269458E83E2}" type="presParOf" srcId="{0A5623F2-96C8-4F91-A026-62B5D9A2438A}" destId="{17E3D64A-41D5-430D-9079-8CDD4A1959D6}" srcOrd="0" destOrd="0" presId="urn:microsoft.com/office/officeart/2005/8/layout/hList1"/>
    <dgm:cxn modelId="{CE02C113-C572-4330-BACB-B6E50D12F563}" type="presParOf" srcId="{0A5623F2-96C8-4F91-A026-62B5D9A2438A}" destId="{6134BF37-74CF-41B4-A038-C64F1A93362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59B487D-AAEC-4B45-9977-39B091441E74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mc:AlternateContent xmlns:mc="http://schemas.openxmlformats.org/markup-compatibility/2006" xmlns:a14="http://schemas.microsoft.com/office/drawing/2010/main">
      <mc:Choice Requires="a14">
        <dgm:pt modelId="{CF52EF56-7D28-46BD-A71E-8C5D7059974D}">
          <dgm:prSet phldrT="[Κείμενο]"/>
          <dgm:spPr>
            <a:noFill/>
            <a:ln>
              <a:solidFill>
                <a:schemeClr val="accent4">
                  <a:lumMod val="75000"/>
                </a:schemeClr>
              </a:solidFill>
            </a:ln>
          </dgm:spPr>
          <dgm:t>
            <a:bodyPr/>
            <a:lstStyle/>
            <a:p>
              <a:r>
                <a:rPr lang="el-GR" dirty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Θ</a:t>
              </a:r>
              <a:r>
                <a:rPr lang="el-GR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έτουμε </a:t>
              </a:r>
            </a:p>
            <a:p>
              <a14:m>
                <m:oMath xmlns:m="http://schemas.openxmlformats.org/officeDocument/2006/math">
                  <m:sSup>
                    <m:sSupPr>
                      <m:ctrlPr>
                        <a:rPr lang="el-GR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</m:ctrlPr>
                    </m:sSupPr>
                    <m:e>
                      <m:r>
                        <a:rPr lang="el-GR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𝐶</m:t>
                      </m:r>
                    </m:e>
                    <m:sup>
                      <m:r>
                        <a:rPr lang="el-GR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′</m:t>
                      </m:r>
                    </m:sup>
                  </m:sSup>
                  <m:d>
                    <m:dPr>
                      <m:ctrlPr>
                        <a:rPr lang="el-GR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</m:ctrlPr>
                    </m:dPr>
                    <m:e>
                      <m:r>
                        <a:rPr lang="el-GR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𝑡</m:t>
                      </m:r>
                    </m:e>
                  </m:d>
                  <m:r>
                    <a:rPr lang="el-GR" i="1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  <m:t>=0 </m:t>
                  </m:r>
                  <m:r>
                    <a:rPr lang="el-GR" i="1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  <m:t>𝜅𝛼𝜄</m:t>
                  </m:r>
                  <m:r>
                    <a:rPr lang="el-GR" i="1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  <m:t> </m:t>
                  </m:r>
                  <m:sSup>
                    <m:sSupPr>
                      <m:ctrlPr>
                        <a:rPr lang="el-GR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</m:ctrlPr>
                    </m:sSupPr>
                    <m:e>
                      <m:r>
                        <a:rPr lang="en-US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𝐼</m:t>
                      </m:r>
                    </m:e>
                    <m:sup>
                      <m:r>
                        <a:rPr lang="el-GR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′</m:t>
                      </m:r>
                    </m:sup>
                  </m:sSup>
                  <m:d>
                    <m:dPr>
                      <m:ctrlPr>
                        <a:rPr lang="el-GR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</m:ctrlPr>
                    </m:dPr>
                    <m:e>
                      <m:r>
                        <a:rPr lang="en-US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𝑡</m:t>
                      </m:r>
                    </m:e>
                  </m:d>
                  <m:r>
                    <a:rPr lang="el-GR" i="1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  <m:t>=0</m:t>
                  </m:r>
                </m:oMath>
              </a14:m>
              <a:r>
                <a:rPr lang="el-GR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.</a:t>
              </a:r>
              <a:endParaRPr lang="el-GR" dirty="0">
                <a:solidFill>
                  <a:schemeClr val="tx1"/>
                </a:solidFill>
              </a:endParaRPr>
            </a:p>
          </dgm:t>
        </dgm:pt>
      </mc:Choice>
      <mc:Fallback xmlns="">
        <dgm:pt modelId="{CF52EF56-7D28-46BD-A71E-8C5D7059974D}">
          <dgm:prSet phldrT="[Κείμενο]"/>
          <dgm:spPr>
            <a:noFill/>
            <a:ln>
              <a:solidFill>
                <a:schemeClr val="accent4">
                  <a:lumMod val="75000"/>
                </a:schemeClr>
              </a:solidFill>
            </a:ln>
          </dgm:spPr>
          <dgm:t>
            <a:bodyPr/>
            <a:lstStyle/>
            <a:p>
              <a:r>
                <a:rPr lang="el-GR" dirty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Θ</a:t>
              </a:r>
              <a:r>
                <a:rPr lang="el-GR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έτουμε </a:t>
              </a:r>
            </a:p>
            <a:p>
              <a:r>
                <a:rPr lang="el-GR" i="0"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Calibri" panose="020F0502020204030204" pitchFamily="34" charset="0"/>
                </a:rPr>
                <a:t>𝐶^′ </a:t>
              </a:r>
              <a:r>
                <a:rPr lang="el-GR" i="0">
                  <a:solidFill>
                    <a:schemeClr val="tx1"/>
                  </a:solidFill>
                  <a:effectLst/>
                  <a:latin typeface="Cambria Math" panose="02040503050406030204" pitchFamily="18" charset="0"/>
                </a:rPr>
                <a:t>(</a:t>
              </a:r>
              <a:r>
                <a:rPr lang="el-GR" i="0"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Calibri" panose="020F0502020204030204" pitchFamily="34" charset="0"/>
                </a:rPr>
                <a:t>𝑡)=0 𝜅𝛼𝜄 </a:t>
              </a:r>
              <a:r>
                <a:rPr lang="en-US" i="0"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Calibri" panose="020F0502020204030204" pitchFamily="34" charset="0"/>
                </a:rPr>
                <a:t>𝐼</a:t>
              </a:r>
              <a:r>
                <a:rPr lang="el-GR" i="0"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Calibri" panose="020F0502020204030204" pitchFamily="34" charset="0"/>
                </a:rPr>
                <a:t>^′ </a:t>
              </a:r>
              <a:r>
                <a:rPr lang="el-GR" i="0">
                  <a:solidFill>
                    <a:schemeClr val="tx1"/>
                  </a:solidFill>
                  <a:effectLst/>
                  <a:latin typeface="Cambria Math" panose="02040503050406030204" pitchFamily="18" charset="0"/>
                </a:rPr>
                <a:t>(</a:t>
              </a:r>
              <a:r>
                <a:rPr lang="en-US" i="0"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Calibri" panose="020F0502020204030204" pitchFamily="34" charset="0"/>
                </a:rPr>
                <a:t>𝑡)</a:t>
              </a:r>
              <a:r>
                <a:rPr lang="el-GR" i="0"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Calibri" panose="020F0502020204030204" pitchFamily="34" charset="0"/>
                </a:rPr>
                <a:t>=0</a:t>
              </a:r>
              <a:r>
                <a:rPr lang="el-GR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.</a:t>
              </a:r>
              <a:endParaRPr lang="el-GR" dirty="0">
                <a:solidFill>
                  <a:schemeClr val="tx1"/>
                </a:solidFill>
              </a:endParaRPr>
            </a:p>
          </dgm:t>
        </dgm:pt>
      </mc:Fallback>
    </mc:AlternateContent>
    <dgm:pt modelId="{69FF3CBC-9B17-4617-9696-63E913DF9F9B}" type="parTrans" cxnId="{366A9ACA-B109-4813-A3C4-433CC415DB2A}">
      <dgm:prSet/>
      <dgm:spPr/>
      <dgm:t>
        <a:bodyPr/>
        <a:lstStyle/>
        <a:p>
          <a:endParaRPr lang="el-GR"/>
        </a:p>
      </dgm:t>
    </dgm:pt>
    <dgm:pt modelId="{77106E2C-181C-45A9-8440-355EAA6B5C82}" type="sibTrans" cxnId="{366A9ACA-B109-4813-A3C4-433CC415DB2A}">
      <dgm:prSet/>
      <dgm:spPr>
        <a:solidFill>
          <a:schemeClr val="accent4">
            <a:lumMod val="50000"/>
          </a:schemeClr>
        </a:solidFill>
      </dgm:spPr>
      <dgm:t>
        <a:bodyPr/>
        <a:lstStyle/>
        <a:p>
          <a:endParaRPr lang="el-GR"/>
        </a:p>
      </dgm:t>
    </dgm:pt>
    <mc:AlternateContent xmlns:mc="http://schemas.openxmlformats.org/markup-compatibility/2006" xmlns:a14="http://schemas.microsoft.com/office/drawing/2010/main">
      <mc:Choice Requires="a14">
        <dgm:pt modelId="{5FD837A5-52D3-484D-93EE-7DD582786216}">
          <dgm:prSet phldrT="[Κείμενο]"/>
          <dgm:spPr>
            <a:noFill/>
            <a:ln>
              <a:solidFill>
                <a:schemeClr val="accent4">
                  <a:lumMod val="75000"/>
                </a:schemeClr>
              </a:solidFill>
            </a:ln>
          </dgm:spPr>
          <dgm:t>
            <a:bodyPr/>
            <a:lstStyle/>
            <a:p>
              <a:r>
                <a:rPr lang="el-GR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Θέτουμε </a:t>
              </a:r>
              <a14:m>
                <m:oMath xmlns:m="http://schemas.openxmlformats.org/officeDocument/2006/math">
                  <m:r>
                    <a:rPr lang="el-GR" i="1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  <m:t>𝐶</m:t>
                  </m:r>
                  <m:r>
                    <a:rPr lang="el-GR" i="1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  <m:t>(</m:t>
                  </m:r>
                  <m:r>
                    <a:rPr lang="en-US" i="1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  <m:t>𝑡</m:t>
                  </m:r>
                  <m:r>
                    <a:rPr lang="el-GR" i="1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  <m:t>)=0</m:t>
                  </m:r>
                </m:oMath>
              </a14:m>
              <a:r>
                <a:rPr lang="el-GR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, δηλαδή μια κατάσταση χωρίς καρκινικά κύτταρα. </a:t>
              </a:r>
              <a:endParaRPr lang="el-GR" dirty="0">
                <a:solidFill>
                  <a:schemeClr val="tx1"/>
                </a:solidFill>
              </a:endParaRPr>
            </a:p>
          </dgm:t>
        </dgm:pt>
      </mc:Choice>
      <mc:Fallback xmlns="">
        <dgm:pt modelId="{5FD837A5-52D3-484D-93EE-7DD582786216}">
          <dgm:prSet phldrT="[Κείμενο]"/>
          <dgm:spPr>
            <a:noFill/>
            <a:ln>
              <a:solidFill>
                <a:schemeClr val="accent4">
                  <a:lumMod val="75000"/>
                </a:schemeClr>
              </a:solidFill>
            </a:ln>
          </dgm:spPr>
          <dgm:t>
            <a:bodyPr/>
            <a:lstStyle/>
            <a:p>
              <a:r>
                <a:rPr lang="el-GR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Θέτουμε </a:t>
              </a:r>
              <a:r>
                <a:rPr lang="el-GR" i="0"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Calibri" panose="020F0502020204030204" pitchFamily="34" charset="0"/>
                </a:rPr>
                <a:t>𝐶(</a:t>
              </a:r>
              <a:r>
                <a:rPr lang="en-US" i="0"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Calibri" panose="020F0502020204030204" pitchFamily="34" charset="0"/>
                </a:rPr>
                <a:t>𝑡</a:t>
              </a:r>
              <a:r>
                <a:rPr lang="el-GR" i="0"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Calibri" panose="020F0502020204030204" pitchFamily="34" charset="0"/>
                </a:rPr>
                <a:t>)=0</a:t>
              </a:r>
              <a:r>
                <a:rPr lang="el-GR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, δηλαδή μια κατάσταση χωρίς καρκινικά κύτταρα. </a:t>
              </a:r>
              <a:endParaRPr lang="el-GR" dirty="0">
                <a:solidFill>
                  <a:schemeClr val="tx1"/>
                </a:solidFill>
              </a:endParaRPr>
            </a:p>
          </dgm:t>
        </dgm:pt>
      </mc:Fallback>
    </mc:AlternateContent>
    <dgm:pt modelId="{29523BBD-5830-4010-A1F9-C3039FBB47EA}" type="parTrans" cxnId="{C2997A01-F9D7-4477-9AAD-28C038345CAD}">
      <dgm:prSet/>
      <dgm:spPr/>
      <dgm:t>
        <a:bodyPr/>
        <a:lstStyle/>
        <a:p>
          <a:endParaRPr lang="el-GR"/>
        </a:p>
      </dgm:t>
    </dgm:pt>
    <dgm:pt modelId="{EE38A0A2-6E81-4638-ABC5-CDAE01A3A905}" type="sibTrans" cxnId="{C2997A01-F9D7-4477-9AAD-28C038345CAD}">
      <dgm:prSet/>
      <dgm:spPr>
        <a:solidFill>
          <a:schemeClr val="accent4">
            <a:lumMod val="50000"/>
          </a:schemeClr>
        </a:solidFill>
      </dgm:spPr>
      <dgm:t>
        <a:bodyPr/>
        <a:lstStyle/>
        <a:p>
          <a:endParaRPr lang="el-GR"/>
        </a:p>
      </dgm:t>
    </dgm:pt>
    <mc:AlternateContent xmlns:mc="http://schemas.openxmlformats.org/markup-compatibility/2006" xmlns:a14="http://schemas.microsoft.com/office/drawing/2010/main">
      <mc:Choice Requires="a14">
        <dgm:pt modelId="{7DC87412-6154-424D-A321-1F2069F2BC78}">
          <dgm:prSet phldrT="[Κείμενο]"/>
          <dgm:spPr>
            <a:noFill/>
            <a:ln>
              <a:solidFill>
                <a:schemeClr val="accent4">
                  <a:lumMod val="75000"/>
                </a:schemeClr>
              </a:solidFill>
            </a:ln>
          </dgm:spPr>
          <dgm:t>
            <a:bodyPr/>
            <a:lstStyle/>
            <a:p>
              <a:r>
                <a:rPr lang="el-GR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Τότε,  </a:t>
              </a:r>
              <a14:m>
                <m:oMath xmlns:m="http://schemas.openxmlformats.org/officeDocument/2006/math">
                  <m:sSup>
                    <m:sSupPr>
                      <m:ctrlPr>
                        <a:rPr lang="el-GR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</m:ctrlPr>
                    </m:sSupPr>
                    <m:e>
                      <m:r>
                        <a:rPr lang="el-GR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𝐶</m:t>
                      </m:r>
                    </m:e>
                    <m:sup>
                      <m:r>
                        <a:rPr lang="el-GR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′</m:t>
                      </m:r>
                    </m:sup>
                  </m:sSup>
                  <m:d>
                    <m:dPr>
                      <m:ctrlPr>
                        <a:rPr lang="el-GR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</m:ctrlPr>
                    </m:dPr>
                    <m:e>
                      <m:r>
                        <a:rPr lang="el-GR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𝑡</m:t>
                      </m:r>
                    </m:e>
                  </m:d>
                  <m:r>
                    <a:rPr lang="el-GR" i="1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  <m:t>=0</m:t>
                  </m:r>
                </m:oMath>
              </a14:m>
              <a:endParaRPr lang="el-GR" dirty="0">
                <a:solidFill>
                  <a:schemeClr val="tx1"/>
                </a:solidFill>
              </a:endParaRPr>
            </a:p>
          </dgm:t>
        </dgm:pt>
      </mc:Choice>
      <mc:Fallback xmlns="">
        <dgm:pt modelId="{7DC87412-6154-424D-A321-1F2069F2BC78}">
          <dgm:prSet phldrT="[Κείμενο]"/>
          <dgm:spPr>
            <a:noFill/>
            <a:ln>
              <a:solidFill>
                <a:schemeClr val="accent4">
                  <a:lumMod val="75000"/>
                </a:schemeClr>
              </a:solidFill>
            </a:ln>
          </dgm:spPr>
          <dgm:t>
            <a:bodyPr/>
            <a:lstStyle/>
            <a:p>
              <a:r>
                <a:rPr lang="el-GR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Τότε,  </a:t>
              </a:r>
              <a:r>
                <a:rPr lang="el-GR" i="0"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Calibri" panose="020F0502020204030204" pitchFamily="34" charset="0"/>
                </a:rPr>
                <a:t>𝐶^′ </a:t>
              </a:r>
              <a:r>
                <a:rPr lang="el-GR" i="0">
                  <a:solidFill>
                    <a:schemeClr val="tx1"/>
                  </a:solidFill>
                  <a:effectLst/>
                  <a:latin typeface="Cambria Math" panose="02040503050406030204" pitchFamily="18" charset="0"/>
                </a:rPr>
                <a:t>(</a:t>
              </a:r>
              <a:r>
                <a:rPr lang="el-GR" i="0"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Calibri" panose="020F0502020204030204" pitchFamily="34" charset="0"/>
                </a:rPr>
                <a:t>𝑡)=0</a:t>
              </a:r>
              <a:endParaRPr lang="el-GR" dirty="0">
                <a:solidFill>
                  <a:schemeClr val="tx1"/>
                </a:solidFill>
              </a:endParaRPr>
            </a:p>
          </dgm:t>
        </dgm:pt>
      </mc:Fallback>
    </mc:AlternateContent>
    <dgm:pt modelId="{7C94F259-8365-465E-A548-50F67516E712}" type="parTrans" cxnId="{FCA4155F-71EA-47F8-9CCF-0D779D47E254}">
      <dgm:prSet/>
      <dgm:spPr/>
      <dgm:t>
        <a:bodyPr/>
        <a:lstStyle/>
        <a:p>
          <a:endParaRPr lang="el-GR"/>
        </a:p>
      </dgm:t>
    </dgm:pt>
    <dgm:pt modelId="{DD74EEF0-038D-4219-B418-ED521FF0EFC3}" type="sibTrans" cxnId="{FCA4155F-71EA-47F8-9CCF-0D779D47E254}">
      <dgm:prSet/>
      <dgm:spPr/>
      <dgm:t>
        <a:bodyPr/>
        <a:lstStyle/>
        <a:p>
          <a:endParaRPr lang="el-GR"/>
        </a:p>
      </dgm:t>
    </dgm:pt>
    <dgm:pt modelId="{F6CDB3C5-F924-4E70-839F-687DF65EFA8C}" type="pres">
      <dgm:prSet presAssocID="{159B487D-AAEC-4B45-9977-39B091441E74}" presName="Name0" presStyleCnt="0">
        <dgm:presLayoutVars>
          <dgm:dir/>
          <dgm:resizeHandles val="exact"/>
        </dgm:presLayoutVars>
      </dgm:prSet>
      <dgm:spPr/>
    </dgm:pt>
    <dgm:pt modelId="{54D55DA8-8232-4D5D-9A71-D483DB1049ED}" type="pres">
      <dgm:prSet presAssocID="{CF52EF56-7D28-46BD-A71E-8C5D7059974D}" presName="node" presStyleLbl="node1" presStyleIdx="0" presStyleCnt="3" custScaleX="92963" custScaleY="41613" custLinFactNeighborX="12642">
        <dgm:presLayoutVars>
          <dgm:bulletEnabled val="1"/>
        </dgm:presLayoutVars>
      </dgm:prSet>
      <dgm:spPr/>
    </dgm:pt>
    <dgm:pt modelId="{D9A1BC4C-8C86-452F-B972-061E491A0207}" type="pres">
      <dgm:prSet presAssocID="{77106E2C-181C-45A9-8440-355EAA6B5C82}" presName="sibTrans" presStyleLbl="sibTrans2D1" presStyleIdx="0" presStyleCnt="2" custScaleX="149469"/>
      <dgm:spPr/>
    </dgm:pt>
    <dgm:pt modelId="{BEB06835-35E8-4D2B-83E1-8E6BC7FEEA81}" type="pres">
      <dgm:prSet presAssocID="{77106E2C-181C-45A9-8440-355EAA6B5C82}" presName="connectorText" presStyleLbl="sibTrans2D1" presStyleIdx="0" presStyleCnt="2"/>
      <dgm:spPr/>
    </dgm:pt>
    <dgm:pt modelId="{C34CF948-4DCF-4852-9A1B-2F67723B298C}" type="pres">
      <dgm:prSet presAssocID="{5FD837A5-52D3-484D-93EE-7DD582786216}" presName="node" presStyleLbl="node1" presStyleIdx="1" presStyleCnt="3" custScaleY="53202" custLinFactNeighborX="1117" custLinFactNeighborY="-488">
        <dgm:presLayoutVars>
          <dgm:bulletEnabled val="1"/>
        </dgm:presLayoutVars>
      </dgm:prSet>
      <dgm:spPr/>
    </dgm:pt>
    <dgm:pt modelId="{6B63453D-E22F-42D6-A85D-18B846D0D0C9}" type="pres">
      <dgm:prSet presAssocID="{EE38A0A2-6E81-4638-ABC5-CDAE01A3A905}" presName="sibTrans" presStyleLbl="sibTrans2D1" presStyleIdx="1" presStyleCnt="2" custScaleX="152666"/>
      <dgm:spPr/>
    </dgm:pt>
    <dgm:pt modelId="{6EF89FE2-0826-4E16-912E-21196F803726}" type="pres">
      <dgm:prSet presAssocID="{EE38A0A2-6E81-4638-ABC5-CDAE01A3A905}" presName="connectorText" presStyleLbl="sibTrans2D1" presStyleIdx="1" presStyleCnt="2"/>
      <dgm:spPr/>
    </dgm:pt>
    <dgm:pt modelId="{40A6951C-1664-4F31-AE14-E80D1A5B4FA5}" type="pres">
      <dgm:prSet presAssocID="{7DC87412-6154-424D-A321-1F2069F2BC78}" presName="node" presStyleLbl="node1" presStyleIdx="2" presStyleCnt="3" custScaleX="72114" custScaleY="41613" custLinFactNeighborX="-8691">
        <dgm:presLayoutVars>
          <dgm:bulletEnabled val="1"/>
        </dgm:presLayoutVars>
      </dgm:prSet>
      <dgm:spPr/>
    </dgm:pt>
  </dgm:ptLst>
  <dgm:cxnLst>
    <dgm:cxn modelId="{C2997A01-F9D7-4477-9AAD-28C038345CAD}" srcId="{159B487D-AAEC-4B45-9977-39B091441E74}" destId="{5FD837A5-52D3-484D-93EE-7DD582786216}" srcOrd="1" destOrd="0" parTransId="{29523BBD-5830-4010-A1F9-C3039FBB47EA}" sibTransId="{EE38A0A2-6E81-4638-ABC5-CDAE01A3A905}"/>
    <dgm:cxn modelId="{F533C108-B2D2-4978-B587-EF1E895DEEB9}" type="presOf" srcId="{EE38A0A2-6E81-4638-ABC5-CDAE01A3A905}" destId="{6B63453D-E22F-42D6-A85D-18B846D0D0C9}" srcOrd="0" destOrd="0" presId="urn:microsoft.com/office/officeart/2005/8/layout/process1"/>
    <dgm:cxn modelId="{162A8C16-A237-470E-928A-17A68924D0B7}" type="presOf" srcId="{7DC87412-6154-424D-A321-1F2069F2BC78}" destId="{40A6951C-1664-4F31-AE14-E80D1A5B4FA5}" srcOrd="0" destOrd="0" presId="urn:microsoft.com/office/officeart/2005/8/layout/process1"/>
    <dgm:cxn modelId="{FA745C25-8E68-4302-95ED-2B76F2C7B9C3}" type="presOf" srcId="{159B487D-AAEC-4B45-9977-39B091441E74}" destId="{F6CDB3C5-F924-4E70-839F-687DF65EFA8C}" srcOrd="0" destOrd="0" presId="urn:microsoft.com/office/officeart/2005/8/layout/process1"/>
    <dgm:cxn modelId="{FCA4155F-71EA-47F8-9CCF-0D779D47E254}" srcId="{159B487D-AAEC-4B45-9977-39B091441E74}" destId="{7DC87412-6154-424D-A321-1F2069F2BC78}" srcOrd="2" destOrd="0" parTransId="{7C94F259-8365-465E-A548-50F67516E712}" sibTransId="{DD74EEF0-038D-4219-B418-ED521FF0EFC3}"/>
    <dgm:cxn modelId="{B62BF154-2B87-4081-A38C-5AD0AF440376}" type="presOf" srcId="{EE38A0A2-6E81-4638-ABC5-CDAE01A3A905}" destId="{6EF89FE2-0826-4E16-912E-21196F803726}" srcOrd="1" destOrd="0" presId="urn:microsoft.com/office/officeart/2005/8/layout/process1"/>
    <dgm:cxn modelId="{4F6F0EB5-2320-4895-86A6-65355D1AA94B}" type="presOf" srcId="{77106E2C-181C-45A9-8440-355EAA6B5C82}" destId="{BEB06835-35E8-4D2B-83E1-8E6BC7FEEA81}" srcOrd="1" destOrd="0" presId="urn:microsoft.com/office/officeart/2005/8/layout/process1"/>
    <dgm:cxn modelId="{D331DDB8-4924-497F-9751-AD35113877B0}" type="presOf" srcId="{77106E2C-181C-45A9-8440-355EAA6B5C82}" destId="{D9A1BC4C-8C86-452F-B972-061E491A0207}" srcOrd="0" destOrd="0" presId="urn:microsoft.com/office/officeart/2005/8/layout/process1"/>
    <dgm:cxn modelId="{366A9ACA-B109-4813-A3C4-433CC415DB2A}" srcId="{159B487D-AAEC-4B45-9977-39B091441E74}" destId="{CF52EF56-7D28-46BD-A71E-8C5D7059974D}" srcOrd="0" destOrd="0" parTransId="{69FF3CBC-9B17-4617-9696-63E913DF9F9B}" sibTransId="{77106E2C-181C-45A9-8440-355EAA6B5C82}"/>
    <dgm:cxn modelId="{EC3870D1-5CEF-4C2C-9105-59D2E0062102}" type="presOf" srcId="{5FD837A5-52D3-484D-93EE-7DD582786216}" destId="{C34CF948-4DCF-4852-9A1B-2F67723B298C}" srcOrd="0" destOrd="0" presId="urn:microsoft.com/office/officeart/2005/8/layout/process1"/>
    <dgm:cxn modelId="{B8D2B7D2-11BD-46A8-A212-646576355A64}" type="presOf" srcId="{CF52EF56-7D28-46BD-A71E-8C5D7059974D}" destId="{54D55DA8-8232-4D5D-9A71-D483DB1049ED}" srcOrd="0" destOrd="0" presId="urn:microsoft.com/office/officeart/2005/8/layout/process1"/>
    <dgm:cxn modelId="{2483B092-3FC1-4568-9406-562BBDB8AD11}" type="presParOf" srcId="{F6CDB3C5-F924-4E70-839F-687DF65EFA8C}" destId="{54D55DA8-8232-4D5D-9A71-D483DB1049ED}" srcOrd="0" destOrd="0" presId="urn:microsoft.com/office/officeart/2005/8/layout/process1"/>
    <dgm:cxn modelId="{DADFD7EA-BBBF-4C15-8E10-7986906ED2C3}" type="presParOf" srcId="{F6CDB3C5-F924-4E70-839F-687DF65EFA8C}" destId="{D9A1BC4C-8C86-452F-B972-061E491A0207}" srcOrd="1" destOrd="0" presId="urn:microsoft.com/office/officeart/2005/8/layout/process1"/>
    <dgm:cxn modelId="{553462C1-D55C-4E02-9B58-5207BB7CA425}" type="presParOf" srcId="{D9A1BC4C-8C86-452F-B972-061E491A0207}" destId="{BEB06835-35E8-4D2B-83E1-8E6BC7FEEA81}" srcOrd="0" destOrd="0" presId="urn:microsoft.com/office/officeart/2005/8/layout/process1"/>
    <dgm:cxn modelId="{3B3EBEE5-4EB7-4A20-9705-AA3F019957DA}" type="presParOf" srcId="{F6CDB3C5-F924-4E70-839F-687DF65EFA8C}" destId="{C34CF948-4DCF-4852-9A1B-2F67723B298C}" srcOrd="2" destOrd="0" presId="urn:microsoft.com/office/officeart/2005/8/layout/process1"/>
    <dgm:cxn modelId="{B9C2F9A8-D066-444F-8B9E-885AA063C57F}" type="presParOf" srcId="{F6CDB3C5-F924-4E70-839F-687DF65EFA8C}" destId="{6B63453D-E22F-42D6-A85D-18B846D0D0C9}" srcOrd="3" destOrd="0" presId="urn:microsoft.com/office/officeart/2005/8/layout/process1"/>
    <dgm:cxn modelId="{A2390411-3F7E-417C-95F9-51FD2F5F07A1}" type="presParOf" srcId="{6B63453D-E22F-42D6-A85D-18B846D0D0C9}" destId="{6EF89FE2-0826-4E16-912E-21196F803726}" srcOrd="0" destOrd="0" presId="urn:microsoft.com/office/officeart/2005/8/layout/process1"/>
    <dgm:cxn modelId="{2CBB2A09-7C9D-4338-84F4-A373CD5BA677}" type="presParOf" srcId="{F6CDB3C5-F924-4E70-839F-687DF65EFA8C}" destId="{40A6951C-1664-4F31-AE14-E80D1A5B4FA5}" srcOrd="4" destOrd="0" presId="urn:microsoft.com/office/officeart/2005/8/layout/process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59B487D-AAEC-4B45-9977-39B091441E74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CF52EF56-7D28-46BD-A71E-8C5D7059974D}">
      <dgm:prSet phldrT="[Κείμενο]"/>
      <dgm:spPr>
        <a:blipFill>
          <a:blip xmlns:r="http://schemas.openxmlformats.org/officeDocument/2006/relationships" r:embed="rId1"/>
          <a:stretch>
            <a:fillRect b="-4225"/>
          </a:stretch>
        </a:blipFill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r>
            <a:rPr lang="el-GR">
              <a:noFill/>
            </a:rPr>
            <a:t> </a:t>
          </a:r>
        </a:p>
      </dgm:t>
    </dgm:pt>
    <dgm:pt modelId="{69FF3CBC-9B17-4617-9696-63E913DF9F9B}" type="parTrans" cxnId="{366A9ACA-B109-4813-A3C4-433CC415DB2A}">
      <dgm:prSet/>
      <dgm:spPr/>
      <dgm:t>
        <a:bodyPr/>
        <a:lstStyle/>
        <a:p>
          <a:endParaRPr lang="el-GR"/>
        </a:p>
      </dgm:t>
    </dgm:pt>
    <dgm:pt modelId="{77106E2C-181C-45A9-8440-355EAA6B5C82}" type="sibTrans" cxnId="{366A9ACA-B109-4813-A3C4-433CC415DB2A}">
      <dgm:prSet/>
      <dgm:spPr>
        <a:solidFill>
          <a:schemeClr val="accent4">
            <a:lumMod val="50000"/>
          </a:schemeClr>
        </a:solidFill>
      </dgm:spPr>
      <dgm:t>
        <a:bodyPr/>
        <a:lstStyle/>
        <a:p>
          <a:endParaRPr lang="el-GR"/>
        </a:p>
      </dgm:t>
    </dgm:pt>
    <dgm:pt modelId="{5FD837A5-52D3-484D-93EE-7DD582786216}">
      <dgm:prSet phldrT="[Κείμενο]"/>
      <dgm:spPr>
        <a:blipFill>
          <a:blip xmlns:r="http://schemas.openxmlformats.org/officeDocument/2006/relationships" r:embed="rId2"/>
          <a:stretch>
            <a:fillRect l="-544" r="-1815" b="-556"/>
          </a:stretch>
        </a:blipFill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r>
            <a:rPr lang="el-GR">
              <a:noFill/>
            </a:rPr>
            <a:t> </a:t>
          </a:r>
        </a:p>
      </dgm:t>
    </dgm:pt>
    <dgm:pt modelId="{29523BBD-5830-4010-A1F9-C3039FBB47EA}" type="parTrans" cxnId="{C2997A01-F9D7-4477-9AAD-28C038345CAD}">
      <dgm:prSet/>
      <dgm:spPr/>
      <dgm:t>
        <a:bodyPr/>
        <a:lstStyle/>
        <a:p>
          <a:endParaRPr lang="el-GR"/>
        </a:p>
      </dgm:t>
    </dgm:pt>
    <dgm:pt modelId="{EE38A0A2-6E81-4638-ABC5-CDAE01A3A905}" type="sibTrans" cxnId="{C2997A01-F9D7-4477-9AAD-28C038345CAD}">
      <dgm:prSet/>
      <dgm:spPr>
        <a:solidFill>
          <a:schemeClr val="accent4">
            <a:lumMod val="50000"/>
          </a:schemeClr>
        </a:solidFill>
      </dgm:spPr>
      <dgm:t>
        <a:bodyPr/>
        <a:lstStyle/>
        <a:p>
          <a:endParaRPr lang="el-GR"/>
        </a:p>
      </dgm:t>
    </dgm:pt>
    <dgm:pt modelId="{7DC87412-6154-424D-A321-1F2069F2BC78}">
      <dgm:prSet phldrT="[Κείμενο]"/>
      <dgm:spPr>
        <a:blipFill>
          <a:blip xmlns:r="http://schemas.openxmlformats.org/officeDocument/2006/relationships" r:embed="rId3"/>
          <a:stretch>
            <a:fillRect/>
          </a:stretch>
        </a:blipFill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r>
            <a:rPr lang="el-GR">
              <a:noFill/>
            </a:rPr>
            <a:t> </a:t>
          </a:r>
        </a:p>
      </dgm:t>
    </dgm:pt>
    <dgm:pt modelId="{7C94F259-8365-465E-A548-50F67516E712}" type="parTrans" cxnId="{FCA4155F-71EA-47F8-9CCF-0D779D47E254}">
      <dgm:prSet/>
      <dgm:spPr/>
      <dgm:t>
        <a:bodyPr/>
        <a:lstStyle/>
        <a:p>
          <a:endParaRPr lang="el-GR"/>
        </a:p>
      </dgm:t>
    </dgm:pt>
    <dgm:pt modelId="{DD74EEF0-038D-4219-B418-ED521FF0EFC3}" type="sibTrans" cxnId="{FCA4155F-71EA-47F8-9CCF-0D779D47E254}">
      <dgm:prSet/>
      <dgm:spPr/>
      <dgm:t>
        <a:bodyPr/>
        <a:lstStyle/>
        <a:p>
          <a:endParaRPr lang="el-GR"/>
        </a:p>
      </dgm:t>
    </dgm:pt>
    <dgm:pt modelId="{F6CDB3C5-F924-4E70-839F-687DF65EFA8C}" type="pres">
      <dgm:prSet presAssocID="{159B487D-AAEC-4B45-9977-39B091441E74}" presName="Name0" presStyleCnt="0">
        <dgm:presLayoutVars>
          <dgm:dir/>
          <dgm:resizeHandles val="exact"/>
        </dgm:presLayoutVars>
      </dgm:prSet>
      <dgm:spPr/>
    </dgm:pt>
    <dgm:pt modelId="{54D55DA8-8232-4D5D-9A71-D483DB1049ED}" type="pres">
      <dgm:prSet presAssocID="{CF52EF56-7D28-46BD-A71E-8C5D7059974D}" presName="node" presStyleLbl="node1" presStyleIdx="0" presStyleCnt="3" custScaleX="92963" custScaleY="41613" custLinFactNeighborX="12642">
        <dgm:presLayoutVars>
          <dgm:bulletEnabled val="1"/>
        </dgm:presLayoutVars>
      </dgm:prSet>
      <dgm:spPr/>
    </dgm:pt>
    <dgm:pt modelId="{D9A1BC4C-8C86-452F-B972-061E491A0207}" type="pres">
      <dgm:prSet presAssocID="{77106E2C-181C-45A9-8440-355EAA6B5C82}" presName="sibTrans" presStyleLbl="sibTrans2D1" presStyleIdx="0" presStyleCnt="2" custScaleX="149469"/>
      <dgm:spPr/>
    </dgm:pt>
    <dgm:pt modelId="{BEB06835-35E8-4D2B-83E1-8E6BC7FEEA81}" type="pres">
      <dgm:prSet presAssocID="{77106E2C-181C-45A9-8440-355EAA6B5C82}" presName="connectorText" presStyleLbl="sibTrans2D1" presStyleIdx="0" presStyleCnt="2"/>
      <dgm:spPr/>
    </dgm:pt>
    <dgm:pt modelId="{C34CF948-4DCF-4852-9A1B-2F67723B298C}" type="pres">
      <dgm:prSet presAssocID="{5FD837A5-52D3-484D-93EE-7DD582786216}" presName="node" presStyleLbl="node1" presStyleIdx="1" presStyleCnt="3" custScaleY="53202" custLinFactNeighborX="1117" custLinFactNeighborY="-488">
        <dgm:presLayoutVars>
          <dgm:bulletEnabled val="1"/>
        </dgm:presLayoutVars>
      </dgm:prSet>
      <dgm:spPr/>
    </dgm:pt>
    <dgm:pt modelId="{6B63453D-E22F-42D6-A85D-18B846D0D0C9}" type="pres">
      <dgm:prSet presAssocID="{EE38A0A2-6E81-4638-ABC5-CDAE01A3A905}" presName="sibTrans" presStyleLbl="sibTrans2D1" presStyleIdx="1" presStyleCnt="2" custScaleX="152666"/>
      <dgm:spPr/>
    </dgm:pt>
    <dgm:pt modelId="{6EF89FE2-0826-4E16-912E-21196F803726}" type="pres">
      <dgm:prSet presAssocID="{EE38A0A2-6E81-4638-ABC5-CDAE01A3A905}" presName="connectorText" presStyleLbl="sibTrans2D1" presStyleIdx="1" presStyleCnt="2"/>
      <dgm:spPr/>
    </dgm:pt>
    <dgm:pt modelId="{40A6951C-1664-4F31-AE14-E80D1A5B4FA5}" type="pres">
      <dgm:prSet presAssocID="{7DC87412-6154-424D-A321-1F2069F2BC78}" presName="node" presStyleLbl="node1" presStyleIdx="2" presStyleCnt="3" custScaleX="72114" custScaleY="41613" custLinFactNeighborX="-8691">
        <dgm:presLayoutVars>
          <dgm:bulletEnabled val="1"/>
        </dgm:presLayoutVars>
      </dgm:prSet>
      <dgm:spPr/>
    </dgm:pt>
  </dgm:ptLst>
  <dgm:cxnLst>
    <dgm:cxn modelId="{C2997A01-F9D7-4477-9AAD-28C038345CAD}" srcId="{159B487D-AAEC-4B45-9977-39B091441E74}" destId="{5FD837A5-52D3-484D-93EE-7DD582786216}" srcOrd="1" destOrd="0" parTransId="{29523BBD-5830-4010-A1F9-C3039FBB47EA}" sibTransId="{EE38A0A2-6E81-4638-ABC5-CDAE01A3A905}"/>
    <dgm:cxn modelId="{F533C108-B2D2-4978-B587-EF1E895DEEB9}" type="presOf" srcId="{EE38A0A2-6E81-4638-ABC5-CDAE01A3A905}" destId="{6B63453D-E22F-42D6-A85D-18B846D0D0C9}" srcOrd="0" destOrd="0" presId="urn:microsoft.com/office/officeart/2005/8/layout/process1"/>
    <dgm:cxn modelId="{162A8C16-A237-470E-928A-17A68924D0B7}" type="presOf" srcId="{7DC87412-6154-424D-A321-1F2069F2BC78}" destId="{40A6951C-1664-4F31-AE14-E80D1A5B4FA5}" srcOrd="0" destOrd="0" presId="urn:microsoft.com/office/officeart/2005/8/layout/process1"/>
    <dgm:cxn modelId="{FA745C25-8E68-4302-95ED-2B76F2C7B9C3}" type="presOf" srcId="{159B487D-AAEC-4B45-9977-39B091441E74}" destId="{F6CDB3C5-F924-4E70-839F-687DF65EFA8C}" srcOrd="0" destOrd="0" presId="urn:microsoft.com/office/officeart/2005/8/layout/process1"/>
    <dgm:cxn modelId="{FCA4155F-71EA-47F8-9CCF-0D779D47E254}" srcId="{159B487D-AAEC-4B45-9977-39B091441E74}" destId="{7DC87412-6154-424D-A321-1F2069F2BC78}" srcOrd="2" destOrd="0" parTransId="{7C94F259-8365-465E-A548-50F67516E712}" sibTransId="{DD74EEF0-038D-4219-B418-ED521FF0EFC3}"/>
    <dgm:cxn modelId="{B62BF154-2B87-4081-A38C-5AD0AF440376}" type="presOf" srcId="{EE38A0A2-6E81-4638-ABC5-CDAE01A3A905}" destId="{6EF89FE2-0826-4E16-912E-21196F803726}" srcOrd="1" destOrd="0" presId="urn:microsoft.com/office/officeart/2005/8/layout/process1"/>
    <dgm:cxn modelId="{4F6F0EB5-2320-4895-86A6-65355D1AA94B}" type="presOf" srcId="{77106E2C-181C-45A9-8440-355EAA6B5C82}" destId="{BEB06835-35E8-4D2B-83E1-8E6BC7FEEA81}" srcOrd="1" destOrd="0" presId="urn:microsoft.com/office/officeart/2005/8/layout/process1"/>
    <dgm:cxn modelId="{D331DDB8-4924-497F-9751-AD35113877B0}" type="presOf" srcId="{77106E2C-181C-45A9-8440-355EAA6B5C82}" destId="{D9A1BC4C-8C86-452F-B972-061E491A0207}" srcOrd="0" destOrd="0" presId="urn:microsoft.com/office/officeart/2005/8/layout/process1"/>
    <dgm:cxn modelId="{366A9ACA-B109-4813-A3C4-433CC415DB2A}" srcId="{159B487D-AAEC-4B45-9977-39B091441E74}" destId="{CF52EF56-7D28-46BD-A71E-8C5D7059974D}" srcOrd="0" destOrd="0" parTransId="{69FF3CBC-9B17-4617-9696-63E913DF9F9B}" sibTransId="{77106E2C-181C-45A9-8440-355EAA6B5C82}"/>
    <dgm:cxn modelId="{EC3870D1-5CEF-4C2C-9105-59D2E0062102}" type="presOf" srcId="{5FD837A5-52D3-484D-93EE-7DD582786216}" destId="{C34CF948-4DCF-4852-9A1B-2F67723B298C}" srcOrd="0" destOrd="0" presId="urn:microsoft.com/office/officeart/2005/8/layout/process1"/>
    <dgm:cxn modelId="{B8D2B7D2-11BD-46A8-A212-646576355A64}" type="presOf" srcId="{CF52EF56-7D28-46BD-A71E-8C5D7059974D}" destId="{54D55DA8-8232-4D5D-9A71-D483DB1049ED}" srcOrd="0" destOrd="0" presId="urn:microsoft.com/office/officeart/2005/8/layout/process1"/>
    <dgm:cxn modelId="{2483B092-3FC1-4568-9406-562BBDB8AD11}" type="presParOf" srcId="{F6CDB3C5-F924-4E70-839F-687DF65EFA8C}" destId="{54D55DA8-8232-4D5D-9A71-D483DB1049ED}" srcOrd="0" destOrd="0" presId="urn:microsoft.com/office/officeart/2005/8/layout/process1"/>
    <dgm:cxn modelId="{DADFD7EA-BBBF-4C15-8E10-7986906ED2C3}" type="presParOf" srcId="{F6CDB3C5-F924-4E70-839F-687DF65EFA8C}" destId="{D9A1BC4C-8C86-452F-B972-061E491A0207}" srcOrd="1" destOrd="0" presId="urn:microsoft.com/office/officeart/2005/8/layout/process1"/>
    <dgm:cxn modelId="{553462C1-D55C-4E02-9B58-5207BB7CA425}" type="presParOf" srcId="{D9A1BC4C-8C86-452F-B972-061E491A0207}" destId="{BEB06835-35E8-4D2B-83E1-8E6BC7FEEA81}" srcOrd="0" destOrd="0" presId="urn:microsoft.com/office/officeart/2005/8/layout/process1"/>
    <dgm:cxn modelId="{3B3EBEE5-4EB7-4A20-9705-AA3F019957DA}" type="presParOf" srcId="{F6CDB3C5-F924-4E70-839F-687DF65EFA8C}" destId="{C34CF948-4DCF-4852-9A1B-2F67723B298C}" srcOrd="2" destOrd="0" presId="urn:microsoft.com/office/officeart/2005/8/layout/process1"/>
    <dgm:cxn modelId="{B9C2F9A8-D066-444F-8B9E-885AA063C57F}" type="presParOf" srcId="{F6CDB3C5-F924-4E70-839F-687DF65EFA8C}" destId="{6B63453D-E22F-42D6-A85D-18B846D0D0C9}" srcOrd="3" destOrd="0" presId="urn:microsoft.com/office/officeart/2005/8/layout/process1"/>
    <dgm:cxn modelId="{A2390411-3F7E-417C-95F9-51FD2F5F07A1}" type="presParOf" srcId="{6B63453D-E22F-42D6-A85D-18B846D0D0C9}" destId="{6EF89FE2-0826-4E16-912E-21196F803726}" srcOrd="0" destOrd="0" presId="urn:microsoft.com/office/officeart/2005/8/layout/process1"/>
    <dgm:cxn modelId="{2CBB2A09-7C9D-4338-84F4-A373CD5BA677}" type="presParOf" srcId="{F6CDB3C5-F924-4E70-839F-687DF65EFA8C}" destId="{40A6951C-1664-4F31-AE14-E80D1A5B4FA5}" srcOrd="4" destOrd="0" presId="urn:microsoft.com/office/officeart/2005/8/layout/process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50B508A-3291-4ECB-B3BC-EC07F35F0E7F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mc:AlternateContent xmlns:mc="http://schemas.openxmlformats.org/markup-compatibility/2006" xmlns:a14="http://schemas.microsoft.com/office/drawing/2010/main">
      <mc:Choice Requires="a14">
        <dgm:pt modelId="{0D36D4C8-46CE-418F-92BA-C51FB3AA6AB4}">
          <dgm:prSet phldrT="[Κείμενο]" custT="1"/>
          <dgm:spPr>
            <a:noFill/>
            <a:ln>
              <a:solidFill>
                <a:schemeClr val="accent4">
                  <a:lumMod val="75000"/>
                </a:schemeClr>
              </a:solidFill>
            </a:ln>
          </dgm:spPr>
          <dgm:t>
            <a:bodyPr/>
            <a:lstStyle/>
            <a:p>
              <a:pPr algn="ctr"/>
              <a:endParaRPr lang="el-GR" sz="3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  <a:p>
              <a:pPr algn="just"/>
              <a:r>
                <a:rPr lang="el-GR" sz="19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Αντικαθιστώντας στη </a:t>
              </a:r>
              <a14:m>
                <m:oMath xmlns:m="http://schemas.openxmlformats.org/officeDocument/2006/math">
                  <m:sSup>
                    <m:sSupPr>
                      <m:ctrlPr>
                        <a:rPr lang="en-US" sz="1900" b="0" i="1" smtClean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</m:ctrlPr>
                    </m:sSupPr>
                    <m:e>
                      <m:r>
                        <a:rPr lang="en-US" sz="1900" b="0" i="1" smtClean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𝐼</m:t>
                      </m:r>
                    </m:e>
                    <m:sup>
                      <m:r>
                        <a:rPr lang="en-US" sz="1900" b="0" i="1" smtClean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′</m:t>
                      </m:r>
                    </m:sup>
                  </m:sSup>
                  <m:d>
                    <m:dPr>
                      <m:ctrlPr>
                        <a:rPr lang="en-US" sz="1900" b="0" i="1" smtClean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</m:ctrlPr>
                    </m:dPr>
                    <m:e>
                      <m:r>
                        <a:rPr lang="en-US" sz="1900" b="0" i="1" smtClean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𝑡</m:t>
                      </m:r>
                    </m:e>
                  </m:d>
                  <m:r>
                    <a:rPr lang="en-US" sz="1900" b="0" i="1" smtClean="0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  <m:t>  </m:t>
                  </m:r>
                </m:oMath>
              </a14:m>
              <a:r>
                <a:rPr lang="el-GR" sz="19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θα πάρουμε: </a:t>
              </a:r>
              <a14:m>
                <m:oMath xmlns:m="http://schemas.openxmlformats.org/officeDocument/2006/math">
                  <m:sSup>
                    <m:sSupPr>
                      <m:ctrlPr>
                        <a:rPr lang="el-GR" sz="1900" b="0" i="1" smtClean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m:ctrlPr>
                    </m:sSupPr>
                    <m:e>
                      <m:r>
                        <a:rPr lang="en-US" sz="1900" i="1" smtClean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𝐼</m:t>
                      </m:r>
                    </m:e>
                    <m:sup>
                      <m:r>
                        <a:rPr lang="el-GR" sz="1900" b="0" i="1" smtClean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#</m:t>
                      </m:r>
                    </m:sup>
                  </m:sSup>
                  <m:r>
                    <a:rPr lang="en-US" sz="1900" i="1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m:t>=</m:t>
                  </m:r>
                  <m:f>
                    <m:fPr>
                      <m:ctrlPr>
                        <a:rPr lang="el-GR" sz="19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m:ctrlPr>
                    </m:fPr>
                    <m:num>
                      <m:r>
                        <a:rPr lang="en-US" sz="19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𝑑</m:t>
                      </m:r>
                      <m:r>
                        <a:rPr lang="en-US" sz="19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+</m:t>
                      </m:r>
                      <m:r>
                        <a:rPr lang="en-US" sz="19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𝑔</m:t>
                      </m:r>
                    </m:num>
                    <m:den>
                      <m:sSub>
                        <m:sSubPr>
                          <m:ctrlPr>
                            <a:rPr lang="el-GR" sz="19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19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𝑏</m:t>
                          </m:r>
                        </m:e>
                        <m:sub>
                          <m:r>
                            <a:rPr lang="en-US" sz="19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2</m:t>
                          </m:r>
                        </m:sub>
                      </m:sSub>
                    </m:den>
                  </m:f>
                </m:oMath>
              </a14:m>
              <a:r>
                <a:rPr lang="el-GR" sz="1100" dirty="0"/>
                <a:t>...</a:t>
              </a:r>
            </a:p>
          </dgm:t>
        </dgm:pt>
      </mc:Choice>
      <mc:Fallback xmlns="">
        <dgm:pt modelId="{0D36D4C8-46CE-418F-92BA-C51FB3AA6AB4}">
          <dgm:prSet phldrT="[Κείμενο]" custT="1"/>
          <dgm:spPr>
            <a:noFill/>
            <a:ln>
              <a:solidFill>
                <a:schemeClr val="accent4">
                  <a:lumMod val="75000"/>
                </a:schemeClr>
              </a:solidFill>
            </a:ln>
          </dgm:spPr>
          <dgm:t>
            <a:bodyPr/>
            <a:lstStyle/>
            <a:p>
              <a:pPr algn="ctr"/>
              <a:endParaRPr lang="el-GR" sz="3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  <a:p>
              <a:pPr algn="just"/>
              <a:r>
                <a:rPr lang="el-GR" sz="19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Αντικαθιστώντας στη </a:t>
              </a:r>
              <a:r>
                <a:rPr lang="en-US" sz="1900" b="0" i="0"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Calibri" panose="020F0502020204030204" pitchFamily="34" charset="0"/>
                </a:rPr>
                <a:t>𝐼^′ </a:t>
              </a:r>
              <a:r>
                <a:rPr lang="en-US" sz="1900" b="0" i="0">
                  <a:solidFill>
                    <a:schemeClr val="tx1"/>
                  </a:solidFill>
                  <a:effectLst/>
                  <a:latin typeface="Cambria Math" panose="02040503050406030204" pitchFamily="18" charset="0"/>
                </a:rPr>
                <a:t>(</a:t>
              </a:r>
              <a:r>
                <a:rPr lang="en-US" sz="1900" b="0" i="0"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Calibri" panose="020F0502020204030204" pitchFamily="34" charset="0"/>
                </a:rPr>
                <a:t>𝑡)   </a:t>
              </a:r>
              <a:r>
                <a:rPr lang="el-GR" sz="19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θα πάρουμε: </a:t>
              </a:r>
              <a:r>
                <a:rPr lang="en-US" sz="1900" i="0"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Calibri" panose="020F0502020204030204" pitchFamily="34" charset="0"/>
                </a:rPr>
                <a:t>𝐼</a:t>
              </a:r>
              <a:r>
                <a:rPr lang="el-GR" sz="1900" b="0" i="0"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Calibri" panose="020F0502020204030204" pitchFamily="34" charset="0"/>
                </a:rPr>
                <a:t>^#</a:t>
              </a:r>
              <a:r>
                <a:rPr lang="en-US" sz="1900" i="0"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Calibri" panose="020F0502020204030204" pitchFamily="34" charset="0"/>
                </a:rPr>
                <a:t>=</a:t>
              </a:r>
              <a:r>
                <a:rPr lang="el-GR" sz="1900" i="0">
                  <a:solidFill>
                    <a:schemeClr val="tx1"/>
                  </a:solidFill>
                  <a:effectLst/>
                  <a:latin typeface="Cambria Math" panose="02040503050406030204" pitchFamily="18" charset="0"/>
                  <a:cs typeface="Calibri" panose="020F0502020204030204" pitchFamily="34" charset="0"/>
                </a:rPr>
                <a:t>(</a:t>
              </a:r>
              <a:r>
                <a:rPr lang="en-US" sz="1900" i="0"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Calibri" panose="020F0502020204030204" pitchFamily="34" charset="0"/>
                </a:rPr>
                <a:t>𝑑+𝑔</a:t>
              </a:r>
              <a:r>
                <a:rPr lang="el-GR" sz="1900" i="0"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Calibri" panose="020F0502020204030204" pitchFamily="34" charset="0"/>
                </a:rPr>
                <a:t>)/</a:t>
              </a:r>
              <a:r>
                <a:rPr lang="en-US" sz="1900" i="0"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Calibri" panose="020F0502020204030204" pitchFamily="34" charset="0"/>
                </a:rPr>
                <a:t>𝑏</a:t>
              </a:r>
              <a:r>
                <a:rPr lang="el-GR" sz="1900" i="0"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Calibri" panose="020F0502020204030204" pitchFamily="34" charset="0"/>
                </a:rPr>
                <a:t>_</a:t>
              </a:r>
              <a:r>
                <a:rPr lang="en-US" sz="1900" i="0"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Calibri" panose="020F0502020204030204" pitchFamily="34" charset="0"/>
                </a:rPr>
                <a:t>2 </a:t>
              </a:r>
              <a:r>
                <a:rPr lang="el-GR" sz="1100" dirty="0"/>
                <a:t>...</a:t>
              </a:r>
            </a:p>
          </dgm:t>
        </dgm:pt>
      </mc:Fallback>
    </mc:AlternateContent>
    <dgm:pt modelId="{6E69D7EA-E734-44DA-9613-77EEAB10C29F}" type="parTrans" cxnId="{601EBF3D-C9B6-43BE-B34C-8DB610F52D27}">
      <dgm:prSet/>
      <dgm:spPr/>
      <dgm:t>
        <a:bodyPr/>
        <a:lstStyle/>
        <a:p>
          <a:endParaRPr lang="el-GR"/>
        </a:p>
      </dgm:t>
    </dgm:pt>
    <dgm:pt modelId="{2C00BE47-D872-4D12-B791-4A7AB23FBDAB}" type="sibTrans" cxnId="{601EBF3D-C9B6-43BE-B34C-8DB610F52D27}">
      <dgm:prSet/>
      <dgm:spPr>
        <a:solidFill>
          <a:schemeClr val="accent4">
            <a:lumMod val="50000"/>
          </a:schemeClr>
        </a:solidFill>
      </dgm:spPr>
      <dgm:t>
        <a:bodyPr/>
        <a:lstStyle/>
        <a:p>
          <a:endParaRPr lang="el-GR"/>
        </a:p>
      </dgm:t>
    </dgm:pt>
    <mc:AlternateContent xmlns:mc="http://schemas.openxmlformats.org/markup-compatibility/2006" xmlns:a14="http://schemas.microsoft.com/office/drawing/2010/main">
      <mc:Choice Requires="a14">
        <dgm:pt modelId="{0E616A41-2003-46E7-AF49-7B23613648B7}">
          <dgm:prSet phldrT="[Κείμενο]" custT="1"/>
          <dgm:spPr>
            <a:noFill/>
            <a:ln>
              <a:solidFill>
                <a:schemeClr val="accent4">
                  <a:lumMod val="75000"/>
                </a:schemeClr>
              </a:solidFill>
            </a:ln>
          </dgm:spPr>
          <dgm:t>
            <a:bodyPr/>
            <a:lstStyle/>
            <a:p>
              <a:r>
                <a:rPr lang="el-GR" sz="19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Έτσι, έχουμε το σημείο </a:t>
              </a:r>
              <a14:m>
                <m:oMath xmlns:m="http://schemas.openxmlformats.org/officeDocument/2006/math">
                  <m:sSub>
                    <m:sSubPr>
                      <m:ctrlPr>
                        <a:rPr lang="el-GR" sz="19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</m:ctrlPr>
                    </m:sSubPr>
                    <m:e>
                      <m:r>
                        <a:rPr lang="el-GR" sz="19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𝑆</m:t>
                      </m:r>
                    </m:e>
                    <m:sub>
                      <m:r>
                        <a:rPr lang="el-GR" sz="19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1</m:t>
                      </m:r>
                    </m:sub>
                  </m:sSub>
                  <m:r>
                    <a:rPr lang="el-GR" sz="1900" i="1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  <m:t>=(0,</m:t>
                  </m:r>
                  <m:f>
                    <m:fPr>
                      <m:ctrlPr>
                        <a:rPr lang="el-GR" sz="19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</m:ctrlPr>
                    </m:fPr>
                    <m:num>
                      <m:r>
                        <a:rPr lang="el-GR" sz="19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𝑑</m:t>
                      </m:r>
                      <m:r>
                        <a:rPr lang="el-GR" sz="19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+</m:t>
                      </m:r>
                      <m:r>
                        <a:rPr lang="el-GR" sz="19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𝑔</m:t>
                      </m:r>
                    </m:num>
                    <m:den>
                      <m:sSub>
                        <m:sSubPr>
                          <m:ctrlPr>
                            <a:rPr lang="el-GR" sz="19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9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𝑏</m:t>
                          </m:r>
                        </m:e>
                        <m:sub>
                          <m:r>
                            <a:rPr lang="el-GR" sz="19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2</m:t>
                          </m:r>
                        </m:sub>
                      </m:sSub>
                    </m:den>
                  </m:f>
                  <m:r>
                    <a:rPr lang="el-GR" sz="1900" i="1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  <m:t>)</m:t>
                  </m:r>
                </m:oMath>
              </a14:m>
              <a:r>
                <a:rPr lang="el-GR" sz="19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.</a:t>
              </a:r>
              <a:endParaRPr lang="el-GR" sz="1900" dirty="0">
                <a:solidFill>
                  <a:schemeClr val="tx1"/>
                </a:solidFill>
              </a:endParaRPr>
            </a:p>
          </dgm:t>
        </dgm:pt>
      </mc:Choice>
      <mc:Fallback xmlns="">
        <dgm:pt modelId="{0E616A41-2003-46E7-AF49-7B23613648B7}">
          <dgm:prSet phldrT="[Κείμενο]" custT="1"/>
          <dgm:spPr>
            <a:noFill/>
            <a:ln>
              <a:solidFill>
                <a:schemeClr val="accent4">
                  <a:lumMod val="75000"/>
                </a:schemeClr>
              </a:solidFill>
            </a:ln>
          </dgm:spPr>
          <dgm:t>
            <a:bodyPr/>
            <a:lstStyle/>
            <a:p>
              <a:r>
                <a:rPr lang="el-GR" sz="19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Έτσι, έχουμε το σημείο </a:t>
              </a:r>
              <a:r>
                <a:rPr lang="el-GR" sz="1900" i="0"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Calibri" panose="020F0502020204030204" pitchFamily="34" charset="0"/>
                </a:rPr>
                <a:t>𝑆_1=(0,</a:t>
              </a:r>
              <a:r>
                <a:rPr lang="el-GR" sz="1900" i="0">
                  <a:solidFill>
                    <a:schemeClr val="tx1"/>
                  </a:solidFill>
                  <a:effectLst/>
                  <a:latin typeface="Cambria Math" panose="02040503050406030204" pitchFamily="18" charset="0"/>
                </a:rPr>
                <a:t>(</a:t>
              </a:r>
              <a:r>
                <a:rPr lang="el-GR" sz="1900" i="0"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Calibri" panose="020F0502020204030204" pitchFamily="34" charset="0"/>
                </a:rPr>
                <a:t>𝑑+𝑔)/𝑏_2 )</a:t>
              </a:r>
              <a:r>
                <a:rPr lang="el-GR" sz="19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.</a:t>
              </a:r>
              <a:endParaRPr lang="el-GR" sz="1900" dirty="0">
                <a:solidFill>
                  <a:schemeClr val="tx1"/>
                </a:solidFill>
              </a:endParaRPr>
            </a:p>
          </dgm:t>
        </dgm:pt>
      </mc:Fallback>
    </mc:AlternateContent>
    <dgm:pt modelId="{43153531-90E0-47DA-A3E1-CC01A88F71FC}" type="parTrans" cxnId="{D2842184-7440-4B4F-9F49-5F3377B08A8E}">
      <dgm:prSet/>
      <dgm:spPr/>
      <dgm:t>
        <a:bodyPr/>
        <a:lstStyle/>
        <a:p>
          <a:endParaRPr lang="el-GR"/>
        </a:p>
      </dgm:t>
    </dgm:pt>
    <dgm:pt modelId="{C6B3D1D6-5FB4-4221-B445-1F811B97734D}" type="sibTrans" cxnId="{D2842184-7440-4B4F-9F49-5F3377B08A8E}">
      <dgm:prSet/>
      <dgm:spPr/>
      <dgm:t>
        <a:bodyPr/>
        <a:lstStyle/>
        <a:p>
          <a:endParaRPr lang="el-GR"/>
        </a:p>
      </dgm:t>
    </dgm:pt>
    <dgm:pt modelId="{BAAED5EF-BFFE-4CBA-A0F1-DB8D13D22E2C}" type="pres">
      <dgm:prSet presAssocID="{050B508A-3291-4ECB-B3BC-EC07F35F0E7F}" presName="Name0" presStyleCnt="0">
        <dgm:presLayoutVars>
          <dgm:dir/>
          <dgm:resizeHandles val="exact"/>
        </dgm:presLayoutVars>
      </dgm:prSet>
      <dgm:spPr/>
    </dgm:pt>
    <dgm:pt modelId="{85F54622-4425-4611-938A-3D78716B0D55}" type="pres">
      <dgm:prSet presAssocID="{0D36D4C8-46CE-418F-92BA-C51FB3AA6AB4}" presName="node" presStyleLbl="node1" presStyleIdx="0" presStyleCnt="2" custScaleX="148487" custScaleY="100000" custLinFactNeighborX="-42270">
        <dgm:presLayoutVars>
          <dgm:bulletEnabled val="1"/>
        </dgm:presLayoutVars>
      </dgm:prSet>
      <dgm:spPr/>
    </dgm:pt>
    <dgm:pt modelId="{D38348FB-2D80-4509-8699-6D20901F1284}" type="pres">
      <dgm:prSet presAssocID="{2C00BE47-D872-4D12-B791-4A7AB23FBDAB}" presName="sibTrans" presStyleLbl="sibTrans2D1" presStyleIdx="0" presStyleCnt="1" custScaleX="159273" custScaleY="84433"/>
      <dgm:spPr/>
    </dgm:pt>
    <dgm:pt modelId="{5840DA5A-A66A-4D29-831E-48F01ADDDC1D}" type="pres">
      <dgm:prSet presAssocID="{2C00BE47-D872-4D12-B791-4A7AB23FBDAB}" presName="connectorText" presStyleLbl="sibTrans2D1" presStyleIdx="0" presStyleCnt="1"/>
      <dgm:spPr/>
    </dgm:pt>
    <dgm:pt modelId="{6BD8EFC5-BBB3-4A04-A0CF-7B6AB3FA481D}" type="pres">
      <dgm:prSet presAssocID="{0E616A41-2003-46E7-AF49-7B23613648B7}" presName="node" presStyleLbl="node1" presStyleIdx="1" presStyleCnt="2" custScaleX="117510">
        <dgm:presLayoutVars>
          <dgm:bulletEnabled val="1"/>
        </dgm:presLayoutVars>
      </dgm:prSet>
      <dgm:spPr/>
    </dgm:pt>
  </dgm:ptLst>
  <dgm:cxnLst>
    <dgm:cxn modelId="{700C1617-0AB2-4BE0-9AA9-444282EF1984}" type="presOf" srcId="{2C00BE47-D872-4D12-B791-4A7AB23FBDAB}" destId="{D38348FB-2D80-4509-8699-6D20901F1284}" srcOrd="0" destOrd="0" presId="urn:microsoft.com/office/officeart/2005/8/layout/process1"/>
    <dgm:cxn modelId="{601EBF3D-C9B6-43BE-B34C-8DB610F52D27}" srcId="{050B508A-3291-4ECB-B3BC-EC07F35F0E7F}" destId="{0D36D4C8-46CE-418F-92BA-C51FB3AA6AB4}" srcOrd="0" destOrd="0" parTransId="{6E69D7EA-E734-44DA-9613-77EEAB10C29F}" sibTransId="{2C00BE47-D872-4D12-B791-4A7AB23FBDAB}"/>
    <dgm:cxn modelId="{2ED85D3F-15C0-4B61-8EB6-9B4E00E73824}" type="presOf" srcId="{2C00BE47-D872-4D12-B791-4A7AB23FBDAB}" destId="{5840DA5A-A66A-4D29-831E-48F01ADDDC1D}" srcOrd="1" destOrd="0" presId="urn:microsoft.com/office/officeart/2005/8/layout/process1"/>
    <dgm:cxn modelId="{672F5C40-753F-4E47-AE0F-9D4BDC424652}" type="presOf" srcId="{0E616A41-2003-46E7-AF49-7B23613648B7}" destId="{6BD8EFC5-BBB3-4A04-A0CF-7B6AB3FA481D}" srcOrd="0" destOrd="0" presId="urn:microsoft.com/office/officeart/2005/8/layout/process1"/>
    <dgm:cxn modelId="{16703A42-C331-49B8-A56F-DFEFB3396FE4}" type="presOf" srcId="{0D36D4C8-46CE-418F-92BA-C51FB3AA6AB4}" destId="{85F54622-4425-4611-938A-3D78716B0D55}" srcOrd="0" destOrd="0" presId="urn:microsoft.com/office/officeart/2005/8/layout/process1"/>
    <dgm:cxn modelId="{BF26376A-A335-44CF-855A-4D5A8C62069F}" type="presOf" srcId="{050B508A-3291-4ECB-B3BC-EC07F35F0E7F}" destId="{BAAED5EF-BFFE-4CBA-A0F1-DB8D13D22E2C}" srcOrd="0" destOrd="0" presId="urn:microsoft.com/office/officeart/2005/8/layout/process1"/>
    <dgm:cxn modelId="{D2842184-7440-4B4F-9F49-5F3377B08A8E}" srcId="{050B508A-3291-4ECB-B3BC-EC07F35F0E7F}" destId="{0E616A41-2003-46E7-AF49-7B23613648B7}" srcOrd="1" destOrd="0" parTransId="{43153531-90E0-47DA-A3E1-CC01A88F71FC}" sibTransId="{C6B3D1D6-5FB4-4221-B445-1F811B97734D}"/>
    <dgm:cxn modelId="{5111B2E8-F015-4C33-9F95-9AFDFE0B023C}" type="presParOf" srcId="{BAAED5EF-BFFE-4CBA-A0F1-DB8D13D22E2C}" destId="{85F54622-4425-4611-938A-3D78716B0D55}" srcOrd="0" destOrd="0" presId="urn:microsoft.com/office/officeart/2005/8/layout/process1"/>
    <dgm:cxn modelId="{1A3F21D8-9EC0-48D6-8258-A285A232D83A}" type="presParOf" srcId="{BAAED5EF-BFFE-4CBA-A0F1-DB8D13D22E2C}" destId="{D38348FB-2D80-4509-8699-6D20901F1284}" srcOrd="1" destOrd="0" presId="urn:microsoft.com/office/officeart/2005/8/layout/process1"/>
    <dgm:cxn modelId="{6B0FF1A0-AB2B-40F6-8E43-821834968DA6}" type="presParOf" srcId="{D38348FB-2D80-4509-8699-6D20901F1284}" destId="{5840DA5A-A66A-4D29-831E-48F01ADDDC1D}" srcOrd="0" destOrd="0" presId="urn:microsoft.com/office/officeart/2005/8/layout/process1"/>
    <dgm:cxn modelId="{AF91BA46-A7C8-4209-87BE-08544FE19B50}" type="presParOf" srcId="{BAAED5EF-BFFE-4CBA-A0F1-DB8D13D22E2C}" destId="{6BD8EFC5-BBB3-4A04-A0CF-7B6AB3FA481D}" srcOrd="2" destOrd="0" presId="urn:microsoft.com/office/officeart/2005/8/layout/process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50B508A-3291-4ECB-B3BC-EC07F35F0E7F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0D36D4C8-46CE-418F-92BA-C51FB3AA6AB4}">
      <dgm:prSet phldrT="[Κείμενο]" custT="1"/>
      <dgm:spPr>
        <a:blipFill>
          <a:blip xmlns:r="http://schemas.openxmlformats.org/officeDocument/2006/relationships" r:embed="rId1"/>
          <a:stretch>
            <a:fillRect l="-1818"/>
          </a:stretch>
        </a:blipFill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r>
            <a:rPr lang="el-GR">
              <a:noFill/>
            </a:rPr>
            <a:t> </a:t>
          </a:r>
        </a:p>
      </dgm:t>
    </dgm:pt>
    <dgm:pt modelId="{6E69D7EA-E734-44DA-9613-77EEAB10C29F}" type="parTrans" cxnId="{601EBF3D-C9B6-43BE-B34C-8DB610F52D27}">
      <dgm:prSet/>
      <dgm:spPr/>
      <dgm:t>
        <a:bodyPr/>
        <a:lstStyle/>
        <a:p>
          <a:endParaRPr lang="el-GR"/>
        </a:p>
      </dgm:t>
    </dgm:pt>
    <dgm:pt modelId="{2C00BE47-D872-4D12-B791-4A7AB23FBDAB}" type="sibTrans" cxnId="{601EBF3D-C9B6-43BE-B34C-8DB610F52D27}">
      <dgm:prSet/>
      <dgm:spPr>
        <a:solidFill>
          <a:schemeClr val="accent4">
            <a:lumMod val="50000"/>
          </a:schemeClr>
        </a:solidFill>
      </dgm:spPr>
      <dgm:t>
        <a:bodyPr/>
        <a:lstStyle/>
        <a:p>
          <a:endParaRPr lang="el-GR"/>
        </a:p>
      </dgm:t>
    </dgm:pt>
    <dgm:pt modelId="{0E616A41-2003-46E7-AF49-7B23613648B7}">
      <dgm:prSet phldrT="[Κείμενο]" custT="1"/>
      <dgm:spPr>
        <a:blipFill>
          <a:blip xmlns:r="http://schemas.openxmlformats.org/officeDocument/2006/relationships" r:embed="rId2"/>
          <a:stretch>
            <a:fillRect/>
          </a:stretch>
        </a:blipFill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r>
            <a:rPr lang="el-GR">
              <a:noFill/>
            </a:rPr>
            <a:t> </a:t>
          </a:r>
        </a:p>
      </dgm:t>
    </dgm:pt>
    <dgm:pt modelId="{43153531-90E0-47DA-A3E1-CC01A88F71FC}" type="parTrans" cxnId="{D2842184-7440-4B4F-9F49-5F3377B08A8E}">
      <dgm:prSet/>
      <dgm:spPr/>
      <dgm:t>
        <a:bodyPr/>
        <a:lstStyle/>
        <a:p>
          <a:endParaRPr lang="el-GR"/>
        </a:p>
      </dgm:t>
    </dgm:pt>
    <dgm:pt modelId="{C6B3D1D6-5FB4-4221-B445-1F811B97734D}" type="sibTrans" cxnId="{D2842184-7440-4B4F-9F49-5F3377B08A8E}">
      <dgm:prSet/>
      <dgm:spPr/>
      <dgm:t>
        <a:bodyPr/>
        <a:lstStyle/>
        <a:p>
          <a:endParaRPr lang="el-GR"/>
        </a:p>
      </dgm:t>
    </dgm:pt>
    <dgm:pt modelId="{BAAED5EF-BFFE-4CBA-A0F1-DB8D13D22E2C}" type="pres">
      <dgm:prSet presAssocID="{050B508A-3291-4ECB-B3BC-EC07F35F0E7F}" presName="Name0" presStyleCnt="0">
        <dgm:presLayoutVars>
          <dgm:dir/>
          <dgm:resizeHandles val="exact"/>
        </dgm:presLayoutVars>
      </dgm:prSet>
      <dgm:spPr/>
    </dgm:pt>
    <dgm:pt modelId="{85F54622-4425-4611-938A-3D78716B0D55}" type="pres">
      <dgm:prSet presAssocID="{0D36D4C8-46CE-418F-92BA-C51FB3AA6AB4}" presName="node" presStyleLbl="node1" presStyleIdx="0" presStyleCnt="2" custScaleX="148487" custScaleY="100000" custLinFactNeighborX="-42270">
        <dgm:presLayoutVars>
          <dgm:bulletEnabled val="1"/>
        </dgm:presLayoutVars>
      </dgm:prSet>
      <dgm:spPr/>
    </dgm:pt>
    <dgm:pt modelId="{D38348FB-2D80-4509-8699-6D20901F1284}" type="pres">
      <dgm:prSet presAssocID="{2C00BE47-D872-4D12-B791-4A7AB23FBDAB}" presName="sibTrans" presStyleLbl="sibTrans2D1" presStyleIdx="0" presStyleCnt="1" custScaleX="159273" custScaleY="84433"/>
      <dgm:spPr/>
    </dgm:pt>
    <dgm:pt modelId="{5840DA5A-A66A-4D29-831E-48F01ADDDC1D}" type="pres">
      <dgm:prSet presAssocID="{2C00BE47-D872-4D12-B791-4A7AB23FBDAB}" presName="connectorText" presStyleLbl="sibTrans2D1" presStyleIdx="0" presStyleCnt="1"/>
      <dgm:spPr/>
    </dgm:pt>
    <dgm:pt modelId="{6BD8EFC5-BBB3-4A04-A0CF-7B6AB3FA481D}" type="pres">
      <dgm:prSet presAssocID="{0E616A41-2003-46E7-AF49-7B23613648B7}" presName="node" presStyleLbl="node1" presStyleIdx="1" presStyleCnt="2" custScaleX="117510">
        <dgm:presLayoutVars>
          <dgm:bulletEnabled val="1"/>
        </dgm:presLayoutVars>
      </dgm:prSet>
      <dgm:spPr/>
    </dgm:pt>
  </dgm:ptLst>
  <dgm:cxnLst>
    <dgm:cxn modelId="{700C1617-0AB2-4BE0-9AA9-444282EF1984}" type="presOf" srcId="{2C00BE47-D872-4D12-B791-4A7AB23FBDAB}" destId="{D38348FB-2D80-4509-8699-6D20901F1284}" srcOrd="0" destOrd="0" presId="urn:microsoft.com/office/officeart/2005/8/layout/process1"/>
    <dgm:cxn modelId="{601EBF3D-C9B6-43BE-B34C-8DB610F52D27}" srcId="{050B508A-3291-4ECB-B3BC-EC07F35F0E7F}" destId="{0D36D4C8-46CE-418F-92BA-C51FB3AA6AB4}" srcOrd="0" destOrd="0" parTransId="{6E69D7EA-E734-44DA-9613-77EEAB10C29F}" sibTransId="{2C00BE47-D872-4D12-B791-4A7AB23FBDAB}"/>
    <dgm:cxn modelId="{2ED85D3F-15C0-4B61-8EB6-9B4E00E73824}" type="presOf" srcId="{2C00BE47-D872-4D12-B791-4A7AB23FBDAB}" destId="{5840DA5A-A66A-4D29-831E-48F01ADDDC1D}" srcOrd="1" destOrd="0" presId="urn:microsoft.com/office/officeart/2005/8/layout/process1"/>
    <dgm:cxn modelId="{672F5C40-753F-4E47-AE0F-9D4BDC424652}" type="presOf" srcId="{0E616A41-2003-46E7-AF49-7B23613648B7}" destId="{6BD8EFC5-BBB3-4A04-A0CF-7B6AB3FA481D}" srcOrd="0" destOrd="0" presId="urn:microsoft.com/office/officeart/2005/8/layout/process1"/>
    <dgm:cxn modelId="{16703A42-C331-49B8-A56F-DFEFB3396FE4}" type="presOf" srcId="{0D36D4C8-46CE-418F-92BA-C51FB3AA6AB4}" destId="{85F54622-4425-4611-938A-3D78716B0D55}" srcOrd="0" destOrd="0" presId="urn:microsoft.com/office/officeart/2005/8/layout/process1"/>
    <dgm:cxn modelId="{BF26376A-A335-44CF-855A-4D5A8C62069F}" type="presOf" srcId="{050B508A-3291-4ECB-B3BC-EC07F35F0E7F}" destId="{BAAED5EF-BFFE-4CBA-A0F1-DB8D13D22E2C}" srcOrd="0" destOrd="0" presId="urn:microsoft.com/office/officeart/2005/8/layout/process1"/>
    <dgm:cxn modelId="{D2842184-7440-4B4F-9F49-5F3377B08A8E}" srcId="{050B508A-3291-4ECB-B3BC-EC07F35F0E7F}" destId="{0E616A41-2003-46E7-AF49-7B23613648B7}" srcOrd="1" destOrd="0" parTransId="{43153531-90E0-47DA-A3E1-CC01A88F71FC}" sibTransId="{C6B3D1D6-5FB4-4221-B445-1F811B97734D}"/>
    <dgm:cxn modelId="{5111B2E8-F015-4C33-9F95-9AFDFE0B023C}" type="presParOf" srcId="{BAAED5EF-BFFE-4CBA-A0F1-DB8D13D22E2C}" destId="{85F54622-4425-4611-938A-3D78716B0D55}" srcOrd="0" destOrd="0" presId="urn:microsoft.com/office/officeart/2005/8/layout/process1"/>
    <dgm:cxn modelId="{1A3F21D8-9EC0-48D6-8258-A285A232D83A}" type="presParOf" srcId="{BAAED5EF-BFFE-4CBA-A0F1-DB8D13D22E2C}" destId="{D38348FB-2D80-4509-8699-6D20901F1284}" srcOrd="1" destOrd="0" presId="urn:microsoft.com/office/officeart/2005/8/layout/process1"/>
    <dgm:cxn modelId="{6B0FF1A0-AB2B-40F6-8E43-821834968DA6}" type="presParOf" srcId="{D38348FB-2D80-4509-8699-6D20901F1284}" destId="{5840DA5A-A66A-4D29-831E-48F01ADDDC1D}" srcOrd="0" destOrd="0" presId="urn:microsoft.com/office/officeart/2005/8/layout/process1"/>
    <dgm:cxn modelId="{AF91BA46-A7C8-4209-87BE-08544FE19B50}" type="presParOf" srcId="{BAAED5EF-BFFE-4CBA-A0F1-DB8D13D22E2C}" destId="{6BD8EFC5-BBB3-4A04-A0CF-7B6AB3FA481D}" srcOrd="2" destOrd="0" presId="urn:microsoft.com/office/officeart/2005/8/layout/process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6A5140C-77EB-40D1-BDB1-E2B9EDCEE41E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l-GR"/>
        </a:p>
      </dgm:t>
    </dgm:pt>
    <dgm:pt modelId="{E9909BDC-C619-4FCC-AA50-E6E10D23B0EB}" type="pres">
      <dgm:prSet presAssocID="{66A5140C-77EB-40D1-BDB1-E2B9EDCEE41E}" presName="Name0" presStyleCnt="0">
        <dgm:presLayoutVars>
          <dgm:dir/>
          <dgm:animLvl val="lvl"/>
          <dgm:resizeHandles val="exact"/>
        </dgm:presLayoutVars>
      </dgm:prSet>
      <dgm:spPr/>
    </dgm:pt>
  </dgm:ptLst>
  <dgm:cxnLst>
    <dgm:cxn modelId="{68E5CA26-2DF1-4A1B-8419-F3ADCDC4F91F}" type="presOf" srcId="{66A5140C-77EB-40D1-BDB1-E2B9EDCEE41E}" destId="{E9909BDC-C619-4FCC-AA50-E6E10D23B0EB}" srcOrd="0" destOrd="0" presId="urn:microsoft.com/office/officeart/2005/8/layout/process4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80D177-603C-4FB0-B187-19DD7F95DAF0}">
      <dsp:nvSpPr>
        <dsp:cNvPr id="0" name=""/>
        <dsp:cNvSpPr/>
      </dsp:nvSpPr>
      <dsp:spPr>
        <a:xfrm>
          <a:off x="0" y="0"/>
          <a:ext cx="5265111" cy="656648"/>
        </a:xfrm>
        <a:prstGeom prst="rect">
          <a:avLst/>
        </a:prstGeom>
        <a:solidFill>
          <a:schemeClr val="bg1">
            <a:lumMod val="95000"/>
          </a:schemeClr>
        </a:solidFill>
        <a:ln w="34925" cap="flat" cmpd="sng" algn="in">
          <a:solidFill>
            <a:schemeClr val="tx1">
              <a:lumMod val="95000"/>
              <a:lumOff val="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000" kern="1200" dirty="0">
              <a:solidFill>
                <a:schemeClr val="tx1"/>
              </a:solidFill>
            </a:rPr>
            <a:t>Οι εξισώσεις του μοντέλου πριν την χορήγηση του φαρμάκου</a:t>
          </a:r>
          <a:r>
            <a:rPr lang="en-US" sz="2000" kern="1200" dirty="0">
              <a:solidFill>
                <a:schemeClr val="tx1"/>
              </a:solidFill>
            </a:rPr>
            <a:t>:</a:t>
          </a:r>
          <a:r>
            <a:rPr lang="el-GR" sz="2000" kern="1200" dirty="0"/>
            <a:t>.</a:t>
          </a:r>
        </a:p>
      </dsp:txBody>
      <dsp:txXfrm>
        <a:off x="0" y="0"/>
        <a:ext cx="5265111" cy="656648"/>
      </dsp:txXfrm>
    </dsp:sp>
    <dsp:sp modelId="{943F18F5-D285-4D72-ABF8-BFF65F950F87}">
      <dsp:nvSpPr>
        <dsp:cNvPr id="0" name=""/>
        <dsp:cNvSpPr/>
      </dsp:nvSpPr>
      <dsp:spPr>
        <a:xfrm>
          <a:off x="21073" y="664328"/>
          <a:ext cx="5220508" cy="213270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l-GR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14:m xmlns:a14="http://schemas.microsoft.com/office/drawing/2010/main">
            <m:oMath xmlns:m="http://schemas.openxmlformats.org/officeDocument/2006/math">
              <m:d>
                <m:dPr>
                  <m:begChr m:val="{"/>
                  <m:endChr m:val=""/>
                  <m:ctrlPr>
                    <a:rPr lang="el-GR" sz="1900" i="1" kern="1200" smtClean="0">
                      <a:effectLst/>
                      <a:latin typeface="Cambria Math" panose="02040503050406030204" pitchFamily="18" charset="0"/>
                    </a:rPr>
                  </m:ctrlPr>
                </m:dPr>
                <m:e>
                  <m:r>
                    <a:rPr lang="el-GR" sz="1900" b="0" i="0" kern="1200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m:t>   </m:t>
                  </m:r>
                  <m:m>
                    <m:mPr>
                      <m:mcs>
                        <m:mc>
                          <m:mcPr>
                            <m:count m:val="1"/>
                            <m:mcJc m:val="center"/>
                          </m:mcPr>
                        </m:mc>
                      </m:mcs>
                      <m:ctrlPr>
                        <a:rPr lang="el-GR" sz="1900" i="1" kern="1200">
                          <a:effectLst/>
                          <a:latin typeface="Cambria Math" panose="02040503050406030204" pitchFamily="18" charset="0"/>
                        </a:rPr>
                      </m:ctrlPr>
                    </m:mPr>
                    <m:mr>
                      <m:e>
                        <m:sSup>
                          <m:sSupPr>
                            <m:ctrlPr>
                              <a:rPr lang="el-GR" sz="1900" i="1" kern="120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l-GR" sz="1900" b="0" i="0" kern="12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N</m:t>
                            </m:r>
                          </m:e>
                          <m:sup>
                            <m:r>
                              <a:rPr lang="el-GR" sz="1900" b="0" i="0" kern="12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′</m:t>
                            </m:r>
                          </m:sup>
                        </m:sSup>
                        <m:d>
                          <m:dPr>
                            <m:ctrlPr>
                              <a:rPr lang="el-GR" sz="1900" i="1" kern="120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l-GR" sz="1900" b="0" i="0" kern="12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t</m:t>
                            </m:r>
                          </m:e>
                        </m:d>
                        <m:r>
                          <a:rPr lang="el-GR" sz="1900" b="0" i="0" kern="12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=</m:t>
                        </m:r>
                        <m:d>
                          <m:dPr>
                            <m:ctrlPr>
                              <a:rPr lang="el-GR" sz="1900" i="1" kern="120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l-GR" sz="1900" b="0" i="0" kern="12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L</m:t>
                            </m:r>
                            <m:r>
                              <a:rPr lang="el-GR" sz="1900" b="0" i="0" kern="12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r>
                              <m:rPr>
                                <m:sty m:val="p"/>
                              </m:rPr>
                              <a:rPr lang="el-GR" sz="1900" b="0" i="0" kern="12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D</m:t>
                            </m:r>
                          </m:e>
                        </m:d>
                        <m:r>
                          <m:rPr>
                            <m:sty m:val="p"/>
                          </m:rPr>
                          <a:rPr lang="el-GR" sz="1900" b="0" i="0" kern="12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N</m:t>
                        </m:r>
                        <m:d>
                          <m:dPr>
                            <m:ctrlPr>
                              <a:rPr lang="el-GR" sz="1900" i="1" kern="120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l-GR" sz="1900" b="0" i="0" kern="12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t</m:t>
                            </m:r>
                          </m:e>
                        </m:d>
                      </m:e>
                    </m:mr>
                    <m:mr>
                      <m:e>
                        <m:sSup>
                          <m:sSupPr>
                            <m:ctrlPr>
                              <a:rPr lang="el-GR" sz="1900" i="1" kern="120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l-GR" sz="1900" b="0" i="0" kern="12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R</m:t>
                            </m:r>
                          </m:e>
                          <m:sup>
                            <m:r>
                              <a:rPr lang="el-GR" sz="1900" b="0" i="0" kern="12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′</m:t>
                            </m:r>
                          </m:sup>
                        </m:sSup>
                        <m:d>
                          <m:dPr>
                            <m:ctrlPr>
                              <a:rPr lang="el-GR" sz="1900" i="1" kern="120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l-GR" sz="1900" b="0" i="0" kern="12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t</m:t>
                            </m:r>
                          </m:e>
                        </m:d>
                        <m:r>
                          <a:rPr lang="el-GR" sz="1900" b="0" i="0" kern="12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=</m:t>
                        </m:r>
                        <m:d>
                          <m:dPr>
                            <m:ctrlPr>
                              <a:rPr lang="el-GR" sz="1900" i="1" kern="120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l-GR" sz="1900" b="0" i="0" kern="12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L</m:t>
                            </m:r>
                            <m:r>
                              <a:rPr lang="el-GR" sz="1900" b="0" i="0" kern="12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r>
                              <m:rPr>
                                <m:sty m:val="p"/>
                              </m:rPr>
                              <a:rPr lang="el-GR" sz="1900" b="0" i="0" kern="12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D</m:t>
                            </m:r>
                          </m:e>
                        </m:d>
                        <m:r>
                          <m:rPr>
                            <m:sty m:val="p"/>
                          </m:rPr>
                          <a:rPr lang="el-GR" sz="1900" b="0" i="0" kern="12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R</m:t>
                        </m:r>
                        <m:d>
                          <m:dPr>
                            <m:ctrlPr>
                              <a:rPr lang="el-GR" sz="1900" i="1" kern="120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l-GR" sz="1900" b="0" i="0" kern="12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t</m:t>
                            </m:r>
                          </m:e>
                        </m:d>
                        <m:r>
                          <a:rPr lang="el-GR" sz="1900" b="0" i="0" kern="12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l-GR" sz="1900" b="0" i="0" kern="12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uN</m:t>
                        </m:r>
                        <m:d>
                          <m:dPr>
                            <m:ctrlPr>
                              <a:rPr lang="el-GR" sz="1900" i="1" kern="120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l-GR" sz="1900" b="0" i="0" kern="12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t</m:t>
                            </m:r>
                          </m:e>
                        </m:d>
                      </m:e>
                    </m:mr>
                  </m:m>
                </m:e>
              </m:d>
              <m:r>
                <a:rPr lang="el-GR" sz="1900" b="0" i="0" kern="120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Calibri" panose="020F0502020204030204" pitchFamily="34" charset="0"/>
                </a:rPr>
                <m:t>   </m:t>
              </m:r>
              <m:r>
                <m:rPr>
                  <m:sty m:val="p"/>
                </m:rPr>
                <a:rPr lang="el-GR" sz="1900" b="0" i="0" kern="120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Calibri" panose="020F0502020204030204" pitchFamily="34" charset="0"/>
                </a:rPr>
                <m:t>για</m:t>
              </m:r>
              <m:r>
                <a:rPr lang="el-GR" sz="1900" b="0" i="0" kern="120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Calibri" panose="020F0502020204030204" pitchFamily="34" charset="0"/>
                </a:rPr>
                <m:t> </m:t>
              </m:r>
              <m:r>
                <m:rPr>
                  <m:sty m:val="p"/>
                </m:rPr>
                <a:rPr lang="en-US" sz="1900" b="0" i="0" kern="120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Calibri" panose="020F0502020204030204" pitchFamily="34" charset="0"/>
                </a:rPr>
                <m:t>t</m:t>
              </m:r>
              <m:r>
                <a:rPr lang="el-GR" sz="1900" b="0" i="0" kern="120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Calibri" panose="020F0502020204030204" pitchFamily="34" charset="0"/>
                </a:rPr>
                <m:t>≤</m:t>
              </m:r>
              <m:sSup>
                <m:sSupPr>
                  <m:ctrlPr>
                    <a:rPr lang="el-GR" sz="1900" i="1" kern="1200">
                      <a:effectLst/>
                      <a:latin typeface="Cambria Math" panose="02040503050406030204" pitchFamily="18" charset="0"/>
                    </a:rPr>
                  </m:ctrlPr>
                </m:sSupPr>
                <m:e>
                  <m:r>
                    <m:rPr>
                      <m:sty m:val="p"/>
                    </m:rPr>
                    <a:rPr lang="en-US" sz="1900" b="0" i="0" kern="1200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m:t>t</m:t>
                  </m:r>
                </m:e>
                <m:sup>
                  <m:r>
                    <a:rPr lang="el-GR" sz="1900" b="0" i="0" kern="1200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m:t>∗</m:t>
                  </m:r>
                </m:sup>
              </m:sSup>
            </m:oMath>
          </a14:m>
          <a:endParaRPr lang="el-GR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l-GR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l-GR" sz="1900" kern="1200" dirty="0"/>
            <a:t>Με αρχικές συνθήκες</a:t>
          </a:r>
          <a:r>
            <a:rPr lang="en-US" sz="1900" kern="1200" dirty="0"/>
            <a:t>:</a:t>
          </a:r>
          <a:endParaRPr lang="el-GR" sz="1900" kern="1200" dirty="0"/>
        </a:p>
        <a:p>
          <a:pPr marL="171450" lvl="1" indent="-171450" algn="ctr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l-GR" sz="1900" kern="1200" dirty="0"/>
            <a:t> </a:t>
          </a:r>
          <a14:m xmlns:a14="http://schemas.microsoft.com/office/drawing/2010/main">
            <m:oMath xmlns:m="http://schemas.openxmlformats.org/officeDocument/2006/math">
              <m:d>
                <m:dPr>
                  <m:ctrlPr>
                    <a:rPr lang="en-US" sz="1900" b="0" i="1" kern="1200" smtClean="0">
                      <a:latin typeface="Cambria Math" panose="02040503050406030204" pitchFamily="18" charset="0"/>
                    </a:rPr>
                  </m:ctrlPr>
                </m:dPr>
                <m:e>
                  <m:r>
                    <a:rPr lang="en-US" sz="1900" b="0" i="1" kern="1200" smtClean="0">
                      <a:latin typeface="Cambria Math" panose="02040503050406030204" pitchFamily="18" charset="0"/>
                    </a:rPr>
                    <m:t>𝑁</m:t>
                  </m:r>
                  <m:d>
                    <m:dPr>
                      <m:ctrlPr>
                        <a:rPr lang="en-US" sz="1900" b="0" i="1" kern="1200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r>
                        <a:rPr lang="en-US" sz="1900" b="0" i="1" kern="1200" smtClean="0">
                          <a:latin typeface="Cambria Math" panose="02040503050406030204" pitchFamily="18" charset="0"/>
                        </a:rPr>
                        <m:t>0</m:t>
                      </m:r>
                    </m:e>
                  </m:d>
                  <m:r>
                    <a:rPr lang="en-US" sz="1900" b="0" i="1" kern="1200" smtClean="0">
                      <a:latin typeface="Cambria Math" panose="02040503050406030204" pitchFamily="18" charset="0"/>
                    </a:rPr>
                    <m:t>,</m:t>
                  </m:r>
                  <m:r>
                    <a:rPr lang="en-US" sz="1900" b="0" i="1" kern="1200" smtClean="0">
                      <a:latin typeface="Cambria Math" panose="02040503050406030204" pitchFamily="18" charset="0"/>
                    </a:rPr>
                    <m:t>𝑅</m:t>
                  </m:r>
                  <m:d>
                    <m:dPr>
                      <m:ctrlPr>
                        <a:rPr lang="en-US" sz="1900" b="0" i="1" kern="1200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r>
                        <a:rPr lang="en-US" sz="1900" b="0" i="1" kern="1200" smtClean="0">
                          <a:latin typeface="Cambria Math" panose="02040503050406030204" pitchFamily="18" charset="0"/>
                        </a:rPr>
                        <m:t>0</m:t>
                      </m:r>
                    </m:e>
                  </m:d>
                </m:e>
              </m:d>
              <m:r>
                <a:rPr lang="en-US" sz="1900" b="0" i="1" kern="1200" smtClean="0">
                  <a:latin typeface="Cambria Math" panose="02040503050406030204" pitchFamily="18" charset="0"/>
                </a:rPr>
                <m:t>=(</m:t>
              </m:r>
              <m:sSub>
                <m:sSubPr>
                  <m:ctrlPr>
                    <a:rPr lang="en-US" sz="1900" b="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US" sz="1900" b="0" i="1" kern="1200" smtClean="0">
                      <a:latin typeface="Cambria Math" panose="02040503050406030204" pitchFamily="18" charset="0"/>
                    </a:rPr>
                    <m:t>𝑁</m:t>
                  </m:r>
                </m:e>
                <m:sub>
                  <m:r>
                    <a:rPr lang="en-US" sz="1900" b="0" i="1" kern="1200" smtClean="0">
                      <a:latin typeface="Cambria Math" panose="02040503050406030204" pitchFamily="18" charset="0"/>
                    </a:rPr>
                    <m:t>0</m:t>
                  </m:r>
                </m:sub>
              </m:sSub>
              <m:r>
                <a:rPr lang="en-US" sz="1900" b="0" i="1" kern="1200" smtClean="0">
                  <a:latin typeface="Cambria Math" panose="02040503050406030204" pitchFamily="18" charset="0"/>
                </a:rPr>
                <m:t>,0)</m:t>
              </m:r>
            </m:oMath>
          </a14:m>
          <a:endParaRPr lang="el-GR" sz="1900" kern="1200" dirty="0"/>
        </a:p>
      </dsp:txBody>
      <dsp:txXfrm>
        <a:off x="21073" y="664328"/>
        <a:ext cx="5220508" cy="2132702"/>
      </dsp:txXfrm>
    </dsp:sp>
    <dsp:sp modelId="{17E3D64A-41D5-430D-9079-8CDD4A1959D6}">
      <dsp:nvSpPr>
        <dsp:cNvPr id="0" name=""/>
        <dsp:cNvSpPr/>
      </dsp:nvSpPr>
      <dsp:spPr>
        <a:xfrm>
          <a:off x="0" y="3044128"/>
          <a:ext cx="5252346" cy="687726"/>
        </a:xfrm>
        <a:prstGeom prst="rect">
          <a:avLst/>
        </a:prstGeom>
        <a:solidFill>
          <a:schemeClr val="bg1">
            <a:lumMod val="95000"/>
          </a:schemeClr>
        </a:solidFill>
        <a:ln w="34925" cap="flat" cmpd="sng" algn="in">
          <a:solidFill>
            <a:schemeClr val="tx1">
              <a:lumMod val="95000"/>
              <a:lumOff val="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000" kern="1200" dirty="0">
              <a:solidFill>
                <a:schemeClr val="tx1"/>
              </a:solidFill>
            </a:rPr>
            <a:t>Οι εξισώσεις του μοντέλου μετά την χορήγηση του φαρμάκου</a:t>
          </a:r>
          <a:r>
            <a:rPr lang="en-US" sz="2000" kern="1200" dirty="0">
              <a:solidFill>
                <a:schemeClr val="tx1"/>
              </a:solidFill>
            </a:rPr>
            <a:t>:</a:t>
          </a:r>
          <a:r>
            <a:rPr lang="el-GR" sz="2000" kern="1200" dirty="0"/>
            <a:t>.</a:t>
          </a:r>
        </a:p>
      </dsp:txBody>
      <dsp:txXfrm>
        <a:off x="0" y="3044128"/>
        <a:ext cx="5252346" cy="687726"/>
      </dsp:txXfrm>
    </dsp:sp>
    <dsp:sp modelId="{6134BF37-74CF-41B4-A038-C64F1A93362C}">
      <dsp:nvSpPr>
        <dsp:cNvPr id="0" name=""/>
        <dsp:cNvSpPr/>
      </dsp:nvSpPr>
      <dsp:spPr>
        <a:xfrm>
          <a:off x="0" y="3768009"/>
          <a:ext cx="5249754" cy="221932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l-GR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14:m xmlns:a14="http://schemas.microsoft.com/office/drawing/2010/main">
            <m:oMath xmlns:m="http://schemas.openxmlformats.org/officeDocument/2006/math">
              <m:d>
                <m:dPr>
                  <m:begChr m:val="{"/>
                  <m:endChr m:val=""/>
                  <m:ctrlPr>
                    <a:rPr lang="el-GR" sz="1900" b="1" i="1" kern="1200" smtClean="0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</m:ctrlPr>
                </m:dPr>
                <m:e>
                  <m:r>
                    <a:rPr lang="el-GR" sz="1900" b="1" i="1" kern="1200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  <m:t>    </m:t>
                  </m:r>
                  <m:m>
                    <m:mPr>
                      <m:mcs>
                        <m:mc>
                          <m:mcPr>
                            <m:count m:val="1"/>
                            <m:mcJc m:val="center"/>
                          </m:mcPr>
                        </m:mc>
                      </m:mcs>
                      <m:ctrlPr>
                        <a:rPr lang="el-GR" sz="1900" b="1" i="1" kern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</m:ctrlPr>
                    </m:mPr>
                    <m:mr>
                      <m:e>
                        <m:sSup>
                          <m:sSupPr>
                            <m:ctrlPr>
                              <a:rPr lang="el-GR" sz="1900" i="1" kern="12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el-GR" sz="1900" i="1" kern="12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el-GR" sz="1900" i="1" kern="12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′</m:t>
                            </m:r>
                          </m:sup>
                        </m:sSup>
                        <m:d>
                          <m:dPr>
                            <m:ctrlPr>
                              <a:rPr lang="el-GR" sz="1900" i="1" kern="12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l-GR" sz="1900" i="1" kern="12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𝑡</m:t>
                            </m:r>
                          </m:e>
                        </m:d>
                        <m:r>
                          <a:rPr lang="el-GR" sz="1900" i="1" kern="12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=</m:t>
                        </m:r>
                        <m:d>
                          <m:dPr>
                            <m:ctrlPr>
                              <a:rPr lang="el-GR" sz="1900" i="1" kern="12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l-GR" sz="1900" i="1" kern="12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𝐿</m:t>
                            </m:r>
                            <m:r>
                              <a:rPr lang="el-GR" sz="1900" i="1" kern="12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−</m:t>
                            </m:r>
                            <m:r>
                              <a:rPr lang="el-GR" sz="1900" i="1" kern="12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𝐷</m:t>
                            </m:r>
                            <m:r>
                              <a:rPr lang="el-GR" sz="1900" i="1" kern="12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−</m:t>
                            </m:r>
                            <m:r>
                              <a:rPr lang="el-GR" sz="1900" i="1" kern="12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𝐻</m:t>
                            </m:r>
                          </m:e>
                        </m:d>
                        <m:r>
                          <a:rPr lang="el-GR" sz="1900" i="1" kern="12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𝑁</m:t>
                        </m:r>
                        <m:d>
                          <m:dPr>
                            <m:ctrlPr>
                              <a:rPr lang="el-GR" sz="1900" i="1" kern="12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l-GR" sz="1900" i="1" kern="12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𝑡</m:t>
                            </m:r>
                          </m:e>
                        </m:d>
                      </m:e>
                    </m:mr>
                    <m:mr>
                      <m:e>
                        <m:sSup>
                          <m:sSupPr>
                            <m:ctrlPr>
                              <a:rPr lang="el-GR" sz="1900" i="1" kern="12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el-GR" sz="1900" i="1" kern="12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𝑅</m:t>
                            </m:r>
                          </m:e>
                          <m:sup>
                            <m:r>
                              <a:rPr lang="el-GR" sz="1900" i="1" kern="12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′</m:t>
                            </m:r>
                          </m:sup>
                        </m:sSup>
                        <m:d>
                          <m:dPr>
                            <m:ctrlPr>
                              <a:rPr lang="el-GR" sz="1900" i="1" kern="12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l-GR" sz="1900" i="1" kern="12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𝑡</m:t>
                            </m:r>
                          </m:e>
                        </m:d>
                        <m:r>
                          <a:rPr lang="el-GR" sz="1900" i="1" kern="12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=</m:t>
                        </m:r>
                        <m:d>
                          <m:dPr>
                            <m:ctrlPr>
                              <a:rPr lang="el-GR" sz="1900" i="1" kern="12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l-GR" sz="1900" i="1" kern="12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𝐿</m:t>
                            </m:r>
                            <m:r>
                              <a:rPr lang="el-GR" sz="1900" i="1" kern="12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−</m:t>
                            </m:r>
                            <m:r>
                              <a:rPr lang="el-GR" sz="1900" i="1" kern="12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𝐷</m:t>
                            </m:r>
                          </m:e>
                        </m:d>
                        <m:r>
                          <a:rPr lang="el-GR" sz="1900" i="1" kern="12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𝑅</m:t>
                        </m:r>
                        <m:d>
                          <m:dPr>
                            <m:ctrlPr>
                              <a:rPr lang="el-GR" sz="1900" i="1" kern="12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l-GR" sz="1900" i="1" kern="12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𝑡</m:t>
                            </m:r>
                          </m:e>
                        </m:d>
                        <m:r>
                          <a:rPr lang="el-GR" sz="1900" i="1" kern="12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+</m:t>
                        </m:r>
                        <m:r>
                          <a:rPr lang="el-GR" sz="1900" i="1" kern="12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𝑢𝑁</m:t>
                        </m:r>
                        <m:d>
                          <m:dPr>
                            <m:ctrlPr>
                              <a:rPr lang="el-GR" sz="1900" i="1" kern="12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l-GR" sz="1900" i="1" kern="12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𝑡</m:t>
                            </m:r>
                          </m:e>
                        </m:d>
                      </m:e>
                    </m:mr>
                  </m:m>
                  <m:r>
                    <a:rPr lang="el-GR" sz="1900" i="1" kern="1200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  <m:t> </m:t>
                  </m:r>
                  <m:r>
                    <a:rPr lang="el-GR" sz="1900" i="1" kern="1200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  <m:t>𝛾𝜄𝛼</m:t>
                  </m:r>
                  <m:r>
                    <a:rPr lang="el-GR" sz="1900" i="1" kern="1200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  <m:t> </m:t>
                  </m:r>
                  <m:r>
                    <a:rPr lang="en-US" sz="1900" i="1" kern="1200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  <m:t>𝑡</m:t>
                  </m:r>
                  <m:r>
                    <a:rPr lang="en-US" sz="1900" i="1" kern="1200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  <m:t>&gt;</m:t>
                  </m:r>
                  <m:sSup>
                    <m:sSupPr>
                      <m:ctrlPr>
                        <a:rPr lang="el-GR" sz="1900" i="1" kern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</m:ctrlPr>
                    </m:sSupPr>
                    <m:e>
                      <m:r>
                        <a:rPr lang="en-US" sz="1900" i="1" kern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𝑡</m:t>
                      </m:r>
                    </m:e>
                    <m:sup>
                      <m:r>
                        <a:rPr lang="en-US" sz="1900" i="1" kern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∗</m:t>
                      </m:r>
                    </m:sup>
                  </m:sSup>
                  <m:r>
                    <a:rPr lang="en-US" sz="1900" i="1" kern="1200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  <m:t>,</m:t>
                  </m:r>
                </m:e>
              </m:d>
            </m:oMath>
          </a14:m>
          <a:r>
            <a:rPr lang="en-US" sz="1900" kern="1200" dirty="0"/>
            <a:t> </a:t>
          </a:r>
          <a:endParaRPr lang="el-GR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l-GR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l-GR" sz="1900" kern="1200" dirty="0"/>
            <a:t>Με αρχικές συνθήκες</a:t>
          </a:r>
          <a:r>
            <a:rPr lang="en-US" sz="1900" kern="1200" dirty="0"/>
            <a:t>:</a:t>
          </a:r>
          <a:endParaRPr lang="el-GR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d>
                  <m:dPr>
                    <m:ctrlPr>
                      <a:rPr lang="en-US" sz="1900" b="0" i="1" kern="1200" smtClean="0">
                        <a:latin typeface="Cambria Math" panose="02040503050406030204" pitchFamily="18" charset="0"/>
                      </a:rPr>
                    </m:ctrlPr>
                  </m:dPr>
                  <m:e>
                    <m:r>
                      <a:rPr lang="en-US" sz="1900" b="0" i="1" kern="1200" smtClean="0">
                        <a:latin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US" sz="1900" b="0" i="1" kern="120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900" b="0" i="1" kern="120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900" b="0" i="1" kern="1200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p>
                            <m:r>
                              <a:rPr lang="en-US" sz="1900" b="0" i="1" kern="1200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1900" b="0" i="1" kern="120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900" b="0" i="1" kern="1200" smtClean="0">
                        <a:latin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en-US" sz="1900" b="0" i="1" kern="120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900" b="0" i="1" kern="120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900" b="0" i="1" kern="1200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p>
                            <m:r>
                              <a:rPr lang="en-US" sz="1900" b="0" i="1" kern="1200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</m:e>
                </m:d>
                <m:r>
                  <a:rPr lang="en-US" sz="1900" b="0" i="1" kern="1200" smtClean="0">
                    <a:latin typeface="Cambria Math" panose="02040503050406030204" pitchFamily="18" charset="0"/>
                  </a:rPr>
                  <m:t>=(</m:t>
                </m:r>
                <m:sSup>
                  <m:sSupPr>
                    <m:ctrlPr>
                      <a:rPr lang="en-US" sz="1900" b="0" i="1" kern="1200" smtClean="0">
                        <a:latin typeface="Cambria Math" panose="02040503050406030204" pitchFamily="18" charset="0"/>
                      </a:rPr>
                    </m:ctrlPr>
                  </m:sSupPr>
                  <m:e>
                    <m:r>
                      <a:rPr lang="en-US" sz="1900" b="0" i="1" kern="1200" smtClean="0">
                        <a:latin typeface="Cambria Math" panose="02040503050406030204" pitchFamily="18" charset="0"/>
                      </a:rPr>
                      <m:t>𝑁</m:t>
                    </m:r>
                  </m:e>
                  <m:sup>
                    <m:r>
                      <a:rPr lang="en-US" sz="1900" b="0" i="1" kern="1200" smtClean="0">
                        <a:latin typeface="Cambria Math" panose="02040503050406030204" pitchFamily="18" charset="0"/>
                      </a:rPr>
                      <m:t>∗</m:t>
                    </m:r>
                  </m:sup>
                </m:sSup>
                <m:r>
                  <a:rPr lang="en-US" sz="1900" b="0" i="1" kern="1200" smtClean="0">
                    <a:latin typeface="Cambria Math" panose="02040503050406030204" pitchFamily="18" charset="0"/>
                  </a:rPr>
                  <m:t>,</m:t>
                </m:r>
                <m:sSup>
                  <m:sSupPr>
                    <m:ctrlPr>
                      <a:rPr lang="en-US" sz="1900" b="0" i="1" kern="1200" smtClean="0">
                        <a:latin typeface="Cambria Math" panose="02040503050406030204" pitchFamily="18" charset="0"/>
                      </a:rPr>
                    </m:ctrlPr>
                  </m:sSupPr>
                  <m:e>
                    <m:r>
                      <a:rPr lang="en-US" sz="1900" b="0" i="1" kern="1200" smtClean="0">
                        <a:latin typeface="Cambria Math" panose="02040503050406030204" pitchFamily="18" charset="0"/>
                      </a:rPr>
                      <m:t>𝑅</m:t>
                    </m:r>
                  </m:e>
                  <m:sup>
                    <m:r>
                      <a:rPr lang="en-US" sz="1900" b="0" i="1" kern="1200" smtClean="0">
                        <a:latin typeface="Cambria Math" panose="02040503050406030204" pitchFamily="18" charset="0"/>
                      </a:rPr>
                      <m:t>∗</m:t>
                    </m:r>
                  </m:sup>
                </m:sSup>
                <m:r>
                  <a:rPr lang="en-US" sz="1900" b="0" i="1" kern="1200" smtClean="0">
                    <a:latin typeface="Cambria Math" panose="02040503050406030204" pitchFamily="18" charset="0"/>
                  </a:rPr>
                  <m:t>)</m:t>
                </m:r>
              </m:oMath>
            </m:oMathPara>
          </a14:m>
          <a:endParaRPr lang="el-GR" sz="1900" kern="1200" dirty="0"/>
        </a:p>
      </dsp:txBody>
      <dsp:txXfrm>
        <a:off x="0" y="3768009"/>
        <a:ext cx="5249754" cy="22193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D55DA8-8232-4D5D-9A71-D483DB1049ED}">
      <dsp:nvSpPr>
        <dsp:cNvPr id="0" name=""/>
        <dsp:cNvSpPr/>
      </dsp:nvSpPr>
      <dsp:spPr>
        <a:xfrm>
          <a:off x="117223" y="698778"/>
          <a:ext cx="3090636" cy="830076"/>
        </a:xfrm>
        <a:prstGeom prst="roundRect">
          <a:avLst>
            <a:gd name="adj" fmla="val 10000"/>
          </a:avLst>
        </a:prstGeom>
        <a:noFill/>
        <a:ln w="34925" cap="flat" cmpd="sng" algn="in">
          <a:solidFill>
            <a:schemeClr val="accent4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9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</a:rPr>
            <a:t>Θ</a:t>
          </a:r>
          <a:r>
            <a:rPr lang="el-GR" sz="1900" kern="12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rPr>
            <a:t>έτουμε 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 xmlns:m="http://schemas.openxmlformats.org/officeDocument/2006/math">
              <m:sSup>
                <m:sSupPr>
                  <m:ctrlPr>
                    <a:rPr lang="el-GR" sz="1900" i="1" kern="1200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</m:ctrlPr>
                </m:sSupPr>
                <m:e>
                  <m:r>
                    <a:rPr lang="el-GR" sz="1900" i="1" kern="1200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  <m:t>𝐶</m:t>
                  </m:r>
                </m:e>
                <m:sup>
                  <m:r>
                    <a:rPr lang="el-GR" sz="1900" i="1" kern="1200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  <m:t>′</m:t>
                  </m:r>
                </m:sup>
              </m:sSup>
              <m:d>
                <m:dPr>
                  <m:ctrlPr>
                    <a:rPr lang="el-GR" sz="1900" i="1" kern="1200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</m:ctrlPr>
                </m:dPr>
                <m:e>
                  <m:r>
                    <a:rPr lang="el-GR" sz="1900" i="1" kern="1200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  <m:t>𝑡</m:t>
                  </m:r>
                </m:e>
              </m:d>
              <m:r>
                <a:rPr lang="el-GR" sz="1900" i="1" kern="1200"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Calibri" panose="020F0502020204030204" pitchFamily="34" charset="0"/>
                </a:rPr>
                <m:t>=0 </m:t>
              </m:r>
              <m:r>
                <a:rPr lang="el-GR" sz="1900" i="1" kern="1200"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Calibri" panose="020F0502020204030204" pitchFamily="34" charset="0"/>
                </a:rPr>
                <m:t>𝜅𝛼𝜄</m:t>
              </m:r>
              <m:r>
                <a:rPr lang="el-GR" sz="1900" i="1" kern="1200"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Calibri" panose="020F0502020204030204" pitchFamily="34" charset="0"/>
                </a:rPr>
                <m:t> </m:t>
              </m:r>
              <m:sSup>
                <m:sSupPr>
                  <m:ctrlPr>
                    <a:rPr lang="el-GR" sz="1900" i="1" kern="1200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</m:ctrlPr>
                </m:sSupPr>
                <m:e>
                  <m:r>
                    <a:rPr lang="en-US" sz="1900" i="1" kern="1200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  <m:t>𝐼</m:t>
                  </m:r>
                </m:e>
                <m:sup>
                  <m:r>
                    <a:rPr lang="el-GR" sz="1900" i="1" kern="1200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  <m:t>′</m:t>
                  </m:r>
                </m:sup>
              </m:sSup>
              <m:d>
                <m:dPr>
                  <m:ctrlPr>
                    <a:rPr lang="el-GR" sz="1900" i="1" kern="1200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</m:ctrlPr>
                </m:dPr>
                <m:e>
                  <m:r>
                    <a:rPr lang="en-US" sz="1900" i="1" kern="1200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  <m:t>𝑡</m:t>
                  </m:r>
                </m:e>
              </m:d>
              <m:r>
                <a:rPr lang="el-GR" sz="1900" i="1" kern="1200"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Calibri" panose="020F0502020204030204" pitchFamily="34" charset="0"/>
                </a:rPr>
                <m:t>=0</m:t>
              </m:r>
            </m:oMath>
          </a14:m>
          <a:r>
            <a:rPr lang="el-GR" sz="1900" kern="12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rPr>
            <a:t>.</a:t>
          </a:r>
          <a:endParaRPr lang="el-GR" sz="1900" kern="1200" dirty="0">
            <a:solidFill>
              <a:schemeClr val="tx1"/>
            </a:solidFill>
          </a:endParaRPr>
        </a:p>
      </dsp:txBody>
      <dsp:txXfrm>
        <a:off x="141535" y="723090"/>
        <a:ext cx="3042012" cy="781452"/>
      </dsp:txXfrm>
    </dsp:sp>
    <dsp:sp modelId="{D9A1BC4C-8C86-452F-B972-061E491A0207}">
      <dsp:nvSpPr>
        <dsp:cNvPr id="0" name=""/>
        <dsp:cNvSpPr/>
      </dsp:nvSpPr>
      <dsp:spPr>
        <a:xfrm rot="21592454">
          <a:off x="3353768" y="696788"/>
          <a:ext cx="972084" cy="8244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1600" kern="1200"/>
        </a:p>
      </dsp:txBody>
      <dsp:txXfrm>
        <a:off x="3353768" y="861958"/>
        <a:ext cx="724735" cy="494699"/>
      </dsp:txXfrm>
    </dsp:sp>
    <dsp:sp modelId="{C34CF948-4DCF-4852-9A1B-2F67723B298C}">
      <dsp:nvSpPr>
        <dsp:cNvPr id="0" name=""/>
        <dsp:cNvSpPr/>
      </dsp:nvSpPr>
      <dsp:spPr>
        <a:xfrm>
          <a:off x="4434948" y="573458"/>
          <a:ext cx="3324587" cy="1061248"/>
        </a:xfrm>
        <a:prstGeom prst="roundRect">
          <a:avLst>
            <a:gd name="adj" fmla="val 10000"/>
          </a:avLst>
        </a:prstGeom>
        <a:noFill/>
        <a:ln w="34925" cap="flat" cmpd="sng" algn="in">
          <a:solidFill>
            <a:schemeClr val="accent4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900" kern="12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rPr>
            <a:t>Θέτουμε </a:t>
          </a:r>
          <a14:m xmlns:a14="http://schemas.microsoft.com/office/drawing/2010/main">
            <m:oMath xmlns:m="http://schemas.openxmlformats.org/officeDocument/2006/math">
              <m:r>
                <a:rPr lang="el-GR" sz="1900" i="1" kern="1200"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Calibri" panose="020F0502020204030204" pitchFamily="34" charset="0"/>
                </a:rPr>
                <m:t>𝐶</m:t>
              </m:r>
              <m:r>
                <a:rPr lang="el-GR" sz="1900" i="1" kern="1200"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Calibri" panose="020F0502020204030204" pitchFamily="34" charset="0"/>
                </a:rPr>
                <m:t>(</m:t>
              </m:r>
              <m:r>
                <a:rPr lang="en-US" sz="1900" i="1" kern="1200"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Calibri" panose="020F0502020204030204" pitchFamily="34" charset="0"/>
                </a:rPr>
                <m:t>𝑡</m:t>
              </m:r>
              <m:r>
                <a:rPr lang="el-GR" sz="1900" i="1" kern="1200"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Calibri" panose="020F0502020204030204" pitchFamily="34" charset="0"/>
                </a:rPr>
                <m:t>)=0</m:t>
              </m:r>
            </m:oMath>
          </a14:m>
          <a:r>
            <a:rPr lang="el-GR" sz="1900" kern="12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rPr>
            <a:t>, δηλαδή μια κατάσταση χωρίς καρκινικά κύτταρα. </a:t>
          </a:r>
          <a:endParaRPr lang="el-GR" sz="1900" kern="1200" dirty="0">
            <a:solidFill>
              <a:schemeClr val="tx1"/>
            </a:solidFill>
          </a:endParaRPr>
        </a:p>
      </dsp:txBody>
      <dsp:txXfrm>
        <a:off x="4466031" y="604541"/>
        <a:ext cx="3262421" cy="999082"/>
      </dsp:txXfrm>
    </dsp:sp>
    <dsp:sp modelId="{6B63453D-E22F-42D6-A85D-18B846D0D0C9}">
      <dsp:nvSpPr>
        <dsp:cNvPr id="0" name=""/>
        <dsp:cNvSpPr/>
      </dsp:nvSpPr>
      <dsp:spPr>
        <a:xfrm rot="8151">
          <a:off x="7896959" y="697294"/>
          <a:ext cx="1006883" cy="8244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1600" kern="1200"/>
        </a:p>
      </dsp:txBody>
      <dsp:txXfrm>
        <a:off x="7896959" y="861900"/>
        <a:ext cx="759534" cy="494699"/>
      </dsp:txXfrm>
    </dsp:sp>
    <dsp:sp modelId="{40A6951C-1664-4F31-AE14-E80D1A5B4FA5}">
      <dsp:nvSpPr>
        <dsp:cNvPr id="0" name=""/>
        <dsp:cNvSpPr/>
      </dsp:nvSpPr>
      <dsp:spPr>
        <a:xfrm>
          <a:off x="9003935" y="698778"/>
          <a:ext cx="2397493" cy="830076"/>
        </a:xfrm>
        <a:prstGeom prst="roundRect">
          <a:avLst>
            <a:gd name="adj" fmla="val 10000"/>
          </a:avLst>
        </a:prstGeom>
        <a:noFill/>
        <a:ln w="34925" cap="flat" cmpd="sng" algn="in">
          <a:solidFill>
            <a:schemeClr val="accent4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900" kern="12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rPr>
            <a:t>Τότε,  </a:t>
          </a:r>
          <a14:m xmlns:a14="http://schemas.microsoft.com/office/drawing/2010/main">
            <m:oMath xmlns:m="http://schemas.openxmlformats.org/officeDocument/2006/math">
              <m:sSup>
                <m:sSupPr>
                  <m:ctrlPr>
                    <a:rPr lang="el-GR" sz="1900" i="1" kern="1200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</m:ctrlPr>
                </m:sSupPr>
                <m:e>
                  <m:r>
                    <a:rPr lang="el-GR" sz="1900" i="1" kern="1200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  <m:t>𝐶</m:t>
                  </m:r>
                </m:e>
                <m:sup>
                  <m:r>
                    <a:rPr lang="el-GR" sz="1900" i="1" kern="1200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  <m:t>′</m:t>
                  </m:r>
                </m:sup>
              </m:sSup>
              <m:d>
                <m:dPr>
                  <m:ctrlPr>
                    <a:rPr lang="el-GR" sz="1900" i="1" kern="1200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</m:ctrlPr>
                </m:dPr>
                <m:e>
                  <m:r>
                    <a:rPr lang="el-GR" sz="1900" i="1" kern="1200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  <m:t>𝑡</m:t>
                  </m:r>
                </m:e>
              </m:d>
              <m:r>
                <a:rPr lang="el-GR" sz="1900" i="1" kern="1200"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Calibri" panose="020F0502020204030204" pitchFamily="34" charset="0"/>
                </a:rPr>
                <m:t>=0</m:t>
              </m:r>
            </m:oMath>
          </a14:m>
          <a:endParaRPr lang="el-GR" sz="1900" kern="1200" dirty="0">
            <a:solidFill>
              <a:schemeClr val="tx1"/>
            </a:solidFill>
          </a:endParaRPr>
        </a:p>
      </dsp:txBody>
      <dsp:txXfrm>
        <a:off x="9028247" y="723090"/>
        <a:ext cx="2348869" cy="78145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F54622-4425-4611-938A-3D78716B0D55}">
      <dsp:nvSpPr>
        <dsp:cNvPr id="0" name=""/>
        <dsp:cNvSpPr/>
      </dsp:nvSpPr>
      <dsp:spPr>
        <a:xfrm>
          <a:off x="0" y="0"/>
          <a:ext cx="5330491" cy="814232"/>
        </a:xfrm>
        <a:prstGeom prst="roundRect">
          <a:avLst>
            <a:gd name="adj" fmla="val 10000"/>
          </a:avLst>
        </a:prstGeom>
        <a:noFill/>
        <a:ln w="34925" cap="flat" cmpd="sng" algn="in">
          <a:solidFill>
            <a:schemeClr val="accent4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133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300" kern="1200" dirty="0">
            <a:solidFill>
              <a:schemeClr val="tx1"/>
            </a:solidFill>
            <a:effectLst/>
            <a:latin typeface="Calibri" panose="020F0502020204030204" pitchFamily="34" charset="0"/>
            <a:ea typeface="Calibri" panose="020F0502020204030204" pitchFamily="34" charset="0"/>
          </a:endParaRPr>
        </a:p>
        <a:p>
          <a:pPr marL="0" lvl="0" indent="0" algn="just" defTabSz="133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900" kern="12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rPr>
            <a:t>Αντικαθιστώντας στη </a:t>
          </a:r>
          <a14:m xmlns:a14="http://schemas.microsoft.com/office/drawing/2010/main">
            <m:oMath xmlns:m="http://schemas.openxmlformats.org/officeDocument/2006/math">
              <m:sSup>
                <m:sSupPr>
                  <m:ctrlPr>
                    <a:rPr lang="en-US" sz="1900" b="0" i="1" kern="1200" smtClean="0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</m:ctrlPr>
                </m:sSupPr>
                <m:e>
                  <m:r>
                    <a:rPr lang="en-US" sz="1900" b="0" i="1" kern="1200" smtClean="0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  <m:t>𝐼</m:t>
                  </m:r>
                </m:e>
                <m:sup>
                  <m:r>
                    <a:rPr lang="en-US" sz="1900" b="0" i="1" kern="1200" smtClean="0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  <m:t>′</m:t>
                  </m:r>
                </m:sup>
              </m:sSup>
              <m:d>
                <m:dPr>
                  <m:ctrlPr>
                    <a:rPr lang="en-US" sz="1900" b="0" i="1" kern="1200" smtClean="0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</m:ctrlPr>
                </m:dPr>
                <m:e>
                  <m:r>
                    <a:rPr lang="en-US" sz="1900" b="0" i="1" kern="1200" smtClean="0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  <m:t>𝑡</m:t>
                  </m:r>
                </m:e>
              </m:d>
              <m:r>
                <a:rPr lang="en-US" sz="1900" b="0" i="1" kern="1200" smtClean="0"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Calibri" panose="020F0502020204030204" pitchFamily="34" charset="0"/>
                </a:rPr>
                <m:t>  </m:t>
              </m:r>
            </m:oMath>
          </a14:m>
          <a:r>
            <a:rPr lang="el-GR" sz="1900" kern="12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rPr>
            <a:t>θα πάρουμε: </a:t>
          </a:r>
          <a14:m xmlns:a14="http://schemas.microsoft.com/office/drawing/2010/main">
            <m:oMath xmlns:m="http://schemas.openxmlformats.org/officeDocument/2006/math">
              <m:sSup>
                <m:sSupPr>
                  <m:ctrlPr>
                    <a:rPr lang="el-GR" sz="1900" b="0" i="1" kern="1200" smtClean="0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Calibri" panose="020F0502020204030204" pitchFamily="34" charset="0"/>
                    </a:rPr>
                  </m:ctrlPr>
                </m:sSupPr>
                <m:e>
                  <m:r>
                    <a:rPr lang="en-US" sz="1900" i="1" kern="1200" smtClean="0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m:t>𝐼</m:t>
                  </m:r>
                </m:e>
                <m:sup>
                  <m:r>
                    <a:rPr lang="el-GR" sz="1900" b="0" i="1" kern="1200" smtClean="0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m:t>#</m:t>
                  </m:r>
                </m:sup>
              </m:sSup>
              <m:r>
                <a:rPr lang="en-US" sz="1900" i="1" kern="1200"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Calibri" panose="020F0502020204030204" pitchFamily="34" charset="0"/>
                </a:rPr>
                <m:t>=</m:t>
              </m:r>
              <m:f>
                <m:fPr>
                  <m:ctrlPr>
                    <a:rPr lang="el-GR" sz="1900" i="1" kern="1200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Calibri" panose="020F0502020204030204" pitchFamily="34" charset="0"/>
                    </a:rPr>
                  </m:ctrlPr>
                </m:fPr>
                <m:num>
                  <m:r>
                    <a:rPr lang="en-US" sz="1900" i="1" kern="1200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m:t>𝑑</m:t>
                  </m:r>
                  <m:r>
                    <a:rPr lang="en-US" sz="1900" i="1" kern="1200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m:t>+</m:t>
                  </m:r>
                  <m:r>
                    <a:rPr lang="en-US" sz="1900" i="1" kern="1200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m:t>𝑔</m:t>
                  </m:r>
                </m:num>
                <m:den>
                  <m:sSub>
                    <m:sSubPr>
                      <m:ctrlPr>
                        <a:rPr lang="el-GR" sz="1900" i="1" kern="120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m:ctrlPr>
                    </m:sSubPr>
                    <m:e>
                      <m:r>
                        <a:rPr lang="en-US" sz="1900" i="1" kern="120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𝑏</m:t>
                      </m:r>
                    </m:e>
                    <m:sub>
                      <m:r>
                        <a:rPr lang="en-US" sz="1900" i="1" kern="120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2</m:t>
                      </m:r>
                    </m:sub>
                  </m:sSub>
                </m:den>
              </m:f>
            </m:oMath>
          </a14:m>
          <a:r>
            <a:rPr lang="el-GR" sz="1100" kern="1200" dirty="0"/>
            <a:t>...</a:t>
          </a:r>
        </a:p>
      </dsp:txBody>
      <dsp:txXfrm>
        <a:off x="23848" y="23848"/>
        <a:ext cx="5282795" cy="766536"/>
      </dsp:txXfrm>
    </dsp:sp>
    <dsp:sp modelId="{D38348FB-2D80-4509-8699-6D20901F1284}">
      <dsp:nvSpPr>
        <dsp:cNvPr id="0" name=""/>
        <dsp:cNvSpPr/>
      </dsp:nvSpPr>
      <dsp:spPr>
        <a:xfrm>
          <a:off x="5464648" y="63375"/>
          <a:ext cx="1218678" cy="6874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3100" kern="1200"/>
        </a:p>
      </dsp:txBody>
      <dsp:txXfrm>
        <a:off x="5464648" y="200871"/>
        <a:ext cx="1012434" cy="412488"/>
      </dsp:txXfrm>
    </dsp:sp>
    <dsp:sp modelId="{6BD8EFC5-BBB3-4A04-A0CF-7B6AB3FA481D}">
      <dsp:nvSpPr>
        <dsp:cNvPr id="0" name=""/>
        <dsp:cNvSpPr/>
      </dsp:nvSpPr>
      <dsp:spPr>
        <a:xfrm>
          <a:off x="6774172" y="0"/>
          <a:ext cx="4218457" cy="814232"/>
        </a:xfrm>
        <a:prstGeom prst="roundRect">
          <a:avLst>
            <a:gd name="adj" fmla="val 10000"/>
          </a:avLst>
        </a:prstGeom>
        <a:noFill/>
        <a:ln w="34925" cap="flat" cmpd="sng" algn="in">
          <a:solidFill>
            <a:schemeClr val="accent4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900" kern="12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rPr>
            <a:t>Έτσι, έχουμε το σημείο 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l-GR" sz="1900" i="1" kern="1200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</m:ctrlPr>
                </m:sSubPr>
                <m:e>
                  <m:r>
                    <a:rPr lang="el-GR" sz="1900" i="1" kern="1200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  <m:t>𝑆</m:t>
                  </m:r>
                </m:e>
                <m:sub>
                  <m:r>
                    <a:rPr lang="el-GR" sz="1900" i="1" kern="1200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  <m:t>1</m:t>
                  </m:r>
                </m:sub>
              </m:sSub>
              <m:r>
                <a:rPr lang="el-GR" sz="1900" i="1" kern="1200"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Calibri" panose="020F0502020204030204" pitchFamily="34" charset="0"/>
                </a:rPr>
                <m:t>=(0,</m:t>
              </m:r>
              <m:f>
                <m:fPr>
                  <m:ctrlPr>
                    <a:rPr lang="el-GR" sz="1900" i="1" kern="1200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</m:ctrlPr>
                </m:fPr>
                <m:num>
                  <m:r>
                    <a:rPr lang="el-GR" sz="1900" i="1" kern="1200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  <m:t>𝑑</m:t>
                  </m:r>
                  <m:r>
                    <a:rPr lang="el-GR" sz="1900" i="1" kern="1200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  <m:t>+</m:t>
                  </m:r>
                  <m:r>
                    <a:rPr lang="el-GR" sz="1900" i="1" kern="1200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</a:rPr>
                    <m:t>𝑔</m:t>
                  </m:r>
                </m:num>
                <m:den>
                  <m:sSub>
                    <m:sSubPr>
                      <m:ctrlPr>
                        <a:rPr lang="el-GR" sz="1900" i="1" kern="120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</m:ctrlPr>
                    </m:sSubPr>
                    <m:e>
                      <m:r>
                        <a:rPr lang="el-GR" sz="1900" i="1" kern="120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𝑏</m:t>
                      </m:r>
                    </m:e>
                    <m:sub>
                      <m:r>
                        <a:rPr lang="el-GR" sz="1900" i="1" kern="120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2</m:t>
                      </m:r>
                    </m:sub>
                  </m:sSub>
                </m:den>
              </m:f>
              <m:r>
                <a:rPr lang="el-GR" sz="1900" i="1" kern="1200"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Calibri" panose="020F0502020204030204" pitchFamily="34" charset="0"/>
                </a:rPr>
                <m:t>)</m:t>
              </m:r>
            </m:oMath>
          </a14:m>
          <a:r>
            <a:rPr lang="el-GR" sz="1900" kern="12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rPr>
            <a:t>.</a:t>
          </a:r>
          <a:endParaRPr lang="el-GR" sz="1900" kern="1200" dirty="0">
            <a:solidFill>
              <a:schemeClr val="tx1"/>
            </a:solidFill>
          </a:endParaRPr>
        </a:p>
      </dsp:txBody>
      <dsp:txXfrm>
        <a:off x="6798020" y="23848"/>
        <a:ext cx="4170761" cy="76653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1C9E32-0ED5-4FDF-AF9D-C45B77771F4D}" type="datetimeFigureOut">
              <a:rPr lang="el-GR" smtClean="0"/>
              <a:t>22/2/2024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05BF83-C5DA-44C1-8B23-CEC4C7E4AD5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49744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75D62DD-4C23-4037-AE40-9029786F2F21}" type="datetime1">
              <a:rPr lang="el-GR" smtClean="0"/>
              <a:t>22/2/2024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E865BA4-888D-4DB6-8335-B33AFD7BBAB2}" type="slidenum">
              <a:rPr lang="el-GR" smtClean="0"/>
              <a:t>‹#›</a:t>
            </a:fld>
            <a:endParaRPr lang="el-GR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8928831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5C8B9-6994-4361-A759-269C485DA4C5}" type="datetime1">
              <a:rPr lang="el-GR" smtClean="0"/>
              <a:t>22/2/2024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28769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3986F-0BDD-4C1C-9A38-C3A91744E009}" type="datetime1">
              <a:rPr lang="el-GR" smtClean="0"/>
              <a:t>22/2/2024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39377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D356-BFC1-430D-AB01-08172E899A00}" type="datetime1">
              <a:rPr lang="el-GR" smtClean="0"/>
              <a:t>22/2/2024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27490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29F0A93-4174-4561-A58D-1BC281C5EAC1}" type="datetime1">
              <a:rPr lang="el-GR" smtClean="0"/>
              <a:t>22/2/2024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E865BA4-888D-4DB6-8335-B33AFD7BBAB2}" type="slidenum">
              <a:rPr lang="el-GR" smtClean="0"/>
              <a:t>‹#›</a:t>
            </a:fld>
            <a:endParaRPr lang="el-GR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7128491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490D-A3E9-41C3-B2BA-C2EA3B5B00ED}" type="datetime1">
              <a:rPr lang="el-GR" smtClean="0"/>
              <a:t>22/2/2024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7002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2C038-11C8-4B42-A80A-A2E35AA7F5BD}" type="datetime1">
              <a:rPr lang="el-GR" smtClean="0"/>
              <a:t>22/2/2024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67807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F0A5E-4A9D-4B1B-B478-BBA4D70C96B3}" type="datetime1">
              <a:rPr lang="el-GR" smtClean="0"/>
              <a:t>22/2/2024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53352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615D-48F4-424B-BC19-770E4B458EF6}" type="datetime1">
              <a:rPr lang="el-GR" smtClean="0"/>
              <a:t>22/2/2024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60156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9993D6E-1466-4D19-A1A5-DEB0DF6A37FB}" type="datetime1">
              <a:rPr lang="el-GR" smtClean="0"/>
              <a:t>22/2/2024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E865BA4-888D-4DB6-8335-B33AFD7BBAB2}" type="slidenum">
              <a:rPr lang="el-GR" smtClean="0"/>
              <a:t>‹#›</a:t>
            </a:fld>
            <a:endParaRPr lang="el-GR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73084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8592F0B-E553-4F5C-88F2-8F9D5508E5AD}" type="datetime1">
              <a:rPr lang="el-GR" smtClean="0"/>
              <a:t>22/2/2024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E865BA4-888D-4DB6-8335-B33AFD7BBAB2}" type="slidenum">
              <a:rPr lang="el-GR" smtClean="0"/>
              <a:t>‹#›</a:t>
            </a:fld>
            <a:endParaRPr lang="el-GR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2390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A632B5B3-D22D-44D8-903D-B9BB7F6A1164}" type="datetime1">
              <a:rPr lang="el-GR" smtClean="0"/>
              <a:t>22/2/2024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BE865BA4-888D-4DB6-8335-B33AFD7BBAB2}" type="slidenum">
              <a:rPr lang="el-GR" smtClean="0"/>
              <a:t>‹#›</a:t>
            </a:fld>
            <a:endParaRPr lang="el-GR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95404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hf hdr="0" ft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jp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47.png"/><Relationship Id="rId7" Type="http://schemas.openxmlformats.org/officeDocument/2006/relationships/image" Target="../media/image24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Relationship Id="rId9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g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g"/><Relationship Id="rId4" Type="http://schemas.openxmlformats.org/officeDocument/2006/relationships/image" Target="../media/image6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g"/><Relationship Id="rId4" Type="http://schemas.openxmlformats.org/officeDocument/2006/relationships/image" Target="../media/image5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7.png"/><Relationship Id="rId4" Type="http://schemas.openxmlformats.org/officeDocument/2006/relationships/image" Target="../media/image47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4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QuickStyle" Target="../diagrams/quickStyle3.xml"/><Relationship Id="rId18" Type="http://schemas.openxmlformats.org/officeDocument/2006/relationships/diagramQuickStyle" Target="../diagrams/quickStyle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4.xml"/><Relationship Id="rId12" Type="http://schemas.openxmlformats.org/officeDocument/2006/relationships/diagramLayout" Target="../diagrams/layout3.xml"/><Relationship Id="rId17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6" Type="http://schemas.openxmlformats.org/officeDocument/2006/relationships/diagramData" Target="../diagrams/data6.xml"/><Relationship Id="rId20" Type="http://schemas.openxmlformats.org/officeDocument/2006/relationships/image" Target="../media/image102.png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openxmlformats.org/officeDocument/2006/relationships/diagramData" Target="../diagrams/data5.xml"/><Relationship Id="rId5" Type="http://schemas.openxmlformats.org/officeDocument/2006/relationships/diagramColors" Target="../diagrams/colors2.xml"/><Relationship Id="rId15" Type="http://schemas.microsoft.com/office/2007/relationships/diagramDrawing" Target="../diagrams/drawing3.xml"/><Relationship Id="rId10" Type="http://schemas.openxmlformats.org/officeDocument/2006/relationships/diagramColors" Target="../diagrams/colors2.xml"/><Relationship Id="rId19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2.xml"/><Relationship Id="rId14" Type="http://schemas.openxmlformats.org/officeDocument/2006/relationships/diagramColors" Target="../diagrams/colors3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103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11" Type="http://schemas.openxmlformats.org/officeDocument/2006/relationships/image" Target="../media/image107.png"/><Relationship Id="rId5" Type="http://schemas.openxmlformats.org/officeDocument/2006/relationships/diagramColors" Target="../diagrams/colors4.xml"/><Relationship Id="rId10" Type="http://schemas.openxmlformats.org/officeDocument/2006/relationships/image" Target="../media/image106.png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105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2.png"/><Relationship Id="rId4" Type="http://schemas.openxmlformats.org/officeDocument/2006/relationships/image" Target="../media/image11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g"/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1.png"/><Relationship Id="rId4" Type="http://schemas.openxmlformats.org/officeDocument/2006/relationships/image" Target="../media/image12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g"/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8.png"/><Relationship Id="rId4" Type="http://schemas.openxmlformats.org/officeDocument/2006/relationships/image" Target="../media/image12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7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g"/><Relationship Id="rId2" Type="http://schemas.openxmlformats.org/officeDocument/2006/relationships/image" Target="../media/image7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6.png"/><Relationship Id="rId5" Type="http://schemas.openxmlformats.org/officeDocument/2006/relationships/image" Target="../media/image135.png"/><Relationship Id="rId4" Type="http://schemas.openxmlformats.org/officeDocument/2006/relationships/image" Target="../media/image134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7" Type="http://schemas.openxmlformats.org/officeDocument/2006/relationships/image" Target="../media/image7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jpg"/><Relationship Id="rId5" Type="http://schemas.openxmlformats.org/officeDocument/2006/relationships/image" Target="../media/image141.png"/><Relationship Id="rId4" Type="http://schemas.openxmlformats.org/officeDocument/2006/relationships/image" Target="../media/image140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8238886-0A45-CEA2-48E3-5B484719347D}"/>
              </a:ext>
            </a:extLst>
          </p:cNvPr>
          <p:cNvSpPr txBox="1"/>
          <p:nvPr/>
        </p:nvSpPr>
        <p:spPr>
          <a:xfrm>
            <a:off x="706962" y="0"/>
            <a:ext cx="11485038" cy="8417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/>
              <a:t>                    ΕΘΝΙΚΟ ΜΕΤΣΟΒΙΟ ΠΟΛΥΤΕΧΝΕΙΟ</a:t>
            </a:r>
          </a:p>
          <a:p>
            <a:r>
              <a:rPr lang="el-GR" sz="2400" dirty="0"/>
              <a:t>                    ΣΧΟΛΗ ΕΦΑΡΜΟΣΜΕΝΩΝ ΜΑΘΗΜΑΤΙΚΩΝ ΚΑΙ ΦΥΣΙΚΩΝ ΕΠΙΣΤΗΜΩΝ</a:t>
            </a:r>
          </a:p>
          <a:p>
            <a:r>
              <a:rPr lang="el-GR" sz="2400" dirty="0"/>
              <a:t>       </a:t>
            </a:r>
          </a:p>
          <a:p>
            <a:endParaRPr lang="el-GR" sz="2400" dirty="0"/>
          </a:p>
          <a:p>
            <a:pPr algn="ctr"/>
            <a:r>
              <a:rPr lang="el-GR" sz="2400" u="sng" dirty="0"/>
              <a:t>ΔΙΠΛΩΜΑΤΙΚΗ ΕΡΓΑΣΙΑ</a:t>
            </a:r>
          </a:p>
          <a:p>
            <a:pPr algn="ctr"/>
            <a:endParaRPr lang="el-GR" sz="1400" u="sng" dirty="0"/>
          </a:p>
          <a:p>
            <a:pPr algn="ctr"/>
            <a:endParaRPr lang="el-GR" sz="2400" u="sng" dirty="0"/>
          </a:p>
          <a:p>
            <a:pPr algn="ctr"/>
            <a:r>
              <a:rPr lang="el-GR" sz="2400" dirty="0"/>
              <a:t>ΝΟΥΣΙΑ ΚΩΝΣΤΑΝΤΙΝΑ</a:t>
            </a:r>
          </a:p>
          <a:p>
            <a:pPr algn="ctr"/>
            <a:r>
              <a:rPr lang="el-GR" sz="2400" dirty="0"/>
              <a:t>Α.Μ. </a:t>
            </a:r>
            <a:r>
              <a:rPr lang="en-US" sz="2400" dirty="0"/>
              <a:t>ge17026</a:t>
            </a:r>
            <a:endParaRPr lang="el-GR" sz="2400" dirty="0"/>
          </a:p>
          <a:p>
            <a:pPr algn="ctr"/>
            <a:endParaRPr lang="el-GR" sz="1600" dirty="0"/>
          </a:p>
          <a:p>
            <a:pPr algn="ctr"/>
            <a:endParaRPr lang="el-GR" sz="2400" u="sng" dirty="0"/>
          </a:p>
          <a:p>
            <a:pPr algn="ctr"/>
            <a:r>
              <a:rPr lang="el-GR" sz="2400" dirty="0"/>
              <a:t>ΘΕΜΑ: </a:t>
            </a:r>
            <a:r>
              <a:rPr lang="el-GR" sz="2400" b="1" dirty="0"/>
              <a:t>«ΜΕΛΕΤΩΝΤΑΣ ΤΟΝ ΠΛΗΘΥΣΜΟ ΤΩΝ ΚΑΡΚΙΝΙΚΩΝ ΚΥΤΤΑΡΩΝ ΜΕΤΑ ΤΗΝ ΘΕΡΑΠΕΙΑ»</a:t>
            </a:r>
          </a:p>
          <a:p>
            <a:pPr algn="ctr"/>
            <a:endParaRPr lang="el-GR" sz="2400" dirty="0"/>
          </a:p>
          <a:p>
            <a:pPr algn="ctr"/>
            <a:endParaRPr lang="el-GR" sz="700" dirty="0"/>
          </a:p>
          <a:p>
            <a:endParaRPr lang="el-GR" sz="2400" dirty="0"/>
          </a:p>
          <a:p>
            <a:pPr algn="ctr"/>
            <a:r>
              <a:rPr lang="el-GR" sz="2400" dirty="0"/>
              <a:t>ΕΠΙΒΛΕΠΩΝ ΚΑΘΗΓΗΤΗΣ: ΠΡΩΤΟΠΑΠΑΣ ΕΛΕΥΘΕΡΙΟΣ</a:t>
            </a:r>
          </a:p>
          <a:p>
            <a:pPr algn="ctr"/>
            <a:endParaRPr lang="el-GR" sz="2400" dirty="0"/>
          </a:p>
          <a:p>
            <a:pPr algn="ctr"/>
            <a:endParaRPr lang="en-US" sz="2400" dirty="0"/>
          </a:p>
          <a:p>
            <a:pPr algn="ctr"/>
            <a:r>
              <a:rPr lang="el-GR" sz="2400" dirty="0"/>
              <a:t>ΑΘΗΝΑ, ΦΕΒΡΟΥΑΡΙΟΣ 2024</a:t>
            </a:r>
          </a:p>
          <a:p>
            <a:endParaRPr lang="el-GR" sz="2400" dirty="0"/>
          </a:p>
          <a:p>
            <a:endParaRPr lang="el-GR" sz="2400" dirty="0"/>
          </a:p>
          <a:p>
            <a:endParaRPr lang="el-GR" sz="2400" dirty="0"/>
          </a:p>
          <a:p>
            <a:endParaRPr lang="el-GR" sz="2400" dirty="0"/>
          </a:p>
        </p:txBody>
      </p:sp>
      <p:pic>
        <p:nvPicPr>
          <p:cNvPr id="5" name="Εικόνα 4" descr="Εικόνα που περιέχει σύμβολο, εμπρόσθια όψη, κέρμα&#10;&#10;Περιγραφή που δημιουργήθηκε αυτόματα">
            <a:extLst>
              <a:ext uri="{FF2B5EF4-FFF2-40B4-BE49-F238E27FC236}">
                <a16:creationId xmlns:a16="http://schemas.microsoft.com/office/drawing/2014/main" id="{0EF5E1FE-624A-FA2C-7AA5-C14577F99A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962" y="0"/>
            <a:ext cx="1480058" cy="1480058"/>
          </a:xfrm>
          <a:prstGeom prst="rect">
            <a:avLst/>
          </a:prstGeom>
        </p:spPr>
      </p:pic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3D0F900A-2E85-A32D-D3F5-AF87F49D4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1</a:t>
            </a:fld>
            <a:endParaRPr lang="el-GR" sz="1400" b="1" dirty="0"/>
          </a:p>
        </p:txBody>
      </p:sp>
    </p:spTree>
    <p:extLst>
      <p:ext uri="{BB962C8B-B14F-4D97-AF65-F5344CB8AC3E}">
        <p14:creationId xmlns:p14="http://schemas.microsoft.com/office/powerpoint/2010/main" val="33970511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D4B1CE78-B817-DFD7-7345-B10BD2F5CF75}"/>
              </a:ext>
            </a:extLst>
          </p:cNvPr>
          <p:cNvSpPr/>
          <p:nvPr/>
        </p:nvSpPr>
        <p:spPr>
          <a:xfrm>
            <a:off x="2516957" y="3817856"/>
            <a:ext cx="2243579" cy="45248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>
                <a:extLst>
                  <a:ext uri="{FF2B5EF4-FFF2-40B4-BE49-F238E27FC236}">
                    <a16:creationId xmlns:a16="http://schemas.microsoft.com/office/drawing/2014/main" id="{D7ED005D-A846-76A5-358A-77357494AE7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82426" y="1758692"/>
                <a:ext cx="5700073" cy="5099307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buNone/>
                </a:pPr>
                <a:r>
                  <a:rPr lang="el-GR" sz="1800" dirty="0"/>
                  <a:t>Η αναλυτική λύση είναι της μορφής:</a:t>
                </a:r>
              </a:p>
              <a:p>
                <a:pPr marL="0" indent="0" algn="just">
                  <a:buNone/>
                </a:pPr>
                <a:endParaRPr lang="el-GR" sz="1800" i="1" dirty="0"/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800" i="1">
                          <a:latin typeface="Cambria Math" panose="02040503050406030204" pitchFamily="18" charset="0"/>
                        </a:rPr>
                        <m:t>𝐶</m:t>
                      </m:r>
                      <m:sSup>
                        <m:sSup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  <m:r>
                                <a:rPr lang="el-GR" sz="18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</m:d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r>
                        <m:rPr>
                          <m:nor/>
                        </m:rPr>
                        <a:rPr lang="el-GR" sz="1800"/>
                        <m:t>.</m:t>
                      </m:r>
                    </m:oMath>
                  </m:oMathPara>
                </a14:m>
                <a:endParaRPr lang="el-GR" sz="1800" dirty="0"/>
              </a:p>
              <a:p>
                <a:pPr marL="0" indent="0">
                  <a:buNone/>
                </a:pPr>
                <a:endParaRPr lang="el-GR" sz="1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l-GR" sz="1800"/>
                        <m:t> </m:t>
                      </m:r>
                      <m:r>
                        <m:rPr>
                          <m:nor/>
                        </m:rPr>
                        <a:rPr lang="el-GR" sz="1800"/>
                        <m:t>Χρησιμοποιώντας</m:t>
                      </m:r>
                      <m:r>
                        <m:rPr>
                          <m:nor/>
                        </m:rPr>
                        <a:rPr lang="el-GR" sz="1800"/>
                        <m:t> </m:t>
                      </m:r>
                      <m:r>
                        <m:rPr>
                          <m:nor/>
                        </m:rPr>
                        <a:rPr lang="el-GR" sz="1800"/>
                        <m:t>την</m:t>
                      </m:r>
                      <m:r>
                        <m:rPr>
                          <m:nor/>
                        </m:rPr>
                        <a:rPr lang="el-GR" sz="1800"/>
                        <m:t> </m:t>
                      </m:r>
                      <m:r>
                        <m:rPr>
                          <m:nor/>
                        </m:rPr>
                        <a:rPr lang="el-GR" sz="1800"/>
                        <m:t>αρχική</m:t>
                      </m:r>
                      <m:r>
                        <m:rPr>
                          <m:nor/>
                        </m:rPr>
                        <a:rPr lang="el-GR" sz="1800"/>
                        <m:t> </m:t>
                      </m:r>
                      <m:r>
                        <m:rPr>
                          <m:nor/>
                        </m:rPr>
                        <a:rPr lang="el-GR" sz="1800"/>
                        <m:t>συνθήκ</m:t>
                      </m:r>
                      <m:r>
                        <m:rPr>
                          <m:sty m:val="p"/>
                        </m:rPr>
                        <a:rPr lang="el-GR" sz="1800" b="0" i="0" smtClean="0">
                          <a:latin typeface="Cambria Math" panose="02040503050406030204" pitchFamily="18" charset="0"/>
                        </a:rPr>
                        <m:t>η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l-GR" sz="1800" i="1"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l-GR" sz="18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l-GR" sz="18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m:rPr>
                          <m:nor/>
                        </m:rPr>
                        <a:rPr lang="el-GR" sz="1800"/>
                        <m:t> </m:t>
                      </m:r>
                      <m:r>
                        <m:rPr>
                          <m:nor/>
                        </m:rPr>
                        <a:rPr lang="el-GR" sz="1800"/>
                        <m:t>έχουμε</m:t>
                      </m:r>
                      <m:r>
                        <m:rPr>
                          <m:nor/>
                        </m:rPr>
                        <a:rPr lang="en-US" sz="1800" b="0" i="0" smtClean="0"/>
                        <m:t>:</m:t>
                      </m:r>
                    </m:oMath>
                  </m:oMathPara>
                </a14:m>
                <a:endParaRPr lang="el-GR" sz="1800" dirty="0"/>
              </a:p>
              <a:p>
                <a:pPr marL="0" indent="0">
                  <a:buNone/>
                </a:pPr>
                <a:endParaRPr lang="en-US" sz="1800" i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l-GR" sz="18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l-GR" sz="18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el-GR" sz="18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el-GR" sz="1800" i="1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l-GR" sz="1800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r>
                        <m:rPr>
                          <m:nor/>
                        </m:rPr>
                        <a:rPr lang="el-GR" sz="1800" b="0" i="0" smtClean="0"/>
                        <m:t>,</m:t>
                      </m:r>
                    </m:oMath>
                  </m:oMathPara>
                </a14:m>
                <a:endParaRPr lang="el-GR" sz="1800" b="0" dirty="0"/>
              </a:p>
              <a:p>
                <a:pPr marL="0" indent="0">
                  <a:buNone/>
                </a:pPr>
                <a:endParaRPr lang="el-GR" sz="1800" b="0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l-GR" sz="1800" dirty="0">
                    <a:latin typeface="Calibri" panose="020F0502020204030204" pitchFamily="34" charset="0"/>
                    <a:ea typeface="Calibri" panose="020F0502020204030204" pitchFamily="34" charset="0"/>
                  </a:rPr>
                  <a:t>Τ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α καρκινικά κύτταρα ευαίσθητου τύπου </a:t>
                </a:r>
                <a:r>
                  <a:rPr lang="el-GR" sz="1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αυξάνονται εκθετικά σε βάθος χρόνου 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με σταθερό ρυθμό.</a:t>
                </a:r>
                <a:endParaRPr lang="el-GR" sz="1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l-GR" sz="1800"/>
                        <m:t> </m:t>
                      </m:r>
                    </m:oMath>
                  </m:oMathPara>
                </a14:m>
                <a:endParaRPr lang="el-GR" sz="1800" dirty="0"/>
              </a:p>
              <a:p>
                <a:endParaRPr lang="el-GR" dirty="0"/>
              </a:p>
            </p:txBody>
          </p:sp>
        </mc:Choice>
        <mc:Fallback xmlns="">
          <p:sp>
            <p:nvSpPr>
              <p:cNvPr id="3" name="Θέση περιεχομένου 2">
                <a:extLst>
                  <a:ext uri="{FF2B5EF4-FFF2-40B4-BE49-F238E27FC236}">
                    <a16:creationId xmlns:a16="http://schemas.microsoft.com/office/drawing/2014/main" id="{D7ED005D-A846-76A5-358A-77357494AE7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82426" y="1758692"/>
                <a:ext cx="5700073" cy="5099307"/>
              </a:xfrm>
              <a:blipFill>
                <a:blip r:embed="rId2"/>
                <a:stretch>
                  <a:fillRect l="-856" t="-83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Ορθογώνιο 3">
            <a:extLst>
              <a:ext uri="{FF2B5EF4-FFF2-40B4-BE49-F238E27FC236}">
                <a16:creationId xmlns:a16="http://schemas.microsoft.com/office/drawing/2014/main" id="{EBC0CFE8-E2C6-9B05-6AD8-43C333074E53}"/>
              </a:ext>
            </a:extLst>
          </p:cNvPr>
          <p:cNvSpPr/>
          <p:nvPr/>
        </p:nvSpPr>
        <p:spPr>
          <a:xfrm>
            <a:off x="1022322" y="67270"/>
            <a:ext cx="1093921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l-GR" sz="3600" b="1" cap="none" spc="0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ΑΝΑΛΥΤΙΚΗ ΛΥΣΗ </a:t>
            </a:r>
            <a:r>
              <a:rPr lang="el-GR" sz="36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ΚΑΙ ΓΡΑΦΗΜΑΤΑ ΠΡΙΝ ΤΗΝ ΘΕΡΑΠΕΙΑ</a:t>
            </a:r>
            <a:endParaRPr lang="el-GR" sz="3600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cxnSp>
        <p:nvCxnSpPr>
          <p:cNvPr id="6" name="Ευθεία γραμμή σύνδεσης 5">
            <a:extLst>
              <a:ext uri="{FF2B5EF4-FFF2-40B4-BE49-F238E27FC236}">
                <a16:creationId xmlns:a16="http://schemas.microsoft.com/office/drawing/2014/main" id="{C2CC8989-7734-CDCE-2C60-D1B27B779FE5}"/>
              </a:ext>
            </a:extLst>
          </p:cNvPr>
          <p:cNvCxnSpPr>
            <a:cxnSpLocks/>
          </p:cNvCxnSpPr>
          <p:nvPr/>
        </p:nvCxnSpPr>
        <p:spPr>
          <a:xfrm>
            <a:off x="6491924" y="1112363"/>
            <a:ext cx="0" cy="5678367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DF86EB9-12E6-47D8-1306-135EF813A618}"/>
                  </a:ext>
                </a:extLst>
              </p:cNvPr>
              <p:cNvSpPr txBox="1"/>
              <p:nvPr/>
            </p:nvSpPr>
            <p:spPr>
              <a:xfrm flipH="1">
                <a:off x="6683602" y="1112362"/>
                <a:ext cx="5508395" cy="9264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Θ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εωρώντας </a:t>
                </a:r>
                <a14:m>
                  <m:oMath xmlns:m="http://schemas.openxmlformats.org/officeDocument/2006/math"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 </m:t>
                    </m:r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𝑁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0</m:t>
                        </m:r>
                      </m:sub>
                    </m:sSub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=1, 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𝐿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=2 , 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𝐷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=1.5 , 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𝑢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10</m:t>
                        </m:r>
                      </m:e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−3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, 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𝑀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𝑒</m:t>
                        </m:r>
                      </m:e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5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,  </m:t>
                    </m:r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e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∗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=10</m:t>
                    </m:r>
                  </m:oMath>
                </a14:m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</a:t>
                </a:r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endParaRPr lang="el-GR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DF86EB9-12E6-47D8-1306-135EF813A6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6683602" y="1112362"/>
                <a:ext cx="5508395" cy="926407"/>
              </a:xfrm>
              <a:prstGeom prst="rect">
                <a:avLst/>
              </a:prstGeom>
              <a:blipFill>
                <a:blip r:embed="rId3"/>
                <a:stretch>
                  <a:fillRect l="-885" t="-328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Εικόνα 11" descr="Εικόνα που περιέχει κείμενο, στιγμιότυπο οθόνης, γραμμή, διάγραμμα">
            <a:extLst>
              <a:ext uri="{FF2B5EF4-FFF2-40B4-BE49-F238E27FC236}">
                <a16:creationId xmlns:a16="http://schemas.microsoft.com/office/drawing/2014/main" id="{792DD021-6BFF-CD49-745A-3A6E977EDD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3602" y="1843679"/>
            <a:ext cx="5128181" cy="4609707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</p:spPr>
      </p:pic>
      <p:cxnSp>
        <p:nvCxnSpPr>
          <p:cNvPr id="14" name="Ευθεία γραμμή σύνδεσης 13">
            <a:extLst>
              <a:ext uri="{FF2B5EF4-FFF2-40B4-BE49-F238E27FC236}">
                <a16:creationId xmlns:a16="http://schemas.microsoft.com/office/drawing/2014/main" id="{351CF46B-7484-2721-C7B7-45C71933ED45}"/>
              </a:ext>
            </a:extLst>
          </p:cNvPr>
          <p:cNvCxnSpPr/>
          <p:nvPr/>
        </p:nvCxnSpPr>
        <p:spPr>
          <a:xfrm>
            <a:off x="6491924" y="1112362"/>
            <a:ext cx="570007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Ορθογώνιο 14">
                <a:extLst>
                  <a:ext uri="{FF2B5EF4-FFF2-40B4-BE49-F238E27FC236}">
                    <a16:creationId xmlns:a16="http://schemas.microsoft.com/office/drawing/2014/main" id="{F2C0522C-5E74-A132-21DF-96753B56FF60}"/>
                  </a:ext>
                </a:extLst>
              </p:cNvPr>
              <p:cNvSpPr/>
              <p:nvPr/>
            </p:nvSpPr>
            <p:spPr>
              <a:xfrm>
                <a:off x="827379" y="805941"/>
                <a:ext cx="5328766" cy="646331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l-GR" sz="3600" b="1" cap="none" spc="0" dirty="0">
                    <a:ln w="12700" cmpd="sng">
                      <a:solidFill>
                        <a:schemeClr val="accent4"/>
                      </a:solidFill>
                      <a:prstDash val="solid"/>
                    </a:ln>
                    <a:gradFill>
                      <a:gsLst>
                        <a:gs pos="0">
                          <a:schemeClr val="accent4"/>
                        </a:gs>
                        <a:gs pos="4000">
                          <a:schemeClr val="accent4">
                            <a:lumMod val="60000"/>
                            <a:lumOff val="40000"/>
                          </a:schemeClr>
                        </a:gs>
                        <a:gs pos="87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/>
                    </a:gradFill>
                    <a:effectLst/>
                  </a:rPr>
                  <a:t>ΕΥΑΙΣΘΗΤΑ ΚΥΤΤΑΡΑ </a:t>
                </a:r>
                <a14:m>
                  <m:oMath xmlns:m="http://schemas.openxmlformats.org/officeDocument/2006/math">
                    <m:r>
                      <a:rPr lang="en-US" sz="3600" b="1" i="1" cap="none" spc="0" smtClean="0">
                        <a:ln w="12700" cmpd="sng">
                          <a:solidFill>
                            <a:schemeClr val="accent4"/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/>
                            </a:gs>
                            <a:gs pos="4000">
                              <a:schemeClr val="accent4">
                                <a:lumMod val="60000"/>
                                <a:lumOff val="40000"/>
                              </a:schemeClr>
                            </a:gs>
                            <a:gs pos="87000">
                              <a:schemeClr val="accent4">
                                <a:lumMod val="20000"/>
                                <a:lumOff val="8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mbria Math" panose="02040503050406030204" pitchFamily="18" charset="0"/>
                      </a:rPr>
                      <m:t>𝑵</m:t>
                    </m:r>
                    <m:d>
                      <m:dPr>
                        <m:ctrlPr>
                          <a:rPr lang="en-US" sz="3600" b="1" i="1" cap="none" spc="0" smtClean="0">
                            <a:ln w="12700" cmpd="sng">
                              <a:solidFill>
                                <a:schemeClr val="accent4"/>
                              </a:solidFill>
                              <a:prstDash val="solid"/>
                            </a:ln>
                            <a:gradFill>
                              <a:gsLst>
                                <a:gs pos="0">
                                  <a:schemeClr val="accent4"/>
                                </a:gs>
                                <a:gs pos="4000">
                                  <a:schemeClr val="accent4">
                                    <a:lumMod val="60000"/>
                                    <a:lumOff val="40000"/>
                                  </a:schemeClr>
                                </a:gs>
                                <a:gs pos="87000">
                                  <a:schemeClr val="accent4">
                                    <a:lumMod val="20000"/>
                                    <a:lumOff val="80000"/>
                                  </a:schemeClr>
                                </a:gs>
                              </a:gsLst>
                              <a:lin ang="5400000"/>
                            </a:gra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600" b="1" i="1" cap="none" spc="0" smtClean="0">
                            <a:ln w="12700" cmpd="sng">
                              <a:solidFill>
                                <a:schemeClr val="accent4"/>
                              </a:solidFill>
                              <a:prstDash val="solid"/>
                            </a:ln>
                            <a:gradFill>
                              <a:gsLst>
                                <a:gs pos="0">
                                  <a:schemeClr val="accent4"/>
                                </a:gs>
                                <a:gs pos="4000">
                                  <a:schemeClr val="accent4">
                                    <a:lumMod val="60000"/>
                                    <a:lumOff val="40000"/>
                                  </a:schemeClr>
                                </a:gs>
                                <a:gs pos="87000">
                                  <a:schemeClr val="accent4">
                                    <a:lumMod val="20000"/>
                                    <a:lumOff val="80000"/>
                                  </a:schemeClr>
                                </a:gs>
                              </a:gsLst>
                              <a:lin ang="5400000"/>
                            </a:gradFill>
                            <a:effectLst/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n-US" sz="3600" b="1" i="1" cap="none" spc="0" smtClean="0">
                        <a:ln w="12700" cmpd="sng">
                          <a:solidFill>
                            <a:schemeClr val="accent4"/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/>
                            </a:gs>
                            <a:gs pos="4000">
                              <a:schemeClr val="accent4">
                                <a:lumMod val="60000"/>
                                <a:lumOff val="40000"/>
                              </a:schemeClr>
                            </a:gs>
                            <a:gs pos="87000">
                              <a:schemeClr val="accent4">
                                <a:lumMod val="20000"/>
                                <a:lumOff val="8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endParaRPr lang="el-GR" sz="3600" b="1" cap="none" spc="0" dirty="0">
                  <a:ln w="12700" cmpd="sng">
                    <a:solidFill>
                      <a:schemeClr val="accent4"/>
                    </a:solidFill>
                    <a:prstDash val="solid"/>
                  </a:ln>
                  <a:gradFill>
                    <a:gsLst>
                      <a:gs pos="0">
                        <a:schemeClr val="accent4"/>
                      </a:gs>
                      <a:gs pos="4000">
                        <a:schemeClr val="accent4">
                          <a:lumMod val="60000"/>
                          <a:lumOff val="40000"/>
                        </a:schemeClr>
                      </a:gs>
                      <a:gs pos="87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/>
                  </a:gradFill>
                  <a:effectLst/>
                </a:endParaRPr>
              </a:p>
            </p:txBody>
          </p:sp>
        </mc:Choice>
        <mc:Fallback xmlns="">
          <p:sp>
            <p:nvSpPr>
              <p:cNvPr id="15" name="Ορθογώνιο 14">
                <a:extLst>
                  <a:ext uri="{FF2B5EF4-FFF2-40B4-BE49-F238E27FC236}">
                    <a16:creationId xmlns:a16="http://schemas.microsoft.com/office/drawing/2014/main" id="{F2C0522C-5E74-A132-21DF-96753B56FF6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379" y="805941"/>
                <a:ext cx="5328766" cy="64633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Θέση αριθμού διαφάνειας 15">
            <a:extLst>
              <a:ext uri="{FF2B5EF4-FFF2-40B4-BE49-F238E27FC236}">
                <a16:creationId xmlns:a16="http://schemas.microsoft.com/office/drawing/2014/main" id="{6D07C84D-5378-45FB-78F4-AC6610B78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10</a:t>
            </a:fld>
            <a:endParaRPr lang="el-GR" sz="1400" b="1" dirty="0"/>
          </a:p>
        </p:txBody>
      </p:sp>
    </p:spTree>
    <p:extLst>
      <p:ext uri="{BB962C8B-B14F-4D97-AF65-F5344CB8AC3E}">
        <p14:creationId xmlns:p14="http://schemas.microsoft.com/office/powerpoint/2010/main" val="24933393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ADFD4258-A70C-F0A8-2928-B54A5B04B990}"/>
              </a:ext>
            </a:extLst>
          </p:cNvPr>
          <p:cNvSpPr/>
          <p:nvPr/>
        </p:nvSpPr>
        <p:spPr>
          <a:xfrm>
            <a:off x="2592371" y="5561814"/>
            <a:ext cx="2394404" cy="46191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>
                <a:extLst>
                  <a:ext uri="{FF2B5EF4-FFF2-40B4-BE49-F238E27FC236}">
                    <a16:creationId xmlns:a16="http://schemas.microsoft.com/office/drawing/2014/main" id="{53CACE08-6979-DBC8-5EA7-C3A9C1AF3DB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72998" y="75414"/>
                <a:ext cx="5976594" cy="6782586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buNone/>
                </a:pPr>
                <a:endParaRPr lang="el-GR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indent="0" algn="just">
                  <a:buNone/>
                </a:pPr>
                <a:endParaRPr lang="el-GR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indent="0" algn="just">
                  <a:buNone/>
                </a:pPr>
                <a:r>
                  <a:rPr lang="el-GR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Η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γενική λύση θα είναι το άθροισμα της ομογενούς με την μερική λύση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𝑅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𝑝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:</m:t>
                    </m:r>
                  </m:oMath>
                </a14:m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 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𝑅</m:t>
                    </m:r>
                    <m:d>
                      <m:d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𝐶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𝑒</m:t>
                        </m:r>
                      </m:e>
                      <m:sup>
                        <m:d>
                          <m:d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𝐿</m:t>
                            </m:r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−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𝐷</m:t>
                            </m:r>
                          </m:e>
                        </m:d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𝑡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+</m:t>
                    </m:r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𝑅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𝑝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𝑡</m:t>
                        </m:r>
                      </m:e>
                    </m:d>
                    <m:r>
                      <a:rPr lang="el-GR" sz="1800" b="0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,</m:t>
                    </m:r>
                  </m:oMath>
                </a14:m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   όπου:</a:t>
                </a:r>
              </a:p>
              <a:p>
                <a:pPr marL="0" indent="0" algn="just">
                  <a:buNone/>
                </a:pPr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𝑅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𝑝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𝐶</m:t>
                          </m:r>
                        </m:e>
                        <m: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2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𝑡</m:t>
                      </m:r>
                      <m:sSup>
                        <m:sSup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𝑒</m:t>
                          </m:r>
                        </m:e>
                        <m:sup>
                          <m:d>
                            <m:d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𝐿</m:t>
                              </m:r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−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𝐷</m:t>
                              </m:r>
                            </m:e>
                          </m:d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𝑡</m:t>
                          </m:r>
                        </m:sup>
                      </m:sSup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 </m:t>
                      </m:r>
                    </m:oMath>
                  </m:oMathPara>
                </a14:m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el-GR" dirty="0"/>
              </a:p>
            </p:txBody>
          </p:sp>
        </mc:Choice>
        <mc:Fallback xmlns="">
          <p:sp>
            <p:nvSpPr>
              <p:cNvPr id="3" name="Θέση περιεχομένου 2">
                <a:extLst>
                  <a:ext uri="{FF2B5EF4-FFF2-40B4-BE49-F238E27FC236}">
                    <a16:creationId xmlns:a16="http://schemas.microsoft.com/office/drawing/2014/main" id="{53CACE08-6979-DBC8-5EA7-C3A9C1AF3DB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72998" y="75414"/>
                <a:ext cx="5976594" cy="6782586"/>
              </a:xfrm>
              <a:blipFill>
                <a:blip r:embed="rId2"/>
                <a:stretch>
                  <a:fillRect l="-918" r="-81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30238F1-CF79-040E-02B9-FC1A5CF4FA40}"/>
                  </a:ext>
                </a:extLst>
              </p:cNvPr>
              <p:cNvSpPr txBox="1"/>
              <p:nvPr/>
            </p:nvSpPr>
            <p:spPr>
              <a:xfrm>
                <a:off x="6749592" y="0"/>
                <a:ext cx="5442408" cy="6494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indent="0" algn="just">
                  <a:buNone/>
                </a:pPr>
                <a:r>
                  <a:rPr lang="el-GR" dirty="0">
                    <a:latin typeface="Calibri" panose="020F0502020204030204" pitchFamily="34" charset="0"/>
                    <a:ea typeface="Calibri" panose="020F0502020204030204" pitchFamily="34" charset="0"/>
                  </a:rPr>
                  <a:t>Θ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εωρώντας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𝑁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0</m:t>
                        </m:r>
                      </m:sub>
                    </m:sSub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=1,  </m:t>
                    </m:r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𝑅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0</m:t>
                        </m:r>
                      </m:sub>
                    </m:sSub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=0, 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𝐿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=2 , 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𝐷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=1.5 , 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𝑢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10</m:t>
                        </m:r>
                      </m:e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−3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,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𝑀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𝑒</m:t>
                        </m:r>
                      </m:e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5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,  </m:t>
                    </m:r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e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∗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=10</m:t>
                    </m:r>
                  </m:oMath>
                </a14:m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:</a:t>
                </a:r>
                <a:endParaRPr lang="el-GR" sz="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30238F1-CF79-040E-02B9-FC1A5CF4FA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9592" y="0"/>
                <a:ext cx="5442408" cy="649409"/>
              </a:xfrm>
              <a:prstGeom prst="rect">
                <a:avLst/>
              </a:prstGeom>
              <a:blipFill>
                <a:blip r:embed="rId3"/>
                <a:stretch>
                  <a:fillRect l="-896" t="-4673" b="-1401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Ευθεία γραμμή σύνδεσης 5">
            <a:extLst>
              <a:ext uri="{FF2B5EF4-FFF2-40B4-BE49-F238E27FC236}">
                <a16:creationId xmlns:a16="http://schemas.microsoft.com/office/drawing/2014/main" id="{93A8C542-0AC1-0C5E-CF6D-931DCA4C32C4}"/>
              </a:ext>
            </a:extLst>
          </p:cNvPr>
          <p:cNvCxnSpPr/>
          <p:nvPr/>
        </p:nvCxnSpPr>
        <p:spPr>
          <a:xfrm>
            <a:off x="6736136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Εικόνα 7" descr="Εικόνα που περιέχει κείμενο, στιγμιότυπο οθόνης, γραμμή, διάγραμμα&#10;&#10;Περιγραφή που δημιουργήθηκε αυτόματα">
            <a:extLst>
              <a:ext uri="{FF2B5EF4-FFF2-40B4-BE49-F238E27FC236}">
                <a16:creationId xmlns:a16="http://schemas.microsoft.com/office/drawing/2014/main" id="{DF91F474-00B8-DBB5-9F8D-216E073A0B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7852" y="1423448"/>
            <a:ext cx="5165888" cy="4864230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391E5C1-830C-C51E-4860-ECCA5CAA3A19}"/>
                  </a:ext>
                </a:extLst>
              </p:cNvPr>
              <p:cNvSpPr txBox="1"/>
              <p:nvPr/>
            </p:nvSpPr>
            <p:spPr>
              <a:xfrm>
                <a:off x="772997" y="2658359"/>
                <a:ext cx="6113282" cy="4154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:r>
                  <a:rPr lang="el-GR" sz="1800" dirty="0"/>
                  <a:t>Υπολογίζουμε την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l-GR" sz="1800" dirty="0"/>
                  <a:t> με αντικατάσταση και τελικά:</a:t>
                </a:r>
              </a:p>
              <a:p>
                <a:pPr marL="0" indent="0">
                  <a:buNone/>
                </a:pPr>
                <a:endParaRPr lang="el-GR" sz="3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391E5C1-830C-C51E-4860-ECCA5CAA3A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997" y="2658359"/>
                <a:ext cx="6113282" cy="415498"/>
              </a:xfrm>
              <a:prstGeom prst="rect">
                <a:avLst/>
              </a:prstGeom>
              <a:blipFill>
                <a:blip r:embed="rId5"/>
                <a:stretch>
                  <a:fillRect l="-897" t="-7353" b="-1176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F66A7D5-7C1D-C371-E12E-919B68EA33ED}"/>
                  </a:ext>
                </a:extLst>
              </p:cNvPr>
              <p:cNvSpPr txBox="1"/>
              <p:nvPr/>
            </p:nvSpPr>
            <p:spPr>
              <a:xfrm>
                <a:off x="772997" y="3348539"/>
                <a:ext cx="5976594" cy="34842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𝑅</m:t>
                        </m:r>
                        <m:d>
                          <m:d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𝑡</m:t>
                            </m:r>
                          </m:e>
                        </m:d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=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𝐶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𝑒</m:t>
                        </m:r>
                      </m:e>
                      <m:sup>
                        <m:d>
                          <m:d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𝐿</m:t>
                            </m:r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−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𝐷</m:t>
                            </m:r>
                          </m:e>
                        </m:d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𝑡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+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𝑢</m:t>
                    </m:r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𝑁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0</m:t>
                        </m:r>
                      </m:sub>
                    </m:sSub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𝑡</m:t>
                    </m:r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𝑒</m:t>
                        </m:r>
                      </m:e>
                      <m:sup>
                        <m:d>
                          <m:d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𝐿</m:t>
                            </m:r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𝐷</m:t>
                            </m:r>
                          </m:e>
                        </m:d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. </a:t>
                </a:r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just"/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Για να την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𝐶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</m:t>
                        </m:r>
                      </m:sub>
                    </m:sSub>
                    <m:r>
                      <a:rPr lang="el-GR" sz="1800" b="0" i="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:</m:t>
                    </m:r>
                  </m:oMath>
                </a14:m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𝑅</m:t>
                    </m:r>
                    <m:d>
                      <m:d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0</m:t>
                        </m:r>
                      </m:e>
                    </m:d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=0=&gt;</m:t>
                    </m:r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𝐶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1</m:t>
                        </m:r>
                      </m:sub>
                    </m:sSub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=0</m:t>
                    </m:r>
                  </m:oMath>
                </a14:m>
                <a:r>
                  <a:rPr lang="en-US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indent="0" algn="ctr">
                  <a:buNone/>
                </a:pPr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marL="0" indent="0" algn="just">
                  <a:buNone/>
                </a:pP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Τελικά, τα ανθεκτικά κύτταρα πριν την θεραπεία, δίνονται από τον τύπο:</a:t>
                </a:r>
              </a:p>
              <a:p>
                <a:pPr marL="0" indent="0" algn="just">
                  <a:buNone/>
                </a:pPr>
                <a:endParaRPr lang="el-GR" sz="2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𝑅</m:t>
                      </m:r>
                      <m:d>
                        <m:d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𝑢</m:t>
                      </m:r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𝑁</m:t>
                          </m:r>
                        </m:e>
                        <m: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0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𝑡</m:t>
                      </m:r>
                      <m:sSup>
                        <m:sSup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𝑒</m:t>
                          </m:r>
                        </m:e>
                        <m:sup>
                          <m:d>
                            <m:d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𝐿</m:t>
                              </m:r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−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𝐷</m:t>
                              </m:r>
                            </m:e>
                          </m:d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𝑡</m:t>
                          </m:r>
                        </m:sup>
                      </m:sSup>
                      <m:r>
                        <a:rPr lang="en-US" sz="1800" b="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,</m:t>
                      </m:r>
                    </m:oMath>
                  </m:oMathPara>
                </a14:m>
                <a:endParaRPr lang="en-US" sz="1800" b="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indent="0" algn="just">
                  <a:buNone/>
                </a:pPr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marL="0" indent="0" algn="just">
                  <a:buNone/>
                </a:pPr>
                <a:r>
                  <a:rPr lang="el-GR" dirty="0">
                    <a:latin typeface="Calibri" panose="020F0502020204030204" pitchFamily="34" charset="0"/>
                    <a:ea typeface="Calibri" panose="020F0502020204030204" pitchFamily="34" charset="0"/>
                  </a:rPr>
                  <a:t>δ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ηλαδή παρουσιάζουν μια </a:t>
                </a:r>
                <a:r>
                  <a:rPr lang="el-GR" sz="1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συνεχή αύξηση με την πάροδο του χρόνου.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F66A7D5-7C1D-C371-E12E-919B68EA33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997" y="3348539"/>
                <a:ext cx="5976594" cy="3484287"/>
              </a:xfrm>
              <a:prstGeom prst="rect">
                <a:avLst/>
              </a:prstGeom>
              <a:blipFill>
                <a:blip r:embed="rId6"/>
                <a:stretch>
                  <a:fillRect l="-918" t="-350" r="-816" b="-174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49D1984-8F89-9E27-B92F-2DDA09D1D68F}"/>
                  </a:ext>
                </a:extLst>
              </p:cNvPr>
              <p:cNvSpPr txBox="1"/>
              <p:nvPr/>
            </p:nvSpPr>
            <p:spPr>
              <a:xfrm>
                <a:off x="-17282" y="75414"/>
                <a:ext cx="6113282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l-GR" sz="2800" b="1" cap="none" spc="0" dirty="0">
                    <a:ln w="12700" cmpd="sng">
                      <a:solidFill>
                        <a:schemeClr val="accent4"/>
                      </a:solidFill>
                      <a:prstDash val="solid"/>
                    </a:ln>
                    <a:gradFill>
                      <a:gsLst>
                        <a:gs pos="0">
                          <a:schemeClr val="accent4"/>
                        </a:gs>
                        <a:gs pos="4000">
                          <a:schemeClr val="accent4">
                            <a:lumMod val="60000"/>
                            <a:lumOff val="40000"/>
                          </a:schemeClr>
                        </a:gs>
                        <a:gs pos="87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/>
                    </a:gradFill>
                    <a:effectLst/>
                  </a:rPr>
                  <a:t>ΑΝΘΕΚΤΙΚΑ ΚΥΤΤΑΡΑ </a:t>
                </a:r>
                <a14:m>
                  <m:oMath xmlns:m="http://schemas.openxmlformats.org/officeDocument/2006/math">
                    <m:r>
                      <a:rPr lang="en-US" sz="2800" b="1" i="1" cap="none" spc="0" smtClean="0">
                        <a:ln w="12700" cmpd="sng">
                          <a:solidFill>
                            <a:schemeClr val="accent4"/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/>
                            </a:gs>
                            <a:gs pos="4000">
                              <a:schemeClr val="accent4">
                                <a:lumMod val="60000"/>
                                <a:lumOff val="40000"/>
                              </a:schemeClr>
                            </a:gs>
                            <a:gs pos="87000">
                              <a:schemeClr val="accent4">
                                <a:lumMod val="20000"/>
                                <a:lumOff val="8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mbria Math" panose="02040503050406030204" pitchFamily="18" charset="0"/>
                      </a:rPr>
                      <m:t>𝑹</m:t>
                    </m:r>
                    <m:d>
                      <m:dPr>
                        <m:ctrlPr>
                          <a:rPr lang="en-US" sz="2800" b="1" i="1" cap="none" spc="0" smtClean="0">
                            <a:ln w="12700" cmpd="sng">
                              <a:solidFill>
                                <a:schemeClr val="accent4"/>
                              </a:solidFill>
                              <a:prstDash val="solid"/>
                            </a:ln>
                            <a:gradFill>
                              <a:gsLst>
                                <a:gs pos="0">
                                  <a:schemeClr val="accent4"/>
                                </a:gs>
                                <a:gs pos="4000">
                                  <a:schemeClr val="accent4">
                                    <a:lumMod val="60000"/>
                                    <a:lumOff val="40000"/>
                                  </a:schemeClr>
                                </a:gs>
                                <a:gs pos="87000">
                                  <a:schemeClr val="accent4">
                                    <a:lumMod val="20000"/>
                                    <a:lumOff val="80000"/>
                                  </a:schemeClr>
                                </a:gs>
                              </a:gsLst>
                              <a:lin ang="5400000"/>
                            </a:gra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1" i="1" cap="none" spc="0" smtClean="0">
                            <a:ln w="12700" cmpd="sng">
                              <a:solidFill>
                                <a:schemeClr val="accent4"/>
                              </a:solidFill>
                              <a:prstDash val="solid"/>
                            </a:ln>
                            <a:gradFill>
                              <a:gsLst>
                                <a:gs pos="0">
                                  <a:schemeClr val="accent4"/>
                                </a:gs>
                                <a:gs pos="4000">
                                  <a:schemeClr val="accent4">
                                    <a:lumMod val="60000"/>
                                    <a:lumOff val="40000"/>
                                  </a:schemeClr>
                                </a:gs>
                                <a:gs pos="87000">
                                  <a:schemeClr val="accent4">
                                    <a:lumMod val="20000"/>
                                    <a:lumOff val="80000"/>
                                  </a:schemeClr>
                                </a:gs>
                              </a:gsLst>
                              <a:lin ang="5400000"/>
                            </a:gradFill>
                            <a:effectLst/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n-US" sz="2800" b="1" i="1" cap="none" spc="0" smtClean="0">
                        <a:ln w="12700" cmpd="sng">
                          <a:solidFill>
                            <a:schemeClr val="accent4"/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/>
                            </a:gs>
                            <a:gs pos="4000">
                              <a:schemeClr val="accent4">
                                <a:lumMod val="60000"/>
                                <a:lumOff val="40000"/>
                              </a:schemeClr>
                            </a:gs>
                            <a:gs pos="87000">
                              <a:schemeClr val="accent4">
                                <a:lumMod val="20000"/>
                                <a:lumOff val="8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endParaRPr lang="el-GR" sz="2800" b="1" cap="none" spc="0" dirty="0">
                  <a:ln w="12700" cmpd="sng">
                    <a:solidFill>
                      <a:schemeClr val="accent4"/>
                    </a:solidFill>
                    <a:prstDash val="solid"/>
                  </a:ln>
                  <a:gradFill>
                    <a:gsLst>
                      <a:gs pos="0">
                        <a:schemeClr val="accent4"/>
                      </a:gs>
                      <a:gs pos="4000">
                        <a:schemeClr val="accent4">
                          <a:lumMod val="60000"/>
                          <a:lumOff val="40000"/>
                        </a:schemeClr>
                      </a:gs>
                      <a:gs pos="87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/>
                  </a:gradFill>
                  <a:effectLst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49D1984-8F89-9E27-B92F-2DDA09D1D6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7282" y="75414"/>
                <a:ext cx="6113282" cy="52322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Θέση αριθμού διαφάνειας 14">
            <a:extLst>
              <a:ext uri="{FF2B5EF4-FFF2-40B4-BE49-F238E27FC236}">
                <a16:creationId xmlns:a16="http://schemas.microsoft.com/office/drawing/2014/main" id="{6642BEC1-2E73-BCAA-28D4-B86CDDFA9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11</a:t>
            </a:fld>
            <a:endParaRPr lang="el-GR" sz="1400" b="1" dirty="0"/>
          </a:p>
        </p:txBody>
      </p:sp>
    </p:spTree>
    <p:extLst>
      <p:ext uri="{BB962C8B-B14F-4D97-AF65-F5344CB8AC3E}">
        <p14:creationId xmlns:p14="http://schemas.microsoft.com/office/powerpoint/2010/main" val="28700449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C2C6DB92-7CA2-873A-B53A-ACE1C1C9A5B1}"/>
              </a:ext>
            </a:extLst>
          </p:cNvPr>
          <p:cNvSpPr/>
          <p:nvPr/>
        </p:nvSpPr>
        <p:spPr>
          <a:xfrm>
            <a:off x="1131216" y="4034673"/>
            <a:ext cx="10699423" cy="2507530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>
                <a:extLst>
                  <a:ext uri="{FF2B5EF4-FFF2-40B4-BE49-F238E27FC236}">
                    <a16:creationId xmlns:a16="http://schemas.microsoft.com/office/drawing/2014/main" id="{A6DC8A5D-03BD-C2C9-7D67-50C3BF2407A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25865" y="796564"/>
                <a:ext cx="11104774" cy="6061435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l-GR" i="1"/>
                        <m:t> </m:t>
                      </m:r>
                    </m:oMath>
                  </m:oMathPara>
                </a14:m>
                <a:endParaRPr lang="el-GR" dirty="0"/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l-GR" sz="1800" i="1"/>
                        <m:t> 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 panose="02040503050406030204" pitchFamily="18" charset="0"/>
                            </a:rPr>
                            <m:t>   </m:t>
                          </m:r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p>
                                  <m:sSupPr>
                                    <m:ctrlP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p>
                                    <m: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  <m:d>
                                  <m:dPr>
                                    <m:ctrlP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1800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  <m: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  <m: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</m:d>
                                <m:r>
                                  <a:rPr lang="el-GR" sz="1800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mr>
                            <m:mr>
                              <m:e>
                                <m:sSup>
                                  <m:sSupPr>
                                    <m:ctrlP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p>
                                    <m: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  <m:d>
                                  <m:dPr>
                                    <m:ctrlP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1800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  <m: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e>
                                </m:d>
                                <m:r>
                                  <a:rPr lang="el-GR" sz="1800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1800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l-GR" sz="1800" i="1">
                                    <a:latin typeface="Cambria Math" panose="02040503050406030204" pitchFamily="18" charset="0"/>
                                  </a:rPr>
                                  <m:t>𝑢𝑁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3" name="Θέση περιεχομένου 2">
                <a:extLst>
                  <a:ext uri="{FF2B5EF4-FFF2-40B4-BE49-F238E27FC236}">
                    <a16:creationId xmlns:a16="http://schemas.microsoft.com/office/drawing/2014/main" id="{A6DC8A5D-03BD-C2C9-7D67-50C3BF2407A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5865" y="796564"/>
                <a:ext cx="11104774" cy="6061435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Ορθογώνιο 3">
                <a:extLst>
                  <a:ext uri="{FF2B5EF4-FFF2-40B4-BE49-F238E27FC236}">
                    <a16:creationId xmlns:a16="http://schemas.microsoft.com/office/drawing/2014/main" id="{81BD72B5-D4DF-43CA-6191-299064B8A3D8}"/>
                  </a:ext>
                </a:extLst>
              </p:cNvPr>
              <p:cNvSpPr/>
              <p:nvPr/>
            </p:nvSpPr>
            <p:spPr>
              <a:xfrm>
                <a:off x="2970817" y="0"/>
                <a:ext cx="6250365" cy="646331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l-GR" sz="3600" b="1" cap="none" spc="0" dirty="0">
                    <a:ln/>
                    <a:pattFill prst="dkUpDiag">
                      <a:fgClr>
                        <a:schemeClr val="bg1">
                          <a:lumMod val="50000"/>
                        </a:schemeClr>
                      </a:fgClr>
                      <a:bgClr>
                        <a:schemeClr val="tx1">
                          <a:lumMod val="75000"/>
                          <a:lumOff val="25000"/>
                        </a:schemeClr>
                      </a:bgClr>
                    </a:pattFill>
                    <a:effectLst>
                      <a:outerShdw blurRad="38100" dist="19050" dir="2700000" algn="tl" rotWithShape="0">
                        <a:schemeClr val="dk1">
                          <a:lumMod val="50000"/>
                          <a:alpha val="40000"/>
                        </a:schemeClr>
                      </a:outerShdw>
                    </a:effectLst>
                  </a:rPr>
                  <a:t>ΜΕΛΕΤΗ ΕΥΣΤΑΘΕΙΑΣ ΓΙΑ </a:t>
                </a:r>
                <a14:m>
                  <m:oMath xmlns:m="http://schemas.openxmlformats.org/officeDocument/2006/math">
                    <m:r>
                      <a:rPr lang="en-US" sz="3600" b="1" i="1" cap="none" spc="0" smtClean="0">
                        <a:ln/>
                        <a:pattFill prst="dkUpDiag">
                          <a:fgClr>
                            <a:schemeClr val="bg1">
                              <a:lumMod val="50000"/>
                            </a:schemeClr>
                          </a:fgClr>
                          <a:bgClr>
                            <a:schemeClr val="tx1">
                              <a:lumMod val="75000"/>
                              <a:lumOff val="25000"/>
                            </a:schemeClr>
                          </a:bgClr>
                        </a:pattFill>
                        <a:effectLst>
                          <a:outerShdw blurRad="38100" dist="19050" dir="2700000" algn="tl" rotWithShape="0">
                            <a:schemeClr val="dk1">
                              <a:lumMod val="50000"/>
                              <a:alpha val="40000"/>
                            </a:schemeClr>
                          </a:outerShdw>
                        </a:effectLst>
                        <a:latin typeface="Cambria Math" panose="02040503050406030204" pitchFamily="18" charset="0"/>
                      </a:rPr>
                      <m:t>𝒕</m:t>
                    </m:r>
                    <m:r>
                      <a:rPr lang="en-US" sz="3600" b="1" i="1">
                        <a:ln/>
                        <a:pattFill prst="dkUpDiag">
                          <a:fgClr>
                            <a:schemeClr val="bg1">
                              <a:lumMod val="50000"/>
                            </a:schemeClr>
                          </a:fgClr>
                          <a:bgClr>
                            <a:schemeClr val="tx1">
                              <a:lumMod val="75000"/>
                              <a:lumOff val="25000"/>
                            </a:schemeClr>
                          </a:bgClr>
                        </a:pattFill>
                        <a:effectLst>
                          <a:outerShdw blurRad="38100" dist="19050" dir="2700000" algn="tl" rotWithShape="0">
                            <a:schemeClr val="dk1">
                              <a:lumMod val="50000"/>
                              <a:alpha val="40000"/>
                            </a:scheme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sSup>
                      <m:sSupPr>
                        <m:ctrlPr>
                          <a:rPr lang="en-US" sz="3600" b="1" i="1" smtClean="0">
                            <a:ln/>
                            <a:pattFill prst="dkUpDiag">
                              <a:fgClr>
                                <a:schemeClr val="bg1">
                                  <a:lumMod val="50000"/>
                                </a:schemeClr>
                              </a:fgClr>
                              <a:bgClr>
                                <a:schemeClr val="tx1">
                                  <a:lumMod val="75000"/>
                                  <a:lumOff val="25000"/>
                                </a:schemeClr>
                              </a:bgClr>
                            </a:pattFill>
                            <a:effectLst>
                              <a:outerShdw blurRad="38100" dist="19050" dir="2700000" algn="tl" rotWithShape="0">
                                <a:schemeClr val="dk1">
                                  <a:lumMod val="50000"/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600" b="1" i="1" smtClean="0">
                            <a:ln/>
                            <a:pattFill prst="dkUpDiag">
                              <a:fgClr>
                                <a:schemeClr val="bg1">
                                  <a:lumMod val="50000"/>
                                </a:schemeClr>
                              </a:fgClr>
                              <a:bgClr>
                                <a:schemeClr val="tx1">
                                  <a:lumMod val="75000"/>
                                  <a:lumOff val="25000"/>
                                </a:schemeClr>
                              </a:bgClr>
                            </a:pattFill>
                            <a:effectLst>
                              <a:outerShdw blurRad="38100" dist="19050" dir="2700000" algn="tl" rotWithShape="0">
                                <a:schemeClr val="dk1">
                                  <a:lumMod val="50000"/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𝒕</m:t>
                        </m:r>
                      </m:e>
                      <m:sup>
                        <m:r>
                          <a:rPr lang="en-US" sz="3600" b="1" i="1" smtClean="0">
                            <a:ln/>
                            <a:pattFill prst="dkUpDiag">
                              <a:fgClr>
                                <a:schemeClr val="bg1">
                                  <a:lumMod val="50000"/>
                                </a:schemeClr>
                              </a:fgClr>
                              <a:bgClr>
                                <a:schemeClr val="tx1">
                                  <a:lumMod val="75000"/>
                                  <a:lumOff val="25000"/>
                                </a:schemeClr>
                              </a:bgClr>
                            </a:pattFill>
                            <a:effectLst>
                              <a:outerShdw blurRad="38100" dist="19050" dir="2700000" algn="tl" rotWithShape="0">
                                <a:schemeClr val="dk1">
                                  <a:lumMod val="50000"/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endParaRPr lang="el-GR" sz="3600" b="1" cap="none" spc="0" dirty="0">
                  <a:ln/>
                  <a:pattFill prst="dkUpDiag">
                    <a:fgClr>
                      <a:schemeClr val="bg1">
                        <a:lumMod val="50000"/>
                      </a:schemeClr>
                    </a:fgClr>
                    <a:bgClr>
                      <a:schemeClr val="tx1">
                        <a:lumMod val="75000"/>
                        <a:lumOff val="25000"/>
                      </a:schemeClr>
                    </a:bgClr>
                  </a:pattFill>
                  <a:effectLst>
                    <a:outerShdw blurRad="38100" dist="19050" dir="2700000" algn="tl" rotWithShape="0">
                      <a:schemeClr val="dk1">
                        <a:lumMod val="50000"/>
                        <a:alpha val="4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4" name="Ορθογώνιο 3">
                <a:extLst>
                  <a:ext uri="{FF2B5EF4-FFF2-40B4-BE49-F238E27FC236}">
                    <a16:creationId xmlns:a16="http://schemas.microsoft.com/office/drawing/2014/main" id="{81BD72B5-D4DF-43CA-6191-299064B8A3D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0817" y="0"/>
                <a:ext cx="6250365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149D931-823E-163A-A4D1-5FA0DB07B446}"/>
                  </a:ext>
                </a:extLst>
              </p:cNvPr>
              <p:cNvSpPr txBox="1"/>
              <p:nvPr/>
            </p:nvSpPr>
            <p:spPr>
              <a:xfrm>
                <a:off x="1244338" y="2413263"/>
                <a:ext cx="10699423" cy="42070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endParaRPr lang="el-GR" sz="1800" dirty="0"/>
              </a:p>
              <a:p>
                <a:endParaRPr lang="el-GR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en-US" sz="1800" dirty="0"/>
              </a:p>
              <a:p>
                <a:pPr marL="0" indent="0">
                  <a:buNone/>
                </a:pPr>
                <a:endParaRPr lang="en-US" sz="100" dirty="0"/>
              </a:p>
              <a:p>
                <a:pPr marL="0" indent="0">
                  <a:buNone/>
                </a:pPr>
                <a:endParaRPr lang="en-US" sz="100" dirty="0"/>
              </a:p>
              <a:p>
                <a:pPr marL="0" indent="0">
                  <a:buNone/>
                </a:pPr>
                <a:endParaRPr lang="en-US" sz="100" dirty="0"/>
              </a:p>
              <a:p>
                <a:pPr marL="0" indent="0">
                  <a:buNone/>
                </a:pPr>
                <a:endParaRPr lang="en-US" sz="100" dirty="0"/>
              </a:p>
              <a:p>
                <a:pPr marL="0" indent="0">
                  <a:buNone/>
                </a:pPr>
                <a:endParaRPr lang="en-US" sz="100" dirty="0"/>
              </a:p>
              <a:p>
                <a:pPr marL="0" indent="0">
                  <a:buNone/>
                </a:pPr>
                <a:endParaRPr lang="en-US" sz="100" dirty="0"/>
              </a:p>
              <a:p>
                <a:pPr marL="0" indent="0">
                  <a:buNone/>
                </a:pPr>
                <a:endParaRPr lang="en-US" sz="100" dirty="0"/>
              </a:p>
              <a:p>
                <a:pPr marL="0" indent="0">
                  <a:buNone/>
                </a:pPr>
                <a:endParaRPr lang="en-US" sz="100" dirty="0"/>
              </a:p>
              <a:p>
                <a:pPr marL="0" indent="0">
                  <a:buNone/>
                </a:pPr>
                <a:endParaRPr lang="en-US" sz="100" dirty="0"/>
              </a:p>
              <a:p>
                <a:pPr marL="0" indent="0">
                  <a:buNone/>
                </a:pPr>
                <a:endParaRPr lang="en-US" sz="100" dirty="0"/>
              </a:p>
              <a:p>
                <a:pPr marL="0" indent="0">
                  <a:buNone/>
                </a:pPr>
                <a:endParaRPr lang="en-US" sz="100" dirty="0"/>
              </a:p>
              <a:p>
                <a:pPr marL="0" indent="0">
                  <a:buNone/>
                </a:pPr>
                <a:endParaRPr lang="en-US" sz="100" dirty="0"/>
              </a:p>
              <a:p>
                <a:pPr marL="0" indent="0">
                  <a:buNone/>
                </a:pPr>
                <a:endParaRPr lang="en-US" sz="100" dirty="0"/>
              </a:p>
              <a:p>
                <a:pPr marL="0" indent="0">
                  <a:buNone/>
                </a:pPr>
                <a:endParaRPr lang="en-US" sz="100" dirty="0"/>
              </a:p>
              <a:p>
                <a:pPr marL="0" indent="0">
                  <a:buNone/>
                </a:pPr>
                <a:endParaRPr lang="en-US" sz="100" dirty="0"/>
              </a:p>
              <a:p>
                <a:pPr marL="0" indent="0">
                  <a:buNone/>
                </a:pPr>
                <a:endParaRPr lang="en-US" sz="100" dirty="0"/>
              </a:p>
              <a:p>
                <a:pPr marL="0" indent="0">
                  <a:buNone/>
                </a:pPr>
                <a:endParaRPr lang="en-US" sz="100" dirty="0"/>
              </a:p>
              <a:p>
                <a:pPr marL="0" indent="0">
                  <a:buNone/>
                </a:pPr>
                <a:endParaRPr lang="en-US" sz="100" dirty="0"/>
              </a:p>
              <a:p>
                <a:pPr marL="0" indent="0">
                  <a:buNone/>
                </a:pPr>
                <a:endParaRPr lang="en-US" sz="100" dirty="0"/>
              </a:p>
              <a:p>
                <a:pPr marL="0" indent="0">
                  <a:buNone/>
                </a:pPr>
                <a:endParaRPr lang="en-US" sz="100" dirty="0"/>
              </a:p>
              <a:p>
                <a:pPr marL="0" indent="0">
                  <a:buNone/>
                </a:pPr>
                <a:endParaRPr lang="el-GR" sz="100" dirty="0"/>
              </a:p>
              <a:p>
                <a:endParaRPr lang="el-GR" sz="1800" i="1" dirty="0">
                  <a:latin typeface="Cambria Math" panose="02040503050406030204" pitchFamily="18" charset="0"/>
                </a:endParaRPr>
              </a:p>
              <a:p>
                <a:endParaRPr lang="el-GR" i="1" dirty="0">
                  <a:latin typeface="Cambria Math" panose="02040503050406030204" pitchFamily="18" charset="0"/>
                </a:endParaRPr>
              </a:p>
              <a:p>
                <a:endParaRPr lang="el-GR" sz="18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l-GR" sz="1800" i="1"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  <m:e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e>
                              <m:e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l-GR" sz="1800" i="1"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sz="1800" i="1">
                          <a:latin typeface="Cambria Math" panose="02040503050406030204" pitchFamily="18" charset="0"/>
                        </a:rPr>
                        <m:t>=0=&gt;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l-GR" sz="1800" b="0" i="0" smtClean="0"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</m:d>
                      <m:d>
                        <m:dPr>
                          <m:ctrlPr>
                            <a:rPr lang="el-GR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l-GR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</m:d>
                      <m:r>
                        <a:rPr lang="el-GR" sz="1800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l-GR" sz="1800" i="1" dirty="0">
                  <a:latin typeface="Cambria Math" panose="02040503050406030204" pitchFamily="18" charset="0"/>
                </a:endParaRPr>
              </a:p>
              <a:p>
                <a:endParaRPr lang="el-GR" sz="18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 panose="02040503050406030204" pitchFamily="18" charset="0"/>
                        </a:rPr>
                        <m:t>=&gt;</m:t>
                      </m:r>
                      <m:sSub>
                        <m:sSub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l-GR" sz="18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l-GR" sz="1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l-GR" sz="18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&lt;0 ,  </m:t>
                      </m:r>
                      <m:sSub>
                        <m:sSubPr>
                          <m:ctrlPr>
                            <a:rPr lang="el-GR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l-GR" sz="1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l-GR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&gt;0</m:t>
                      </m:r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l-GR" sz="1800" dirty="0"/>
              </a:p>
              <a:p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Παρατηρώ ότι το σύστημα έχει </a:t>
                </a:r>
                <a:r>
                  <a:rPr lang="el-GR" sz="1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μια θετική </a:t>
                </a:r>
                <a:r>
                  <a:rPr lang="el-GR" sz="18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ιδιοτιμή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, επομένως αυτό αρκεί για να χαρακτηριστεί το σημείο ισορροπίας ως </a:t>
                </a:r>
                <a:r>
                  <a:rPr lang="el-GR" sz="1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ασταθές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.</a:t>
                </a:r>
              </a:p>
              <a:p>
                <a:pPr marL="0" indent="0">
                  <a:buNone/>
                </a:pPr>
                <a:endParaRPr lang="el-GR" sz="1800" dirty="0"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149D931-823E-163A-A4D1-5FA0DB07B4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4338" y="2413263"/>
                <a:ext cx="10699423" cy="4207049"/>
              </a:xfrm>
              <a:prstGeom prst="rect">
                <a:avLst/>
              </a:prstGeom>
              <a:blipFill>
                <a:blip r:embed="rId4"/>
                <a:stretch>
                  <a:fillRect l="-45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Διάγραμμα ροής: Προετοιμασία 8">
                <a:extLst>
                  <a:ext uri="{FF2B5EF4-FFF2-40B4-BE49-F238E27FC236}">
                    <a16:creationId xmlns:a16="http://schemas.microsoft.com/office/drawing/2014/main" id="{B45E3AA6-66B3-9ADE-CEA2-4769BB39A871}"/>
                  </a:ext>
                </a:extLst>
              </p:cNvPr>
              <p:cNvSpPr/>
              <p:nvPr/>
            </p:nvSpPr>
            <p:spPr>
              <a:xfrm>
                <a:off x="1720954" y="2500271"/>
                <a:ext cx="3167406" cy="1027521"/>
              </a:xfrm>
              <a:prstGeom prst="flowChartPreparation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l-GR" sz="1800" dirty="0">
                    <a:solidFill>
                      <a:schemeClr val="tx1"/>
                    </a:solidFill>
                  </a:rPr>
                  <a:t>Αρχικές συνθήκες:</a:t>
                </a:r>
              </a:p>
              <a:p>
                <a:r>
                  <a:rPr lang="el-GR" sz="1800" dirty="0">
                    <a:solidFill>
                      <a:schemeClr val="tx1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p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l-GR" sz="1800" dirty="0">
                    <a:solidFill>
                      <a:schemeClr val="tx1"/>
                    </a:solidFill>
                  </a:rPr>
                  <a:t>)=</a:t>
                </a:r>
              </a:p>
              <a:p>
                <a:r>
                  <a:rPr lang="el-GR" sz="1800" dirty="0">
                    <a:solidFill>
                      <a:schemeClr val="tx1"/>
                    </a:solidFill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p>
                        <m:r>
                          <a:rPr lang="en-US" sz="18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1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p>
                        <m:r>
                          <a:rPr lang="en-US" sz="18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l-GR" sz="1800" dirty="0">
                    <a:solidFill>
                      <a:schemeClr val="tx1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9" name="Διάγραμμα ροής: Προετοιμασία 8">
                <a:extLst>
                  <a:ext uri="{FF2B5EF4-FFF2-40B4-BE49-F238E27FC236}">
                    <a16:creationId xmlns:a16="http://schemas.microsoft.com/office/drawing/2014/main" id="{B45E3AA6-66B3-9ADE-CEA2-4769BB39A87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0954" y="2500271"/>
                <a:ext cx="3167406" cy="1027521"/>
              </a:xfrm>
              <a:prstGeom prst="flowChartPreparation">
                <a:avLst/>
              </a:prstGeom>
              <a:blipFill>
                <a:blip r:embed="rId5"/>
                <a:stretch>
                  <a:fillRect b="-355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Διάγραμμα ροής: Προετοιμασία 9">
                <a:extLst>
                  <a:ext uri="{FF2B5EF4-FFF2-40B4-BE49-F238E27FC236}">
                    <a16:creationId xmlns:a16="http://schemas.microsoft.com/office/drawing/2014/main" id="{55159907-8BCF-D2C2-D23A-CB8DE363884E}"/>
                  </a:ext>
                </a:extLst>
              </p:cNvPr>
              <p:cNvSpPr/>
              <p:nvPr/>
            </p:nvSpPr>
            <p:spPr>
              <a:xfrm>
                <a:off x="7780258" y="2500271"/>
                <a:ext cx="3305664" cy="1027521"/>
              </a:xfrm>
              <a:prstGeom prst="flowChartPreparation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l-GR" sz="1800" dirty="0">
                    <a:solidFill>
                      <a:schemeClr val="tx1"/>
                    </a:solidFill>
                  </a:rPr>
                  <a:t>Σημείο ισορροπίας</a:t>
                </a:r>
                <a:r>
                  <a:rPr lang="en-US" sz="1800" dirty="0">
                    <a:solidFill>
                      <a:schemeClr val="tx1"/>
                    </a:solidFill>
                  </a:rPr>
                  <a:t>: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  <m:d>
                          <m:dPr>
                            <m:ctrlP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  <m:d>
                          <m:dPr>
                            <m:ctrlP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e>
                    </m:d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=(0,0)</m:t>
                    </m:r>
                  </m:oMath>
                </a14:m>
                <a:endParaRPr lang="el-GR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Διάγραμμα ροής: Προετοιμασία 9">
                <a:extLst>
                  <a:ext uri="{FF2B5EF4-FFF2-40B4-BE49-F238E27FC236}">
                    <a16:creationId xmlns:a16="http://schemas.microsoft.com/office/drawing/2014/main" id="{55159907-8BCF-D2C2-D23A-CB8DE36388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0258" y="2500271"/>
                <a:ext cx="3305664" cy="1027521"/>
              </a:xfrm>
              <a:prstGeom prst="flowChartPreparation">
                <a:avLst/>
              </a:prstGeom>
              <a:blipFill>
                <a:blip r:embed="rId6"/>
                <a:stretch>
                  <a:fillRect b="-177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Βέλος: Αριστερό-δεξιό 13">
            <a:extLst>
              <a:ext uri="{FF2B5EF4-FFF2-40B4-BE49-F238E27FC236}">
                <a16:creationId xmlns:a16="http://schemas.microsoft.com/office/drawing/2014/main" id="{214DFC32-E7CD-586B-CB4E-17BC587534E7}"/>
              </a:ext>
            </a:extLst>
          </p:cNvPr>
          <p:cNvSpPr/>
          <p:nvPr/>
        </p:nvSpPr>
        <p:spPr>
          <a:xfrm>
            <a:off x="5476973" y="2884602"/>
            <a:ext cx="1826669" cy="395926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Βέλος: Κάτω 14">
            <a:extLst>
              <a:ext uri="{FF2B5EF4-FFF2-40B4-BE49-F238E27FC236}">
                <a16:creationId xmlns:a16="http://schemas.microsoft.com/office/drawing/2014/main" id="{124A0318-AD04-9554-F5C5-3554D75FD5AF}"/>
              </a:ext>
            </a:extLst>
          </p:cNvPr>
          <p:cNvSpPr/>
          <p:nvPr/>
        </p:nvSpPr>
        <p:spPr>
          <a:xfrm>
            <a:off x="6239478" y="3167407"/>
            <a:ext cx="301658" cy="820132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6" name="Ορθογώνιο 15">
            <a:extLst>
              <a:ext uri="{FF2B5EF4-FFF2-40B4-BE49-F238E27FC236}">
                <a16:creationId xmlns:a16="http://schemas.microsoft.com/office/drawing/2014/main" id="{70E62A9F-35D6-FD97-42AB-CE70FCB4593E}"/>
              </a:ext>
            </a:extLst>
          </p:cNvPr>
          <p:cNvSpPr/>
          <p:nvPr/>
        </p:nvSpPr>
        <p:spPr>
          <a:xfrm>
            <a:off x="6314892" y="2300483"/>
            <a:ext cx="150829" cy="70902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Θέση αριθμού διαφάνειας 16">
            <a:extLst>
              <a:ext uri="{FF2B5EF4-FFF2-40B4-BE49-F238E27FC236}">
                <a16:creationId xmlns:a16="http://schemas.microsoft.com/office/drawing/2014/main" id="{ECFE7475-A185-0AE2-1D18-F7C5AEDE7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12</a:t>
            </a:fld>
            <a:endParaRPr lang="el-GR" sz="1400" b="1" dirty="0"/>
          </a:p>
        </p:txBody>
      </p:sp>
    </p:spTree>
    <p:extLst>
      <p:ext uri="{BB962C8B-B14F-4D97-AF65-F5344CB8AC3E}">
        <p14:creationId xmlns:p14="http://schemas.microsoft.com/office/powerpoint/2010/main" val="19819780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DA61F346-BE5A-9A30-06BB-2818227B32FC}"/>
              </a:ext>
            </a:extLst>
          </p:cNvPr>
          <p:cNvSpPr/>
          <p:nvPr/>
        </p:nvSpPr>
        <p:spPr>
          <a:xfrm>
            <a:off x="2648933" y="2394408"/>
            <a:ext cx="2130458" cy="46191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" name="Ορθογώνιο 3">
            <a:extLst>
              <a:ext uri="{FF2B5EF4-FFF2-40B4-BE49-F238E27FC236}">
                <a16:creationId xmlns:a16="http://schemas.microsoft.com/office/drawing/2014/main" id="{B96A40E4-697F-B3D2-9555-FEA2A0DBBBE3}"/>
              </a:ext>
            </a:extLst>
          </p:cNvPr>
          <p:cNvSpPr/>
          <p:nvPr/>
        </p:nvSpPr>
        <p:spPr>
          <a:xfrm>
            <a:off x="1464167" y="113750"/>
            <a:ext cx="986680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l-GR" sz="3200" b="1" cap="none" spc="0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ΑΝΑΛΥΤΙΚΗ ΛΥΣΗ ΚΑΙ ΓΡΑΦΗΜΑΤΑ ΜΕΤΑ ΤΗΝ ΘΕΡΑΠΕΙΑ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14B8996-DA05-4B5B-F6E7-E3EB3A44AE2C}"/>
                  </a:ext>
                </a:extLst>
              </p:cNvPr>
              <p:cNvSpPr txBox="1"/>
              <p:nvPr/>
            </p:nvSpPr>
            <p:spPr>
              <a:xfrm>
                <a:off x="838990" y="2036502"/>
                <a:ext cx="5769198" cy="36456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dirty="0"/>
                  <a:t>Η αναλυτική λύση είναι της μορφής :</a:t>
                </a:r>
              </a:p>
              <a:p>
                <a:endParaRPr lang="el-GR" sz="800" i="1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i="1"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l-GR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l-G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i="1">
                          <a:latin typeface="Cambria Math" panose="02040503050406030204" pitchFamily="18" charset="0"/>
                        </a:rPr>
                        <m:t>𝑍</m:t>
                      </m:r>
                      <m:sSup>
                        <m:sSupPr>
                          <m:ctrlPr>
                            <a:rPr lang="el-G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d>
                            <m:dPr>
                              <m:ctrlPr>
                                <a:rPr lang="el-G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  <m:r>
                                <a:rPr lang="el-GR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  <m:r>
                                <a:rPr lang="el-GR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r>
                        <m:rPr>
                          <m:nor/>
                        </m:rPr>
                        <a:rPr lang="el-GR"/>
                        <m:t>.</m:t>
                      </m:r>
                    </m:oMath>
                  </m:oMathPara>
                </a14:m>
                <a:endParaRPr lang="el-GR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l-GR" i="1"/>
                        <m:t> </m:t>
                      </m:r>
                    </m:oMath>
                  </m:oMathPara>
                </a14:m>
                <a:endParaRPr lang="el-GR" i="1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l-GR"/>
                        <m:t>Χρησιμοποιώντας</m:t>
                      </m:r>
                      <m:r>
                        <m:rPr>
                          <m:nor/>
                        </m:rPr>
                        <a:rPr lang="el-GR"/>
                        <m:t> </m:t>
                      </m:r>
                      <m:r>
                        <m:rPr>
                          <m:nor/>
                        </m:rPr>
                        <a:rPr lang="el-GR"/>
                        <m:t>την</m:t>
                      </m:r>
                      <m:r>
                        <m:rPr>
                          <m:nor/>
                        </m:rPr>
                        <a:rPr lang="el-GR"/>
                        <m:t> </m:t>
                      </m:r>
                      <m:r>
                        <m:rPr>
                          <m:nor/>
                        </m:rPr>
                        <a:rPr lang="el-GR"/>
                        <m:t>αρχική</m:t>
                      </m:r>
                      <m:r>
                        <m:rPr>
                          <m:nor/>
                        </m:rPr>
                        <a:rPr lang="el-GR"/>
                        <m:t> </m:t>
                      </m:r>
                      <m:r>
                        <m:rPr>
                          <m:nor/>
                        </m:rPr>
                        <a:rPr lang="el-GR"/>
                        <m:t>συνθήκη</m:t>
                      </m:r>
                      <m:r>
                        <m:rPr>
                          <m:nor/>
                        </m:rPr>
                        <a:rPr lang="en-US" b="0" i="0" smtClean="0"/>
                        <m:t>:</m:t>
                      </m:r>
                      <m:r>
                        <m:rPr>
                          <m:nor/>
                        </m:rPr>
                        <a:rPr lang="el-GR"/>
                        <m:t> </m:t>
                      </m:r>
                    </m:oMath>
                  </m:oMathPara>
                </a14:m>
                <a:endParaRPr lang="en-US" dirty="0"/>
              </a:p>
              <a:p>
                <a:pPr algn="just"/>
                <a:endParaRPr lang="en-US" i="1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l-GR" i="1"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l-GR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l-GR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⇒</m:t>
                      </m:r>
                    </m:oMath>
                  </m:oMathPara>
                </a14:m>
                <a:endParaRPr lang="el-GR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l-GR" i="1"/>
                        <m:t> </m:t>
                      </m:r>
                    </m:oMath>
                  </m:oMathPara>
                </a14:m>
                <a:endParaRPr lang="el-GR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i="1"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l-GR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l-GR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l-GR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d>
                                <m:dPr>
                                  <m:ctrlPr>
                                    <a:rPr lang="el-GR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  <m:r>
                                    <a:rPr lang="el-GR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l-GR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sup>
                          </m:sSup>
                        </m:den>
                      </m:f>
                      <m:r>
                        <a:rPr lang="el-GR" i="1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l-GR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l-GR"/>
                        <m:t> </m:t>
                      </m:r>
                    </m:oMath>
                  </m:oMathPara>
                </a14:m>
                <a:endParaRPr lang="el-GR" dirty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𝐿</m:t>
                    </m:r>
                    <m:r>
                      <a:rPr lang="el-GR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l-GR" i="1">
                        <a:latin typeface="Cambria Math" panose="02040503050406030204" pitchFamily="18" charset="0"/>
                      </a:rPr>
                      <m:t>𝐷</m:t>
                    </m:r>
                    <m:r>
                      <a:rPr lang="el-GR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&lt;0⇒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dirty="0"/>
                  <a:t> </a:t>
                </a:r>
                <a:r>
                  <a:rPr lang="el-GR" b="1" dirty="0"/>
                  <a:t>μειώνονται με τον χρόνο</a:t>
                </a:r>
                <a:r>
                  <a:rPr lang="el-GR" dirty="0"/>
                  <a:t>, όπως και αναμέναμε λόγω θανάτωσης από το φάρμακο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14B8996-DA05-4B5B-F6E7-E3EB3A44AE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990" y="2036502"/>
                <a:ext cx="5769198" cy="3645678"/>
              </a:xfrm>
              <a:prstGeom prst="rect">
                <a:avLst/>
              </a:prstGeom>
              <a:blipFill>
                <a:blip r:embed="rId2"/>
                <a:stretch>
                  <a:fillRect l="-951" t="-836" r="-1163" b="-183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0C142DB-8C83-7652-7EC4-034D314FEE3D}"/>
                  </a:ext>
                </a:extLst>
              </p:cNvPr>
              <p:cNvSpPr txBox="1"/>
              <p:nvPr/>
            </p:nvSpPr>
            <p:spPr>
              <a:xfrm>
                <a:off x="6608190" y="922091"/>
                <a:ext cx="5583810" cy="15419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endParaRPr lang="el-GR" sz="5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just"/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Τα αποτελέσματα διακρίνονται και στο παρακάτω διάγραμμα, θεωρώντας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𝑁</m:t>
                        </m:r>
                      </m:e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∗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=5, 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𝐿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=2 , 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𝐷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=1.5 , 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𝑢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10</m:t>
                        </m:r>
                      </m:e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−3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,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𝐻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=1, 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𝑀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=5</m:t>
                    </m:r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𝑒</m:t>
                        </m:r>
                      </m:e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5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,  </m:t>
                    </m:r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e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∗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=10</m:t>
                    </m:r>
                  </m:oMath>
                </a14:m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</a:t>
                </a:r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:r>
                  <a:rPr lang="el-GR" sz="17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  <a:endParaRPr lang="el-GR" sz="17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endParaRPr lang="el-GR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0C142DB-8C83-7652-7EC4-034D314FEE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8190" y="922091"/>
                <a:ext cx="5583810" cy="1541961"/>
              </a:xfrm>
              <a:prstGeom prst="rect">
                <a:avLst/>
              </a:prstGeom>
              <a:blipFill>
                <a:blip r:embed="rId3"/>
                <a:stretch>
                  <a:fillRect l="-873" r="-98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Ευθεία γραμμή σύνδεσης 12">
            <a:extLst>
              <a:ext uri="{FF2B5EF4-FFF2-40B4-BE49-F238E27FC236}">
                <a16:creationId xmlns:a16="http://schemas.microsoft.com/office/drawing/2014/main" id="{E9910EFB-2ADA-2A07-6086-AB1EF8AE6975}"/>
              </a:ext>
            </a:extLst>
          </p:cNvPr>
          <p:cNvCxnSpPr/>
          <p:nvPr/>
        </p:nvCxnSpPr>
        <p:spPr>
          <a:xfrm>
            <a:off x="6376418" y="980388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Ευθεία γραμμή σύνδεσης 17">
            <a:extLst>
              <a:ext uri="{FF2B5EF4-FFF2-40B4-BE49-F238E27FC236}">
                <a16:creationId xmlns:a16="http://schemas.microsoft.com/office/drawing/2014/main" id="{B92AB1D0-9CA6-36BA-DC48-5C7C17763048}"/>
              </a:ext>
            </a:extLst>
          </p:cNvPr>
          <p:cNvCxnSpPr/>
          <p:nvPr/>
        </p:nvCxnSpPr>
        <p:spPr>
          <a:xfrm flipV="1">
            <a:off x="6608190" y="999241"/>
            <a:ext cx="0" cy="585875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Ευθεία γραμμή σύνδεσης 19">
            <a:extLst>
              <a:ext uri="{FF2B5EF4-FFF2-40B4-BE49-F238E27FC236}">
                <a16:creationId xmlns:a16="http://schemas.microsoft.com/office/drawing/2014/main" id="{B378CAF8-07E0-9FF6-D1D8-68608844A2BD}"/>
              </a:ext>
            </a:extLst>
          </p:cNvPr>
          <p:cNvCxnSpPr/>
          <p:nvPr/>
        </p:nvCxnSpPr>
        <p:spPr>
          <a:xfrm>
            <a:off x="6608189" y="999241"/>
            <a:ext cx="558381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Ορθογώνιο 21">
                <a:extLst>
                  <a:ext uri="{FF2B5EF4-FFF2-40B4-BE49-F238E27FC236}">
                    <a16:creationId xmlns:a16="http://schemas.microsoft.com/office/drawing/2014/main" id="{FE3DDEDB-2669-7CB3-975A-BACCFC46771D}"/>
                  </a:ext>
                </a:extLst>
              </p:cNvPr>
              <p:cNvSpPr/>
              <p:nvPr/>
            </p:nvSpPr>
            <p:spPr>
              <a:xfrm>
                <a:off x="1371600" y="922091"/>
                <a:ext cx="4180952" cy="52322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l-GR" sz="2800" b="1" cap="none" spc="0" dirty="0">
                    <a:ln w="12700" cmpd="sng">
                      <a:solidFill>
                        <a:schemeClr val="accent4"/>
                      </a:solidFill>
                      <a:prstDash val="solid"/>
                    </a:ln>
                    <a:gradFill>
                      <a:gsLst>
                        <a:gs pos="0">
                          <a:schemeClr val="accent4"/>
                        </a:gs>
                        <a:gs pos="4000">
                          <a:schemeClr val="accent4">
                            <a:lumMod val="60000"/>
                            <a:lumOff val="40000"/>
                          </a:schemeClr>
                        </a:gs>
                        <a:gs pos="87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/>
                    </a:gradFill>
                    <a:effectLst/>
                  </a:rPr>
                  <a:t>ΕΥΑΙΣΘΗΤΑ ΚΥΤΤΑΡΑ </a:t>
                </a:r>
                <a14:m>
                  <m:oMath xmlns:m="http://schemas.openxmlformats.org/officeDocument/2006/math">
                    <m:r>
                      <a:rPr lang="en-US" sz="2800" b="1" i="1" cap="none" spc="0" smtClean="0">
                        <a:ln w="12700" cmpd="sng">
                          <a:solidFill>
                            <a:schemeClr val="accent4"/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/>
                            </a:gs>
                            <a:gs pos="4000">
                              <a:schemeClr val="accent4">
                                <a:lumMod val="60000"/>
                                <a:lumOff val="40000"/>
                              </a:schemeClr>
                            </a:gs>
                            <a:gs pos="87000">
                              <a:schemeClr val="accent4">
                                <a:lumMod val="20000"/>
                                <a:lumOff val="8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mbria Math" panose="02040503050406030204" pitchFamily="18" charset="0"/>
                      </a:rPr>
                      <m:t>𝑵</m:t>
                    </m:r>
                    <m:r>
                      <a:rPr lang="en-US" sz="2800" b="1" i="1" cap="none" spc="0" smtClean="0">
                        <a:ln w="12700" cmpd="sng">
                          <a:solidFill>
                            <a:schemeClr val="accent4"/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/>
                            </a:gs>
                            <a:gs pos="4000">
                              <a:schemeClr val="accent4">
                                <a:lumMod val="60000"/>
                                <a:lumOff val="40000"/>
                              </a:schemeClr>
                            </a:gs>
                            <a:gs pos="87000">
                              <a:schemeClr val="accent4">
                                <a:lumMod val="20000"/>
                                <a:lumOff val="8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800" b="1" i="1" cap="none" spc="0" smtClean="0">
                        <a:ln w="12700" cmpd="sng">
                          <a:solidFill>
                            <a:schemeClr val="accent4"/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/>
                            </a:gs>
                            <a:gs pos="4000">
                              <a:schemeClr val="accent4">
                                <a:lumMod val="60000"/>
                                <a:lumOff val="40000"/>
                              </a:schemeClr>
                            </a:gs>
                            <a:gs pos="87000">
                              <a:schemeClr val="accent4">
                                <a:lumMod val="20000"/>
                                <a:lumOff val="8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mbria Math" panose="02040503050406030204" pitchFamily="18" charset="0"/>
                      </a:rPr>
                      <m:t>𝒕</m:t>
                    </m:r>
                    <m:r>
                      <a:rPr lang="en-US" sz="2800" b="1" i="1" cap="none" spc="0" smtClean="0">
                        <a:ln w="12700" cmpd="sng">
                          <a:solidFill>
                            <a:schemeClr val="accent4"/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/>
                            </a:gs>
                            <a:gs pos="4000">
                              <a:schemeClr val="accent4">
                                <a:lumMod val="60000"/>
                                <a:lumOff val="40000"/>
                              </a:schemeClr>
                            </a:gs>
                            <a:gs pos="87000">
                              <a:schemeClr val="accent4">
                                <a:lumMod val="20000"/>
                                <a:lumOff val="8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800" b="1" cap="none" spc="0" dirty="0">
                    <a:ln w="12700" cmpd="sng">
                      <a:solidFill>
                        <a:schemeClr val="accent4"/>
                      </a:solidFill>
                      <a:prstDash val="solid"/>
                    </a:ln>
                    <a:gradFill>
                      <a:gsLst>
                        <a:gs pos="0">
                          <a:schemeClr val="accent4"/>
                        </a:gs>
                        <a:gs pos="4000">
                          <a:schemeClr val="accent4">
                            <a:lumMod val="60000"/>
                            <a:lumOff val="40000"/>
                          </a:schemeClr>
                        </a:gs>
                        <a:gs pos="87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/>
                    </a:gradFill>
                    <a:effectLst/>
                  </a:rPr>
                  <a:t>:</a:t>
                </a:r>
                <a:endParaRPr lang="el-GR" sz="2800" b="1" cap="none" spc="0" dirty="0">
                  <a:ln w="12700" cmpd="sng">
                    <a:solidFill>
                      <a:schemeClr val="accent4"/>
                    </a:solidFill>
                    <a:prstDash val="solid"/>
                  </a:ln>
                  <a:gradFill>
                    <a:gsLst>
                      <a:gs pos="0">
                        <a:schemeClr val="accent4"/>
                      </a:gs>
                      <a:gs pos="4000">
                        <a:schemeClr val="accent4">
                          <a:lumMod val="60000"/>
                          <a:lumOff val="40000"/>
                        </a:schemeClr>
                      </a:gs>
                      <a:gs pos="87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/>
                  </a:gradFill>
                  <a:effectLst/>
                </a:endParaRPr>
              </a:p>
            </p:txBody>
          </p:sp>
        </mc:Choice>
        <mc:Fallback xmlns="">
          <p:sp>
            <p:nvSpPr>
              <p:cNvPr id="22" name="Ορθογώνιο 21">
                <a:extLst>
                  <a:ext uri="{FF2B5EF4-FFF2-40B4-BE49-F238E27FC236}">
                    <a16:creationId xmlns:a16="http://schemas.microsoft.com/office/drawing/2014/main" id="{FE3DDEDB-2669-7CB3-975A-BACCFC46771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0" y="922091"/>
                <a:ext cx="4180952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Εικόνα 24" descr="Εικόνα που περιέχει κείμενο, στιγμιότυπο οθόνης, γραμμή, γράφημα&#10;&#10;Περιγραφή που δημιουργήθηκε αυτόματα">
            <a:extLst>
              <a:ext uri="{FF2B5EF4-FFF2-40B4-BE49-F238E27FC236}">
                <a16:creationId xmlns:a16="http://schemas.microsoft.com/office/drawing/2014/main" id="{95C6937F-DF59-9BBE-9291-015AF4DE85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0408" y="2060823"/>
            <a:ext cx="5199372" cy="4392563"/>
          </a:xfrm>
          <a:prstGeom prst="rect">
            <a:avLst/>
          </a:prstGeom>
          <a:ln w="28575">
            <a:solidFill>
              <a:schemeClr val="tx2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26" name="Θέση αριθμού διαφάνειας 25">
            <a:extLst>
              <a:ext uri="{FF2B5EF4-FFF2-40B4-BE49-F238E27FC236}">
                <a16:creationId xmlns:a16="http://schemas.microsoft.com/office/drawing/2014/main" id="{1830792B-A67B-F2F1-307B-33947EB1A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13</a:t>
            </a:fld>
            <a:endParaRPr lang="el-GR" sz="1400" b="1" dirty="0"/>
          </a:p>
        </p:txBody>
      </p:sp>
    </p:spTree>
    <p:extLst>
      <p:ext uri="{BB962C8B-B14F-4D97-AF65-F5344CB8AC3E}">
        <p14:creationId xmlns:p14="http://schemas.microsoft.com/office/powerpoint/2010/main" val="4202561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FFD80E9A-7C2B-C311-1305-868E3734149E}"/>
              </a:ext>
            </a:extLst>
          </p:cNvPr>
          <p:cNvSpPr/>
          <p:nvPr/>
        </p:nvSpPr>
        <p:spPr>
          <a:xfrm>
            <a:off x="2300140" y="4053526"/>
            <a:ext cx="3629320" cy="65987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>
                <a:extLst>
                  <a:ext uri="{FF2B5EF4-FFF2-40B4-BE49-F238E27FC236}">
                    <a16:creationId xmlns:a16="http://schemas.microsoft.com/office/drawing/2014/main" id="{1BEE5623-0E47-E676-0A3B-A633F981290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348038" y="761776"/>
                <a:ext cx="5566528" cy="5919223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buNone/>
                </a:pPr>
                <a:r>
                  <a:rPr lang="el-GR" sz="1800" dirty="0"/>
                  <a:t>Με την βοήθεια της μεθόδου των </a:t>
                </a:r>
                <a:r>
                  <a:rPr lang="el-GR" sz="1800" dirty="0" err="1"/>
                  <a:t>προσδιοριστέων</a:t>
                </a:r>
                <a:r>
                  <a:rPr lang="el-GR" sz="1800" dirty="0"/>
                  <a:t> συντελεστών η αναλυτική λύση</a:t>
                </a:r>
                <a:r>
                  <a:rPr lang="en-US" sz="1800" dirty="0"/>
                  <a:t> </a:t>
                </a:r>
                <a:r>
                  <a:rPr lang="el-GR" sz="1800" dirty="0"/>
                  <a:t>της </a:t>
                </a:r>
                <a:r>
                  <a:rPr lang="en-US" sz="1800" dirty="0"/>
                  <a:t>R(t)</a:t>
                </a:r>
                <a:r>
                  <a:rPr lang="el-GR" sz="1800" dirty="0"/>
                  <a:t> 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θα είναι το άθροισμα της ομογενούς με την μερική λύση:</a:t>
                </a:r>
                <a:endParaRPr lang="el-GR" sz="18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indent="0" algn="just">
                  <a:buNone/>
                </a:pPr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𝑅</m:t>
                    </m:r>
                    <m:d>
                      <m:d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𝑍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𝑒</m:t>
                        </m:r>
                      </m:e>
                      <m:sup>
                        <m:d>
                          <m:d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𝐿</m:t>
                            </m:r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−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𝐷</m:t>
                            </m:r>
                          </m:e>
                        </m:d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𝑡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+</m:t>
                    </m:r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𝑅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𝑝</m:t>
                        </m:r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,     όπου:</a:t>
                </a:r>
              </a:p>
              <a:p>
                <a:pPr marL="0" indent="0" algn="ctr">
                  <a:buNone/>
                </a:pPr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smtClean="0">
                              <a:effectLst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𝑅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𝑝</m:t>
                          </m:r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𝑍</m:t>
                          </m:r>
                        </m:e>
                        <m: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𝑒</m:t>
                          </m:r>
                        </m:e>
                        <m:sup>
                          <m:d>
                            <m:d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𝐿</m:t>
                              </m:r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−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𝐷</m:t>
                              </m:r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−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𝐻</m:t>
                              </m:r>
                            </m:e>
                          </m:d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en-US" sz="1000" dirty="0"/>
              </a:p>
              <a:p>
                <a:pPr marL="0" indent="0">
                  <a:buNone/>
                </a:pPr>
                <a:r>
                  <a:rPr lang="el-GR" sz="1800" dirty="0"/>
                  <a:t>Υπολογίζουμε την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l-GR" sz="1800" dirty="0"/>
                  <a:t> με αντικατάσταση και τελικά:</a:t>
                </a:r>
              </a:p>
              <a:p>
                <a:pPr marL="0" indent="0">
                  <a:buNone/>
                </a:pPr>
                <a:endParaRPr lang="el-GR" sz="3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𝑅</m:t>
                      </m:r>
                      <m:d>
                        <m:d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𝑍</m:t>
                          </m:r>
                        </m:e>
                        <m: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1</m:t>
                          </m:r>
                        </m:sub>
                      </m:sSub>
                      <m:sSup>
                        <m:sSup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𝑒</m:t>
                          </m:r>
                        </m:e>
                        <m:sup>
                          <m:d>
                            <m:d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𝐿</m:t>
                              </m:r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−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𝐷</m:t>
                              </m:r>
                            </m:e>
                          </m:d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𝑡</m:t>
                          </m:r>
                        </m:sup>
                      </m:sSup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−</m:t>
                      </m:r>
                      <m:f>
                        <m:f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𝑢𝑍</m:t>
                          </m:r>
                        </m:num>
                        <m:den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𝐻</m:t>
                          </m:r>
                        </m:den>
                      </m:f>
                      <m:sSup>
                        <m:sSup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𝑒</m:t>
                          </m:r>
                        </m:e>
                        <m:sup>
                          <m:d>
                            <m:d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𝐿</m:t>
                              </m:r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−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𝐷</m:t>
                              </m:r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−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𝐻</m:t>
                              </m:r>
                            </m:e>
                          </m:d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𝑡</m:t>
                          </m:r>
                        </m:sup>
                      </m:sSup>
                      <m:r>
                        <a:rPr lang="el-GR" sz="1800" b="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,</m:t>
                      </m:r>
                    </m:oMath>
                  </m:oMathPara>
                </a14:m>
                <a:endParaRPr lang="el-GR" sz="1800" b="0" dirty="0">
                  <a:effectLst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r>
                  <a:rPr lang="el-GR" sz="1800" dirty="0"/>
                  <a:t>όπου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1800" i="1">
                            <a:latin typeface="Cambria Math" panose="02040503050406030204" pitchFamily="18" charset="0"/>
                          </a:rPr>
                          <m:t>𝐻</m:t>
                        </m:r>
                        <m:sSup>
                          <m:sSup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18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p>
                            <m:r>
                              <a:rPr lang="el-GR" sz="1800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a:rPr lang="el-GR" sz="18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l-GR" sz="1800" i="1">
                            <a:latin typeface="Cambria Math" panose="02040503050406030204" pitchFamily="18" charset="0"/>
                          </a:rPr>
                          <m:t>𝑢𝑍</m:t>
                        </m:r>
                        <m:sSup>
                          <m:sSup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d>
                              <m:dPr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  <m:r>
                                  <a:rPr lang="el-GR" sz="18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  <m:r>
                                  <a:rPr lang="el-GR" sz="18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e>
                            </m:d>
                            <m:sSup>
                              <m:sSupPr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sup>
                        </m:sSup>
                      </m:num>
                      <m:den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𝐻</m:t>
                        </m:r>
                        <m:sSup>
                          <m:sSup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18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d>
                              <m:dPr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  <m:r>
                                  <a:rPr lang="el-GR" sz="18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</m:d>
                            <m:sSup>
                              <m:sSupPr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sup>
                        </m:sSup>
                      </m:den>
                    </m:f>
                    <m:r>
                      <a:rPr lang="en-US" sz="1800" b="0" i="0" smtClean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l-GR" sz="1800" dirty="0"/>
                  <a:t> (από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18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p>
                            <m:r>
                              <a:rPr lang="el-GR" sz="1800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l-GR" sz="18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8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p>
                        <m:r>
                          <a:rPr lang="el-GR" sz="18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l-GR" sz="1800" dirty="0"/>
                  <a:t>).</a:t>
                </a:r>
              </a:p>
              <a:p>
                <a:pPr marL="0" indent="0">
                  <a:buNone/>
                </a:pPr>
                <a:endParaRPr lang="el-GR" sz="1800" dirty="0"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l-GR" sz="1800" dirty="0">
                    <a:latin typeface="Calibri" panose="020F0502020204030204" pitchFamily="34" charset="0"/>
                    <a:ea typeface="Calibri" panose="020F0502020204030204" pitchFamily="34" charset="0"/>
                  </a:rPr>
                  <a:t>Τ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α ανθεκτικά κύτταρα θα </a:t>
                </a:r>
                <a:r>
                  <a:rPr lang="el-GR" sz="1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συνεχίζουν να αυξάνονται 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και η θεραπεία απλώς θα επιβραδύνει το ρυθμό ανάπτυξής τους. 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Θέση περιεχομένου 2">
                <a:extLst>
                  <a:ext uri="{FF2B5EF4-FFF2-40B4-BE49-F238E27FC236}">
                    <a16:creationId xmlns:a16="http://schemas.microsoft.com/office/drawing/2014/main" id="{1BEE5623-0E47-E676-0A3B-A633F981290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48038" y="761776"/>
                <a:ext cx="5566528" cy="5919223"/>
              </a:xfrm>
              <a:blipFill>
                <a:blip r:embed="rId2"/>
                <a:stretch>
                  <a:fillRect l="-876" t="-824" r="-98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Ορθογώνιο 3">
                <a:extLst>
                  <a:ext uri="{FF2B5EF4-FFF2-40B4-BE49-F238E27FC236}">
                    <a16:creationId xmlns:a16="http://schemas.microsoft.com/office/drawing/2014/main" id="{BAC59092-7A7B-C8E6-8C62-FC033236BA57}"/>
                  </a:ext>
                </a:extLst>
              </p:cNvPr>
              <p:cNvSpPr/>
              <p:nvPr/>
            </p:nvSpPr>
            <p:spPr>
              <a:xfrm>
                <a:off x="1310331" y="177001"/>
                <a:ext cx="4840556" cy="58477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l-GR" sz="3200" b="1" cap="none" spc="0" dirty="0">
                    <a:ln w="12700" cmpd="sng">
                      <a:solidFill>
                        <a:schemeClr val="accent4"/>
                      </a:solidFill>
                      <a:prstDash val="solid"/>
                    </a:ln>
                    <a:gradFill>
                      <a:gsLst>
                        <a:gs pos="0">
                          <a:schemeClr val="accent4"/>
                        </a:gs>
                        <a:gs pos="4000">
                          <a:schemeClr val="accent4">
                            <a:lumMod val="60000"/>
                            <a:lumOff val="40000"/>
                          </a:schemeClr>
                        </a:gs>
                        <a:gs pos="87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/>
                    </a:gradFill>
                    <a:effectLst/>
                  </a:rPr>
                  <a:t>ΑΝΘΕΚΤΙΚΑ ΚΥΤΤΑΡΑ </a:t>
                </a:r>
                <a14:m>
                  <m:oMath xmlns:m="http://schemas.openxmlformats.org/officeDocument/2006/math">
                    <m:r>
                      <a:rPr lang="en-US" sz="3200" b="1" i="1" cap="none" spc="0" smtClean="0">
                        <a:ln w="12700" cmpd="sng">
                          <a:solidFill>
                            <a:schemeClr val="accent4"/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/>
                            </a:gs>
                            <a:gs pos="4000">
                              <a:schemeClr val="accent4">
                                <a:lumMod val="60000"/>
                                <a:lumOff val="40000"/>
                              </a:schemeClr>
                            </a:gs>
                            <a:gs pos="87000">
                              <a:schemeClr val="accent4">
                                <a:lumMod val="20000"/>
                                <a:lumOff val="8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mbria Math" panose="02040503050406030204" pitchFamily="18" charset="0"/>
                      </a:rPr>
                      <m:t>𝑹</m:t>
                    </m:r>
                    <m:d>
                      <m:dPr>
                        <m:ctrlPr>
                          <a:rPr lang="en-US" sz="3200" b="1" i="1" cap="none" spc="0" smtClean="0">
                            <a:ln w="12700" cmpd="sng">
                              <a:solidFill>
                                <a:schemeClr val="accent4"/>
                              </a:solidFill>
                              <a:prstDash val="solid"/>
                            </a:ln>
                            <a:gradFill>
                              <a:gsLst>
                                <a:gs pos="0">
                                  <a:schemeClr val="accent4"/>
                                </a:gs>
                                <a:gs pos="4000">
                                  <a:schemeClr val="accent4">
                                    <a:lumMod val="60000"/>
                                    <a:lumOff val="40000"/>
                                  </a:schemeClr>
                                </a:gs>
                                <a:gs pos="87000">
                                  <a:schemeClr val="accent4">
                                    <a:lumMod val="20000"/>
                                    <a:lumOff val="80000"/>
                                  </a:schemeClr>
                                </a:gs>
                              </a:gsLst>
                              <a:lin ang="5400000"/>
                            </a:gra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200" b="1" i="1" cap="none" spc="0" smtClean="0">
                            <a:ln w="12700" cmpd="sng">
                              <a:solidFill>
                                <a:schemeClr val="accent4"/>
                              </a:solidFill>
                              <a:prstDash val="solid"/>
                            </a:ln>
                            <a:gradFill>
                              <a:gsLst>
                                <a:gs pos="0">
                                  <a:schemeClr val="accent4"/>
                                </a:gs>
                                <a:gs pos="4000">
                                  <a:schemeClr val="accent4">
                                    <a:lumMod val="60000"/>
                                    <a:lumOff val="40000"/>
                                  </a:schemeClr>
                                </a:gs>
                                <a:gs pos="87000">
                                  <a:schemeClr val="accent4">
                                    <a:lumMod val="20000"/>
                                    <a:lumOff val="80000"/>
                                  </a:schemeClr>
                                </a:gs>
                              </a:gsLst>
                              <a:lin ang="5400000"/>
                            </a:gradFill>
                            <a:effectLst/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n-US" sz="3200" b="1" i="1" cap="none" spc="0" smtClean="0">
                        <a:ln w="12700" cmpd="sng">
                          <a:solidFill>
                            <a:schemeClr val="accent4"/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/>
                            </a:gs>
                            <a:gs pos="4000">
                              <a:schemeClr val="accent4">
                                <a:lumMod val="60000"/>
                                <a:lumOff val="40000"/>
                              </a:schemeClr>
                            </a:gs>
                            <a:gs pos="87000">
                              <a:schemeClr val="accent4">
                                <a:lumMod val="20000"/>
                                <a:lumOff val="8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endParaRPr lang="el-GR" sz="3200" b="1" cap="none" spc="0" dirty="0">
                  <a:ln w="12700" cmpd="sng">
                    <a:solidFill>
                      <a:schemeClr val="accent4"/>
                    </a:solidFill>
                    <a:prstDash val="solid"/>
                  </a:ln>
                  <a:gradFill>
                    <a:gsLst>
                      <a:gs pos="0">
                        <a:schemeClr val="accent4"/>
                      </a:gs>
                      <a:gs pos="4000">
                        <a:schemeClr val="accent4">
                          <a:lumMod val="60000"/>
                          <a:lumOff val="40000"/>
                        </a:schemeClr>
                      </a:gs>
                      <a:gs pos="87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/>
                  </a:gradFill>
                  <a:effectLst/>
                </a:endParaRPr>
              </a:p>
            </p:txBody>
          </p:sp>
        </mc:Choice>
        <mc:Fallback xmlns="">
          <p:sp>
            <p:nvSpPr>
              <p:cNvPr id="4" name="Ορθογώνιο 3">
                <a:extLst>
                  <a:ext uri="{FF2B5EF4-FFF2-40B4-BE49-F238E27FC236}">
                    <a16:creationId xmlns:a16="http://schemas.microsoft.com/office/drawing/2014/main" id="{BAC59092-7A7B-C8E6-8C62-FC033236BA5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0331" y="177001"/>
                <a:ext cx="4840556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Ευθεία γραμμή σύνδεσης 7">
            <a:extLst>
              <a:ext uri="{FF2B5EF4-FFF2-40B4-BE49-F238E27FC236}">
                <a16:creationId xmlns:a16="http://schemas.microsoft.com/office/drawing/2014/main" id="{B54E789A-9029-0DAF-6D25-1821C106FF34}"/>
              </a:ext>
            </a:extLst>
          </p:cNvPr>
          <p:cNvCxnSpPr/>
          <p:nvPr/>
        </p:nvCxnSpPr>
        <p:spPr>
          <a:xfrm flipV="1">
            <a:off x="6994689" y="761776"/>
            <a:ext cx="0" cy="609622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Ευθεία γραμμή σύνδεσης 9">
            <a:extLst>
              <a:ext uri="{FF2B5EF4-FFF2-40B4-BE49-F238E27FC236}">
                <a16:creationId xmlns:a16="http://schemas.microsoft.com/office/drawing/2014/main" id="{DD1942E0-C8AD-0233-DA97-998AC3B0FD5B}"/>
              </a:ext>
            </a:extLst>
          </p:cNvPr>
          <p:cNvCxnSpPr/>
          <p:nvPr/>
        </p:nvCxnSpPr>
        <p:spPr>
          <a:xfrm>
            <a:off x="6994689" y="761776"/>
            <a:ext cx="519731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050B3EB-44DD-82D8-2903-5D850923E326}"/>
                  </a:ext>
                </a:extLst>
              </p:cNvPr>
              <p:cNvSpPr txBox="1"/>
              <p:nvPr/>
            </p:nvSpPr>
            <p:spPr>
              <a:xfrm>
                <a:off x="7074812" y="869326"/>
                <a:ext cx="5117187" cy="141885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Για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𝑁</m:t>
                        </m:r>
                      </m:e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∗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=5,  </m:t>
                    </m:r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𝑅</m:t>
                        </m:r>
                      </m:e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∗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=3, 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𝐿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=2 , 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𝐷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=1.5 , 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𝑢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10</m:t>
                        </m:r>
                      </m:e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−3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,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𝐻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=1, 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𝑀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5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𝑒</m:t>
                        </m:r>
                      </m:e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5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,  </m:t>
                    </m:r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e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∗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=10</m:t>
                    </m:r>
                  </m:oMath>
                </a14:m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παίρνουμε το διάγραμμα:</a:t>
                </a:r>
              </a:p>
              <a:p>
                <a:pPr algn="just"/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 </a:t>
                </a:r>
              </a:p>
              <a:p>
                <a:endParaRPr lang="el-GR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050B3EB-44DD-82D8-2903-5D850923E3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4812" y="869326"/>
                <a:ext cx="5117187" cy="1418850"/>
              </a:xfrm>
              <a:prstGeom prst="rect">
                <a:avLst/>
              </a:prstGeom>
              <a:blipFill>
                <a:blip r:embed="rId4"/>
                <a:stretch>
                  <a:fillRect l="-1073" t="-2586" r="-95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Εικόνα 14" descr="Εικόνα που περιέχει κείμενο, στιγμιότυπο οθόνης, γραμμή, γράφημα&#10;&#10;Περιγραφή που δημιουργήθηκε αυτόματα">
            <a:extLst>
              <a:ext uri="{FF2B5EF4-FFF2-40B4-BE49-F238E27FC236}">
                <a16:creationId xmlns:a16="http://schemas.microsoft.com/office/drawing/2014/main" id="{B876B87D-D604-C111-C207-8C0D6134E9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4857" y="1905000"/>
            <a:ext cx="4817096" cy="4548386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6" name="Θέση αριθμού διαφάνειας 15">
            <a:extLst>
              <a:ext uri="{FF2B5EF4-FFF2-40B4-BE49-F238E27FC236}">
                <a16:creationId xmlns:a16="http://schemas.microsoft.com/office/drawing/2014/main" id="{4FB3050A-336C-6465-8D1C-2026211A4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14</a:t>
            </a:fld>
            <a:endParaRPr lang="el-GR" sz="1400" b="1" dirty="0"/>
          </a:p>
        </p:txBody>
      </p:sp>
    </p:spTree>
    <p:extLst>
      <p:ext uri="{BB962C8B-B14F-4D97-AF65-F5344CB8AC3E}">
        <p14:creationId xmlns:p14="http://schemas.microsoft.com/office/powerpoint/2010/main" val="39269220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3">
            <a:extLst>
              <a:ext uri="{FF2B5EF4-FFF2-40B4-BE49-F238E27FC236}">
                <a16:creationId xmlns:a16="http://schemas.microsoft.com/office/drawing/2014/main" id="{5F686C6E-1FCD-0E1D-73C6-49FCE1485D45}"/>
              </a:ext>
            </a:extLst>
          </p:cNvPr>
          <p:cNvSpPr/>
          <p:nvPr/>
        </p:nvSpPr>
        <p:spPr>
          <a:xfrm>
            <a:off x="1144816" y="158147"/>
            <a:ext cx="1039258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l-GR" sz="2800" b="1" cap="none" spc="0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ΣΥΝΔΥΑΣΤΙΚΟ ΓΡΑΦΗΜΑ ΧΡΟΝΟΕΞΕΛΙΞΗΣ ΚΑΙ ΔΙΑΓΡΑΜΜΑ ΦΑΣΕΩΝ</a:t>
            </a:r>
          </a:p>
        </p:txBody>
      </p:sp>
      <p:pic>
        <p:nvPicPr>
          <p:cNvPr id="9" name="Θέση περιεχομένου 8" descr="Εικόνα που περιέχει κείμενο, διάγραμμα, γραμμή, γράφημα&#10;&#10;Περιγραφή που δημιουργήθηκε αυτόματα">
            <a:extLst>
              <a:ext uri="{FF2B5EF4-FFF2-40B4-BE49-F238E27FC236}">
                <a16:creationId xmlns:a16="http://schemas.microsoft.com/office/drawing/2014/main" id="{D2C81958-5CD3-5CB2-76E8-5DD32DFCCB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412" y="1956433"/>
            <a:ext cx="5571242" cy="4496954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cxnSp>
        <p:nvCxnSpPr>
          <p:cNvPr id="11" name="Ευθύγραμμο βέλος σύνδεσης 10">
            <a:extLst>
              <a:ext uri="{FF2B5EF4-FFF2-40B4-BE49-F238E27FC236}">
                <a16:creationId xmlns:a16="http://schemas.microsoft.com/office/drawing/2014/main" id="{9E63090D-5274-E735-BFB2-ED23EFFAD4AB}"/>
              </a:ext>
            </a:extLst>
          </p:cNvPr>
          <p:cNvCxnSpPr>
            <a:cxnSpLocks/>
          </p:cNvCxnSpPr>
          <p:nvPr/>
        </p:nvCxnSpPr>
        <p:spPr>
          <a:xfrm flipH="1">
            <a:off x="4062953" y="603315"/>
            <a:ext cx="923826" cy="122548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Ευθύγραμμο βέλος σύνδεσης 13">
            <a:extLst>
              <a:ext uri="{FF2B5EF4-FFF2-40B4-BE49-F238E27FC236}">
                <a16:creationId xmlns:a16="http://schemas.microsoft.com/office/drawing/2014/main" id="{FCB89881-86CD-57B2-80DA-3363C30FCC40}"/>
              </a:ext>
            </a:extLst>
          </p:cNvPr>
          <p:cNvCxnSpPr>
            <a:cxnSpLocks/>
          </p:cNvCxnSpPr>
          <p:nvPr/>
        </p:nvCxnSpPr>
        <p:spPr>
          <a:xfrm>
            <a:off x="8898903" y="603315"/>
            <a:ext cx="754144" cy="122548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Θέση αριθμού διαφάνειας 14">
            <a:extLst>
              <a:ext uri="{FF2B5EF4-FFF2-40B4-BE49-F238E27FC236}">
                <a16:creationId xmlns:a16="http://schemas.microsoft.com/office/drawing/2014/main" id="{90BBF654-EE00-AA69-3245-6E147306E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15</a:t>
            </a:fld>
            <a:endParaRPr lang="el-GR" b="1" dirty="0"/>
          </a:p>
        </p:txBody>
      </p:sp>
      <p:pic>
        <p:nvPicPr>
          <p:cNvPr id="6" name="Εικόνα 5" descr="Εικόνα που περιέχει κείμενο, γραμμή, διάγραμμα, γράφημα&#10;&#10;Περιγραφή που δημιουργήθηκε αυτόματα">
            <a:extLst>
              <a:ext uri="{FF2B5EF4-FFF2-40B4-BE49-F238E27FC236}">
                <a16:creationId xmlns:a16="http://schemas.microsoft.com/office/drawing/2014/main" id="{AFBFC2FA-119B-419E-7D9A-C2E6FEF3F0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0758" y="1956432"/>
            <a:ext cx="5495042" cy="4496954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9250183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3">
            <a:extLst>
              <a:ext uri="{FF2B5EF4-FFF2-40B4-BE49-F238E27FC236}">
                <a16:creationId xmlns:a16="http://schemas.microsoft.com/office/drawing/2014/main" id="{C1FF0626-EFEB-FF3F-A999-130BB1042235}"/>
              </a:ext>
            </a:extLst>
          </p:cNvPr>
          <p:cNvSpPr/>
          <p:nvPr/>
        </p:nvSpPr>
        <p:spPr>
          <a:xfrm>
            <a:off x="911263" y="889779"/>
            <a:ext cx="5734634" cy="64102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>
                <a:solidFill>
                  <a:schemeClr val="tx1"/>
                </a:solidFill>
              </a:rPr>
              <a:t>Οι εξισώσεις του μοντέλου πριν την χορήγηση των φαρμάκων: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776082CF-A8FF-4347-3128-D72A3DE82BE6}"/>
              </a:ext>
            </a:extLst>
          </p:cNvPr>
          <p:cNvSpPr/>
          <p:nvPr/>
        </p:nvSpPr>
        <p:spPr>
          <a:xfrm>
            <a:off x="2633770" y="-124657"/>
            <a:ext cx="735810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l-GR" sz="48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ΜΟΝΤΕΛΟ ΔΥΟ ΦΑΡΜΑΚΩΝ</a:t>
            </a:r>
            <a:endParaRPr lang="el-GR" sz="4800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Ορθογώνιο 5">
                <a:extLst>
                  <a:ext uri="{FF2B5EF4-FFF2-40B4-BE49-F238E27FC236}">
                    <a16:creationId xmlns:a16="http://schemas.microsoft.com/office/drawing/2014/main" id="{E667D25E-5AFE-E949-310E-E216AB0566B2}"/>
                  </a:ext>
                </a:extLst>
              </p:cNvPr>
              <p:cNvSpPr/>
              <p:nvPr/>
            </p:nvSpPr>
            <p:spPr>
              <a:xfrm>
                <a:off x="911263" y="1530802"/>
                <a:ext cx="5734634" cy="215507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l-GR" sz="180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mP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mPr>
                                <m:m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1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sSup>
                                            <m:sSupPr>
                                              <m:ctrlPr>
                                                <a:rPr lang="el-GR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</a:rPr>
                                                <m:t>𝑁</m:t>
                                              </m:r>
                                            </m:e>
                                            <m:sup>
                                              <m:r>
                                                <a:rPr lang="el-GR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</a:rPr>
                                                <m:t>′</m:t>
                                              </m:r>
                                            </m:sup>
                                          </m:sSup>
                                          <m:d>
                                            <m:dPr>
                                              <m:ctrlPr>
                                                <a:rPr lang="el-GR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</a:rPr>
                                                <m:t>𝑡</m:t>
                                              </m:r>
                                            </m:e>
                                          </m:d>
                                          <m:r>
                                            <a:rPr lang="el-GR" sz="1800" i="1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</a:rPr>
                                            <m:t>=</m:t>
                                          </m:r>
                                          <m:d>
                                            <m:dPr>
                                              <m:ctrlPr>
                                                <a:rPr lang="el-GR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</a:rPr>
                                                <m:t>𝐿</m:t>
                                              </m:r>
                                              <m:r>
                                                <a:rPr lang="el-GR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</a:rPr>
                                                <m:t>−</m:t>
                                              </m:r>
                                              <m:r>
                                                <a:rPr lang="en-US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</a:rPr>
                                                <m:t>𝐷</m:t>
                                              </m:r>
                                            </m:e>
                                          </m:d>
                                          <m:r>
                                            <a:rPr lang="en-US" sz="1800" i="1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</a:rPr>
                                            <m:t>𝑁</m:t>
                                          </m:r>
                                          <m:r>
                                            <a:rPr lang="el-GR" sz="1800" i="1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</a:rPr>
                                            <m:t>(</m:t>
                                          </m:r>
                                          <m:r>
                                            <a:rPr lang="en-US" sz="1800" i="1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</a:rPr>
                                            <m:t>𝑡</m:t>
                                          </m:r>
                                          <m:r>
                                            <a:rPr lang="el-GR" sz="1800" i="1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</a:rPr>
                                            <m:t>)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sSubSup>
                                            <m:sSubSupPr>
                                              <m:ctrlPr>
                                                <a:rPr lang="el-GR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l-GR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</a:rPr>
                                                <m:t>𝑅</m:t>
                                              </m:r>
                                            </m:e>
                                            <m:sub>
                                              <m:r>
                                                <a:rPr lang="el-GR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</a:rPr>
                                                <m:t>1</m:t>
                                              </m:r>
                                            </m:sub>
                                            <m:sup>
                                              <m:r>
                                                <a:rPr lang="el-GR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</a:rPr>
                                                <m:t>′</m:t>
                                              </m:r>
                                            </m:sup>
                                          </m:sSubSup>
                                          <m:d>
                                            <m:dPr>
                                              <m:ctrlPr>
                                                <a:rPr lang="el-GR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l-GR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</a:rPr>
                                                <m:t>𝑡</m:t>
                                              </m:r>
                                            </m:e>
                                          </m:d>
                                          <m:r>
                                            <a:rPr lang="el-GR" sz="1800" i="1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</a:rPr>
                                            <m:t>=</m:t>
                                          </m:r>
                                          <m:d>
                                            <m:dPr>
                                              <m:ctrlPr>
                                                <a:rPr lang="el-GR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l-GR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</a:rPr>
                                                <m:t>𝐿</m:t>
                                              </m:r>
                                              <m:r>
                                                <a:rPr lang="el-GR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</a:rPr>
                                                <m:t>−</m:t>
                                              </m:r>
                                              <m:r>
                                                <a:rPr lang="el-GR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</a:rPr>
                                                <m:t>𝐷</m:t>
                                              </m:r>
                                            </m:e>
                                          </m:d>
                                          <m:sSub>
                                            <m:sSubPr>
                                              <m:ctrlPr>
                                                <a:rPr lang="el-GR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l-GR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</a:rPr>
                                                <m:t>𝑅</m:t>
                                              </m:r>
                                            </m:e>
                                            <m:sub>
                                              <m:r>
                                                <a:rPr lang="el-GR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</a:rPr>
                                                <m:t>1</m:t>
                                              </m:r>
                                            </m:sub>
                                          </m:sSub>
                                          <m:d>
                                            <m:dPr>
                                              <m:ctrlPr>
                                                <a:rPr lang="el-GR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l-GR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</a:rPr>
                                                <m:t>𝑡</m:t>
                                              </m:r>
                                            </m:e>
                                          </m:d>
                                          <m:r>
                                            <a:rPr lang="el-GR" sz="1800" i="1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</a:rPr>
                                            <m:t>+</m:t>
                                          </m:r>
                                          <m:r>
                                            <a:rPr lang="el-GR" sz="1800" i="1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</a:rPr>
                                            <m:t>𝑢𝑁</m:t>
                                          </m:r>
                                          <m:r>
                                            <a:rPr lang="el-GR" sz="1800" i="1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</a:rPr>
                                            <m:t>(</m:t>
                                          </m:r>
                                          <m:r>
                                            <a:rPr lang="el-GR" sz="1800" i="1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</a:rPr>
                                            <m:t>𝑡</m:t>
                                          </m:r>
                                          <m:r>
                                            <a:rPr lang="el-GR" sz="1800" i="1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</a:rPr>
                                            <m:t>)</m:t>
                                          </m:r>
                                        </m:e>
                                      </m:mr>
                                    </m:m>
                                  </m:e>
                                </m:m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</a:rPr>
                                          <m:t>𝑅</m:t>
                                        </m:r>
                                      </m:e>
                                      <m:sub>
                                        <m: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′</m:t>
                                    </m:r>
                                    <m:d>
                                      <m:dPr>
                                        <m:ctrlP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</a:rPr>
                                          <m:t>𝑡</m:t>
                                        </m:r>
                                      </m:e>
                                    </m:d>
                                    <m: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=</m:t>
                                    </m:r>
                                    <m:d>
                                      <m:dPr>
                                        <m:ctrlP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</a:rPr>
                                          <m:t>𝐿</m:t>
                                        </m:r>
                                        <m: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</a:rPr>
                                          <m:t>−</m:t>
                                        </m:r>
                                        <m: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</a:rPr>
                                          <m:t>𝐷</m:t>
                                        </m:r>
                                      </m:e>
                                    </m:d>
                                    <m:sSub>
                                      <m:sSubPr>
                                        <m:ctrlP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</a:rPr>
                                          <m:t>𝑅</m:t>
                                        </m:r>
                                      </m:e>
                                      <m:sub>
                                        <m: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</a:rPr>
                                          <m:t>𝑡</m:t>
                                        </m:r>
                                      </m:e>
                                    </m:d>
                                    <m: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+</m:t>
                                    </m:r>
                                    <m: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𝑢𝑁</m:t>
                                    </m:r>
                                    <m: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(</m:t>
                                    </m:r>
                                    <m: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𝑡</m:t>
                                    </m:r>
                                    <m: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)</m:t>
                                    </m:r>
                                  </m:e>
                                </m:mr>
                              </m:m>
                            </m:e>
                          </m:mr>
                          <m:mr>
                            <m:e>
                              <m:sSup>
                                <m:sSupPr>
                                  <m:ctrlP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𝑅</m:t>
                                  </m:r>
                                </m:e>
                                <m:sup>
                                  <m: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′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=</m:t>
                              </m:r>
                              <m:d>
                                <m:dPr>
                                  <m:ctrlP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𝐿</m:t>
                                  </m:r>
                                  <m: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−</m:t>
                                  </m:r>
                                  <m: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𝐷</m:t>
                                  </m:r>
                                </m:e>
                              </m:d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𝑅</m:t>
                              </m:r>
                              <m:d>
                                <m:dPr>
                                  <m:ctrlP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+</m:t>
                              </m:r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𝑢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1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+</m:t>
                              </m:r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𝑢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(</m:t>
                              </m:r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𝑡</m:t>
                              </m:r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)</m:t>
                              </m:r>
                            </m:e>
                          </m:mr>
                        </m:m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,</m:t>
                        </m:r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𝛾𝜄𝛼</m:t>
                        </m:r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 </m:t>
                        </m:r>
                        <m:r>
                          <a:rPr lang="en-US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𝑡</m:t>
                        </m:r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≤</m:t>
                        </m:r>
                        <m:sSup>
                          <m:sSupPr>
                            <m:ctrlP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𝑡</m:t>
                            </m:r>
                          </m:e>
                          <m:sup>
                            <m: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∗</m:t>
                            </m:r>
                          </m:sup>
                        </m:sSup>
                      </m:e>
                    </m:d>
                  </m:oMath>
                </a14:m>
                <a:endParaRPr lang="el-GR" sz="18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6" name="Ορθογώνιο 5">
                <a:extLst>
                  <a:ext uri="{FF2B5EF4-FFF2-40B4-BE49-F238E27FC236}">
                    <a16:creationId xmlns:a16="http://schemas.microsoft.com/office/drawing/2014/main" id="{E667D25E-5AFE-E949-310E-E216AB0566B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263" y="1530802"/>
                <a:ext cx="5734634" cy="215507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Ορθογώνιο 6">
            <a:extLst>
              <a:ext uri="{FF2B5EF4-FFF2-40B4-BE49-F238E27FC236}">
                <a16:creationId xmlns:a16="http://schemas.microsoft.com/office/drawing/2014/main" id="{4BA1E485-BAFC-C7A0-1934-1B6A66B20A69}"/>
              </a:ext>
            </a:extLst>
          </p:cNvPr>
          <p:cNvSpPr/>
          <p:nvPr/>
        </p:nvSpPr>
        <p:spPr>
          <a:xfrm>
            <a:off x="911263" y="3770722"/>
            <a:ext cx="5734634" cy="65987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>
                <a:solidFill>
                  <a:schemeClr val="tx1"/>
                </a:solidFill>
              </a:rPr>
              <a:t>Οι εξισώσεις του μοντέλου μετά την χορήγηση των φαρμάκων: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Ορθογώνιο 8">
                <a:extLst>
                  <a:ext uri="{FF2B5EF4-FFF2-40B4-BE49-F238E27FC236}">
                    <a16:creationId xmlns:a16="http://schemas.microsoft.com/office/drawing/2014/main" id="{B0189494-50BA-667F-BC4A-7F8A2D7431C8}"/>
                  </a:ext>
                </a:extLst>
              </p:cNvPr>
              <p:cNvSpPr/>
              <p:nvPr/>
            </p:nvSpPr>
            <p:spPr>
              <a:xfrm>
                <a:off x="911263" y="4430598"/>
                <a:ext cx="5734634" cy="242740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l-GR" sz="180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1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sSup>
                                            <m:sSupPr>
                                              <m:ctrlPr>
                                                <a:rPr lang="el-GR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  <a:cs typeface="Calibri" panose="020F0502020204030204" pitchFamily="34" charset="0"/>
                                                </a:rPr>
                                                <m:t>𝑁</m:t>
                                              </m:r>
                                            </m:e>
                                            <m:sup>
                                              <m:r>
                                                <a:rPr lang="el-GR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  <a:cs typeface="Calibri" panose="020F0502020204030204" pitchFamily="34" charset="0"/>
                                                </a:rPr>
                                                <m:t>′</m:t>
                                              </m:r>
                                            </m:sup>
                                          </m:sSup>
                                          <m:d>
                                            <m:dPr>
                                              <m:ctrlPr>
                                                <a:rPr lang="el-GR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  <a:cs typeface="Calibri" panose="020F0502020204030204" pitchFamily="34" charset="0"/>
                                                </a:rPr>
                                                <m:t>𝑡</m:t>
                                              </m:r>
                                            </m:e>
                                          </m:d>
                                          <m:r>
                                            <a:rPr lang="el-GR" sz="1800" i="1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Calibri" panose="020F0502020204030204" pitchFamily="34" charset="0"/>
                                            </a:rPr>
                                            <m:t>=</m:t>
                                          </m:r>
                                          <m:d>
                                            <m:dPr>
                                              <m:ctrlPr>
                                                <a:rPr lang="el-GR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  <a:cs typeface="Calibri" panose="020F0502020204030204" pitchFamily="34" charset="0"/>
                                                </a:rPr>
                                                <m:t>𝐿</m:t>
                                              </m:r>
                                              <m:r>
                                                <a:rPr lang="el-GR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  <a:cs typeface="Calibri" panose="020F0502020204030204" pitchFamily="34" charset="0"/>
                                                </a:rPr>
                                                <m:t>−</m:t>
                                              </m:r>
                                              <m:r>
                                                <a:rPr lang="en-US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  <a:cs typeface="Calibri" panose="020F0502020204030204" pitchFamily="34" charset="0"/>
                                                </a:rPr>
                                                <m:t>𝐷</m:t>
                                              </m:r>
                                              <m:r>
                                                <a:rPr lang="el-GR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  <a:cs typeface="Calibri" panose="020F0502020204030204" pitchFamily="34" charset="0"/>
                                                </a:rPr>
                                                <m:t>−</m:t>
                                              </m:r>
                                              <m:r>
                                                <a:rPr lang="en-US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  <a:cs typeface="Calibri" panose="020F0502020204030204" pitchFamily="34" charset="0"/>
                                                </a:rPr>
                                                <m:t>𝐻</m:t>
                                              </m:r>
                                            </m:e>
                                          </m:d>
                                          <m:r>
                                            <a:rPr lang="en-US" sz="1800" i="1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Calibri" panose="020F0502020204030204" pitchFamily="34" charset="0"/>
                                            </a:rPr>
                                            <m:t>𝑁</m:t>
                                          </m:r>
                                          <m:r>
                                            <a:rPr lang="el-GR" sz="1800" i="1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Calibri" panose="020F0502020204030204" pitchFamily="34" charset="0"/>
                                            </a:rPr>
                                            <m:t>(</m:t>
                                          </m:r>
                                          <m:r>
                                            <a:rPr lang="en-US" sz="1800" i="1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Calibri" panose="020F0502020204030204" pitchFamily="34" charset="0"/>
                                            </a:rPr>
                                            <m:t>𝑡</m:t>
                                          </m:r>
                                          <m:r>
                                            <a:rPr lang="el-GR" sz="1800" i="1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Calibri" panose="020F0502020204030204" pitchFamily="34" charset="0"/>
                                            </a:rPr>
                                            <m:t>)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sSubSup>
                                            <m:sSubSupPr>
                                              <m:ctrlPr>
                                                <a:rPr lang="el-GR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l-GR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  <a:cs typeface="Calibri" panose="020F0502020204030204" pitchFamily="34" charset="0"/>
                                                </a:rPr>
                                                <m:t>𝑅</m:t>
                                              </m:r>
                                            </m:e>
                                            <m:sub>
                                              <m:r>
                                                <a:rPr lang="el-GR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  <a:cs typeface="Calibri" panose="020F0502020204030204" pitchFamily="34" charset="0"/>
                                                </a:rPr>
                                                <m:t>1</m:t>
                                              </m:r>
                                            </m:sub>
                                            <m:sup>
                                              <m:r>
                                                <a:rPr lang="el-GR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  <a:cs typeface="Calibri" panose="020F0502020204030204" pitchFamily="34" charset="0"/>
                                                </a:rPr>
                                                <m:t>′</m:t>
                                              </m:r>
                                            </m:sup>
                                          </m:sSubSup>
                                          <m:d>
                                            <m:dPr>
                                              <m:ctrlPr>
                                                <a:rPr lang="el-GR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l-GR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  <a:cs typeface="Calibri" panose="020F0502020204030204" pitchFamily="34" charset="0"/>
                                                </a:rPr>
                                                <m:t>𝑡</m:t>
                                              </m:r>
                                            </m:e>
                                          </m:d>
                                          <m:r>
                                            <a:rPr lang="el-GR" sz="1800" i="1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Calibri" panose="020F0502020204030204" pitchFamily="34" charset="0"/>
                                            </a:rPr>
                                            <m:t>=</m:t>
                                          </m:r>
                                          <m:d>
                                            <m:dPr>
                                              <m:ctrlPr>
                                                <a:rPr lang="el-GR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l-GR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  <a:cs typeface="Calibri" panose="020F0502020204030204" pitchFamily="34" charset="0"/>
                                                </a:rPr>
                                                <m:t>𝐿</m:t>
                                              </m:r>
                                              <m:r>
                                                <a:rPr lang="el-GR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  <a:cs typeface="Calibri" panose="020F0502020204030204" pitchFamily="34" charset="0"/>
                                                </a:rPr>
                                                <m:t>−</m:t>
                                              </m:r>
                                              <m:r>
                                                <a:rPr lang="el-GR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  <a:cs typeface="Calibri" panose="020F0502020204030204" pitchFamily="34" charset="0"/>
                                                </a:rPr>
                                                <m:t>𝐷</m:t>
                                              </m:r>
                                              <m:r>
                                                <a:rPr lang="el-GR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  <a:cs typeface="Calibri" panose="020F0502020204030204" pitchFamily="34" charset="0"/>
                                                </a:rPr>
                                                <m:t>−</m:t>
                                              </m:r>
                                              <m:r>
                                                <a:rPr lang="el-GR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  <a:cs typeface="Calibri" panose="020F0502020204030204" pitchFamily="34" charset="0"/>
                                                </a:rPr>
                                                <m:t>𝐻</m:t>
                                              </m:r>
                                            </m:e>
                                          </m:d>
                                          <m:sSub>
                                            <m:sSubPr>
                                              <m:ctrlPr>
                                                <a:rPr lang="el-GR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l-GR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  <a:cs typeface="Calibri" panose="020F0502020204030204" pitchFamily="34" charset="0"/>
                                                </a:rPr>
                                                <m:t>𝑅</m:t>
                                              </m:r>
                                            </m:e>
                                            <m:sub>
                                              <m:r>
                                                <a:rPr lang="el-GR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  <a:cs typeface="Calibri" panose="020F0502020204030204" pitchFamily="34" charset="0"/>
                                                </a:rPr>
                                                <m:t>1</m:t>
                                              </m:r>
                                            </m:sub>
                                          </m:sSub>
                                          <m:d>
                                            <m:dPr>
                                              <m:ctrlPr>
                                                <a:rPr lang="el-GR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l-GR" sz="1800" i="1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ea typeface="Calibri" panose="020F0502020204030204" pitchFamily="34" charset="0"/>
                                                  <a:cs typeface="Calibri" panose="020F0502020204030204" pitchFamily="34" charset="0"/>
                                                </a:rPr>
                                                <m:t>𝑡</m:t>
                                              </m:r>
                                            </m:e>
                                          </m:d>
                                          <m:r>
                                            <a:rPr lang="el-GR" sz="1800" i="1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Calibri" panose="020F0502020204030204" pitchFamily="34" charset="0"/>
                                            </a:rPr>
                                            <m:t>+</m:t>
                                          </m:r>
                                          <m:r>
                                            <a:rPr lang="el-GR" sz="1800" i="1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Calibri" panose="020F0502020204030204" pitchFamily="34" charset="0"/>
                                            </a:rPr>
                                            <m:t>𝑢𝑁</m:t>
                                          </m:r>
                                          <m:r>
                                            <a:rPr lang="el-GR" sz="1800" i="1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Calibri" panose="020F0502020204030204" pitchFamily="34" charset="0"/>
                                            </a:rPr>
                                            <m:t>(</m:t>
                                          </m:r>
                                          <m:r>
                                            <a:rPr lang="el-GR" sz="1800" i="1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Calibri" panose="020F0502020204030204" pitchFamily="34" charset="0"/>
                                            </a:rPr>
                                            <m:t>𝑡</m:t>
                                          </m:r>
                                          <m:r>
                                            <a:rPr lang="el-GR" sz="1800" i="1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Calibri" panose="020F0502020204030204" pitchFamily="34" charset="0"/>
                                            </a:rPr>
                                            <m:t>)</m:t>
                                          </m:r>
                                        </m:e>
                                      </m:mr>
                                    </m:m>
                                  </m:e>
                                </m:m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𝑅</m:t>
                                        </m:r>
                                      </m:e>
                                      <m:sub>
                                        <m: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′</m:t>
                                    </m:r>
                                    <m:d>
                                      <m:dPr>
                                        <m:ctrlP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𝑡</m:t>
                                        </m:r>
                                      </m:e>
                                    </m:d>
                                    <m: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=</m:t>
                                    </m:r>
                                    <m:d>
                                      <m:dPr>
                                        <m:ctrlP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𝐿</m:t>
                                        </m:r>
                                        <m: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−</m:t>
                                        </m:r>
                                        <m: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𝐷</m:t>
                                        </m:r>
                                        <m: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−</m:t>
                                        </m:r>
                                        <m: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𝐻</m:t>
                                        </m:r>
                                      </m:e>
                                    </m:d>
                                    <m:sSub>
                                      <m:sSubPr>
                                        <m:ctrlP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𝑅</m:t>
                                        </m:r>
                                      </m:e>
                                      <m:sub>
                                        <m: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𝑡</m:t>
                                        </m:r>
                                      </m:e>
                                    </m:d>
                                    <m: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+</m:t>
                                    </m:r>
                                    <m: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𝑢𝑁</m:t>
                                    </m:r>
                                    <m: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(</m:t>
                                    </m:r>
                                    <m: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𝑡</m:t>
                                    </m:r>
                                    <m: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)</m:t>
                                    </m:r>
                                  </m:e>
                                </m:mr>
                              </m:m>
                            </m:e>
                          </m:mr>
                          <m:mr>
                            <m:e>
                              <m:sSup>
                                <m:sSupPr>
                                  <m:ctrlP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𝑅</m:t>
                                  </m:r>
                                </m:e>
                                <m:sup>
                                  <m: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′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=</m:t>
                              </m:r>
                              <m:d>
                                <m:dPr>
                                  <m:ctrlP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𝐿</m:t>
                                  </m:r>
                                  <m: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−</m:t>
                                  </m:r>
                                  <m: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𝐷</m:t>
                                  </m:r>
                                </m:e>
                              </m:d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𝑅</m:t>
                              </m:r>
                              <m:d>
                                <m:dPr>
                                  <m:ctrlP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+</m:t>
                              </m:r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𝑢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1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+</m:t>
                              </m:r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𝑢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(</m:t>
                              </m:r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𝑡</m:t>
                              </m:r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)</m:t>
                              </m:r>
                            </m:e>
                          </m:mr>
                        </m:m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𝛾𝜄𝛼</m:t>
                        </m:r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a:rPr lang="en-US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&gt;</m:t>
                        </m:r>
                        <m:sSup>
                          <m:sSupPr>
                            <m:ctrlP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𝑡</m:t>
                            </m:r>
                          </m:e>
                          <m:sup>
                            <m: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∗</m:t>
                            </m:r>
                          </m:sup>
                        </m:sSup>
                      </m:e>
                    </m:d>
                  </m:oMath>
                </a14:m>
                <a:endParaRPr lang="el-G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Ορθογώνιο 8">
                <a:extLst>
                  <a:ext uri="{FF2B5EF4-FFF2-40B4-BE49-F238E27FC236}">
                    <a16:creationId xmlns:a16="http://schemas.microsoft.com/office/drawing/2014/main" id="{B0189494-50BA-667F-BC4A-7F8A2D7431C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263" y="4430598"/>
                <a:ext cx="5734634" cy="242740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Ευθεία γραμμή σύνδεσης 10">
            <a:extLst>
              <a:ext uri="{FF2B5EF4-FFF2-40B4-BE49-F238E27FC236}">
                <a16:creationId xmlns:a16="http://schemas.microsoft.com/office/drawing/2014/main" id="{FB877E6C-FDA8-6DB1-330E-EB60EAA703F5}"/>
              </a:ext>
            </a:extLst>
          </p:cNvPr>
          <p:cNvCxnSpPr/>
          <p:nvPr/>
        </p:nvCxnSpPr>
        <p:spPr>
          <a:xfrm>
            <a:off x="6919274" y="889779"/>
            <a:ext cx="0" cy="5968221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8E97959-9365-9AE4-854C-03B6CB4F0CF2}"/>
                  </a:ext>
                </a:extLst>
              </p:cNvPr>
              <p:cNvSpPr txBox="1"/>
              <p:nvPr/>
            </p:nvSpPr>
            <p:spPr>
              <a:xfrm>
                <a:off x="7088957" y="889779"/>
                <a:ext cx="5103043" cy="64017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7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N</a:t>
                </a:r>
                <a:r>
                  <a:rPr lang="el-GR" sz="17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(</a:t>
                </a:r>
                <a:r>
                  <a:rPr lang="en-US" sz="17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t</a:t>
                </a:r>
                <a:r>
                  <a:rPr lang="el-GR" sz="17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): καρκινικά κύτταρα που είναι ευαίσθητα στα φάρμακα την χρονική στιγμή </a:t>
                </a:r>
                <a:r>
                  <a:rPr lang="en-US" sz="17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t</a:t>
                </a:r>
                <a:r>
                  <a:rPr lang="el-GR" sz="17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,</a:t>
                </a:r>
              </a:p>
              <a:p>
                <a:pPr algn="just"/>
                <a:r>
                  <a:rPr lang="el-GR" sz="17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 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7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7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𝑅</m:t>
                        </m:r>
                      </m:e>
                      <m:sub>
                        <m:r>
                          <a:rPr lang="el-GR" sz="17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l-GR" sz="17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l-GR" sz="17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7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: καρκινικά κύτταρα ανθεκτικά στο φάρμακο 1 την χρονική στιγμή </a:t>
                </a:r>
                <a:r>
                  <a:rPr lang="en-US" sz="17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t</a:t>
                </a:r>
                <a:r>
                  <a:rPr lang="el-GR" sz="17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,</a:t>
                </a:r>
              </a:p>
              <a:p>
                <a:pPr algn="just"/>
                <a:r>
                  <a:rPr lang="el-GR" sz="17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 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7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7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𝑅</m:t>
                        </m:r>
                      </m:e>
                      <m:sub>
                        <m:r>
                          <a:rPr lang="el-GR" sz="17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l-GR" sz="17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l-GR" sz="17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7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: καρκινικά κύτταρα ανθεκτικά στο φάρμακο 2 την χρονική στιγμή </a:t>
                </a:r>
                <a:r>
                  <a:rPr lang="en-US" sz="17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t</a:t>
                </a:r>
                <a:r>
                  <a:rPr lang="el-GR" sz="17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,</a:t>
                </a:r>
              </a:p>
              <a:p>
                <a:pPr algn="just"/>
                <a:r>
                  <a:rPr lang="el-GR" sz="17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 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7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7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𝑅</m:t>
                        </m:r>
                      </m:e>
                      <m:sub>
                        <m:r>
                          <a:rPr lang="el-GR" sz="17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 </m:t>
                        </m:r>
                      </m:sub>
                    </m:sSub>
                    <m:d>
                      <m:dPr>
                        <m:ctrlPr>
                          <a:rPr lang="el-GR" sz="17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l-GR" sz="17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7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: καρκινικά κύτταρα ανθεκτικά και στα δύο φάρμακα την χρονική στιγμή </a:t>
                </a:r>
                <a:r>
                  <a:rPr lang="en-US" sz="17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t</a:t>
                </a:r>
                <a:r>
                  <a:rPr lang="el-GR" sz="17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,</a:t>
                </a:r>
              </a:p>
              <a:p>
                <a:pPr algn="just"/>
                <a:r>
                  <a:rPr lang="el-GR" sz="17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 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7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L</a:t>
                </a:r>
                <a:r>
                  <a:rPr lang="el-GR" sz="17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: ποσοστό γέννησης κυττάρων,</a:t>
                </a:r>
              </a:p>
              <a:p>
                <a:pPr algn="just"/>
                <a:r>
                  <a:rPr lang="el-GR" sz="17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 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7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D</a:t>
                </a:r>
                <a:r>
                  <a:rPr lang="el-GR" sz="17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: ποσοστό θανάτου των κυττάρων,</a:t>
                </a:r>
              </a:p>
              <a:p>
                <a:pPr algn="just"/>
                <a:r>
                  <a:rPr lang="el-GR" sz="17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 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7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u</a:t>
                </a:r>
                <a:r>
                  <a:rPr lang="el-GR" sz="17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: ποσοστό μετάλλαξης των κυττάρων,</a:t>
                </a:r>
              </a:p>
              <a:p>
                <a:pPr algn="just"/>
                <a:r>
                  <a:rPr lang="el-GR" sz="17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 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7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H</a:t>
                </a:r>
                <a:r>
                  <a:rPr lang="el-GR" sz="17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: ποσοστό θανάτωσης των κυττάρων που προκαλείται από τα φάρμακα.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endParaRPr lang="el-GR" sz="17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700" dirty="0">
                    <a:latin typeface="Calibri" panose="020F0502020204030204" pitchFamily="34" charset="0"/>
                    <a:ea typeface="Calibri" panose="020F0502020204030204" pitchFamily="34" charset="0"/>
                  </a:rPr>
                  <a:t>t*: </a:t>
                </a:r>
                <a:r>
                  <a:rPr lang="el-GR" sz="1700" dirty="0">
                    <a:latin typeface="Calibri" panose="020F0502020204030204" pitchFamily="34" charset="0"/>
                    <a:ea typeface="Calibri" panose="020F0502020204030204" pitchFamily="34" charset="0"/>
                  </a:rPr>
                  <a:t>η στιγμή έναρξης της θεραπείας.</a:t>
                </a:r>
                <a:endParaRPr lang="el-GR" sz="17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endParaRPr lang="el-GR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endParaRPr lang="el-GR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8E97959-9365-9AE4-854C-03B6CB4F0C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8957" y="889779"/>
                <a:ext cx="5103043" cy="6401753"/>
              </a:xfrm>
              <a:prstGeom prst="rect">
                <a:avLst/>
              </a:prstGeom>
              <a:blipFill>
                <a:blip r:embed="rId4"/>
                <a:stretch>
                  <a:fillRect l="-597" t="-381" r="-71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Θέση αριθμού διαφάνειας 13">
            <a:extLst>
              <a:ext uri="{FF2B5EF4-FFF2-40B4-BE49-F238E27FC236}">
                <a16:creationId xmlns:a16="http://schemas.microsoft.com/office/drawing/2014/main" id="{BB349320-8F24-1324-2BEA-F2E67994D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16</a:t>
            </a:fld>
            <a:endParaRPr lang="el-GR" b="1" dirty="0"/>
          </a:p>
        </p:txBody>
      </p:sp>
    </p:spTree>
    <p:extLst>
      <p:ext uri="{BB962C8B-B14F-4D97-AF65-F5344CB8AC3E}">
        <p14:creationId xmlns:p14="http://schemas.microsoft.com/office/powerpoint/2010/main" val="38900503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71A4E3B9-ACE2-6FA4-F9F0-8CE03768E975}"/>
              </a:ext>
            </a:extLst>
          </p:cNvPr>
          <p:cNvSpPr/>
          <p:nvPr/>
        </p:nvSpPr>
        <p:spPr>
          <a:xfrm>
            <a:off x="1745818" y="0"/>
            <a:ext cx="936025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l-GR" sz="4400" b="1" cap="none" spc="0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ΥΠΟΘΕΣΕΙΣ ΓΙΑ ΤΟ ΔΕΥΤΕΡΟ ΜΟΝΤΕΛΟ</a:t>
            </a:r>
          </a:p>
        </p:txBody>
      </p:sp>
      <p:cxnSp>
        <p:nvCxnSpPr>
          <p:cNvPr id="6" name="Γραμμή σύνδεσης: Γωνιώδης 5">
            <a:extLst>
              <a:ext uri="{FF2B5EF4-FFF2-40B4-BE49-F238E27FC236}">
                <a16:creationId xmlns:a16="http://schemas.microsoft.com/office/drawing/2014/main" id="{9F49EF7C-8015-881F-C068-6E50BBBB9FF2}"/>
              </a:ext>
            </a:extLst>
          </p:cNvPr>
          <p:cNvCxnSpPr>
            <a:cxnSpLocks/>
          </p:cNvCxnSpPr>
          <p:nvPr/>
        </p:nvCxnSpPr>
        <p:spPr>
          <a:xfrm>
            <a:off x="1425307" y="1027521"/>
            <a:ext cx="1478149" cy="358219"/>
          </a:xfrm>
          <a:prstGeom prst="bentConnector3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Γραμμή σύνδεσης: Γωνιώδης 9">
            <a:extLst>
              <a:ext uri="{FF2B5EF4-FFF2-40B4-BE49-F238E27FC236}">
                <a16:creationId xmlns:a16="http://schemas.microsoft.com/office/drawing/2014/main" id="{9AEC04DD-B3BC-1393-B1A5-8BC0F342B82E}"/>
              </a:ext>
            </a:extLst>
          </p:cNvPr>
          <p:cNvCxnSpPr>
            <a:cxnSpLocks/>
          </p:cNvCxnSpPr>
          <p:nvPr/>
        </p:nvCxnSpPr>
        <p:spPr>
          <a:xfrm>
            <a:off x="1425307" y="1753386"/>
            <a:ext cx="1478149" cy="382942"/>
          </a:xfrm>
          <a:prstGeom prst="bentConnector3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Γραμμή σύνδεσης: Γωνιώδης 11">
            <a:extLst>
              <a:ext uri="{FF2B5EF4-FFF2-40B4-BE49-F238E27FC236}">
                <a16:creationId xmlns:a16="http://schemas.microsoft.com/office/drawing/2014/main" id="{0BDD8D9F-1878-D8A3-61D0-3C22638F99CC}"/>
              </a:ext>
            </a:extLst>
          </p:cNvPr>
          <p:cNvCxnSpPr>
            <a:cxnSpLocks/>
          </p:cNvCxnSpPr>
          <p:nvPr/>
        </p:nvCxnSpPr>
        <p:spPr>
          <a:xfrm>
            <a:off x="1425307" y="2503974"/>
            <a:ext cx="1478149" cy="352348"/>
          </a:xfrm>
          <a:prstGeom prst="bentConnector3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Γραμμή σύνδεσης: Γωνιώδης 20">
            <a:extLst>
              <a:ext uri="{FF2B5EF4-FFF2-40B4-BE49-F238E27FC236}">
                <a16:creationId xmlns:a16="http://schemas.microsoft.com/office/drawing/2014/main" id="{0450D7EF-5685-7637-D1C5-2F3DB48633A9}"/>
              </a:ext>
            </a:extLst>
          </p:cNvPr>
          <p:cNvCxnSpPr/>
          <p:nvPr/>
        </p:nvCxnSpPr>
        <p:spPr>
          <a:xfrm>
            <a:off x="1425307" y="3346515"/>
            <a:ext cx="1478149" cy="358219"/>
          </a:xfrm>
          <a:prstGeom prst="bentConnector3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Γραμμή σύνδεσης: Γωνιώδης 22">
            <a:extLst>
              <a:ext uri="{FF2B5EF4-FFF2-40B4-BE49-F238E27FC236}">
                <a16:creationId xmlns:a16="http://schemas.microsoft.com/office/drawing/2014/main" id="{76395397-6F55-6CCB-8B57-4DB018058EC7}"/>
              </a:ext>
            </a:extLst>
          </p:cNvPr>
          <p:cNvCxnSpPr/>
          <p:nvPr/>
        </p:nvCxnSpPr>
        <p:spPr>
          <a:xfrm>
            <a:off x="1425307" y="4232635"/>
            <a:ext cx="1478149" cy="348792"/>
          </a:xfrm>
          <a:prstGeom prst="bentConnector3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Γραμμή σύνδεσης: Γωνιώδης 24">
            <a:extLst>
              <a:ext uri="{FF2B5EF4-FFF2-40B4-BE49-F238E27FC236}">
                <a16:creationId xmlns:a16="http://schemas.microsoft.com/office/drawing/2014/main" id="{18AE7AAB-4DE4-B79A-68CC-665EE81B54A8}"/>
              </a:ext>
            </a:extLst>
          </p:cNvPr>
          <p:cNvCxnSpPr/>
          <p:nvPr/>
        </p:nvCxnSpPr>
        <p:spPr>
          <a:xfrm>
            <a:off x="1425307" y="5128181"/>
            <a:ext cx="1478149" cy="339365"/>
          </a:xfrm>
          <a:prstGeom prst="bentConnector3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Γραμμή σύνδεσης: Γωνιώδης 26">
            <a:extLst>
              <a:ext uri="{FF2B5EF4-FFF2-40B4-BE49-F238E27FC236}">
                <a16:creationId xmlns:a16="http://schemas.microsoft.com/office/drawing/2014/main" id="{505A421D-C92D-C481-E28A-324690CC1A7E}"/>
              </a:ext>
            </a:extLst>
          </p:cNvPr>
          <p:cNvCxnSpPr/>
          <p:nvPr/>
        </p:nvCxnSpPr>
        <p:spPr>
          <a:xfrm>
            <a:off x="1425307" y="6042581"/>
            <a:ext cx="1478149" cy="339365"/>
          </a:xfrm>
          <a:prstGeom prst="bentConnector3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Ευθεία γραμμή σύνδεσης 28">
            <a:extLst>
              <a:ext uri="{FF2B5EF4-FFF2-40B4-BE49-F238E27FC236}">
                <a16:creationId xmlns:a16="http://schemas.microsoft.com/office/drawing/2014/main" id="{6415F2B3-43B3-4A73-4301-B3B0C7F3420A}"/>
              </a:ext>
            </a:extLst>
          </p:cNvPr>
          <p:cNvCxnSpPr/>
          <p:nvPr/>
        </p:nvCxnSpPr>
        <p:spPr>
          <a:xfrm>
            <a:off x="1425307" y="1027521"/>
            <a:ext cx="0" cy="501506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Ορθογώνιο 29">
                <a:extLst>
                  <a:ext uri="{FF2B5EF4-FFF2-40B4-BE49-F238E27FC236}">
                    <a16:creationId xmlns:a16="http://schemas.microsoft.com/office/drawing/2014/main" id="{2128E8B3-0D97-09EF-1458-9331831E3219}"/>
                  </a:ext>
                </a:extLst>
              </p:cNvPr>
              <p:cNvSpPr/>
              <p:nvPr/>
            </p:nvSpPr>
            <p:spPr>
              <a:xfrm>
                <a:off x="3299382" y="1207578"/>
                <a:ext cx="3629320" cy="358219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vl="0"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0≤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𝐷</m:t>
                      </m:r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&lt;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𝐿</m:t>
                      </m:r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  </m:t>
                      </m:r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𝜅𝛼𝜄</m:t>
                      </m:r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  0&lt;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𝑢</m:t>
                      </m:r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≪1</m:t>
                      </m:r>
                    </m:oMath>
                  </m:oMathPara>
                </a14:m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0" name="Ορθογώνιο 29">
                <a:extLst>
                  <a:ext uri="{FF2B5EF4-FFF2-40B4-BE49-F238E27FC236}">
                    <a16:creationId xmlns:a16="http://schemas.microsoft.com/office/drawing/2014/main" id="{2128E8B3-0D97-09EF-1458-9331831E321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9382" y="1207578"/>
                <a:ext cx="3629320" cy="35821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Ορθογώνιο 30">
                <a:extLst>
                  <a:ext uri="{FF2B5EF4-FFF2-40B4-BE49-F238E27FC236}">
                    <a16:creationId xmlns:a16="http://schemas.microsoft.com/office/drawing/2014/main" id="{FA3AA906-F337-BE32-5D5E-10DEB708A778}"/>
                  </a:ext>
                </a:extLst>
              </p:cNvPr>
              <p:cNvSpPr/>
              <p:nvPr/>
            </p:nvSpPr>
            <p:spPr>
              <a:xfrm>
                <a:off x="3299382" y="1937207"/>
                <a:ext cx="3629320" cy="358219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𝐿</m:t>
                      </m:r>
                      <m:r>
                        <a:rPr lang="el-GR" sz="180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−</m:t>
                      </m:r>
                      <m:r>
                        <a:rPr lang="el-GR" sz="180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𝐷</m:t>
                      </m:r>
                      <m:r>
                        <a:rPr lang="el-GR" sz="180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&lt;</m:t>
                      </m:r>
                      <m:r>
                        <a:rPr lang="el-GR" sz="180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𝐻</m:t>
                      </m:r>
                    </m:oMath>
                  </m:oMathPara>
                </a14:m>
                <a:endParaRPr lang="el-GR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1" name="Ορθογώνιο 30">
                <a:extLst>
                  <a:ext uri="{FF2B5EF4-FFF2-40B4-BE49-F238E27FC236}">
                    <a16:creationId xmlns:a16="http://schemas.microsoft.com/office/drawing/2014/main" id="{FA3AA906-F337-BE32-5D5E-10DEB708A77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9382" y="1937207"/>
                <a:ext cx="3629320" cy="35821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Ορθογώνιο 31">
            <a:extLst>
              <a:ext uri="{FF2B5EF4-FFF2-40B4-BE49-F238E27FC236}">
                <a16:creationId xmlns:a16="http://schemas.microsoft.com/office/drawing/2014/main" id="{43C04B10-AF19-B26C-BC83-6C99DBF20F0F}"/>
              </a:ext>
            </a:extLst>
          </p:cNvPr>
          <p:cNvSpPr/>
          <p:nvPr/>
        </p:nvSpPr>
        <p:spPr>
          <a:xfrm>
            <a:off x="3299382" y="2503974"/>
            <a:ext cx="3629320" cy="76712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1600" dirty="0">
                <a:latin typeface="Calibri" panose="020F0502020204030204" pitchFamily="34" charset="0"/>
                <a:ea typeface="Calibri" panose="020F0502020204030204" pitchFamily="34" charset="0"/>
              </a:rPr>
              <a:t>Τ</a:t>
            </a:r>
            <a:r>
              <a:rPr lang="el-GR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α ευαίσθητα κύτταρα έχουν ίδιους ρυθμούς γέννησης και θανάτου με τα ανθεκτικά.</a:t>
            </a:r>
            <a:endParaRPr lang="el-GR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3" name="Ορθογώνιο 32">
            <a:extLst>
              <a:ext uri="{FF2B5EF4-FFF2-40B4-BE49-F238E27FC236}">
                <a16:creationId xmlns:a16="http://schemas.microsoft.com/office/drawing/2014/main" id="{51FD6D16-7C24-763E-6A65-9137C5DAAB16}"/>
              </a:ext>
            </a:extLst>
          </p:cNvPr>
          <p:cNvSpPr/>
          <p:nvPr/>
        </p:nvSpPr>
        <p:spPr>
          <a:xfrm>
            <a:off x="3299382" y="3490437"/>
            <a:ext cx="3629320" cy="65735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1600" dirty="0">
                <a:latin typeface="Calibri" panose="020F0502020204030204" pitchFamily="34" charset="0"/>
                <a:ea typeface="Calibri" panose="020F0502020204030204" pitchFamily="34" charset="0"/>
              </a:rPr>
              <a:t>Τ</a:t>
            </a:r>
            <a:r>
              <a:rPr lang="el-GR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α ευαίσθητα κύτταρα μεταλλάσσονται σε ανθεκτικά αλλά όχι το αντίστροφο </a:t>
            </a:r>
            <a:endParaRPr lang="el-GR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Ορθογώνιο 33">
                <a:extLst>
                  <a:ext uri="{FF2B5EF4-FFF2-40B4-BE49-F238E27FC236}">
                    <a16:creationId xmlns:a16="http://schemas.microsoft.com/office/drawing/2014/main" id="{E4912FAF-697E-4A6C-E810-7CE37D8B4A9E}"/>
                  </a:ext>
                </a:extLst>
              </p:cNvPr>
              <p:cNvSpPr/>
              <p:nvPr/>
            </p:nvSpPr>
            <p:spPr>
              <a:xfrm>
                <a:off x="3299382" y="4319609"/>
                <a:ext cx="3629320" cy="492388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l-GR" sz="1600" dirty="0">
                    <a:latin typeface="Calibri" panose="020F0502020204030204" pitchFamily="34" charset="0"/>
                    <a:ea typeface="Calibri" panose="020F0502020204030204" pitchFamily="34" charset="0"/>
                  </a:rPr>
                  <a:t>Τ</a:t>
                </a:r>
                <a:r>
                  <a:rPr lang="el-GR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ο </a:t>
                </a:r>
                <a14:m>
                  <m:oMath xmlns:m="http://schemas.openxmlformats.org/officeDocument/2006/math">
                    <m:r>
                      <a:rPr lang="el-GR" sz="16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𝐻</m:t>
                    </m:r>
                  </m:oMath>
                </a14:m>
                <a:r>
                  <a:rPr lang="el-GR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παραμένει αμετάβλητο</a:t>
                </a:r>
                <a:endParaRPr lang="el-GR" sz="1600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4" name="Ορθογώνιο 33">
                <a:extLst>
                  <a:ext uri="{FF2B5EF4-FFF2-40B4-BE49-F238E27FC236}">
                    <a16:creationId xmlns:a16="http://schemas.microsoft.com/office/drawing/2014/main" id="{E4912FAF-697E-4A6C-E810-7CE37D8B4A9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9382" y="4319609"/>
                <a:ext cx="3629320" cy="49238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Ορθογώνιο 34">
                <a:extLst>
                  <a:ext uri="{FF2B5EF4-FFF2-40B4-BE49-F238E27FC236}">
                    <a16:creationId xmlns:a16="http://schemas.microsoft.com/office/drawing/2014/main" id="{789778B7-2498-A9FD-A054-A9AA92BDD72B}"/>
                  </a:ext>
                </a:extLst>
              </p:cNvPr>
              <p:cNvSpPr/>
              <p:nvPr/>
            </p:nvSpPr>
            <p:spPr>
              <a:xfrm>
                <a:off x="3299382" y="4995079"/>
                <a:ext cx="3629320" cy="746911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l-GR" sz="1600" dirty="0">
                    <a:latin typeface="Calibri" panose="020F0502020204030204" pitchFamily="34" charset="0"/>
                    <a:ea typeface="Calibri" panose="020F0502020204030204" pitchFamily="34" charset="0"/>
                  </a:rPr>
                  <a:t>Ο</a:t>
                </a:r>
                <a:r>
                  <a:rPr lang="el-GR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ρυθμός μετάλλαξης </a:t>
                </a:r>
                <a14:m>
                  <m:oMath xmlns:m="http://schemas.openxmlformats.org/officeDocument/2006/math">
                    <m:r>
                      <a:rPr lang="el-GR" sz="16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𝑢</m:t>
                    </m:r>
                  </m:oMath>
                </a14:m>
                <a:r>
                  <a:rPr lang="el-GR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είναι ο ίδιος για κάθε μη πλήρως ανθεκτική κατάσταση </a:t>
                </a:r>
                <a:endParaRPr lang="el-GR" sz="1600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5" name="Ορθογώνιο 34">
                <a:extLst>
                  <a:ext uri="{FF2B5EF4-FFF2-40B4-BE49-F238E27FC236}">
                    <a16:creationId xmlns:a16="http://schemas.microsoft.com/office/drawing/2014/main" id="{789778B7-2498-A9FD-A054-A9AA92BDD72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9382" y="4995079"/>
                <a:ext cx="3629320" cy="746911"/>
              </a:xfrm>
              <a:prstGeom prst="rect">
                <a:avLst/>
              </a:prstGeom>
              <a:blipFill>
                <a:blip r:embed="rId5"/>
                <a:stretch>
                  <a:fillRect r="-8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Ορθογώνιο 35">
                <a:extLst>
                  <a:ext uri="{FF2B5EF4-FFF2-40B4-BE49-F238E27FC236}">
                    <a16:creationId xmlns:a16="http://schemas.microsoft.com/office/drawing/2014/main" id="{BDE3B819-CC9B-5C68-01C3-417B37402BA0}"/>
                  </a:ext>
                </a:extLst>
              </p:cNvPr>
              <p:cNvSpPr/>
              <p:nvPr/>
            </p:nvSpPr>
            <p:spPr>
              <a:xfrm>
                <a:off x="3299382" y="6012108"/>
                <a:ext cx="3629320" cy="746911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vl="0" algn="just"/>
                <a14:m>
                  <m:oMath xmlns:m="http://schemas.openxmlformats.org/officeDocument/2006/math">
                    <m:sSup>
                      <m:sSupPr>
                        <m:ctrlP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e>
                      <m:sup>
                        <m: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∗</m:t>
                        </m:r>
                      </m:sup>
                    </m:sSup>
                    <m:r>
                      <a:rPr lang="el-GR" sz="16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f>
                      <m:fPr>
                        <m:ctrlP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</m:t>
                        </m:r>
                      </m:num>
                      <m:den>
                        <m: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𝐿</m:t>
                        </m:r>
                        <m: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−</m:t>
                        </m:r>
                        <m: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𝐷</m:t>
                        </m:r>
                      </m:den>
                    </m:f>
                    <m:func>
                      <m:funcPr>
                        <m:ctrlP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l-GR" sz="16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ln</m:t>
                        </m:r>
                      </m:fName>
                      <m:e>
                        <m:f>
                          <m:fPr>
                            <m:ctrlPr>
                              <a:rPr lang="el-GR" sz="16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</m:ctrlPr>
                          </m:fPr>
                          <m:num>
                            <m:r>
                              <a:rPr lang="el-GR" sz="16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𝑀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l-GR" sz="16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l-GR" sz="16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l-GR" sz="16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e>
                    </m:func>
                    <m:r>
                      <a:rPr lang="el-GR" sz="1600" b="0" i="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,</m:t>
                    </m:r>
                  </m:oMath>
                </a14:m>
                <a:r>
                  <a:rPr lang="el-GR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όπου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𝑀</m:t>
                    </m:r>
                  </m:oMath>
                </a14:m>
                <a:r>
                  <a:rPr lang="en-US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r>
                  <a:rPr lang="el-GR" sz="1600" dirty="0">
                    <a:latin typeface="Calibri" panose="020F0502020204030204" pitchFamily="34" charset="0"/>
                    <a:ea typeface="Calibri" panose="020F0502020204030204" pitchFamily="34" charset="0"/>
                  </a:rPr>
                  <a:t>ο συνολικός αριθμός καρκινικών κυττάρων</a:t>
                </a:r>
                <a:endParaRPr lang="el-GR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6" name="Ορθογώνιο 35">
                <a:extLst>
                  <a:ext uri="{FF2B5EF4-FFF2-40B4-BE49-F238E27FC236}">
                    <a16:creationId xmlns:a16="http://schemas.microsoft.com/office/drawing/2014/main" id="{BDE3B819-CC9B-5C68-01C3-417B37402B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9382" y="6012108"/>
                <a:ext cx="3629320" cy="746911"/>
              </a:xfrm>
              <a:prstGeom prst="rect">
                <a:avLst/>
              </a:prstGeom>
              <a:blipFill>
                <a:blip r:embed="rId6"/>
                <a:stretch>
                  <a:fillRect l="-839" r="-839" b="-813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9" name="Εικόνα 38">
            <a:extLst>
              <a:ext uri="{FF2B5EF4-FFF2-40B4-BE49-F238E27FC236}">
                <a16:creationId xmlns:a16="http://schemas.microsoft.com/office/drawing/2014/main" id="{564B9030-12DE-F4D1-D5EF-BC1921E92C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81065" y="2887538"/>
            <a:ext cx="4080234" cy="2077453"/>
          </a:xfrm>
          <a:prstGeom prst="rect">
            <a:avLst/>
          </a:prstGeom>
        </p:spPr>
      </p:pic>
      <p:pic>
        <p:nvPicPr>
          <p:cNvPr id="41" name="Εικόνα 40">
            <a:extLst>
              <a:ext uri="{FF2B5EF4-FFF2-40B4-BE49-F238E27FC236}">
                <a16:creationId xmlns:a16="http://schemas.microsoft.com/office/drawing/2014/main" id="{5B05F70C-A318-22BF-DFCA-12924D7404D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16428" y="1198151"/>
            <a:ext cx="2600962" cy="1097275"/>
          </a:xfrm>
          <a:prstGeom prst="rect">
            <a:avLst/>
          </a:prstGeom>
        </p:spPr>
      </p:pic>
      <p:sp>
        <p:nvSpPr>
          <p:cNvPr id="43" name="Βέλος: Ραβδωτό δεξιό 42">
            <a:extLst>
              <a:ext uri="{FF2B5EF4-FFF2-40B4-BE49-F238E27FC236}">
                <a16:creationId xmlns:a16="http://schemas.microsoft.com/office/drawing/2014/main" id="{822D55DC-09DF-602E-304A-8EDB527434D2}"/>
              </a:ext>
            </a:extLst>
          </p:cNvPr>
          <p:cNvSpPr/>
          <p:nvPr/>
        </p:nvSpPr>
        <p:spPr>
          <a:xfrm rot="5400000">
            <a:off x="9447809" y="2509891"/>
            <a:ext cx="546747" cy="208548"/>
          </a:xfrm>
          <a:prstGeom prst="stripedRight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45" name="Εικόνα 44">
            <a:extLst>
              <a:ext uri="{FF2B5EF4-FFF2-40B4-BE49-F238E27FC236}">
                <a16:creationId xmlns:a16="http://schemas.microsoft.com/office/drawing/2014/main" id="{F502840E-27D0-D132-3C21-7E4D1F8E8D7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16428" y="5630733"/>
            <a:ext cx="2600962" cy="939534"/>
          </a:xfrm>
          <a:prstGeom prst="rect">
            <a:avLst/>
          </a:prstGeom>
        </p:spPr>
      </p:pic>
      <p:sp>
        <p:nvSpPr>
          <p:cNvPr id="48" name="Βέλος: Ραβδωτό δεξιό 47">
            <a:extLst>
              <a:ext uri="{FF2B5EF4-FFF2-40B4-BE49-F238E27FC236}">
                <a16:creationId xmlns:a16="http://schemas.microsoft.com/office/drawing/2014/main" id="{55F574F2-F87F-35D2-0081-905A0640B977}"/>
              </a:ext>
            </a:extLst>
          </p:cNvPr>
          <p:cNvSpPr/>
          <p:nvPr/>
        </p:nvSpPr>
        <p:spPr>
          <a:xfrm rot="16200000">
            <a:off x="9447809" y="5193588"/>
            <a:ext cx="546747" cy="208548"/>
          </a:xfrm>
          <a:prstGeom prst="striped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9" name="Θέση αριθμού διαφάνειας 48">
            <a:extLst>
              <a:ext uri="{FF2B5EF4-FFF2-40B4-BE49-F238E27FC236}">
                <a16:creationId xmlns:a16="http://schemas.microsoft.com/office/drawing/2014/main" id="{3ACD828A-1D84-AC0A-196C-CD98BAA3E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17</a:t>
            </a:fld>
            <a:endParaRPr lang="el-GR" b="1" dirty="0"/>
          </a:p>
        </p:txBody>
      </p:sp>
    </p:spTree>
    <p:extLst>
      <p:ext uri="{BB962C8B-B14F-4D97-AF65-F5344CB8AC3E}">
        <p14:creationId xmlns:p14="http://schemas.microsoft.com/office/powerpoint/2010/main" val="37265671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Ορθογώνιο 26">
            <a:extLst>
              <a:ext uri="{FF2B5EF4-FFF2-40B4-BE49-F238E27FC236}">
                <a16:creationId xmlns:a16="http://schemas.microsoft.com/office/drawing/2014/main" id="{3D555AD5-1CDC-2C82-3030-6F0DED493F5F}"/>
              </a:ext>
            </a:extLst>
          </p:cNvPr>
          <p:cNvSpPr/>
          <p:nvPr/>
        </p:nvSpPr>
        <p:spPr>
          <a:xfrm>
            <a:off x="2177592" y="3516198"/>
            <a:ext cx="8521831" cy="3218915"/>
          </a:xfrm>
          <a:prstGeom prst="rect">
            <a:avLst/>
          </a:prstGeom>
          <a:solidFill>
            <a:schemeClr val="bg2"/>
          </a:solidFill>
          <a:ln>
            <a:solidFill>
              <a:schemeClr val="accent4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E3C5974-3809-1AA1-9B6B-8CDC560362D7}"/>
              </a:ext>
            </a:extLst>
          </p:cNvPr>
          <p:cNvSpPr txBox="1"/>
          <p:nvPr/>
        </p:nvSpPr>
        <p:spPr>
          <a:xfrm>
            <a:off x="725864" y="0"/>
            <a:ext cx="1146613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l-GR" sz="32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ΕΥΣΤΑΘΕΙΑ ΠΡΙΝ ΤΗΝ ΕΝΑΡΞΗ ΤΗΣ ΘΕΡΑΠΕΙΑΣ</a:t>
            </a:r>
            <a:endParaRPr lang="el-GR" sz="3200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F145587-CC9A-2BA5-58B5-EBA0C583D6EC}"/>
                  </a:ext>
                </a:extLst>
              </p:cNvPr>
              <p:cNvSpPr txBox="1"/>
              <p:nvPr/>
            </p:nvSpPr>
            <p:spPr>
              <a:xfrm>
                <a:off x="3141348" y="705305"/>
                <a:ext cx="6094428" cy="134088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l-GR" sz="1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m>
                                        <m:mPr>
                                          <m:mcs>
                                            <m:mc>
                                              <m:mcPr>
                                                <m:count m:val="1"/>
                                                <m:mcJc m:val="center"/>
                                              </m:mcPr>
                                            </m:mc>
                                          </m:mcs>
                                          <m:ctrlPr>
                                            <a:rPr lang="el-GR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mPr>
                                        <m:mr>
                                          <m:e>
                                            <m:sSup>
                                              <m:sSupPr>
                                                <m:ctrlPr>
                                                  <a:rPr lang="el-GR" sz="18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US" sz="1800" i="1">
                                                    <a:latin typeface="Cambria Math" panose="02040503050406030204" pitchFamily="18" charset="0"/>
                                                  </a:rPr>
                                                  <m:t>𝑁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l-GR" sz="1800" i="1">
                                                    <a:latin typeface="Cambria Math" panose="02040503050406030204" pitchFamily="18" charset="0"/>
                                                  </a:rPr>
                                                  <m:t>′</m:t>
                                                </m:r>
                                              </m:sup>
                                            </m:sSup>
                                            <m:d>
                                              <m:dPr>
                                                <m:ctrlPr>
                                                  <a:rPr lang="el-GR" sz="18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a:rPr lang="en-US" sz="1800" i="1">
                                                    <a:latin typeface="Cambria Math" panose="02040503050406030204" pitchFamily="18" charset="0"/>
                                                  </a:rPr>
                                                  <m:t>𝑡</m:t>
                                                </m:r>
                                              </m:e>
                                            </m:d>
                                            <m:r>
                                              <a:rPr lang="el-GR" sz="1800" i="1">
                                                <a:latin typeface="Cambria Math" panose="02040503050406030204" pitchFamily="18" charset="0"/>
                                              </a:rPr>
                                              <m:t>=</m:t>
                                            </m:r>
                                            <m:d>
                                              <m:dPr>
                                                <m:ctrlPr>
                                                  <a:rPr lang="el-GR" sz="18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a:rPr lang="en-US" sz="1800" i="1">
                                                    <a:latin typeface="Cambria Math" panose="02040503050406030204" pitchFamily="18" charset="0"/>
                                                  </a:rPr>
                                                  <m:t>𝐿</m:t>
                                                </m:r>
                                                <m:r>
                                                  <a:rPr lang="el-GR" sz="1800" i="1">
                                                    <a:latin typeface="Cambria Math" panose="02040503050406030204" pitchFamily="18" charset="0"/>
                                                  </a:rPr>
                                                  <m:t>−</m:t>
                                                </m:r>
                                                <m:r>
                                                  <a:rPr lang="en-US" sz="1800" i="1">
                                                    <a:latin typeface="Cambria Math" panose="02040503050406030204" pitchFamily="18" charset="0"/>
                                                  </a:rPr>
                                                  <m:t>𝐷</m:t>
                                                </m:r>
                                              </m:e>
                                            </m:d>
                                            <m:r>
                                              <a:rPr lang="en-US" sz="1800" i="1">
                                                <a:latin typeface="Cambria Math" panose="02040503050406030204" pitchFamily="18" charset="0"/>
                                              </a:rPr>
                                              <m:t>𝑁</m:t>
                                            </m:r>
                                            <m:r>
                                              <a:rPr lang="el-GR" sz="1800" i="1">
                                                <a:latin typeface="Cambria Math" panose="02040503050406030204" pitchFamily="18" charset="0"/>
                                              </a:rPr>
                                              <m:t>(</m:t>
                                            </m:r>
                                            <m:r>
                                              <a:rPr lang="en-US" sz="1800" i="1">
                                                <a:latin typeface="Cambria Math" panose="02040503050406030204" pitchFamily="18" charset="0"/>
                                              </a:rPr>
                                              <m:t>𝑡</m:t>
                                            </m:r>
                                            <m:r>
                                              <a:rPr lang="el-GR" sz="1800" i="1">
                                                <a:latin typeface="Cambria Math" panose="02040503050406030204" pitchFamily="18" charset="0"/>
                                              </a:rPr>
                                              <m:t>)</m:t>
                                            </m:r>
                                          </m:e>
                                        </m:mr>
                                        <m:mr>
                                          <m:e>
                                            <m:sSubSup>
                                              <m:sSubSupPr>
                                                <m:ctrlPr>
                                                  <a:rPr lang="el-GR" sz="18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SupPr>
                                              <m:e>
                                                <m:r>
                                                  <a:rPr lang="el-GR" sz="1800" i="1">
                                                    <a:latin typeface="Cambria Math" panose="02040503050406030204" pitchFamily="18" charset="0"/>
                                                  </a:rPr>
                                                  <m:t>𝑅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l-GR" sz="1800" i="1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sub>
                                              <m:sup>
                                                <m:r>
                                                  <a:rPr lang="el-GR" sz="1800" i="1">
                                                    <a:latin typeface="Cambria Math" panose="02040503050406030204" pitchFamily="18" charset="0"/>
                                                  </a:rPr>
                                                  <m:t>′</m:t>
                                                </m:r>
                                              </m:sup>
                                            </m:sSubSup>
                                            <m:d>
                                              <m:dPr>
                                                <m:ctrlPr>
                                                  <a:rPr lang="el-GR" sz="18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a:rPr lang="el-GR" sz="1800" i="1">
                                                    <a:latin typeface="Cambria Math" panose="02040503050406030204" pitchFamily="18" charset="0"/>
                                                  </a:rPr>
                                                  <m:t>𝑡</m:t>
                                                </m:r>
                                              </m:e>
                                            </m:d>
                                            <m:r>
                                              <a:rPr lang="el-GR" sz="1800" i="1">
                                                <a:latin typeface="Cambria Math" panose="02040503050406030204" pitchFamily="18" charset="0"/>
                                              </a:rPr>
                                              <m:t>=</m:t>
                                            </m:r>
                                            <m:d>
                                              <m:dPr>
                                                <m:ctrlPr>
                                                  <a:rPr lang="el-GR" sz="18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a:rPr lang="el-GR" sz="1800" i="1">
                                                    <a:latin typeface="Cambria Math" panose="02040503050406030204" pitchFamily="18" charset="0"/>
                                                  </a:rPr>
                                                  <m:t>𝐿</m:t>
                                                </m:r>
                                                <m:r>
                                                  <a:rPr lang="el-GR" sz="1800" i="1">
                                                    <a:latin typeface="Cambria Math" panose="02040503050406030204" pitchFamily="18" charset="0"/>
                                                  </a:rPr>
                                                  <m:t>−</m:t>
                                                </m:r>
                                                <m:r>
                                                  <a:rPr lang="el-GR" sz="1800" i="1">
                                                    <a:latin typeface="Cambria Math" panose="02040503050406030204" pitchFamily="18" charset="0"/>
                                                  </a:rPr>
                                                  <m:t>𝐷</m:t>
                                                </m:r>
                                              </m:e>
                                            </m:d>
                                            <m:sSub>
                                              <m:sSubPr>
                                                <m:ctrlPr>
                                                  <a:rPr lang="el-GR" sz="18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l-GR" sz="1800" i="1">
                                                    <a:latin typeface="Cambria Math" panose="02040503050406030204" pitchFamily="18" charset="0"/>
                                                  </a:rPr>
                                                  <m:t>𝑅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l-GR" sz="1800" i="1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sub>
                                            </m:sSub>
                                            <m:d>
                                              <m:dPr>
                                                <m:ctrlPr>
                                                  <a:rPr lang="el-GR" sz="18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a:rPr lang="el-GR" sz="1800" i="1">
                                                    <a:latin typeface="Cambria Math" panose="02040503050406030204" pitchFamily="18" charset="0"/>
                                                  </a:rPr>
                                                  <m:t>𝑡</m:t>
                                                </m:r>
                                              </m:e>
                                            </m:d>
                                            <m:r>
                                              <a:rPr lang="el-GR" sz="1800" i="1">
                                                <a:latin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  <m:r>
                                              <a:rPr lang="el-GR" sz="1800" i="1">
                                                <a:latin typeface="Cambria Math" panose="02040503050406030204" pitchFamily="18" charset="0"/>
                                              </a:rPr>
                                              <m:t>𝑢𝑁</m:t>
                                            </m:r>
                                            <m:r>
                                              <a:rPr lang="el-GR" sz="1800" i="1">
                                                <a:latin typeface="Cambria Math" panose="02040503050406030204" pitchFamily="18" charset="0"/>
                                              </a:rPr>
                                              <m:t>(</m:t>
                                            </m:r>
                                            <m:r>
                                              <a:rPr lang="el-GR" sz="1800" i="1">
                                                <a:latin typeface="Cambria Math" panose="02040503050406030204" pitchFamily="18" charset="0"/>
                                              </a:rPr>
                                              <m:t>𝑡</m:t>
                                            </m:r>
                                            <m:r>
                                              <a:rPr lang="el-GR" sz="1800" i="1">
                                                <a:latin typeface="Cambria Math" panose="02040503050406030204" pitchFamily="18" charset="0"/>
                                              </a:rPr>
                                              <m:t>)</m:t>
                                            </m:r>
                                          </m:e>
                                        </m:mr>
                                      </m:m>
                                    </m:e>
                                  </m:mr>
                                  <m:mr>
                                    <m:e>
                                      <m:sSub>
                                        <m:sSubPr>
                                          <m:ctrlPr>
                                            <a:rPr lang="el-GR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e>
                                        <m:sub>
                                          <m:r>
                                            <a:rPr lang="el-GR" sz="18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  <m: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  <m:d>
                                        <m:dPr>
                                          <m:ctrlPr>
                                            <a:rPr lang="el-GR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l-GR" sz="1800" i="1">
                                              <a:latin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</m:e>
                                      </m:d>
                                      <m: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  <m:t>=</m:t>
                                      </m:r>
                                      <m:d>
                                        <m:dPr>
                                          <m:ctrlPr>
                                            <a:rPr lang="el-GR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l-GR" sz="1800" i="1">
                                              <a:latin typeface="Cambria Math" panose="02040503050406030204" pitchFamily="18" charset="0"/>
                                            </a:rPr>
                                            <m:t>𝐿</m:t>
                                          </m:r>
                                          <m:r>
                                            <a:rPr lang="el-GR" sz="1800" i="1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l-GR" sz="1800" i="1">
                                              <a:latin typeface="Cambria Math" panose="02040503050406030204" pitchFamily="18" charset="0"/>
                                            </a:rPr>
                                            <m:t>𝐷</m:t>
                                          </m:r>
                                        </m:e>
                                      </m:d>
                                      <m:sSub>
                                        <m:sSubPr>
                                          <m:ctrlPr>
                                            <a:rPr lang="el-GR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e>
                                        <m:sub>
                                          <m:r>
                                            <a:rPr lang="el-GR" sz="18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l-GR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l-GR" sz="1800" i="1">
                                              <a:latin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</m:e>
                                      </m:d>
                                      <m: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  <m:t>𝑢𝑁</m:t>
                                      </m:r>
                                      <m: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  <m: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</m:mr>
                                </m:m>
                              </m:e>
                            </m:mr>
                            <m:mr>
                              <m:e>
                                <m:sSup>
                                  <m:sSupPr>
                                    <m:ctrlP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p>
                                    <m: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  <m:d>
                                  <m:dPr>
                                    <m:ctrlP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1800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  <m: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e>
                                </m:d>
                                <m:r>
                                  <a:rPr lang="el-GR" sz="1800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1800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l-GR" sz="1800" i="1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  <m:sSub>
                                  <m:sSubPr>
                                    <m:ctrlP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1800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l-GR" sz="1800" i="1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  <m:sSub>
                                  <m:sSubPr>
                                    <m:ctrlP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l-GR" sz="1800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l-GR" sz="1800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l-GR" sz="1800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F145587-CC9A-2BA5-58B5-EBA0C583D6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1348" y="705305"/>
                <a:ext cx="6094428" cy="13408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Βέλος: Καμπύλο προς τα επάνω 9">
            <a:extLst>
              <a:ext uri="{FF2B5EF4-FFF2-40B4-BE49-F238E27FC236}">
                <a16:creationId xmlns:a16="http://schemas.microsoft.com/office/drawing/2014/main" id="{9E917343-F931-A6EE-0C97-64ACB45DD0DC}"/>
              </a:ext>
            </a:extLst>
          </p:cNvPr>
          <p:cNvSpPr/>
          <p:nvPr/>
        </p:nvSpPr>
        <p:spPr>
          <a:xfrm>
            <a:off x="8066668" y="1981962"/>
            <a:ext cx="1442301" cy="763571"/>
          </a:xfrm>
          <a:prstGeom prst="curvedUpArrow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Σύννεφο 12">
                <a:extLst>
                  <a:ext uri="{FF2B5EF4-FFF2-40B4-BE49-F238E27FC236}">
                    <a16:creationId xmlns:a16="http://schemas.microsoft.com/office/drawing/2014/main" id="{CFF216C4-0AEE-676A-3560-B625A4EFC5EC}"/>
                  </a:ext>
                </a:extLst>
              </p:cNvPr>
              <p:cNvSpPr/>
              <p:nvPr/>
            </p:nvSpPr>
            <p:spPr>
              <a:xfrm>
                <a:off x="8399282" y="740430"/>
                <a:ext cx="3287739" cy="1340880"/>
              </a:xfrm>
              <a:prstGeom prst="cloud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l-GR" sz="1600" dirty="0" smtClean="0">
                          <a:solidFill>
                            <a:schemeClr val="tx1"/>
                          </a:solidFill>
                        </a:rPr>
                        <m:t>Αρχικές</m:t>
                      </m:r>
                      <m:r>
                        <m:rPr>
                          <m:nor/>
                        </m:rPr>
                        <a:rPr lang="el-GR" sz="1600" dirty="0" smtClean="0">
                          <a:solidFill>
                            <a:schemeClr val="tx1"/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l-GR" sz="1600" dirty="0" smtClean="0">
                          <a:solidFill>
                            <a:schemeClr val="tx1"/>
                          </a:solidFill>
                        </a:rPr>
                        <m:t>συνθήκες</m:t>
                      </m:r>
                      <m:r>
                        <m:rPr>
                          <m:nor/>
                        </m:rPr>
                        <a:rPr lang="el-GR" sz="1600" dirty="0" smtClean="0">
                          <a:solidFill>
                            <a:schemeClr val="tx1"/>
                          </a:solidFill>
                        </a:rPr>
                        <m:t>:</m:t>
                      </m:r>
                    </m:oMath>
                  </m:oMathPara>
                </a14:m>
                <a:endParaRPr lang="el-GR" sz="1600" dirty="0">
                  <a:solidFill>
                    <a:schemeClr val="tx1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l-GR" sz="1600" dirty="0">
                    <a:solidFill>
                      <a:schemeClr val="tx1"/>
                    </a:solidFill>
                  </a:rPr>
                  <a:t>=</a:t>
                </a:r>
                <a:r>
                  <a:rPr lang="en-US" sz="1600" dirty="0">
                    <a:solidFill>
                      <a:schemeClr val="tx1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01</m:t>
                        </m:r>
                      </m:sub>
                    </m:sSub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,0,0,0</m:t>
                    </m:r>
                  </m:oMath>
                </a14:m>
                <a:r>
                  <a:rPr lang="el-GR" sz="1600" dirty="0">
                    <a:solidFill>
                      <a:schemeClr val="tx1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13" name="Σύννεφο 12">
                <a:extLst>
                  <a:ext uri="{FF2B5EF4-FFF2-40B4-BE49-F238E27FC236}">
                    <a16:creationId xmlns:a16="http://schemas.microsoft.com/office/drawing/2014/main" id="{CFF216C4-0AEE-676A-3560-B625A4EFC5E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9282" y="740430"/>
                <a:ext cx="3287739" cy="1340880"/>
              </a:xfrm>
              <a:prstGeom prst="cloud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Βέλος: Καμπύλο προς τα επάνω 13">
            <a:extLst>
              <a:ext uri="{FF2B5EF4-FFF2-40B4-BE49-F238E27FC236}">
                <a16:creationId xmlns:a16="http://schemas.microsoft.com/office/drawing/2014/main" id="{4E745EBB-3F78-3233-5FCB-DEA8D7DCBE78}"/>
              </a:ext>
            </a:extLst>
          </p:cNvPr>
          <p:cNvSpPr/>
          <p:nvPr/>
        </p:nvSpPr>
        <p:spPr>
          <a:xfrm rot="10800000" flipV="1">
            <a:off x="2481465" y="2074466"/>
            <a:ext cx="2158002" cy="900260"/>
          </a:xfrm>
          <a:prstGeom prst="curvedUpArrow">
            <a:avLst>
              <a:gd name="adj1" fmla="val 25000"/>
              <a:gd name="adj2" fmla="val 51616"/>
              <a:gd name="adj3" fmla="val 25000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Σύννεφο 14">
                <a:extLst>
                  <a:ext uri="{FF2B5EF4-FFF2-40B4-BE49-F238E27FC236}">
                    <a16:creationId xmlns:a16="http://schemas.microsoft.com/office/drawing/2014/main" id="{A6AA9B4B-B985-8320-727A-32E20DCB4068}"/>
                  </a:ext>
                </a:extLst>
              </p:cNvPr>
              <p:cNvSpPr/>
              <p:nvPr/>
            </p:nvSpPr>
            <p:spPr>
              <a:xfrm>
                <a:off x="837595" y="784757"/>
                <a:ext cx="3287739" cy="1289709"/>
              </a:xfrm>
              <a:prstGeom prst="cloud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l-GR" sz="1600" dirty="0">
                    <a:solidFill>
                      <a:schemeClr val="tx1"/>
                    </a:solidFill>
                  </a:rPr>
                  <a:t>Σημείο ισορροπίας</a:t>
                </a:r>
                <a:r>
                  <a:rPr lang="en-US" sz="1600" dirty="0">
                    <a:solidFill>
                      <a:schemeClr val="tx1"/>
                    </a:solidFill>
                  </a:rPr>
                  <a:t>: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  <m:d>
                          <m:dPr>
                            <m:ctrlP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d>
                          <m:dPr>
                            <m:ctrlP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  <m:d>
                          <m:dPr>
                            <m:ctrlP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e>
                    </m:d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=(0,0,0,0)</m:t>
                    </m:r>
                  </m:oMath>
                </a14:m>
                <a:endParaRPr lang="el-GR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" name="Σύννεφο 14">
                <a:extLst>
                  <a:ext uri="{FF2B5EF4-FFF2-40B4-BE49-F238E27FC236}">
                    <a16:creationId xmlns:a16="http://schemas.microsoft.com/office/drawing/2014/main" id="{A6AA9B4B-B985-8320-727A-32E20DCB406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595" y="784757"/>
                <a:ext cx="3287739" cy="1289709"/>
              </a:xfrm>
              <a:prstGeom prst="cloud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Βέλος: Κάτω 16">
            <a:extLst>
              <a:ext uri="{FF2B5EF4-FFF2-40B4-BE49-F238E27FC236}">
                <a16:creationId xmlns:a16="http://schemas.microsoft.com/office/drawing/2014/main" id="{4C10338C-CBEC-4E91-E83D-991626A0F09F}"/>
              </a:ext>
            </a:extLst>
          </p:cNvPr>
          <p:cNvSpPr/>
          <p:nvPr/>
        </p:nvSpPr>
        <p:spPr>
          <a:xfrm>
            <a:off x="6096000" y="2074466"/>
            <a:ext cx="351934" cy="1267336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ln>
                <a:solidFill>
                  <a:schemeClr val="tx1"/>
                </a:solidFill>
              </a:ln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1D694B7-0111-6335-4979-E90673EC958A}"/>
                  </a:ext>
                </a:extLst>
              </p:cNvPr>
              <p:cNvSpPr txBox="1"/>
              <p:nvPr/>
            </p:nvSpPr>
            <p:spPr>
              <a:xfrm>
                <a:off x="2481465" y="3683187"/>
                <a:ext cx="8521831" cy="30519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l-GR" sz="1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m>
                                        <m:mPr>
                                          <m:mcs>
                                            <m:mc>
                                              <m:mcPr>
                                                <m:count m:val="1"/>
                                                <m:mcJc m:val="center"/>
                                              </m:mcPr>
                                            </m:mc>
                                          </m:mcs>
                                          <m:ctrlPr>
                                            <a:rPr lang="el-GR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mPr>
                                        <m:mr>
                                          <m:e>
                                            <m:r>
                                              <m:rPr>
                                                <m:brk m:alnAt="7"/>
                                              </m:rPr>
                                              <a:rPr lang="en-US" sz="18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𝐿</m:t>
                                            </m:r>
                                            <m:r>
                                              <a:rPr lang="en-US" sz="1800" b="0" i="1" smtClean="0"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r>
                                              <a:rPr lang="en-US" sz="18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𝐷</m:t>
                                            </m:r>
                                            <m:r>
                                              <a:rPr lang="el-GR" sz="1800" i="1"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r>
                                              <a:rPr lang="el-GR" sz="1800" i="1">
                                                <a:latin typeface="Cambria Math" panose="02040503050406030204" pitchFamily="18" charset="0"/>
                                              </a:rPr>
                                              <m:t>𝜆</m:t>
                                            </m:r>
                                          </m:e>
                                        </m:mr>
                                        <m:mr>
                                          <m:e>
                                            <m:r>
                                              <a:rPr lang="el-GR" sz="1800" i="1">
                                                <a:latin typeface="Cambria Math" panose="02040503050406030204" pitchFamily="18" charset="0"/>
                                              </a:rPr>
                                              <m:t>𝑢</m:t>
                                            </m:r>
                                          </m:e>
                                        </m:mr>
                                      </m:m>
                                    </m:e>
                                  </m:mr>
                                  <m:mr>
                                    <m:e>
                                      <m: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</m:mr>
                                </m:m>
                              </m:e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m>
                                        <m:mPr>
                                          <m:mcs>
                                            <m:mc>
                                              <m:mcPr>
                                                <m:count m:val="1"/>
                                                <m:mcJc m:val="center"/>
                                              </m:mcPr>
                                            </m:mc>
                                          </m:mcs>
                                          <m:ctrlPr>
                                            <a:rPr lang="el-GR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mPr>
                                        <m:mr>
                                          <m:e>
                                            <m:m>
                                              <m:mPr>
                                                <m:mcs>
                                                  <m:mc>
                                                    <m:mcPr>
                                                      <m:count m:val="1"/>
                                                      <m:mcJc m:val="center"/>
                                                    </m:mcPr>
                                                  </m:mc>
                                                </m:mcs>
                                                <m:ctrlPr>
                                                  <a:rPr lang="el-GR" sz="18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mPr>
                                              <m:mr>
                                                <m:e>
                                                  <m:r>
                                                    <a:rPr lang="el-GR" sz="1800" i="1">
                                                      <a:latin typeface="Cambria Math" panose="02040503050406030204" pitchFamily="18" charset="0"/>
                                                    </a:rPr>
                                                    <m:t>0</m:t>
                                                  </m:r>
                                                </m:e>
                                              </m:mr>
                                              <m:mr>
                                                <m:e>
                                                  <m:r>
                                                    <a:rPr lang="en-US" sz="18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𝐿</m:t>
                                                  </m:r>
                                                  <m:r>
                                                    <a:rPr lang="en-US" sz="18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−</m:t>
                                                  </m:r>
                                                  <m:r>
                                                    <a:rPr lang="en-US" sz="18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𝐷</m:t>
                                                  </m:r>
                                                  <m:r>
                                                    <a:rPr lang="el-GR" sz="1800" i="1">
                                                      <a:latin typeface="Cambria Math" panose="02040503050406030204" pitchFamily="18" charset="0"/>
                                                    </a:rPr>
                                                    <m:t>−</m:t>
                                                  </m:r>
                                                  <m:r>
                                                    <a:rPr lang="el-GR" sz="1800" i="1">
                                                      <a:latin typeface="Cambria Math" panose="02040503050406030204" pitchFamily="18" charset="0"/>
                                                    </a:rPr>
                                                    <m:t>𝜆</m:t>
                                                  </m:r>
                                                </m:e>
                                              </m:mr>
                                            </m:m>
                                          </m:e>
                                        </m:mr>
                                        <m:mr>
                                          <m:e>
                                            <m:r>
                                              <a:rPr lang="el-GR" sz="1800" i="1">
                                                <a:latin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e>
                                        </m:mr>
                                        <m:mr>
                                          <m:e>
                                            <m:r>
                                              <a:rPr lang="el-GR" sz="1800" i="1">
                                                <a:latin typeface="Cambria Math" panose="02040503050406030204" pitchFamily="18" charset="0"/>
                                              </a:rPr>
                                              <m:t>𝑢</m:t>
                                            </m:r>
                                          </m:e>
                                        </m:mr>
                                      </m:m>
                                    </m:e>
                                    <m:e>
                                      <m:m>
                                        <m:mPr>
                                          <m:mcs>
                                            <m:mc>
                                              <m:mcPr>
                                                <m:count m:val="2"/>
                                                <m:mcJc m:val="center"/>
                                              </m:mcPr>
                                            </m:mc>
                                          </m:mcs>
                                          <m:ctrlPr>
                                            <a:rPr lang="el-GR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mPr>
                                        <m:mr>
                                          <m:e>
                                            <m:m>
                                              <m:mPr>
                                                <m:mcs>
                                                  <m:mc>
                                                    <m:mcPr>
                                                      <m:count m:val="1"/>
                                                      <m:mcJc m:val="center"/>
                                                    </m:mcPr>
                                                  </m:mc>
                                                </m:mcs>
                                                <m:ctrlPr>
                                                  <a:rPr lang="el-GR" sz="18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mPr>
                                              <m:mr>
                                                <m:e>
                                                  <m:m>
                                                    <m:mPr>
                                                      <m:mcs>
                                                        <m:mc>
                                                          <m:mcPr>
                                                            <m:count m:val="1"/>
                                                            <m:mcJc m:val="center"/>
                                                          </m:mcPr>
                                                        </m:mc>
                                                      </m:mcs>
                                                      <m:ctrlPr>
                                                        <a:rPr lang="el-GR" sz="180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mPr>
                                                    <m:mr>
                                                      <m:e>
                                                        <m:r>
                                                          <a:rPr lang="el-GR" sz="1800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0</m:t>
                                                        </m:r>
                                                      </m:e>
                                                    </m:mr>
                                                    <m:mr>
                                                      <m:e>
                                                        <m:r>
                                                          <a:rPr lang="el-GR" sz="1800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0</m:t>
                                                        </m:r>
                                                      </m:e>
                                                    </m:mr>
                                                  </m:m>
                                                </m:e>
                                              </m:mr>
                                              <m:mr>
                                                <m:e>
                                                  <m:r>
                                                    <a:rPr lang="en-US" sz="18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𝐿</m:t>
                                                  </m:r>
                                                  <m:r>
                                                    <a:rPr lang="en-US" sz="18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−</m:t>
                                                  </m:r>
                                                  <m:r>
                                                    <a:rPr lang="en-US" sz="18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𝐷</m:t>
                                                  </m:r>
                                                  <m:r>
                                                    <a:rPr lang="en-US" sz="1800" i="1">
                                                      <a:latin typeface="Cambria Math" panose="02040503050406030204" pitchFamily="18" charset="0"/>
                                                    </a:rPr>
                                                    <m:t>−</m:t>
                                                  </m:r>
                                                  <m:r>
                                                    <a:rPr lang="el-GR" sz="1800" i="1">
                                                      <a:latin typeface="Cambria Math" panose="02040503050406030204" pitchFamily="18" charset="0"/>
                                                    </a:rPr>
                                                    <m:t>𝜆</m:t>
                                                  </m:r>
                                                </m:e>
                                              </m:mr>
                                              <m:mr>
                                                <m:e>
                                                  <m:r>
                                                    <a:rPr lang="el-GR" sz="18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𝑢</m:t>
                                                  </m:r>
                                                </m:e>
                                              </m:mr>
                                            </m:m>
                                          </m:e>
                                          <m:e>
                                            <m:m>
                                              <m:mPr>
                                                <m:mcs>
                                                  <m:mc>
                                                    <m:mcPr>
                                                      <m:count m:val="1"/>
                                                      <m:mcJc m:val="center"/>
                                                    </m:mcPr>
                                                  </m:mc>
                                                </m:mcs>
                                                <m:ctrlPr>
                                                  <a:rPr lang="el-GR" sz="18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mPr>
                                              <m:mr>
                                                <m:e>
                                                  <m:m>
                                                    <m:mPr>
                                                      <m:mcs>
                                                        <m:mc>
                                                          <m:mcPr>
                                                            <m:count m:val="1"/>
                                                            <m:mcJc m:val="center"/>
                                                          </m:mcPr>
                                                        </m:mc>
                                                      </m:mcs>
                                                      <m:ctrlPr>
                                                        <a:rPr lang="el-GR" sz="180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mPr>
                                                    <m:mr>
                                                      <m:e>
                                                        <m:r>
                                                          <a:rPr lang="el-GR" sz="1800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0</m:t>
                                                        </m:r>
                                                      </m:e>
                                                    </m:mr>
                                                    <m:mr>
                                                      <m:e>
                                                        <m:r>
                                                          <a:rPr lang="el-GR" sz="1800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0</m:t>
                                                        </m:r>
                                                      </m:e>
                                                    </m:mr>
                                                  </m:m>
                                                </m:e>
                                              </m:mr>
                                              <m:mr>
                                                <m:e>
                                                  <m:r>
                                                    <a:rPr lang="el-GR" sz="1800" i="1">
                                                      <a:latin typeface="Cambria Math" panose="02040503050406030204" pitchFamily="18" charset="0"/>
                                                    </a:rPr>
                                                    <m:t>0</m:t>
                                                  </m:r>
                                                </m:e>
                                              </m:mr>
                                              <m:mr>
                                                <m:e>
                                                  <m:r>
                                                    <a:rPr lang="en-US" sz="18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𝐿</m:t>
                                                  </m:r>
                                                  <m:r>
                                                    <a:rPr lang="en-US" sz="18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−</m:t>
                                                  </m:r>
                                                  <m:r>
                                                    <a:rPr lang="en-US" sz="18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𝐷</m:t>
                                                  </m:r>
                                                  <m:r>
                                                    <a:rPr lang="el-GR" sz="1800" i="1">
                                                      <a:latin typeface="Cambria Math" panose="02040503050406030204" pitchFamily="18" charset="0"/>
                                                    </a:rPr>
                                                    <m:t>−</m:t>
                                                  </m:r>
                                                  <m:r>
                                                    <a:rPr lang="el-GR" sz="1800" i="1">
                                                      <a:latin typeface="Cambria Math" panose="02040503050406030204" pitchFamily="18" charset="0"/>
                                                    </a:rPr>
                                                    <m:t>𝜆</m:t>
                                                  </m:r>
                                                </m:e>
                                              </m:mr>
                                            </m:m>
                                          </m:e>
                                        </m:mr>
                                      </m:m>
                                    </m:e>
                                  </m:mr>
                                </m:m>
                              </m:e>
                            </m:mr>
                          </m:m>
                        </m:e>
                      </m:d>
                      <m:r>
                        <a:rPr lang="en-US" sz="1800" i="1">
                          <a:latin typeface="Cambria Math" panose="02040503050406030204" pitchFamily="18" charset="0"/>
                        </a:rPr>
                        <m:t>=0=&gt;</m:t>
                      </m:r>
                      <m:sSup>
                        <m:sSup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  <m:r>
                                <a:rPr lang="el-GR" sz="18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l-GR" sz="1800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</m:d>
                        </m:e>
                        <m:sup>
                          <m:r>
                            <a:rPr lang="el-GR" sz="1800" i="1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l-GR" sz="1800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1800" i="1" dirty="0">
                  <a:latin typeface="Cambria Math" panose="02040503050406030204" pitchFamily="18" charset="0"/>
                </a:endParaRPr>
              </a:p>
              <a:p>
                <a:endParaRPr lang="en-US" sz="18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 panose="02040503050406030204" pitchFamily="18" charset="0"/>
                        </a:rPr>
                        <m:t>=&gt;</m:t>
                      </m:r>
                      <m:sSub>
                        <m:sSub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l-GR" sz="18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l-GR" sz="1800" i="1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l-GR" sz="18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l-GR" sz="1800" i="1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l-GR" sz="1800" i="1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l-GR" sz="1800" i="1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l-GR" sz="1800" i="1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l-GR" sz="1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marL="0" indent="0">
                  <a:buNone/>
                </a:pP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Παρατηρώ ότι το σύστημα έχει </a:t>
                </a:r>
                <a:r>
                  <a:rPr lang="el-GR" sz="1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μια τετραπλή </a:t>
                </a:r>
                <a:r>
                  <a:rPr lang="el-GR" sz="1800" b="1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ιδιοτιμή</a:t>
                </a:r>
                <a:r>
                  <a:rPr lang="el-GR" sz="1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, θετική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, επομένως το σημείο ισορροπίας είναι </a:t>
                </a:r>
                <a:r>
                  <a:rPr lang="el-GR" sz="1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ασταθές</a:t>
                </a:r>
                <a:r>
                  <a:rPr lang="el-GR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.</a:t>
                </a:r>
              </a:p>
              <a:p>
                <a:endParaRPr lang="el-GR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1D694B7-0111-6335-4979-E90673EC95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1465" y="3683187"/>
                <a:ext cx="8521831" cy="3051926"/>
              </a:xfrm>
              <a:prstGeom prst="rect">
                <a:avLst/>
              </a:prstGeom>
              <a:blipFill>
                <a:blip r:embed="rId5"/>
                <a:stretch>
                  <a:fillRect l="-57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Θέση αριθμού διαφάνειας 27">
            <a:extLst>
              <a:ext uri="{FF2B5EF4-FFF2-40B4-BE49-F238E27FC236}">
                <a16:creationId xmlns:a16="http://schemas.microsoft.com/office/drawing/2014/main" id="{0C67A678-3A48-3DD1-6B81-1696DB1FE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18</a:t>
            </a:fld>
            <a:endParaRPr lang="el-GR" b="1" dirty="0"/>
          </a:p>
        </p:txBody>
      </p:sp>
    </p:spTree>
    <p:extLst>
      <p:ext uri="{BB962C8B-B14F-4D97-AF65-F5344CB8AC3E}">
        <p14:creationId xmlns:p14="http://schemas.microsoft.com/office/powerpoint/2010/main" val="7451133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64627221-F39B-5572-6886-506380B03471}"/>
              </a:ext>
            </a:extLst>
          </p:cNvPr>
          <p:cNvSpPr/>
          <p:nvPr/>
        </p:nvSpPr>
        <p:spPr>
          <a:xfrm>
            <a:off x="2941163" y="3836709"/>
            <a:ext cx="2243577" cy="49019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A388783-62AA-45C7-CB56-D51113079420}"/>
              </a:ext>
            </a:extLst>
          </p:cNvPr>
          <p:cNvSpPr txBox="1"/>
          <p:nvPr/>
        </p:nvSpPr>
        <p:spPr>
          <a:xfrm>
            <a:off x="631596" y="0"/>
            <a:ext cx="1156040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l-GR" sz="3200" b="1" cap="none" spc="0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ΑΝΑΛΥΤΙΚΗ ΛΥΣΗ ΚΑΙ ΓΡΑΦΗΜΑΤΑ </a:t>
            </a:r>
            <a:r>
              <a:rPr lang="el-GR" sz="32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ΠΡΙΝ</a:t>
            </a:r>
            <a:r>
              <a:rPr lang="el-GR" sz="3200" b="1" cap="none" spc="0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 ΤΗΝ ΘΕΡΑΠΕΙΑ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83F97FD-878E-DF26-B58E-26E71A1E5084}"/>
                  </a:ext>
                </a:extLst>
              </p:cNvPr>
              <p:cNvSpPr txBox="1"/>
              <p:nvPr/>
            </p:nvSpPr>
            <p:spPr>
              <a:xfrm>
                <a:off x="1461154" y="758015"/>
                <a:ext cx="3619893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l-GR" sz="2400" b="1" cap="none" spc="0" dirty="0">
                    <a:ln w="12700" cmpd="sng">
                      <a:solidFill>
                        <a:schemeClr val="accent4"/>
                      </a:solidFill>
                      <a:prstDash val="solid"/>
                    </a:ln>
                    <a:gradFill>
                      <a:gsLst>
                        <a:gs pos="0">
                          <a:schemeClr val="accent4"/>
                        </a:gs>
                        <a:gs pos="4000">
                          <a:schemeClr val="accent4">
                            <a:lumMod val="60000"/>
                            <a:lumOff val="40000"/>
                          </a:schemeClr>
                        </a:gs>
                        <a:gs pos="87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/>
                    </a:gradFill>
                    <a:effectLst/>
                  </a:rPr>
                  <a:t>ΕΥΑΙΣΘΗΤΑ ΚΥΤΤΑΡΑ </a:t>
                </a:r>
                <a14:m>
                  <m:oMath xmlns:m="http://schemas.openxmlformats.org/officeDocument/2006/math">
                    <m:r>
                      <a:rPr lang="en-US" sz="2400" b="1" i="1" cap="none" spc="0" smtClean="0">
                        <a:ln w="12700" cmpd="sng">
                          <a:solidFill>
                            <a:schemeClr val="accent4"/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/>
                            </a:gs>
                            <a:gs pos="4000">
                              <a:schemeClr val="accent4">
                                <a:lumMod val="60000"/>
                                <a:lumOff val="40000"/>
                              </a:schemeClr>
                            </a:gs>
                            <a:gs pos="87000">
                              <a:schemeClr val="accent4">
                                <a:lumMod val="20000"/>
                                <a:lumOff val="8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mbria Math" panose="02040503050406030204" pitchFamily="18" charset="0"/>
                      </a:rPr>
                      <m:t>𝑵</m:t>
                    </m:r>
                    <m:r>
                      <a:rPr lang="en-US" sz="2400" b="1" i="1" cap="none" spc="0" smtClean="0">
                        <a:ln w="12700" cmpd="sng">
                          <a:solidFill>
                            <a:schemeClr val="accent4"/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/>
                            </a:gs>
                            <a:gs pos="4000">
                              <a:schemeClr val="accent4">
                                <a:lumMod val="60000"/>
                                <a:lumOff val="40000"/>
                              </a:schemeClr>
                            </a:gs>
                            <a:gs pos="87000">
                              <a:schemeClr val="accent4">
                                <a:lumMod val="20000"/>
                                <a:lumOff val="8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1" i="1" cap="none" spc="0" smtClean="0">
                        <a:ln w="12700" cmpd="sng">
                          <a:solidFill>
                            <a:schemeClr val="accent4"/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/>
                            </a:gs>
                            <a:gs pos="4000">
                              <a:schemeClr val="accent4">
                                <a:lumMod val="60000"/>
                                <a:lumOff val="40000"/>
                              </a:schemeClr>
                            </a:gs>
                            <a:gs pos="87000">
                              <a:schemeClr val="accent4">
                                <a:lumMod val="20000"/>
                                <a:lumOff val="8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mbria Math" panose="02040503050406030204" pitchFamily="18" charset="0"/>
                      </a:rPr>
                      <m:t>𝒕</m:t>
                    </m:r>
                    <m:r>
                      <a:rPr lang="en-US" sz="2400" b="1" i="1" cap="none" spc="0" smtClean="0">
                        <a:ln w="12700" cmpd="sng">
                          <a:solidFill>
                            <a:schemeClr val="accent4"/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/>
                            </a:gs>
                            <a:gs pos="4000">
                              <a:schemeClr val="accent4">
                                <a:lumMod val="60000"/>
                                <a:lumOff val="40000"/>
                              </a:schemeClr>
                            </a:gs>
                            <a:gs pos="87000">
                              <a:schemeClr val="accent4">
                                <a:lumMod val="20000"/>
                                <a:lumOff val="8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b="1" cap="none" spc="0" dirty="0">
                    <a:ln w="12700" cmpd="sng">
                      <a:solidFill>
                        <a:schemeClr val="accent4"/>
                      </a:solidFill>
                      <a:prstDash val="solid"/>
                    </a:ln>
                    <a:gradFill>
                      <a:gsLst>
                        <a:gs pos="0">
                          <a:schemeClr val="accent4"/>
                        </a:gs>
                        <a:gs pos="4000">
                          <a:schemeClr val="accent4">
                            <a:lumMod val="60000"/>
                            <a:lumOff val="40000"/>
                          </a:schemeClr>
                        </a:gs>
                        <a:gs pos="87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/>
                    </a:gradFill>
                    <a:effectLst/>
                  </a:rPr>
                  <a:t>:</a:t>
                </a:r>
                <a:endParaRPr lang="el-GR" sz="2400" b="1" cap="none" spc="0" dirty="0">
                  <a:ln w="12700" cmpd="sng">
                    <a:solidFill>
                      <a:schemeClr val="accent4"/>
                    </a:solidFill>
                    <a:prstDash val="solid"/>
                  </a:ln>
                  <a:gradFill>
                    <a:gsLst>
                      <a:gs pos="0">
                        <a:schemeClr val="accent4"/>
                      </a:gs>
                      <a:gs pos="4000">
                        <a:schemeClr val="accent4">
                          <a:lumMod val="60000"/>
                          <a:lumOff val="40000"/>
                        </a:schemeClr>
                      </a:gs>
                      <a:gs pos="87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/>
                  </a:gradFill>
                  <a:effectLst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83F97FD-878E-DF26-B58E-26E71A1E50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1154" y="758015"/>
                <a:ext cx="3619893" cy="46166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5FF5EFF-8FA9-2BB6-F8B3-FE12AE58BC05}"/>
                  </a:ext>
                </a:extLst>
              </p:cNvPr>
              <p:cNvSpPr txBox="1"/>
              <p:nvPr/>
            </p:nvSpPr>
            <p:spPr>
              <a:xfrm>
                <a:off x="1461154" y="1810032"/>
                <a:ext cx="5203597" cy="66124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l-GR" dirty="0"/>
                  <a:t>Η αναλυτική λύση είναι της μορφής :</a:t>
                </a:r>
              </a:p>
              <a:p>
                <a:endParaRPr lang="el-GR" sz="800" i="1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i="1"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l-GR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l-G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𝐺</m:t>
                      </m:r>
                      <m:sSup>
                        <m:sSupPr>
                          <m:ctrlPr>
                            <a:rPr lang="el-G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l-GR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l-GR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r>
                        <m:rPr>
                          <m:nor/>
                        </m:rPr>
                        <a:rPr lang="el-GR"/>
                        <m:t>.</m:t>
                      </m:r>
                    </m:oMath>
                  </m:oMathPara>
                </a14:m>
                <a:endParaRPr lang="el-GR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l-GR" i="1"/>
                        <m:t> </m:t>
                      </m:r>
                    </m:oMath>
                  </m:oMathPara>
                </a14:m>
                <a:endParaRPr lang="el-GR" i="1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l-GR"/>
                        <m:t>Χρησιμοποιώντας</m:t>
                      </m:r>
                      <m:r>
                        <m:rPr>
                          <m:nor/>
                        </m:rPr>
                        <a:rPr lang="el-GR"/>
                        <m:t> </m:t>
                      </m:r>
                      <m:r>
                        <m:rPr>
                          <m:nor/>
                        </m:rPr>
                        <a:rPr lang="el-GR"/>
                        <m:t>την</m:t>
                      </m:r>
                      <m:r>
                        <m:rPr>
                          <m:nor/>
                        </m:rPr>
                        <a:rPr lang="el-GR"/>
                        <m:t> </m:t>
                      </m:r>
                      <m:r>
                        <m:rPr>
                          <m:nor/>
                        </m:rPr>
                        <a:rPr lang="el-GR"/>
                        <m:t>αρχική</m:t>
                      </m:r>
                      <m:r>
                        <m:rPr>
                          <m:nor/>
                        </m:rPr>
                        <a:rPr lang="el-GR"/>
                        <m:t> </m:t>
                      </m:r>
                      <m:r>
                        <m:rPr>
                          <m:nor/>
                        </m:rPr>
                        <a:rPr lang="el-GR"/>
                        <m:t>συνθήκη</m:t>
                      </m:r>
                      <m:r>
                        <m:rPr>
                          <m:nor/>
                        </m:rPr>
                        <a:rPr lang="en-US" b="0" i="0" smtClean="0"/>
                        <m:t>:</m:t>
                      </m:r>
                      <m:r>
                        <m:rPr>
                          <m:nor/>
                        </m:rPr>
                        <a:rPr lang="el-GR"/>
                        <m:t> </m:t>
                      </m:r>
                    </m:oMath>
                  </m:oMathPara>
                </a14:m>
                <a:endParaRPr lang="en-US" dirty="0"/>
              </a:p>
              <a:p>
                <a:pPr algn="just"/>
                <a:endParaRPr lang="en-US" i="1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l-GR" i="1"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l-GR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⇒</m:t>
                      </m:r>
                    </m:oMath>
                  </m:oMathPara>
                </a14:m>
                <a:endParaRPr lang="el-GR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l-GR" i="1"/>
                        <m:t> </m:t>
                      </m:r>
                    </m:oMath>
                  </m:oMathPara>
                </a14:m>
                <a:endParaRPr lang="el-GR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i="1"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l-GR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l-GR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01</m:t>
                          </m:r>
                        </m:sub>
                      </m:sSub>
                      <m:sSup>
                        <m:sSupPr>
                          <m:ctrlPr>
                            <a:rPr lang="el-G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l-GR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l-GR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b="0" dirty="0"/>
              </a:p>
              <a:p>
                <a:endParaRPr lang="el-GR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𝐿</m:t>
                    </m:r>
                    <m:r>
                      <a:rPr lang="el-GR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l-GR" i="1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&gt;0⇒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dirty="0"/>
                  <a:t>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Τα καρκινικά κύτταρα ευαίσθητου τύπου </a:t>
                </a:r>
                <a:r>
                  <a:rPr lang="el-GR" sz="1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αυξάνονται </a:t>
                </a:r>
              </a:p>
              <a:p>
                <a:r>
                  <a:rPr lang="el-GR" sz="1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εκθετικά σε βάθος χρόνου 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με σταθερό ρυθμό, κάτι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που επιβεβαιώνουμε και με το διπλανό γράφημα για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𝑁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01</m:t>
                        </m:r>
                      </m:sub>
                    </m:sSub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=1, 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𝐿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=2, 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𝐷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=1.5, 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𝑢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10</m:t>
                        </m:r>
                      </m:e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−3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, 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𝑀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𝑒</m:t>
                        </m:r>
                      </m:e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5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,  </m:t>
                    </m:r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e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∗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=10</m:t>
                    </m:r>
                  </m:oMath>
                </a14:m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endParaRPr lang="el-GR" dirty="0">
                  <a:latin typeface="Calibri" panose="020F0502020204030204" pitchFamily="34" charset="0"/>
                </a:endParaRPr>
              </a:p>
              <a:p>
                <a:endParaRPr lang="el-GR" dirty="0">
                  <a:latin typeface="Calibri" panose="020F0502020204030204" pitchFamily="34" charset="0"/>
                </a:endParaRPr>
              </a:p>
              <a:p>
                <a:endParaRPr lang="el-GR" dirty="0">
                  <a:latin typeface="Calibri" panose="020F0502020204030204" pitchFamily="34" charset="0"/>
                </a:endParaRPr>
              </a:p>
              <a:p>
                <a:endParaRPr lang="el-GR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5FF5EFF-8FA9-2BB6-F8B3-FE12AE58BC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1154" y="1810032"/>
                <a:ext cx="5203597" cy="6612451"/>
              </a:xfrm>
              <a:prstGeom prst="rect">
                <a:avLst/>
              </a:prstGeom>
              <a:blipFill>
                <a:blip r:embed="rId3"/>
                <a:stretch>
                  <a:fillRect l="-1055" t="-553" r="-140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Ευθύγραμμο βέλος σύνδεσης 10">
            <a:extLst>
              <a:ext uri="{FF2B5EF4-FFF2-40B4-BE49-F238E27FC236}">
                <a16:creationId xmlns:a16="http://schemas.microsoft.com/office/drawing/2014/main" id="{A96CA75D-F09D-3297-EE17-5C48B9F5D5B1}"/>
              </a:ext>
            </a:extLst>
          </p:cNvPr>
          <p:cNvCxnSpPr>
            <a:cxnSpLocks/>
          </p:cNvCxnSpPr>
          <p:nvPr/>
        </p:nvCxnSpPr>
        <p:spPr>
          <a:xfrm flipV="1">
            <a:off x="3723588" y="4477732"/>
            <a:ext cx="0" cy="27337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Ευθεία γραμμή σύνδεσης 15">
            <a:extLst>
              <a:ext uri="{FF2B5EF4-FFF2-40B4-BE49-F238E27FC236}">
                <a16:creationId xmlns:a16="http://schemas.microsoft.com/office/drawing/2014/main" id="{FEA205EA-60E6-4F38-CF59-254A4DAAA080}"/>
              </a:ext>
            </a:extLst>
          </p:cNvPr>
          <p:cNvCxnSpPr>
            <a:cxnSpLocks/>
          </p:cNvCxnSpPr>
          <p:nvPr/>
        </p:nvCxnSpPr>
        <p:spPr>
          <a:xfrm flipV="1">
            <a:off x="6825006" y="914400"/>
            <a:ext cx="0" cy="59436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Εικόνα 21" descr="Εικόνα που περιέχει κείμενο, διάγραμμα, γραμμή, στιγμιότυπο οθόνης&#10;&#10;Περιγραφή που δημιουργήθηκε αυτόματα">
            <a:extLst>
              <a:ext uri="{FF2B5EF4-FFF2-40B4-BE49-F238E27FC236}">
                <a16:creationId xmlns:a16="http://schemas.microsoft.com/office/drawing/2014/main" id="{D3FB8D1D-DD19-B723-A799-FAF096AD22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5262" y="1618421"/>
            <a:ext cx="5043337" cy="4810659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23" name="Θέση αριθμού διαφάνειας 22">
            <a:extLst>
              <a:ext uri="{FF2B5EF4-FFF2-40B4-BE49-F238E27FC236}">
                <a16:creationId xmlns:a16="http://schemas.microsoft.com/office/drawing/2014/main" id="{BA2F2C8F-FFDF-9547-607E-F1FCF4856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19</a:t>
            </a:fld>
            <a:endParaRPr lang="el-GR" b="1" dirty="0"/>
          </a:p>
        </p:txBody>
      </p:sp>
    </p:spTree>
    <p:extLst>
      <p:ext uri="{BB962C8B-B14F-4D97-AF65-F5344CB8AC3E}">
        <p14:creationId xmlns:p14="http://schemas.microsoft.com/office/powerpoint/2010/main" val="3100602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Τόξο 19">
            <a:extLst>
              <a:ext uri="{FF2B5EF4-FFF2-40B4-BE49-F238E27FC236}">
                <a16:creationId xmlns:a16="http://schemas.microsoft.com/office/drawing/2014/main" id="{C4F2CE96-1F61-ECCF-E782-8C37E0C74378}"/>
              </a:ext>
            </a:extLst>
          </p:cNvPr>
          <p:cNvSpPr/>
          <p:nvPr/>
        </p:nvSpPr>
        <p:spPr>
          <a:xfrm>
            <a:off x="743502" y="1602926"/>
            <a:ext cx="2111605" cy="5052767"/>
          </a:xfrm>
          <a:prstGeom prst="arc">
            <a:avLst>
              <a:gd name="adj1" fmla="val 16200000"/>
              <a:gd name="adj2" fmla="val 5178514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3" name="Ορθογώνιο 12">
            <a:extLst>
              <a:ext uri="{FF2B5EF4-FFF2-40B4-BE49-F238E27FC236}">
                <a16:creationId xmlns:a16="http://schemas.microsoft.com/office/drawing/2014/main" id="{00DA8A12-596B-BC4E-B0F5-7285D61DF861}"/>
              </a:ext>
            </a:extLst>
          </p:cNvPr>
          <p:cNvSpPr/>
          <p:nvPr/>
        </p:nvSpPr>
        <p:spPr>
          <a:xfrm>
            <a:off x="2129106" y="1465578"/>
            <a:ext cx="5369089" cy="5350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Ορθογώνιο 13">
            <a:extLst>
              <a:ext uri="{FF2B5EF4-FFF2-40B4-BE49-F238E27FC236}">
                <a16:creationId xmlns:a16="http://schemas.microsoft.com/office/drawing/2014/main" id="{1D6871F3-4B83-5F93-AD03-29E0B558A8B1}"/>
              </a:ext>
            </a:extLst>
          </p:cNvPr>
          <p:cNvSpPr/>
          <p:nvPr/>
        </p:nvSpPr>
        <p:spPr>
          <a:xfrm>
            <a:off x="2631659" y="2381556"/>
            <a:ext cx="5369089" cy="5350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15" name="Ορθογώνιο 14">
            <a:extLst>
              <a:ext uri="{FF2B5EF4-FFF2-40B4-BE49-F238E27FC236}">
                <a16:creationId xmlns:a16="http://schemas.microsoft.com/office/drawing/2014/main" id="{D07DAE2F-9407-5DE8-941D-4499B725C46C}"/>
              </a:ext>
            </a:extLst>
          </p:cNvPr>
          <p:cNvSpPr/>
          <p:nvPr/>
        </p:nvSpPr>
        <p:spPr>
          <a:xfrm>
            <a:off x="2976565" y="3386694"/>
            <a:ext cx="6582214" cy="5350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6" name="Ορθογώνιο 15">
            <a:extLst>
              <a:ext uri="{FF2B5EF4-FFF2-40B4-BE49-F238E27FC236}">
                <a16:creationId xmlns:a16="http://schemas.microsoft.com/office/drawing/2014/main" id="{EB2C2F47-16ED-3C32-EAED-9A91085F63E2}"/>
              </a:ext>
            </a:extLst>
          </p:cNvPr>
          <p:cNvSpPr/>
          <p:nvPr/>
        </p:nvSpPr>
        <p:spPr>
          <a:xfrm>
            <a:off x="2985965" y="4339988"/>
            <a:ext cx="6572813" cy="5350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Ορθογώνιο 16">
            <a:extLst>
              <a:ext uri="{FF2B5EF4-FFF2-40B4-BE49-F238E27FC236}">
                <a16:creationId xmlns:a16="http://schemas.microsoft.com/office/drawing/2014/main" id="{A3AC10C2-6CDC-21CE-1858-A59FF6D49362}"/>
              </a:ext>
            </a:extLst>
          </p:cNvPr>
          <p:cNvSpPr/>
          <p:nvPr/>
        </p:nvSpPr>
        <p:spPr>
          <a:xfrm>
            <a:off x="2641060" y="5326719"/>
            <a:ext cx="5369089" cy="5350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8" name="Ορθογώνιο 17">
            <a:extLst>
              <a:ext uri="{FF2B5EF4-FFF2-40B4-BE49-F238E27FC236}">
                <a16:creationId xmlns:a16="http://schemas.microsoft.com/office/drawing/2014/main" id="{3E407DB7-10BB-91EB-C21A-92AB3ADF4CF4}"/>
              </a:ext>
            </a:extLst>
          </p:cNvPr>
          <p:cNvSpPr/>
          <p:nvPr/>
        </p:nvSpPr>
        <p:spPr>
          <a:xfrm>
            <a:off x="2199064" y="6137247"/>
            <a:ext cx="5369089" cy="5350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A6F5F891-59A1-2774-3FF3-58D41FA33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2</a:t>
            </a:fld>
            <a:endParaRPr lang="el-GR" sz="1400" b="1" dirty="0"/>
          </a:p>
        </p:txBody>
      </p:sp>
      <p:sp>
        <p:nvSpPr>
          <p:cNvPr id="6" name="Οβάλ 5">
            <a:extLst>
              <a:ext uri="{FF2B5EF4-FFF2-40B4-BE49-F238E27FC236}">
                <a16:creationId xmlns:a16="http://schemas.microsoft.com/office/drawing/2014/main" id="{4A9C2D9A-FF47-38B7-2DCD-98F64062474E}"/>
              </a:ext>
            </a:extLst>
          </p:cNvPr>
          <p:cNvSpPr/>
          <p:nvPr/>
        </p:nvSpPr>
        <p:spPr>
          <a:xfrm>
            <a:off x="2474012" y="4320515"/>
            <a:ext cx="689812" cy="58362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l-GR" dirty="0"/>
          </a:p>
        </p:txBody>
      </p:sp>
      <p:sp>
        <p:nvSpPr>
          <p:cNvPr id="7" name="Οβάλ 6">
            <a:extLst>
              <a:ext uri="{FF2B5EF4-FFF2-40B4-BE49-F238E27FC236}">
                <a16:creationId xmlns:a16="http://schemas.microsoft.com/office/drawing/2014/main" id="{90511F3F-BCFF-1EC0-1139-A88FBEAA9D1D}"/>
              </a:ext>
            </a:extLst>
          </p:cNvPr>
          <p:cNvSpPr/>
          <p:nvPr/>
        </p:nvSpPr>
        <p:spPr>
          <a:xfrm>
            <a:off x="2474012" y="3353186"/>
            <a:ext cx="689812" cy="58362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l-GR"/>
          </a:p>
        </p:txBody>
      </p:sp>
      <p:sp>
        <p:nvSpPr>
          <p:cNvPr id="8" name="Οβάλ 7">
            <a:extLst>
              <a:ext uri="{FF2B5EF4-FFF2-40B4-BE49-F238E27FC236}">
                <a16:creationId xmlns:a16="http://schemas.microsoft.com/office/drawing/2014/main" id="{5C4E3F9A-6DC7-9DCF-548F-710620A1D20B}"/>
              </a:ext>
            </a:extLst>
          </p:cNvPr>
          <p:cNvSpPr/>
          <p:nvPr/>
        </p:nvSpPr>
        <p:spPr>
          <a:xfrm>
            <a:off x="2296154" y="2371022"/>
            <a:ext cx="689812" cy="58362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l-GR"/>
          </a:p>
        </p:txBody>
      </p:sp>
      <p:sp>
        <p:nvSpPr>
          <p:cNvPr id="9" name="Οβάλ 8">
            <a:extLst>
              <a:ext uri="{FF2B5EF4-FFF2-40B4-BE49-F238E27FC236}">
                <a16:creationId xmlns:a16="http://schemas.microsoft.com/office/drawing/2014/main" id="{321E963B-81BE-4243-4104-B1FEEC607DE7}"/>
              </a:ext>
            </a:extLst>
          </p:cNvPr>
          <p:cNvSpPr/>
          <p:nvPr/>
        </p:nvSpPr>
        <p:spPr>
          <a:xfrm>
            <a:off x="1784200" y="1428262"/>
            <a:ext cx="689812" cy="58362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l-GR"/>
          </a:p>
        </p:txBody>
      </p:sp>
      <p:sp>
        <p:nvSpPr>
          <p:cNvPr id="10" name="Οβάλ 9">
            <a:extLst>
              <a:ext uri="{FF2B5EF4-FFF2-40B4-BE49-F238E27FC236}">
                <a16:creationId xmlns:a16="http://schemas.microsoft.com/office/drawing/2014/main" id="{F2C0AA8E-7B41-EC0E-01A2-13013F0497B4}"/>
              </a:ext>
            </a:extLst>
          </p:cNvPr>
          <p:cNvSpPr/>
          <p:nvPr/>
        </p:nvSpPr>
        <p:spPr>
          <a:xfrm>
            <a:off x="2296154" y="5278111"/>
            <a:ext cx="689812" cy="58362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l-GR"/>
          </a:p>
        </p:txBody>
      </p:sp>
      <p:sp>
        <p:nvSpPr>
          <p:cNvPr id="11" name="Οβάλ 10">
            <a:extLst>
              <a:ext uri="{FF2B5EF4-FFF2-40B4-BE49-F238E27FC236}">
                <a16:creationId xmlns:a16="http://schemas.microsoft.com/office/drawing/2014/main" id="{A7C13B7A-7D46-153C-55F5-0EA1B008182C}"/>
              </a:ext>
            </a:extLst>
          </p:cNvPr>
          <p:cNvSpPr/>
          <p:nvPr/>
        </p:nvSpPr>
        <p:spPr>
          <a:xfrm>
            <a:off x="1799304" y="6088639"/>
            <a:ext cx="689812" cy="58362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l-GR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06910CA-F3BB-6024-D0EC-97CBC53870FB}"/>
              </a:ext>
            </a:extLst>
          </p:cNvPr>
          <p:cNvSpPr txBox="1"/>
          <p:nvPr/>
        </p:nvSpPr>
        <p:spPr>
          <a:xfrm>
            <a:off x="2519051" y="1493312"/>
            <a:ext cx="4934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/>
              <a:t>  Η ΕΝΝΟΙΑ ΤΗΣ ΜΟΝΤΕΛΟΠΟΙΗΣΗΣ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9C7D169-FFA7-024A-B10C-13C0C4330C85}"/>
              </a:ext>
            </a:extLst>
          </p:cNvPr>
          <p:cNvSpPr txBox="1"/>
          <p:nvPr/>
        </p:nvSpPr>
        <p:spPr>
          <a:xfrm>
            <a:off x="3069971" y="2399901"/>
            <a:ext cx="4946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/>
              <a:t>ΒΑΣΙΚΕΣ ΓΝΩΣΕΙΣ ΓΙΑ ΤΟΝ ΚΑΡΚΙΝΟ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4B88792-BA08-988C-BCFA-9C1C0606A02B}"/>
              </a:ext>
            </a:extLst>
          </p:cNvPr>
          <p:cNvSpPr txBox="1"/>
          <p:nvPr/>
        </p:nvSpPr>
        <p:spPr>
          <a:xfrm>
            <a:off x="3069971" y="3429000"/>
            <a:ext cx="68135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/>
              <a:t>ΜΕΛΕΤΗ ΜΟΝΤΕΛΟΥ ΜΕ ΤΗΝ ΧΟΡΗΓΗΣΗ ΕΝΌΣ ΦΑΡΜΑΚΟΥ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867BD6D-A4F2-BC27-B420-D6A4C7F2058D}"/>
              </a:ext>
            </a:extLst>
          </p:cNvPr>
          <p:cNvSpPr txBox="1"/>
          <p:nvPr/>
        </p:nvSpPr>
        <p:spPr>
          <a:xfrm>
            <a:off x="3132005" y="4387448"/>
            <a:ext cx="681357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/>
              <a:t>ΜΕΛΕΤΗ ΜΟΝΤΕΛΟΥ ΜΕ ΤΗΝ ΧΟΡΗΓΗΣΗ ΔΥΟ ΦΑΡΜΑΚΩΝ</a:t>
            </a:r>
          </a:p>
          <a:p>
            <a:endParaRPr lang="el-GR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FBA5811-DA00-869A-4D54-79BA007E339E}"/>
              </a:ext>
            </a:extLst>
          </p:cNvPr>
          <p:cNvSpPr txBox="1"/>
          <p:nvPr/>
        </p:nvSpPr>
        <p:spPr>
          <a:xfrm>
            <a:off x="3200013" y="5337094"/>
            <a:ext cx="49464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/>
              <a:t>ΜΕΛΕΤΗ ΤΟΥ ΜΟΝΤΕΛΟΥ </a:t>
            </a:r>
            <a:r>
              <a:rPr lang="en-US" sz="2400" dirty="0"/>
              <a:t>CICV</a:t>
            </a:r>
            <a:endParaRPr lang="el-GR" sz="2400" dirty="0"/>
          </a:p>
          <a:p>
            <a:endParaRPr lang="el-GR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6B8DB0D-C7CB-9B57-703B-4053EA6AA990}"/>
              </a:ext>
            </a:extLst>
          </p:cNvPr>
          <p:cNvSpPr txBox="1"/>
          <p:nvPr/>
        </p:nvSpPr>
        <p:spPr>
          <a:xfrm>
            <a:off x="3557160" y="6150445"/>
            <a:ext cx="48475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/>
              <a:t>ΣΥΜΠΕΡΑΣΜΑΤΑ </a:t>
            </a:r>
          </a:p>
        </p:txBody>
      </p:sp>
      <p:sp>
        <p:nvSpPr>
          <p:cNvPr id="27" name="Ορθογώνιο 26">
            <a:extLst>
              <a:ext uri="{FF2B5EF4-FFF2-40B4-BE49-F238E27FC236}">
                <a16:creationId xmlns:a16="http://schemas.microsoft.com/office/drawing/2014/main" id="{A2D59460-FBCE-5BF2-3831-096481A707D3}"/>
              </a:ext>
            </a:extLst>
          </p:cNvPr>
          <p:cNvSpPr/>
          <p:nvPr/>
        </p:nvSpPr>
        <p:spPr>
          <a:xfrm>
            <a:off x="4287213" y="10375"/>
            <a:ext cx="4503156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l-GR" sz="5400" b="1" cap="none" spc="0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ΠΕΡΙΕΧΟΜΕΝΑ</a:t>
            </a:r>
          </a:p>
        </p:txBody>
      </p:sp>
    </p:spTree>
    <p:extLst>
      <p:ext uri="{BB962C8B-B14F-4D97-AF65-F5344CB8AC3E}">
        <p14:creationId xmlns:p14="http://schemas.microsoft.com/office/powerpoint/2010/main" val="40177685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CEF1E50A-C36C-D27A-E02B-974EDE5D964C}"/>
              </a:ext>
            </a:extLst>
          </p:cNvPr>
          <p:cNvSpPr/>
          <p:nvPr/>
        </p:nvSpPr>
        <p:spPr>
          <a:xfrm>
            <a:off x="2479249" y="5580668"/>
            <a:ext cx="2714920" cy="556181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5FF1227-09A9-1443-83A1-D5622704D9B0}"/>
                  </a:ext>
                </a:extLst>
              </p:cNvPr>
              <p:cNvSpPr txBox="1"/>
              <p:nvPr/>
            </p:nvSpPr>
            <p:spPr>
              <a:xfrm>
                <a:off x="424206" y="0"/>
                <a:ext cx="6315960" cy="4308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l-GR" sz="2200" b="1" dirty="0">
                    <a:ln w="12700" cmpd="sng">
                      <a:solidFill>
                        <a:schemeClr val="accent4"/>
                      </a:solidFill>
                      <a:prstDash val="solid"/>
                    </a:ln>
                    <a:gradFill>
                      <a:gsLst>
                        <a:gs pos="0">
                          <a:schemeClr val="accent4"/>
                        </a:gs>
                        <a:gs pos="4000">
                          <a:schemeClr val="accent4">
                            <a:lumMod val="60000"/>
                            <a:lumOff val="40000"/>
                          </a:schemeClr>
                        </a:gs>
                        <a:gs pos="87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/>
                    </a:gradFill>
                  </a:rPr>
                  <a:t>ΑΝΘΕΚΤΙΚΑ</a:t>
                </a:r>
                <a:r>
                  <a:rPr lang="el-GR" sz="2200" b="1" cap="none" spc="0" dirty="0">
                    <a:ln w="12700" cmpd="sng">
                      <a:solidFill>
                        <a:schemeClr val="accent4"/>
                      </a:solidFill>
                      <a:prstDash val="solid"/>
                    </a:ln>
                    <a:gradFill>
                      <a:gsLst>
                        <a:gs pos="0">
                          <a:schemeClr val="accent4"/>
                        </a:gs>
                        <a:gs pos="4000">
                          <a:schemeClr val="accent4">
                            <a:lumMod val="60000"/>
                            <a:lumOff val="40000"/>
                          </a:schemeClr>
                        </a:gs>
                        <a:gs pos="87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/>
                    </a:gradFill>
                    <a:effectLst/>
                  </a:rPr>
                  <a:t> ΚΥΤΤΑΡΑ ΣΤΟ ΦΑΡΜΑΚΟ 1 </a:t>
                </a:r>
                <a:r>
                  <a:rPr lang="en-US" sz="2200" b="1" cap="none" spc="0" dirty="0">
                    <a:ln w="12700" cmpd="sng">
                      <a:solidFill>
                        <a:schemeClr val="accent4"/>
                      </a:solidFill>
                      <a:prstDash val="solid"/>
                    </a:ln>
                    <a:gradFill>
                      <a:gsLst>
                        <a:gs pos="0">
                          <a:schemeClr val="accent4"/>
                        </a:gs>
                        <a:gs pos="4000">
                          <a:schemeClr val="accent4">
                            <a:lumMod val="60000"/>
                            <a:lumOff val="40000"/>
                          </a:schemeClr>
                        </a:gs>
                        <a:gs pos="87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/>
                    </a:gradFill>
                    <a:effectLst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1" i="1" cap="none" spc="0" smtClean="0">
                            <a:ln w="12700" cmpd="sng">
                              <a:solidFill>
                                <a:schemeClr val="accent4"/>
                              </a:solidFill>
                              <a:prstDash val="solid"/>
                            </a:ln>
                            <a:gradFill>
                              <a:gsLst>
                                <a:gs pos="0">
                                  <a:schemeClr val="accent4"/>
                                </a:gs>
                                <a:gs pos="4000">
                                  <a:schemeClr val="accent4">
                                    <a:lumMod val="60000"/>
                                    <a:lumOff val="40000"/>
                                  </a:schemeClr>
                                </a:gs>
                                <a:gs pos="87000">
                                  <a:schemeClr val="accent4">
                                    <a:lumMod val="20000"/>
                                    <a:lumOff val="80000"/>
                                  </a:schemeClr>
                                </a:gs>
                              </a:gsLst>
                              <a:lin ang="5400000"/>
                            </a:gra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1" i="0" cap="none" spc="0" smtClean="0">
                            <a:ln w="12700" cmpd="sng">
                              <a:solidFill>
                                <a:schemeClr val="accent4"/>
                              </a:solidFill>
                              <a:prstDash val="solid"/>
                            </a:ln>
                            <a:gradFill>
                              <a:gsLst>
                                <a:gs pos="0">
                                  <a:schemeClr val="accent4"/>
                                </a:gs>
                                <a:gs pos="4000">
                                  <a:schemeClr val="accent4">
                                    <a:lumMod val="60000"/>
                                    <a:lumOff val="40000"/>
                                  </a:schemeClr>
                                </a:gs>
                                <a:gs pos="87000">
                                  <a:schemeClr val="accent4">
                                    <a:lumMod val="20000"/>
                                    <a:lumOff val="80000"/>
                                  </a:schemeClr>
                                </a:gs>
                              </a:gsLst>
                              <a:lin ang="5400000"/>
                            </a:gradFill>
                            <a:effectLst/>
                            <a:latin typeface="Cambria Math" panose="02040503050406030204" pitchFamily="18" charset="0"/>
                          </a:rPr>
                          <m:t>𝐑</m:t>
                        </m:r>
                      </m:e>
                      <m:sub>
                        <m:r>
                          <a:rPr lang="en-US" sz="2200" b="1" i="0" cap="none" spc="0" smtClean="0">
                            <a:ln w="12700" cmpd="sng">
                              <a:solidFill>
                                <a:schemeClr val="accent4"/>
                              </a:solidFill>
                              <a:prstDash val="solid"/>
                            </a:ln>
                            <a:gradFill>
                              <a:gsLst>
                                <a:gs pos="0">
                                  <a:schemeClr val="accent4"/>
                                </a:gs>
                                <a:gs pos="4000">
                                  <a:schemeClr val="accent4">
                                    <a:lumMod val="60000"/>
                                    <a:lumOff val="40000"/>
                                  </a:schemeClr>
                                </a:gs>
                                <a:gs pos="87000">
                                  <a:schemeClr val="accent4">
                                    <a:lumMod val="20000"/>
                                    <a:lumOff val="80000"/>
                                  </a:schemeClr>
                                </a:gs>
                              </a:gsLst>
                              <a:lin ang="5400000"/>
                            </a:gradFill>
                            <a:effectLst/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sz="2200" b="1" i="1" cap="none" spc="0" smtClean="0">
                        <a:ln w="12700" cmpd="sng">
                          <a:solidFill>
                            <a:schemeClr val="accent4"/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/>
                            </a:gs>
                            <a:gs pos="4000">
                              <a:schemeClr val="accent4">
                                <a:lumMod val="60000"/>
                                <a:lumOff val="40000"/>
                              </a:schemeClr>
                            </a:gs>
                            <a:gs pos="87000">
                              <a:schemeClr val="accent4">
                                <a:lumMod val="20000"/>
                                <a:lumOff val="8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200" b="1" i="1" cap="none" spc="0" smtClean="0">
                        <a:ln w="12700" cmpd="sng">
                          <a:solidFill>
                            <a:schemeClr val="accent4"/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/>
                            </a:gs>
                            <a:gs pos="4000">
                              <a:schemeClr val="accent4">
                                <a:lumMod val="60000"/>
                                <a:lumOff val="40000"/>
                              </a:schemeClr>
                            </a:gs>
                            <a:gs pos="87000">
                              <a:schemeClr val="accent4">
                                <a:lumMod val="20000"/>
                                <a:lumOff val="8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mbria Math" panose="02040503050406030204" pitchFamily="18" charset="0"/>
                      </a:rPr>
                      <m:t>𝒕</m:t>
                    </m:r>
                    <m:r>
                      <a:rPr lang="en-US" sz="2200" b="1" i="1" cap="none" spc="0" smtClean="0">
                        <a:ln w="12700" cmpd="sng">
                          <a:solidFill>
                            <a:schemeClr val="accent4"/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/>
                            </a:gs>
                            <a:gs pos="4000">
                              <a:schemeClr val="accent4">
                                <a:lumMod val="60000"/>
                                <a:lumOff val="40000"/>
                              </a:schemeClr>
                            </a:gs>
                            <a:gs pos="87000">
                              <a:schemeClr val="accent4">
                                <a:lumMod val="20000"/>
                                <a:lumOff val="8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200" b="1" cap="none" spc="0" dirty="0">
                    <a:ln w="12700" cmpd="sng">
                      <a:solidFill>
                        <a:schemeClr val="accent4"/>
                      </a:solidFill>
                      <a:prstDash val="solid"/>
                    </a:ln>
                    <a:gradFill>
                      <a:gsLst>
                        <a:gs pos="0">
                          <a:schemeClr val="accent4"/>
                        </a:gs>
                        <a:gs pos="4000">
                          <a:schemeClr val="accent4">
                            <a:lumMod val="60000"/>
                            <a:lumOff val="40000"/>
                          </a:schemeClr>
                        </a:gs>
                        <a:gs pos="87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/>
                    </a:gradFill>
                    <a:effectLst/>
                  </a:rPr>
                  <a:t>:</a:t>
                </a:r>
                <a:endParaRPr lang="el-GR" sz="2200" b="1" cap="none" spc="0" dirty="0">
                  <a:ln w="12700" cmpd="sng">
                    <a:solidFill>
                      <a:schemeClr val="accent4"/>
                    </a:solidFill>
                    <a:prstDash val="solid"/>
                  </a:ln>
                  <a:gradFill>
                    <a:gsLst>
                      <a:gs pos="0">
                        <a:schemeClr val="accent4"/>
                      </a:gs>
                      <a:gs pos="4000">
                        <a:schemeClr val="accent4">
                          <a:lumMod val="60000"/>
                          <a:lumOff val="40000"/>
                        </a:schemeClr>
                      </a:gs>
                      <a:gs pos="87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/>
                  </a:gradFill>
                  <a:effectLst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5FF1227-09A9-1443-83A1-D5622704D9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206" y="0"/>
                <a:ext cx="6315960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5594213-C81A-8939-F09C-C9F4F4FDFE94}"/>
                  </a:ext>
                </a:extLst>
              </p:cNvPr>
              <p:cNvSpPr txBox="1"/>
              <p:nvPr/>
            </p:nvSpPr>
            <p:spPr>
              <a:xfrm>
                <a:off x="963892" y="643235"/>
                <a:ext cx="5776274" cy="65912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 algn="just">
                  <a:buNone/>
                </a:pPr>
                <a:r>
                  <a:rPr lang="el-GR" sz="1800" dirty="0"/>
                  <a:t>Με την βοήθεια της μεθόδου των </a:t>
                </a:r>
                <a:r>
                  <a:rPr lang="el-GR" sz="1800" dirty="0" err="1"/>
                  <a:t>προσδιοριστέων</a:t>
                </a:r>
                <a:r>
                  <a:rPr lang="el-GR" sz="1800" dirty="0"/>
                  <a:t> συντελεστών η αναλυτική λύση</a:t>
                </a:r>
                <a:r>
                  <a:rPr lang="en-US" sz="1800" dirty="0"/>
                  <a:t> </a:t>
                </a:r>
                <a:r>
                  <a:rPr lang="el-GR" sz="1800" dirty="0"/>
                  <a:t>της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θα είναι το άθροισμα της ομογενούς με την μερική λύση:</a:t>
                </a:r>
                <a:endParaRPr lang="el-GR" sz="18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indent="0" algn="just">
                  <a:buNone/>
                </a:pPr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smtClean="0"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𝑅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𝐺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𝑒</m:t>
                        </m:r>
                      </m:e>
                      <m:sup>
                        <m:d>
                          <m:d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𝐿</m:t>
                            </m:r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𝐷</m:t>
                            </m:r>
                          </m:e>
                        </m:d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+</m:t>
                    </m:r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𝑝</m:t>
                            </m:r>
                          </m:sub>
                        </m:sSub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3</m:t>
                        </m:r>
                      </m:sub>
                    </m:sSub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(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𝑡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)</m:t>
                    </m:r>
                  </m:oMath>
                </a14:m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,     όπου:</a:t>
                </a:r>
              </a:p>
              <a:p>
                <a:pPr marL="0" indent="0" algn="ctr">
                  <a:buNone/>
                </a:pPr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smtClean="0">
                              <a:effectLst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𝑝</m:t>
                              </m:r>
                            </m:sub>
                          </m:sSub>
                        </m:e>
                        <m: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3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𝐺</m:t>
                          </m:r>
                        </m:e>
                        <m: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2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𝑡</m:t>
                      </m:r>
                      <m:sSup>
                        <m:sSup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𝑒</m:t>
                          </m:r>
                        </m:e>
                        <m:sup>
                          <m:d>
                            <m:d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𝐿</m:t>
                              </m:r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−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𝐷</m:t>
                              </m:r>
                            </m:e>
                          </m:d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en-US" sz="1000" dirty="0"/>
              </a:p>
              <a:p>
                <a:pPr marL="0" indent="0">
                  <a:buNone/>
                </a:pPr>
                <a:r>
                  <a:rPr lang="el-GR" sz="1800" dirty="0"/>
                  <a:t>Υπολογίζουμε την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l-GR" sz="1800" dirty="0"/>
                  <a:t> με αντικατάσταση</a:t>
                </a:r>
                <a:r>
                  <a:rPr lang="en-US" sz="1800" dirty="0"/>
                  <a:t> </a:t>
                </a:r>
                <a:r>
                  <a:rPr lang="el-GR" sz="1800" dirty="0"/>
                  <a:t>και προκύπτει:</a:t>
                </a:r>
                <a:endParaRPr lang="en-US" sz="1800" dirty="0"/>
              </a:p>
              <a:p>
                <a:pPr marL="0" indent="0">
                  <a:buNone/>
                </a:pPr>
                <a:endParaRPr lang="el-GR" sz="1800" dirty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𝑡</m:t>
                            </m:r>
                          </m:e>
                        </m:d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=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𝐺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𝑒</m:t>
                        </m:r>
                      </m:e>
                      <m:sup>
                        <m:d>
                          <m:d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𝐿</m:t>
                            </m:r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−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𝐷</m:t>
                            </m:r>
                          </m:e>
                        </m:d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𝑡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+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𝑢</m:t>
                    </m:r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𝑁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01</m:t>
                        </m:r>
                      </m:sub>
                    </m:sSub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𝑡</m:t>
                    </m:r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𝑒</m:t>
                        </m:r>
                      </m:e>
                      <m:sup>
                        <m:d>
                          <m:d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𝐿</m:t>
                            </m:r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𝐷</m:t>
                            </m:r>
                          </m:e>
                        </m:d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ctr"/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Για τον υπολογισμό του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𝐺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χρησιμοποιούμε την αρχική συνθήκη:</a:t>
                </a:r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𝑅</m:t>
                          </m:r>
                        </m:e>
                        <m: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0</m:t>
                          </m:r>
                        </m:e>
                      </m:d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=0=&gt;</m:t>
                      </m:r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𝐺</m:t>
                          </m:r>
                        </m:e>
                        <m: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1</m:t>
                          </m:r>
                        </m:sub>
                      </m:sSub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=0.</m:t>
                      </m:r>
                    </m:oMath>
                  </m:oMathPara>
                </a14:m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Τελικά:</a:t>
                </a:r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𝑅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𝑢</m:t>
                    </m:r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𝑁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01</m:t>
                        </m:r>
                      </m:sub>
                    </m:sSub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𝑡</m:t>
                    </m:r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𝑒</m:t>
                        </m:r>
                      </m:e>
                      <m:sup>
                        <m:d>
                          <m:d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𝐿</m:t>
                            </m:r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𝐷</m:t>
                            </m:r>
                          </m:e>
                        </m:d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</a:p>
              <a:p>
                <a:pPr algn="ctr"/>
                <a:endParaRPr lang="el-GR" dirty="0"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l-GR" dirty="0">
                    <a:latin typeface="Calibri" panose="020F0502020204030204" pitchFamily="34" charset="0"/>
                    <a:ea typeface="Calibri" panose="020F0502020204030204" pitchFamily="34" charset="0"/>
                  </a:rPr>
                  <a:t>Τ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α ανθεκτικά κύτταρα στο φάρμακο 1 </a:t>
                </a:r>
                <a:r>
                  <a:rPr lang="el-GR" sz="1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αυξάνονται εκθετικά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με την πάροδο του χρόνου.</a:t>
                </a:r>
              </a:p>
              <a:p>
                <a:pPr algn="just"/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el-GR" sz="3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5594213-C81A-8939-F09C-C9F4F4FDFE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3892" y="643235"/>
                <a:ext cx="5776274" cy="6591292"/>
              </a:xfrm>
              <a:prstGeom prst="rect">
                <a:avLst/>
              </a:prstGeom>
              <a:blipFill>
                <a:blip r:embed="rId3"/>
                <a:stretch>
                  <a:fillRect l="-844" t="-555" r="-84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Ευθεία γραμμή σύνδεσης 6">
            <a:extLst>
              <a:ext uri="{FF2B5EF4-FFF2-40B4-BE49-F238E27FC236}">
                <a16:creationId xmlns:a16="http://schemas.microsoft.com/office/drawing/2014/main" id="{FD37AAE6-D447-280B-7B63-95BEDA896BFB}"/>
              </a:ext>
            </a:extLst>
          </p:cNvPr>
          <p:cNvCxnSpPr/>
          <p:nvPr/>
        </p:nvCxnSpPr>
        <p:spPr>
          <a:xfrm flipV="1">
            <a:off x="6740166" y="791852"/>
            <a:ext cx="0" cy="606614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Ευθεία γραμμή σύνδεσης 8">
            <a:extLst>
              <a:ext uri="{FF2B5EF4-FFF2-40B4-BE49-F238E27FC236}">
                <a16:creationId xmlns:a16="http://schemas.microsoft.com/office/drawing/2014/main" id="{6E4506E2-C3C1-2CE2-11FF-AA130DE40722}"/>
              </a:ext>
            </a:extLst>
          </p:cNvPr>
          <p:cNvCxnSpPr/>
          <p:nvPr/>
        </p:nvCxnSpPr>
        <p:spPr>
          <a:xfrm>
            <a:off x="6740166" y="791852"/>
            <a:ext cx="545183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E132BD1-39E6-6CCF-9F22-27821B63E66E}"/>
                  </a:ext>
                </a:extLst>
              </p:cNvPr>
              <p:cNvSpPr txBox="1"/>
              <p:nvPr/>
            </p:nvSpPr>
            <p:spPr>
              <a:xfrm>
                <a:off x="6740166" y="876693"/>
                <a:ext cx="5451830" cy="9264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Πα</a:t>
                </a:r>
                <a:r>
                  <a:rPr lang="el-GR" dirty="0">
                    <a:latin typeface="Calibri" panose="020F0502020204030204" pitchFamily="34" charset="0"/>
                    <a:ea typeface="Calibri" panose="020F0502020204030204" pitchFamily="34" charset="0"/>
                  </a:rPr>
                  <a:t>ρουσιάζουμε το 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γράφημα, 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για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𝑁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01</m:t>
                        </m:r>
                      </m:sub>
                    </m:sSub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=1,  </m:t>
                    </m:r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𝑅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0</m:t>
                        </m:r>
                      </m:e>
                    </m:d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=0, 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𝐿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=2 , 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𝐷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=1.5 , 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𝑢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10</m:t>
                        </m:r>
                      </m:e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−3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,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𝑀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𝑒</m:t>
                        </m:r>
                      </m:e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5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,  </m:t>
                    </m:r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e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∗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=10</m:t>
                    </m:r>
                  </m:oMath>
                </a14:m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</a:t>
                </a:r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endParaRPr lang="el-GR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E132BD1-39E6-6CCF-9F22-27821B63E6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0166" y="876693"/>
                <a:ext cx="5451830" cy="926407"/>
              </a:xfrm>
              <a:prstGeom prst="rect">
                <a:avLst/>
              </a:prstGeom>
              <a:blipFill>
                <a:blip r:embed="rId4"/>
                <a:stretch>
                  <a:fillRect t="-394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Εικόνα 11" descr="Εικόνα που περιέχει κείμενο, διάγραμμα, γραμμή, γράφημα&#10;&#10;Περιγραφή που δημιουργήθηκε αυτόματα">
            <a:extLst>
              <a:ext uri="{FF2B5EF4-FFF2-40B4-BE49-F238E27FC236}">
                <a16:creationId xmlns:a16="http://schemas.microsoft.com/office/drawing/2014/main" id="{621C93CE-05EA-B56C-6788-4B684D65AC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996" y="1710823"/>
            <a:ext cx="5194168" cy="4751990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3" name="Θέση αριθμού διαφάνειας 12">
            <a:extLst>
              <a:ext uri="{FF2B5EF4-FFF2-40B4-BE49-F238E27FC236}">
                <a16:creationId xmlns:a16="http://schemas.microsoft.com/office/drawing/2014/main" id="{4E952A4A-D127-B5BD-F061-C35AA4A43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20</a:t>
            </a:fld>
            <a:endParaRPr lang="el-GR" b="1" dirty="0"/>
          </a:p>
        </p:txBody>
      </p:sp>
    </p:spTree>
    <p:extLst>
      <p:ext uri="{BB962C8B-B14F-4D97-AF65-F5344CB8AC3E}">
        <p14:creationId xmlns:p14="http://schemas.microsoft.com/office/powerpoint/2010/main" val="24485339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51940075-FCAC-24F0-C474-5EF013DA0985}"/>
              </a:ext>
            </a:extLst>
          </p:cNvPr>
          <p:cNvSpPr/>
          <p:nvPr/>
        </p:nvSpPr>
        <p:spPr>
          <a:xfrm>
            <a:off x="1944279" y="3022219"/>
            <a:ext cx="2486319" cy="42563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14B9945-2962-4A7B-09BF-9F7B4B5D1FB3}"/>
                  </a:ext>
                </a:extLst>
              </p:cNvPr>
              <p:cNvSpPr txBox="1"/>
              <p:nvPr/>
            </p:nvSpPr>
            <p:spPr>
              <a:xfrm>
                <a:off x="181465" y="0"/>
                <a:ext cx="6756663" cy="4308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l-GR" sz="2200" b="1" dirty="0">
                    <a:ln w="12700" cmpd="sng">
                      <a:solidFill>
                        <a:schemeClr val="accent4"/>
                      </a:solidFill>
                      <a:prstDash val="solid"/>
                    </a:ln>
                    <a:gradFill>
                      <a:gsLst>
                        <a:gs pos="0">
                          <a:schemeClr val="accent4"/>
                        </a:gs>
                        <a:gs pos="4000">
                          <a:schemeClr val="accent4">
                            <a:lumMod val="60000"/>
                            <a:lumOff val="40000"/>
                          </a:schemeClr>
                        </a:gs>
                        <a:gs pos="87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/>
                    </a:gradFill>
                  </a:rPr>
                  <a:t>ΑΝΘΕΚΤΙΚΑ</a:t>
                </a:r>
                <a:r>
                  <a:rPr lang="el-GR" sz="2200" b="1" cap="none" spc="0" dirty="0">
                    <a:ln w="12700" cmpd="sng">
                      <a:solidFill>
                        <a:schemeClr val="accent4"/>
                      </a:solidFill>
                      <a:prstDash val="solid"/>
                    </a:ln>
                    <a:gradFill>
                      <a:gsLst>
                        <a:gs pos="0">
                          <a:schemeClr val="accent4"/>
                        </a:gs>
                        <a:gs pos="4000">
                          <a:schemeClr val="accent4">
                            <a:lumMod val="60000"/>
                            <a:lumOff val="40000"/>
                          </a:schemeClr>
                        </a:gs>
                        <a:gs pos="87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/>
                    </a:gradFill>
                    <a:effectLst/>
                  </a:rPr>
                  <a:t> ΚΥΤΤΑΡΑ ΣΤΟ ΦΑΡΜΑΚΟ </a:t>
                </a:r>
                <a:r>
                  <a:rPr lang="en-US" sz="2200" b="1" cap="none" spc="0" dirty="0">
                    <a:ln w="12700" cmpd="sng">
                      <a:solidFill>
                        <a:schemeClr val="accent4"/>
                      </a:solidFill>
                      <a:prstDash val="solid"/>
                    </a:ln>
                    <a:gradFill>
                      <a:gsLst>
                        <a:gs pos="0">
                          <a:schemeClr val="accent4"/>
                        </a:gs>
                        <a:gs pos="4000">
                          <a:schemeClr val="accent4">
                            <a:lumMod val="60000"/>
                            <a:lumOff val="40000"/>
                          </a:schemeClr>
                        </a:gs>
                        <a:gs pos="87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/>
                    </a:gradFill>
                    <a:effectLst/>
                  </a:rPr>
                  <a:t>2,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1" i="1" cap="none" spc="0" smtClean="0">
                            <a:ln w="12700" cmpd="sng">
                              <a:solidFill>
                                <a:schemeClr val="accent4"/>
                              </a:solidFill>
                              <a:prstDash val="solid"/>
                            </a:ln>
                            <a:gradFill>
                              <a:gsLst>
                                <a:gs pos="0">
                                  <a:schemeClr val="accent4"/>
                                </a:gs>
                                <a:gs pos="4000">
                                  <a:schemeClr val="accent4">
                                    <a:lumMod val="60000"/>
                                    <a:lumOff val="40000"/>
                                  </a:schemeClr>
                                </a:gs>
                                <a:gs pos="87000">
                                  <a:schemeClr val="accent4">
                                    <a:lumMod val="20000"/>
                                    <a:lumOff val="80000"/>
                                  </a:schemeClr>
                                </a:gs>
                              </a:gsLst>
                              <a:lin ang="5400000"/>
                            </a:gra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1" i="0" cap="none" spc="0" smtClean="0">
                            <a:ln w="12700" cmpd="sng">
                              <a:solidFill>
                                <a:schemeClr val="accent4"/>
                              </a:solidFill>
                              <a:prstDash val="solid"/>
                            </a:ln>
                            <a:gradFill>
                              <a:gsLst>
                                <a:gs pos="0">
                                  <a:schemeClr val="accent4"/>
                                </a:gs>
                                <a:gs pos="4000">
                                  <a:schemeClr val="accent4">
                                    <a:lumMod val="60000"/>
                                    <a:lumOff val="40000"/>
                                  </a:schemeClr>
                                </a:gs>
                                <a:gs pos="87000">
                                  <a:schemeClr val="accent4">
                                    <a:lumMod val="20000"/>
                                    <a:lumOff val="80000"/>
                                  </a:schemeClr>
                                </a:gs>
                              </a:gsLst>
                              <a:lin ang="5400000"/>
                            </a:gradFill>
                            <a:effectLst/>
                            <a:latin typeface="Cambria Math" panose="02040503050406030204" pitchFamily="18" charset="0"/>
                          </a:rPr>
                          <m:t>𝐑</m:t>
                        </m:r>
                      </m:e>
                      <m:sub>
                        <m:r>
                          <a:rPr lang="en-US" sz="2200" b="1" i="0" cap="none" spc="0" smtClean="0">
                            <a:ln w="12700" cmpd="sng">
                              <a:solidFill>
                                <a:schemeClr val="accent4"/>
                              </a:solidFill>
                              <a:prstDash val="solid"/>
                            </a:ln>
                            <a:gradFill>
                              <a:gsLst>
                                <a:gs pos="0">
                                  <a:schemeClr val="accent4"/>
                                </a:gs>
                                <a:gs pos="4000">
                                  <a:schemeClr val="accent4">
                                    <a:lumMod val="60000"/>
                                    <a:lumOff val="40000"/>
                                  </a:schemeClr>
                                </a:gs>
                                <a:gs pos="87000">
                                  <a:schemeClr val="accent4">
                                    <a:lumMod val="20000"/>
                                    <a:lumOff val="80000"/>
                                  </a:schemeClr>
                                </a:gs>
                              </a:gsLst>
                              <a:lin ang="5400000"/>
                            </a:gradFill>
                            <a:effectLst/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sz="2200" b="1" i="1" cap="none" spc="0" smtClean="0">
                        <a:ln w="12700" cmpd="sng">
                          <a:solidFill>
                            <a:schemeClr val="accent4"/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/>
                            </a:gs>
                            <a:gs pos="4000">
                              <a:schemeClr val="accent4">
                                <a:lumMod val="60000"/>
                                <a:lumOff val="40000"/>
                              </a:schemeClr>
                            </a:gs>
                            <a:gs pos="87000">
                              <a:schemeClr val="accent4">
                                <a:lumMod val="20000"/>
                                <a:lumOff val="8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200" b="1" i="1" cap="none" spc="0" smtClean="0">
                        <a:ln w="12700" cmpd="sng">
                          <a:solidFill>
                            <a:schemeClr val="accent4"/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/>
                            </a:gs>
                            <a:gs pos="4000">
                              <a:schemeClr val="accent4">
                                <a:lumMod val="60000"/>
                                <a:lumOff val="40000"/>
                              </a:schemeClr>
                            </a:gs>
                            <a:gs pos="87000">
                              <a:schemeClr val="accent4">
                                <a:lumMod val="20000"/>
                                <a:lumOff val="8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mbria Math" panose="02040503050406030204" pitchFamily="18" charset="0"/>
                      </a:rPr>
                      <m:t>𝒕</m:t>
                    </m:r>
                    <m:r>
                      <a:rPr lang="en-US" sz="2200" b="1" i="1" cap="none" spc="0" smtClean="0">
                        <a:ln w="12700" cmpd="sng">
                          <a:solidFill>
                            <a:schemeClr val="accent4"/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/>
                            </a:gs>
                            <a:gs pos="4000">
                              <a:schemeClr val="accent4">
                                <a:lumMod val="60000"/>
                                <a:lumOff val="40000"/>
                              </a:schemeClr>
                            </a:gs>
                            <a:gs pos="87000">
                              <a:schemeClr val="accent4">
                                <a:lumMod val="20000"/>
                                <a:lumOff val="8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200" b="1" cap="none" spc="0" dirty="0">
                    <a:ln w="12700" cmpd="sng">
                      <a:solidFill>
                        <a:schemeClr val="accent4"/>
                      </a:solidFill>
                      <a:prstDash val="solid"/>
                    </a:ln>
                    <a:gradFill>
                      <a:gsLst>
                        <a:gs pos="0">
                          <a:schemeClr val="accent4"/>
                        </a:gs>
                        <a:gs pos="4000">
                          <a:schemeClr val="accent4">
                            <a:lumMod val="60000"/>
                            <a:lumOff val="40000"/>
                          </a:schemeClr>
                        </a:gs>
                        <a:gs pos="87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/>
                    </a:gradFill>
                    <a:effectLst/>
                  </a:rPr>
                  <a:t>:</a:t>
                </a:r>
                <a:endParaRPr lang="el-GR" sz="2200" b="1" cap="none" spc="0" dirty="0">
                  <a:ln w="12700" cmpd="sng">
                    <a:solidFill>
                      <a:schemeClr val="accent4"/>
                    </a:solidFill>
                    <a:prstDash val="solid"/>
                  </a:ln>
                  <a:gradFill>
                    <a:gsLst>
                      <a:gs pos="0">
                        <a:schemeClr val="accent4"/>
                      </a:gs>
                      <a:gs pos="4000">
                        <a:schemeClr val="accent4">
                          <a:lumMod val="60000"/>
                          <a:lumOff val="40000"/>
                        </a:schemeClr>
                      </a:gs>
                      <a:gs pos="87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/>
                  </a:gradFill>
                  <a:effectLst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14B9945-2962-4A7B-09BF-9F7B4B5D1F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465" y="0"/>
                <a:ext cx="6756663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1EEC2DC-CF40-4319-12DD-D0FD1B4A4715}"/>
                  </a:ext>
                </a:extLst>
              </p:cNvPr>
              <p:cNvSpPr txBox="1"/>
              <p:nvPr/>
            </p:nvSpPr>
            <p:spPr>
              <a:xfrm>
                <a:off x="843700" y="824692"/>
                <a:ext cx="5613661" cy="551227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Συνεχίζουμε με την</a:t>
                </a:r>
                <a:r>
                  <a:rPr lang="en-US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𝑅</m:t>
                        </m:r>
                      </m:e>
                      <m:sub>
                        <m:r>
                          <a:rPr lang="en-US" sz="18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18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e>
                    </m:d>
                  </m:oMath>
                </a14:m>
                <a:endParaRPr lang="el-GR" sz="1800" b="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just"/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just"/>
                <a:endParaRPr lang="el-GR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just"/>
                <a:endParaRPr lang="el-GR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just"/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όμοια με την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𝑅</m:t>
                        </m:r>
                      </m:e>
                      <m:sub>
                        <m:r>
                          <a:rPr lang="en-US" sz="18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e>
                    </m:d>
                  </m:oMath>
                </a14:m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just"/>
                <a:endParaRPr lang="el-GR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just"/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just"/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just"/>
                <a:r>
                  <a:rPr lang="el-GR" sz="1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 </a:t>
                </a:r>
                <a:endParaRPr lang="el-GR" sz="1400" dirty="0"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:endParaRPr lang="en-US" sz="1800" i="1" dirty="0">
                  <a:effectLst/>
                  <a:latin typeface="Cambria Math" panose="02040503050406030204" pitchFamily="18" charset="0"/>
                  <a:ea typeface="Calibri" panose="020F0502020204030204" pitchFamily="34" charset="0"/>
                </a:endParaRPr>
              </a:p>
              <a:p>
                <a:pPr algn="just"/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just"/>
                <a:endParaRPr lang="en-US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just"/>
                <a:endParaRPr lang="el-GR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l-GR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Τ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α ανθεκτικά κύτταρα στο φάρμακο 2 </a:t>
                </a:r>
                <a:r>
                  <a:rPr lang="el-GR" sz="1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αυξάνονται εκθετικά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με την πάροδο του χρόνου όπως φαίνεται στο </a:t>
                </a:r>
                <a:r>
                  <a:rPr lang="el-GR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διπλανό 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γράφημα, για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𝑁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01</m:t>
                        </m:r>
                      </m:sub>
                    </m:sSub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=1,  </m:t>
                    </m:r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𝑅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0</m:t>
                        </m:r>
                      </m:e>
                    </m:d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=0, 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𝐿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=2 , 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𝐷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=1.5 , 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𝑢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10</m:t>
                        </m:r>
                      </m:e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−3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, 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𝑀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𝑒</m:t>
                        </m:r>
                      </m:e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5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,  </m:t>
                    </m:r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e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∗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=10</m:t>
                    </m:r>
                  </m:oMath>
                </a14:m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</a:t>
                </a:r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:endParaRPr lang="en-US" i="1" dirty="0">
                  <a:latin typeface="Cambria Math" panose="02040503050406030204" pitchFamily="18" charset="0"/>
                  <a:ea typeface="Calibri" panose="020F0502020204030204" pitchFamily="34" charset="0"/>
                </a:endParaRPr>
              </a:p>
              <a:p>
                <a:pPr algn="just"/>
                <a:endParaRPr lang="en-US" sz="1800" i="1" dirty="0">
                  <a:effectLst/>
                  <a:latin typeface="Cambria Math" panose="02040503050406030204" pitchFamily="18" charset="0"/>
                  <a:ea typeface="Calibri" panose="020F0502020204030204" pitchFamily="34" charset="0"/>
                </a:endParaRPr>
              </a:p>
              <a:p>
                <a:pPr algn="just"/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  <a:endParaRPr lang="el-GR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1EEC2DC-CF40-4319-12DD-D0FD1B4A47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3700" y="824692"/>
                <a:ext cx="5613661" cy="5512278"/>
              </a:xfrm>
              <a:prstGeom prst="rect">
                <a:avLst/>
              </a:prstGeom>
              <a:blipFill>
                <a:blip r:embed="rId3"/>
                <a:stretch>
                  <a:fillRect l="-869" t="-552" r="-97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Επεξήγηση: Αριστερό-δεξιό βέλος 8">
            <a:extLst>
              <a:ext uri="{FF2B5EF4-FFF2-40B4-BE49-F238E27FC236}">
                <a16:creationId xmlns:a16="http://schemas.microsoft.com/office/drawing/2014/main" id="{9018AA6E-88EE-50E1-E05C-52D8FEAAFB25}"/>
              </a:ext>
            </a:extLst>
          </p:cNvPr>
          <p:cNvSpPr/>
          <p:nvPr/>
        </p:nvSpPr>
        <p:spPr>
          <a:xfrm>
            <a:off x="2816256" y="1272619"/>
            <a:ext cx="589175" cy="1659117"/>
          </a:xfrm>
          <a:prstGeom prst="leftRightArrowCallout">
            <a:avLst>
              <a:gd name="adj1" fmla="val 25000"/>
              <a:gd name="adj2" fmla="val 25000"/>
              <a:gd name="adj3" fmla="val 38924"/>
              <a:gd name="adj4" fmla="val 48123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9C45512-52BB-8B03-FE9C-76EA2B3C4523}"/>
              </a:ext>
            </a:extLst>
          </p:cNvPr>
          <p:cNvSpPr txBox="1"/>
          <p:nvPr/>
        </p:nvSpPr>
        <p:spPr>
          <a:xfrm>
            <a:off x="3405431" y="1771966"/>
            <a:ext cx="32781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αναφέρεται στα καρκινικά κύτταρα που είναι ανθεκτικά στο φάρμακο 2.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D90234A-3A81-919C-352E-8E618F571948}"/>
                  </a:ext>
                </a:extLst>
              </p:cNvPr>
              <p:cNvSpPr txBox="1"/>
              <p:nvPr/>
            </p:nvSpPr>
            <p:spPr>
              <a:xfrm>
                <a:off x="1944279" y="3022219"/>
                <a:ext cx="2592372" cy="3879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𝑅</m:t>
                          </m:r>
                        </m:e>
                        <m: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𝑢</m:t>
                      </m:r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𝑁</m:t>
                          </m:r>
                        </m:e>
                        <m: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01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𝑡</m:t>
                      </m:r>
                      <m:sSup>
                        <m:sSup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𝑒</m:t>
                          </m:r>
                        </m:e>
                        <m:sup>
                          <m:d>
                            <m:d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𝐿</m:t>
                              </m:r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−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𝐷</m:t>
                              </m:r>
                            </m:e>
                          </m:d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l-GR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D90234A-3A81-919C-352E-8E618F5719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4279" y="3022219"/>
                <a:ext cx="2592372" cy="38792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Ευθεία γραμμή σύνδεσης 14">
            <a:extLst>
              <a:ext uri="{FF2B5EF4-FFF2-40B4-BE49-F238E27FC236}">
                <a16:creationId xmlns:a16="http://schemas.microsoft.com/office/drawing/2014/main" id="{C0086659-B7DB-5368-80CE-36F7A8448C2E}"/>
              </a:ext>
            </a:extLst>
          </p:cNvPr>
          <p:cNvCxnSpPr/>
          <p:nvPr/>
        </p:nvCxnSpPr>
        <p:spPr>
          <a:xfrm flipV="1">
            <a:off x="6551628" y="824692"/>
            <a:ext cx="0" cy="603330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Θέση αριθμού διαφάνειας 17">
            <a:extLst>
              <a:ext uri="{FF2B5EF4-FFF2-40B4-BE49-F238E27FC236}">
                <a16:creationId xmlns:a16="http://schemas.microsoft.com/office/drawing/2014/main" id="{7E8C17E6-C5A5-0E02-0097-8BFE73FEB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21</a:t>
            </a:fld>
            <a:endParaRPr lang="el-GR" b="1" dirty="0"/>
          </a:p>
        </p:txBody>
      </p:sp>
      <p:pic>
        <p:nvPicPr>
          <p:cNvPr id="6" name="Εικόνα 5" descr="Εικόνα που περιέχει κείμενο, διάγραμμα, γραμμή, γράφημα&#10;&#10;Περιγραφή που δημιουργήθηκε αυτόματα">
            <a:extLst>
              <a:ext uri="{FF2B5EF4-FFF2-40B4-BE49-F238E27FC236}">
                <a16:creationId xmlns:a16="http://schemas.microsoft.com/office/drawing/2014/main" id="{6B625B56-DB3A-D80B-B2D1-27390F0EBC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5896" y="1272619"/>
            <a:ext cx="5446338" cy="4882342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5250272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650A00BF-486B-23D3-2353-F50E8B578AE2}"/>
              </a:ext>
            </a:extLst>
          </p:cNvPr>
          <p:cNvSpPr/>
          <p:nvPr/>
        </p:nvSpPr>
        <p:spPr>
          <a:xfrm>
            <a:off x="2224726" y="5279010"/>
            <a:ext cx="2922309" cy="527901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C921259-5E68-5D65-ADF8-F100EEDBAC50}"/>
                  </a:ext>
                </a:extLst>
              </p:cNvPr>
              <p:cNvSpPr txBox="1"/>
              <p:nvPr/>
            </p:nvSpPr>
            <p:spPr>
              <a:xfrm>
                <a:off x="-73842" y="0"/>
                <a:ext cx="7568152" cy="4308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l-GR" sz="2200" b="1" dirty="0">
                    <a:ln w="12700" cmpd="sng">
                      <a:solidFill>
                        <a:schemeClr val="accent4"/>
                      </a:solidFill>
                      <a:prstDash val="solid"/>
                    </a:ln>
                    <a:gradFill>
                      <a:gsLst>
                        <a:gs pos="0">
                          <a:schemeClr val="accent4"/>
                        </a:gs>
                        <a:gs pos="4000">
                          <a:schemeClr val="accent4">
                            <a:lumMod val="60000"/>
                            <a:lumOff val="40000"/>
                          </a:schemeClr>
                        </a:gs>
                        <a:gs pos="87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/>
                    </a:gradFill>
                  </a:rPr>
                  <a:t>ΑΝΘΕΚΤΙΚΑ</a:t>
                </a:r>
                <a:r>
                  <a:rPr lang="el-GR" sz="2200" b="1" cap="none" spc="0" dirty="0">
                    <a:ln w="12700" cmpd="sng">
                      <a:solidFill>
                        <a:schemeClr val="accent4"/>
                      </a:solidFill>
                      <a:prstDash val="solid"/>
                    </a:ln>
                    <a:gradFill>
                      <a:gsLst>
                        <a:gs pos="0">
                          <a:schemeClr val="accent4"/>
                        </a:gs>
                        <a:gs pos="4000">
                          <a:schemeClr val="accent4">
                            <a:lumMod val="60000"/>
                            <a:lumOff val="40000"/>
                          </a:schemeClr>
                        </a:gs>
                        <a:gs pos="87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/>
                    </a:gradFill>
                    <a:effectLst/>
                  </a:rPr>
                  <a:t> ΚΥΤΤΑΡΑ</a:t>
                </a:r>
                <a:r>
                  <a:rPr lang="en-US" sz="2200" b="1" cap="none" spc="0" dirty="0">
                    <a:ln w="12700" cmpd="sng">
                      <a:solidFill>
                        <a:schemeClr val="accent4"/>
                      </a:solidFill>
                      <a:prstDash val="solid"/>
                    </a:ln>
                    <a:gradFill>
                      <a:gsLst>
                        <a:gs pos="0">
                          <a:schemeClr val="accent4"/>
                        </a:gs>
                        <a:gs pos="4000">
                          <a:schemeClr val="accent4">
                            <a:lumMod val="60000"/>
                            <a:lumOff val="40000"/>
                          </a:schemeClr>
                        </a:gs>
                        <a:gs pos="87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/>
                    </a:gradFill>
                    <a:effectLst/>
                  </a:rPr>
                  <a:t> </a:t>
                </a:r>
                <a:r>
                  <a:rPr lang="el-GR" sz="2200" b="1" cap="none" spc="0" dirty="0">
                    <a:ln w="12700" cmpd="sng">
                      <a:solidFill>
                        <a:schemeClr val="accent4"/>
                      </a:solidFill>
                      <a:prstDash val="solid"/>
                    </a:ln>
                    <a:gradFill>
                      <a:gsLst>
                        <a:gs pos="0">
                          <a:schemeClr val="accent4"/>
                        </a:gs>
                        <a:gs pos="4000">
                          <a:schemeClr val="accent4">
                            <a:lumMod val="60000"/>
                            <a:lumOff val="40000"/>
                          </a:schemeClr>
                        </a:gs>
                        <a:gs pos="87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/>
                    </a:gradFill>
                    <a:effectLst/>
                  </a:rPr>
                  <a:t>ΚΑΙ ΣΤΑ 2 ΦΑΡΜΑΚΑ </a:t>
                </a:r>
                <a:r>
                  <a:rPr lang="en-US" sz="2200" b="1" cap="none" spc="0" dirty="0">
                    <a:ln w="12700" cmpd="sng">
                      <a:solidFill>
                        <a:schemeClr val="accent4"/>
                      </a:solidFill>
                      <a:prstDash val="solid"/>
                    </a:ln>
                    <a:gradFill>
                      <a:gsLst>
                        <a:gs pos="0">
                          <a:schemeClr val="accent4"/>
                        </a:gs>
                        <a:gs pos="4000">
                          <a:schemeClr val="accent4">
                            <a:lumMod val="60000"/>
                            <a:lumOff val="40000"/>
                          </a:schemeClr>
                        </a:gs>
                        <a:gs pos="87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/>
                    </a:gradFill>
                    <a:effectLst/>
                  </a:rPr>
                  <a:t>, </a:t>
                </a:r>
                <a14:m>
                  <m:oMath xmlns:m="http://schemas.openxmlformats.org/officeDocument/2006/math">
                    <m:r>
                      <a:rPr lang="en-US" sz="2200" b="1" i="0" cap="none" spc="0" smtClean="0">
                        <a:ln w="12700" cmpd="sng">
                          <a:solidFill>
                            <a:schemeClr val="accent4"/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/>
                            </a:gs>
                            <a:gs pos="4000">
                              <a:schemeClr val="accent4">
                                <a:lumMod val="60000"/>
                                <a:lumOff val="40000"/>
                              </a:schemeClr>
                            </a:gs>
                            <a:gs pos="87000">
                              <a:schemeClr val="accent4">
                                <a:lumMod val="20000"/>
                                <a:lumOff val="8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mbria Math" panose="02040503050406030204" pitchFamily="18" charset="0"/>
                      </a:rPr>
                      <m:t>𝐑</m:t>
                    </m:r>
                    <m:r>
                      <a:rPr lang="en-US" sz="2200" b="1" i="1" cap="none" spc="0" smtClean="0">
                        <a:ln w="12700" cmpd="sng">
                          <a:solidFill>
                            <a:schemeClr val="accent4"/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/>
                            </a:gs>
                            <a:gs pos="4000">
                              <a:schemeClr val="accent4">
                                <a:lumMod val="60000"/>
                                <a:lumOff val="40000"/>
                              </a:schemeClr>
                            </a:gs>
                            <a:gs pos="87000">
                              <a:schemeClr val="accent4">
                                <a:lumMod val="20000"/>
                                <a:lumOff val="8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200" b="1" i="1" cap="none" spc="0" smtClean="0">
                        <a:ln w="12700" cmpd="sng">
                          <a:solidFill>
                            <a:schemeClr val="accent4"/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/>
                            </a:gs>
                            <a:gs pos="4000">
                              <a:schemeClr val="accent4">
                                <a:lumMod val="60000"/>
                                <a:lumOff val="40000"/>
                              </a:schemeClr>
                            </a:gs>
                            <a:gs pos="87000">
                              <a:schemeClr val="accent4">
                                <a:lumMod val="20000"/>
                                <a:lumOff val="8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mbria Math" panose="02040503050406030204" pitchFamily="18" charset="0"/>
                      </a:rPr>
                      <m:t>𝒕</m:t>
                    </m:r>
                    <m:r>
                      <a:rPr lang="en-US" sz="2200" b="1" i="1" cap="none" spc="0" smtClean="0">
                        <a:ln w="12700" cmpd="sng">
                          <a:solidFill>
                            <a:schemeClr val="accent4"/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/>
                            </a:gs>
                            <a:gs pos="4000">
                              <a:schemeClr val="accent4">
                                <a:lumMod val="60000"/>
                                <a:lumOff val="40000"/>
                              </a:schemeClr>
                            </a:gs>
                            <a:gs pos="87000">
                              <a:schemeClr val="accent4">
                                <a:lumMod val="20000"/>
                                <a:lumOff val="8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200" b="1" cap="none" spc="0" dirty="0">
                    <a:ln w="12700" cmpd="sng">
                      <a:solidFill>
                        <a:schemeClr val="accent4"/>
                      </a:solidFill>
                      <a:prstDash val="solid"/>
                    </a:ln>
                    <a:gradFill>
                      <a:gsLst>
                        <a:gs pos="0">
                          <a:schemeClr val="accent4"/>
                        </a:gs>
                        <a:gs pos="4000">
                          <a:schemeClr val="accent4">
                            <a:lumMod val="60000"/>
                            <a:lumOff val="40000"/>
                          </a:schemeClr>
                        </a:gs>
                        <a:gs pos="87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/>
                    </a:gradFill>
                    <a:effectLst/>
                  </a:rPr>
                  <a:t>:</a:t>
                </a:r>
                <a:endParaRPr lang="el-GR" sz="2200" b="1" cap="none" spc="0" dirty="0">
                  <a:ln w="12700" cmpd="sng">
                    <a:solidFill>
                      <a:schemeClr val="accent4"/>
                    </a:solidFill>
                    <a:prstDash val="solid"/>
                  </a:ln>
                  <a:gradFill>
                    <a:gsLst>
                      <a:gs pos="0">
                        <a:schemeClr val="accent4"/>
                      </a:gs>
                      <a:gs pos="4000">
                        <a:schemeClr val="accent4">
                          <a:lumMod val="60000"/>
                          <a:lumOff val="40000"/>
                        </a:schemeClr>
                      </a:gs>
                      <a:gs pos="87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/>
                  </a:gradFill>
                  <a:effectLst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C921259-5E68-5D65-ADF8-F100EEDBAC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3842" y="0"/>
                <a:ext cx="7568152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7422652A-D885-3D06-E4A9-9569EC173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22</a:t>
            </a:fld>
            <a:endParaRPr lang="el-G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7373AC5-D2F3-58A1-6849-2361925B4649}"/>
                  </a:ext>
                </a:extLst>
              </p:cNvPr>
              <p:cNvSpPr txBox="1"/>
              <p:nvPr/>
            </p:nvSpPr>
            <p:spPr>
              <a:xfrm>
                <a:off x="803636" y="762262"/>
                <a:ext cx="5776273" cy="718863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 algn="just">
                  <a:buNone/>
                </a:pPr>
                <a:r>
                  <a:rPr lang="el-GR" sz="1800" b="0" dirty="0"/>
                  <a:t>Αντικαθιστώντας τα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l-GR" sz="18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l-GR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η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𝑅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(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𝑡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)</m:t>
                    </m:r>
                  </m:oMath>
                </a14:m>
                <a:r>
                  <a:rPr lang="en-US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l-GR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θα είναι :</a:t>
                </a:r>
              </a:p>
              <a:p>
                <a:pPr marL="0" indent="0" algn="just">
                  <a:buNone/>
                </a:pPr>
                <a:endParaRPr lang="el-GR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US" sz="1800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𝑅</m:t>
                    </m:r>
                    <m:d>
                      <m:d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𝐺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4</m:t>
                        </m:r>
                      </m:sub>
                    </m:sSub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𝑒</m:t>
                        </m:r>
                      </m:e>
                      <m:sup>
                        <m:d>
                          <m:d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𝐿</m:t>
                            </m:r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−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𝐷</m:t>
                            </m:r>
                          </m:e>
                        </m:d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𝑡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+</m:t>
                    </m:r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𝑝</m:t>
                            </m:r>
                          </m:sub>
                        </m:sSub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4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𝑡</m:t>
                        </m:r>
                      </m:e>
                    </m:d>
                    <m:r>
                      <a:rPr lang="el-GR" sz="1800" b="0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,</m:t>
                    </m:r>
                  </m:oMath>
                </a14:m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όπου</a:t>
                </a:r>
              </a:p>
              <a:p>
                <a:pPr algn="ctr"/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𝑝</m:t>
                            </m:r>
                          </m:sub>
                        </m:sSub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4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e>
                    </m:d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e>
                      <m:sup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𝑒</m:t>
                        </m:r>
                      </m:e>
                      <m:sup>
                        <m:d>
                          <m:d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𝐿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𝐷</m:t>
                            </m:r>
                          </m:e>
                        </m:d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sup>
                    </m:sSup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𝐴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0</m:t>
                        </m:r>
                      </m:sub>
                    </m:sSub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+</m:t>
                    </m:r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𝑡𝑒</m:t>
                        </m:r>
                      </m:e>
                      <m:sup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(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𝐿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−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𝐷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)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sup>
                    </m:sSup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.</a:t>
                </a:r>
              </a:p>
              <a:p>
                <a:pPr algn="ctr"/>
                <a:endParaRPr lang="el-GR" dirty="0"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marL="0" indent="0">
                  <a:buNone/>
                </a:pPr>
                <a:r>
                  <a:rPr lang="el-GR" sz="1800" dirty="0"/>
                  <a:t>Υπολογίζουμε τις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l-GR" sz="1800" dirty="0"/>
                  <a:t>με αντικατάσταση</a:t>
                </a:r>
                <a:r>
                  <a:rPr lang="en-US" sz="1800" dirty="0"/>
                  <a:t> </a:t>
                </a:r>
                <a:r>
                  <a:rPr lang="el-GR" sz="1800" dirty="0"/>
                  <a:t>και προκύπτει:</a:t>
                </a:r>
                <a:endParaRPr lang="en-US" sz="1800" dirty="0"/>
              </a:p>
              <a:p>
                <a:pPr marL="0" indent="0">
                  <a:buNone/>
                </a:pPr>
                <a:endParaRPr lang="el-GR" sz="180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𝑅</m:t>
                          </m:r>
                          <m:d>
                            <m:d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=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𝐺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4</m:t>
                          </m:r>
                        </m:sub>
                      </m:sSub>
                      <m:sSup>
                        <m:sSup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𝑒</m:t>
                          </m:r>
                        </m:e>
                        <m:sup>
                          <m:d>
                            <m:d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𝐿</m:t>
                              </m:r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−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𝐷</m:t>
                              </m:r>
                            </m:e>
                          </m:d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𝑡</m:t>
                          </m:r>
                        </m:sup>
                      </m:sSup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+</m:t>
                      </m:r>
                      <m:sSup>
                        <m:sSup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𝑡</m:t>
                          </m:r>
                        </m:e>
                        <m: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𝑒</m:t>
                          </m:r>
                        </m:e>
                        <m:sup>
                          <m:d>
                            <m:d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𝐿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−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𝐷</m:t>
                              </m:r>
                            </m:e>
                          </m:d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𝑡</m:t>
                          </m:r>
                        </m:sup>
                      </m:sSup>
                      <m:sSup>
                        <m:sSup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𝑢</m:t>
                          </m:r>
                        </m:e>
                        <m: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𝑁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01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.</m:t>
                      </m:r>
                    </m:oMath>
                  </m:oMathPara>
                </a14:m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ctr"/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Για τον υπολογισμό του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𝐺</m:t>
                        </m:r>
                      </m:e>
                      <m:sub>
                        <m:r>
                          <a:rPr lang="en-US" sz="18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χρησιμοποιούμε την αρχική συνθήκη:</a:t>
                </a:r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𝑅</m:t>
                      </m:r>
                      <m:d>
                        <m:d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0</m:t>
                          </m:r>
                        </m:e>
                      </m:d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=0=&gt;</m:t>
                      </m:r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𝐺</m:t>
                          </m:r>
                        </m:e>
                        <m:sub>
                          <m:r>
                            <a:rPr lang="en-US" sz="1800" b="0" i="1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4</m:t>
                          </m:r>
                        </m:sub>
                      </m:sSub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=0.</m:t>
                      </m:r>
                    </m:oMath>
                  </m:oMathPara>
                </a14:m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Τελικά:</a:t>
                </a:r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𝑅</m:t>
                      </m:r>
                      <m:d>
                        <m:d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=</m:t>
                      </m:r>
                      <m:sSup>
                        <m:sSup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𝑡</m:t>
                          </m:r>
                        </m:e>
                        <m: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𝑒</m:t>
                          </m:r>
                        </m:e>
                        <m:sup>
                          <m:d>
                            <m:d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𝐿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−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𝐷</m:t>
                              </m:r>
                            </m:e>
                          </m:d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𝑡</m:t>
                          </m:r>
                        </m:sup>
                      </m:sSup>
                      <m:sSup>
                        <m:sSup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𝑢</m:t>
                          </m:r>
                        </m:e>
                        <m: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𝑁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01</m:t>
                          </m:r>
                        </m:sub>
                      </m:sSub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.</m:t>
                      </m:r>
                    </m:oMath>
                  </m:oMathPara>
                </a14:m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ctr"/>
                <a:endParaRPr lang="el-GR" dirty="0"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l-GR" dirty="0">
                    <a:latin typeface="Calibri" panose="020F0502020204030204" pitchFamily="34" charset="0"/>
                    <a:ea typeface="Calibri" panose="020F0502020204030204" pitchFamily="34" charset="0"/>
                  </a:rPr>
                  <a:t>Τ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α ανθεκτικά κύτταρα και στα δύο φάρμακα </a:t>
                </a:r>
                <a:r>
                  <a:rPr lang="el-GR" sz="1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αυξάνονται εκθετικά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με την πάροδο του χρόνου.</a:t>
                </a:r>
              </a:p>
              <a:p>
                <a:pPr algn="ctr"/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ctr"/>
                <a:endParaRPr lang="el-GR" dirty="0"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ctr"/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marL="0" indent="0" algn="just">
                  <a:buNone/>
                </a:pPr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7373AC5-D2F3-58A1-6849-2361925B46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636" y="762262"/>
                <a:ext cx="5776273" cy="7188635"/>
              </a:xfrm>
              <a:prstGeom prst="rect">
                <a:avLst/>
              </a:prstGeom>
              <a:blipFill>
                <a:blip r:embed="rId3"/>
                <a:stretch>
                  <a:fillRect l="-950" t="-509" r="-84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Ευθεία γραμμή σύνδεσης 9">
            <a:extLst>
              <a:ext uri="{FF2B5EF4-FFF2-40B4-BE49-F238E27FC236}">
                <a16:creationId xmlns:a16="http://schemas.microsoft.com/office/drawing/2014/main" id="{D437E65B-5398-BA24-F4DE-0E7CD955C96A}"/>
              </a:ext>
            </a:extLst>
          </p:cNvPr>
          <p:cNvCxnSpPr/>
          <p:nvPr/>
        </p:nvCxnSpPr>
        <p:spPr>
          <a:xfrm flipV="1">
            <a:off x="6683604" y="762262"/>
            <a:ext cx="0" cy="6095738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D096C21-4611-1E58-A4C7-788C2E703FC4}"/>
                  </a:ext>
                </a:extLst>
              </p:cNvPr>
              <p:cNvSpPr txBox="1"/>
              <p:nvPr/>
            </p:nvSpPr>
            <p:spPr>
              <a:xfrm>
                <a:off x="6825006" y="762262"/>
                <a:ext cx="5366992" cy="12034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l-GR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Γ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ια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𝑁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01</m:t>
                        </m:r>
                      </m:sub>
                    </m:sSub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=1,  </m:t>
                    </m:r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𝑅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0</m:t>
                        </m:r>
                      </m:e>
                    </m:d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=0,  </m:t>
                    </m:r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𝑅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0</m:t>
                        </m:r>
                      </m:e>
                    </m:d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=0,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𝑅</m:t>
                    </m:r>
                    <m:d>
                      <m:d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0</m:t>
                        </m:r>
                      </m:e>
                    </m:d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=0, 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𝐿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=2 , 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𝐷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=1.5 , 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𝑢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10</m:t>
                        </m:r>
                      </m:e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−3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, 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𝑀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𝑒</m:t>
                        </m:r>
                      </m:e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5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,  </m:t>
                    </m:r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e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∗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=10</m:t>
                    </m:r>
                  </m:oMath>
                </a14:m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</a:t>
                </a:r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D096C21-4611-1E58-A4C7-788C2E703F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5006" y="762262"/>
                <a:ext cx="5366992" cy="1203406"/>
              </a:xfrm>
              <a:prstGeom prst="rect">
                <a:avLst/>
              </a:prstGeom>
              <a:blipFill>
                <a:blip r:embed="rId4"/>
                <a:stretch>
                  <a:fillRect l="-1023" t="-253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Εικόνα 12" descr="Εικόνα που περιέχει κείμενο, διάγραμμα, γραμμή, στιγμιότυπο οθόνης&#10;&#10;Περιγραφή που δημιουργήθηκε αυτόματα">
            <a:extLst>
              <a:ext uri="{FF2B5EF4-FFF2-40B4-BE49-F238E27FC236}">
                <a16:creationId xmlns:a16="http://schemas.microsoft.com/office/drawing/2014/main" id="{D6921C29-5DD3-4A71-D75F-48EF7670EF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5006" y="1819373"/>
            <a:ext cx="5241301" cy="4634013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2811696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Ορθογώνιο 14">
            <a:extLst>
              <a:ext uri="{FF2B5EF4-FFF2-40B4-BE49-F238E27FC236}">
                <a16:creationId xmlns:a16="http://schemas.microsoft.com/office/drawing/2014/main" id="{C733EF54-AD1B-762A-BCD5-A7BA1A05D85D}"/>
              </a:ext>
            </a:extLst>
          </p:cNvPr>
          <p:cNvSpPr/>
          <p:nvPr/>
        </p:nvSpPr>
        <p:spPr>
          <a:xfrm>
            <a:off x="886119" y="3429000"/>
            <a:ext cx="11085921" cy="3429000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FEAB2B-19F5-A05E-0E62-923B2068979E}"/>
              </a:ext>
            </a:extLst>
          </p:cNvPr>
          <p:cNvSpPr txBox="1"/>
          <p:nvPr/>
        </p:nvSpPr>
        <p:spPr>
          <a:xfrm>
            <a:off x="697584" y="0"/>
            <a:ext cx="114944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l-GR" sz="32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ΕΥΣΤΑΘΕΙΑ ΜΕΤΑ ΤΗΝ ΕΝΑΡΞΗ ΤΗΣ ΘΕΡΑΠΕΙΑΣ</a:t>
            </a:r>
            <a:endParaRPr lang="el-GR" sz="3200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E272682-AAB9-CC6D-AEDB-3F0A9B99158A}"/>
                  </a:ext>
                </a:extLst>
              </p:cNvPr>
              <p:cNvSpPr txBox="1"/>
              <p:nvPr/>
            </p:nvSpPr>
            <p:spPr>
              <a:xfrm>
                <a:off x="3048786" y="634951"/>
                <a:ext cx="6094428" cy="12315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l-GR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>
                              <a:latin typeface="Cambria Math" panose="02040503050406030204" pitchFamily="18" charset="0"/>
                            </a:rPr>
                            <m:t> </m:t>
                          </m:r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l-GR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m>
                                  <m:mPr>
                                    <m:plcHide m:val="on"/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l-GR" i="1">
                                        <a:solidFill>
                                          <a:srgbClr val="836967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m>
                                        <m:mPr>
                                          <m:plcHide m:val="on"/>
                                          <m:mcs>
                                            <m:mc>
                                              <m:mcPr>
                                                <m:count m:val="1"/>
                                                <m:mcJc m:val="center"/>
                                              </m:mcPr>
                                            </m:mc>
                                          </m:mcs>
                                          <m:ctrlPr>
                                            <a:rPr lang="el-GR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mPr>
                                        <m:mr>
                                          <m:e>
                                            <m:sSup>
                                              <m:sSupPr>
                                                <m:ctrlPr>
                                                  <a:rPr lang="el-GR" i="1">
                                                    <a:solidFill>
                                                      <a:srgbClr val="836967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l-GR" i="1">
                                                    <a:latin typeface="Cambria Math" panose="02040503050406030204" pitchFamily="18" charset="0"/>
                                                  </a:rPr>
                                                  <m:t>𝑁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l-GR" i="0">
                                                    <a:latin typeface="Cambria Math" panose="02040503050406030204" pitchFamily="18" charset="0"/>
                                                  </a:rPr>
                                                  <m:t>′</m:t>
                                                </m:r>
                                              </m:sup>
                                            </m:sSup>
                                            <m:d>
                                              <m:dPr>
                                                <m:ctrlPr>
                                                  <a:rPr lang="el-GR" i="1">
                                                    <a:solidFill>
                                                      <a:srgbClr val="836967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a:rPr lang="el-GR" i="1">
                                                    <a:latin typeface="Cambria Math" panose="02040503050406030204" pitchFamily="18" charset="0"/>
                                                  </a:rPr>
                                                  <m:t>𝑡</m:t>
                                                </m:r>
                                              </m:e>
                                            </m:d>
                                            <m:r>
                                              <a:rPr lang="el-GR" i="0">
                                                <a:latin typeface="Cambria Math" panose="02040503050406030204" pitchFamily="18" charset="0"/>
                                              </a:rPr>
                                              <m:t>=</m:t>
                                            </m:r>
                                            <m:d>
                                              <m:dPr>
                                                <m:ctrlPr>
                                                  <a:rPr lang="el-GR" i="1">
                                                    <a:solidFill>
                                                      <a:srgbClr val="836967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a:rPr lang="el-GR" i="1">
                                                    <a:latin typeface="Cambria Math" panose="02040503050406030204" pitchFamily="18" charset="0"/>
                                                  </a:rPr>
                                                  <m:t>𝐿</m:t>
                                                </m:r>
                                                <m:r>
                                                  <a:rPr lang="el-GR" i="0">
                                                    <a:latin typeface="Cambria Math" panose="02040503050406030204" pitchFamily="18" charset="0"/>
                                                  </a:rPr>
                                                  <m:t>−</m:t>
                                                </m:r>
                                                <m:r>
                                                  <a:rPr lang="el-GR" i="1">
                                                    <a:latin typeface="Cambria Math" panose="02040503050406030204" pitchFamily="18" charset="0"/>
                                                  </a:rPr>
                                                  <m:t>𝐷</m:t>
                                                </m:r>
                                                <m:r>
                                                  <a:rPr lang="el-GR" i="0">
                                                    <a:latin typeface="Cambria Math" panose="02040503050406030204" pitchFamily="18" charset="0"/>
                                                  </a:rPr>
                                                  <m:t>−</m:t>
                                                </m:r>
                                                <m:r>
                                                  <a:rPr lang="el-GR" i="1">
                                                    <a:latin typeface="Cambria Math" panose="02040503050406030204" pitchFamily="18" charset="0"/>
                                                  </a:rPr>
                                                  <m:t>𝐻</m:t>
                                                </m:r>
                                              </m:e>
                                            </m:d>
                                            <m:r>
                                              <a:rPr lang="el-GR" i="1">
                                                <a:latin typeface="Cambria Math" panose="02040503050406030204" pitchFamily="18" charset="0"/>
                                              </a:rPr>
                                              <m:t>𝑁</m:t>
                                            </m:r>
                                            <m:d>
                                              <m:dPr>
                                                <m:ctrlPr>
                                                  <a:rPr lang="el-GR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a:rPr lang="el-GR" i="1">
                                                    <a:latin typeface="Cambria Math" panose="02040503050406030204" pitchFamily="18" charset="0"/>
                                                  </a:rPr>
                                                  <m:t>𝑡</m:t>
                                                </m:r>
                                              </m:e>
                                            </m:d>
                                          </m:e>
                                        </m:mr>
                                        <m:mr>
                                          <m:e>
                                            <m:sSubSup>
                                              <m:sSubSupPr>
                                                <m:ctrlPr>
                                                  <a:rPr lang="el-GR" i="1">
                                                    <a:solidFill>
                                                      <a:srgbClr val="836967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SupPr>
                                              <m:e>
                                                <m:r>
                                                  <a:rPr lang="el-GR" i="1">
                                                    <a:latin typeface="Cambria Math" panose="02040503050406030204" pitchFamily="18" charset="0"/>
                                                  </a:rPr>
                                                  <m:t>𝑅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l-GR" i="0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sub>
                                              <m:sup>
                                                <m:r>
                                                  <a:rPr lang="el-GR" i="0">
                                                    <a:latin typeface="Cambria Math" panose="02040503050406030204" pitchFamily="18" charset="0"/>
                                                  </a:rPr>
                                                  <m:t>′</m:t>
                                                </m:r>
                                              </m:sup>
                                            </m:sSubSup>
                                            <m:d>
                                              <m:dPr>
                                                <m:ctrlPr>
                                                  <a:rPr lang="el-GR" i="1">
                                                    <a:solidFill>
                                                      <a:srgbClr val="836967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a:rPr lang="el-GR" i="1">
                                                    <a:latin typeface="Cambria Math" panose="02040503050406030204" pitchFamily="18" charset="0"/>
                                                  </a:rPr>
                                                  <m:t>𝑡</m:t>
                                                </m:r>
                                              </m:e>
                                            </m:d>
                                            <m:r>
                                              <a:rPr lang="el-GR" i="0">
                                                <a:latin typeface="Cambria Math" panose="02040503050406030204" pitchFamily="18" charset="0"/>
                                              </a:rPr>
                                              <m:t>=</m:t>
                                            </m:r>
                                            <m:d>
                                              <m:dPr>
                                                <m:ctrlPr>
                                                  <a:rPr lang="el-GR" i="1">
                                                    <a:solidFill>
                                                      <a:srgbClr val="836967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a:rPr lang="el-GR" i="1">
                                                    <a:latin typeface="Cambria Math" panose="02040503050406030204" pitchFamily="18" charset="0"/>
                                                  </a:rPr>
                                                  <m:t>𝐿</m:t>
                                                </m:r>
                                                <m:r>
                                                  <a:rPr lang="el-GR" i="0">
                                                    <a:latin typeface="Cambria Math" panose="02040503050406030204" pitchFamily="18" charset="0"/>
                                                  </a:rPr>
                                                  <m:t>−</m:t>
                                                </m:r>
                                                <m:r>
                                                  <a:rPr lang="el-GR" i="1">
                                                    <a:latin typeface="Cambria Math" panose="02040503050406030204" pitchFamily="18" charset="0"/>
                                                  </a:rPr>
                                                  <m:t>𝐷</m:t>
                                                </m:r>
                                                <m:r>
                                                  <a:rPr lang="el-GR" i="0">
                                                    <a:latin typeface="Cambria Math" panose="02040503050406030204" pitchFamily="18" charset="0"/>
                                                  </a:rPr>
                                                  <m:t>−</m:t>
                                                </m:r>
                                                <m:r>
                                                  <a:rPr lang="el-GR" i="1">
                                                    <a:latin typeface="Cambria Math" panose="02040503050406030204" pitchFamily="18" charset="0"/>
                                                  </a:rPr>
                                                  <m:t>𝐻</m:t>
                                                </m:r>
                                              </m:e>
                                            </m:d>
                                            <m:sSub>
                                              <m:sSubPr>
                                                <m:ctrlPr>
                                                  <a:rPr lang="el-GR" i="1">
                                                    <a:solidFill>
                                                      <a:srgbClr val="836967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l-GR" i="1">
                                                    <a:latin typeface="Cambria Math" panose="02040503050406030204" pitchFamily="18" charset="0"/>
                                                  </a:rPr>
                                                  <m:t>𝑅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l-GR" i="0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sub>
                                            </m:sSub>
                                            <m:d>
                                              <m:dPr>
                                                <m:ctrlPr>
                                                  <a:rPr lang="el-GR" i="1">
                                                    <a:solidFill>
                                                      <a:srgbClr val="836967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a:rPr lang="el-GR" i="1">
                                                    <a:latin typeface="Cambria Math" panose="02040503050406030204" pitchFamily="18" charset="0"/>
                                                  </a:rPr>
                                                  <m:t>𝑡</m:t>
                                                </m:r>
                                              </m:e>
                                            </m:d>
                                            <m:r>
                                              <a:rPr lang="el-GR" i="0">
                                                <a:latin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  <m:r>
                                              <a:rPr lang="el-GR" i="1">
                                                <a:latin typeface="Cambria Math" panose="02040503050406030204" pitchFamily="18" charset="0"/>
                                              </a:rPr>
                                              <m:t>𝑢𝑁</m:t>
                                            </m:r>
                                            <m:d>
                                              <m:dPr>
                                                <m:ctrlPr>
                                                  <a:rPr lang="el-GR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a:rPr lang="el-GR" i="1">
                                                    <a:latin typeface="Cambria Math" panose="02040503050406030204" pitchFamily="18" charset="0"/>
                                                  </a:rPr>
                                                  <m:t>𝑡</m:t>
                                                </m:r>
                                              </m:e>
                                            </m:d>
                                          </m:e>
                                        </m:mr>
                                      </m:m>
                                    </m:e>
                                  </m:mr>
                                  <m:mr>
                                    <m:e>
                                      <m:sSub>
                                        <m:sSubPr>
                                          <m:ctrlPr>
                                            <a:rPr lang="el-GR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i="1"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e>
                                        <m:sub>
                                          <m:r>
                                            <a:rPr lang="el-GR" i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  <m:r>
                                        <a:rPr lang="el-GR" i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  <m:d>
                                        <m:dPr>
                                          <m:ctrlPr>
                                            <a:rPr lang="el-GR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l-GR" i="1">
                                              <a:latin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</m:e>
                                      </m:d>
                                      <m:r>
                                        <a:rPr lang="el-GR" i="0">
                                          <a:latin typeface="Cambria Math" panose="02040503050406030204" pitchFamily="18" charset="0"/>
                                        </a:rPr>
                                        <m:t>=</m:t>
                                      </m:r>
                                      <m:d>
                                        <m:dPr>
                                          <m:ctrlPr>
                                            <a:rPr lang="el-GR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l-GR" i="1">
                                              <a:latin typeface="Cambria Math" panose="02040503050406030204" pitchFamily="18" charset="0"/>
                                            </a:rPr>
                                            <m:t>𝐿</m:t>
                                          </m:r>
                                          <m:r>
                                            <a:rPr lang="el-GR" i="0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l-GR" i="1">
                                              <a:latin typeface="Cambria Math" panose="02040503050406030204" pitchFamily="18" charset="0"/>
                                            </a:rPr>
                                            <m:t>𝐷</m:t>
                                          </m:r>
                                          <m:r>
                                            <a:rPr lang="el-GR" i="0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l-GR" i="1">
                                              <a:latin typeface="Cambria Math" panose="02040503050406030204" pitchFamily="18" charset="0"/>
                                            </a:rPr>
                                            <m:t>𝐻</m:t>
                                          </m:r>
                                        </m:e>
                                      </m:d>
                                      <m:sSub>
                                        <m:sSubPr>
                                          <m:ctrlPr>
                                            <a:rPr lang="el-GR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i="1"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e>
                                        <m:sub>
                                          <m:r>
                                            <a:rPr lang="el-GR" i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l-GR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l-GR" i="1">
                                              <a:latin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</m:e>
                                      </m:d>
                                      <m:r>
                                        <a:rPr lang="el-GR" i="0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l-GR" i="1">
                                          <a:latin typeface="Cambria Math" panose="02040503050406030204" pitchFamily="18" charset="0"/>
                                        </a:rPr>
                                        <m:t>𝑢𝑁</m:t>
                                      </m:r>
                                      <m:d>
                                        <m:dPr>
                                          <m:ctrlPr>
                                            <a:rPr lang="el-GR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l-GR" i="1">
                                              <a:latin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</m:e>
                                      </m:d>
                                    </m:e>
                                  </m:mr>
                                </m:m>
                              </m:e>
                            </m:mr>
                            <m:mr>
                              <m:e>
                                <m:sSup>
                                  <m:sSupPr>
                                    <m:ctrlPr>
                                      <a:rPr lang="el-GR" i="1">
                                        <a:solidFill>
                                          <a:srgbClr val="836967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l-GR" i="1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p>
                                    <m:r>
                                      <a:rPr lang="el-GR" i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  <m:d>
                                  <m:dPr>
                                    <m:ctrlPr>
                                      <a:rPr lang="el-GR" i="1">
                                        <a:solidFill>
                                          <a:srgbClr val="836967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i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el-GR" i="1">
                                        <a:solidFill>
                                          <a:srgbClr val="836967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i="1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  <m:r>
                                      <a:rPr lang="el-GR" i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l-GR" i="1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e>
                                </m:d>
                                <m:r>
                                  <a:rPr lang="el-GR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  <m:d>
                                  <m:dPr>
                                    <m:ctrlPr>
                                      <a:rPr lang="el-GR" i="1">
                                        <a:solidFill>
                                          <a:srgbClr val="836967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i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l-GR" i="1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  <m:sSub>
                                  <m:sSubPr>
                                    <m:ctrlPr>
                                      <a:rPr lang="el-GR" i="1">
                                        <a:solidFill>
                                          <a:srgbClr val="836967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i="1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l-GR" i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i="1">
                                        <a:solidFill>
                                          <a:srgbClr val="836967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i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l-GR" i="1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  <m:sSub>
                                  <m:sSubPr>
                                    <m:ctrlPr>
                                      <a:rPr lang="el-GR" i="1">
                                        <a:solidFill>
                                          <a:srgbClr val="836967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i="1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l-GR" i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mr>
                          </m:m>
                          <m:r>
                            <a:rPr lang="el-GR" i="0">
                              <a:latin typeface="Cambria Math" panose="02040503050406030204" pitchFamily="18" charset="0"/>
                            </a:rPr>
                            <m:t>  </m:t>
                          </m:r>
                        </m:e>
                      </m:d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E272682-AAB9-CC6D-AEDB-3F0A9B9915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786" y="634951"/>
                <a:ext cx="6094428" cy="123155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Φυσαλίδα ομιλίας: Έλλειψη 6">
            <a:extLst>
              <a:ext uri="{FF2B5EF4-FFF2-40B4-BE49-F238E27FC236}">
                <a16:creationId xmlns:a16="http://schemas.microsoft.com/office/drawing/2014/main" id="{AE3C9171-1DE4-F235-7FFB-781455D31F5F}"/>
              </a:ext>
            </a:extLst>
          </p:cNvPr>
          <p:cNvSpPr/>
          <p:nvPr/>
        </p:nvSpPr>
        <p:spPr>
          <a:xfrm rot="5189076">
            <a:off x="9258941" y="245724"/>
            <a:ext cx="1607634" cy="3070190"/>
          </a:xfrm>
          <a:prstGeom prst="wedgeEllipseCallou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14D50F8-CAB2-98F3-C9BE-92F40749D807}"/>
                  </a:ext>
                </a:extLst>
              </p:cNvPr>
              <p:cNvSpPr txBox="1"/>
              <p:nvPr/>
            </p:nvSpPr>
            <p:spPr>
              <a:xfrm>
                <a:off x="8718431" y="1323782"/>
                <a:ext cx="2685500" cy="8627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Αρχικές συνθήκες: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l-GR" sz="1600" i="1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𝑁</m:t>
                        </m:r>
                        <m:d>
                          <m:dPr>
                            <m:ctrlPr>
                              <a:rPr lang="el-GR" sz="16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l-GR" sz="1600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l-GR" sz="16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el-GR" sz="16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  <m: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,</m:t>
                        </m:r>
                        <m:sSub>
                          <m:sSubPr>
                            <m:ctrlPr>
                              <a:rPr lang="el-GR" sz="16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16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l-GR" sz="16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l-GR" sz="16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l-GR" sz="1600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l-GR" sz="16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el-GR" sz="16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  <m: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,</m:t>
                        </m:r>
                        <m:sSub>
                          <m:sSubPr>
                            <m:ctrlPr>
                              <a:rPr lang="el-GR" sz="16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16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l-GR" sz="16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sub>
                        </m:sSub>
                        <m:d>
                          <m:dPr>
                            <m:ctrlPr>
                              <a:rPr lang="el-GR" sz="16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l-GR" sz="1600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l-GR" sz="16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el-GR" sz="16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  <m: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𝑅</m:t>
                        </m:r>
                        <m:d>
                          <m:dPr>
                            <m:ctrlPr>
                              <a:rPr lang="el-GR" sz="16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l-GR" sz="1600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l-GR" sz="16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el-GR" sz="16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d>
                    <m:r>
                      <a:rPr lang="el-GR" sz="16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d>
                      <m:dPr>
                        <m:ctrlPr>
                          <a:rPr lang="el-GR" sz="1600" i="1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6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el-GR" sz="16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∗∗</m:t>
                            </m:r>
                          </m:sup>
                        </m:sSup>
                        <m: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l-GR" sz="16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l-GR" sz="16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l-GR" sz="16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l-GR" sz="16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∗</m:t>
                            </m:r>
                          </m:sup>
                        </m:sSubSup>
                        <m: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l-GR" sz="16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l-GR" sz="16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l-GR" sz="16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l-GR" sz="16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∗</m:t>
                            </m:r>
                          </m:sup>
                        </m:sSubSup>
                        <m: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,</m:t>
                        </m:r>
                        <m:sSup>
                          <m:sSupPr>
                            <m:ctrlPr>
                              <a:rPr lang="el-GR" sz="16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16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𝑅</m:t>
                            </m:r>
                          </m:e>
                          <m:sup>
                            <m:r>
                              <a:rPr lang="el-GR" sz="16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∗∗</m:t>
                            </m:r>
                          </m:sup>
                        </m:sSup>
                      </m:e>
                    </m:d>
                  </m:oMath>
                </a14:m>
                <a:endParaRPr lang="el-GR" sz="16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14D50F8-CAB2-98F3-C9BE-92F40749D8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18431" y="1323782"/>
                <a:ext cx="2685500" cy="862737"/>
              </a:xfrm>
              <a:prstGeom prst="rect">
                <a:avLst/>
              </a:prstGeom>
              <a:blipFill>
                <a:blip r:embed="rId3"/>
                <a:stretch>
                  <a:fillRect l="-1134" t="-2113" r="-5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Φυσαλίδα ομιλίας: Έλλειψη 10">
            <a:extLst>
              <a:ext uri="{FF2B5EF4-FFF2-40B4-BE49-F238E27FC236}">
                <a16:creationId xmlns:a16="http://schemas.microsoft.com/office/drawing/2014/main" id="{17FD72CD-4DB3-CF5A-D667-83F7C8DD9A9D}"/>
              </a:ext>
            </a:extLst>
          </p:cNvPr>
          <p:cNvSpPr/>
          <p:nvPr/>
        </p:nvSpPr>
        <p:spPr>
          <a:xfrm rot="15348402">
            <a:off x="1411814" y="145306"/>
            <a:ext cx="1489317" cy="2446311"/>
          </a:xfrm>
          <a:prstGeom prst="wedgeEllipseCallou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D955606-CA10-DF85-4C2A-C308D6EDBBF6}"/>
                  </a:ext>
                </a:extLst>
              </p:cNvPr>
              <p:cNvSpPr txBox="1"/>
              <p:nvPr/>
            </p:nvSpPr>
            <p:spPr>
              <a:xfrm>
                <a:off x="1196481" y="921201"/>
                <a:ext cx="1852305" cy="13793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l-GR" sz="1600" dirty="0">
                    <a:latin typeface="Calibri" panose="020F0502020204030204" pitchFamily="34" charset="0"/>
                    <a:ea typeface="Calibri" panose="020F0502020204030204" pitchFamily="34" charset="0"/>
                  </a:rPr>
                  <a:t>Σ</a:t>
                </a:r>
                <a:r>
                  <a:rPr lang="el-GR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ημείο ισορροπίας:</a:t>
                </a:r>
                <a:br>
                  <a:rPr lang="el-GR" sz="1600" i="1" dirty="0">
                    <a:effectLst/>
                    <a:latin typeface="Cambria Math" panose="02040503050406030204" pitchFamily="18" charset="0"/>
                    <a:ea typeface="Calibri" panose="020F0502020204030204" pitchFamily="34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l-GR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dPr>
                        <m:e>
                          <m:r>
                            <a:rPr lang="el-GR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𝑁</m:t>
                          </m:r>
                          <m:d>
                            <m:dPr>
                              <m:ctrlPr>
                                <a:rPr lang="el-GR" sz="1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dPr>
                            <m:e>
                              <m:r>
                                <a:rPr lang="el-GR" sz="1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l-GR" sz="1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l-GR" sz="1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dPr>
                            <m:e>
                              <m:r>
                                <a:rPr lang="el-GR" sz="1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l-GR" sz="1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l-GR" sz="1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dPr>
                            <m:e>
                              <m:r>
                                <a:rPr lang="el-GR" sz="1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,</m:t>
                          </m:r>
                          <m:r>
                            <a:rPr lang="el-GR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𝑅</m:t>
                          </m:r>
                          <m:r>
                            <a:rPr lang="el-GR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(</m:t>
                          </m:r>
                          <m:r>
                            <a:rPr lang="el-GR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𝑡</m:t>
                          </m:r>
                          <m:r>
                            <a:rPr lang="el-GR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)</m:t>
                          </m:r>
                        </m:e>
                      </m:d>
                      <m:r>
                        <a:rPr lang="el-GR" sz="16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=</m:t>
                      </m:r>
                      <m:d>
                        <m:dPr>
                          <m:ctrlPr>
                            <a:rPr lang="el-GR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dPr>
                        <m:e>
                          <m:r>
                            <a:rPr lang="el-GR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0,0,0,0</m:t>
                          </m:r>
                        </m:e>
                      </m:d>
                      <m:r>
                        <a:rPr lang="el-GR" sz="16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.</m:t>
                      </m:r>
                    </m:oMath>
                  </m:oMathPara>
                </a14:m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 </a:t>
                </a:r>
              </a:p>
              <a:p>
                <a:endParaRPr lang="el-GR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D955606-CA10-DF85-4C2A-C308D6EDBB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6481" y="921201"/>
                <a:ext cx="1852305" cy="1379352"/>
              </a:xfrm>
              <a:prstGeom prst="rect">
                <a:avLst/>
              </a:prstGeom>
              <a:blipFill>
                <a:blip r:embed="rId4"/>
                <a:stretch>
                  <a:fillRect l="-1645" t="-1327" r="-2105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Βέλος: Οδοντωτό δεξιό 12">
            <a:extLst>
              <a:ext uri="{FF2B5EF4-FFF2-40B4-BE49-F238E27FC236}">
                <a16:creationId xmlns:a16="http://schemas.microsoft.com/office/drawing/2014/main" id="{D78FDD59-B546-5750-677E-9E2DE5584C7D}"/>
              </a:ext>
            </a:extLst>
          </p:cNvPr>
          <p:cNvSpPr/>
          <p:nvPr/>
        </p:nvSpPr>
        <p:spPr>
          <a:xfrm rot="5400000">
            <a:off x="5263066" y="2416717"/>
            <a:ext cx="1480008" cy="499620"/>
          </a:xfrm>
          <a:prstGeom prst="notched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4D50CA1-3188-4256-92E0-47CBF42055D3}"/>
                  </a:ext>
                </a:extLst>
              </p:cNvPr>
              <p:cNvSpPr txBox="1"/>
              <p:nvPr/>
            </p:nvSpPr>
            <p:spPr>
              <a:xfrm>
                <a:off x="952108" y="3406531"/>
                <a:ext cx="10944519" cy="34982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l-GR" sz="1800" i="1" dirty="0">
                  <a:effectLst/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l-GR" sz="180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l-GR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m>
                                        <m:mPr>
                                          <m:mcs>
                                            <m:mc>
                                              <m:mcPr>
                                                <m:count m:val="1"/>
                                                <m:mcJc m:val="center"/>
                                              </m:mcPr>
                                            </m:mc>
                                          </m:mcs>
                                          <m:ctrlPr>
                                            <a:rPr lang="el-GR" sz="1800" i="1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mPr>
                                        <m:mr>
                                          <m:e>
                                            <m:r>
                                              <m:rPr>
                                                <m:brk m:alnAt="7"/>
                                              </m:rPr>
                                              <a:rPr lang="en-US" sz="1800" b="0" i="1" smtClean="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𝐿</m:t>
                                            </m:r>
                                            <m:r>
                                              <a:rPr lang="en-US" sz="1800" b="0" i="1" smtClean="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r>
                                              <a:rPr lang="en-US" sz="1800" b="0" i="1" smtClean="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𝐷</m:t>
                                            </m:r>
                                            <m:r>
                                              <a:rPr lang="el-GR" sz="1800" i="1">
                                                <a:effectLst/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Calibri" panose="020F0502020204030204" pitchFamily="34" charset="0"/>
                                              </a:rPr>
                                              <m:t>−</m:t>
                                            </m:r>
                                            <m:r>
                                              <a:rPr lang="el-GR" sz="1800" i="1">
                                                <a:effectLst/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Calibri" panose="020F0502020204030204" pitchFamily="34" charset="0"/>
                                              </a:rPr>
                                              <m:t>𝐻</m:t>
                                            </m:r>
                                            <m:r>
                                              <a:rPr lang="el-GR" sz="1800" i="1">
                                                <a:effectLst/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Calibri" panose="020F0502020204030204" pitchFamily="34" charset="0"/>
                                              </a:rPr>
                                              <m:t>−</m:t>
                                            </m:r>
                                            <m:r>
                                              <a:rPr lang="el-GR" sz="1800" i="1">
                                                <a:effectLst/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Calibri" panose="020F0502020204030204" pitchFamily="34" charset="0"/>
                                              </a:rPr>
                                              <m:t>𝜆</m:t>
                                            </m:r>
                                          </m:e>
                                        </m:mr>
                                        <m:mr>
                                          <m:e>
                                            <m:r>
                                              <a:rPr lang="el-GR" sz="1800" i="1">
                                                <a:effectLst/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Calibri" panose="020F0502020204030204" pitchFamily="34" charset="0"/>
                                              </a:rPr>
                                              <m:t>𝑢</m:t>
                                            </m:r>
                                          </m:e>
                                        </m:mr>
                                      </m:m>
                                    </m:e>
                                  </m:mr>
                                  <m:mr>
                                    <m:e>
                                      <m:r>
                                        <a:rPr lang="el-GR" sz="18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Calibri" panose="020F0502020204030204" pitchFamily="34" charset="0"/>
                                        </a:rPr>
                                        <m:t>𝑢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a:rPr lang="el-GR" sz="18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Calibri" panose="020F0502020204030204" pitchFamily="34" charset="0"/>
                                        </a:rPr>
                                        <m:t>0</m:t>
                                      </m:r>
                                    </m:e>
                                  </m:mr>
                                </m:m>
                              </m:e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l-GR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m>
                                        <m:mPr>
                                          <m:mcs>
                                            <m:mc>
                                              <m:mcPr>
                                                <m:count m:val="1"/>
                                                <m:mcJc m:val="center"/>
                                              </m:mcPr>
                                            </m:mc>
                                          </m:mcs>
                                          <m:ctrlPr>
                                            <a:rPr lang="el-GR" sz="1800" i="1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mPr>
                                        <m:mr>
                                          <m:e>
                                            <m:m>
                                              <m:mPr>
                                                <m:mcs>
                                                  <m:mc>
                                                    <m:mcPr>
                                                      <m:count m:val="1"/>
                                                      <m:mcJc m:val="center"/>
                                                    </m:mcPr>
                                                  </m:mc>
                                                </m:mcs>
                                                <m:ctrlPr>
                                                  <a:rPr lang="el-GR" sz="1800" i="1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mPr>
                                              <m:mr>
                                                <m:e>
                                                  <m:r>
                                                    <a:rPr lang="el-GR" sz="1800" i="1">
                                                      <a:effectLst/>
                                                      <a:latin typeface="Cambria Math" panose="02040503050406030204" pitchFamily="18" charset="0"/>
                                                      <a:ea typeface="Calibri" panose="020F0502020204030204" pitchFamily="34" charset="0"/>
                                                      <a:cs typeface="Calibri" panose="020F0502020204030204" pitchFamily="34" charset="0"/>
                                                    </a:rPr>
                                                    <m:t>0</m:t>
                                                  </m:r>
                                                </m:e>
                                              </m:mr>
                                              <m:mr>
                                                <m:e>
                                                  <m:r>
                                                    <a:rPr lang="en-US" sz="1800" b="0" i="1" smtClean="0">
                                                      <a:effectLst/>
                                                      <a:latin typeface="Cambria Math" panose="02040503050406030204" pitchFamily="18" charset="0"/>
                                                      <a:ea typeface="Calibri" panose="020F0502020204030204" pitchFamily="34" charset="0"/>
                                                      <a:cs typeface="Calibri" panose="020F0502020204030204" pitchFamily="34" charset="0"/>
                                                    </a:rPr>
                                                    <m:t>𝐿</m:t>
                                                  </m:r>
                                                  <m:r>
                                                    <a:rPr lang="en-US" sz="1800" b="0" i="1" smtClean="0">
                                                      <a:effectLst/>
                                                      <a:latin typeface="Cambria Math" panose="02040503050406030204" pitchFamily="18" charset="0"/>
                                                      <a:ea typeface="Calibri" panose="020F0502020204030204" pitchFamily="34" charset="0"/>
                                                      <a:cs typeface="Calibri" panose="020F0502020204030204" pitchFamily="34" charset="0"/>
                                                    </a:rPr>
                                                    <m:t>−</m:t>
                                                  </m:r>
                                                  <m:r>
                                                    <a:rPr lang="en-US" sz="1800" b="0" i="1" smtClean="0">
                                                      <a:effectLst/>
                                                      <a:latin typeface="Cambria Math" panose="02040503050406030204" pitchFamily="18" charset="0"/>
                                                      <a:ea typeface="Calibri" panose="020F0502020204030204" pitchFamily="34" charset="0"/>
                                                      <a:cs typeface="Calibri" panose="020F0502020204030204" pitchFamily="34" charset="0"/>
                                                    </a:rPr>
                                                    <m:t>𝐷</m:t>
                                                  </m:r>
                                                  <m:r>
                                                    <a:rPr lang="el-GR" sz="1800" i="1">
                                                      <a:effectLst/>
                                                      <a:latin typeface="Cambria Math" panose="02040503050406030204" pitchFamily="18" charset="0"/>
                                                      <a:ea typeface="Calibri" panose="020F0502020204030204" pitchFamily="34" charset="0"/>
                                                      <a:cs typeface="Calibri" panose="020F0502020204030204" pitchFamily="34" charset="0"/>
                                                    </a:rPr>
                                                    <m:t>−</m:t>
                                                  </m:r>
                                                  <m:r>
                                                    <a:rPr lang="en-US" sz="1800" i="1">
                                                      <a:effectLst/>
                                                      <a:latin typeface="Cambria Math" panose="02040503050406030204" pitchFamily="18" charset="0"/>
                                                      <a:ea typeface="Calibri" panose="020F0502020204030204" pitchFamily="34" charset="0"/>
                                                      <a:cs typeface="Calibri" panose="020F0502020204030204" pitchFamily="34" charset="0"/>
                                                    </a:rPr>
                                                    <m:t>𝐻</m:t>
                                                  </m:r>
                                                  <m:r>
                                                    <a:rPr lang="en-US" sz="1800" i="1">
                                                      <a:effectLst/>
                                                      <a:latin typeface="Cambria Math" panose="02040503050406030204" pitchFamily="18" charset="0"/>
                                                      <a:ea typeface="Calibri" panose="020F0502020204030204" pitchFamily="34" charset="0"/>
                                                      <a:cs typeface="Calibri" panose="020F0502020204030204" pitchFamily="34" charset="0"/>
                                                    </a:rPr>
                                                    <m:t>−</m:t>
                                                  </m:r>
                                                  <m:r>
                                                    <a:rPr lang="el-GR" sz="1800" i="1">
                                                      <a:effectLst/>
                                                      <a:latin typeface="Cambria Math" panose="02040503050406030204" pitchFamily="18" charset="0"/>
                                                      <a:ea typeface="Calibri" panose="020F0502020204030204" pitchFamily="34" charset="0"/>
                                                      <a:cs typeface="Calibri" panose="020F0502020204030204" pitchFamily="34" charset="0"/>
                                                    </a:rPr>
                                                    <m:t>𝜆</m:t>
                                                  </m:r>
                                                </m:e>
                                              </m:mr>
                                            </m:m>
                                          </m:e>
                                        </m:mr>
                                        <m:mr>
                                          <m:e>
                                            <m:r>
                                              <a:rPr lang="el-GR" sz="1800" i="1">
                                                <a:effectLst/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Calibri" panose="020F0502020204030204" pitchFamily="34" charset="0"/>
                                              </a:rPr>
                                              <m:t>0</m:t>
                                            </m:r>
                                          </m:e>
                                        </m:mr>
                                        <m:mr>
                                          <m:e>
                                            <m:r>
                                              <a:rPr lang="el-GR" sz="1800" i="1">
                                                <a:effectLst/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Calibri" panose="020F0502020204030204" pitchFamily="34" charset="0"/>
                                              </a:rPr>
                                              <m:t>𝑢</m:t>
                                            </m:r>
                                          </m:e>
                                        </m:mr>
                                      </m:m>
                                    </m:e>
                                    <m:e>
                                      <m:m>
                                        <m:mPr>
                                          <m:mcs>
                                            <m:mc>
                                              <m:mcPr>
                                                <m:count m:val="2"/>
                                                <m:mcJc m:val="center"/>
                                              </m:mcPr>
                                            </m:mc>
                                          </m:mcs>
                                          <m:ctrlPr>
                                            <a:rPr lang="el-GR" sz="1800" i="1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mPr>
                                        <m:mr>
                                          <m:e>
                                            <m:m>
                                              <m:mPr>
                                                <m:mcs>
                                                  <m:mc>
                                                    <m:mcPr>
                                                      <m:count m:val="1"/>
                                                      <m:mcJc m:val="center"/>
                                                    </m:mcPr>
                                                  </m:mc>
                                                </m:mcs>
                                                <m:ctrlPr>
                                                  <a:rPr lang="el-GR" sz="1800" i="1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mPr>
                                              <m:mr>
                                                <m:e>
                                                  <m:m>
                                                    <m:mPr>
                                                      <m:mcs>
                                                        <m:mc>
                                                          <m:mcPr>
                                                            <m:count m:val="1"/>
                                                            <m:mcJc m:val="center"/>
                                                          </m:mcPr>
                                                        </m:mc>
                                                      </m:mcs>
                                                      <m:ctrlPr>
                                                        <a:rPr lang="el-GR" sz="1800" i="1">
                                                          <a:effectLst/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mPr>
                                                    <m:mr>
                                                      <m:e>
                                                        <m:r>
                                                          <a:rPr lang="el-GR" sz="1800" i="1"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  <a:ea typeface="Calibri" panose="020F0502020204030204" pitchFamily="34" charset="0"/>
                                                            <a:cs typeface="Calibri" panose="020F0502020204030204" pitchFamily="34" charset="0"/>
                                                          </a:rPr>
                                                          <m:t>0</m:t>
                                                        </m:r>
                                                      </m:e>
                                                    </m:mr>
                                                    <m:mr>
                                                      <m:e>
                                                        <m:r>
                                                          <a:rPr lang="el-GR" sz="1800" i="1"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  <a:ea typeface="Calibri" panose="020F0502020204030204" pitchFamily="34" charset="0"/>
                                                            <a:cs typeface="Calibri" panose="020F0502020204030204" pitchFamily="34" charset="0"/>
                                                          </a:rPr>
                                                          <m:t>0</m:t>
                                                        </m:r>
                                                      </m:e>
                                                    </m:mr>
                                                  </m:m>
                                                </m:e>
                                              </m:mr>
                                              <m:mr>
                                                <m:e>
                                                  <m:r>
                                                    <a:rPr lang="en-US" sz="1800" b="0" i="1" smtClean="0">
                                                      <a:effectLst/>
                                                      <a:latin typeface="Cambria Math" panose="02040503050406030204" pitchFamily="18" charset="0"/>
                                                      <a:ea typeface="Calibri" panose="020F0502020204030204" pitchFamily="34" charset="0"/>
                                                      <a:cs typeface="Calibri" panose="020F0502020204030204" pitchFamily="34" charset="0"/>
                                                    </a:rPr>
                                                    <m:t>𝐿</m:t>
                                                  </m:r>
                                                  <m:r>
                                                    <a:rPr lang="en-US" sz="1800" b="0" i="1" smtClean="0">
                                                      <a:effectLst/>
                                                      <a:latin typeface="Cambria Math" panose="02040503050406030204" pitchFamily="18" charset="0"/>
                                                      <a:ea typeface="Calibri" panose="020F0502020204030204" pitchFamily="34" charset="0"/>
                                                      <a:cs typeface="Calibri" panose="020F0502020204030204" pitchFamily="34" charset="0"/>
                                                    </a:rPr>
                                                    <m:t>−</m:t>
                                                  </m:r>
                                                  <m:r>
                                                    <a:rPr lang="en-US" sz="1800" b="0" i="1" smtClean="0">
                                                      <a:effectLst/>
                                                      <a:latin typeface="Cambria Math" panose="02040503050406030204" pitchFamily="18" charset="0"/>
                                                      <a:ea typeface="Calibri" panose="020F0502020204030204" pitchFamily="34" charset="0"/>
                                                      <a:cs typeface="Calibri" panose="020F0502020204030204" pitchFamily="34" charset="0"/>
                                                    </a:rPr>
                                                    <m:t>𝐷</m:t>
                                                  </m:r>
                                                  <m:r>
                                                    <a:rPr lang="en-US" sz="1800" i="1">
                                                      <a:effectLst/>
                                                      <a:latin typeface="Cambria Math" panose="02040503050406030204" pitchFamily="18" charset="0"/>
                                                      <a:ea typeface="Calibri" panose="020F0502020204030204" pitchFamily="34" charset="0"/>
                                                      <a:cs typeface="Calibri" panose="020F0502020204030204" pitchFamily="34" charset="0"/>
                                                    </a:rPr>
                                                    <m:t>−</m:t>
                                                  </m:r>
                                                  <m:r>
                                                    <a:rPr lang="en-US" sz="1800" i="1">
                                                      <a:effectLst/>
                                                      <a:latin typeface="Cambria Math" panose="02040503050406030204" pitchFamily="18" charset="0"/>
                                                      <a:ea typeface="Calibri" panose="020F0502020204030204" pitchFamily="34" charset="0"/>
                                                      <a:cs typeface="Calibri" panose="020F0502020204030204" pitchFamily="34" charset="0"/>
                                                    </a:rPr>
                                                    <m:t>𝐻</m:t>
                                                  </m:r>
                                                  <m:r>
                                                    <a:rPr lang="en-US" sz="1800" i="1">
                                                      <a:effectLst/>
                                                      <a:latin typeface="Cambria Math" panose="02040503050406030204" pitchFamily="18" charset="0"/>
                                                      <a:ea typeface="Calibri" panose="020F0502020204030204" pitchFamily="34" charset="0"/>
                                                      <a:cs typeface="Calibri" panose="020F0502020204030204" pitchFamily="34" charset="0"/>
                                                    </a:rPr>
                                                    <m:t>−</m:t>
                                                  </m:r>
                                                  <m:r>
                                                    <a:rPr lang="el-GR" sz="1800" i="1">
                                                      <a:effectLst/>
                                                      <a:latin typeface="Cambria Math" panose="02040503050406030204" pitchFamily="18" charset="0"/>
                                                      <a:ea typeface="Calibri" panose="020F0502020204030204" pitchFamily="34" charset="0"/>
                                                      <a:cs typeface="Calibri" panose="020F0502020204030204" pitchFamily="34" charset="0"/>
                                                    </a:rPr>
                                                    <m:t>𝜆</m:t>
                                                  </m:r>
                                                </m:e>
                                              </m:mr>
                                              <m:mr>
                                                <m:e>
                                                  <m:r>
                                                    <a:rPr lang="el-GR" sz="1800" i="1">
                                                      <a:effectLst/>
                                                      <a:latin typeface="Cambria Math" panose="02040503050406030204" pitchFamily="18" charset="0"/>
                                                      <a:ea typeface="Calibri" panose="020F0502020204030204" pitchFamily="34" charset="0"/>
                                                      <a:cs typeface="Calibri" panose="020F0502020204030204" pitchFamily="34" charset="0"/>
                                                    </a:rPr>
                                                    <m:t>𝑢</m:t>
                                                  </m:r>
                                                </m:e>
                                              </m:mr>
                                            </m:m>
                                          </m:e>
                                          <m:e>
                                            <m:m>
                                              <m:mPr>
                                                <m:mcs>
                                                  <m:mc>
                                                    <m:mcPr>
                                                      <m:count m:val="1"/>
                                                      <m:mcJc m:val="center"/>
                                                    </m:mcPr>
                                                  </m:mc>
                                                </m:mcs>
                                                <m:ctrlPr>
                                                  <a:rPr lang="el-GR" sz="1800" i="1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mPr>
                                              <m:mr>
                                                <m:e>
                                                  <m:m>
                                                    <m:mPr>
                                                      <m:mcs>
                                                        <m:mc>
                                                          <m:mcPr>
                                                            <m:count m:val="1"/>
                                                            <m:mcJc m:val="center"/>
                                                          </m:mcPr>
                                                        </m:mc>
                                                      </m:mcs>
                                                      <m:ctrlPr>
                                                        <a:rPr lang="el-GR" sz="1800" i="1">
                                                          <a:effectLst/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mPr>
                                                    <m:mr>
                                                      <m:e>
                                                        <m:r>
                                                          <a:rPr lang="el-GR" sz="1800" i="1"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  <a:ea typeface="Calibri" panose="020F0502020204030204" pitchFamily="34" charset="0"/>
                                                            <a:cs typeface="Calibri" panose="020F0502020204030204" pitchFamily="34" charset="0"/>
                                                          </a:rPr>
                                                          <m:t>0</m:t>
                                                        </m:r>
                                                      </m:e>
                                                    </m:mr>
                                                    <m:mr>
                                                      <m:e>
                                                        <m:r>
                                                          <a:rPr lang="el-GR" sz="1800" i="1"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  <a:ea typeface="Calibri" panose="020F0502020204030204" pitchFamily="34" charset="0"/>
                                                            <a:cs typeface="Calibri" panose="020F0502020204030204" pitchFamily="34" charset="0"/>
                                                          </a:rPr>
                                                          <m:t>0</m:t>
                                                        </m:r>
                                                      </m:e>
                                                    </m:mr>
                                                  </m:m>
                                                </m:e>
                                              </m:mr>
                                              <m:mr>
                                                <m:e>
                                                  <m:r>
                                                    <a:rPr lang="el-GR" sz="1800" i="1">
                                                      <a:effectLst/>
                                                      <a:latin typeface="Cambria Math" panose="02040503050406030204" pitchFamily="18" charset="0"/>
                                                      <a:ea typeface="Calibri" panose="020F0502020204030204" pitchFamily="34" charset="0"/>
                                                      <a:cs typeface="Calibri" panose="020F0502020204030204" pitchFamily="34" charset="0"/>
                                                    </a:rPr>
                                                    <m:t>0</m:t>
                                                  </m:r>
                                                </m:e>
                                              </m:mr>
                                              <m:mr>
                                                <m:e>
                                                  <m:r>
                                                    <a:rPr lang="en-US" sz="1800" b="0" i="1" smtClean="0">
                                                      <a:effectLst/>
                                                      <a:latin typeface="Cambria Math" panose="02040503050406030204" pitchFamily="18" charset="0"/>
                                                      <a:ea typeface="Calibri" panose="020F0502020204030204" pitchFamily="34" charset="0"/>
                                                      <a:cs typeface="Calibri" panose="020F0502020204030204" pitchFamily="34" charset="0"/>
                                                    </a:rPr>
                                                    <m:t>𝐿</m:t>
                                                  </m:r>
                                                  <m:r>
                                                    <a:rPr lang="en-US" sz="1800" b="0" i="1" smtClean="0">
                                                      <a:effectLst/>
                                                      <a:latin typeface="Cambria Math" panose="02040503050406030204" pitchFamily="18" charset="0"/>
                                                      <a:ea typeface="Calibri" panose="020F0502020204030204" pitchFamily="34" charset="0"/>
                                                      <a:cs typeface="Calibri" panose="020F0502020204030204" pitchFamily="34" charset="0"/>
                                                    </a:rPr>
                                                    <m:t>−</m:t>
                                                  </m:r>
                                                  <m:r>
                                                    <a:rPr lang="en-US" sz="1800" b="0" i="1" smtClean="0">
                                                      <a:effectLst/>
                                                      <a:latin typeface="Cambria Math" panose="02040503050406030204" pitchFamily="18" charset="0"/>
                                                      <a:ea typeface="Calibri" panose="020F0502020204030204" pitchFamily="34" charset="0"/>
                                                      <a:cs typeface="Calibri" panose="020F0502020204030204" pitchFamily="34" charset="0"/>
                                                    </a:rPr>
                                                    <m:t>𝐷</m:t>
                                                  </m:r>
                                                  <m:r>
                                                    <a:rPr lang="el-GR" sz="1800" i="1">
                                                      <a:effectLst/>
                                                      <a:latin typeface="Cambria Math" panose="02040503050406030204" pitchFamily="18" charset="0"/>
                                                      <a:ea typeface="Calibri" panose="020F0502020204030204" pitchFamily="34" charset="0"/>
                                                      <a:cs typeface="Calibri" panose="020F0502020204030204" pitchFamily="34" charset="0"/>
                                                    </a:rPr>
                                                    <m:t>−</m:t>
                                                  </m:r>
                                                  <m:r>
                                                    <a:rPr lang="el-GR" sz="1800" i="1">
                                                      <a:effectLst/>
                                                      <a:latin typeface="Cambria Math" panose="02040503050406030204" pitchFamily="18" charset="0"/>
                                                      <a:ea typeface="Calibri" panose="020F0502020204030204" pitchFamily="34" charset="0"/>
                                                      <a:cs typeface="Calibri" panose="020F0502020204030204" pitchFamily="34" charset="0"/>
                                                    </a:rPr>
                                                    <m:t>𝜆</m:t>
                                                  </m:r>
                                                </m:e>
                                              </m:mr>
                                            </m:m>
                                          </m:e>
                                        </m:mr>
                                      </m:m>
                                    </m:e>
                                  </m:mr>
                                </m:m>
                              </m:e>
                            </m:mr>
                          </m:m>
                        </m:e>
                      </m:d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=0</m:t>
                      </m:r>
                      <m:r>
                        <a:rPr lang="el-GR" i="1">
                          <a:latin typeface="Cambria Math" panose="02040503050406030204" pitchFamily="18" charset="0"/>
                        </a:rPr>
                        <m:t>=&gt;</m:t>
                      </m:r>
                      <m:sSup>
                        <m:sSupPr>
                          <m:ctrlPr>
                            <a:rPr lang="el-G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  <m:r>
                                <a:rPr lang="el-GR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l-GR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  <m:r>
                                <a:rPr lang="el-GR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l-GR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</m:d>
                        </m:e>
                        <m:sup>
                          <m:r>
                            <a:rPr lang="el-GR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d>
                        <m:dPr>
                          <m:ctrlPr>
                            <a:rPr lang="el-GR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l-GR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l-GR" i="1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</m:d>
                      <m:r>
                        <a:rPr lang="el-G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i="1" dirty="0"/>
              </a:p>
              <a:p>
                <a:endParaRPr lang="en-US" i="1" dirty="0"/>
              </a:p>
              <a:p>
                <a:endParaRPr lang="el-GR" i="1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i="1">
                          <a:latin typeface="Cambria Math" panose="02040503050406030204" pitchFamily="18" charset="0"/>
                        </a:rPr>
                        <m:t>=&gt;</m:t>
                      </m:r>
                      <m:sSub>
                        <m:sSubPr>
                          <m:ctrlPr>
                            <a:rPr lang="el-G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i="1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l-GR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l-GR" i="1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l-G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i="1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l-G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l-GR" i="1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l-G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i="1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l-GR" i="1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l-G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l-GR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𝛨</m:t>
                      </m:r>
                      <m:r>
                        <a:rPr lang="el-GR" i="1">
                          <a:latin typeface="Cambria Math" panose="02040503050406030204" pitchFamily="18" charset="0"/>
                        </a:rPr>
                        <m:t>&lt;0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l-GR" i="1">
                          <a:latin typeface="Cambria Math" panose="02040503050406030204" pitchFamily="18" charset="0"/>
                        </a:rPr>
                        <m:t>  </m:t>
                      </m:r>
                      <m:sSub>
                        <m:sSubPr>
                          <m:ctrlPr>
                            <a:rPr lang="el-G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i="1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l-GR" i="1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l-G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l-GR" i="1"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endParaRPr lang="el-GR" sz="300" dirty="0"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endParaRPr lang="el-GR" sz="700" dirty="0"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r>
                  <a:rPr lang="el-GR" dirty="0">
                    <a:latin typeface="Calibri" panose="020F0502020204030204" pitchFamily="34" charset="0"/>
                    <a:ea typeface="Calibri" panose="020F0502020204030204" pitchFamily="34" charset="0"/>
                  </a:rPr>
                  <a:t>Τ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ο σύστημα έχει </a:t>
                </a:r>
                <a:r>
                  <a:rPr lang="el-GR" sz="1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μια τριπλή </a:t>
                </a:r>
                <a:r>
                  <a:rPr lang="el-GR" sz="1800" b="1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ιδιοτιμή</a:t>
                </a:r>
                <a:r>
                  <a:rPr lang="el-GR" sz="1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, </a:t>
                </a:r>
                <a:r>
                  <a:rPr lang="el-GR" sz="1800" b="1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αρνητικη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, καθώς και μια τέταρτη </a:t>
                </a:r>
                <a:r>
                  <a:rPr lang="el-GR" sz="18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ιδιοτιμή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, </a:t>
                </a:r>
                <a:r>
                  <a:rPr lang="el-GR" sz="1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θετική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,</a:t>
                </a:r>
                <a:r>
                  <a:rPr lang="el-GR" sz="1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η οποία αρκεί για να χαρακτηριστεί το σημείο ισορροπίας ως ασταθές.</a:t>
                </a:r>
              </a:p>
              <a:p>
                <a:endParaRPr lang="el-GR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4D50CA1-3188-4256-92E0-47CBF42055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2108" y="3406531"/>
                <a:ext cx="10944519" cy="3498202"/>
              </a:xfrm>
              <a:prstGeom prst="rect">
                <a:avLst/>
              </a:prstGeom>
              <a:blipFill>
                <a:blip r:embed="rId5"/>
                <a:stretch>
                  <a:fillRect l="-44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Θέση αριθμού διαφάνειας 15">
            <a:extLst>
              <a:ext uri="{FF2B5EF4-FFF2-40B4-BE49-F238E27FC236}">
                <a16:creationId xmlns:a16="http://schemas.microsoft.com/office/drawing/2014/main" id="{01AC1FE4-FF2E-6538-40B0-3D8C40A92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23</a:t>
            </a:fld>
            <a:endParaRPr lang="el-GR" b="1" dirty="0"/>
          </a:p>
        </p:txBody>
      </p:sp>
    </p:spTree>
    <p:extLst>
      <p:ext uri="{BB962C8B-B14F-4D97-AF65-F5344CB8AC3E}">
        <p14:creationId xmlns:p14="http://schemas.microsoft.com/office/powerpoint/2010/main" val="23669523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8FBE657-AE66-0DB4-A8A0-66DE70E64731}"/>
              </a:ext>
            </a:extLst>
          </p:cNvPr>
          <p:cNvSpPr txBox="1"/>
          <p:nvPr/>
        </p:nvSpPr>
        <p:spPr>
          <a:xfrm>
            <a:off x="697584" y="0"/>
            <a:ext cx="1149441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l-GR" sz="3200" b="1" cap="none" spc="0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ΑΝΑΛΥΤΙΚΗ ΛΥΣΗ ΚΑΙ ΓΡΑΦΗΜΑΤΑ ΜΕΤΑ ΤΗΝ ΘΕΡΑΠΕΙΑ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E76F6F2-FCD3-492E-0A1F-6D5D256534BE}"/>
                  </a:ext>
                </a:extLst>
              </p:cNvPr>
              <p:cNvSpPr txBox="1"/>
              <p:nvPr/>
            </p:nvSpPr>
            <p:spPr>
              <a:xfrm>
                <a:off x="339365" y="688470"/>
                <a:ext cx="4909008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l-GR" sz="2400" b="1" cap="none" spc="0" dirty="0">
                    <a:ln w="12700" cmpd="sng">
                      <a:solidFill>
                        <a:schemeClr val="accent4"/>
                      </a:solidFill>
                      <a:prstDash val="solid"/>
                    </a:ln>
                    <a:gradFill>
                      <a:gsLst>
                        <a:gs pos="0">
                          <a:schemeClr val="accent4"/>
                        </a:gs>
                        <a:gs pos="4000">
                          <a:schemeClr val="accent4">
                            <a:lumMod val="60000"/>
                            <a:lumOff val="40000"/>
                          </a:schemeClr>
                        </a:gs>
                        <a:gs pos="87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/>
                    </a:gradFill>
                    <a:effectLst/>
                  </a:rPr>
                  <a:t>ΕΥΑΙΣΘΗΤΑ ΚΥΤΤΑΡΑ </a:t>
                </a:r>
                <a14:m>
                  <m:oMath xmlns:m="http://schemas.openxmlformats.org/officeDocument/2006/math">
                    <m:r>
                      <a:rPr lang="en-US" sz="2400" b="1" i="1" cap="none" spc="0" smtClean="0">
                        <a:ln w="12700" cmpd="sng">
                          <a:solidFill>
                            <a:schemeClr val="accent4"/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/>
                            </a:gs>
                            <a:gs pos="4000">
                              <a:schemeClr val="accent4">
                                <a:lumMod val="60000"/>
                                <a:lumOff val="40000"/>
                              </a:schemeClr>
                            </a:gs>
                            <a:gs pos="87000">
                              <a:schemeClr val="accent4">
                                <a:lumMod val="20000"/>
                                <a:lumOff val="8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mbria Math" panose="02040503050406030204" pitchFamily="18" charset="0"/>
                      </a:rPr>
                      <m:t>𝑵</m:t>
                    </m:r>
                    <m:r>
                      <a:rPr lang="en-US" sz="2400" b="1" i="1" cap="none" spc="0" smtClean="0">
                        <a:ln w="12700" cmpd="sng">
                          <a:solidFill>
                            <a:schemeClr val="accent4"/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/>
                            </a:gs>
                            <a:gs pos="4000">
                              <a:schemeClr val="accent4">
                                <a:lumMod val="60000"/>
                                <a:lumOff val="40000"/>
                              </a:schemeClr>
                            </a:gs>
                            <a:gs pos="87000">
                              <a:schemeClr val="accent4">
                                <a:lumMod val="20000"/>
                                <a:lumOff val="8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1" i="1" cap="none" spc="0" smtClean="0">
                        <a:ln w="12700" cmpd="sng">
                          <a:solidFill>
                            <a:schemeClr val="accent4"/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/>
                            </a:gs>
                            <a:gs pos="4000">
                              <a:schemeClr val="accent4">
                                <a:lumMod val="60000"/>
                                <a:lumOff val="40000"/>
                              </a:schemeClr>
                            </a:gs>
                            <a:gs pos="87000">
                              <a:schemeClr val="accent4">
                                <a:lumMod val="20000"/>
                                <a:lumOff val="8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mbria Math" panose="02040503050406030204" pitchFamily="18" charset="0"/>
                      </a:rPr>
                      <m:t>𝒕</m:t>
                    </m:r>
                    <m:r>
                      <a:rPr lang="en-US" sz="2400" b="1" i="1" cap="none" spc="0" smtClean="0">
                        <a:ln w="12700" cmpd="sng">
                          <a:solidFill>
                            <a:schemeClr val="accent4"/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/>
                            </a:gs>
                            <a:gs pos="4000">
                              <a:schemeClr val="accent4">
                                <a:lumMod val="60000"/>
                                <a:lumOff val="40000"/>
                              </a:schemeClr>
                            </a:gs>
                            <a:gs pos="87000">
                              <a:schemeClr val="accent4">
                                <a:lumMod val="20000"/>
                                <a:lumOff val="8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b="1" cap="none" spc="0" dirty="0">
                    <a:ln w="12700" cmpd="sng">
                      <a:solidFill>
                        <a:schemeClr val="accent4"/>
                      </a:solidFill>
                      <a:prstDash val="solid"/>
                    </a:ln>
                    <a:gradFill>
                      <a:gsLst>
                        <a:gs pos="0">
                          <a:schemeClr val="accent4"/>
                        </a:gs>
                        <a:gs pos="4000">
                          <a:schemeClr val="accent4">
                            <a:lumMod val="60000"/>
                            <a:lumOff val="40000"/>
                          </a:schemeClr>
                        </a:gs>
                        <a:gs pos="87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/>
                    </a:gradFill>
                    <a:effectLst/>
                  </a:rPr>
                  <a:t>:</a:t>
                </a:r>
                <a:endParaRPr lang="el-GR" sz="2400" b="1" cap="none" spc="0" dirty="0">
                  <a:ln w="12700" cmpd="sng">
                    <a:solidFill>
                      <a:schemeClr val="accent4"/>
                    </a:solidFill>
                    <a:prstDash val="solid"/>
                  </a:ln>
                  <a:gradFill>
                    <a:gsLst>
                      <a:gs pos="0">
                        <a:schemeClr val="accent4"/>
                      </a:gs>
                      <a:gs pos="4000">
                        <a:schemeClr val="accent4">
                          <a:lumMod val="60000"/>
                          <a:lumOff val="40000"/>
                        </a:schemeClr>
                      </a:gs>
                      <a:gs pos="87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/>
                  </a:gradFill>
                  <a:effectLst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E76F6F2-FCD3-492E-0A1F-6D5D256534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365" y="688470"/>
                <a:ext cx="4909008" cy="46166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D006CF3-D8AC-52A7-E402-184FEED3B9A7}"/>
                  </a:ext>
                </a:extLst>
              </p:cNvPr>
              <p:cNvSpPr txBox="1"/>
              <p:nvPr/>
            </p:nvSpPr>
            <p:spPr>
              <a:xfrm>
                <a:off x="850769" y="1668395"/>
                <a:ext cx="5691433" cy="502131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l-GR" dirty="0"/>
                  <a:t>Η αναλυτική λύση είναι της μορφής :</a:t>
                </a:r>
              </a:p>
              <a:p>
                <a:pPr algn="ctr"/>
                <a:endParaRPr lang="el-GR" i="1" dirty="0">
                  <a:latin typeface="Cambria Math" panose="02040503050406030204" pitchFamily="18" charset="0"/>
                  <a:ea typeface="Calibri" panose="020F050202020403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𝑁</m:t>
                      </m:r>
                      <m:d>
                        <m:d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=</m:t>
                      </m:r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𝐼</m:t>
                      </m:r>
                      <m:sSup>
                        <m:sSup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𝑒</m:t>
                          </m:r>
                        </m:e>
                        <m:sup>
                          <m:d>
                            <m:d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𝐿</m:t>
                              </m:r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−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𝐷</m:t>
                              </m:r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−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𝐻</m:t>
                              </m:r>
                            </m:e>
                          </m:d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𝑡</m:t>
                          </m:r>
                        </m:sup>
                      </m:sSup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.</m:t>
                      </m:r>
                    </m:oMath>
                  </m:oMathPara>
                </a14:m>
                <a:endParaRPr lang="el-GR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:r>
                  <a:rPr lang="el-GR" sz="1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 </a:t>
                </a:r>
                <a:endParaRPr lang="el-GR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:endParaRPr lang="el-GR" sz="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Χρησιμοποιώντας την αρχική συνθήκη  </a:t>
                </a:r>
                <a14:m>
                  <m:oMath xmlns:m="http://schemas.openxmlformats.org/officeDocument/2006/math"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𝑁</m:t>
                    </m:r>
                    <m:d>
                      <m:d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𝑡</m:t>
                            </m:r>
                          </m:e>
                          <m:sup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∗</m:t>
                            </m:r>
                          </m:sup>
                        </m:sSup>
                      </m:e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∗</m:t>
                        </m:r>
                      </m:sup>
                    </m:sSup>
                    <m:r>
                      <a:rPr lang="el-GR" sz="1800" b="0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:</m:t>
                    </m:r>
                  </m:oMath>
                </a14:m>
                <a:endParaRPr lang="el-GR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:r>
                  <a:rPr lang="el-GR" sz="1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 </a:t>
                </a:r>
                <a:endParaRPr lang="el-GR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𝐼</m:t>
                      </m:r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sSupPr>
                            <m:e>
                              <m:sSup>
                                <m:sSupPr>
                                  <m:ctrlPr>
                                    <a:rPr lang="el-GR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𝑁</m:t>
                                  </m:r>
                                </m:e>
                                <m:sup>
                                  <m:r>
                                    <a:rPr lang="el-GR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  <m:sup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∗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𝑒</m:t>
                              </m:r>
                            </m:e>
                            <m:sup>
                              <m:d>
                                <m:dPr>
                                  <m:ctrlPr>
                                    <a:rPr lang="el-GR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𝐿</m:t>
                                  </m:r>
                                  <m:r>
                                    <a:rPr lang="el-GR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𝐷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𝐻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l-GR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∗</m:t>
                                  </m:r>
                                </m:sup>
                              </m:sSup>
                            </m:sup>
                          </m:sSup>
                        </m:den>
                      </m:f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 .</m:t>
                      </m:r>
                    </m:oMath>
                  </m:oMathPara>
                </a14:m>
                <a:endParaRPr lang="el-GR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ctr"/>
                <a:endParaRPr lang="el-GR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ctr"/>
                <a:r>
                  <a:rPr lang="el-GR" sz="1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  <a:endParaRPr lang="el-GR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𝐿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−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𝐷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−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𝐻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&lt;0⇒</m:t>
                    </m:r>
                    <m:r>
                      <a:rPr lang="en-US" sz="1800" b="0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𝑁</m:t>
                    </m:r>
                    <m:r>
                      <a:rPr lang="en-US" sz="1800" b="0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(</m:t>
                    </m:r>
                    <m:r>
                      <a:rPr lang="en-US" sz="1800" b="0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𝑡</m:t>
                    </m:r>
                    <m:r>
                      <a:rPr lang="en-US" sz="1800" b="0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)</m:t>
                    </m:r>
                  </m:oMath>
                </a14:m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endParaRPr lang="el-GR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just"/>
                <a:endParaRPr lang="el-GR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just"/>
                <a:r>
                  <a:rPr lang="el-GR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Τα 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ευαίσθητα καρκινικά κύτταρα </a:t>
                </a:r>
                <a:r>
                  <a:rPr lang="el-GR" sz="1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συνεχώς θα μειώνονται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, όπως και αναμέναμε λόγω θανάτωσης από το συνδυασμό φαρμάκων. Τα αποτελέσματα διακρίνονται και στο διπλανό διάγραμμα, για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∗</m:t>
                            </m:r>
                          </m:sup>
                        </m:sSup>
                      </m:e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∗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=5, 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𝐿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=2 , 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𝐷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=1.5 , 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𝑢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10</m:t>
                        </m:r>
                      </m:e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−3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,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𝐻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=1, 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𝑀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=5</m:t>
                    </m:r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𝑒</m:t>
                        </m:r>
                      </m:e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5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,  </m:t>
                    </m:r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e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∗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=10</m:t>
                    </m:r>
                  </m:oMath>
                </a14:m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</a:t>
                </a:r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:endParaRPr lang="el-GR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D006CF3-D8AC-52A7-E402-184FEED3B9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769" y="1668395"/>
                <a:ext cx="5691433" cy="5021311"/>
              </a:xfrm>
              <a:prstGeom prst="rect">
                <a:avLst/>
              </a:prstGeom>
              <a:blipFill>
                <a:blip r:embed="rId3"/>
                <a:stretch>
                  <a:fillRect l="-965" t="-729" r="-85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Ευθύγραμμο βέλος σύνδεσης 10">
            <a:extLst>
              <a:ext uri="{FF2B5EF4-FFF2-40B4-BE49-F238E27FC236}">
                <a16:creationId xmlns:a16="http://schemas.microsoft.com/office/drawing/2014/main" id="{44CB389D-FAD4-FF0C-253E-9F3011ABCB53}"/>
              </a:ext>
            </a:extLst>
          </p:cNvPr>
          <p:cNvCxnSpPr/>
          <p:nvPr/>
        </p:nvCxnSpPr>
        <p:spPr>
          <a:xfrm>
            <a:off x="3601039" y="4213781"/>
            <a:ext cx="0" cy="22624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Ευθεία γραμμή σύνδεσης 12">
            <a:extLst>
              <a:ext uri="{FF2B5EF4-FFF2-40B4-BE49-F238E27FC236}">
                <a16:creationId xmlns:a16="http://schemas.microsoft.com/office/drawing/2014/main" id="{E5FC53A5-8355-0CA3-A3F2-B7F01BFB4942}"/>
              </a:ext>
            </a:extLst>
          </p:cNvPr>
          <p:cNvCxnSpPr/>
          <p:nvPr/>
        </p:nvCxnSpPr>
        <p:spPr>
          <a:xfrm flipV="1">
            <a:off x="6608190" y="1310326"/>
            <a:ext cx="0" cy="5547674"/>
          </a:xfrm>
          <a:prstGeom prst="line">
            <a:avLst/>
          </a:prstGeom>
          <a:ln w="19050">
            <a:solidFill>
              <a:schemeClr val="accent4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Εικόνα 14" descr="Εικόνα που περιέχει κείμενο, διάγραμμα, γραμμή&#10;&#10;Περιγραφή που δημιουργήθηκε αυτόματα">
            <a:extLst>
              <a:ext uri="{FF2B5EF4-FFF2-40B4-BE49-F238E27FC236}">
                <a16:creationId xmlns:a16="http://schemas.microsoft.com/office/drawing/2014/main" id="{15614ADB-D5E2-521B-FB09-A08C660FFE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9022" y="1859121"/>
            <a:ext cx="5288433" cy="4612064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6" name="Θέση αριθμού διαφάνειας 15">
            <a:extLst>
              <a:ext uri="{FF2B5EF4-FFF2-40B4-BE49-F238E27FC236}">
                <a16:creationId xmlns:a16="http://schemas.microsoft.com/office/drawing/2014/main" id="{6893ED1F-8939-F3E0-FDAE-B1ABE2A4B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24</a:t>
            </a:fld>
            <a:endParaRPr lang="el-GR" b="1" dirty="0"/>
          </a:p>
        </p:txBody>
      </p:sp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0BE20F72-9A89-920F-0068-1F282FABC9CD}"/>
              </a:ext>
            </a:extLst>
          </p:cNvPr>
          <p:cNvSpPr/>
          <p:nvPr/>
        </p:nvSpPr>
        <p:spPr>
          <a:xfrm>
            <a:off x="2526384" y="2196445"/>
            <a:ext cx="2309563" cy="518475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408642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2A5DCA7-C7E7-AE26-1D39-5EB5EC998A09}"/>
                  </a:ext>
                </a:extLst>
              </p:cNvPr>
              <p:cNvSpPr txBox="1"/>
              <p:nvPr/>
            </p:nvSpPr>
            <p:spPr>
              <a:xfrm>
                <a:off x="143760" y="126418"/>
                <a:ext cx="7454244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l-GR" sz="2400" b="1" dirty="0">
                    <a:ln w="12700" cmpd="sng">
                      <a:solidFill>
                        <a:schemeClr val="accent4"/>
                      </a:solidFill>
                      <a:prstDash val="solid"/>
                    </a:ln>
                    <a:gradFill>
                      <a:gsLst>
                        <a:gs pos="0">
                          <a:schemeClr val="accent4"/>
                        </a:gs>
                        <a:gs pos="4000">
                          <a:schemeClr val="accent4">
                            <a:lumMod val="60000"/>
                            <a:lumOff val="40000"/>
                          </a:schemeClr>
                        </a:gs>
                        <a:gs pos="87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/>
                    </a:gradFill>
                  </a:rPr>
                  <a:t>ΑΝΘΕΚΤΙΚΑ</a:t>
                </a:r>
                <a:r>
                  <a:rPr lang="el-GR" sz="2400" b="1" cap="none" spc="0" dirty="0">
                    <a:ln w="12700" cmpd="sng">
                      <a:solidFill>
                        <a:schemeClr val="accent4"/>
                      </a:solidFill>
                      <a:prstDash val="solid"/>
                    </a:ln>
                    <a:gradFill>
                      <a:gsLst>
                        <a:gs pos="0">
                          <a:schemeClr val="accent4"/>
                        </a:gs>
                        <a:gs pos="4000">
                          <a:schemeClr val="accent4">
                            <a:lumMod val="60000"/>
                            <a:lumOff val="40000"/>
                          </a:schemeClr>
                        </a:gs>
                        <a:gs pos="87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/>
                    </a:gradFill>
                    <a:effectLst/>
                  </a:rPr>
                  <a:t> ΚΥΤΤΑΡΑ ΣΤΟ ΦΑΡΜΑΚΟ 1 </a:t>
                </a:r>
                <a:r>
                  <a:rPr lang="en-US" sz="2400" b="1" cap="none" spc="0" dirty="0">
                    <a:ln w="12700" cmpd="sng">
                      <a:solidFill>
                        <a:schemeClr val="accent4"/>
                      </a:solidFill>
                      <a:prstDash val="solid"/>
                    </a:ln>
                    <a:gradFill>
                      <a:gsLst>
                        <a:gs pos="0">
                          <a:schemeClr val="accent4"/>
                        </a:gs>
                        <a:gs pos="4000">
                          <a:schemeClr val="accent4">
                            <a:lumMod val="60000"/>
                            <a:lumOff val="40000"/>
                          </a:schemeClr>
                        </a:gs>
                        <a:gs pos="87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/>
                    </a:gradFill>
                    <a:effectLst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cap="none" spc="0" smtClean="0">
                            <a:ln w="12700" cmpd="sng">
                              <a:solidFill>
                                <a:schemeClr val="accent4"/>
                              </a:solidFill>
                              <a:prstDash val="solid"/>
                            </a:ln>
                            <a:gradFill>
                              <a:gsLst>
                                <a:gs pos="0">
                                  <a:schemeClr val="accent4"/>
                                </a:gs>
                                <a:gs pos="4000">
                                  <a:schemeClr val="accent4">
                                    <a:lumMod val="60000"/>
                                    <a:lumOff val="40000"/>
                                  </a:schemeClr>
                                </a:gs>
                                <a:gs pos="87000">
                                  <a:schemeClr val="accent4">
                                    <a:lumMod val="20000"/>
                                    <a:lumOff val="80000"/>
                                  </a:schemeClr>
                                </a:gs>
                              </a:gsLst>
                              <a:lin ang="5400000"/>
                            </a:gra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0" cap="none" spc="0" smtClean="0">
                            <a:ln w="12700" cmpd="sng">
                              <a:solidFill>
                                <a:schemeClr val="accent4"/>
                              </a:solidFill>
                              <a:prstDash val="solid"/>
                            </a:ln>
                            <a:gradFill>
                              <a:gsLst>
                                <a:gs pos="0">
                                  <a:schemeClr val="accent4"/>
                                </a:gs>
                                <a:gs pos="4000">
                                  <a:schemeClr val="accent4">
                                    <a:lumMod val="60000"/>
                                    <a:lumOff val="40000"/>
                                  </a:schemeClr>
                                </a:gs>
                                <a:gs pos="87000">
                                  <a:schemeClr val="accent4">
                                    <a:lumMod val="20000"/>
                                    <a:lumOff val="80000"/>
                                  </a:schemeClr>
                                </a:gs>
                              </a:gsLst>
                              <a:lin ang="5400000"/>
                            </a:gradFill>
                            <a:effectLst/>
                            <a:latin typeface="Cambria Math" panose="02040503050406030204" pitchFamily="18" charset="0"/>
                          </a:rPr>
                          <m:t>𝐑</m:t>
                        </m:r>
                      </m:e>
                      <m:sub>
                        <m:r>
                          <a:rPr lang="en-US" sz="2400" b="1" i="0" cap="none" spc="0" smtClean="0">
                            <a:ln w="12700" cmpd="sng">
                              <a:solidFill>
                                <a:schemeClr val="accent4"/>
                              </a:solidFill>
                              <a:prstDash val="solid"/>
                            </a:ln>
                            <a:gradFill>
                              <a:gsLst>
                                <a:gs pos="0">
                                  <a:schemeClr val="accent4"/>
                                </a:gs>
                                <a:gs pos="4000">
                                  <a:schemeClr val="accent4">
                                    <a:lumMod val="60000"/>
                                    <a:lumOff val="40000"/>
                                  </a:schemeClr>
                                </a:gs>
                                <a:gs pos="87000">
                                  <a:schemeClr val="accent4">
                                    <a:lumMod val="20000"/>
                                    <a:lumOff val="80000"/>
                                  </a:schemeClr>
                                </a:gs>
                              </a:gsLst>
                              <a:lin ang="5400000"/>
                            </a:gradFill>
                            <a:effectLst/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sz="2400" b="1" i="1" cap="none" spc="0" smtClean="0">
                        <a:ln w="12700" cmpd="sng">
                          <a:solidFill>
                            <a:schemeClr val="accent4"/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/>
                            </a:gs>
                            <a:gs pos="4000">
                              <a:schemeClr val="accent4">
                                <a:lumMod val="60000"/>
                                <a:lumOff val="40000"/>
                              </a:schemeClr>
                            </a:gs>
                            <a:gs pos="87000">
                              <a:schemeClr val="accent4">
                                <a:lumMod val="20000"/>
                                <a:lumOff val="8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1" i="1" cap="none" spc="0" smtClean="0">
                        <a:ln w="12700" cmpd="sng">
                          <a:solidFill>
                            <a:schemeClr val="accent4"/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/>
                            </a:gs>
                            <a:gs pos="4000">
                              <a:schemeClr val="accent4">
                                <a:lumMod val="60000"/>
                                <a:lumOff val="40000"/>
                              </a:schemeClr>
                            </a:gs>
                            <a:gs pos="87000">
                              <a:schemeClr val="accent4">
                                <a:lumMod val="20000"/>
                                <a:lumOff val="8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mbria Math" panose="02040503050406030204" pitchFamily="18" charset="0"/>
                      </a:rPr>
                      <m:t>𝒕</m:t>
                    </m:r>
                    <m:r>
                      <a:rPr lang="en-US" sz="2400" b="1" i="1" cap="none" spc="0" smtClean="0">
                        <a:ln w="12700" cmpd="sng">
                          <a:solidFill>
                            <a:schemeClr val="accent4"/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/>
                            </a:gs>
                            <a:gs pos="4000">
                              <a:schemeClr val="accent4">
                                <a:lumMod val="60000"/>
                                <a:lumOff val="40000"/>
                              </a:schemeClr>
                            </a:gs>
                            <a:gs pos="87000">
                              <a:schemeClr val="accent4">
                                <a:lumMod val="20000"/>
                                <a:lumOff val="8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b="1" cap="none" spc="0" dirty="0">
                    <a:ln w="12700" cmpd="sng">
                      <a:solidFill>
                        <a:schemeClr val="accent4"/>
                      </a:solidFill>
                      <a:prstDash val="solid"/>
                    </a:ln>
                    <a:gradFill>
                      <a:gsLst>
                        <a:gs pos="0">
                          <a:schemeClr val="accent4"/>
                        </a:gs>
                        <a:gs pos="4000">
                          <a:schemeClr val="accent4">
                            <a:lumMod val="60000"/>
                            <a:lumOff val="40000"/>
                          </a:schemeClr>
                        </a:gs>
                        <a:gs pos="87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/>
                    </a:gradFill>
                    <a:effectLst/>
                  </a:rPr>
                  <a:t>:</a:t>
                </a:r>
                <a:endParaRPr lang="el-GR" sz="2400" b="1" cap="none" spc="0" dirty="0">
                  <a:ln w="12700" cmpd="sng">
                    <a:solidFill>
                      <a:schemeClr val="accent4"/>
                    </a:solidFill>
                    <a:prstDash val="solid"/>
                  </a:ln>
                  <a:gradFill>
                    <a:gsLst>
                      <a:gs pos="0">
                        <a:schemeClr val="accent4"/>
                      </a:gs>
                      <a:gs pos="4000">
                        <a:schemeClr val="accent4">
                          <a:lumMod val="60000"/>
                          <a:lumOff val="40000"/>
                        </a:schemeClr>
                      </a:gs>
                      <a:gs pos="87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/>
                  </a:gradFill>
                  <a:effectLst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2A5DCA7-C7E7-AE26-1D39-5EB5EC998A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760" y="126418"/>
                <a:ext cx="7454244" cy="46166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E1530B2-5F3A-C910-539A-0B9EED97059D}"/>
                  </a:ext>
                </a:extLst>
              </p:cNvPr>
              <p:cNvSpPr txBox="1"/>
              <p:nvPr/>
            </p:nvSpPr>
            <p:spPr>
              <a:xfrm>
                <a:off x="823668" y="588083"/>
                <a:ext cx="5850509" cy="642233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 algn="just">
                  <a:buNone/>
                </a:pPr>
                <a:r>
                  <a:rPr lang="el-GR" sz="1800" dirty="0"/>
                  <a:t>Με την βοήθεια της μεθόδου των </a:t>
                </a:r>
                <a:r>
                  <a:rPr lang="el-GR" sz="1800" dirty="0" err="1"/>
                  <a:t>προσδιοριστέων</a:t>
                </a:r>
                <a:r>
                  <a:rPr lang="el-GR" sz="1800" dirty="0"/>
                  <a:t> συντελεστών η αναλυτική λύση</a:t>
                </a:r>
                <a:r>
                  <a:rPr lang="en-US" sz="1800" dirty="0"/>
                  <a:t> </a:t>
                </a:r>
                <a:r>
                  <a:rPr lang="el-GR" sz="1800" dirty="0"/>
                  <a:t>της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θα είναι το άθροισμα της ομογενούς με την μερική λύση:</a:t>
                </a:r>
                <a:endParaRPr lang="el-GR" sz="18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indent="0" algn="just">
                  <a:buNone/>
                </a:pPr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𝑅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𝐼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𝑒</m:t>
                        </m:r>
                      </m:e>
                      <m:sup>
                        <m:d>
                          <m:d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𝐿</m:t>
                            </m:r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−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𝐷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−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𝐻</m:t>
                            </m:r>
                          </m:e>
                        </m:d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𝑡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+</m:t>
                    </m:r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𝑅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𝑝</m:t>
                        </m:r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5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𝑡</m:t>
                        </m:r>
                      </m:e>
                    </m:d>
                    <m:r>
                      <a:rPr lang="el-GR" sz="1800" b="0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,           </m:t>
                    </m:r>
                  </m:oMath>
                </a14:m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όπου:</a:t>
                </a:r>
              </a:p>
              <a:p>
                <a:pPr marL="0" indent="0" algn="ctr">
                  <a:buNone/>
                </a:pPr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𝑅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𝑝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5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e>
                    </m:d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𝐼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2</m:t>
                        </m:r>
                      </m:sub>
                    </m:sSub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𝑡</m:t>
                    </m:r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𝑒</m:t>
                        </m:r>
                      </m:e>
                      <m:sup>
                        <m:d>
                          <m:d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𝐿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𝐷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𝐻</m:t>
                            </m:r>
                          </m:e>
                        </m:d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.</a:t>
                </a:r>
              </a:p>
              <a:p>
                <a:pPr marL="0" indent="0" algn="ctr">
                  <a:buNone/>
                </a:pPr>
                <a:endParaRPr lang="el-GR" sz="6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en-US" sz="1000" dirty="0"/>
              </a:p>
              <a:p>
                <a:pPr marL="0" indent="0">
                  <a:buNone/>
                </a:pPr>
                <a:r>
                  <a:rPr lang="el-GR" sz="1800" dirty="0"/>
                  <a:t>Υπολογίζουμε την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l-GR" sz="1800" dirty="0"/>
                  <a:t> με αντικατάσταση</a:t>
                </a:r>
                <a:r>
                  <a:rPr lang="en-US" sz="1800" dirty="0"/>
                  <a:t> </a:t>
                </a:r>
                <a:r>
                  <a:rPr lang="el-GR" sz="1800" dirty="0"/>
                  <a:t>και προκύπτει:</a:t>
                </a:r>
                <a:endParaRPr lang="en-US" sz="1800" dirty="0"/>
              </a:p>
              <a:p>
                <a:pPr marL="0" indent="0">
                  <a:buNone/>
                </a:pPr>
                <a:endParaRPr lang="el-GR" sz="1800" dirty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800" b="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𝑡</m:t>
                            </m:r>
                          </m:e>
                        </m:d>
                        <m:r>
                          <a:rPr lang="en-US" sz="1800" b="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=</m:t>
                        </m:r>
                        <m:r>
                          <a:rPr lang="en-US" sz="1800" b="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𝐼</m:t>
                        </m:r>
                      </m:e>
                      <m:sub>
                        <m:r>
                          <a:rPr lang="en-US" sz="1800" b="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800" b="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𝑒</m:t>
                        </m:r>
                      </m:e>
                      <m:sup>
                        <m:d>
                          <m:d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𝐿</m:t>
                            </m:r>
                            <m:r>
                              <a:rPr lang="el-GR" sz="1800" b="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r>
                              <a:rPr lang="en-US" sz="1800" b="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𝐷</m:t>
                            </m:r>
                            <m:r>
                              <a:rPr lang="en-US" sz="1800" b="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r>
                              <a:rPr lang="en-US" sz="1800" b="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𝐻</m:t>
                            </m:r>
                          </m:e>
                        </m:d>
                        <m:r>
                          <a:rPr lang="en-US" sz="1800" b="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sup>
                    </m:sSup>
                    <m:r>
                      <a:rPr lang="el-GR" sz="1800" b="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+</m:t>
                    </m:r>
                    <m:r>
                      <a:rPr lang="en-US" sz="1800" b="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𝑢𝐼𝑡</m:t>
                    </m:r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sz="1800" b="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𝑒</m:t>
                        </m:r>
                      </m:e>
                      <m:sup>
                        <m:d>
                          <m:d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n-US" sz="1800" b="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𝐿</m:t>
                            </m:r>
                            <m:r>
                              <a:rPr lang="el-GR" sz="1800" b="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r>
                              <a:rPr lang="en-US" sz="1800" b="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𝐷</m:t>
                            </m:r>
                            <m:r>
                              <a:rPr lang="en-US" sz="1800" b="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r>
                              <a:rPr lang="en-US" sz="1800" b="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𝐻</m:t>
                            </m:r>
                          </m:e>
                        </m:d>
                        <m:r>
                          <a:rPr lang="en-US" sz="1800" b="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sup>
                    </m:sSup>
                    <m:r>
                      <a:rPr lang="en-US" sz="1800" b="0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, </m:t>
                    </m:r>
                  </m:oMath>
                </a14:m>
                <a:r>
                  <a:rPr lang="el-GR" dirty="0">
                    <a:latin typeface="Calibri" panose="020F0502020204030204" pitchFamily="34" charset="0"/>
                    <a:ea typeface="Calibri" panose="020F0502020204030204" pitchFamily="34" charset="0"/>
                  </a:rPr>
                  <a:t>    όπου:</a:t>
                </a:r>
              </a:p>
              <a:p>
                <a:pPr algn="ctr"/>
                <a:endParaRPr lang="el-GR" dirty="0"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smtClean="0"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𝐼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</m:t>
                        </m:r>
                      </m:sub>
                    </m:sSub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f>
                      <m:f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∗</m:t>
                            </m:r>
                          </m:sup>
                        </m:sSubSup>
                      </m:num>
                      <m:den>
                        <m:sSup>
                          <m:sSup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𝑒</m:t>
                            </m:r>
                          </m:e>
                          <m:sup>
                            <m:d>
                              <m:dPr>
                                <m:ctrlP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𝐿</m:t>
                                </m:r>
                                <m: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−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𝐷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−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𝐻</m:t>
                                </m:r>
                              </m:e>
                            </m:d>
                            <m:sSup>
                              <m:sSupPr>
                                <m:ctrlP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∗</m:t>
                                </m:r>
                              </m:sup>
                            </m:sSup>
                          </m:sup>
                        </m:sSup>
                      </m:den>
                    </m:f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−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𝑢𝐼</m:t>
                    </m:r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e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l-GR" dirty="0">
                    <a:latin typeface="Calibri" panose="020F0502020204030204" pitchFamily="34" charset="0"/>
                    <a:ea typeface="Calibri" panose="020F0502020204030204" pitchFamily="34" charset="0"/>
                  </a:rPr>
                  <a:t>  (από αρχική συνθήκη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l-GR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p>
                            <m:r>
                              <a:rPr lang="el-GR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l-GR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l-GR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l-GR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l-GR" dirty="0"/>
                  <a:t>).</a:t>
                </a:r>
              </a:p>
              <a:p>
                <a:pPr algn="ctr"/>
                <a:endParaRPr lang="el-GR" dirty="0"/>
              </a:p>
              <a:p>
                <a:pPr algn="ctr"/>
                <a:endParaRPr lang="el-GR" dirty="0"/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Ο όρος  </a:t>
                </a:r>
                <a14:m>
                  <m:oMath xmlns:m="http://schemas.openxmlformats.org/officeDocument/2006/math"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𝐿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−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𝐷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−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𝐻</m:t>
                    </m:r>
                    <m:r>
                      <a:rPr lang="el-GR" sz="1800" b="0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&lt;0</m:t>
                    </m:r>
                  </m:oMath>
                </a14:m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και έτσι τελικά τα κύτταρα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𝑅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l-GR" sz="1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συνεχώς θα μειώνονται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. Τα αποτελέσματα φαίνονται στο </a:t>
                </a:r>
                <a:r>
                  <a:rPr lang="el-GR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διπλανό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διάγραμμα, </a:t>
                </a:r>
                <a:r>
                  <a:rPr lang="el-GR" dirty="0"/>
                  <a:t>για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l-GR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el-GR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  <m:sup>
                        <m:r>
                          <a:rPr lang="el-GR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l-GR" i="1">
                        <a:latin typeface="Cambria Math" panose="02040503050406030204" pitchFamily="18" charset="0"/>
                      </a:rPr>
                      <m:t>=5,  </m:t>
                    </m:r>
                    <m:sSubSup>
                      <m:sSubSup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l-GR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l-GR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l-GR" i="1">
                        <a:latin typeface="Cambria Math" panose="02040503050406030204" pitchFamily="18" charset="0"/>
                      </a:rPr>
                      <m:t>=3,  </m:t>
                    </m:r>
                    <m:r>
                      <a:rPr lang="el-GR" i="1">
                        <a:latin typeface="Cambria Math" panose="02040503050406030204" pitchFamily="18" charset="0"/>
                      </a:rPr>
                      <m:t>𝐿</m:t>
                    </m:r>
                    <m:r>
                      <a:rPr lang="el-GR" i="1">
                        <a:latin typeface="Cambria Math" panose="02040503050406030204" pitchFamily="18" charset="0"/>
                      </a:rPr>
                      <m:t>=2 ,  </m:t>
                    </m:r>
                    <m:r>
                      <a:rPr lang="el-GR" i="1">
                        <a:latin typeface="Cambria Math" panose="02040503050406030204" pitchFamily="18" charset="0"/>
                      </a:rPr>
                      <m:t>𝐷</m:t>
                    </m:r>
                    <m:r>
                      <a:rPr lang="el-GR" i="1">
                        <a:latin typeface="Cambria Math" panose="02040503050406030204" pitchFamily="18" charset="0"/>
                      </a:rPr>
                      <m:t>=1.5 ,  </m:t>
                    </m:r>
                    <m:r>
                      <a:rPr lang="el-GR" i="1">
                        <a:latin typeface="Cambria Math" panose="02040503050406030204" pitchFamily="18" charset="0"/>
                      </a:rPr>
                      <m:t>𝑢</m:t>
                    </m:r>
                    <m:r>
                      <a:rPr lang="el-GR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l-GR" i="1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el-GR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l-GR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l-GR" i="1">
                        <a:latin typeface="Cambria Math" panose="02040503050406030204" pitchFamily="18" charset="0"/>
                      </a:rPr>
                      <m:t>=1,  </m:t>
                    </m:r>
                    <m:r>
                      <a:rPr lang="el-GR" i="1">
                        <a:latin typeface="Cambria Math" panose="02040503050406030204" pitchFamily="18" charset="0"/>
                      </a:rPr>
                      <m:t>𝑀</m:t>
                    </m:r>
                    <m:r>
                      <a:rPr lang="el-GR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l-GR" i="1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l-GR" i="1">
                        <a:latin typeface="Cambria Math" panose="02040503050406030204" pitchFamily="18" charset="0"/>
                      </a:rPr>
                      <m:t>,  </m:t>
                    </m:r>
                    <m:sSup>
                      <m:sSup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l-GR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l-GR" i="1">
                        <a:latin typeface="Cambria Math" panose="02040503050406030204" pitchFamily="18" charset="0"/>
                      </a:rPr>
                      <m:t>=10</m:t>
                    </m:r>
                  </m:oMath>
                </a14:m>
                <a:r>
                  <a:rPr lang="el-GR" dirty="0"/>
                  <a:t>: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endParaRPr lang="el-GR" dirty="0"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E1530B2-5F3A-C910-539A-0B9EED9705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3668" y="588083"/>
                <a:ext cx="5850509" cy="6422336"/>
              </a:xfrm>
              <a:prstGeom prst="rect">
                <a:avLst/>
              </a:prstGeom>
              <a:blipFill>
                <a:blip r:embed="rId3"/>
                <a:stretch>
                  <a:fillRect l="-833" t="-474" r="-93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Ευθεία γραμμή σύνδεσης 8">
            <a:extLst>
              <a:ext uri="{FF2B5EF4-FFF2-40B4-BE49-F238E27FC236}">
                <a16:creationId xmlns:a16="http://schemas.microsoft.com/office/drawing/2014/main" id="{B5812209-435B-6964-0708-879E2B14B0D6}"/>
              </a:ext>
            </a:extLst>
          </p:cNvPr>
          <p:cNvCxnSpPr/>
          <p:nvPr/>
        </p:nvCxnSpPr>
        <p:spPr>
          <a:xfrm flipV="1">
            <a:off x="6787299" y="744718"/>
            <a:ext cx="0" cy="6113282"/>
          </a:xfrm>
          <a:prstGeom prst="line">
            <a:avLst/>
          </a:prstGeom>
          <a:ln w="19050">
            <a:solidFill>
              <a:schemeClr val="accent4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Εικόνα 10" descr="Εικόνα που περιέχει κείμενο, διάγραμμα, γραμμή, γράφημα&#10;&#10;Περιγραφή που δημιουργήθηκε αυτόματα">
            <a:extLst>
              <a:ext uri="{FF2B5EF4-FFF2-40B4-BE49-F238E27FC236}">
                <a16:creationId xmlns:a16="http://schemas.microsoft.com/office/drawing/2014/main" id="{36CB390D-7E28-05E6-861C-210B81B351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5320" y="1323884"/>
            <a:ext cx="5014832" cy="5025652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2" name="Θέση αριθμού διαφάνειας 11">
            <a:extLst>
              <a:ext uri="{FF2B5EF4-FFF2-40B4-BE49-F238E27FC236}">
                <a16:creationId xmlns:a16="http://schemas.microsoft.com/office/drawing/2014/main" id="{CBEAB26D-F812-CA13-9BFF-791FEA6A8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25</a:t>
            </a:fld>
            <a:endParaRPr lang="el-GR" b="1" dirty="0"/>
          </a:p>
        </p:txBody>
      </p:sp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6D252436-D82D-4FC4-1E30-204A56E1BECE}"/>
              </a:ext>
            </a:extLst>
          </p:cNvPr>
          <p:cNvSpPr/>
          <p:nvPr/>
        </p:nvSpPr>
        <p:spPr>
          <a:xfrm>
            <a:off x="1442301" y="3337090"/>
            <a:ext cx="3770722" cy="49962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262110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8175C12-39E0-BAAB-7FA4-A890C2119601}"/>
                  </a:ext>
                </a:extLst>
              </p:cNvPr>
              <p:cNvSpPr txBox="1"/>
              <p:nvPr/>
            </p:nvSpPr>
            <p:spPr>
              <a:xfrm>
                <a:off x="-280447" y="0"/>
                <a:ext cx="8217816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l-GR" sz="2400" b="1" dirty="0">
                    <a:ln w="12700" cmpd="sng">
                      <a:solidFill>
                        <a:schemeClr val="accent4"/>
                      </a:solidFill>
                      <a:prstDash val="solid"/>
                    </a:ln>
                    <a:gradFill>
                      <a:gsLst>
                        <a:gs pos="0">
                          <a:schemeClr val="accent4"/>
                        </a:gs>
                        <a:gs pos="4000">
                          <a:schemeClr val="accent4">
                            <a:lumMod val="60000"/>
                            <a:lumOff val="40000"/>
                          </a:schemeClr>
                        </a:gs>
                        <a:gs pos="87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/>
                    </a:gradFill>
                  </a:rPr>
                  <a:t>ΑΝΘΕΚΤΙΚΑ</a:t>
                </a:r>
                <a:r>
                  <a:rPr lang="el-GR" sz="2400" b="1" cap="none" spc="0" dirty="0">
                    <a:ln w="12700" cmpd="sng">
                      <a:solidFill>
                        <a:schemeClr val="accent4"/>
                      </a:solidFill>
                      <a:prstDash val="solid"/>
                    </a:ln>
                    <a:gradFill>
                      <a:gsLst>
                        <a:gs pos="0">
                          <a:schemeClr val="accent4"/>
                        </a:gs>
                        <a:gs pos="4000">
                          <a:schemeClr val="accent4">
                            <a:lumMod val="60000"/>
                            <a:lumOff val="40000"/>
                          </a:schemeClr>
                        </a:gs>
                        <a:gs pos="87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/>
                    </a:gradFill>
                    <a:effectLst/>
                  </a:rPr>
                  <a:t> ΚΥΤΤΑΡΑ ΣΤΟ ΦΑΡΜΑΚΟ 2 </a:t>
                </a:r>
                <a:r>
                  <a:rPr lang="en-US" sz="2400" b="1" cap="none" spc="0" dirty="0">
                    <a:ln w="12700" cmpd="sng">
                      <a:solidFill>
                        <a:schemeClr val="accent4"/>
                      </a:solidFill>
                      <a:prstDash val="solid"/>
                    </a:ln>
                    <a:gradFill>
                      <a:gsLst>
                        <a:gs pos="0">
                          <a:schemeClr val="accent4"/>
                        </a:gs>
                        <a:gs pos="4000">
                          <a:schemeClr val="accent4">
                            <a:lumMod val="60000"/>
                            <a:lumOff val="40000"/>
                          </a:schemeClr>
                        </a:gs>
                        <a:gs pos="87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/>
                    </a:gradFill>
                    <a:effectLst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cap="none" spc="0" smtClean="0">
                            <a:ln w="12700" cmpd="sng">
                              <a:solidFill>
                                <a:schemeClr val="accent4"/>
                              </a:solidFill>
                              <a:prstDash val="solid"/>
                            </a:ln>
                            <a:gradFill>
                              <a:gsLst>
                                <a:gs pos="0">
                                  <a:schemeClr val="accent4"/>
                                </a:gs>
                                <a:gs pos="4000">
                                  <a:schemeClr val="accent4">
                                    <a:lumMod val="60000"/>
                                    <a:lumOff val="40000"/>
                                  </a:schemeClr>
                                </a:gs>
                                <a:gs pos="87000">
                                  <a:schemeClr val="accent4">
                                    <a:lumMod val="20000"/>
                                    <a:lumOff val="80000"/>
                                  </a:schemeClr>
                                </a:gs>
                              </a:gsLst>
                              <a:lin ang="5400000"/>
                            </a:gra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0" cap="none" spc="0" smtClean="0">
                            <a:ln w="12700" cmpd="sng">
                              <a:solidFill>
                                <a:schemeClr val="accent4"/>
                              </a:solidFill>
                              <a:prstDash val="solid"/>
                            </a:ln>
                            <a:gradFill>
                              <a:gsLst>
                                <a:gs pos="0">
                                  <a:schemeClr val="accent4"/>
                                </a:gs>
                                <a:gs pos="4000">
                                  <a:schemeClr val="accent4">
                                    <a:lumMod val="60000"/>
                                    <a:lumOff val="40000"/>
                                  </a:schemeClr>
                                </a:gs>
                                <a:gs pos="87000">
                                  <a:schemeClr val="accent4">
                                    <a:lumMod val="20000"/>
                                    <a:lumOff val="80000"/>
                                  </a:schemeClr>
                                </a:gs>
                              </a:gsLst>
                              <a:lin ang="5400000"/>
                            </a:gradFill>
                            <a:effectLst/>
                            <a:latin typeface="Cambria Math" panose="02040503050406030204" pitchFamily="18" charset="0"/>
                          </a:rPr>
                          <m:t>𝐑</m:t>
                        </m:r>
                      </m:e>
                      <m:sub>
                        <m:r>
                          <a:rPr lang="en-US" sz="2400" b="1" i="1" cap="none" spc="0" smtClean="0">
                            <a:ln w="12700" cmpd="sng">
                              <a:solidFill>
                                <a:schemeClr val="accent4"/>
                              </a:solidFill>
                              <a:prstDash val="solid"/>
                            </a:ln>
                            <a:gradFill>
                              <a:gsLst>
                                <a:gs pos="0">
                                  <a:schemeClr val="accent4"/>
                                </a:gs>
                                <a:gs pos="4000">
                                  <a:schemeClr val="accent4">
                                    <a:lumMod val="60000"/>
                                    <a:lumOff val="40000"/>
                                  </a:schemeClr>
                                </a:gs>
                                <a:gs pos="87000">
                                  <a:schemeClr val="accent4">
                                    <a:lumMod val="20000"/>
                                    <a:lumOff val="80000"/>
                                  </a:schemeClr>
                                </a:gs>
                              </a:gsLst>
                              <a:lin ang="5400000"/>
                            </a:gradFill>
                            <a:effectLst/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sz="2400" b="1" i="1" cap="none" spc="0" smtClean="0">
                        <a:ln w="12700" cmpd="sng">
                          <a:solidFill>
                            <a:schemeClr val="accent4"/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/>
                            </a:gs>
                            <a:gs pos="4000">
                              <a:schemeClr val="accent4">
                                <a:lumMod val="60000"/>
                                <a:lumOff val="40000"/>
                              </a:schemeClr>
                            </a:gs>
                            <a:gs pos="87000">
                              <a:schemeClr val="accent4">
                                <a:lumMod val="20000"/>
                                <a:lumOff val="8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1" i="1" cap="none" spc="0" smtClean="0">
                        <a:ln w="12700" cmpd="sng">
                          <a:solidFill>
                            <a:schemeClr val="accent4"/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/>
                            </a:gs>
                            <a:gs pos="4000">
                              <a:schemeClr val="accent4">
                                <a:lumMod val="60000"/>
                                <a:lumOff val="40000"/>
                              </a:schemeClr>
                            </a:gs>
                            <a:gs pos="87000">
                              <a:schemeClr val="accent4">
                                <a:lumMod val="20000"/>
                                <a:lumOff val="8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mbria Math" panose="02040503050406030204" pitchFamily="18" charset="0"/>
                      </a:rPr>
                      <m:t>𝒕</m:t>
                    </m:r>
                    <m:r>
                      <a:rPr lang="en-US" sz="2400" b="1" i="1" cap="none" spc="0" smtClean="0">
                        <a:ln w="12700" cmpd="sng">
                          <a:solidFill>
                            <a:schemeClr val="accent4"/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/>
                            </a:gs>
                            <a:gs pos="4000">
                              <a:schemeClr val="accent4">
                                <a:lumMod val="60000"/>
                                <a:lumOff val="40000"/>
                              </a:schemeClr>
                            </a:gs>
                            <a:gs pos="87000">
                              <a:schemeClr val="accent4">
                                <a:lumMod val="20000"/>
                                <a:lumOff val="8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b="1" cap="none" spc="0" dirty="0">
                    <a:ln w="12700" cmpd="sng">
                      <a:solidFill>
                        <a:schemeClr val="accent4"/>
                      </a:solidFill>
                      <a:prstDash val="solid"/>
                    </a:ln>
                    <a:gradFill>
                      <a:gsLst>
                        <a:gs pos="0">
                          <a:schemeClr val="accent4"/>
                        </a:gs>
                        <a:gs pos="4000">
                          <a:schemeClr val="accent4">
                            <a:lumMod val="60000"/>
                            <a:lumOff val="40000"/>
                          </a:schemeClr>
                        </a:gs>
                        <a:gs pos="87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/>
                    </a:gradFill>
                    <a:effectLst/>
                  </a:rPr>
                  <a:t>:</a:t>
                </a:r>
                <a:endParaRPr lang="el-GR" sz="2400" b="1" cap="none" spc="0" dirty="0">
                  <a:ln w="12700" cmpd="sng">
                    <a:solidFill>
                      <a:schemeClr val="accent4"/>
                    </a:solidFill>
                    <a:prstDash val="solid"/>
                  </a:ln>
                  <a:gradFill>
                    <a:gsLst>
                      <a:gs pos="0">
                        <a:schemeClr val="accent4"/>
                      </a:gs>
                      <a:gs pos="4000">
                        <a:schemeClr val="accent4">
                          <a:lumMod val="60000"/>
                          <a:lumOff val="40000"/>
                        </a:schemeClr>
                      </a:gs>
                      <a:gs pos="87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/>
                  </a:gradFill>
                  <a:effectLst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8175C12-39E0-BAAB-7FA4-A890C21196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80447" y="0"/>
                <a:ext cx="8217816" cy="46166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7DD6910-C9BA-0341-2BDC-43D43F912AF9}"/>
                  </a:ext>
                </a:extLst>
              </p:cNvPr>
              <p:cNvSpPr txBox="1"/>
              <p:nvPr/>
            </p:nvSpPr>
            <p:spPr>
              <a:xfrm>
                <a:off x="827203" y="791536"/>
                <a:ext cx="5535890" cy="51777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just"/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Σε απόλυτη αντιστοιχία με την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𝑅</m:t>
                        </m:r>
                      </m:e>
                      <m:sub>
                        <m:r>
                          <a:rPr lang="en-US" sz="18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e>
                    </m:d>
                    <m:r>
                      <a:rPr lang="en-US" sz="1800" b="0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,</m:t>
                    </m:r>
                  </m:oMath>
                </a14:m>
                <a:r>
                  <a:rPr lang="en-US" sz="14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l-GR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:r>
                  <a:rPr lang="el-GR" sz="1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  <a:endParaRPr lang="el-GR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ctr"/>
                <a:endParaRPr lang="en-US" sz="1100" i="1" dirty="0">
                  <a:effectLst/>
                  <a:latin typeface="Cambria Math" panose="02040503050406030204" pitchFamily="18" charset="0"/>
                  <a:ea typeface="Calibri" panose="020F050202020403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=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𝐼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3</m:t>
                          </m:r>
                        </m:sub>
                      </m:sSub>
                      <m:sSup>
                        <m:sSup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𝑒</m:t>
                          </m:r>
                        </m:e>
                        <m:sup>
                          <m:d>
                            <m:d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𝐿</m:t>
                              </m:r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−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𝐷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−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𝐻</m:t>
                              </m:r>
                            </m:e>
                          </m:d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𝑡</m:t>
                          </m:r>
                        </m:sup>
                      </m:sSup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+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𝑢𝐼𝑡</m:t>
                      </m:r>
                      <m:sSup>
                        <m:sSup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𝑒</m:t>
                          </m:r>
                        </m:e>
                        <m:sup>
                          <m:d>
                            <m:d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𝐿</m:t>
                              </m:r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−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𝐷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−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𝐻</m:t>
                              </m:r>
                            </m:e>
                          </m:d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𝑡</m:t>
                          </m:r>
                        </m:sup>
                      </m:sSup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,</m:t>
                      </m:r>
                    </m:oMath>
                  </m:oMathPara>
                </a14:m>
                <a:endParaRPr lang="el-GR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:r>
                  <a:rPr lang="el-GR" sz="1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just"/>
                <a:endParaRPr lang="en-US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just"/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και μέσω της αρχικής συνθήκης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𝑅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𝑡</m:t>
                            </m:r>
                          </m:e>
                          <m:sup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sSubSup>
                      <m:sSub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𝑅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2</m:t>
                        </m:r>
                      </m:sub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∗</m:t>
                        </m:r>
                      </m:sup>
                    </m:sSubSup>
                    <m:r>
                      <a:rPr lang="en-US" sz="1800" b="0" i="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:</m:t>
                    </m:r>
                  </m:oMath>
                </a14:m>
                <a:endParaRPr lang="en-US" sz="1800" b="0" i="0" dirty="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just"/>
                <a:endParaRPr lang="en-US" sz="800" i="1" dirty="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just"/>
                <a:endParaRPr lang="el-GR" sz="1800" i="1" dirty="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𝐼</m:t>
                          </m:r>
                        </m:e>
                        <m: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3</m:t>
                          </m:r>
                        </m:sub>
                      </m:sSub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sSubSup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∗</m:t>
                              </m:r>
                            </m:sup>
                          </m:sSubSup>
                        </m:num>
                        <m:den>
                          <m:sSup>
                            <m:sSup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𝑒</m:t>
                              </m:r>
                            </m:e>
                            <m:sup>
                              <m:d>
                                <m:dPr>
                                  <m:ctrlPr>
                                    <a:rPr lang="el-GR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𝐿</m:t>
                                  </m:r>
                                  <m:r>
                                    <a:rPr lang="el-GR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𝐷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𝐻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l-GR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∗</m:t>
                                  </m:r>
                                </m:sup>
                              </m:sSup>
                            </m:sup>
                          </m:sSup>
                        </m:den>
                      </m:f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−</m:t>
                      </m:r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𝑢𝐼</m:t>
                      </m:r>
                      <m:sSup>
                        <m:sSup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𝑡</m:t>
                          </m:r>
                        </m:e>
                        <m:sup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∗</m:t>
                          </m:r>
                        </m:sup>
                      </m:sSup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.</m:t>
                      </m:r>
                    </m:oMath>
                  </m:oMathPara>
                </a14:m>
                <a:endParaRPr lang="el-GR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:endParaRPr lang="el-GR" sz="1400" dirty="0"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:endParaRPr lang="el-GR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:r>
                  <a:rPr lang="el-GR" sz="1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  <a:endParaRPr lang="el-GR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Από τον τύπο της μεταβλητής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𝑅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2</m:t>
                        </m:r>
                      </m:sub>
                    </m:sSub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(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𝑡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)</m:t>
                    </m:r>
                  </m:oMath>
                </a14:m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συμπεραίνουμε πως τα ανθεκτικά κύτταρα στο φάρμακο 2 θα </a:t>
                </a:r>
                <a:r>
                  <a:rPr lang="el-GR" sz="1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μειώνονται συνεχώς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, κλείνοντας προς το 0, καθώς </a:t>
                </a:r>
                <a14:m>
                  <m:oMath xmlns:m="http://schemas.openxmlformats.org/officeDocument/2006/math"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𝐿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−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𝐷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−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𝐻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&lt;0</m:t>
                    </m:r>
                  </m:oMath>
                </a14:m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. Σχηματικά, </a:t>
                </a:r>
                <a:r>
                  <a:rPr lang="el-GR" dirty="0"/>
                  <a:t>για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l-GR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el-GR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  <m:sup>
                        <m:r>
                          <a:rPr lang="el-GR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l-GR" i="1">
                        <a:latin typeface="Cambria Math" panose="02040503050406030204" pitchFamily="18" charset="0"/>
                      </a:rPr>
                      <m:t>=5,  </m:t>
                    </m:r>
                    <m:sSubSup>
                      <m:sSubSup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l-GR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l-GR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l-GR" i="1">
                        <a:latin typeface="Cambria Math" panose="02040503050406030204" pitchFamily="18" charset="0"/>
                      </a:rPr>
                      <m:t>=3,  </m:t>
                    </m:r>
                    <m:r>
                      <a:rPr lang="el-GR" i="1">
                        <a:latin typeface="Cambria Math" panose="02040503050406030204" pitchFamily="18" charset="0"/>
                      </a:rPr>
                      <m:t>𝐿</m:t>
                    </m:r>
                    <m:r>
                      <a:rPr lang="el-GR" i="1">
                        <a:latin typeface="Cambria Math" panose="02040503050406030204" pitchFamily="18" charset="0"/>
                      </a:rPr>
                      <m:t>=2 ,  </m:t>
                    </m:r>
                    <m:r>
                      <a:rPr lang="el-GR" i="1">
                        <a:latin typeface="Cambria Math" panose="02040503050406030204" pitchFamily="18" charset="0"/>
                      </a:rPr>
                      <m:t>𝐷</m:t>
                    </m:r>
                    <m:r>
                      <a:rPr lang="el-GR" i="1">
                        <a:latin typeface="Cambria Math" panose="02040503050406030204" pitchFamily="18" charset="0"/>
                      </a:rPr>
                      <m:t>=1.5 ,  </m:t>
                    </m:r>
                    <m:r>
                      <a:rPr lang="el-GR" i="1">
                        <a:latin typeface="Cambria Math" panose="02040503050406030204" pitchFamily="18" charset="0"/>
                      </a:rPr>
                      <m:t>𝑢</m:t>
                    </m:r>
                    <m:r>
                      <a:rPr lang="el-GR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l-GR" i="1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el-GR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l-GR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l-GR" i="1">
                        <a:latin typeface="Cambria Math" panose="02040503050406030204" pitchFamily="18" charset="0"/>
                      </a:rPr>
                      <m:t>=1,  </m:t>
                    </m:r>
                    <m:r>
                      <a:rPr lang="el-GR" i="1">
                        <a:latin typeface="Cambria Math" panose="02040503050406030204" pitchFamily="18" charset="0"/>
                      </a:rPr>
                      <m:t>𝑀</m:t>
                    </m:r>
                    <m:r>
                      <a:rPr lang="el-GR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l-GR" i="1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l-GR" i="1">
                        <a:latin typeface="Cambria Math" panose="02040503050406030204" pitchFamily="18" charset="0"/>
                      </a:rPr>
                      <m:t>,  </m:t>
                    </m:r>
                    <m:sSup>
                      <m:sSup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l-GR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l-GR" i="1">
                        <a:latin typeface="Cambria Math" panose="02040503050406030204" pitchFamily="18" charset="0"/>
                      </a:rPr>
                      <m:t>=10</m:t>
                    </m:r>
                  </m:oMath>
                </a14:m>
                <a:r>
                  <a:rPr lang="el-GR" dirty="0"/>
                  <a:t> έχουμε: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  <a:endParaRPr lang="el-GR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7DD6910-C9BA-0341-2BDC-43D43F912A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203" y="791536"/>
                <a:ext cx="5535890" cy="5177764"/>
              </a:xfrm>
              <a:prstGeom prst="rect">
                <a:avLst/>
              </a:prstGeom>
              <a:blipFill>
                <a:blip r:embed="rId3"/>
                <a:stretch>
                  <a:fillRect l="-991" r="-881" b="-94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Ευθεία γραμμή σύνδεσης 6">
            <a:extLst>
              <a:ext uri="{FF2B5EF4-FFF2-40B4-BE49-F238E27FC236}">
                <a16:creationId xmlns:a16="http://schemas.microsoft.com/office/drawing/2014/main" id="{34BA7B2B-D0D9-AC9D-6BD8-8D84158156DA}"/>
              </a:ext>
            </a:extLst>
          </p:cNvPr>
          <p:cNvCxnSpPr/>
          <p:nvPr/>
        </p:nvCxnSpPr>
        <p:spPr>
          <a:xfrm flipV="1">
            <a:off x="6617616" y="989814"/>
            <a:ext cx="0" cy="5868186"/>
          </a:xfrm>
          <a:prstGeom prst="line">
            <a:avLst/>
          </a:prstGeom>
          <a:ln w="19050">
            <a:solidFill>
              <a:schemeClr val="accent4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Εικόνα 8" descr="Εικόνα που περιέχει κείμενο, διάγραμμα, γραμμή, γράφημα&#10;&#10;Περιγραφή που δημιουργήθηκε αυτόματα">
            <a:extLst>
              <a:ext uri="{FF2B5EF4-FFF2-40B4-BE49-F238E27FC236}">
                <a16:creationId xmlns:a16="http://schemas.microsoft.com/office/drawing/2014/main" id="{5879F47D-9C5F-C63C-8A50-FEA74C3B97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448" y="1396345"/>
            <a:ext cx="5241300" cy="5055124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0" name="Θέση αριθμού διαφάνειας 9">
            <a:extLst>
              <a:ext uri="{FF2B5EF4-FFF2-40B4-BE49-F238E27FC236}">
                <a16:creationId xmlns:a16="http://schemas.microsoft.com/office/drawing/2014/main" id="{C4797DB1-DA4C-2638-80B6-9F859D190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26</a:t>
            </a:fld>
            <a:endParaRPr lang="el-GR" b="1" dirty="0"/>
          </a:p>
        </p:txBody>
      </p:sp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404F602C-73AE-14F1-0C2A-6E20C922F7BD}"/>
              </a:ext>
            </a:extLst>
          </p:cNvPr>
          <p:cNvSpPr/>
          <p:nvPr/>
        </p:nvSpPr>
        <p:spPr>
          <a:xfrm>
            <a:off x="1621410" y="1527142"/>
            <a:ext cx="3949831" cy="64102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405479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1409992-89BA-B06B-89CE-CCDB922504CC}"/>
                  </a:ext>
                </a:extLst>
              </p:cNvPr>
              <p:cNvSpPr txBox="1"/>
              <p:nvPr/>
            </p:nvSpPr>
            <p:spPr>
              <a:xfrm>
                <a:off x="-459556" y="0"/>
                <a:ext cx="9047374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l-GR" sz="2400" b="1" dirty="0">
                    <a:ln w="12700" cmpd="sng">
                      <a:solidFill>
                        <a:schemeClr val="accent4"/>
                      </a:solidFill>
                      <a:prstDash val="solid"/>
                    </a:ln>
                    <a:gradFill>
                      <a:gsLst>
                        <a:gs pos="0">
                          <a:schemeClr val="accent4"/>
                        </a:gs>
                        <a:gs pos="4000">
                          <a:schemeClr val="accent4">
                            <a:lumMod val="60000"/>
                            <a:lumOff val="40000"/>
                          </a:schemeClr>
                        </a:gs>
                        <a:gs pos="87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/>
                    </a:gradFill>
                  </a:rPr>
                  <a:t>ΑΝΘΕΚΤΙΚΑ</a:t>
                </a:r>
                <a:r>
                  <a:rPr lang="el-GR" sz="2400" b="1" cap="none" spc="0" dirty="0">
                    <a:ln w="12700" cmpd="sng">
                      <a:solidFill>
                        <a:schemeClr val="accent4"/>
                      </a:solidFill>
                      <a:prstDash val="solid"/>
                    </a:ln>
                    <a:gradFill>
                      <a:gsLst>
                        <a:gs pos="0">
                          <a:schemeClr val="accent4"/>
                        </a:gs>
                        <a:gs pos="4000">
                          <a:schemeClr val="accent4">
                            <a:lumMod val="60000"/>
                            <a:lumOff val="40000"/>
                          </a:schemeClr>
                        </a:gs>
                        <a:gs pos="87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/>
                    </a:gradFill>
                    <a:effectLst/>
                  </a:rPr>
                  <a:t> ΚΥΤΤΑΡΑ ΚΑΙ ΣΤΑ 2 ΦΑΡΜΑΚΑ </a:t>
                </a:r>
                <a14:m>
                  <m:oMath xmlns:m="http://schemas.openxmlformats.org/officeDocument/2006/math">
                    <m:r>
                      <a:rPr lang="en-US" sz="2400" b="1" i="0" cap="none" spc="0" smtClean="0">
                        <a:ln w="12700" cmpd="sng">
                          <a:solidFill>
                            <a:schemeClr val="accent4"/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/>
                            </a:gs>
                            <a:gs pos="4000">
                              <a:schemeClr val="accent4">
                                <a:lumMod val="60000"/>
                                <a:lumOff val="40000"/>
                              </a:schemeClr>
                            </a:gs>
                            <a:gs pos="87000">
                              <a:schemeClr val="accent4">
                                <a:lumMod val="20000"/>
                                <a:lumOff val="8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mbria Math" panose="02040503050406030204" pitchFamily="18" charset="0"/>
                      </a:rPr>
                      <m:t>𝐑</m:t>
                    </m:r>
                    <m:r>
                      <a:rPr lang="en-US" sz="2400" b="1" i="1" cap="none" spc="0" smtClean="0">
                        <a:ln w="12700" cmpd="sng">
                          <a:solidFill>
                            <a:schemeClr val="accent4"/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/>
                            </a:gs>
                            <a:gs pos="4000">
                              <a:schemeClr val="accent4">
                                <a:lumMod val="60000"/>
                                <a:lumOff val="40000"/>
                              </a:schemeClr>
                            </a:gs>
                            <a:gs pos="87000">
                              <a:schemeClr val="accent4">
                                <a:lumMod val="20000"/>
                                <a:lumOff val="8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1" i="1" cap="none" spc="0" smtClean="0">
                        <a:ln w="12700" cmpd="sng">
                          <a:solidFill>
                            <a:schemeClr val="accent4"/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/>
                            </a:gs>
                            <a:gs pos="4000">
                              <a:schemeClr val="accent4">
                                <a:lumMod val="60000"/>
                                <a:lumOff val="40000"/>
                              </a:schemeClr>
                            </a:gs>
                            <a:gs pos="87000">
                              <a:schemeClr val="accent4">
                                <a:lumMod val="20000"/>
                                <a:lumOff val="8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mbria Math" panose="02040503050406030204" pitchFamily="18" charset="0"/>
                      </a:rPr>
                      <m:t>𝒕</m:t>
                    </m:r>
                    <m:r>
                      <a:rPr lang="en-US" sz="2400" b="1" i="1" cap="none" spc="0" smtClean="0">
                        <a:ln w="12700" cmpd="sng">
                          <a:solidFill>
                            <a:schemeClr val="accent4"/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/>
                            </a:gs>
                            <a:gs pos="4000">
                              <a:schemeClr val="accent4">
                                <a:lumMod val="60000"/>
                                <a:lumOff val="40000"/>
                              </a:schemeClr>
                            </a:gs>
                            <a:gs pos="87000">
                              <a:schemeClr val="accent4">
                                <a:lumMod val="20000"/>
                                <a:lumOff val="8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b="1" cap="none" spc="0" dirty="0">
                    <a:ln w="12700" cmpd="sng">
                      <a:solidFill>
                        <a:schemeClr val="accent4"/>
                      </a:solidFill>
                      <a:prstDash val="solid"/>
                    </a:ln>
                    <a:gradFill>
                      <a:gsLst>
                        <a:gs pos="0">
                          <a:schemeClr val="accent4"/>
                        </a:gs>
                        <a:gs pos="4000">
                          <a:schemeClr val="accent4">
                            <a:lumMod val="60000"/>
                            <a:lumOff val="40000"/>
                          </a:schemeClr>
                        </a:gs>
                        <a:gs pos="87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/>
                    </a:gradFill>
                    <a:effectLst/>
                  </a:rPr>
                  <a:t>:</a:t>
                </a:r>
                <a:endParaRPr lang="el-GR" sz="2400" b="1" cap="none" spc="0" dirty="0">
                  <a:ln w="12700" cmpd="sng">
                    <a:solidFill>
                      <a:schemeClr val="accent4"/>
                    </a:solidFill>
                    <a:prstDash val="solid"/>
                  </a:ln>
                  <a:gradFill>
                    <a:gsLst>
                      <a:gs pos="0">
                        <a:schemeClr val="accent4"/>
                      </a:gs>
                      <a:gs pos="4000">
                        <a:schemeClr val="accent4">
                          <a:lumMod val="60000"/>
                          <a:lumOff val="40000"/>
                        </a:schemeClr>
                      </a:gs>
                      <a:gs pos="87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/>
                  </a:gradFill>
                  <a:effectLst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1409992-89BA-B06B-89CE-CCDB922504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59556" y="0"/>
                <a:ext cx="9047374" cy="46166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6E76E85-A8EC-17C7-BBFB-37D59632BFFD}"/>
                  </a:ext>
                </a:extLst>
              </p:cNvPr>
              <p:cNvSpPr txBox="1"/>
              <p:nvPr/>
            </p:nvSpPr>
            <p:spPr>
              <a:xfrm>
                <a:off x="985102" y="731069"/>
                <a:ext cx="5349710" cy="679269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Η γενική λύση θα είναι το άθροισμα της ομογενούς με την μερική λύση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𝑝</m:t>
                            </m:r>
                          </m:sub>
                        </m:sSub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6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:</m:t>
                    </m:r>
                  </m:oMath>
                </a14:m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endParaRPr lang="el-GR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:r>
                  <a:rPr lang="el-GR" sz="1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  <a:endParaRPr lang="el-GR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ctr"/>
                <a:r>
                  <a:rPr lang="el-GR" sz="1800" dirty="0">
                    <a:effectLst/>
                    <a:ea typeface="Calibri" panose="020F0502020204030204" pitchFamily="34" charset="0"/>
                    <a:cs typeface="Calibri" panose="020F0502020204030204" pitchFamily="34" charset="0"/>
                  </a:rPr>
                  <a:t>       </a:t>
                </a: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𝑅</m:t>
                    </m:r>
                    <m:d>
                      <m:d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𝐼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4</m:t>
                        </m:r>
                      </m:sub>
                    </m:sSub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𝑒</m:t>
                        </m:r>
                      </m:e>
                      <m:sup>
                        <m:d>
                          <m:d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𝐿</m:t>
                            </m:r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−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𝐷</m:t>
                            </m:r>
                          </m:e>
                        </m:d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𝑡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+</m:t>
                    </m:r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𝑝</m:t>
                            </m:r>
                          </m:sub>
                        </m:sSub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6</m:t>
                        </m:r>
                      </m:sub>
                    </m:sSub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(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𝑡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)</m:t>
                    </m:r>
                  </m:oMath>
                </a14:m>
                <a:r>
                  <a:rPr lang="en-US" sz="14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, </a:t>
                </a:r>
                <a:r>
                  <a:rPr lang="el-GR" sz="14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          </a:t>
                </a:r>
                <a:r>
                  <a:rPr lang="el-GR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όπου:</a:t>
                </a:r>
                <a:endParaRPr lang="el-GR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:r>
                  <a:rPr lang="el-GR" sz="1000" i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  <a:endParaRPr lang="el-GR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endParaRPr lang="el-GR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𝑝</m:t>
                              </m:r>
                            </m:sub>
                          </m:sSub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6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=</m:t>
                      </m:r>
                      <m:sSup>
                        <m:sSup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𝑒</m:t>
                          </m:r>
                        </m:e>
                        <m:sup>
                          <m:d>
                            <m:d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𝐿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−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𝐷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−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𝐻</m:t>
                              </m:r>
                            </m:e>
                          </m:d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𝑡</m:t>
                          </m:r>
                        </m:sup>
                      </m:sSup>
                      <m:d>
                        <m:d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𝑡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l-GR" dirty="0"/>
              </a:p>
              <a:p>
                <a:endParaRPr lang="el-GR" dirty="0"/>
              </a:p>
              <a:p>
                <a:r>
                  <a:rPr lang="el-GR" dirty="0"/>
                  <a:t>Υπολογίζουμε τα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l-GR" dirty="0"/>
                  <a:t>  με αντικατάσταση και προκύπτει:</a:t>
                </a:r>
              </a:p>
              <a:p>
                <a:endParaRPr lang="el-GR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𝑅</m:t>
                          </m:r>
                          <m:d>
                            <m:d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=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𝐼</m:t>
                          </m:r>
                        </m:e>
                        <m: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4</m:t>
                          </m:r>
                        </m:sub>
                      </m:sSub>
                      <m:sSup>
                        <m:sSup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𝑒</m:t>
                          </m:r>
                        </m:e>
                        <m:sup>
                          <m:d>
                            <m:d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𝐿</m:t>
                              </m:r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−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𝐷</m:t>
                              </m:r>
                            </m:e>
                          </m:d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𝑡</m:t>
                          </m:r>
                        </m:sup>
                      </m:sSup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+</m:t>
                      </m:r>
                      <m:sSup>
                        <m:sSup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𝑒</m:t>
                          </m:r>
                        </m:e>
                        <m:sup>
                          <m:d>
                            <m:d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𝐿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−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𝐷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−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𝐻</m:t>
                              </m:r>
                            </m:e>
                          </m:d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𝑡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4</m:t>
                              </m:r>
                              <m:sSup>
                                <m:sSupPr>
                                  <m:ctrlPr>
                                    <a:rPr lang="el-GR" sz="1800" i="1">
                                      <a:effectLst/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𝑢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𝐼</m:t>
                              </m:r>
                            </m:num>
                            <m:den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𝐻</m:t>
                              </m:r>
                            </m:den>
                          </m:f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−</m:t>
                          </m:r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𝑢</m:t>
                          </m:r>
                          <m:d>
                            <m:d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18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el-GR" dirty="0"/>
              </a:p>
              <a:p>
                <a:endParaRPr lang="el-GR" dirty="0"/>
              </a:p>
              <a:p>
                <a:r>
                  <a:rPr lang="el-GR" dirty="0"/>
                  <a:t>Για τον υπολογισμό της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l-GR" dirty="0"/>
                  <a:t> χρησιμοποιούμε την:</a:t>
                </a:r>
              </a:p>
              <a:p>
                <a:endParaRPr lang="el-GR" dirty="0"/>
              </a:p>
              <a:p>
                <a:pPr algn="ctr"/>
                <a:r>
                  <a:rPr lang="el-GR" dirty="0"/>
                  <a:t> </a:t>
                </a:r>
                <a14:m>
                  <m:oMath xmlns:m="http://schemas.openxmlformats.org/officeDocument/2006/math">
                    <m:r>
                      <a:rPr lang="el-GR" i="1">
                        <a:latin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p>
                            <m:r>
                              <a:rPr lang="el-GR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l-GR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l-GR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p>
                            <m:r>
                              <a:rPr lang="el-GR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  <m:sup>
                        <m:r>
                          <a:rPr lang="el-GR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l-GR" dirty="0"/>
                  <a:t>.</a:t>
                </a:r>
              </a:p>
              <a:p>
                <a:pPr algn="ctr"/>
                <a:endParaRPr lang="el-GR" dirty="0"/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𝐿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−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𝐷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&gt;0</m:t>
                    </m:r>
                  </m:oMath>
                </a14:m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ενώ  </a:t>
                </a:r>
                <a14:m>
                  <m:oMath xmlns:m="http://schemas.openxmlformats.org/officeDocument/2006/math"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𝐿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−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𝐷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−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𝐻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&lt;0 </m:t>
                    </m:r>
                  </m:oMath>
                </a14:m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, επομένως τα ανθεκτικά κύτταρα και στα δύο φάρμακα θα</a:t>
                </a:r>
                <a:r>
                  <a:rPr lang="el-GR" sz="1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συνεχίζουν να αυξάνονται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και η θεραπεία απλώς θα επιβραδύνει το ρυθμό ανάπτυξής τους. </a:t>
                </a:r>
                <a:endParaRPr lang="el-GR" dirty="0"/>
              </a:p>
              <a:p>
                <a:endParaRPr lang="el-GR" dirty="0"/>
              </a:p>
              <a:p>
                <a:endParaRPr lang="el-GR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6E76E85-A8EC-17C7-BBFB-37D59632BF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5102" y="731069"/>
                <a:ext cx="5349710" cy="6792693"/>
              </a:xfrm>
              <a:prstGeom prst="rect">
                <a:avLst/>
              </a:prstGeom>
              <a:blipFill>
                <a:blip r:embed="rId3"/>
                <a:stretch>
                  <a:fillRect l="-1026" t="-539" r="-91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Ευθεία γραμμή σύνδεσης 6">
            <a:extLst>
              <a:ext uri="{FF2B5EF4-FFF2-40B4-BE49-F238E27FC236}">
                <a16:creationId xmlns:a16="http://schemas.microsoft.com/office/drawing/2014/main" id="{6CE3C589-C257-F6B2-63E7-16D5A39DD0F8}"/>
              </a:ext>
            </a:extLst>
          </p:cNvPr>
          <p:cNvCxnSpPr/>
          <p:nvPr/>
        </p:nvCxnSpPr>
        <p:spPr>
          <a:xfrm flipV="1">
            <a:off x="6532775" y="731069"/>
            <a:ext cx="0" cy="6126931"/>
          </a:xfrm>
          <a:prstGeom prst="line">
            <a:avLst/>
          </a:prstGeom>
          <a:ln w="19050">
            <a:solidFill>
              <a:schemeClr val="accent4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Εικόνα 8" descr="Εικόνα που περιέχει κείμενο, διάγραμμα, γραμμή, στιγμιότυπο οθόνης&#10;&#10;Περιγραφή που δημιουργήθηκε αυτόματα">
            <a:extLst>
              <a:ext uri="{FF2B5EF4-FFF2-40B4-BE49-F238E27FC236}">
                <a16:creationId xmlns:a16="http://schemas.microsoft.com/office/drawing/2014/main" id="{18F0DB05-9297-F3DE-2FF6-F47EEBAD4C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4750" y="1734036"/>
            <a:ext cx="5385847" cy="4719350"/>
          </a:xfrm>
          <a:prstGeom prst="rect">
            <a:avLst/>
          </a:prstGeom>
          <a:ln w="28575">
            <a:solidFill>
              <a:schemeClr val="tx2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2227430-6A5C-F4A9-9589-5F379BF1ADC9}"/>
                  </a:ext>
                </a:extLst>
              </p:cNvPr>
              <p:cNvSpPr txBox="1"/>
              <p:nvPr/>
            </p:nvSpPr>
            <p:spPr>
              <a:xfrm>
                <a:off x="6730739" y="810705"/>
                <a:ext cx="5373277" cy="9264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dirty="0">
                    <a:latin typeface="Calibri" panose="020F0502020204030204" pitchFamily="34" charset="0"/>
                    <a:ea typeface="Calibri" panose="020F0502020204030204" pitchFamily="34" charset="0"/>
                  </a:rPr>
                  <a:t>Γ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ια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∗</m:t>
                            </m:r>
                          </m:sup>
                        </m:sSup>
                      </m:e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∗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=5,  </m:t>
                    </m:r>
                    <m:sSubSup>
                      <m:sSub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𝑅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1</m:t>
                        </m:r>
                      </m:sub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∗</m:t>
                        </m:r>
                      </m:sup>
                    </m:sSub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=3,  </m:t>
                    </m:r>
                    <m:sSubSup>
                      <m:sSub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𝑅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2</m:t>
                        </m:r>
                      </m:sub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∗</m:t>
                        </m:r>
                      </m:sup>
                    </m:sSub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=3,  </m:t>
                    </m:r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𝑅</m:t>
                            </m:r>
                          </m:e>
                          <m:sup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∗</m:t>
                            </m:r>
                          </m:sup>
                        </m:sSup>
                      </m:e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∗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=1, 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𝐿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=2 , 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𝐷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=1.5 , 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𝑢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10</m:t>
                        </m:r>
                      </m:e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−3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,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𝐻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=1, 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𝑀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5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𝑒</m:t>
                        </m:r>
                      </m:e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5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,  </m:t>
                    </m:r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e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∗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=10</m:t>
                    </m:r>
                  </m:oMath>
                </a14:m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:</a:t>
                </a:r>
              </a:p>
              <a:p>
                <a:endParaRPr lang="el-GR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2227430-6A5C-F4A9-9589-5F379BF1AD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0739" y="810705"/>
                <a:ext cx="5373277" cy="926407"/>
              </a:xfrm>
              <a:prstGeom prst="rect">
                <a:avLst/>
              </a:prstGeom>
              <a:blipFill>
                <a:blip r:embed="rId5"/>
                <a:stretch>
                  <a:fillRect l="-907" t="-394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Θέση αριθμού διαφάνειας 10">
            <a:extLst>
              <a:ext uri="{FF2B5EF4-FFF2-40B4-BE49-F238E27FC236}">
                <a16:creationId xmlns:a16="http://schemas.microsoft.com/office/drawing/2014/main" id="{F57A8D17-AB18-6E53-9632-7D2E011F9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27</a:t>
            </a:fld>
            <a:endParaRPr lang="el-GR" b="1" dirty="0"/>
          </a:p>
        </p:txBody>
      </p:sp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79B37A1A-36AD-A2B3-8F53-E84C9DC80338}"/>
              </a:ext>
            </a:extLst>
          </p:cNvPr>
          <p:cNvSpPr/>
          <p:nvPr/>
        </p:nvSpPr>
        <p:spPr>
          <a:xfrm>
            <a:off x="985102" y="3648173"/>
            <a:ext cx="5349709" cy="89554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570309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Ορθογώνιο 13">
            <a:extLst>
              <a:ext uri="{FF2B5EF4-FFF2-40B4-BE49-F238E27FC236}">
                <a16:creationId xmlns:a16="http://schemas.microsoft.com/office/drawing/2014/main" id="{C0F34C52-6A6F-908C-F476-4777CBD78674}"/>
              </a:ext>
            </a:extLst>
          </p:cNvPr>
          <p:cNvSpPr/>
          <p:nvPr/>
        </p:nvSpPr>
        <p:spPr>
          <a:xfrm>
            <a:off x="747252" y="0"/>
            <a:ext cx="7718321" cy="6399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8" name="Εικόνα 7" descr="Εικόνα που περιέχει κείμενο, διάγραμμα, γράφημα, γραμμή&#10;&#10;Περιγραφή που δημιουργήθηκε αυτόματα">
            <a:extLst>
              <a:ext uri="{FF2B5EF4-FFF2-40B4-BE49-F238E27FC236}">
                <a16:creationId xmlns:a16="http://schemas.microsoft.com/office/drawing/2014/main" id="{B6FE108E-6F32-6FE9-774D-CFF80E8032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52" y="735291"/>
            <a:ext cx="7718322" cy="5930979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9" name="Επεξήγηση: Γραμμή 8">
            <a:extLst>
              <a:ext uri="{FF2B5EF4-FFF2-40B4-BE49-F238E27FC236}">
                <a16:creationId xmlns:a16="http://schemas.microsoft.com/office/drawing/2014/main" id="{FAB86E0A-2103-83A1-D519-D680939665CF}"/>
              </a:ext>
            </a:extLst>
          </p:cNvPr>
          <p:cNvSpPr/>
          <p:nvPr/>
        </p:nvSpPr>
        <p:spPr>
          <a:xfrm>
            <a:off x="9360816" y="1480312"/>
            <a:ext cx="2724346" cy="1017792"/>
          </a:xfrm>
          <a:prstGeom prst="borderCallout1">
            <a:avLst>
              <a:gd name="adj1" fmla="val 50075"/>
              <a:gd name="adj2" fmla="val 177"/>
              <a:gd name="adj3" fmla="val 106943"/>
              <a:gd name="adj4" fmla="val -31413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Η ΣΥΝΟΛΙΚΗ ΕΞΕΛΙΞΗ ΚΑΘΕ ΜΕΤΑΒΛΗΤΗΣ ΠΡΙΝ ΚΑΙ ΜΕΤΑ ΤΗΝ ΘΕΡΑΠΕΙΑ</a:t>
            </a:r>
            <a:r>
              <a:rPr lang="el-GR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  <a: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9157EEA-4BDD-96CA-F500-4ABA12FDD1C8}"/>
                  </a:ext>
                </a:extLst>
              </p:cNvPr>
              <p:cNvSpPr txBox="1"/>
              <p:nvPr/>
            </p:nvSpPr>
            <p:spPr>
              <a:xfrm>
                <a:off x="1152666" y="22048"/>
                <a:ext cx="6907491" cy="6399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e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∗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=2</m:t>
                    </m:r>
                    <m:func>
                      <m:func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l-GR" sz="18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ln</m:t>
                        </m:r>
                      </m:fName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10,   </m:t>
                        </m:r>
                        <m:sSub>
                          <m:sSub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01</m:t>
                            </m:r>
                          </m:sub>
                        </m:s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=1,   </m:t>
                        </m:r>
                        <m:sSub>
                          <m:sSub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0</m:t>
                            </m:r>
                          </m:e>
                        </m:d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=0,   </m:t>
                        </m:r>
                        <m:sSub>
                          <m:sSub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sub>
                        </m:sSub>
                        <m:d>
                          <m:d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0</m:t>
                            </m:r>
                          </m:e>
                        </m:d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=0, </m:t>
                        </m:r>
                      </m:e>
                    </m:func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𝐿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=2 , 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𝐷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=1.5 , 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𝑢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10</m:t>
                        </m:r>
                      </m:e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−3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, 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𝐻</m:t>
                    </m:r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=1,</m:t>
                    </m:r>
                    <m:r>
                      <a:rPr lang="el-GR" i="1">
                        <a:latin typeface="Cambria Math" panose="02040503050406030204" pitchFamily="18" charset="0"/>
                      </a:rPr>
                      <m:t>𝑀</m:t>
                    </m:r>
                    <m:r>
                      <a:rPr lang="el-GR" i="1">
                        <a:latin typeface="Cambria Math" panose="02040503050406030204" pitchFamily="18" charset="0"/>
                      </a:rPr>
                      <m:t>=10</m:t>
                    </m:r>
                  </m:oMath>
                </a14:m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:</a:t>
                </a:r>
                <a:endParaRPr lang="el-GR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9157EEA-4BDD-96CA-F500-4ABA12FDD1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2666" y="22048"/>
                <a:ext cx="6907491" cy="639983"/>
              </a:xfrm>
              <a:prstGeom prst="rect">
                <a:avLst/>
              </a:prstGeom>
              <a:blipFill>
                <a:blip r:embed="rId3"/>
                <a:stretch>
                  <a:fillRect b="-1428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Επεξήγηση: Γραμμή 17">
            <a:extLst>
              <a:ext uri="{FF2B5EF4-FFF2-40B4-BE49-F238E27FC236}">
                <a16:creationId xmlns:a16="http://schemas.microsoft.com/office/drawing/2014/main" id="{358D5775-C4A4-7178-EBD2-43667A65CC4B}"/>
              </a:ext>
            </a:extLst>
          </p:cNvPr>
          <p:cNvSpPr/>
          <p:nvPr/>
        </p:nvSpPr>
        <p:spPr>
          <a:xfrm rot="10800000">
            <a:off x="9360816" y="4821504"/>
            <a:ext cx="2724346" cy="1017791"/>
          </a:xfrm>
          <a:prstGeom prst="borderCallout1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22" name="Ευθεία γραμμή σύνδεσης 21">
            <a:extLst>
              <a:ext uri="{FF2B5EF4-FFF2-40B4-BE49-F238E27FC236}">
                <a16:creationId xmlns:a16="http://schemas.microsoft.com/office/drawing/2014/main" id="{3FEA1A9D-1B44-CFA7-DF96-A37B126D748A}"/>
              </a:ext>
            </a:extLst>
          </p:cNvPr>
          <p:cNvCxnSpPr>
            <a:cxnSpLocks/>
          </p:cNvCxnSpPr>
          <p:nvPr/>
        </p:nvCxnSpPr>
        <p:spPr>
          <a:xfrm>
            <a:off x="8540988" y="4934626"/>
            <a:ext cx="895243" cy="556181"/>
          </a:xfrm>
          <a:prstGeom prst="line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EB14DE9-CCF5-BCFE-DE19-6B286F71195C}"/>
              </a:ext>
            </a:extLst>
          </p:cNvPr>
          <p:cNvSpPr txBox="1"/>
          <p:nvPr/>
        </p:nvSpPr>
        <p:spPr>
          <a:xfrm>
            <a:off x="9436231" y="4821505"/>
            <a:ext cx="26489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Ο ΚΟΚΚΙΝΟΣ ΚΥΚΛΟΣ ΜΑΣ ΔΕΙΧΝΕΙ ΤΗ ΣΤΙΓΜΗ ΠΟΥ ΞΕΚΙΝΑΕΙ Η ΘΕΡΑΠΕΙΑ.</a:t>
            </a:r>
          </a:p>
          <a:p>
            <a:endParaRPr lang="el-GR" dirty="0"/>
          </a:p>
        </p:txBody>
      </p:sp>
      <p:sp>
        <p:nvSpPr>
          <p:cNvPr id="25" name="Θέση αριθμού διαφάνειας 24">
            <a:extLst>
              <a:ext uri="{FF2B5EF4-FFF2-40B4-BE49-F238E27FC236}">
                <a16:creationId xmlns:a16="http://schemas.microsoft.com/office/drawing/2014/main" id="{1E5717BB-35E1-3690-1C94-BC4461FB4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28</a:t>
            </a:fld>
            <a:endParaRPr lang="el-GR" sz="1400" b="1" dirty="0"/>
          </a:p>
        </p:txBody>
      </p:sp>
    </p:spTree>
    <p:extLst>
      <p:ext uri="{BB962C8B-B14F-4D97-AF65-F5344CB8AC3E}">
        <p14:creationId xmlns:p14="http://schemas.microsoft.com/office/powerpoint/2010/main" val="7182271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Εικόνα 2" descr="Εικόνα που περιέχει κείμενο, διάγραμμα, γραμμή, γράφημα&#10;&#10;Περιγραφή που δημιουργήθηκε αυτόματα">
            <a:extLst>
              <a:ext uri="{FF2B5EF4-FFF2-40B4-BE49-F238E27FC236}">
                <a16:creationId xmlns:a16="http://schemas.microsoft.com/office/drawing/2014/main" id="{703F052A-8382-5FA6-AE21-70D0CE1C61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721" y="999241"/>
            <a:ext cx="8685230" cy="5858759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Επεξήγηση: Κάτω βέλος 3">
                <a:extLst>
                  <a:ext uri="{FF2B5EF4-FFF2-40B4-BE49-F238E27FC236}">
                    <a16:creationId xmlns:a16="http://schemas.microsoft.com/office/drawing/2014/main" id="{94BE0663-1081-34AD-BD77-2CF6DA0B010A}"/>
                  </a:ext>
                </a:extLst>
              </p:cNvPr>
              <p:cNvSpPr/>
              <p:nvPr/>
            </p:nvSpPr>
            <p:spPr>
              <a:xfrm>
                <a:off x="829557" y="276225"/>
                <a:ext cx="9162168" cy="723016"/>
              </a:xfrm>
              <a:prstGeom prst="downArrowCallou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e>
                      <m:sup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∗</m:t>
                        </m:r>
                      </m:sup>
                    </m:sSup>
                    <m:r>
                      <a:rPr lang="el-GR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=2</m:t>
                    </m:r>
                    <m:func>
                      <m:funcPr>
                        <m:ctrlP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l-GR" sz="180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ln</m:t>
                        </m:r>
                      </m:fName>
                      <m:e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10,   </m:t>
                        </m:r>
                        <m:sSub>
                          <m:sSubPr>
                            <m:ctrlP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01</m:t>
                            </m:r>
                          </m:sub>
                        </m:sSub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=1,   </m:t>
                        </m:r>
                        <m:sSub>
                          <m:sSubPr>
                            <m:ctrlP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0</m:t>
                            </m:r>
                          </m:e>
                        </m:d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=0,   </m:t>
                        </m:r>
                        <m:sSub>
                          <m:sSubPr>
                            <m:ctrlP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sub>
                        </m:sSub>
                        <m:d>
                          <m:dPr>
                            <m:ctrlP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0</m:t>
                            </m:r>
                          </m:e>
                        </m:d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=0, </m:t>
                        </m:r>
                      </m:e>
                    </m:func>
                    <m:r>
                      <a:rPr lang="el-GR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 </m:t>
                    </m:r>
                    <m:r>
                      <a:rPr lang="el-GR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𝐿</m:t>
                    </m:r>
                    <m:r>
                      <a:rPr lang="el-GR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=2 ,  </m:t>
                    </m:r>
                    <m:r>
                      <a:rPr lang="el-GR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𝐷</m:t>
                    </m:r>
                    <m:r>
                      <a:rPr lang="el-GR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=1.5 ,  </m:t>
                    </m:r>
                    <m:r>
                      <a:rPr lang="el-GR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𝑢</m:t>
                    </m:r>
                    <m:r>
                      <a:rPr lang="el-GR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10</m:t>
                        </m:r>
                      </m:e>
                      <m:sup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−3</m:t>
                        </m:r>
                      </m:sup>
                    </m:sSup>
                    <m:r>
                      <a:rPr lang="el-GR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, </m:t>
                    </m:r>
                    <m:r>
                      <a:rPr lang="el-GR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𝐻</m:t>
                    </m:r>
                    <m:r>
                      <a:rPr lang="el-GR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=1, </m:t>
                    </m:r>
                    <m:r>
                      <a:rPr lang="el-GR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</m:t>
                    </m:r>
                    <m:r>
                      <a:rPr lang="el-GR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=10</m:t>
                    </m:r>
                  </m:oMath>
                </a14:m>
                <a:r>
                  <a:rPr lang="el-GR" sz="18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:</a:t>
                </a:r>
                <a:endParaRPr lang="el-G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Επεξήγηση: Κάτω βέλος 3">
                <a:extLst>
                  <a:ext uri="{FF2B5EF4-FFF2-40B4-BE49-F238E27FC236}">
                    <a16:creationId xmlns:a16="http://schemas.microsoft.com/office/drawing/2014/main" id="{94BE0663-1081-34AD-BD77-2CF6DA0B01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557" y="276225"/>
                <a:ext cx="9162168" cy="723016"/>
              </a:xfrm>
              <a:prstGeom prst="downArrowCallout">
                <a:avLst/>
              </a:prstGeom>
              <a:blipFill>
                <a:blip r:embed="rId3"/>
                <a:stretch>
                  <a:fillRect r="-46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Πάπυρος: Κατακόρυφος 5">
            <a:extLst>
              <a:ext uri="{FF2B5EF4-FFF2-40B4-BE49-F238E27FC236}">
                <a16:creationId xmlns:a16="http://schemas.microsoft.com/office/drawing/2014/main" id="{D5B640FB-3B76-542C-9E47-44E34134A4B0}"/>
              </a:ext>
            </a:extLst>
          </p:cNvPr>
          <p:cNvSpPr/>
          <p:nvPr/>
        </p:nvSpPr>
        <p:spPr>
          <a:xfrm>
            <a:off x="9407951" y="1762812"/>
            <a:ext cx="2784049" cy="3846137"/>
          </a:xfrm>
          <a:prstGeom prst="verticalScroll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Τ</a:t>
            </a:r>
            <a:r>
              <a:rPr lang="el-GR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α διαγράμματα φάσεων του μοντέλου μας δείχνουν την εξέλιξη κάθε μεταβλητής σε σχέση με την άλλη, χωρίς να φαίνεται η εξέλιξη κάθε μιας με το χρόνο.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BC14D071-156B-DA3E-D6BD-383E233D9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29</a:t>
            </a:fld>
            <a:endParaRPr lang="el-GR" b="1" dirty="0"/>
          </a:p>
        </p:txBody>
      </p:sp>
    </p:spTree>
    <p:extLst>
      <p:ext uri="{BB962C8B-B14F-4D97-AF65-F5344CB8AC3E}">
        <p14:creationId xmlns:p14="http://schemas.microsoft.com/office/powerpoint/2010/main" val="3361970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Διάγραμμα ροής: Προετοιμασία 20">
            <a:extLst>
              <a:ext uri="{FF2B5EF4-FFF2-40B4-BE49-F238E27FC236}">
                <a16:creationId xmlns:a16="http://schemas.microsoft.com/office/drawing/2014/main" id="{CA0A7881-1A3C-0ECA-7057-8C1AABE7EA4F}"/>
              </a:ext>
            </a:extLst>
          </p:cNvPr>
          <p:cNvSpPr/>
          <p:nvPr/>
        </p:nvSpPr>
        <p:spPr>
          <a:xfrm>
            <a:off x="4619134" y="2678877"/>
            <a:ext cx="3733014" cy="1234598"/>
          </a:xfrm>
          <a:prstGeom prst="flowChartPreparation">
            <a:avLst/>
          </a:prstGeom>
          <a:solidFill>
            <a:schemeClr val="accent4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0" name="Οβάλ 19">
            <a:extLst>
              <a:ext uri="{FF2B5EF4-FFF2-40B4-BE49-F238E27FC236}">
                <a16:creationId xmlns:a16="http://schemas.microsoft.com/office/drawing/2014/main" id="{FC430719-A8AB-B1BF-88F4-19ED09C1E546}"/>
              </a:ext>
            </a:extLst>
          </p:cNvPr>
          <p:cNvSpPr/>
          <p:nvPr/>
        </p:nvSpPr>
        <p:spPr>
          <a:xfrm>
            <a:off x="8797565" y="1126922"/>
            <a:ext cx="3148552" cy="166118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9" name="Οβάλ 18">
            <a:extLst>
              <a:ext uri="{FF2B5EF4-FFF2-40B4-BE49-F238E27FC236}">
                <a16:creationId xmlns:a16="http://schemas.microsoft.com/office/drawing/2014/main" id="{DC3F2B76-8481-8472-8364-601935BE4F72}"/>
              </a:ext>
            </a:extLst>
          </p:cNvPr>
          <p:cNvSpPr/>
          <p:nvPr/>
        </p:nvSpPr>
        <p:spPr>
          <a:xfrm>
            <a:off x="1091938" y="880219"/>
            <a:ext cx="3085707" cy="1908509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6D34A502-F037-5BD8-00AF-D60E5992B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3</a:t>
            </a:fld>
            <a:endParaRPr lang="el-GR" sz="1400" b="1" dirty="0"/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A9291135-79B3-0249-A381-2A0A57C4A3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6653" y="4130291"/>
            <a:ext cx="5458120" cy="220580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18069BA2-A3C9-C09F-8C05-19BDE8713C26}"/>
              </a:ext>
            </a:extLst>
          </p:cNvPr>
          <p:cNvSpPr/>
          <p:nvPr/>
        </p:nvSpPr>
        <p:spPr>
          <a:xfrm>
            <a:off x="707010" y="0"/>
            <a:ext cx="1148499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l-GR" sz="3200" b="1" cap="none" spc="0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ΤΙ ΕΙΝΑΙ </a:t>
            </a:r>
            <a:r>
              <a:rPr lang="el-GR" sz="32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Ε</a:t>
            </a:r>
            <a:r>
              <a:rPr lang="el-GR" sz="3200" b="1" cap="none" spc="0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ΝΑ ΜΑΘΗΜΑΤΙΚΟ ΜΟΝΤΕΛΟ ;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E991469-4419-9B05-5C26-FC934D6957E8}"/>
              </a:ext>
            </a:extLst>
          </p:cNvPr>
          <p:cNvSpPr txBox="1"/>
          <p:nvPr/>
        </p:nvSpPr>
        <p:spPr>
          <a:xfrm>
            <a:off x="4802876" y="2727709"/>
            <a:ext cx="3295822" cy="16183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59690" algn="ctr">
              <a:spcBef>
                <a:spcPts val="1115"/>
              </a:spcBef>
            </a:pPr>
            <a: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Τα μαθηματικά μοντέλα αποτελούν βασικό εργαλείο για να κατανοήσουμε τον κόσμο γύρω μας.</a:t>
            </a:r>
          </a:p>
          <a:p>
            <a:pPr marR="59690" algn="just">
              <a:spcBef>
                <a:spcPts val="1115"/>
              </a:spcBef>
              <a:spcAft>
                <a:spcPts val="0"/>
              </a:spcAft>
            </a:pP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AA255D6A-2420-B707-7BDA-A8FF2795BBA8}"/>
              </a:ext>
            </a:extLst>
          </p:cNvPr>
          <p:cNvSpPr/>
          <p:nvPr/>
        </p:nvSpPr>
        <p:spPr>
          <a:xfrm>
            <a:off x="7692272" y="584775"/>
            <a:ext cx="160256" cy="123459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Βέλος: Δεξιό 10">
            <a:extLst>
              <a:ext uri="{FF2B5EF4-FFF2-40B4-BE49-F238E27FC236}">
                <a16:creationId xmlns:a16="http://schemas.microsoft.com/office/drawing/2014/main" id="{0BBF8B75-F372-51B7-5AC3-ED9C98801BE3}"/>
              </a:ext>
            </a:extLst>
          </p:cNvPr>
          <p:cNvSpPr/>
          <p:nvPr/>
        </p:nvSpPr>
        <p:spPr>
          <a:xfrm>
            <a:off x="7692272" y="1659118"/>
            <a:ext cx="1008668" cy="3770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836CB3C-AE7E-9D95-2893-8581901DE9E7}"/>
              </a:ext>
            </a:extLst>
          </p:cNvPr>
          <p:cNvSpPr txBox="1"/>
          <p:nvPr/>
        </p:nvSpPr>
        <p:spPr>
          <a:xfrm>
            <a:off x="8723930" y="1542874"/>
            <a:ext cx="329582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</a:rPr>
              <a:t>Π</a:t>
            </a:r>
            <a: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εριγράφει, προβλέπει και εξηγεί τη συμπεριφορά ενός φαινομένου. </a:t>
            </a:r>
            <a:endParaRPr lang="el-GR" dirty="0"/>
          </a:p>
        </p:txBody>
      </p:sp>
      <p:sp>
        <p:nvSpPr>
          <p:cNvPr id="14" name="Ορθογώνιο 13">
            <a:extLst>
              <a:ext uri="{FF2B5EF4-FFF2-40B4-BE49-F238E27FC236}">
                <a16:creationId xmlns:a16="http://schemas.microsoft.com/office/drawing/2014/main" id="{539B67F5-4C43-3B1E-6260-A795C2B0D78E}"/>
              </a:ext>
            </a:extLst>
          </p:cNvPr>
          <p:cNvSpPr/>
          <p:nvPr/>
        </p:nvSpPr>
        <p:spPr>
          <a:xfrm>
            <a:off x="5083404" y="584775"/>
            <a:ext cx="160256" cy="130146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Βέλος: Αριστερό 14">
            <a:extLst>
              <a:ext uri="{FF2B5EF4-FFF2-40B4-BE49-F238E27FC236}">
                <a16:creationId xmlns:a16="http://schemas.microsoft.com/office/drawing/2014/main" id="{B51B95AB-9911-D61B-6B64-4ABFCB8D515B}"/>
              </a:ext>
            </a:extLst>
          </p:cNvPr>
          <p:cNvSpPr/>
          <p:nvPr/>
        </p:nvSpPr>
        <p:spPr>
          <a:xfrm>
            <a:off x="4191001" y="1655006"/>
            <a:ext cx="1052659" cy="377071"/>
          </a:xfrm>
          <a:prstGeom prst="lef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E1F9E06-DA98-F455-E6C4-89F242E0B1A2}"/>
              </a:ext>
            </a:extLst>
          </p:cNvPr>
          <p:cNvSpPr txBox="1"/>
          <p:nvPr/>
        </p:nvSpPr>
        <p:spPr>
          <a:xfrm>
            <a:off x="1135536" y="1080709"/>
            <a:ext cx="299851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Η αναπαράσταση ενός συστήματος ή μιας διαδικασίας με τη χρήση μαθηματικών εξισώσεων, συμβόλων και σχέσεων.</a:t>
            </a:r>
            <a:endParaRPr lang="el-GR" dirty="0"/>
          </a:p>
        </p:txBody>
      </p:sp>
      <p:sp>
        <p:nvSpPr>
          <p:cNvPr id="22" name="Βέλος: Κάτω 21">
            <a:extLst>
              <a:ext uri="{FF2B5EF4-FFF2-40B4-BE49-F238E27FC236}">
                <a16:creationId xmlns:a16="http://schemas.microsoft.com/office/drawing/2014/main" id="{6B940EFB-1F53-537C-043C-134AF6A1DC4A}"/>
              </a:ext>
            </a:extLst>
          </p:cNvPr>
          <p:cNvSpPr/>
          <p:nvPr/>
        </p:nvSpPr>
        <p:spPr>
          <a:xfrm>
            <a:off x="6268826" y="584775"/>
            <a:ext cx="357432" cy="1973262"/>
          </a:xfrm>
          <a:prstGeom prst="down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3" name="Ορθογώνιο 22">
            <a:extLst>
              <a:ext uri="{FF2B5EF4-FFF2-40B4-BE49-F238E27FC236}">
                <a16:creationId xmlns:a16="http://schemas.microsoft.com/office/drawing/2014/main" id="{C995C810-DAFD-E442-EF6E-581C96267D7C}"/>
              </a:ext>
            </a:extLst>
          </p:cNvPr>
          <p:cNvSpPr/>
          <p:nvPr/>
        </p:nvSpPr>
        <p:spPr>
          <a:xfrm>
            <a:off x="5083404" y="584775"/>
            <a:ext cx="2769124" cy="1208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687749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BFF2D830-C60C-E11F-B68C-A9FFDC84A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30</a:t>
            </a:fld>
            <a:endParaRPr lang="el-GR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0111EB-D2E8-3735-36D3-429A94EEFC71}"/>
              </a:ext>
            </a:extLst>
          </p:cNvPr>
          <p:cNvSpPr txBox="1"/>
          <p:nvPr/>
        </p:nvSpPr>
        <p:spPr>
          <a:xfrm>
            <a:off x="707010" y="0"/>
            <a:ext cx="114849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l-GR" sz="32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ΜΟΝΤΕΛΟ</a:t>
            </a:r>
            <a:r>
              <a:rPr lang="en-US" sz="32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 CICV</a:t>
            </a:r>
            <a:endParaRPr lang="el-GR" sz="3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F18B20-F0AE-FDF2-4811-175F02CD961E}"/>
              </a:ext>
            </a:extLst>
          </p:cNvPr>
          <p:cNvSpPr txBox="1"/>
          <p:nvPr/>
        </p:nvSpPr>
        <p:spPr>
          <a:xfrm>
            <a:off x="707010" y="893766"/>
            <a:ext cx="11484990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9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Cancer</a:t>
            </a:r>
            <a:r>
              <a:rPr lang="el-GR" sz="19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-</a:t>
            </a:r>
            <a:r>
              <a:rPr lang="en-US" sz="19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Immune</a:t>
            </a:r>
            <a:r>
              <a:rPr lang="el-GR" sz="19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-</a:t>
            </a:r>
            <a:r>
              <a:rPr lang="en-US" sz="19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Chemotherapy</a:t>
            </a:r>
            <a:r>
              <a:rPr lang="el-GR" sz="19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-</a:t>
            </a:r>
            <a:r>
              <a:rPr lang="en-US" sz="19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Vitamins: </a:t>
            </a:r>
            <a:r>
              <a:rPr lang="el-GR" sz="19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καρκίνου-</a:t>
            </a:r>
            <a:r>
              <a:rPr lang="el-GR" sz="19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ανοσο</a:t>
            </a:r>
            <a:r>
              <a:rPr lang="el-GR" sz="19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-χημειοθεραπείας-βιταμινών</a:t>
            </a:r>
            <a:r>
              <a:rPr lang="en-US" sz="19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endParaRPr lang="el-GR" sz="1900" dirty="0"/>
          </a:p>
        </p:txBody>
      </p:sp>
      <p:sp>
        <p:nvSpPr>
          <p:cNvPr id="14" name="Βέλος: Κάτω 13">
            <a:extLst>
              <a:ext uri="{FF2B5EF4-FFF2-40B4-BE49-F238E27FC236}">
                <a16:creationId xmlns:a16="http://schemas.microsoft.com/office/drawing/2014/main" id="{6EF714E9-6A12-0362-A88B-DE14DC71CD8A}"/>
              </a:ext>
            </a:extLst>
          </p:cNvPr>
          <p:cNvSpPr/>
          <p:nvPr/>
        </p:nvSpPr>
        <p:spPr>
          <a:xfrm>
            <a:off x="6391374" y="509046"/>
            <a:ext cx="320511" cy="509049"/>
          </a:xfrm>
          <a:prstGeom prst="downArrow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Διάγραμμα ροής: Προετοιμασία 14">
                <a:extLst>
                  <a:ext uri="{FF2B5EF4-FFF2-40B4-BE49-F238E27FC236}">
                    <a16:creationId xmlns:a16="http://schemas.microsoft.com/office/drawing/2014/main" id="{C4E2A35A-9CF4-40FC-A272-3093121DDF1D}"/>
                  </a:ext>
                </a:extLst>
              </p:cNvPr>
              <p:cNvSpPr/>
              <p:nvPr/>
            </p:nvSpPr>
            <p:spPr>
              <a:xfrm>
                <a:off x="1323486" y="1364792"/>
                <a:ext cx="10135774" cy="1753386"/>
              </a:xfrm>
              <a:prstGeom prst="flowChartPreparation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l-GR" sz="180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l-GR" sz="1800" i="1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mPr>
                            <m:mr>
                              <m:e>
                                <m:sSup>
                                  <m:sSupPr>
                                    <m:ctrlP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𝐶</m:t>
                                    </m:r>
                                  </m:e>
                                  <m:sup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′</m:t>
                                    </m:r>
                                  </m:sup>
                                </m:sSup>
                                <m:d>
                                  <m:dPr>
                                    <m:ctrlP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sz="18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18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𝐶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𝑡</m:t>
                                    </m:r>
                                  </m:e>
                                </m:d>
                                <m:d>
                                  <m:dPr>
                                    <m:ctrlP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1−</m:t>
                                    </m:r>
                                    <m:sSub>
                                      <m:sSubPr>
                                        <m:ctrlP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𝑟</m:t>
                                        </m:r>
                                      </m:e>
                                      <m:sub>
                                        <m:r>
                                          <a:rPr lang="en-US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𝐶</m:t>
                                    </m:r>
                                    <m:d>
                                      <m:dPr>
                                        <m:ctrlP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𝑡</m:t>
                                        </m:r>
                                      </m:e>
                                    </m:d>
                                  </m:e>
                                </m:d>
                                <m:r>
                                  <a:rPr lang="en-US" sz="18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𝐶</m:t>
                                    </m:r>
                                    <m:d>
                                      <m:dPr>
                                        <m:ctrlP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𝑡</m:t>
                                        </m:r>
                                      </m:e>
                                    </m:d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𝐼</m:t>
                                    </m:r>
                                    <m:d>
                                      <m:dPr>
                                        <m:ctrlP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𝑡</m:t>
                                        </m:r>
                                      </m:e>
                                    </m:d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+</m:t>
                                    </m:r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𝐶</m:t>
                                    </m:r>
                                    <m:d>
                                      <m:dPr>
                                        <m:ctrlP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𝑡</m:t>
                                        </m:r>
                                      </m:e>
                                    </m:d>
                                  </m:den>
                                </m:f>
                                <m:r>
                                  <a:rPr lang="en-US" sz="18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18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𝐶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sz="18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18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(</m:t>
                                </m:r>
                                <m:r>
                                  <a:rPr lang="en-US" sz="18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𝐶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sz="18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,</m:t>
                                </m:r>
                                <m:r>
                                  <a:rPr lang="en-US" sz="18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𝐼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sz="18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)</m:t>
                                </m:r>
                              </m:e>
                            </m:mr>
                            <m:mr>
                              <m:e>
                                <m:sSup>
                                  <m:sSupPr>
                                    <m:ctrlP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𝐼</m:t>
                                    </m:r>
                                  </m:e>
                                  <m:sup>
                                    <m: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′</m:t>
                                    </m:r>
                                  </m:sup>
                                </m:sSup>
                                <m:d>
                                  <m:dPr>
                                    <m:ctrlP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18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=</m:t>
                                </m:r>
                                <m:r>
                                  <a:rPr lang="el-GR" sz="18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𝑑</m:t>
                                </m:r>
                                <m:r>
                                  <a:rPr lang="el-GR" sz="18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l-GR" sz="18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𝐶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18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𝐼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18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  <m:sSup>
                                      <m:sSupPr>
                                        <m:ctrlP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𝐶</m:t>
                                        </m:r>
                                      </m:e>
                                      <m:sup>
                                        <m: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d>
                                      <m:dPr>
                                        <m:ctrlP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𝑡</m:t>
                                        </m:r>
                                      </m:e>
                                    </m:d>
                                    <m: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𝐼</m:t>
                                    </m:r>
                                    <m:d>
                                      <m:dPr>
                                        <m:ctrlP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𝑡</m:t>
                                        </m:r>
                                      </m:e>
                                    </m:d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𝐶</m:t>
                                        </m:r>
                                      </m:e>
                                      <m:sup>
                                        <m: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d>
                                      <m:dPr>
                                        <m:ctrlP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𝑡</m:t>
                                        </m:r>
                                      </m:e>
                                    </m:d>
                                    <m: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l-GR" sz="18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l-GR" sz="18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𝐼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18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+</m:t>
                                </m:r>
                                <m:r>
                                  <a:rPr lang="el-GR" sz="18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𝑔</m:t>
                                </m:r>
                                <m:r>
                                  <a:rPr lang="el-GR" sz="18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l-GR" sz="18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(</m:t>
                                </m:r>
                                <m:r>
                                  <a:rPr lang="el-GR" sz="18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𝐶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18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,</m:t>
                                </m:r>
                                <m:r>
                                  <a:rPr lang="el-GR" sz="18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𝐼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18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)  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15" name="Διάγραμμα ροής: Προετοιμασία 14">
                <a:extLst>
                  <a:ext uri="{FF2B5EF4-FFF2-40B4-BE49-F238E27FC236}">
                    <a16:creationId xmlns:a16="http://schemas.microsoft.com/office/drawing/2014/main" id="{C4E2A35A-9CF4-40FC-A272-3093121DDF1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3486" y="1364792"/>
                <a:ext cx="10135774" cy="1753386"/>
              </a:xfrm>
              <a:prstGeom prst="flowChartPreparation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37DA2EF-F7EE-8B80-BFC2-94EED234A813}"/>
                  </a:ext>
                </a:extLst>
              </p:cNvPr>
              <p:cNvSpPr txBox="1"/>
              <p:nvPr/>
            </p:nvSpPr>
            <p:spPr>
              <a:xfrm>
                <a:off x="707010" y="3308808"/>
                <a:ext cx="5684364" cy="4093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</a:t>
                </a:r>
                <a:r>
                  <a:rPr lang="el-GR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(</a:t>
                </a:r>
                <a:r>
                  <a:rPr lang="en-US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</a:t>
                </a:r>
                <a:r>
                  <a:rPr lang="el-GR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): τα καρκινικά κύτταρα,</a:t>
                </a:r>
                <a:endParaRPr lang="el-GR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:r>
                  <a:rPr lang="el-GR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  <a:endParaRPr lang="el-GR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I</a:t>
                </a:r>
                <a:r>
                  <a:rPr lang="el-GR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(</a:t>
                </a:r>
                <a:r>
                  <a:rPr lang="en-US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</a:t>
                </a:r>
                <a:r>
                  <a:rPr lang="el-GR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): τα κύτταρα του ανοσοποιητικού,</a:t>
                </a:r>
                <a:endParaRPr lang="el-GR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:r>
                  <a:rPr lang="el-GR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  <a:endParaRPr lang="el-GR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l-GR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𝑟</m:t>
                        </m:r>
                      </m:e>
                      <m:sub>
                        <m: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l-GR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 ο ρυθμός ανάπτυξης των καρκινικών κυττάρων,</a:t>
                </a:r>
                <a:endParaRPr lang="el-GR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:r>
                  <a:rPr lang="el-GR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  <a:endParaRPr lang="el-GR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𝑟</m:t>
                        </m:r>
                      </m:e>
                      <m:sub>
                        <m: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l-GR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 η φέρουσα ικανότητα των καρκινικών κυττάρων,</a:t>
                </a:r>
                <a:endParaRPr lang="el-GR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:r>
                  <a:rPr lang="el-GR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  <a:endParaRPr lang="el-GR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𝑎</m:t>
                        </m:r>
                      </m:e>
                      <m:sub>
                        <m: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l-GR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 το ποσοστό κάθαρσης του όγκου,</a:t>
                </a:r>
                <a:endParaRPr lang="el-GR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:r>
                  <a:rPr lang="el-GR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  <a:endParaRPr lang="el-GR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𝑘</m:t>
                        </m:r>
                      </m:e>
                      <m:sub>
                        <m: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l-GR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 ο χρόνος </a:t>
                </a:r>
                <a:r>
                  <a:rPr lang="el-GR" sz="16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ημιζωής</a:t>
                </a:r>
                <a:r>
                  <a:rPr lang="el-GR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των καρκινικών κυττάρων,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𝑏</m:t>
                        </m:r>
                      </m:e>
                      <m:sub>
                        <m: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l-GR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 ο ρυθμός θανάτωσης των καρκινικών κυττάρων λόγω χημειοθεραπείας,</a:t>
                </a:r>
                <a:endParaRPr lang="el-GR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endParaRPr lang="el-GR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37DA2EF-F7EE-8B80-BFC2-94EED234A8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010" y="3308808"/>
                <a:ext cx="5684364" cy="4093428"/>
              </a:xfrm>
              <a:prstGeom prst="rect">
                <a:avLst/>
              </a:prstGeom>
              <a:blipFill>
                <a:blip r:embed="rId3"/>
                <a:stretch>
                  <a:fillRect l="-429" t="-447" r="-53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Ευθεία γραμμή σύνδεσης 19">
            <a:extLst>
              <a:ext uri="{FF2B5EF4-FFF2-40B4-BE49-F238E27FC236}">
                <a16:creationId xmlns:a16="http://schemas.microsoft.com/office/drawing/2014/main" id="{D0280212-597F-BEF9-3EED-025812805FCB}"/>
              </a:ext>
            </a:extLst>
          </p:cNvPr>
          <p:cNvCxnSpPr>
            <a:cxnSpLocks/>
          </p:cNvCxnSpPr>
          <p:nvPr/>
        </p:nvCxnSpPr>
        <p:spPr>
          <a:xfrm flipH="1" flipV="1">
            <a:off x="6391373" y="3308808"/>
            <a:ext cx="1" cy="3549192"/>
          </a:xfrm>
          <a:prstGeom prst="line">
            <a:avLst/>
          </a:prstGeom>
          <a:ln w="19050">
            <a:solidFill>
              <a:schemeClr val="tx1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636058E-95A8-1C83-CD3B-057754B28D24}"/>
                  </a:ext>
                </a:extLst>
              </p:cNvPr>
              <p:cNvSpPr txBox="1"/>
              <p:nvPr/>
            </p:nvSpPr>
            <p:spPr>
              <a:xfrm>
                <a:off x="6617622" y="3235285"/>
                <a:ext cx="5574373" cy="38164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l-GR" sz="16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𝑑</m:t>
                    </m:r>
                  </m:oMath>
                </a14:m>
                <a:r>
                  <a:rPr lang="el-GR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 ο αριθμός των </a:t>
                </a:r>
                <a:r>
                  <a:rPr lang="el-GR" sz="16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ανοσοκυττάρων</a:t>
                </a:r>
                <a:r>
                  <a:rPr lang="el-GR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που παράγονται,</a:t>
                </a:r>
                <a:endParaRPr lang="el-GR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:r>
                  <a:rPr lang="el-GR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  <a:endParaRPr lang="el-GR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l-GR" sz="16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𝑔</m:t>
                    </m:r>
                  </m:oMath>
                </a14:m>
                <a:r>
                  <a:rPr lang="el-GR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 ο ρυθμός αύξησης των κυττάρων του ανοσοποιητικού λόγω βιταμινών, </a:t>
                </a:r>
                <a:endParaRPr lang="el-GR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:r>
                  <a:rPr lang="el-GR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  <a:endParaRPr lang="el-GR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𝑏</m:t>
                        </m:r>
                      </m:e>
                      <m:sub>
                        <m: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l-GR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 ο φυσικός ρυθμός θανάτωσης των </a:t>
                </a:r>
                <a:r>
                  <a:rPr lang="el-GR" sz="16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ανοσοκυττάρων</a:t>
                </a:r>
                <a:r>
                  <a:rPr lang="el-GR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συν τον ρυθμό θανάτωσής τους από τη χημειοθεραπεία,</a:t>
                </a:r>
                <a:endParaRPr lang="el-GR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:r>
                  <a:rPr lang="el-GR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  <a:endParaRPr lang="el-GR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𝑎</m:t>
                        </m:r>
                      </m:e>
                      <m:sub>
                        <m: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l-GR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 το ποσοστό καταστολής των </a:t>
                </a:r>
                <a:r>
                  <a:rPr lang="el-GR" sz="16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ανοσοκυττάρων</a:t>
                </a:r>
                <a:r>
                  <a:rPr lang="el-GR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λόγω των καρκινικών</a:t>
                </a:r>
                <a:r>
                  <a:rPr lang="en-US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l-GR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,</a:t>
                </a:r>
                <a:endParaRPr lang="el-GR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:r>
                  <a:rPr lang="el-GR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  <a:endParaRPr lang="el-GR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𝑎</m:t>
                        </m:r>
                      </m:e>
                      <m:sub>
                        <m: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l-GR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 ο ρυθμός αντίδρασης των κυττάρων του ανοσοποιητικού </a:t>
                </a:r>
                <a:endParaRPr lang="en-US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just"/>
                <a:r>
                  <a:rPr lang="el-GR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  <a:endParaRPr lang="el-GR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𝑘</m:t>
                        </m:r>
                      </m:e>
                      <m:sub>
                        <m: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l-GR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 ο χρόνος </a:t>
                </a:r>
                <a:r>
                  <a:rPr lang="el-GR" sz="16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ημιζωής</a:t>
                </a:r>
                <a:r>
                  <a:rPr lang="el-GR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των </a:t>
                </a:r>
                <a:r>
                  <a:rPr lang="el-GR" sz="16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ανοσοκυττάρων</a:t>
                </a:r>
                <a:r>
                  <a:rPr lang="el-GR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endParaRPr lang="el-GR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endParaRPr lang="el-GR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636058E-95A8-1C83-CD3B-057754B28D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7622" y="3235285"/>
                <a:ext cx="5574373" cy="3816429"/>
              </a:xfrm>
              <a:prstGeom prst="rect">
                <a:avLst/>
              </a:prstGeom>
              <a:blipFill>
                <a:blip r:embed="rId4"/>
                <a:stretch>
                  <a:fillRect l="-438" t="-479" r="-54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561517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CCA12292-6967-C2B2-8C41-09D08FF9C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31</a:t>
            </a:fld>
            <a:endParaRPr lang="el-GR" b="1" dirty="0"/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BFB820CB-442C-33C7-3DF0-6291813C5ADA}"/>
              </a:ext>
            </a:extLst>
          </p:cNvPr>
          <p:cNvSpPr/>
          <p:nvPr/>
        </p:nvSpPr>
        <p:spPr>
          <a:xfrm>
            <a:off x="697584" y="0"/>
            <a:ext cx="1149441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l-GR" sz="3600" b="1" cap="none" spc="0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ΣΧΗΜΑΤΙΚΗ ΑΠΕΙΚΟΝΙΣΗ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3712B2-345B-4F71-F8FE-6A18E6AD47A5}"/>
              </a:ext>
            </a:extLst>
          </p:cNvPr>
          <p:cNvSpPr txBox="1"/>
          <p:nvPr/>
        </p:nvSpPr>
        <p:spPr>
          <a:xfrm>
            <a:off x="1527142" y="1002392"/>
            <a:ext cx="101903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Τα καρκινικά κύτταρα ‘’μάχονται’’ με τα </a:t>
            </a:r>
            <a:r>
              <a:rPr lang="el-GR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ανοσοκύτταρα</a:t>
            </a:r>
            <a: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όσο εμείς αποδυναμώνουμε τα πρώτα με την βοήθεια της χημειοθεραπείας και αντίστοιχα ενδυναμώνουμε τα δεύτερα με την τακτική λήψη βιταμινών.</a:t>
            </a:r>
            <a:endParaRPr lang="el-GR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8" name="Πλαίσιο 7">
            <a:extLst>
              <a:ext uri="{FF2B5EF4-FFF2-40B4-BE49-F238E27FC236}">
                <a16:creationId xmlns:a16="http://schemas.microsoft.com/office/drawing/2014/main" id="{AECF1B96-CCB5-88B3-3EE9-FA5AC3FA067A}"/>
              </a:ext>
            </a:extLst>
          </p:cNvPr>
          <p:cNvSpPr/>
          <p:nvPr/>
        </p:nvSpPr>
        <p:spPr>
          <a:xfrm>
            <a:off x="1227056" y="858930"/>
            <a:ext cx="10624008" cy="933254"/>
          </a:xfrm>
          <a:prstGeom prst="fram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/>
              </a:solidFill>
            </a:endParaRPr>
          </a:p>
        </p:txBody>
      </p:sp>
      <p:pic>
        <p:nvPicPr>
          <p:cNvPr id="10" name="Εικόνα 9">
            <a:extLst>
              <a:ext uri="{FF2B5EF4-FFF2-40B4-BE49-F238E27FC236}">
                <a16:creationId xmlns:a16="http://schemas.microsoft.com/office/drawing/2014/main" id="{FCE6F018-9F7D-E8C5-A1CF-EE6ED206F7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1194" y="3048670"/>
            <a:ext cx="8589586" cy="2638425"/>
          </a:xfrm>
          <a:prstGeom prst="rect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</p:pic>
      <p:sp>
        <p:nvSpPr>
          <p:cNvPr id="11" name="Βέλος: Καμπύλο προς τα δεξιά 10">
            <a:extLst>
              <a:ext uri="{FF2B5EF4-FFF2-40B4-BE49-F238E27FC236}">
                <a16:creationId xmlns:a16="http://schemas.microsoft.com/office/drawing/2014/main" id="{F6AB99E4-D8BF-16C7-9B40-5FB8D2F0BA85}"/>
              </a:ext>
            </a:extLst>
          </p:cNvPr>
          <p:cNvSpPr/>
          <p:nvPr/>
        </p:nvSpPr>
        <p:spPr>
          <a:xfrm rot="21042590">
            <a:off x="1340333" y="1838916"/>
            <a:ext cx="697583" cy="1460063"/>
          </a:xfrm>
          <a:prstGeom prst="curved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/>
              </a:solidFill>
            </a:endParaRPr>
          </a:p>
        </p:txBody>
      </p:sp>
      <p:sp>
        <p:nvSpPr>
          <p:cNvPr id="12" name="Βέλος: Καμπύλο προς τα αριστερά 11">
            <a:extLst>
              <a:ext uri="{FF2B5EF4-FFF2-40B4-BE49-F238E27FC236}">
                <a16:creationId xmlns:a16="http://schemas.microsoft.com/office/drawing/2014/main" id="{966E4ACB-B09B-A42F-FB98-0A3EDDD008DC}"/>
              </a:ext>
            </a:extLst>
          </p:cNvPr>
          <p:cNvSpPr/>
          <p:nvPr/>
        </p:nvSpPr>
        <p:spPr>
          <a:xfrm>
            <a:off x="10755984" y="1792184"/>
            <a:ext cx="677158" cy="1460063"/>
          </a:xfrm>
          <a:prstGeom prst="curvedLef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7461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A34752BB-D921-06E5-5EFC-163B26D58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32</a:t>
            </a:fld>
            <a:endParaRPr lang="el-GR" b="1" dirty="0"/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364FB1A8-586E-11BC-AB64-AA2ABD665B37}"/>
              </a:ext>
            </a:extLst>
          </p:cNvPr>
          <p:cNvSpPr/>
          <p:nvPr/>
        </p:nvSpPr>
        <p:spPr>
          <a:xfrm>
            <a:off x="710119" y="0"/>
            <a:ext cx="1148188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l-GR" sz="3600" b="1" cap="none" spc="0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</a:rPr>
              <a:t>ΠΡΩΤΟ ΣΗΜΕΙΟ ΙΣΟΡΡΟΠΙΑΣ ΤΟΥ ΜΟΝΤΕΛΟΥ </a:t>
            </a:r>
            <a:r>
              <a:rPr lang="en-US" sz="3600" b="1" cap="none" spc="0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</a:rPr>
              <a:t>CICV</a:t>
            </a:r>
            <a:endParaRPr lang="el-GR" sz="3600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Διάγραμμα 5">
                <a:extLst>
                  <a:ext uri="{FF2B5EF4-FFF2-40B4-BE49-F238E27FC236}">
                    <a16:creationId xmlns:a16="http://schemas.microsoft.com/office/drawing/2014/main" id="{180FAE1C-2513-E6A2-D7CE-B48D674DAF45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127908702"/>
                  </p:ext>
                </p:extLst>
              </p:nvPr>
            </p:nvGraphicFramePr>
            <p:xfrm>
              <a:off x="710119" y="2865325"/>
              <a:ext cx="11481881" cy="2227634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6" name="Διάγραμμα 5">
                <a:extLst>
                  <a:ext uri="{FF2B5EF4-FFF2-40B4-BE49-F238E27FC236}">
                    <a16:creationId xmlns:a16="http://schemas.microsoft.com/office/drawing/2014/main" id="{180FAE1C-2513-E6A2-D7CE-B48D674DAF45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127908702"/>
                  </p:ext>
                </p:extLst>
              </p:nvPr>
            </p:nvGraphicFramePr>
            <p:xfrm>
              <a:off x="710119" y="2865325"/>
              <a:ext cx="11481881" cy="2227634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Διάγραμμα 6">
                <a:extLst>
                  <a:ext uri="{FF2B5EF4-FFF2-40B4-BE49-F238E27FC236}">
                    <a16:creationId xmlns:a16="http://schemas.microsoft.com/office/drawing/2014/main" id="{87F8FD68-E010-98C0-E81D-E301A677C16D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97655650"/>
                  </p:ext>
                </p:extLst>
              </p:nvPr>
            </p:nvGraphicFramePr>
            <p:xfrm>
              <a:off x="950877" y="5165390"/>
              <a:ext cx="11000363" cy="814232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1" r:lo="rId12" r:qs="rId13" r:cs="rId14"/>
              </a:graphicData>
            </a:graphic>
          </p:graphicFrame>
        </mc:Choice>
        <mc:Fallback xmlns="">
          <p:graphicFrame>
            <p:nvGraphicFramePr>
              <p:cNvPr id="7" name="Διάγραμμα 6">
                <a:extLst>
                  <a:ext uri="{FF2B5EF4-FFF2-40B4-BE49-F238E27FC236}">
                    <a16:creationId xmlns:a16="http://schemas.microsoft.com/office/drawing/2014/main" id="{87F8FD68-E010-98C0-E81D-E301A677C16D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97655650"/>
                  </p:ext>
                </p:extLst>
              </p:nvPr>
            </p:nvGraphicFramePr>
            <p:xfrm>
              <a:off x="950877" y="5165390"/>
              <a:ext cx="11000363" cy="814232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6" r:lo="rId17" r:qs="rId18" r:cs="rId19"/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Φυσαλίδα ομιλίας: Ορθογώνιο με στρογγυλεμένες γωνίες 7">
                <a:extLst>
                  <a:ext uri="{FF2B5EF4-FFF2-40B4-BE49-F238E27FC236}">
                    <a16:creationId xmlns:a16="http://schemas.microsoft.com/office/drawing/2014/main" id="{FC9F4D53-F4DC-2A9B-C83B-B3D1039B524A}"/>
                  </a:ext>
                </a:extLst>
              </p:cNvPr>
              <p:cNvSpPr/>
              <p:nvPr/>
            </p:nvSpPr>
            <p:spPr>
              <a:xfrm>
                <a:off x="1186776" y="972751"/>
                <a:ext cx="6060332" cy="1566153"/>
              </a:xfrm>
              <a:prstGeom prst="wedgeRoundRectCallout">
                <a:avLst>
                  <a:gd name="adj1" fmla="val -21475"/>
                  <a:gd name="adj2" fmla="val 96661"/>
                  <a:gd name="adj3" fmla="val 16667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𝐶</m:t>
                        </m:r>
                      </m:e>
                      <m:sup>
                        <m:r>
                          <a:rPr lang="en-US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e>
                    </m:d>
                    <m:r>
                      <a:rPr lang="en-US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𝑟</m:t>
                        </m:r>
                      </m:e>
                      <m:sub>
                        <m:r>
                          <a:rPr lang="en-US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</m:t>
                        </m:r>
                      </m:sub>
                    </m:sSub>
                    <m:r>
                      <a:rPr lang="en-US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𝐶</m:t>
                    </m:r>
                    <m:d>
                      <m:dPr>
                        <m:ctrlP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e>
                    </m:d>
                    <m:d>
                      <m:dPr>
                        <m:ctrlP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1−</m:t>
                        </m:r>
                        <m:sSub>
                          <m:sSubPr>
                            <m:ctrlP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𝐶</m:t>
                        </m:r>
                        <m:d>
                          <m:dPr>
                            <m:ctrlP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𝑡</m:t>
                            </m:r>
                          </m:e>
                        </m:d>
                      </m:e>
                    </m:d>
                    <m:r>
                      <a:rPr lang="en-US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−</m:t>
                    </m:r>
                    <m:f>
                      <m:fPr>
                        <m:ctrlP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𝐶</m:t>
                        </m:r>
                        <m:d>
                          <m:dPr>
                            <m:ctrlP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𝑡</m:t>
                            </m:r>
                          </m:e>
                        </m:d>
                        <m:r>
                          <a:rPr lang="en-US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𝐼</m:t>
                        </m:r>
                        <m:d>
                          <m:dPr>
                            <m:ctrlP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𝑡</m:t>
                            </m:r>
                          </m:e>
                        </m:d>
                      </m:num>
                      <m:den>
                        <m:sSub>
                          <m:sSubPr>
                            <m:ctrlP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+</m:t>
                        </m:r>
                        <m:r>
                          <a:rPr lang="en-US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𝐶</m:t>
                        </m:r>
                        <m:d>
                          <m:dPr>
                            <m:ctrlP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𝑡</m:t>
                            </m:r>
                          </m:e>
                        </m:d>
                      </m:den>
                    </m:f>
                    <m:r>
                      <a:rPr lang="en-US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−</m:t>
                    </m:r>
                    <m:sSub>
                      <m:sSubPr>
                        <m:ctrlP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𝑏</m:t>
                        </m:r>
                      </m:e>
                      <m:sub>
                        <m:r>
                          <a:rPr lang="en-US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</m:t>
                        </m:r>
                      </m:sub>
                    </m:sSub>
                    <m:r>
                      <a:rPr lang="en-US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𝐶</m:t>
                    </m:r>
                    <m:d>
                      <m:dPr>
                        <m:ctrlP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e>
                    </m:d>
                  </m:oMath>
                </a14:m>
                <a:endParaRPr lang="el-GR" dirty="0"/>
              </a:p>
              <a:p>
                <a:endParaRPr lang="el-GR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𝐼</m:t>
                        </m:r>
                      </m:e>
                      <m:sup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r>
                      <a:rPr lang="el-GR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𝑑</m:t>
                    </m:r>
                    <m:r>
                      <a:rPr lang="el-GR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−</m:t>
                    </m:r>
                    <m:sSub>
                      <m:sSubPr>
                        <m:ctrlP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𝑎</m:t>
                        </m:r>
                      </m:e>
                      <m:sub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2</m:t>
                        </m:r>
                      </m:sub>
                    </m:sSub>
                    <m:r>
                      <a:rPr lang="el-GR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𝐶</m:t>
                    </m:r>
                    <m:d>
                      <m:dPr>
                        <m:ctrlP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𝐼</m:t>
                    </m:r>
                    <m:d>
                      <m:dPr>
                        <m:ctrlP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+</m:t>
                    </m:r>
                    <m:f>
                      <m:fPr>
                        <m:ctrlP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3</m:t>
                            </m:r>
                          </m:sub>
                        </m:sSub>
                        <m:sSup>
                          <m:sSupPr>
                            <m:ctrlP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𝐶</m:t>
                            </m:r>
                          </m:e>
                          <m:sup>
                            <m: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𝑡</m:t>
                            </m:r>
                          </m:e>
                        </m:d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𝐼</m:t>
                        </m:r>
                        <m:d>
                          <m:dPr>
                            <m:ctrlP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𝑡</m:t>
                            </m:r>
                          </m:e>
                        </m:d>
                      </m:num>
                      <m:den>
                        <m:sSup>
                          <m:sSupPr>
                            <m:ctrlP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𝐶</m:t>
                            </m:r>
                          </m:e>
                          <m:sup>
                            <m: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𝑡</m:t>
                            </m:r>
                          </m:e>
                        </m:d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+</m:t>
                        </m:r>
                        <m:sSub>
                          <m:sSubPr>
                            <m:ctrlP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l-GR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−</m:t>
                    </m:r>
                    <m:sSub>
                      <m:sSubPr>
                        <m:ctrlP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𝑏</m:t>
                        </m:r>
                      </m:e>
                      <m:sub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2</m:t>
                        </m:r>
                      </m:sub>
                    </m:sSub>
                    <m:r>
                      <a:rPr lang="el-GR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𝐼</m:t>
                    </m:r>
                    <m:d>
                      <m:dPr>
                        <m:ctrlP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+</m:t>
                    </m:r>
                    <m:r>
                      <a:rPr lang="el-GR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𝑔</m:t>
                    </m:r>
                  </m:oMath>
                </a14:m>
                <a:endParaRPr lang="el-GR" dirty="0"/>
              </a:p>
            </p:txBody>
          </p:sp>
        </mc:Choice>
        <mc:Fallback xmlns="">
          <p:sp>
            <p:nvSpPr>
              <p:cNvPr id="8" name="Φυσαλίδα ομιλίας: Ορθογώνιο με στρογγυλεμένες γωνίες 7">
                <a:extLst>
                  <a:ext uri="{FF2B5EF4-FFF2-40B4-BE49-F238E27FC236}">
                    <a16:creationId xmlns:a16="http://schemas.microsoft.com/office/drawing/2014/main" id="{FC9F4D53-F4DC-2A9B-C83B-B3D1039B52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6776" y="972751"/>
                <a:ext cx="6060332" cy="1566153"/>
              </a:xfrm>
              <a:prstGeom prst="wedgeRoundRectCallout">
                <a:avLst>
                  <a:gd name="adj1" fmla="val -21475"/>
                  <a:gd name="adj2" fmla="val 96661"/>
                  <a:gd name="adj3" fmla="val 16667"/>
                </a:avLst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58507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B9A388E2-0903-DF43-0520-BDA7882E3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33</a:t>
            </a:fld>
            <a:endParaRPr lang="el-GR" b="1" dirty="0"/>
          </a:p>
        </p:txBody>
      </p:sp>
      <p:sp>
        <p:nvSpPr>
          <p:cNvPr id="3" name="Ορθογώνιο 2">
            <a:extLst>
              <a:ext uri="{FF2B5EF4-FFF2-40B4-BE49-F238E27FC236}">
                <a16:creationId xmlns:a16="http://schemas.microsoft.com/office/drawing/2014/main" id="{17736809-E027-77B7-8BBC-B91B13BFDA94}"/>
              </a:ext>
            </a:extLst>
          </p:cNvPr>
          <p:cNvSpPr/>
          <p:nvPr/>
        </p:nvSpPr>
        <p:spPr>
          <a:xfrm>
            <a:off x="678730" y="0"/>
            <a:ext cx="1151327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l-GR" sz="3600" b="1" cap="none" spc="0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ΔΕΥΤΕΡΟ ΣΗΜΕΙΟ ΙΣΟΡΡΟΠΙΑΣ</a:t>
            </a:r>
          </a:p>
        </p:txBody>
      </p:sp>
      <p:graphicFrame>
        <p:nvGraphicFramePr>
          <p:cNvPr id="4" name="Διάγραμμα 3">
            <a:extLst>
              <a:ext uri="{FF2B5EF4-FFF2-40B4-BE49-F238E27FC236}">
                <a16:creationId xmlns:a16="http://schemas.microsoft.com/office/drawing/2014/main" id="{CDAB5FFD-F3AD-05D6-1659-54F2309C92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64669770"/>
              </p:ext>
            </p:extLst>
          </p:nvPr>
        </p:nvGraphicFramePr>
        <p:xfrm>
          <a:off x="678730" y="719666"/>
          <a:ext cx="11513270" cy="5831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Βέλος: Διάσημα 5">
                <a:extLst>
                  <a:ext uri="{FF2B5EF4-FFF2-40B4-BE49-F238E27FC236}">
                    <a16:creationId xmlns:a16="http://schemas.microsoft.com/office/drawing/2014/main" id="{31CDE66F-BD28-9185-8137-0D630161E0C1}"/>
                  </a:ext>
                </a:extLst>
              </p:cNvPr>
              <p:cNvSpPr/>
              <p:nvPr/>
            </p:nvSpPr>
            <p:spPr>
              <a:xfrm>
                <a:off x="8269073" y="1092358"/>
                <a:ext cx="3855563" cy="818602"/>
              </a:xfrm>
              <a:prstGeom prst="chevron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63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r>
                  <a:rPr lang="el-GR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Για το </a:t>
                </a:r>
                <a14:m>
                  <m:oMath xmlns:m="http://schemas.openxmlformats.org/officeDocument/2006/math">
                    <m:r>
                      <a:rPr lang="el-GR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𝐶</m:t>
                    </m:r>
                  </m:oMath>
                </a14:m>
                <a:r>
                  <a:rPr lang="el-GR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, αντικαθιστούμε το </a:t>
                </a:r>
                <a14:m>
                  <m:oMath xmlns:m="http://schemas.openxmlformats.org/officeDocument/2006/math">
                    <m:r>
                      <a:rPr lang="el-GR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𝐼</m:t>
                    </m:r>
                  </m:oMath>
                </a14:m>
                <a:r>
                  <a:rPr lang="el-GR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στη δεύτερη σχέση θέτοντας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𝐼</m:t>
                        </m:r>
                      </m:e>
                      <m:sup>
                        <m:r>
                          <a:rPr lang="el-GR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l-GR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e>
                    </m:d>
                    <m:r>
                      <a:rPr lang="el-GR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=0</m:t>
                    </m:r>
                  </m:oMath>
                </a14:m>
                <a:r>
                  <a:rPr lang="el-GR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.</a:t>
                </a:r>
                <a:endParaRPr lang="el-G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Βέλος: Διάσημα 5">
                <a:extLst>
                  <a:ext uri="{FF2B5EF4-FFF2-40B4-BE49-F238E27FC236}">
                    <a16:creationId xmlns:a16="http://schemas.microsoft.com/office/drawing/2014/main" id="{31CDE66F-BD28-9185-8137-0D630161E0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9073" y="1092358"/>
                <a:ext cx="3855563" cy="818602"/>
              </a:xfrm>
              <a:prstGeom prst="chevron">
                <a:avLst/>
              </a:prstGeom>
              <a:blipFill>
                <a:blip r:embed="rId7"/>
                <a:stretch>
                  <a:fillRect t="-9630" b="-17037"/>
                </a:stretch>
              </a:blipFill>
              <a:ln w="6350"/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Βέλος: Διάσημα 9">
            <a:extLst>
              <a:ext uri="{FF2B5EF4-FFF2-40B4-BE49-F238E27FC236}">
                <a16:creationId xmlns:a16="http://schemas.microsoft.com/office/drawing/2014/main" id="{17AB018E-3EC7-BB97-A8DC-4BED04DE833A}"/>
              </a:ext>
            </a:extLst>
          </p:cNvPr>
          <p:cNvSpPr/>
          <p:nvPr/>
        </p:nvSpPr>
        <p:spPr>
          <a:xfrm>
            <a:off x="746093" y="1092358"/>
            <a:ext cx="3855563" cy="818602"/>
          </a:xfrm>
          <a:prstGeom prst="chevron">
            <a:avLst/>
          </a:prstGeom>
          <a:solidFill>
            <a:schemeClr val="accent4">
              <a:lumMod val="60000"/>
              <a:lumOff val="40000"/>
            </a:schemeClr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/>
              </a:solidFill>
            </a:endParaRPr>
          </a:p>
        </p:txBody>
      </p:sp>
      <p:sp>
        <p:nvSpPr>
          <p:cNvPr id="11" name="Βέλος: Διάσημα 10">
            <a:extLst>
              <a:ext uri="{FF2B5EF4-FFF2-40B4-BE49-F238E27FC236}">
                <a16:creationId xmlns:a16="http://schemas.microsoft.com/office/drawing/2014/main" id="{F9B8D96D-A54D-0D13-918B-09656D514657}"/>
              </a:ext>
            </a:extLst>
          </p:cNvPr>
          <p:cNvSpPr/>
          <p:nvPr/>
        </p:nvSpPr>
        <p:spPr>
          <a:xfrm>
            <a:off x="4450042" y="1092358"/>
            <a:ext cx="3970645" cy="818602"/>
          </a:xfrm>
          <a:prstGeom prst="chevron">
            <a:avLst/>
          </a:prstGeom>
          <a:solidFill>
            <a:schemeClr val="accent4">
              <a:lumMod val="60000"/>
              <a:lumOff val="4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B65A394-9CA6-1780-9F51-BFE391DB5DB2}"/>
                  </a:ext>
                </a:extLst>
              </p:cNvPr>
              <p:cNvSpPr txBox="1"/>
              <p:nvPr/>
            </p:nvSpPr>
            <p:spPr>
              <a:xfrm>
                <a:off x="1212033" y="1178493"/>
                <a:ext cx="305428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dirty="0">
                    <a:latin typeface="Calibri" panose="020F0502020204030204" pitchFamily="34" charset="0"/>
                    <a:ea typeface="Calibri" panose="020F0502020204030204" pitchFamily="34" charset="0"/>
                  </a:rPr>
                  <a:t>Λ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ύνουμε </a:t>
                </a:r>
                <a:r>
                  <a:rPr lang="el-GR" dirty="0">
                    <a:latin typeface="Calibri" panose="020F0502020204030204" pitchFamily="34" charset="0"/>
                    <a:ea typeface="Calibri" panose="020F0502020204030204" pitchFamily="34" charset="0"/>
                  </a:rPr>
                  <a:t>την πρώτη σχέση 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ως προς </a:t>
                </a:r>
                <a14:m>
                  <m:oMath xmlns:m="http://schemas.openxmlformats.org/officeDocument/2006/math"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𝐼</m:t>
                    </m:r>
                  </m:oMath>
                </a14:m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, θέτοντας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𝐶</m:t>
                        </m:r>
                      </m:e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=0</m:t>
                    </m:r>
                  </m:oMath>
                </a14:m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. </a:t>
                </a:r>
                <a:endParaRPr lang="el-GR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B65A394-9CA6-1780-9F51-BFE391DB5D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2033" y="1178493"/>
                <a:ext cx="3054286" cy="646331"/>
              </a:xfrm>
              <a:prstGeom prst="rect">
                <a:avLst/>
              </a:prstGeom>
              <a:blipFill>
                <a:blip r:embed="rId8"/>
                <a:stretch>
                  <a:fillRect l="-1796" t="-4717" r="-399" b="-141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86D1B8C-D91B-ED41-D61D-13E889925CB8}"/>
                  </a:ext>
                </a:extLst>
              </p:cNvPr>
              <p:cNvSpPr txBox="1"/>
              <p:nvPr/>
            </p:nvSpPr>
            <p:spPr>
              <a:xfrm>
                <a:off x="4752583" y="1192127"/>
                <a:ext cx="3459638" cy="67518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sz="1800" b="0" i="1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en-US" sz="1800" i="1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𝐼</m:t>
                          </m:r>
                        </m:e>
                        <m:sup>
                          <m:r>
                            <a:rPr lang="el-GR" sz="1800" b="0" i="1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∗</m:t>
                          </m:r>
                        </m:sup>
                      </m:sSup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1800" i="1">
                                      <a:effectLst/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+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𝐶</m:t>
                              </m:r>
                            </m:e>
                          </m:d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[</m:t>
                          </m:r>
                          <m:sSub>
                            <m:sSub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effectLst/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𝐶</m:t>
                              </m:r>
                            </m:e>
                          </m:d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]</m:t>
                          </m:r>
                        </m:num>
                        <m:den>
                          <m:sSub>
                            <m:sSub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86D1B8C-D91B-ED41-D61D-13E889925C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2583" y="1192127"/>
                <a:ext cx="3459638" cy="67518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C4DD7BE-D979-526A-2BA2-80F3403E1959}"/>
                  </a:ext>
                </a:extLst>
              </p:cNvPr>
              <p:cNvSpPr txBox="1"/>
              <p:nvPr/>
            </p:nvSpPr>
            <p:spPr>
              <a:xfrm>
                <a:off x="746092" y="2121032"/>
                <a:ext cx="7747459" cy="101357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u="sng" dirty="0">
                    <a:latin typeface="Calibri" panose="020F0502020204030204" pitchFamily="34" charset="0"/>
                    <a:ea typeface="Calibri" panose="020F0502020204030204" pitchFamily="34" charset="0"/>
                  </a:rPr>
                  <a:t>Χ</a:t>
                </a:r>
                <a:r>
                  <a:rPr lang="el-GR" sz="1800" u="sng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ωρίζουμε τους όρους ανάλογα με τον εκθέτη του </a:t>
                </a:r>
                <a14:m>
                  <m:oMath xmlns:m="http://schemas.openxmlformats.org/officeDocument/2006/math">
                    <m:r>
                      <a:rPr lang="el-GR" sz="1800" i="1" u="sng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𝐶</m:t>
                    </m:r>
                    <m:r>
                      <a:rPr lang="el-GR" sz="1800" b="0" i="1" u="sng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:</m:t>
                    </m:r>
                  </m:oMath>
                </a14:m>
                <a:endParaRPr lang="en-US" u="sng" dirty="0"/>
              </a:p>
              <a:p>
                <a:endParaRPr lang="el-GR" dirty="0"/>
              </a:p>
              <a:p>
                <a:endParaRPr lang="el-GR" sz="1050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𝐶</m:t>
                        </m:r>
                      </m:e>
                      <m: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5</m:t>
                        </m:r>
                      </m:sup>
                    </m:sSup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→</m:t>
                    </m:r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𝑎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𝑟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𝑟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2</m:t>
                        </m:r>
                      </m:sub>
                    </m:sSub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𝑃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l-GR" sz="1800" i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l-GR" i="1" dirty="0"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endParaRPr lang="el-GR" sz="2400" i="1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sz="1800" i="1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𝐶</m:t>
                          </m:r>
                        </m:e>
                        <m:sup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4</m:t>
                          </m:r>
                        </m:sup>
                      </m:sSup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→</m:t>
                      </m:r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𝑎</m:t>
                          </m:r>
                        </m:e>
                        <m: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𝑟</m:t>
                          </m:r>
                        </m:e>
                        <m: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𝑟</m:t>
                          </m:r>
                        </m:e>
                        <m: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𝑃</m:t>
                          </m:r>
                        </m:e>
                        <m: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endParaRPr lang="el-GR" sz="2400" dirty="0"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>
                  <a:tabLst>
                    <a:tab pos="2632075" algn="l"/>
                  </a:tabLs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800" b="0" i="1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𝐶</m:t>
                          </m:r>
                        </m:e>
                        <m:sup>
                          <m:r>
                            <a:rPr lang="en-US" sz="1800" b="0" i="1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3</m:t>
                          </m:r>
                        </m:sup>
                      </m:sSup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→</m:t>
                      </m:r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𝑘</m:t>
                          </m:r>
                        </m:e>
                        <m: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𝑎</m:t>
                          </m:r>
                        </m:e>
                        <m: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𝑘</m:t>
                          </m:r>
                        </m:e>
                        <m: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𝑎</m:t>
                          </m:r>
                        </m:e>
                        <m: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𝑟</m:t>
                          </m:r>
                        </m:e>
                        <m: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𝑟</m:t>
                          </m:r>
                        </m:e>
                        <m: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2</m:t>
                          </m:r>
                        </m:sub>
                      </m:sSub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+</m:t>
                      </m:r>
                      <m:d>
                        <m:d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𝑃</m:t>
                          </m:r>
                        </m:e>
                        <m: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>
                  <a:tabLst>
                    <a:tab pos="2632075" algn="l"/>
                  </a:tabLst>
                </a:pPr>
                <a:endParaRPr lang="en-US" sz="2400" dirty="0"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>
                  <a:tabLst>
                    <a:tab pos="2632075" algn="l"/>
                  </a:tabLs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sz="1800" i="1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𝐶</m:t>
                          </m:r>
                        </m:e>
                        <m:sup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2</m:t>
                          </m:r>
                        </m:sup>
                      </m:sSup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→</m:t>
                      </m:r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(</m:t>
                          </m:r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𝑏</m:t>
                          </m:r>
                        </m:e>
                        <m: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2</m:t>
                          </m:r>
                        </m:sub>
                      </m:sSub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−</m:t>
                      </m:r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𝑎</m:t>
                          </m:r>
                        </m:e>
                        <m: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3</m:t>
                          </m:r>
                        </m:sub>
                      </m:sSub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)</m:t>
                      </m:r>
                      <m:d>
                        <m:d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𝑎</m:t>
                          </m:r>
                        </m:e>
                        <m: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𝑘</m:t>
                          </m:r>
                        </m:e>
                        <m: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𝑘</m:t>
                          </m:r>
                        </m:e>
                        <m: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𝑏</m:t>
                          </m:r>
                        </m:e>
                        <m: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𝑟</m:t>
                          </m:r>
                        </m:e>
                        <m: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𝑟</m:t>
                          </m:r>
                        </m:e>
                        <m: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2</m:t>
                          </m:r>
                        </m:sub>
                      </m:sSub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𝑎</m:t>
                          </m:r>
                        </m:e>
                        <m: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𝑑</m:t>
                          </m:r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+</m:t>
                          </m:r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𝑔</m:t>
                          </m:r>
                        </m:e>
                      </m:d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𝑃</m:t>
                          </m:r>
                        </m:e>
                        <m: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>
                  <a:tabLst>
                    <a:tab pos="2632075" algn="l"/>
                  </a:tabLst>
                </a:pPr>
                <a:endParaRPr lang="en-US" sz="2400" dirty="0"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>
                  <a:tabLst>
                    <a:tab pos="2632075" algn="l"/>
                  </a:tabLs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𝐶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→</m:t>
                      </m:r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𝑘</m:t>
                          </m:r>
                        </m:e>
                        <m: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𝑘</m:t>
                          </m:r>
                        </m:e>
                        <m: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𝑎</m:t>
                          </m:r>
                        </m:e>
                        <m: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𝑏</m:t>
                          </m:r>
                        </m:e>
                        <m: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𝑘</m:t>
                          </m:r>
                        </m:e>
                        <m: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𝑃</m:t>
                          </m:r>
                        </m:e>
                        <m: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5</m:t>
                          </m:r>
                        </m:sub>
                      </m:sSub>
                    </m:oMath>
                  </m:oMathPara>
                </a14:m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>
                  <a:tabLst>
                    <a:tab pos="2632075" algn="l"/>
                  </a:tabLst>
                </a:pPr>
                <a:endParaRPr lang="en-US" sz="2400" dirty="0"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>
                  <a:tabLst>
                    <a:tab pos="2632075" algn="l"/>
                  </a:tabLs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sz="1800" i="1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𝐶</m:t>
                          </m:r>
                        </m:e>
                        <m: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0</m:t>
                          </m:r>
                        </m:sup>
                      </m:sSup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→</m:t>
                      </m:r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𝑎</m:t>
                          </m:r>
                        </m:e>
                        <m: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𝑘</m:t>
                          </m:r>
                        </m:e>
                        <m: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𝑑</m:t>
                          </m:r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+</m:t>
                          </m:r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𝑔</m:t>
                          </m:r>
                        </m:e>
                      </m:d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𝑘</m:t>
                          </m:r>
                        </m:e>
                        <m: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𝑘</m:t>
                          </m:r>
                        </m:e>
                        <m: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𝑏</m:t>
                          </m:r>
                        </m:e>
                        <m: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𝑃</m:t>
                          </m:r>
                        </m:e>
                        <m:sub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6</m:t>
                          </m:r>
                        </m:sub>
                      </m:sSub>
                    </m:oMath>
                  </m:oMathPara>
                </a14:m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>
                  <a:tabLst>
                    <a:tab pos="2632075" algn="l"/>
                  </a:tabLst>
                </a:pP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 </a:t>
                </a:r>
              </a:p>
              <a:p>
                <a:pPr algn="just">
                  <a:tabLst>
                    <a:tab pos="2632075" algn="l"/>
                  </a:tabLst>
                </a:pPr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>
                  <a:tabLst>
                    <a:tab pos="2632075" algn="l"/>
                  </a:tabLst>
                </a:pPr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>
                  <a:tabLst>
                    <a:tab pos="2632075" algn="l"/>
                  </a:tabLst>
                </a:pPr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endParaRPr lang="el-GR" dirty="0"/>
              </a:p>
              <a:p>
                <a:endParaRPr lang="el-GR" dirty="0"/>
              </a:p>
              <a:p>
                <a:endParaRPr lang="el-GR" dirty="0"/>
              </a:p>
              <a:p>
                <a:endParaRPr lang="el-GR" dirty="0"/>
              </a:p>
              <a:p>
                <a:endParaRPr lang="el-GR" dirty="0"/>
              </a:p>
              <a:p>
                <a:endParaRPr lang="el-GR" dirty="0"/>
              </a:p>
              <a:p>
                <a:endParaRPr lang="el-GR" dirty="0"/>
              </a:p>
              <a:p>
                <a:endParaRPr lang="el-GR" dirty="0"/>
              </a:p>
              <a:p>
                <a:endParaRPr lang="el-GR" dirty="0"/>
              </a:p>
              <a:p>
                <a:endParaRPr lang="el-GR" dirty="0"/>
              </a:p>
              <a:p>
                <a:endParaRPr lang="el-GR" dirty="0"/>
              </a:p>
              <a:p>
                <a:endParaRPr lang="el-GR" dirty="0"/>
              </a:p>
              <a:p>
                <a:endParaRPr lang="el-GR" dirty="0"/>
              </a:p>
              <a:p>
                <a:endParaRPr lang="el-GR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C4DD7BE-D979-526A-2BA2-80F3403E19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092" y="2121032"/>
                <a:ext cx="7747459" cy="10135788"/>
              </a:xfrm>
              <a:prstGeom prst="rect">
                <a:avLst/>
              </a:prstGeom>
              <a:blipFill>
                <a:blip r:embed="rId10"/>
                <a:stretch>
                  <a:fillRect l="-629" t="-36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Πάπυρος: Κατακόρυφος 14">
                <a:extLst>
                  <a:ext uri="{FF2B5EF4-FFF2-40B4-BE49-F238E27FC236}">
                    <a16:creationId xmlns:a16="http://schemas.microsoft.com/office/drawing/2014/main" id="{8E5AECE7-AF04-FF75-9833-CDA94F671896}"/>
                  </a:ext>
                </a:extLst>
              </p:cNvPr>
              <p:cNvSpPr/>
              <p:nvPr/>
            </p:nvSpPr>
            <p:spPr>
              <a:xfrm>
                <a:off x="8144760" y="2441542"/>
                <a:ext cx="4047240" cy="3868965"/>
              </a:xfrm>
              <a:prstGeom prst="verticalScroll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tabLst>
                    <a:tab pos="2632075" algn="l"/>
                  </a:tabLst>
                </a:pPr>
                <a:r>
                  <a:rPr lang="el-GR" sz="18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Το δεύτερο σημείο ισορροπίας μας θα είναι το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𝑆</m:t>
                        </m:r>
                      </m:e>
                      <m:sub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2</m:t>
                        </m:r>
                      </m:sub>
                    </m:sSub>
                    <m:r>
                      <a:rPr lang="el-GR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(</m:t>
                    </m:r>
                    <m:sSup>
                      <m:sSupPr>
                        <m:ctrlP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𝐶</m:t>
                        </m:r>
                      </m:e>
                      <m:sup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∗</m:t>
                        </m:r>
                      </m:sup>
                    </m:sSup>
                    <m:r>
                      <a:rPr lang="el-GR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,</m:t>
                    </m:r>
                    <m:sSup>
                      <m:sSupPr>
                        <m:ctrlP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𝐼</m:t>
                        </m:r>
                      </m:e>
                      <m:sup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∗</m:t>
                        </m:r>
                      </m:sup>
                    </m:sSup>
                    <m:r>
                      <a:rPr lang="el-GR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)</m:t>
                    </m:r>
                  </m:oMath>
                </a14:m>
                <a:r>
                  <a:rPr lang="el-GR" sz="18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όπου</a:t>
                </a:r>
                <a:r>
                  <a:rPr lang="en-US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𝐶</m:t>
                        </m:r>
                      </m:e>
                      <m:sup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l-GR" sz="18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είναι η θετική ρίζα του πολυωνύμου:</a:t>
                </a:r>
              </a:p>
              <a:p>
                <a:pPr algn="just">
                  <a:tabLst>
                    <a:tab pos="2632075" algn="l"/>
                  </a:tabLst>
                </a:pPr>
                <a:r>
                  <a:rPr lang="el-GR" sz="18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 </a:t>
                </a:r>
              </a:p>
              <a:p>
                <a:pPr algn="just">
                  <a:tabLst>
                    <a:tab pos="2632075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𝑃</m:t>
                          </m:r>
                        </m:e>
                        <m:sub>
                          <m: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1</m:t>
                          </m:r>
                        </m:sub>
                      </m:sSub>
                      <m:sSup>
                        <m:sSupPr>
                          <m:ctrlP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𝐶</m:t>
                          </m:r>
                        </m:e>
                        <m:sup>
                          <m: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5</m:t>
                          </m:r>
                        </m:sup>
                      </m:sSup>
                      <m:r>
                        <a:rPr lang="el-GR" sz="18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𝑃</m:t>
                          </m:r>
                        </m:e>
                        <m:sub>
                          <m: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𝐶</m:t>
                          </m:r>
                        </m:e>
                        <m:sup>
                          <m: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4</m:t>
                          </m:r>
                        </m:sup>
                      </m:sSup>
                      <m:r>
                        <a:rPr lang="el-GR" sz="18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𝑃</m:t>
                          </m:r>
                        </m:e>
                        <m:sub>
                          <m: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3</m:t>
                          </m:r>
                        </m:sub>
                      </m:sSub>
                      <m:sSup>
                        <m:sSupPr>
                          <m:ctrlP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𝐶</m:t>
                          </m:r>
                        </m:e>
                        <m:sup>
                          <m: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3</m:t>
                          </m:r>
                        </m:sup>
                      </m:sSup>
                      <m:r>
                        <a:rPr lang="el-GR" sz="18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𝑃</m:t>
                          </m:r>
                        </m:e>
                        <m:sub>
                          <m: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4</m:t>
                          </m:r>
                        </m:sub>
                      </m:sSub>
                      <m:sSup>
                        <m:sSupPr>
                          <m:ctrlP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𝐶</m:t>
                          </m:r>
                        </m:e>
                        <m:sup>
                          <m: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2</m:t>
                          </m:r>
                        </m:sup>
                      </m:sSup>
                      <m:r>
                        <a:rPr lang="el-GR" sz="18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𝑃</m:t>
                          </m:r>
                        </m:e>
                        <m:sub>
                          <m: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5</m:t>
                          </m:r>
                        </m:sub>
                      </m:sSub>
                      <m:r>
                        <a:rPr lang="el-GR" sz="18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𝐶</m:t>
                      </m:r>
                      <m:r>
                        <a:rPr lang="el-GR" sz="18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𝑃</m:t>
                          </m:r>
                        </m:e>
                        <m:sub>
                          <m: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6</m:t>
                          </m:r>
                        </m:sub>
                      </m:sSub>
                      <m:r>
                        <a:rPr lang="el-GR" sz="18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=0</m:t>
                      </m:r>
                    </m:oMath>
                  </m:oMathPara>
                </a14:m>
                <a:endParaRPr lang="en-US" sz="18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>
                  <a:tabLst>
                    <a:tab pos="2632075" algn="l"/>
                  </a:tabLst>
                </a:pPr>
                <a:endParaRPr lang="en-US" sz="2400" dirty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>
                  <a:tabLst>
                    <a:tab pos="2632075" algn="l"/>
                  </a:tabLst>
                </a:pPr>
                <a:r>
                  <a:rPr lang="el-GR" sz="18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Η συνθήκη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𝑟</m:t>
                        </m:r>
                      </m:e>
                      <m:sub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1−</m:t>
                        </m:r>
                        <m:sSub>
                          <m:sSubPr>
                            <m:ctrlP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sub>
                        </m:sSub>
                        <m:sSup>
                          <m:sSupPr>
                            <m:ctrlP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𝐶</m:t>
                            </m:r>
                          </m:e>
                          <m:sup>
                            <m: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l-GR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&gt;</m:t>
                    </m:r>
                    <m:sSub>
                      <m:sSubPr>
                        <m:ctrlP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𝑏</m:t>
                        </m:r>
                      </m:e>
                      <m:sub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l-GR" sz="18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μας εξασφαλίζει το θετικό πρόσημο για το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𝐼</m:t>
                        </m:r>
                      </m:e>
                      <m:sup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18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.</a:t>
                </a:r>
                <a:endParaRPr lang="el-GR" sz="18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5" name="Πάπυρος: Κατακόρυφος 14">
                <a:extLst>
                  <a:ext uri="{FF2B5EF4-FFF2-40B4-BE49-F238E27FC236}">
                    <a16:creationId xmlns:a16="http://schemas.microsoft.com/office/drawing/2014/main" id="{8E5AECE7-AF04-FF75-9833-CDA94F67189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4760" y="2441542"/>
                <a:ext cx="4047240" cy="3868965"/>
              </a:xfrm>
              <a:prstGeom prst="verticalScroll">
                <a:avLst/>
              </a:prstGeom>
              <a:blipFill>
                <a:blip r:embed="rId11"/>
                <a:stretch>
                  <a:fillRect/>
                </a:stretch>
              </a:blipFill>
              <a:ln w="19050"/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1132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BE072BCA-EBF4-58AE-3BBF-F75F8A4E7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34</a:t>
            </a:fld>
            <a:endParaRPr lang="el-GR" b="1" dirty="0"/>
          </a:p>
        </p:txBody>
      </p:sp>
      <p:sp>
        <p:nvSpPr>
          <p:cNvPr id="3" name="Ορθογώνιο 2">
            <a:extLst>
              <a:ext uri="{FF2B5EF4-FFF2-40B4-BE49-F238E27FC236}">
                <a16:creationId xmlns:a16="http://schemas.microsoft.com/office/drawing/2014/main" id="{DA51BF03-D109-DBEB-152D-5B0F2E99B6E3}"/>
              </a:ext>
            </a:extLst>
          </p:cNvPr>
          <p:cNvSpPr/>
          <p:nvPr/>
        </p:nvSpPr>
        <p:spPr>
          <a:xfrm>
            <a:off x="353505" y="0"/>
            <a:ext cx="1148499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l-GR" sz="3200" b="1" cap="none" spc="0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ΕΥΣΤΑΘΕΙΑ ΤΟΥ ΣΥΣΤΗΜΑΤΟΣ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Ορθογώνιο 4">
                <a:extLst>
                  <a:ext uri="{FF2B5EF4-FFF2-40B4-BE49-F238E27FC236}">
                    <a16:creationId xmlns:a16="http://schemas.microsoft.com/office/drawing/2014/main" id="{6B06A272-BB7B-CDCE-CDE5-699AA5AD643A}"/>
                  </a:ext>
                </a:extLst>
              </p:cNvPr>
              <p:cNvSpPr/>
              <p:nvPr/>
            </p:nvSpPr>
            <p:spPr>
              <a:xfrm>
                <a:off x="1018094" y="829559"/>
                <a:ext cx="10887959" cy="5623827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prstDash val="sysDot"/>
              </a:ln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tabLst>
                    <a:tab pos="2632075" algn="l"/>
                  </a:tabLst>
                </a:pPr>
                <a:endParaRPr lang="el-GR" sz="400" dirty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>
                  <a:tabLst>
                    <a:tab pos="2632075" algn="l"/>
                  </a:tabLst>
                </a:pPr>
                <a:r>
                  <a:rPr lang="el-GR" sz="18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Για να μελετήσουμε την ευστάθεια του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𝑆</m:t>
                        </m:r>
                      </m:e>
                      <m:sub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l-GR" sz="18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υπολογίζουμε τις </a:t>
                </a:r>
                <a:r>
                  <a:rPr lang="el-GR" sz="1800" dirty="0" err="1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ιδιοτιμές</a:t>
                </a:r>
                <a:r>
                  <a:rPr lang="el-GR" sz="18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του </a:t>
                </a:r>
                <a:r>
                  <a:rPr lang="el-GR" sz="1800" dirty="0" err="1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ιακωβιανού</a:t>
                </a:r>
                <a:r>
                  <a:rPr lang="el-GR" sz="18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πίνακα στο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𝑆</m:t>
                        </m:r>
                      </m:e>
                      <m:sub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1</m:t>
                        </m:r>
                      </m:sub>
                    </m:sSub>
                    <m:r>
                      <a:rPr lang="el-GR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=(0,</m:t>
                    </m:r>
                    <m:f>
                      <m:fPr>
                        <m:ctrlP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𝑑</m:t>
                        </m:r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+</m:t>
                        </m:r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𝑔</m:t>
                        </m:r>
                      </m:num>
                      <m:den>
                        <m:sSub>
                          <m:sSubPr>
                            <m:ctrlP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l-GR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)</m:t>
                    </m:r>
                  </m:oMath>
                </a14:m>
                <a:r>
                  <a:rPr lang="el-GR" sz="18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: </a:t>
                </a:r>
              </a:p>
              <a:p>
                <a:pPr>
                  <a:tabLst>
                    <a:tab pos="2632075" algn="l"/>
                  </a:tabLst>
                </a:pPr>
                <a:endParaRPr lang="el-GR" sz="1800" i="1" dirty="0"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Calibri" panose="020F0502020204030204" pitchFamily="34" charset="0"/>
                </a:endParaRPr>
              </a:p>
              <a:p>
                <a:pPr>
                  <a:tabLst>
                    <a:tab pos="2632075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l-GR" sz="180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det</m:t>
                          </m:r>
                        </m:fName>
                        <m:e>
                          <m:d>
                            <m:dPr>
                              <m:ctrlPr>
                                <a:rPr lang="el-GR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dPr>
                            <m:e>
                              <m:r>
                                <a:rPr lang="el-GR" sz="18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 </m:t>
                              </m:r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𝐽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l-GR" sz="1800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Calibri" panose="020F050202020403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Calibri" panose="020F0502020204030204" pitchFamily="34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el-GR" sz="1800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Calibri" panose="020F0502020204030204" pitchFamily="34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−</m:t>
                              </m:r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𝜆</m:t>
                              </m:r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𝐼</m:t>
                              </m:r>
                            </m:e>
                          </m:d>
                        </m:e>
                      </m:func>
                      <m:r>
                        <a:rPr lang="en-US" sz="18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=0=&gt;</m:t>
                      </m:r>
                      <m:d>
                        <m:dPr>
                          <m:begChr m:val="|"/>
                          <m:endChr m:val="|"/>
                          <m:ctrlP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l-GR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l-GR" sz="18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𝑑</m:t>
                                        </m:r>
                                        <m:r>
                                          <a:rPr lang="en-US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+</m:t>
                                        </m:r>
                                        <m:r>
                                          <a:rPr lang="en-US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𝑔</m:t>
                                        </m:r>
                                      </m:e>
                                    </m:d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𝑏</m:t>
                                        </m:r>
                                      </m:e>
                                      <m:sub>
                                        <m:r>
                                          <a:rPr lang="en-US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l-GR" sz="18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18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−</m:t>
                                </m:r>
                                <m:r>
                                  <a:rPr lang="el-GR" sz="18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𝜆</m:t>
                                </m:r>
                              </m:e>
                              <m:e>
                                <m:r>
                                  <a:rPr lang="el-GR" sz="18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</a:rPr>
                                          <m:t>𝑑</m:t>
                                        </m:r>
                                        <m: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</a:rPr>
                                          <m:t>+</m:t>
                                        </m:r>
                                        <m: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</a:rPr>
                                          <m:t>𝑔</m:t>
                                        </m:r>
                                      </m:e>
                                    </m:d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</a:rPr>
                                          <m:t>𝑏</m:t>
                                        </m:r>
                                      </m:e>
                                      <m:sub>
                                        <m:r>
                                          <a:rPr lang="el-GR" sz="18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  <m:e>
                                <m:r>
                                  <a:rPr lang="el-GR" sz="18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l-GR" sz="18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l-GR" sz="18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−</m:t>
                                </m:r>
                                <m:r>
                                  <a:rPr lang="el-GR" sz="18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𝜆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sz="18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=0</m:t>
                      </m:r>
                    </m:oMath>
                  </m:oMathPara>
                </a14:m>
                <a:endParaRPr lang="el-GR" sz="18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>
                  <a:tabLst>
                    <a:tab pos="2632075" algn="l"/>
                  </a:tabLst>
                </a:pPr>
                <a:r>
                  <a:rPr lang="en-US" sz="18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 </a:t>
                </a:r>
                <a:endParaRPr lang="el-GR" sz="18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>
                  <a:tabLst>
                    <a:tab pos="2632075" algn="l"/>
                  </a:tabLst>
                </a:pPr>
                <a:r>
                  <a:rPr lang="el-GR" sz="18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 </a:t>
                </a:r>
              </a:p>
              <a:p>
                <a:pPr>
                  <a:tabLst>
                    <a:tab pos="2632075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=&gt;</m:t>
                      </m:r>
                      <m:sSub>
                        <m:sSubPr>
                          <m:ctrlP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𝜆</m:t>
                          </m:r>
                        </m:e>
                        <m:sub>
                          <m: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1</m:t>
                          </m:r>
                        </m:sub>
                      </m:sSub>
                      <m:r>
                        <a:rPr lang="el-GR" sz="18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𝑟</m:t>
                          </m:r>
                        </m:e>
                        <m:sub>
                          <m: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1</m:t>
                          </m:r>
                        </m:sub>
                      </m:sSub>
                      <m:r>
                        <a:rPr lang="el-GR" sz="18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−</m:t>
                      </m:r>
                      <m:f>
                        <m:fPr>
                          <m:ctrlP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𝑑</m:t>
                              </m:r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+</m:t>
                              </m:r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𝑔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l-GR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l-GR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l-GR" sz="18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−</m:t>
                      </m:r>
                      <m:sSub>
                        <m:sSubPr>
                          <m:ctrlP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𝑏</m:t>
                          </m:r>
                        </m:e>
                        <m:sub>
                          <m: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1</m:t>
                          </m:r>
                        </m:sub>
                      </m:sSub>
                      <m:r>
                        <m:rPr>
                          <m:nor/>
                        </m:rPr>
                        <a:rPr lang="el-GR" sz="1800" b="0" i="0" smtClean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    </m:t>
                      </m:r>
                      <m:r>
                        <m:rPr>
                          <m:nor/>
                        </m:rPr>
                        <a:rPr lang="el-GR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m:t>ή</m:t>
                      </m:r>
                      <m:r>
                        <m:rPr>
                          <m:nor/>
                        </m:rPr>
                        <a:rPr lang="el-GR" b="0" i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m:t>   </m:t>
                      </m:r>
                      <m:r>
                        <a:rPr lang="el-GR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 </m:t>
                      </m:r>
                      <m:sSub>
                        <m:sSubPr>
                          <m:ctrlP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𝜆</m:t>
                          </m:r>
                        </m:e>
                        <m: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2</m:t>
                          </m:r>
                        </m:sub>
                      </m:sSub>
                      <m:r>
                        <a:rPr lang="en-US" sz="18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=</m:t>
                      </m:r>
                      <m:r>
                        <a:rPr lang="el-GR" sz="18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−</m:t>
                      </m:r>
                      <m:sSub>
                        <m:sSubPr>
                          <m:ctrlP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𝑏</m:t>
                          </m:r>
                        </m:e>
                        <m:sub>
                          <m: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l-GR" sz="18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>
                  <a:tabLst>
                    <a:tab pos="2632075" algn="l"/>
                  </a:tabLst>
                </a:pPr>
                <a:r>
                  <a:rPr lang="el-GR" sz="18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 </a:t>
                </a:r>
              </a:p>
              <a:p>
                <a:pPr algn="just">
                  <a:tabLst>
                    <a:tab pos="2632075" algn="l"/>
                  </a:tabLst>
                </a:pPr>
                <a:r>
                  <a:rPr lang="el-GR" sz="18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Προφανώς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𝜆</m:t>
                        </m:r>
                      </m:e>
                      <m:sub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2</m:t>
                        </m:r>
                      </m:sub>
                    </m:sSub>
                    <m:r>
                      <a:rPr lang="el-GR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&lt;0 </m:t>
                    </m:r>
                    <m:r>
                      <a:rPr lang="el-GR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𝜅𝛼𝜃</m:t>
                    </m:r>
                    <m:r>
                      <m:rPr>
                        <m:sty m:val="p"/>
                      </m:rPr>
                      <a:rPr lang="el-GR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ώ</m:t>
                    </m:r>
                    <m:r>
                      <a:rPr lang="el-GR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𝜍</m:t>
                    </m:r>
                    <m:r>
                      <a:rPr lang="el-GR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 </m:t>
                    </m:r>
                    <m:sSub>
                      <m:sSubPr>
                        <m:ctrlP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𝑏</m:t>
                        </m:r>
                      </m:e>
                      <m:sub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2</m:t>
                        </m:r>
                      </m:sub>
                    </m:sSub>
                    <m:r>
                      <a:rPr lang="el-GR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&gt;0</m:t>
                    </m:r>
                  </m:oMath>
                </a14:m>
                <a:r>
                  <a:rPr lang="el-GR" sz="18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.</a:t>
                </a:r>
              </a:p>
              <a:p>
                <a:pPr algn="just">
                  <a:tabLst>
                    <a:tab pos="2632075" algn="l"/>
                  </a:tabLst>
                </a:pPr>
                <a:endParaRPr lang="el-GR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  <a:tabLst>
                    <a:tab pos="2632075" algn="l"/>
                  </a:tabLst>
                </a:pPr>
                <a:r>
                  <a:rPr lang="el-GR" sz="18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Υποθέτουμε ότι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𝑟</m:t>
                        </m:r>
                      </m:e>
                      <m:sub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</m:t>
                        </m:r>
                      </m:sub>
                    </m:sSub>
                    <m:r>
                      <a:rPr lang="el-GR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&lt;</m:t>
                    </m:r>
                    <m:f>
                      <m:fPr>
                        <m:ctrlP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𝑑</m:t>
                            </m:r>
                            <m: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+</m:t>
                            </m:r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𝑔</m:t>
                            </m:r>
                          </m:e>
                        </m:d>
                      </m:num>
                      <m:den>
                        <m:sSub>
                          <m:sSubPr>
                            <m:ctrlP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l-GR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l-GR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+</m:t>
                    </m:r>
                    <m:sSub>
                      <m:sSubPr>
                        <m:ctrlP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𝑏</m:t>
                        </m:r>
                      </m:e>
                      <m:sub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8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l-GR" sz="18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>
                  <a:tabLst>
                    <a:tab pos="2632075" algn="l"/>
                  </a:tabLst>
                </a:pPr>
                <a:endParaRPr lang="el-GR" sz="8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>
                  <a:tabLst>
                    <a:tab pos="2632075" algn="l"/>
                  </a:tabLst>
                </a:pPr>
                <a:r>
                  <a:rPr lang="el-GR" sz="18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Έτσι, έχουμε </a:t>
                </a:r>
                <a:r>
                  <a:rPr lang="el-GR" sz="1800" b="1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δύο </a:t>
                </a:r>
                <a:r>
                  <a:rPr lang="el-GR" sz="1800" b="1" dirty="0" err="1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ιδιοτιμές</a:t>
                </a:r>
                <a:r>
                  <a:rPr lang="el-GR" sz="1800" b="1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, αρνητικές</a:t>
                </a:r>
                <a:r>
                  <a:rPr lang="el-GR" sz="18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, και επομένως το σύστημα μας είναι </a:t>
                </a:r>
                <a:r>
                  <a:rPr lang="el-GR" sz="1800" dirty="0" err="1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ασυμπτωτικά</a:t>
                </a:r>
                <a:r>
                  <a:rPr lang="el-GR" sz="18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τοπικά ευσταθές σε μια περιοχή κοντά στο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𝑆</m:t>
                        </m:r>
                      </m:e>
                      <m:sub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l-GR" sz="18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.</a:t>
                </a:r>
              </a:p>
              <a:p>
                <a:pPr algn="just">
                  <a:tabLst>
                    <a:tab pos="2632075" algn="l"/>
                  </a:tabLst>
                </a:pP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 </a:t>
                </a:r>
              </a:p>
            </p:txBody>
          </p:sp>
        </mc:Choice>
        <mc:Fallback xmlns="">
          <p:sp>
            <p:nvSpPr>
              <p:cNvPr id="5" name="Ορθογώνιο 4">
                <a:extLst>
                  <a:ext uri="{FF2B5EF4-FFF2-40B4-BE49-F238E27FC236}">
                    <a16:creationId xmlns:a16="http://schemas.microsoft.com/office/drawing/2014/main" id="{6B06A272-BB7B-CDCE-CDE5-699AA5AD643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8094" y="829559"/>
                <a:ext cx="10887959" cy="562382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19050">
                <a:prstDash val="sysDot"/>
              </a:ln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633419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Οβάλ 10">
            <a:extLst>
              <a:ext uri="{FF2B5EF4-FFF2-40B4-BE49-F238E27FC236}">
                <a16:creationId xmlns:a16="http://schemas.microsoft.com/office/drawing/2014/main" id="{FCB5EE2C-6099-3297-B635-AFE821DA639E}"/>
              </a:ext>
            </a:extLst>
          </p:cNvPr>
          <p:cNvSpPr/>
          <p:nvPr/>
        </p:nvSpPr>
        <p:spPr>
          <a:xfrm>
            <a:off x="8191893" y="4562573"/>
            <a:ext cx="3393649" cy="116722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EBA649E4-CD7C-F36C-544D-1B55CBD87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mtClean="0"/>
              <a:t>35</a:t>
            </a:fld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51654C0-FF0B-0D21-E8FA-D80C31624741}"/>
                  </a:ext>
                </a:extLst>
              </p:cNvPr>
              <p:cNvSpPr txBox="1"/>
              <p:nvPr/>
            </p:nvSpPr>
            <p:spPr>
              <a:xfrm>
                <a:off x="961534" y="169682"/>
                <a:ext cx="10763741" cy="656808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p:spPr>
            <p:txBody>
              <a:bodyPr wrap="square" rtlCol="0">
                <a:spAutoFit/>
              </a:bodyPr>
              <a:lstStyle/>
              <a:p>
                <a:pPr>
                  <a:tabLst>
                    <a:tab pos="2632075" algn="l"/>
                  </a:tabLst>
                </a:pP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Συνεχίζουμε υπολογίζοντας τις </a:t>
                </a:r>
                <a:r>
                  <a:rPr lang="el-GR" sz="18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ιδιοτιμές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του πίνακα </a:t>
                </a:r>
                <a14:m>
                  <m:oMath xmlns:m="http://schemas.openxmlformats.org/officeDocument/2006/math"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𝐽</m:t>
                    </m:r>
                    <m:d>
                      <m:dPr>
                        <m:begChr m:val="["/>
                        <m:endChr m:val="]"/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:</a:t>
                </a:r>
              </a:p>
              <a:p>
                <a:pPr>
                  <a:tabLst>
                    <a:tab pos="2632075" algn="l"/>
                  </a:tabLst>
                </a:pP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 </a:t>
                </a:r>
              </a:p>
              <a:p>
                <a:pPr>
                  <a:tabLst>
                    <a:tab pos="2632075" algn="l"/>
                  </a:tabLst>
                </a:pPr>
                <a:endParaRPr lang="el-GR" sz="1100" i="1" dirty="0">
                  <a:effectLst/>
                  <a:latin typeface="Cambria Math" panose="02040503050406030204" pitchFamily="18" charset="0"/>
                  <a:ea typeface="Calibri" panose="020F0502020204030204" pitchFamily="34" charset="0"/>
                </a:endParaRPr>
              </a:p>
              <a:p>
                <a:pPr>
                  <a:tabLst>
                    <a:tab pos="2632075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l-GR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l-GR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−2</m:t>
                                </m:r>
                                <m:sSub>
                                  <m:sSubPr>
                                    <m:ctrlPr>
                                      <a:rPr lang="el-GR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l-GR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l-GR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l-GR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2</m:t>
                                    </m:r>
                                  </m:sub>
                                </m:sSub>
                                <m:sSup>
                                  <m:sSupPr>
                                    <m:ctrlPr>
                                      <a:rPr lang="el-GR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𝐶</m:t>
                                    </m:r>
                                  </m:e>
                                  <m:sup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∗</m:t>
                                    </m:r>
                                  </m:sup>
                                </m:sSup>
                                <m: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l-GR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l-GR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l-GR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sSup>
                                      <m:sSupPr>
                                        <m:ctrlPr>
                                          <a:rPr lang="el-GR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𝐼</m:t>
                                        </m:r>
                                      </m:e>
                                      <m:sup>
                                        <m: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∗</m:t>
                                        </m:r>
                                      </m:sup>
                                    </m:sSup>
                                    <m:sSub>
                                      <m:sSubPr>
                                        <m:ctrlPr>
                                          <a:rPr lang="el-GR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l-GR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l-GR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Calibri" panose="020F0502020204030204" pitchFamily="34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l-GR" sz="1800" i="1"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Calibri" panose="020F0502020204030204" pitchFamily="34" charset="0"/>
                                                    <a:cs typeface="Calibri" panose="020F0502020204030204" pitchFamily="34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800" i="1"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Calibri" panose="020F0502020204030204" pitchFamily="34" charset="0"/>
                                                    <a:cs typeface="Calibri" panose="020F0502020204030204" pitchFamily="34" charset="0"/>
                                                  </a:rPr>
                                                  <m:t>𝑘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l-GR" sz="1800" i="1"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Calibri" panose="020F0502020204030204" pitchFamily="34" charset="0"/>
                                                    <a:cs typeface="Calibri" panose="020F0502020204030204" pitchFamily="34" charset="0"/>
                                                  </a:rPr>
                                                  <m:t>1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l-GR" sz="1800" i="1">
                                                <a:effectLst/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Calibri" panose="020F0502020204030204" pitchFamily="34" charset="0"/>
                                              </a:rPr>
                                              <m:t>+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lang="el-GR" sz="1800" i="1"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Calibri" panose="020F0502020204030204" pitchFamily="34" charset="0"/>
                                                    <a:cs typeface="Calibri" panose="020F0502020204030204" pitchFamily="34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US" sz="1800" i="1"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Calibri" panose="020F0502020204030204" pitchFamily="34" charset="0"/>
                                                    <a:cs typeface="Calibri" panose="020F0502020204030204" pitchFamily="34" charset="0"/>
                                                  </a:rPr>
                                                  <m:t>𝐶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sz="1800" i="1"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Calibri" panose="020F0502020204030204" pitchFamily="34" charset="0"/>
                                                    <a:cs typeface="Calibri" panose="020F0502020204030204" pitchFamily="34" charset="0"/>
                                                  </a:rPr>
                                                  <m:t>∗</m:t>
                                                </m:r>
                                              </m:sup>
                                            </m:sSup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l-GR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  <m: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l-GR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l-GR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−</m:t>
                                </m:r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𝜆</m:t>
                                </m:r>
                              </m:e>
                              <m:e>
                                <m:f>
                                  <m:fPr>
                                    <m:ctrlPr>
                                      <a:rPr lang="el-GR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l-GR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l-GR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sSup>
                                      <m:sSupPr>
                                        <m:ctrlPr>
                                          <a:rPr lang="el-GR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𝐶</m:t>
                                        </m:r>
                                      </m:e>
                                      <m:sup>
                                        <m: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∗</m:t>
                                        </m:r>
                                      </m:sup>
                                    </m:sSup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l-GR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l-GR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l-GR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+</m:t>
                                    </m:r>
                                    <m:sSup>
                                      <m:sSupPr>
                                        <m:ctrlPr>
                                          <a:rPr lang="el-GR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𝐶</m:t>
                                        </m:r>
                                      </m:e>
                                      <m:sup>
                                        <m: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∗</m:t>
                                        </m:r>
                                      </m:sup>
                                    </m:sSup>
                                  </m:den>
                                </m:f>
                              </m:e>
                            </m:mr>
                            <m:mr>
                              <m:e>
                                <m: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l-GR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l-GR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2</m:t>
                                    </m:r>
                                  </m:sub>
                                </m:sSub>
                                <m:sSup>
                                  <m:sSupPr>
                                    <m:ctrlPr>
                                      <a:rPr lang="el-GR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𝐼</m:t>
                                    </m:r>
                                  </m:e>
                                  <m:sup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∗</m:t>
                                    </m:r>
                                  </m:sup>
                                </m:sSup>
                                <m: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l-GR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2</m:t>
                                    </m:r>
                                    <m:sSup>
                                      <m:sSupPr>
                                        <m:ctrlPr>
                                          <a:rPr lang="el-GR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𝐶</m:t>
                                        </m:r>
                                      </m:e>
                                      <m:sup>
                                        <m: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∗</m:t>
                                        </m:r>
                                      </m:sup>
                                    </m:sSup>
                                    <m:sSup>
                                      <m:sSupPr>
                                        <m:ctrlPr>
                                          <a:rPr lang="el-GR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𝐼</m:t>
                                        </m:r>
                                      </m:e>
                                      <m:sup>
                                        <m: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∗</m:t>
                                        </m:r>
                                      </m:sup>
                                    </m:sSup>
                                    <m:sSub>
                                      <m:sSubPr>
                                        <m:ctrlPr>
                                          <a:rPr lang="el-GR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l-GR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l-GR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l-GR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l-GR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Calibri" panose="020F0502020204030204" pitchFamily="34" charset="0"/>
                                              </a:rPr>
                                            </m:ctrlPr>
                                          </m:dPr>
                                          <m:e>
                                            <m:sSup>
                                              <m:sSupPr>
                                                <m:ctrlPr>
                                                  <a:rPr lang="el-GR" sz="1800" i="1"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Calibri" panose="020F0502020204030204" pitchFamily="34" charset="0"/>
                                                    <a:cs typeface="Calibri" panose="020F0502020204030204" pitchFamily="34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sSup>
                                                  <m:sSupPr>
                                                    <m:ctrlPr>
                                                      <a:rPr lang="el-GR" sz="18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Calibri" panose="020F0502020204030204" pitchFamily="34" charset="0"/>
                                                        <a:cs typeface="Calibri" panose="020F0502020204030204" pitchFamily="34" charset="0"/>
                                                      </a:rPr>
                                                    </m:ctrlPr>
                                                  </m:sSupPr>
                                                  <m:e>
                                                    <m:r>
                                                      <a:rPr lang="en-US" sz="18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Calibri" panose="020F0502020204030204" pitchFamily="34" charset="0"/>
                                                        <a:cs typeface="Calibri" panose="020F0502020204030204" pitchFamily="34" charset="0"/>
                                                      </a:rPr>
                                                      <m:t>𝐶</m:t>
                                                    </m:r>
                                                  </m:e>
                                                  <m:sup>
                                                    <m:r>
                                                      <a:rPr lang="en-US" sz="18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Calibri" panose="020F0502020204030204" pitchFamily="34" charset="0"/>
                                                        <a:cs typeface="Calibri" panose="020F0502020204030204" pitchFamily="34" charset="0"/>
                                                      </a:rPr>
                                                      <m:t>∗</m:t>
                                                    </m:r>
                                                  </m:sup>
                                                </m:sSup>
                                              </m:e>
                                              <m:sup>
                                                <m:r>
                                                  <a:rPr lang="el-GR" sz="1800" i="1"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Calibri" panose="020F0502020204030204" pitchFamily="34" charset="0"/>
                                                    <a:cs typeface="Calibri" panose="020F0502020204030204" pitchFamily="34" charset="0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p>
                                            <m:r>
                                              <a:rPr lang="el-GR" sz="1800" i="1">
                                                <a:effectLst/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Calibri" panose="020F0502020204030204" pitchFamily="34" charset="0"/>
                                              </a:rPr>
                                              <m:t>+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l-GR" sz="1800" i="1"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Calibri" panose="020F0502020204030204" pitchFamily="34" charset="0"/>
                                                    <a:cs typeface="Calibri" panose="020F0502020204030204" pitchFamily="34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800" i="1"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Calibri" panose="020F0502020204030204" pitchFamily="34" charset="0"/>
                                                    <a:cs typeface="Calibri" panose="020F0502020204030204" pitchFamily="34" charset="0"/>
                                                  </a:rPr>
                                                  <m:t>𝑘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l-GR" sz="1800" i="1"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Calibri" panose="020F0502020204030204" pitchFamily="34" charset="0"/>
                                                    <a:cs typeface="Calibri" panose="020F0502020204030204" pitchFamily="34" charset="0"/>
                                                  </a:rPr>
                                                  <m:t>2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l-GR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</m:e>
                              <m:e>
                                <m: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l-GR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</m:ctrlPr>
                                  </m:fPr>
                                  <m:num>
                                    <m:d>
                                      <m:dPr>
                                        <m:ctrlPr>
                                          <a:rPr lang="el-GR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l-GR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𝑑</m:t>
                                        </m:r>
                                        <m:r>
                                          <a:rPr lang="el-GR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+</m:t>
                                        </m:r>
                                        <m:r>
                                          <a:rPr lang="el-GR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𝑔</m:t>
                                        </m:r>
                                      </m:e>
                                    </m:d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l-GR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l-GR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𝐼</m:t>
                                        </m:r>
                                      </m:e>
                                      <m:sup>
                                        <m:r>
                                          <a:rPr lang="el-GR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∗</m:t>
                                        </m:r>
                                      </m:sup>
                                    </m:sSup>
                                  </m:den>
                                </m:f>
                                <m: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−</m:t>
                                </m:r>
                                <m: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𝜆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=0</m:t>
                      </m:r>
                    </m:oMath>
                  </m:oMathPara>
                </a14:m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>
                  <a:tabLst>
                    <a:tab pos="2632075" algn="l"/>
                  </a:tabLst>
                </a:pPr>
                <a:r>
                  <a:rPr lang="en-US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 </a:t>
                </a:r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  </m:t>
                      </m:r>
                    </m:oMath>
                  </m:oMathPara>
                </a14:m>
                <a:endParaRPr lang="el-GR" sz="1800" i="1" dirty="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=&gt;</m:t>
                      </m:r>
                      <m:sSup>
                        <m:sSup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𝜆</m:t>
                          </m:r>
                        </m:e>
                        <m:sup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2</m:t>
                          </m:r>
                        </m:sup>
                      </m:sSup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−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𝑇𝑟</m:t>
                      </m:r>
                      <m:d>
                        <m:d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𝐽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1800" i="1">
                                      <a:effectLst/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𝜆</m:t>
                      </m:r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+</m:t>
                      </m:r>
                      <m:func>
                        <m:funcPr>
                          <m:ctrlPr>
                            <a:rPr lang="el-GR" sz="18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l-GR" sz="18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det</m:t>
                          </m:r>
                        </m:fName>
                        <m:e>
                          <m:d>
                            <m:dPr>
                              <m:ctrlP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 </m:t>
                              </m:r>
                              <m:r>
                                <a:rPr lang="el-GR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𝐽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l-GR" sz="1800" i="1">
                                      <a:effectLst/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l-GR" sz="1800" i="1">
                                          <a:effectLst/>
                                          <a:latin typeface="Cambria Math" panose="02040503050406030204" pitchFamily="18" charset="0"/>
                                          <a:cs typeface="Calibri" panose="020F050202020403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Calibri" panose="020F0502020204030204" pitchFamily="34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el-GR" sz="18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Calibri" panose="020F0502020204030204" pitchFamily="34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</m:func>
                      <m:r>
                        <a:rPr lang="el-GR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=0</m:t>
                      </m:r>
                    </m:oMath>
                  </m:oMathPara>
                </a14:m>
                <a:endParaRPr lang="el-GR" dirty="0"/>
              </a:p>
              <a:p>
                <a:pPr algn="just">
                  <a:tabLst>
                    <a:tab pos="2632075" algn="l"/>
                  </a:tabLst>
                </a:pPr>
                <a:endParaRPr lang="el-GR" dirty="0"/>
              </a:p>
              <a:p>
                <a:pPr algn="just">
                  <a:tabLst>
                    <a:tab pos="2632075" algn="l"/>
                  </a:tabLst>
                </a:pPr>
                <a:endParaRPr lang="el-GR" sz="400" i="1" dirty="0">
                  <a:effectLst/>
                  <a:latin typeface="Cambria Math" panose="02040503050406030204" pitchFamily="18" charset="0"/>
                  <a:ea typeface="Calibri" panose="020F0502020204030204" pitchFamily="34" charset="0"/>
                </a:endParaRPr>
              </a:p>
              <a:p>
                <a:pPr marL="285750" indent="-285750" algn="just">
                  <a:buFont typeface="Wingdings" panose="05000000000000000000" pitchFamily="2" charset="2"/>
                  <a:buChar char="Ø"/>
                  <a:tabLst>
                    <a:tab pos="2632075" algn="l"/>
                  </a:tabLst>
                </a:pPr>
                <a14:m>
                  <m:oMath xmlns:m="http://schemas.openxmlformats.org/officeDocument/2006/math"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  </m:t>
                    </m:r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𝑟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1</m:t>
                        </m:r>
                      </m:sub>
                    </m:sSub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&lt;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2</m:t>
                    </m:r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𝑟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𝑟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𝐶</m:t>
                        </m:r>
                      </m:e>
                      <m:sup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∗</m:t>
                        </m:r>
                      </m:sup>
                    </m:sSup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+</m:t>
                    </m:r>
                    <m:f>
                      <m:f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1</m:t>
                            </m:r>
                          </m:sub>
                        </m:sSub>
                        <m:sSup>
                          <m:sSup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p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∗</m:t>
                            </m:r>
                          </m:sup>
                        </m:sSup>
                        <m:sSub>
                          <m:sSub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l-GR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el-GR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𝐶</m:t>
                                    </m:r>
                                  </m:e>
                                  <m:sup>
                                    <m: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∗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+</m:t>
                    </m:r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𝑏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</m:t>
                        </m:r>
                      </m:sub>
                    </m:sSub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+</m:t>
                    </m:r>
                    <m:f>
                      <m:f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𝑑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+</m:t>
                            </m:r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𝑔</m:t>
                            </m:r>
                          </m:e>
                        </m:d>
                      </m:num>
                      <m:den>
                        <m:sSup>
                          <m:sSup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p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∗</m:t>
                            </m:r>
                          </m:sup>
                        </m:sSup>
                      </m:den>
                    </m:f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=&gt;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𝑇𝑟</m:t>
                    </m:r>
                    <m:d>
                      <m:d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𝐽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&lt;</m:t>
                    </m:r>
                    <m:r>
                      <a:rPr lang="el-GR" sz="1800" b="0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0.</m:t>
                    </m:r>
                  </m:oMath>
                </a14:m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ctr">
                  <a:tabLst>
                    <a:tab pos="2632075" algn="l"/>
                  </a:tabLst>
                </a:pPr>
                <a:r>
                  <a:rPr lang="en-US" sz="1800" i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 </a:t>
                </a:r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Ø"/>
                  <a:tabLst>
                    <a:tab pos="2632075" algn="l"/>
                  </a:tabLst>
                </a:pPr>
                <a14:m>
                  <m:oMath xmlns:m="http://schemas.openxmlformats.org/officeDocument/2006/math">
                    <m:d>
                      <m:d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1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𝐶</m:t>
                                </m:r>
                              </m:e>
                              <m:sup>
                                <m: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∗</m:t>
                                </m:r>
                              </m:sup>
                            </m:sSup>
                          </m:num>
                          <m:den>
                            <m:sSub>
                              <m:sSubPr>
                                <m:ctrlP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𝐶</m:t>
                                </m:r>
                              </m:e>
                              <m:sup>
                                <m: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∗</m:t>
                                </m:r>
                              </m:sup>
                            </m:sSup>
                          </m:den>
                        </m:f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−</m:t>
                        </m:r>
                        <m:sSub>
                          <m:sSub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sub>
                        </m:sSub>
                        <m:sSup>
                          <m:sSup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p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∗</m:t>
                            </m:r>
                          </m:sup>
                        </m:s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+</m:t>
                        </m:r>
                        <m:f>
                          <m:f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</m:ctrlPr>
                          </m:fPr>
                          <m:num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2</m:t>
                            </m:r>
                            <m:sSup>
                              <m:sSupPr>
                                <m:ctrlP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𝐶</m:t>
                                </m:r>
                              </m:e>
                              <m:sup>
                                <m: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∗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𝐼</m:t>
                                </m:r>
                              </m:e>
                              <m:sup>
                                <m: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∗</m:t>
                                </m:r>
                              </m:sup>
                            </m:sSup>
                            <m:sSub>
                              <m:sSubPr>
                                <m:ctrlP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3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sSup>
                              <m:sSupPr>
                                <m:ctrlP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el-GR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pPr>
                                      <m:e>
                                        <m:sSup>
                                          <m:sSupPr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Calibri" panose="020F0502020204030204" pitchFamily="34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1800" i="1">
                                                <a:effectLst/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Calibri" panose="020F0502020204030204" pitchFamily="34" charset="0"/>
                                              </a:rPr>
                                              <m:t>𝐶</m:t>
                                            </m:r>
                                          </m:e>
                                          <m:sup>
                                            <m:r>
                                              <a:rPr lang="el-GR" sz="1800" i="1">
                                                <a:effectLst/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Calibri" panose="020F0502020204030204" pitchFamily="34" charset="0"/>
                                              </a:rPr>
                                              <m:t>∗</m:t>
                                            </m:r>
                                          </m:sup>
                                        </m:sSup>
                                      </m:e>
                                      <m:sup>
                                        <m:r>
                                          <a:rPr lang="el-GR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l-GR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l-GR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l-GR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 </m:t>
                        </m:r>
                      </m:e>
                    </m:d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&gt;</m:t>
                    </m:r>
                    <m:d>
                      <m:d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−</m:t>
                        </m:r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2</m:t>
                        </m:r>
                        <m:sSub>
                          <m:sSub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sub>
                        </m:sSub>
                        <m:sSup>
                          <m:sSup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𝐶</m:t>
                            </m:r>
                          </m:e>
                          <m:sup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∗</m:t>
                            </m:r>
                          </m:sup>
                        </m:sSup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−</m:t>
                        </m:r>
                        <m:f>
                          <m:f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1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𝐼</m:t>
                                </m:r>
                              </m:e>
                              <m:sup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∗</m:t>
                                </m:r>
                              </m:sup>
                            </m:sSup>
                            <m:sSub>
                              <m:sSubPr>
                                <m:ctrlP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p>
                              <m:sSupPr>
                                <m:ctrlP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l-GR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l-GR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l-GR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+</m:t>
                                    </m:r>
                                    <m:sSup>
                                      <m:sSupPr>
                                        <m:ctrlPr>
                                          <a:rPr lang="el-GR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𝐶</m:t>
                                        </m:r>
                                      </m:e>
                                      <m:sup>
                                        <m: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∗</m:t>
                                        </m:r>
                                      </m:sup>
                                    </m:sSup>
                                  </m:e>
                                </m:d>
                              </m:e>
                              <m:sup>
                                <m: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−</m:t>
                        </m:r>
                        <m:sSub>
                          <m:sSub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l-GR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</m:ctrlPr>
                          </m:fPr>
                          <m:num>
                            <m:d>
                              <m:dPr>
                                <m:ctrlP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</m:ctrlPr>
                              </m:dPr>
                              <m:e>
                                <m: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𝑑</m:t>
                                </m:r>
                                <m: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+</m:t>
                                </m:r>
                                <m: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𝑔</m:t>
                                </m:r>
                              </m:e>
                            </m:d>
                          </m:num>
                          <m:den>
                            <m:sSup>
                              <m:sSupPr>
                                <m:ctrlP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𝐼</m:t>
                                </m:r>
                              </m:e>
                              <m:sup>
                                <m:r>
                                  <a:rPr lang="el-GR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∗</m:t>
                                </m:r>
                              </m:sup>
                            </m:sSup>
                          </m:den>
                        </m:f>
                      </m:e>
                    </m:d>
                    <m:r>
                      <a:rPr lang="el-GR" i="1"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=&gt;</m:t>
                    </m:r>
                    <m:func>
                      <m:funcPr>
                        <m:ctrlPr>
                          <a:rPr lang="el-GR" i="1"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l-GR"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l-GR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l-GR">
                                <a:latin typeface="Cambria Math" panose="02040503050406030204" pitchFamily="18" charset="0"/>
                                <a:ea typeface="Calibri" panose="020F0502020204030204" pitchFamily="34" charset="0"/>
                              </a:rPr>
                              <m:t> </m:t>
                            </m:r>
                            <m:r>
                              <a:rPr lang="el-GR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𝐽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l-GR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l-GR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l-GR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d>
                          </m:e>
                        </m:d>
                      </m:e>
                    </m:func>
                    <m:r>
                      <a:rPr lang="el-GR" i="1"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&gt;0</m:t>
                    </m:r>
                  </m:oMath>
                </a14:m>
                <a:endParaRPr lang="el-GR" dirty="0"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Ø"/>
                  <a:tabLst>
                    <a:tab pos="2632075" algn="l"/>
                  </a:tabLst>
                </a:pPr>
                <a:endParaRPr lang="el-GR" dirty="0"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Ø"/>
                  <a:tabLst>
                    <a:tab pos="2632075" algn="l"/>
                  </a:tabLst>
                </a:pPr>
                <a:endParaRPr lang="el-GR" dirty="0"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Ø"/>
                  <a:tabLst>
                    <a:tab pos="2632075" algn="l"/>
                  </a:tabLst>
                </a:pPr>
                <a:endParaRPr lang="el-GR" dirty="0"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>
                  <a:tabLst>
                    <a:tab pos="2632075" algn="l"/>
                  </a:tabLst>
                </a:pPr>
                <a:endParaRPr lang="el-GR" dirty="0"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Ø"/>
                  <a:tabLst>
                    <a:tab pos="2632075" algn="l"/>
                  </a:tabLst>
                </a:pPr>
                <a:endParaRPr lang="el-GR" dirty="0"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>
                  <a:tabLst>
                    <a:tab pos="2632075" algn="l"/>
                  </a:tabLst>
                </a:pPr>
                <a:endParaRPr lang="el-GR" dirty="0"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endParaRPr lang="el-GR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51654C0-FF0B-0D21-E8FA-D80C316247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534" y="169682"/>
                <a:ext cx="10763741" cy="65680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Οβάλ 14">
            <a:extLst>
              <a:ext uri="{FF2B5EF4-FFF2-40B4-BE49-F238E27FC236}">
                <a16:creationId xmlns:a16="http://schemas.microsoft.com/office/drawing/2014/main" id="{AE0D7EE6-EAD8-518E-1F40-32871180DA9E}"/>
              </a:ext>
            </a:extLst>
          </p:cNvPr>
          <p:cNvSpPr/>
          <p:nvPr/>
        </p:nvSpPr>
        <p:spPr>
          <a:xfrm>
            <a:off x="1122972" y="5307291"/>
            <a:ext cx="2657176" cy="999241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C5AFA5-AA03-AF84-A828-F41D9DE9D0E7}"/>
                  </a:ext>
                </a:extLst>
              </p:cNvPr>
              <p:cNvSpPr txBox="1"/>
              <p:nvPr/>
            </p:nvSpPr>
            <p:spPr>
              <a:xfrm>
                <a:off x="1391044" y="5622245"/>
                <a:ext cx="212103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just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i="1" smtClean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𝑇𝑟</m:t>
                      </m:r>
                      <m:d>
                        <m:dPr>
                          <m:ctrlP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𝐽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l-GR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l-GR" sz="1800" b="0" i="1" smtClean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el-GR" sz="1800" b="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b="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𝜆</m:t>
                          </m:r>
                        </m:e>
                        <m:sub>
                          <m:r>
                            <a:rPr lang="el-GR" sz="1800" b="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1</m:t>
                          </m:r>
                        </m:sub>
                      </m:sSub>
                      <m:r>
                        <a:rPr lang="el-GR" sz="1800" b="0" i="1" smtClean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el-GR" sz="1800" b="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b="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𝜆</m:t>
                          </m:r>
                        </m:e>
                        <m:sub>
                          <m:r>
                            <a:rPr lang="el-GR" sz="1800" b="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l-GR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C5AFA5-AA03-AF84-A828-F41D9DE9D0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1044" y="5622245"/>
                <a:ext cx="2121031" cy="369332"/>
              </a:xfrm>
              <a:prstGeom prst="rect">
                <a:avLst/>
              </a:prstGeom>
              <a:blipFill>
                <a:blip r:embed="rId3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Σύμβολο πρόσθεσης 16">
            <a:extLst>
              <a:ext uri="{FF2B5EF4-FFF2-40B4-BE49-F238E27FC236}">
                <a16:creationId xmlns:a16="http://schemas.microsoft.com/office/drawing/2014/main" id="{B3AFC775-777B-EFF9-06A9-E50742A4AC14}"/>
              </a:ext>
            </a:extLst>
          </p:cNvPr>
          <p:cNvSpPr/>
          <p:nvPr/>
        </p:nvSpPr>
        <p:spPr>
          <a:xfrm>
            <a:off x="3841422" y="5563749"/>
            <a:ext cx="565608" cy="486324"/>
          </a:xfrm>
          <a:prstGeom prst="mathPlus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8" name="Οβάλ 17">
            <a:extLst>
              <a:ext uri="{FF2B5EF4-FFF2-40B4-BE49-F238E27FC236}">
                <a16:creationId xmlns:a16="http://schemas.microsoft.com/office/drawing/2014/main" id="{73EDE486-BA62-3C14-42DC-BC21E19B6B8A}"/>
              </a:ext>
            </a:extLst>
          </p:cNvPr>
          <p:cNvSpPr/>
          <p:nvPr/>
        </p:nvSpPr>
        <p:spPr>
          <a:xfrm>
            <a:off x="4407030" y="5328131"/>
            <a:ext cx="2380269" cy="957559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8667B60-76FD-2B9A-0243-CF5FE3E4E5C8}"/>
                  </a:ext>
                </a:extLst>
              </p:cNvPr>
              <p:cNvSpPr txBox="1"/>
              <p:nvPr/>
            </p:nvSpPr>
            <p:spPr>
              <a:xfrm>
                <a:off x="4516026" y="5565684"/>
                <a:ext cx="21622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func>
                            <m:funcPr>
                              <m:ctrlPr>
                                <a:rPr lang="el-GR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l-GR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</a:rPr>
                                <m:t>det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l-GR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</a:rPr>
                                    <m:t> </m:t>
                                  </m:r>
                                  <m:r>
                                    <a:rPr lang="el-GR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𝐽</m:t>
                                  </m:r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l-GR" i="1"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Calibri" panose="020F0502020204030204" pitchFamily="34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l-GR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Calibri" panose="020F0502020204030204" pitchFamily="34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Calibri" panose="020F0502020204030204" pitchFamily="34" charset="0"/>
                                            </a:rPr>
                                            <m:t>𝑆</m:t>
                                          </m:r>
                                        </m:e>
                                        <m:sub>
                                          <m:r>
                                            <a:rPr lang="el-GR" i="1"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Calibri" panose="020F0502020204030204" pitchFamily="34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d>
                            </m:e>
                          </m:func>
                          <m: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8667B60-76FD-2B9A-0243-CF5FE3E4E5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6026" y="5565684"/>
                <a:ext cx="2162275" cy="369332"/>
              </a:xfrm>
              <a:prstGeom prst="rect">
                <a:avLst/>
              </a:prstGeom>
              <a:blipFill>
                <a:blip r:embed="rId4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Ίσο 19">
            <a:extLst>
              <a:ext uri="{FF2B5EF4-FFF2-40B4-BE49-F238E27FC236}">
                <a16:creationId xmlns:a16="http://schemas.microsoft.com/office/drawing/2014/main" id="{7DD2435B-F628-1375-42F2-908B2275A304}"/>
              </a:ext>
            </a:extLst>
          </p:cNvPr>
          <p:cNvSpPr/>
          <p:nvPr/>
        </p:nvSpPr>
        <p:spPr>
          <a:xfrm>
            <a:off x="6896295" y="5646770"/>
            <a:ext cx="499620" cy="320279"/>
          </a:xfrm>
          <a:prstGeom prst="mathEqual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/>
              </a:solidFill>
            </a:endParaRPr>
          </a:p>
        </p:txBody>
      </p:sp>
      <p:sp>
        <p:nvSpPr>
          <p:cNvPr id="21" name="Οβάλ 20">
            <a:extLst>
              <a:ext uri="{FF2B5EF4-FFF2-40B4-BE49-F238E27FC236}">
                <a16:creationId xmlns:a16="http://schemas.microsoft.com/office/drawing/2014/main" id="{38988C53-B646-DD55-8A95-85E1DBAEC91A}"/>
              </a:ext>
            </a:extLst>
          </p:cNvPr>
          <p:cNvSpPr/>
          <p:nvPr/>
        </p:nvSpPr>
        <p:spPr>
          <a:xfrm>
            <a:off x="7608411" y="4871348"/>
            <a:ext cx="3460617" cy="181697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8449FD4-A96F-FD2E-5C14-904E1E25D29A}"/>
                  </a:ext>
                </a:extLst>
              </p:cNvPr>
              <p:cNvSpPr txBox="1"/>
              <p:nvPr/>
            </p:nvSpPr>
            <p:spPr>
              <a:xfrm>
                <a:off x="7919963" y="5152168"/>
                <a:ext cx="2893050" cy="1354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l-GR" sz="1600" dirty="0">
                    <a:latin typeface="Calibri" panose="020F0502020204030204" pitchFamily="34" charset="0"/>
                    <a:ea typeface="Calibri" panose="020F0502020204030204" pitchFamily="34" charset="0"/>
                  </a:rPr>
                  <a:t>Ο</a:t>
                </a:r>
                <a:r>
                  <a:rPr lang="el-GR" sz="16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πίνακας </a:t>
                </a:r>
                <a14:m>
                  <m:oMath xmlns:m="http://schemas.openxmlformats.org/officeDocument/2006/math">
                    <m:r>
                      <a:rPr lang="el-GR" sz="16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𝐽</m:t>
                    </m:r>
                    <m:d>
                      <m:dPr>
                        <m:begChr m:val="["/>
                        <m:endChr m:val="]"/>
                        <m:ctrlPr>
                          <a:rPr lang="el-GR" sz="16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6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l-GR" sz="16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l-GR" sz="16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έχει δύο </a:t>
                </a:r>
                <a:r>
                  <a:rPr lang="el-GR" sz="1600" dirty="0" err="1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ιδιοτιμές</a:t>
                </a:r>
                <a:r>
                  <a:rPr lang="el-GR" sz="16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, αρνητικές και επομένως το σύστημα μας είναι </a:t>
                </a:r>
                <a:r>
                  <a:rPr lang="el-GR" sz="1600" dirty="0" err="1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ασυμπτωτικά</a:t>
                </a:r>
                <a:r>
                  <a:rPr lang="el-GR" sz="16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τοπικά ευσταθές σε μια περιοχή κοντά στο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6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𝑆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l-GR" sz="16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.</a:t>
                </a:r>
                <a:r>
                  <a:rPr lang="el-GR" sz="18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 </a:t>
                </a:r>
                <a:endParaRPr lang="el-GR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8449FD4-A96F-FD2E-5C14-904E1E25D2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9963" y="5152168"/>
                <a:ext cx="2893050" cy="1354217"/>
              </a:xfrm>
              <a:prstGeom prst="rect">
                <a:avLst/>
              </a:prstGeom>
              <a:blipFill>
                <a:blip r:embed="rId5"/>
                <a:stretch>
                  <a:fillRect l="-1053" t="-1351" r="-1263" b="-450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Βέλος: Διάσημα 22">
            <a:extLst>
              <a:ext uri="{FF2B5EF4-FFF2-40B4-BE49-F238E27FC236}">
                <a16:creationId xmlns:a16="http://schemas.microsoft.com/office/drawing/2014/main" id="{D7F60941-1F81-B48A-CCBD-05796F09B1C3}"/>
              </a:ext>
            </a:extLst>
          </p:cNvPr>
          <p:cNvSpPr/>
          <p:nvPr/>
        </p:nvSpPr>
        <p:spPr>
          <a:xfrm>
            <a:off x="7261783" y="5622243"/>
            <a:ext cx="296355" cy="369332"/>
          </a:xfrm>
          <a:prstGeom prst="chevr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C3D8E4A-9007-1F94-3832-A1D83AE0EC4B}"/>
              </a:ext>
            </a:extLst>
          </p:cNvPr>
          <p:cNvSpPr txBox="1"/>
          <p:nvPr/>
        </p:nvSpPr>
        <p:spPr>
          <a:xfrm>
            <a:off x="11064087" y="6411459"/>
            <a:ext cx="7725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35</a:t>
            </a:r>
            <a:endParaRPr lang="el-GR" sz="1400" b="1" dirty="0"/>
          </a:p>
        </p:txBody>
      </p:sp>
    </p:spTree>
    <p:extLst>
      <p:ext uri="{BB962C8B-B14F-4D97-AF65-F5344CB8AC3E}">
        <p14:creationId xmlns:p14="http://schemas.microsoft.com/office/powerpoint/2010/main" val="131275708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Ορθογώνιο 22">
            <a:extLst>
              <a:ext uri="{FF2B5EF4-FFF2-40B4-BE49-F238E27FC236}">
                <a16:creationId xmlns:a16="http://schemas.microsoft.com/office/drawing/2014/main" id="{E69599FC-3576-E984-44EE-2A67E23C2BB1}"/>
              </a:ext>
            </a:extLst>
          </p:cNvPr>
          <p:cNvSpPr/>
          <p:nvPr/>
        </p:nvSpPr>
        <p:spPr>
          <a:xfrm>
            <a:off x="1319753" y="3330883"/>
            <a:ext cx="3007150" cy="347379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D80B455E-7E95-394A-624D-F3F0A38F9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36</a:t>
            </a:fld>
            <a:endParaRPr lang="el-GR" b="1" dirty="0"/>
          </a:p>
        </p:txBody>
      </p:sp>
      <p:sp>
        <p:nvSpPr>
          <p:cNvPr id="3" name="Ορθογώνιο 2">
            <a:extLst>
              <a:ext uri="{FF2B5EF4-FFF2-40B4-BE49-F238E27FC236}">
                <a16:creationId xmlns:a16="http://schemas.microsoft.com/office/drawing/2014/main" id="{976983E5-A905-BF4D-522F-C190F79633D9}"/>
              </a:ext>
            </a:extLst>
          </p:cNvPr>
          <p:cNvSpPr/>
          <p:nvPr/>
        </p:nvSpPr>
        <p:spPr>
          <a:xfrm>
            <a:off x="707010" y="0"/>
            <a:ext cx="1148499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l-GR" sz="3200" b="1" u="sng" cap="none" spc="0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ΟΙ ΤΕΣΣΕΡΙΣ ΠΕΡΙΠΤΩΣΕΙΣ ΤΟΥ ΜΟΝΤΕΛΟΥ</a:t>
            </a:r>
          </a:p>
        </p:txBody>
      </p:sp>
      <p:sp>
        <p:nvSpPr>
          <p:cNvPr id="9" name="Εξάγωνο 8">
            <a:extLst>
              <a:ext uri="{FF2B5EF4-FFF2-40B4-BE49-F238E27FC236}">
                <a16:creationId xmlns:a16="http://schemas.microsoft.com/office/drawing/2014/main" id="{2324B3E6-7142-F2F3-21C2-FADA12F427CA}"/>
              </a:ext>
            </a:extLst>
          </p:cNvPr>
          <p:cNvSpPr/>
          <p:nvPr/>
        </p:nvSpPr>
        <p:spPr>
          <a:xfrm>
            <a:off x="6557914" y="2388086"/>
            <a:ext cx="2513814" cy="751040"/>
          </a:xfrm>
          <a:prstGeom prst="hexagon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800" u="sng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ΧΗΜΕΙΟΘΕΡΑΠΕΙΑ ΚΑΙ ΒΙΤΑΜΙΝΕΣ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CE2AA0C8-3561-12B3-1D52-B663884DCA14}"/>
              </a:ext>
            </a:extLst>
          </p:cNvPr>
          <p:cNvSpPr/>
          <p:nvPr/>
        </p:nvSpPr>
        <p:spPr>
          <a:xfrm>
            <a:off x="3300167" y="2042827"/>
            <a:ext cx="5771561" cy="87631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E260AF6C-6CF2-B5C6-706E-1B604236E94D}"/>
              </a:ext>
            </a:extLst>
          </p:cNvPr>
          <p:cNvSpPr/>
          <p:nvPr/>
        </p:nvSpPr>
        <p:spPr>
          <a:xfrm>
            <a:off x="6116032" y="1034159"/>
            <a:ext cx="69915" cy="2104967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Εξάγωνο 11">
            <a:extLst>
              <a:ext uri="{FF2B5EF4-FFF2-40B4-BE49-F238E27FC236}">
                <a16:creationId xmlns:a16="http://schemas.microsoft.com/office/drawing/2014/main" id="{A9BD0C87-31F7-C95E-648B-DC4347C1E440}"/>
              </a:ext>
            </a:extLst>
          </p:cNvPr>
          <p:cNvSpPr/>
          <p:nvPr/>
        </p:nvSpPr>
        <p:spPr>
          <a:xfrm>
            <a:off x="3300167" y="1034159"/>
            <a:ext cx="2513814" cy="751040"/>
          </a:xfrm>
          <a:prstGeom prst="hexagon">
            <a:avLst/>
          </a:prstGeom>
          <a:solidFill>
            <a:schemeClr val="accent4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800" u="sng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ΧΩΡΙΣ ΦΑΡΜΑΚΟ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13" name="Εξάγωνο 12">
            <a:extLst>
              <a:ext uri="{FF2B5EF4-FFF2-40B4-BE49-F238E27FC236}">
                <a16:creationId xmlns:a16="http://schemas.microsoft.com/office/drawing/2014/main" id="{19D9E5E8-E439-DE04-0125-E7226EF0B854}"/>
              </a:ext>
            </a:extLst>
          </p:cNvPr>
          <p:cNvSpPr/>
          <p:nvPr/>
        </p:nvSpPr>
        <p:spPr>
          <a:xfrm>
            <a:off x="3300167" y="2388086"/>
            <a:ext cx="2513814" cy="751040"/>
          </a:xfrm>
          <a:prstGeom prst="hexagon">
            <a:avLst/>
          </a:prstGeom>
          <a:solidFill>
            <a:schemeClr val="accent4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l-GR" sz="1800" u="sng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ΧΗΜΕΙΟΘΕΡΑΠΕΙΑ</a:t>
            </a:r>
            <a:endParaRPr lang="el-GR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4" name="Εξάγωνο 13">
            <a:extLst>
              <a:ext uri="{FF2B5EF4-FFF2-40B4-BE49-F238E27FC236}">
                <a16:creationId xmlns:a16="http://schemas.microsoft.com/office/drawing/2014/main" id="{DF362C74-732E-1127-341A-F9FAE48D727E}"/>
              </a:ext>
            </a:extLst>
          </p:cNvPr>
          <p:cNvSpPr/>
          <p:nvPr/>
        </p:nvSpPr>
        <p:spPr>
          <a:xfrm>
            <a:off x="6557914" y="1034159"/>
            <a:ext cx="2513814" cy="751040"/>
          </a:xfrm>
          <a:prstGeom prst="hexagon">
            <a:avLst/>
          </a:prstGeom>
          <a:solidFill>
            <a:schemeClr val="accent4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800" u="sng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ΑΝΟΣΟΘΕΡΑΠΕΙΑ</a:t>
            </a:r>
          </a:p>
          <a:p>
            <a:pPr algn="ctr"/>
            <a:r>
              <a:rPr lang="el-GR" sz="1800" u="sng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(ΒΙΤΑΜΙΝΕΣ)</a:t>
            </a:r>
            <a:endParaRPr lang="el-GR" dirty="0">
              <a:solidFill>
                <a:schemeClr val="tx1"/>
              </a:solidFill>
            </a:endParaRPr>
          </a:p>
        </p:txBody>
      </p:sp>
      <p:pic>
        <p:nvPicPr>
          <p:cNvPr id="17" name="Εικόνα 16">
            <a:extLst>
              <a:ext uri="{FF2B5EF4-FFF2-40B4-BE49-F238E27FC236}">
                <a16:creationId xmlns:a16="http://schemas.microsoft.com/office/drawing/2014/main" id="{61739643-4E07-9797-6D08-349F34C92A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7115" y="3404253"/>
            <a:ext cx="952500" cy="3400425"/>
          </a:xfrm>
          <a:prstGeom prst="rect">
            <a:avLst/>
          </a:prstGeom>
        </p:spPr>
      </p:pic>
      <p:pic>
        <p:nvPicPr>
          <p:cNvPr id="19" name="Εικόνα 18">
            <a:extLst>
              <a:ext uri="{FF2B5EF4-FFF2-40B4-BE49-F238E27FC236}">
                <a16:creationId xmlns:a16="http://schemas.microsoft.com/office/drawing/2014/main" id="{62501AF4-F6D6-CAAB-352E-48F16F274F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7192" y="3429000"/>
            <a:ext cx="1885950" cy="3375678"/>
          </a:xfrm>
          <a:prstGeom prst="rect">
            <a:avLst/>
          </a:prstGeom>
        </p:spPr>
      </p:pic>
      <p:sp>
        <p:nvSpPr>
          <p:cNvPr id="21" name="Φυσαλίδα σκέψης: Σύννεφο 20">
            <a:extLst>
              <a:ext uri="{FF2B5EF4-FFF2-40B4-BE49-F238E27FC236}">
                <a16:creationId xmlns:a16="http://schemas.microsoft.com/office/drawing/2014/main" id="{8A0E2FD0-6FB5-ACE6-8C67-551446FD4FDF}"/>
              </a:ext>
            </a:extLst>
          </p:cNvPr>
          <p:cNvSpPr/>
          <p:nvPr/>
        </p:nvSpPr>
        <p:spPr>
          <a:xfrm>
            <a:off x="4965900" y="3784862"/>
            <a:ext cx="3791601" cy="1885361"/>
          </a:xfrm>
          <a:prstGeom prst="cloudCallout">
            <a:avLst>
              <a:gd name="adj1" fmla="val -64224"/>
              <a:gd name="adj2" fmla="val 55500"/>
            </a:avLst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tabLst>
                <a:tab pos="2632075" algn="l"/>
              </a:tabLst>
            </a:pPr>
            <a:r>
              <a:rPr lang="el-GR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Για όλα τα γραφήματα που θα ακολουθήσουν, οι τιμές των παραμέτρων βασίζονται στον διπλανό πίνακα:</a:t>
            </a:r>
          </a:p>
        </p:txBody>
      </p:sp>
    </p:spTree>
    <p:extLst>
      <p:ext uri="{BB962C8B-B14F-4D97-AF65-F5344CB8AC3E}">
        <p14:creationId xmlns:p14="http://schemas.microsoft.com/office/powerpoint/2010/main" val="174109627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F415458F-EE8C-A3F3-D3BA-A48E8D02D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37</a:t>
            </a:fld>
            <a:endParaRPr lang="el-GR" sz="1400" b="1" dirty="0"/>
          </a:p>
        </p:txBody>
      </p:sp>
      <p:sp>
        <p:nvSpPr>
          <p:cNvPr id="3" name="Ορθογώνιο 2">
            <a:extLst>
              <a:ext uri="{FF2B5EF4-FFF2-40B4-BE49-F238E27FC236}">
                <a16:creationId xmlns:a16="http://schemas.microsoft.com/office/drawing/2014/main" id="{A6005DDE-553B-05DB-270C-CDF748BA0E82}"/>
              </a:ext>
            </a:extLst>
          </p:cNvPr>
          <p:cNvSpPr/>
          <p:nvPr/>
        </p:nvSpPr>
        <p:spPr>
          <a:xfrm>
            <a:off x="688157" y="0"/>
            <a:ext cx="1150384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l-GR" sz="32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ΠΕΡΙΠΤΩΣΗ 1-ΧΩΡΙΣ ΦΑΡΜΑΚΟ</a:t>
            </a:r>
            <a:endParaRPr lang="el-GR" sz="3200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Εικόνα 4" descr="Εικόνα που περιέχει κείμενο, διάγραμμα, γραμμή, στιγμιότυπο οθόνης&#10;&#10;Περιγραφή που δημιουργήθηκε αυτόματα">
            <a:extLst>
              <a:ext uri="{FF2B5EF4-FFF2-40B4-BE49-F238E27FC236}">
                <a16:creationId xmlns:a16="http://schemas.microsoft.com/office/drawing/2014/main" id="{45037D18-FDA8-6443-6DB1-50DE5A0A8C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385" y="1178350"/>
            <a:ext cx="6499192" cy="5085434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6" name="Πλαίσιο 5">
            <a:extLst>
              <a:ext uri="{FF2B5EF4-FFF2-40B4-BE49-F238E27FC236}">
                <a16:creationId xmlns:a16="http://schemas.microsoft.com/office/drawing/2014/main" id="{9E8DD171-3AF7-C2E8-D098-E3444DCD6C64}"/>
              </a:ext>
            </a:extLst>
          </p:cNvPr>
          <p:cNvSpPr/>
          <p:nvPr/>
        </p:nvSpPr>
        <p:spPr>
          <a:xfrm>
            <a:off x="8757500" y="848254"/>
            <a:ext cx="1687399" cy="584775"/>
          </a:xfrm>
          <a:prstGeom prst="fram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9AE8665-B46F-98B0-3322-98269A8E1A5F}"/>
                  </a:ext>
                </a:extLst>
              </p:cNvPr>
              <p:cNvSpPr txBox="1"/>
              <p:nvPr/>
            </p:nvSpPr>
            <p:spPr>
              <a:xfrm>
                <a:off x="8419313" y="955975"/>
                <a:ext cx="236377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l-GR" i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l-GR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i="1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l-GR" i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9AE8665-B46F-98B0-3322-98269A8E1A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9313" y="955975"/>
                <a:ext cx="2363771" cy="369332"/>
              </a:xfrm>
              <a:prstGeom prst="rect">
                <a:avLst/>
              </a:prstGeom>
              <a:blipFill>
                <a:blip r:embed="rId3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Γραμμή σύνδεσης: Καμπύλη 9">
            <a:extLst>
              <a:ext uri="{FF2B5EF4-FFF2-40B4-BE49-F238E27FC236}">
                <a16:creationId xmlns:a16="http://schemas.microsoft.com/office/drawing/2014/main" id="{B6494DA7-75D5-F2B1-F0C4-0683B2A85FF6}"/>
              </a:ext>
            </a:extLst>
          </p:cNvPr>
          <p:cNvCxnSpPr>
            <a:cxnSpLocks/>
          </p:cNvCxnSpPr>
          <p:nvPr/>
        </p:nvCxnSpPr>
        <p:spPr>
          <a:xfrm>
            <a:off x="7926764" y="584775"/>
            <a:ext cx="679908" cy="593575"/>
          </a:xfrm>
          <a:prstGeom prst="curvedConnector3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Διάγραμμα ροής: Οθόνη 11">
                <a:extLst>
                  <a:ext uri="{FF2B5EF4-FFF2-40B4-BE49-F238E27FC236}">
                    <a16:creationId xmlns:a16="http://schemas.microsoft.com/office/drawing/2014/main" id="{0EB4A700-C50F-3B56-FC77-26650A950111}"/>
                  </a:ext>
                </a:extLst>
              </p:cNvPr>
              <p:cNvSpPr/>
              <p:nvPr/>
            </p:nvSpPr>
            <p:spPr>
              <a:xfrm>
                <a:off x="7772103" y="2593214"/>
                <a:ext cx="3809018" cy="2044774"/>
              </a:xfrm>
              <a:prstGeom prst="flowChartDisplay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r>
                  <a:rPr lang="el-GR" sz="17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Γ</a:t>
                </a:r>
                <a:r>
                  <a:rPr lang="el-GR" sz="17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ια μια ποικιλία αρχικών τιμών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7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7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𝐶</m:t>
                        </m:r>
                      </m:e>
                      <m:sub>
                        <m:r>
                          <a:rPr lang="el-GR" sz="17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7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, ο πληθυσμός των καρκινικών κυττάρων σταθεροποιείται </a:t>
                </a:r>
                <a:r>
                  <a:rPr lang="el-GR" sz="1700" dirty="0" err="1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ασυμπτωτικά</a:t>
                </a:r>
                <a:r>
                  <a:rPr lang="el-GR" sz="17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στο 2,24 μετά από περίπου 30 ημέρες.</a:t>
                </a:r>
                <a:endParaRPr lang="el-GR" sz="17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Διάγραμμα ροής: Οθόνη 11">
                <a:extLst>
                  <a:ext uri="{FF2B5EF4-FFF2-40B4-BE49-F238E27FC236}">
                    <a16:creationId xmlns:a16="http://schemas.microsoft.com/office/drawing/2014/main" id="{0EB4A700-C50F-3B56-FC77-26650A9501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2103" y="2593214"/>
                <a:ext cx="3809018" cy="2044774"/>
              </a:xfrm>
              <a:prstGeom prst="flowChartDisplay">
                <a:avLst/>
              </a:prstGeom>
              <a:blipFill>
                <a:blip r:embed="rId4"/>
                <a:stretch>
                  <a:fillRect/>
                </a:stretch>
              </a:blipFill>
              <a:ln w="19050">
                <a:solidFill>
                  <a:schemeClr val="accent4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98B8DFF0-1F1B-293B-A2B1-68281AD961E8}"/>
              </a:ext>
            </a:extLst>
          </p:cNvPr>
          <p:cNvSpPr txBox="1"/>
          <p:nvPr/>
        </p:nvSpPr>
        <p:spPr>
          <a:xfrm>
            <a:off x="1494149" y="6363305"/>
            <a:ext cx="60944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l-GR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Η ΕΞΕΛΙΞΗ ΤΩΝ ΚΑΡΚΙΝΙΚΩΝ ΚΥΤΤΑΡΩΝ ΜΕ ΤΗΝ ΠΑΡΟΔΟ ΤΟΥ ΧΡΟΝΟΥ</a:t>
            </a:r>
            <a:endParaRPr lang="el-GR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l-GR" sz="2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47407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899FC6AE-6CCE-FE85-FBF7-F05CA5276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38</a:t>
            </a:fld>
            <a:endParaRPr lang="el-GR" b="1" dirty="0"/>
          </a:p>
        </p:txBody>
      </p:sp>
      <p:pic>
        <p:nvPicPr>
          <p:cNvPr id="4" name="Εικόνα 3" descr="Εικόνα που περιέχει διάγραμμα, γραμμή, στιγμιότυπο οθόνης, γράφημα&#10;&#10;Περιγραφή που δημιουργήθηκε αυτόματα">
            <a:extLst>
              <a:ext uri="{FF2B5EF4-FFF2-40B4-BE49-F238E27FC236}">
                <a16:creationId xmlns:a16="http://schemas.microsoft.com/office/drawing/2014/main" id="{57072FDB-813B-8FE7-F711-76B84D4A95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27" y="1753386"/>
            <a:ext cx="5345910" cy="4509560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6" name="Εικόνα 5" descr="Εικόνα που περιέχει διάγραμμα, γραμμή, γράφημα&#10;&#10;Περιγραφή που δημιουργήθηκε αυτόματα">
            <a:extLst>
              <a:ext uri="{FF2B5EF4-FFF2-40B4-BE49-F238E27FC236}">
                <a16:creationId xmlns:a16="http://schemas.microsoft.com/office/drawing/2014/main" id="{9613CCDC-A182-1FA6-B2CE-D4EC8F414D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1373" y="1753386"/>
            <a:ext cx="5486400" cy="4509560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EC741EA-05C2-0664-4DB5-3F0286A8DFE7}"/>
              </a:ext>
            </a:extLst>
          </p:cNvPr>
          <p:cNvSpPr txBox="1"/>
          <p:nvPr/>
        </p:nvSpPr>
        <p:spPr>
          <a:xfrm>
            <a:off x="1036037" y="6299497"/>
            <a:ext cx="51668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Η ΕΞΕΛΙΞΗ ΤΩΝ ΑΝΟΣΟΚΥΤΤΑΡΩΝ ΜΕ ΤΗΝ ΠΑΡΟΔΟ ΤΟΥ ΧΡΟΝΟΥ</a:t>
            </a:r>
            <a:endParaRPr lang="el-GR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C97ED51-EE16-4448-46AA-C66BED0A1698}"/>
              </a:ext>
            </a:extLst>
          </p:cNvPr>
          <p:cNvSpPr txBox="1"/>
          <p:nvPr/>
        </p:nvSpPr>
        <p:spPr>
          <a:xfrm>
            <a:off x="6714242" y="6299497"/>
            <a:ext cx="51635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ΤΟ ΔΙΑΓΡΑΜΜΑ ΦΑΣΕΩΝ ΤΟΥ ΜΟΝΤΕΛΟΥ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CICV </a:t>
            </a:r>
            <a:r>
              <a:rPr lang="el-GR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ΧΩΡΙΣ ΘΕΡΑΠΕΙΑ</a:t>
            </a:r>
            <a:endParaRPr lang="el-GR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Φυσαλίδα ομιλίας: Έλλειψη 10">
                <a:extLst>
                  <a:ext uri="{FF2B5EF4-FFF2-40B4-BE49-F238E27FC236}">
                    <a16:creationId xmlns:a16="http://schemas.microsoft.com/office/drawing/2014/main" id="{EF523989-3F5B-3FB3-3983-DF405BA4287E}"/>
                  </a:ext>
                </a:extLst>
              </p:cNvPr>
              <p:cNvSpPr/>
              <p:nvPr/>
            </p:nvSpPr>
            <p:spPr>
              <a:xfrm>
                <a:off x="7757057" y="0"/>
                <a:ext cx="2842271" cy="1621410"/>
              </a:xfrm>
              <a:prstGeom prst="wedgeEllipseCallout">
                <a:avLst>
                  <a:gd name="adj1" fmla="val 44868"/>
                  <a:gd name="adj2" fmla="val 53681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tabLst>
                    <a:tab pos="2401570" algn="l"/>
                  </a:tabLst>
                </a:pPr>
                <a:r>
                  <a:rPr lang="el-GR" sz="16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Τ</a:t>
                </a:r>
                <a:r>
                  <a:rPr lang="el-GR" sz="16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ο μοντέλο μας καταλήγει τελικά στο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6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𝑆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2</m:t>
                        </m:r>
                      </m:sub>
                    </m:sSub>
                    <m:r>
                      <a:rPr lang="el-GR" sz="16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(2.24,0.97</m:t>
                    </m:r>
                    <m:r>
                      <a:rPr lang="el-GR" sz="1600" i="1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)</m:t>
                    </m:r>
                  </m:oMath>
                </a14:m>
                <a:r>
                  <a:rPr lang="el-GR" sz="16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. Η εξάλειψη του όγκου είναι αδύνατη χωρίς σχέδιο θεραπείας.</a:t>
                </a:r>
              </a:p>
            </p:txBody>
          </p:sp>
        </mc:Choice>
        <mc:Fallback xmlns="">
          <p:sp>
            <p:nvSpPr>
              <p:cNvPr id="11" name="Φυσαλίδα ομιλίας: Έλλειψη 10">
                <a:extLst>
                  <a:ext uri="{FF2B5EF4-FFF2-40B4-BE49-F238E27FC236}">
                    <a16:creationId xmlns:a16="http://schemas.microsoft.com/office/drawing/2014/main" id="{EF523989-3F5B-3FB3-3983-DF405BA428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7057" y="0"/>
                <a:ext cx="2842271" cy="1621410"/>
              </a:xfrm>
              <a:prstGeom prst="wedgeEllipseCallout">
                <a:avLst>
                  <a:gd name="adj1" fmla="val 44868"/>
                  <a:gd name="adj2" fmla="val 53681"/>
                </a:avLst>
              </a:prstGeom>
              <a:blipFill>
                <a:blip r:embed="rId4"/>
                <a:stretch>
                  <a:fillRect/>
                </a:stretch>
              </a:blipFill>
              <a:ln w="31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Φυσαλίδα ομιλίας: Έλλειψη 11">
                <a:extLst>
                  <a:ext uri="{FF2B5EF4-FFF2-40B4-BE49-F238E27FC236}">
                    <a16:creationId xmlns:a16="http://schemas.microsoft.com/office/drawing/2014/main" id="{7DC4CB93-D624-703E-D6E1-29B3B3E9EA12}"/>
                  </a:ext>
                </a:extLst>
              </p:cNvPr>
              <p:cNvSpPr/>
              <p:nvPr/>
            </p:nvSpPr>
            <p:spPr>
              <a:xfrm>
                <a:off x="1894333" y="0"/>
                <a:ext cx="2842270" cy="1621410"/>
              </a:xfrm>
              <a:prstGeom prst="wedgeEllipseCallout">
                <a:avLst>
                  <a:gd name="adj1" fmla="val -47440"/>
                  <a:gd name="adj2" fmla="val 531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tabLst>
                    <a:tab pos="2401570" algn="l"/>
                  </a:tabLst>
                </a:pPr>
                <a:endParaRPr lang="el-GR" sz="16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ctr">
                  <a:tabLst>
                    <a:tab pos="2401570" algn="l"/>
                  </a:tabLst>
                </a:pPr>
                <a:r>
                  <a:rPr lang="el-GR" sz="16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Τα</a:t>
                </a:r>
                <a:r>
                  <a:rPr lang="el-GR" sz="16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r>
                  <a:rPr lang="el-GR" sz="1600" dirty="0" err="1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ανοσοκύτταρα</a:t>
                </a:r>
                <a:r>
                  <a:rPr lang="el-GR" sz="16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σταθεροποιούνται </a:t>
                </a:r>
                <a:r>
                  <a:rPr lang="el-GR" sz="1600" dirty="0" err="1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ασυμπτωτικά</a:t>
                </a:r>
                <a:r>
                  <a:rPr lang="el-GR" sz="16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στο 0,97(η τιμή του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6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l-GR" sz="16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𝛪</m:t>
                        </m:r>
                      </m:e>
                      <m:sup>
                        <m:r>
                          <a:rPr lang="el-GR" sz="16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l-GR" sz="16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) μετά από περίπου 30 ημέρες.</a:t>
                </a:r>
                <a:endParaRPr lang="el-GR" sz="24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>
                  <a:tabLst>
                    <a:tab pos="2401570" algn="l"/>
                  </a:tabLst>
                </a:pPr>
                <a:endParaRPr lang="el-GR" sz="16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2" name="Φυσαλίδα ομιλίας: Έλλειψη 11">
                <a:extLst>
                  <a:ext uri="{FF2B5EF4-FFF2-40B4-BE49-F238E27FC236}">
                    <a16:creationId xmlns:a16="http://schemas.microsoft.com/office/drawing/2014/main" id="{7DC4CB93-D624-703E-D6E1-29B3B3E9EA1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4333" y="0"/>
                <a:ext cx="2842270" cy="1621410"/>
              </a:xfrm>
              <a:prstGeom prst="wedgeEllipseCallout">
                <a:avLst>
                  <a:gd name="adj1" fmla="val -47440"/>
                  <a:gd name="adj2" fmla="val 53100"/>
                </a:avLst>
              </a:prstGeom>
              <a:blipFill>
                <a:blip r:embed="rId5"/>
                <a:stretch>
                  <a:fillRect/>
                </a:stretch>
              </a:blipFill>
              <a:ln w="31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Ευθεία γραμμή σύνδεσης 13">
            <a:extLst>
              <a:ext uri="{FF2B5EF4-FFF2-40B4-BE49-F238E27FC236}">
                <a16:creationId xmlns:a16="http://schemas.microsoft.com/office/drawing/2014/main" id="{5F3D18A5-020C-5D5A-A678-9CF043806464}"/>
              </a:ext>
            </a:extLst>
          </p:cNvPr>
          <p:cNvCxnSpPr/>
          <p:nvPr/>
        </p:nvCxnSpPr>
        <p:spPr>
          <a:xfrm flipV="1">
            <a:off x="6297105" y="0"/>
            <a:ext cx="0" cy="685800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047757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ABAC4C3B-2AEA-D564-BA8D-1CEB7723A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39</a:t>
            </a:fld>
            <a:endParaRPr lang="el-GR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9A22CE-3E2A-4FA9-7302-09C0F16155B4}"/>
              </a:ext>
            </a:extLst>
          </p:cNvPr>
          <p:cNvSpPr txBox="1"/>
          <p:nvPr/>
        </p:nvSpPr>
        <p:spPr>
          <a:xfrm>
            <a:off x="707010" y="0"/>
            <a:ext cx="114849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l-GR" sz="32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ΠΕΡΙΠΤΩΣΗ 2-ΑΝΟΣΟΘΕΡΑΠΕΙΑ</a:t>
            </a:r>
            <a:endParaRPr lang="el-GR" sz="3200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Πλαίσιο 4">
            <a:extLst>
              <a:ext uri="{FF2B5EF4-FFF2-40B4-BE49-F238E27FC236}">
                <a16:creationId xmlns:a16="http://schemas.microsoft.com/office/drawing/2014/main" id="{2FEEAAA7-57A5-E1BB-539F-90FF122B4B0D}"/>
              </a:ext>
            </a:extLst>
          </p:cNvPr>
          <p:cNvSpPr/>
          <p:nvPr/>
        </p:nvSpPr>
        <p:spPr>
          <a:xfrm>
            <a:off x="9352568" y="955975"/>
            <a:ext cx="1025164" cy="584775"/>
          </a:xfrm>
          <a:prstGeom prst="fram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B796A7E-3020-E96C-30B4-0651A7052B48}"/>
                  </a:ext>
                </a:extLst>
              </p:cNvPr>
              <p:cNvSpPr txBox="1"/>
              <p:nvPr/>
            </p:nvSpPr>
            <p:spPr>
              <a:xfrm>
                <a:off x="9352568" y="1063696"/>
                <a:ext cx="102516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l-GR" i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l-GR" i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B796A7E-3020-E96C-30B4-0651A7052B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2568" y="1063696"/>
                <a:ext cx="1025164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Γραμμή σύνδεσης: Καμπύλη 8">
            <a:extLst>
              <a:ext uri="{FF2B5EF4-FFF2-40B4-BE49-F238E27FC236}">
                <a16:creationId xmlns:a16="http://schemas.microsoft.com/office/drawing/2014/main" id="{E7052D9A-6219-6720-E49A-3BA1B7249DF4}"/>
              </a:ext>
            </a:extLst>
          </p:cNvPr>
          <p:cNvCxnSpPr>
            <a:cxnSpLocks/>
          </p:cNvCxnSpPr>
          <p:nvPr/>
        </p:nvCxnSpPr>
        <p:spPr>
          <a:xfrm>
            <a:off x="8482946" y="584775"/>
            <a:ext cx="679908" cy="593575"/>
          </a:xfrm>
          <a:prstGeom prst="curvedConnector3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Εικόνα 10" descr="Εικόνα που περιέχει διάγραμμα, γραμμή, κείμενο, γράφημα&#10;&#10;Περιγραφή που δημιουργήθηκε αυτόματα">
            <a:extLst>
              <a:ext uri="{FF2B5EF4-FFF2-40B4-BE49-F238E27FC236}">
                <a16:creationId xmlns:a16="http://schemas.microsoft.com/office/drawing/2014/main" id="{637D42D9-5292-5C4E-10C6-8ABA9EFAD4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958" y="1063696"/>
            <a:ext cx="6225815" cy="5389690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46A10C5-5018-DBBE-C5DA-CEDDEEBDB233}"/>
              </a:ext>
            </a:extLst>
          </p:cNvPr>
          <p:cNvSpPr txBox="1"/>
          <p:nvPr/>
        </p:nvSpPr>
        <p:spPr>
          <a:xfrm>
            <a:off x="801087" y="6501804"/>
            <a:ext cx="802181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Η ΕΞΕΛΙΞΗ ΤΩΝ ΚΑΡΚΙΝΙΚΩΝ ΚΥΤΤΑΡΩΝ ΜΕ ΤΗΝ ΠΑΡΟΔΟ ΤΟΥ ΧΡΟΝΟΥ ΜΕ ΑΝΟΣΟΘΕΡΑΠΕΙΑ</a:t>
            </a:r>
            <a:endParaRPr lang="el-GR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Κύμα 13">
                <a:extLst>
                  <a:ext uri="{FF2B5EF4-FFF2-40B4-BE49-F238E27FC236}">
                    <a16:creationId xmlns:a16="http://schemas.microsoft.com/office/drawing/2014/main" id="{327FEDFD-3611-6944-4A21-1009BD41F027}"/>
                  </a:ext>
                </a:extLst>
              </p:cNvPr>
              <p:cNvSpPr/>
              <p:nvPr/>
            </p:nvSpPr>
            <p:spPr>
              <a:xfrm>
                <a:off x="8041063" y="2384982"/>
                <a:ext cx="3648173" cy="3188672"/>
              </a:xfrm>
              <a:prstGeom prst="wav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Γ</a:t>
                </a:r>
                <a:r>
                  <a:rPr lang="el-GR" sz="18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ια διάφορες αρχικές συνθήκες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𝐶</m:t>
                        </m:r>
                      </m:e>
                      <m:sub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, ο πληθυσμός των καρκινικών κυττάρων καταλήγει τελικά στην τιμή 1,88(η τιμή του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𝐶</m:t>
                        </m:r>
                      </m:e>
                      <m:sup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l-GR" sz="18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για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𝑏</m:t>
                        </m:r>
                      </m:e>
                      <m:sub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</m:t>
                        </m:r>
                      </m:sub>
                    </m:sSub>
                    <m:r>
                      <a:rPr lang="el-GR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=0</m:t>
                    </m:r>
                  </m:oMath>
                </a14:m>
                <a:r>
                  <a:rPr lang="el-GR" sz="18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και </a:t>
                </a:r>
                <a14:m>
                  <m:oMath xmlns:m="http://schemas.openxmlformats.org/officeDocument/2006/math">
                    <m:r>
                      <a:rPr lang="el-GR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𝑔</m:t>
                    </m:r>
                    <m:r>
                      <a:rPr lang="el-GR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=0.5463) </m:t>
                    </m:r>
                  </m:oMath>
                </a14:m>
                <a:r>
                  <a:rPr lang="el-GR" sz="18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μετά από περίπου 40 ημέρες.</a:t>
                </a:r>
                <a:endParaRPr lang="el-G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Κύμα 13">
                <a:extLst>
                  <a:ext uri="{FF2B5EF4-FFF2-40B4-BE49-F238E27FC236}">
                    <a16:creationId xmlns:a16="http://schemas.microsoft.com/office/drawing/2014/main" id="{327FEDFD-3611-6944-4A21-1009BD41F02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1063" y="2384982"/>
                <a:ext cx="3648173" cy="3188672"/>
              </a:xfrm>
              <a:prstGeom prst="wave">
                <a:avLst/>
              </a:prstGeom>
              <a:blipFill>
                <a:blip r:embed="rId4"/>
                <a:stretch>
                  <a:fillRect l="-1333" r="-2333"/>
                </a:stretch>
              </a:blipFill>
              <a:ln w="31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10894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Εικόνα 8">
            <a:extLst>
              <a:ext uri="{FF2B5EF4-FFF2-40B4-BE49-F238E27FC236}">
                <a16:creationId xmlns:a16="http://schemas.microsoft.com/office/drawing/2014/main" id="{41BCAE7A-E903-9CD7-45E6-21B75F2149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1646" y="2056477"/>
            <a:ext cx="3121581" cy="2997303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25B1B95C-FFB6-E690-AF4D-A6352519D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4</a:t>
            </a:fld>
            <a:endParaRPr lang="el-GR" sz="1400" b="1" dirty="0"/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0EAA5E2C-F4AA-254C-07A0-7CBF6083DB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9931" y="1358878"/>
            <a:ext cx="7277100" cy="4600575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  <a:innerShdw blurRad="114300">
              <a:prstClr val="black"/>
            </a:innerShdw>
          </a:effectLst>
        </p:spPr>
      </p:pic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67E04239-55C3-47F0-3A7A-88D87B3AACC5}"/>
              </a:ext>
            </a:extLst>
          </p:cNvPr>
          <p:cNvSpPr/>
          <p:nvPr/>
        </p:nvSpPr>
        <p:spPr>
          <a:xfrm>
            <a:off x="782426" y="0"/>
            <a:ext cx="1149441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l-GR" sz="3200" b="1" u="sng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ΣΤΑΔΙΑ ΤΗΣ ΜΟΝΤΕΛΟΠΟΙΗΣΗΣ</a:t>
            </a:r>
            <a:endParaRPr lang="el-GR" sz="3200" b="1" u="sng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pic>
        <p:nvPicPr>
          <p:cNvPr id="7" name="Εικόνα 6">
            <a:extLst>
              <a:ext uri="{FF2B5EF4-FFF2-40B4-BE49-F238E27FC236}">
                <a16:creationId xmlns:a16="http://schemas.microsoft.com/office/drawing/2014/main" id="{BE96DED7-DB2A-8A39-901C-9B61562484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51286" y="2713676"/>
            <a:ext cx="2822300" cy="1682904"/>
          </a:xfrm>
          <a:prstGeom prst="rect">
            <a:avLst/>
          </a:prstGeom>
          <a:ln w="38100">
            <a:solidFill>
              <a:schemeClr val="tx1"/>
            </a:solidFill>
          </a:ln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08550083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44789A10-0540-BFB5-C5EF-7D71B78A5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40</a:t>
            </a:fld>
            <a:endParaRPr lang="el-GR" b="1" dirty="0"/>
          </a:p>
        </p:txBody>
      </p:sp>
      <p:pic>
        <p:nvPicPr>
          <p:cNvPr id="4" name="Εικόνα 3" descr="Εικόνα που περιέχει διάγραμμα, γραμμή, στιγμιότυπο οθόνης, γράφημα&#10;&#10;Περιγραφή που δημιουργήθηκε αυτόματα">
            <a:extLst>
              <a:ext uri="{FF2B5EF4-FFF2-40B4-BE49-F238E27FC236}">
                <a16:creationId xmlns:a16="http://schemas.microsoft.com/office/drawing/2014/main" id="{94C1EA60-3A53-6B79-954E-65C692D494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680" y="1725105"/>
            <a:ext cx="5307291" cy="4557708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6" name="Εικόνα 5" descr="Εικόνα που περιέχει διάγραμμα, γραμμή, γράφημα, κείμενο&#10;&#10;Περιγραφή που δημιουργήθηκε αυτόματα">
            <a:extLst>
              <a:ext uri="{FF2B5EF4-FFF2-40B4-BE49-F238E27FC236}">
                <a16:creationId xmlns:a16="http://schemas.microsoft.com/office/drawing/2014/main" id="{97962AF9-BA18-69C9-A48B-32BC821328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7934" y="1725105"/>
            <a:ext cx="5524684" cy="4557708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cxnSp>
        <p:nvCxnSpPr>
          <p:cNvPr id="10" name="Ευθεία γραμμή σύνδεσης 9">
            <a:extLst>
              <a:ext uri="{FF2B5EF4-FFF2-40B4-BE49-F238E27FC236}">
                <a16:creationId xmlns:a16="http://schemas.microsoft.com/office/drawing/2014/main" id="{B652E2E4-F80D-B9A0-4FA0-60546E01D7B3}"/>
              </a:ext>
            </a:extLst>
          </p:cNvPr>
          <p:cNvCxnSpPr/>
          <p:nvPr/>
        </p:nvCxnSpPr>
        <p:spPr>
          <a:xfrm flipV="1">
            <a:off x="6334812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54077B2-220C-A0F1-D800-438D95FB7D36}"/>
              </a:ext>
            </a:extLst>
          </p:cNvPr>
          <p:cNvSpPr txBox="1"/>
          <p:nvPr/>
        </p:nvSpPr>
        <p:spPr>
          <a:xfrm>
            <a:off x="750610" y="6347916"/>
            <a:ext cx="56914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l-GR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Η ΕΞΕΛΙΞΗ ΤΩΝ ΑΝΟΣΟΚΥΤΤΑΡΩΝ ΜΕ ΤΗΝ ΠΑΡΟΔΟ ΤΟΥ ΧΡΟΝΟΥ ΜΕ ΑΝΟΣΟΘΕΡΑΠΕΙΑ</a:t>
            </a:r>
            <a:endParaRPr lang="el-GR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AB8C8F-83DF-23D8-5441-C4410F6EBA1E}"/>
              </a:ext>
            </a:extLst>
          </p:cNvPr>
          <p:cNvSpPr txBox="1"/>
          <p:nvPr/>
        </p:nvSpPr>
        <p:spPr>
          <a:xfrm>
            <a:off x="6526881" y="6347916"/>
            <a:ext cx="609442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ΤΟ ΔΙΑΓΡΑΜΜΑ ΦΑΣΕΩΝ ΤΟΥ ΜΟΝΤΕΛΟΥ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CICV </a:t>
            </a:r>
            <a:r>
              <a:rPr lang="el-GR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ΜΕ ΑΝΟΣΟΘΕΡΑΠΕΙΑ</a:t>
            </a:r>
            <a:endParaRPr lang="el-GR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Φυσαλίδα ομιλίας: Ορθογώνιο 15">
                <a:extLst>
                  <a:ext uri="{FF2B5EF4-FFF2-40B4-BE49-F238E27FC236}">
                    <a16:creationId xmlns:a16="http://schemas.microsoft.com/office/drawing/2014/main" id="{D0765E5A-A620-77DF-E36C-C07A27EE84F3}"/>
                  </a:ext>
                </a:extLst>
              </p:cNvPr>
              <p:cNvSpPr/>
              <p:nvPr/>
            </p:nvSpPr>
            <p:spPr>
              <a:xfrm>
                <a:off x="7654572" y="0"/>
                <a:ext cx="3996956" cy="1471465"/>
              </a:xfrm>
              <a:prstGeom prst="wedgeRectCallout">
                <a:avLst>
                  <a:gd name="adj1" fmla="val 21894"/>
                  <a:gd name="adj2" fmla="val 63225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r>
                  <a:rPr lang="el-GR" sz="16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Τ</a:t>
                </a:r>
                <a:r>
                  <a:rPr lang="el-GR" sz="16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ο μοντέλο μας καταλήγει στο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6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𝑆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2</m:t>
                        </m:r>
                      </m:sub>
                    </m:sSub>
                    <m:r>
                      <a:rPr lang="el-GR" sz="16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(1.88,1.97)</m:t>
                    </m:r>
                  </m:oMath>
                </a14:m>
                <a:r>
                  <a:rPr lang="el-GR" sz="16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. </a:t>
                </a:r>
              </a:p>
              <a:p>
                <a:pPr algn="just"/>
                <a:r>
                  <a:rPr lang="el-GR" sz="16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Ενώ υπάρχει σημαντική μείωση των καρκινικών κυττάρων σε σχέση με την περίπτωση 1, το ανοσοποιητικό σύστημα εξακολουθεί να μην μπορεί να εξαλείψει ολοκληρωτικά τον όγκο.</a:t>
                </a:r>
                <a:endParaRPr lang="el-GR" sz="24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6" name="Φυσαλίδα ομιλίας: Ορθογώνιο 15">
                <a:extLst>
                  <a:ext uri="{FF2B5EF4-FFF2-40B4-BE49-F238E27FC236}">
                    <a16:creationId xmlns:a16="http://schemas.microsoft.com/office/drawing/2014/main" id="{D0765E5A-A620-77DF-E36C-C07A27EE84F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4572" y="0"/>
                <a:ext cx="3996956" cy="1471465"/>
              </a:xfrm>
              <a:prstGeom prst="wedgeRectCallout">
                <a:avLst>
                  <a:gd name="adj1" fmla="val 21894"/>
                  <a:gd name="adj2" fmla="val 63225"/>
                </a:avLst>
              </a:prstGeom>
              <a:blipFill>
                <a:blip r:embed="rId4"/>
                <a:stretch>
                  <a:fillRect l="-915" t="-3650" r="-762"/>
                </a:stretch>
              </a:blipFill>
              <a:ln w="31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Φυσαλίδα ομιλίας: Ορθογώνιο 16">
                <a:extLst>
                  <a:ext uri="{FF2B5EF4-FFF2-40B4-BE49-F238E27FC236}">
                    <a16:creationId xmlns:a16="http://schemas.microsoft.com/office/drawing/2014/main" id="{31146E4C-D4DB-F877-EAD6-91E290AE7946}"/>
                  </a:ext>
                </a:extLst>
              </p:cNvPr>
              <p:cNvSpPr/>
              <p:nvPr/>
            </p:nvSpPr>
            <p:spPr>
              <a:xfrm>
                <a:off x="1018097" y="-1"/>
                <a:ext cx="3996956" cy="1471465"/>
              </a:xfrm>
              <a:prstGeom prst="wedgeRectCallout">
                <a:avLst>
                  <a:gd name="adj1" fmla="val -20559"/>
                  <a:gd name="adj2" fmla="val 65147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r>
                  <a:rPr lang="el-GR" sz="16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Γ</a:t>
                </a:r>
                <a:r>
                  <a:rPr lang="el-GR" sz="16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ια διάφορες αρχικές συνθήκες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𝐼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6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, ο πληθυσμός των </a:t>
                </a:r>
                <a:r>
                  <a:rPr lang="el-GR" sz="1600" dirty="0" err="1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ανοσοκυττάρων</a:t>
                </a:r>
                <a:r>
                  <a:rPr lang="el-GR" sz="16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καταλήγει τελικά στην τιμή 1,97(η τιμή του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6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𝐼</m:t>
                        </m:r>
                      </m:e>
                      <m:sup>
                        <m:r>
                          <a:rPr lang="el-GR" sz="16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l-GR" sz="16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για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6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𝑏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</m:t>
                        </m:r>
                      </m:sub>
                    </m:sSub>
                    <m:r>
                      <a:rPr lang="el-GR" sz="16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=0</m:t>
                    </m:r>
                  </m:oMath>
                </a14:m>
                <a:r>
                  <a:rPr lang="el-GR" sz="16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και </a:t>
                </a:r>
                <a14:m>
                  <m:oMath xmlns:m="http://schemas.openxmlformats.org/officeDocument/2006/math">
                    <m:r>
                      <a:rPr lang="el-GR" sz="16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𝑔</m:t>
                    </m:r>
                    <m:r>
                      <a:rPr lang="el-GR" sz="16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=0.5463) </m:t>
                    </m:r>
                  </m:oMath>
                </a14:m>
                <a:r>
                  <a:rPr lang="el-GR" sz="16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μετά από περίπου 40 ημέρες.</a:t>
                </a:r>
                <a:endParaRPr lang="el-GR" sz="20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7" name="Φυσαλίδα ομιλίας: Ορθογώνιο 16">
                <a:extLst>
                  <a:ext uri="{FF2B5EF4-FFF2-40B4-BE49-F238E27FC236}">
                    <a16:creationId xmlns:a16="http://schemas.microsoft.com/office/drawing/2014/main" id="{31146E4C-D4DB-F877-EAD6-91E290AE79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8097" y="-1"/>
                <a:ext cx="3996956" cy="1471465"/>
              </a:xfrm>
              <a:prstGeom prst="wedgeRectCallout">
                <a:avLst>
                  <a:gd name="adj1" fmla="val -20559"/>
                  <a:gd name="adj2" fmla="val 65147"/>
                </a:avLst>
              </a:prstGeom>
              <a:blipFill>
                <a:blip r:embed="rId5"/>
                <a:stretch>
                  <a:fillRect l="-761" r="-761"/>
                </a:stretch>
              </a:blipFill>
              <a:ln w="31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796398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16032D62-1DF7-2421-B5B4-2A2C4D033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41</a:t>
            </a:fld>
            <a:endParaRPr lang="el-GR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362818-2160-36AA-91FA-9A8CB668B95F}"/>
              </a:ext>
            </a:extLst>
          </p:cNvPr>
          <p:cNvSpPr txBox="1"/>
          <p:nvPr/>
        </p:nvSpPr>
        <p:spPr>
          <a:xfrm>
            <a:off x="697585" y="0"/>
            <a:ext cx="1149441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l-GR" sz="32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ΠΕΡΙΠΤΩΣΗ 3-ΧΗΜΕΙΟΘΕΡΑΠΕΙΑ</a:t>
            </a:r>
            <a:endParaRPr lang="el-GR" sz="3200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pic>
        <p:nvPicPr>
          <p:cNvPr id="6" name="Εικόνα 5" descr="Εικόνα που περιέχει στιγμιότυπο οθόνης, διάγραμμα, κείμενο, γραμμή&#10;&#10;Περιγραφή που δημιουργήθηκε αυτόματα">
            <a:extLst>
              <a:ext uri="{FF2B5EF4-FFF2-40B4-BE49-F238E27FC236}">
                <a16:creationId xmlns:a16="http://schemas.microsoft.com/office/drawing/2014/main" id="{BDB356F1-E108-E4E1-367E-3CE80037C6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848" y="1389766"/>
            <a:ext cx="7206203" cy="5432952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cxnSp>
        <p:nvCxnSpPr>
          <p:cNvPr id="7" name="Γραμμή σύνδεσης: Καμπύλη 6">
            <a:extLst>
              <a:ext uri="{FF2B5EF4-FFF2-40B4-BE49-F238E27FC236}">
                <a16:creationId xmlns:a16="http://schemas.microsoft.com/office/drawing/2014/main" id="{0843CE31-42D8-7F95-19B3-27C6167D3ABD}"/>
              </a:ext>
            </a:extLst>
          </p:cNvPr>
          <p:cNvCxnSpPr>
            <a:cxnSpLocks/>
          </p:cNvCxnSpPr>
          <p:nvPr/>
        </p:nvCxnSpPr>
        <p:spPr>
          <a:xfrm>
            <a:off x="8482946" y="584775"/>
            <a:ext cx="679908" cy="593575"/>
          </a:xfrm>
          <a:prstGeom prst="curvedConnector3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Πλαίσιο 7">
            <a:extLst>
              <a:ext uri="{FF2B5EF4-FFF2-40B4-BE49-F238E27FC236}">
                <a16:creationId xmlns:a16="http://schemas.microsoft.com/office/drawing/2014/main" id="{15439893-4124-B26C-5594-803B08A6B9F8}"/>
              </a:ext>
            </a:extLst>
          </p:cNvPr>
          <p:cNvSpPr/>
          <p:nvPr/>
        </p:nvSpPr>
        <p:spPr>
          <a:xfrm>
            <a:off x="9352568" y="955975"/>
            <a:ext cx="1025164" cy="584775"/>
          </a:xfrm>
          <a:prstGeom prst="fram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3EDE01E-A611-EAE1-34AE-035B67AF59B5}"/>
                  </a:ext>
                </a:extLst>
              </p:cNvPr>
              <p:cNvSpPr txBox="1"/>
              <p:nvPr/>
            </p:nvSpPr>
            <p:spPr>
              <a:xfrm>
                <a:off x="9383401" y="1020434"/>
                <a:ext cx="93089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l-GR" i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3EDE01E-A611-EAE1-34AE-035B67AF59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83401" y="1020434"/>
                <a:ext cx="930897" cy="369332"/>
              </a:xfrm>
              <a:prstGeom prst="rect">
                <a:avLst/>
              </a:prstGeom>
              <a:blipFill>
                <a:blip r:embed="rId3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FD9676A8-1183-94E0-5646-3E29963E82B0}"/>
              </a:ext>
            </a:extLst>
          </p:cNvPr>
          <p:cNvSpPr txBox="1"/>
          <p:nvPr/>
        </p:nvSpPr>
        <p:spPr>
          <a:xfrm>
            <a:off x="0" y="1020434"/>
            <a:ext cx="9047375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tabLst>
                <a:tab pos="2401570" algn="l"/>
              </a:tabLst>
            </a:pPr>
            <a:r>
              <a:rPr lang="el-GR" sz="15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Η ΕΞΕΛΙΞΗ ΤΩΝ ΚΑΡΚΙΝΙΚΩΝ ΚΥΤΤΑΡΩΝ ΜΕ ΤΗΝ ΠΑΡΟΔΟ ΤΟΥ ΧΡΟΝΟΥ ΜΕ ΧΗΜΕΙΟΘΕΡΑΠΕΙΑ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Πάπυρος: Κατακόρυφος 12">
                <a:extLst>
                  <a:ext uri="{FF2B5EF4-FFF2-40B4-BE49-F238E27FC236}">
                    <a16:creationId xmlns:a16="http://schemas.microsoft.com/office/drawing/2014/main" id="{A49D7DB1-F80D-06A0-305A-ED5800A6817F}"/>
                  </a:ext>
                </a:extLst>
              </p:cNvPr>
              <p:cNvSpPr/>
              <p:nvPr/>
            </p:nvSpPr>
            <p:spPr>
              <a:xfrm>
                <a:off x="8660875" y="2253006"/>
                <a:ext cx="3000081" cy="3837980"/>
              </a:xfrm>
              <a:prstGeom prst="verticalScroll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952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endParaRPr lang="el-GR" dirty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ctr"/>
                <a:r>
                  <a:rPr lang="el-GR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Μ</a:t>
                </a:r>
                <a:r>
                  <a:rPr lang="el-GR" sz="18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ε την βοήθεια της χημειοθεραπείας τα καρκινικά κύτταρα περιορίζονται σημαντικά και για διάφορες αρχικές συνθήκες η τιμή τους σταθεροποιείται στο 0.62 (η τιμή του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𝐶</m:t>
                        </m:r>
                      </m:e>
                      <m:sup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l-GR" sz="18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για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𝑏</m:t>
                        </m:r>
                      </m:e>
                      <m:sub>
                        <m:r>
                          <a:rPr lang="el-G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1</m:t>
                        </m:r>
                      </m:sub>
                    </m:sSub>
                    <m:r>
                      <a:rPr lang="el-GR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=0.2</m:t>
                    </m:r>
                  </m:oMath>
                </a14:m>
                <a:r>
                  <a:rPr lang="el-GR" sz="18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και </a:t>
                </a:r>
                <a14:m>
                  <m:oMath xmlns:m="http://schemas.openxmlformats.org/officeDocument/2006/math">
                    <m:r>
                      <a:rPr lang="el-GR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𝑔</m:t>
                    </m:r>
                    <m:r>
                      <a:rPr lang="el-GR" sz="1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=0) </m:t>
                    </m:r>
                  </m:oMath>
                </a14:m>
                <a:r>
                  <a:rPr lang="el-GR" sz="18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μετά από περίπου 45 ημέρες.</a:t>
                </a:r>
              </a:p>
            </p:txBody>
          </p:sp>
        </mc:Choice>
        <mc:Fallback xmlns="">
          <p:sp>
            <p:nvSpPr>
              <p:cNvPr id="13" name="Πάπυρος: Κατακόρυφος 12">
                <a:extLst>
                  <a:ext uri="{FF2B5EF4-FFF2-40B4-BE49-F238E27FC236}">
                    <a16:creationId xmlns:a16="http://schemas.microsoft.com/office/drawing/2014/main" id="{A49D7DB1-F80D-06A0-305A-ED5800A6817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0875" y="2253006"/>
                <a:ext cx="3000081" cy="3837980"/>
              </a:xfrm>
              <a:prstGeom prst="verticalScroll">
                <a:avLst/>
              </a:prstGeom>
              <a:blipFill>
                <a:blip r:embed="rId4"/>
                <a:stretch>
                  <a:fillRect b="-2536"/>
                </a:stretch>
              </a:blipFill>
              <a:ln w="9525"/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927724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6378C7FC-EBF8-8F38-4EC3-302F40A5B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42</a:t>
            </a:fld>
            <a:endParaRPr lang="el-GR" b="1" dirty="0"/>
          </a:p>
        </p:txBody>
      </p:sp>
      <p:pic>
        <p:nvPicPr>
          <p:cNvPr id="4" name="Εικόνα 3" descr="Εικόνα που περιέχει διάγραμμα, γραμμή, στιγμιότυπο οθόνης, γράφημα&#10;&#10;Περιγραφή που δημιουργήθηκε αυτόματα">
            <a:extLst>
              <a:ext uri="{FF2B5EF4-FFF2-40B4-BE49-F238E27FC236}">
                <a16:creationId xmlns:a16="http://schemas.microsoft.com/office/drawing/2014/main" id="{A8719B73-FA09-C560-DF0B-6125DF83E9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560" y="1659118"/>
            <a:ext cx="5571240" cy="4557532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6" name="Εικόνα 5" descr="Εικόνα που περιέχει διάγραμμα, γραμμή, γράφημα&#10;&#10;Περιγραφή που δημιουργήθηκε αυτόματα">
            <a:extLst>
              <a:ext uri="{FF2B5EF4-FFF2-40B4-BE49-F238E27FC236}">
                <a16:creationId xmlns:a16="http://schemas.microsoft.com/office/drawing/2014/main" id="{666FEFEE-504E-F2EE-CF4E-0FD624A63D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7616" y="1659116"/>
            <a:ext cx="5420414" cy="4557533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cxnSp>
        <p:nvCxnSpPr>
          <p:cNvPr id="8" name="Ευθεία γραμμή σύνδεσης 7">
            <a:extLst>
              <a:ext uri="{FF2B5EF4-FFF2-40B4-BE49-F238E27FC236}">
                <a16:creationId xmlns:a16="http://schemas.microsoft.com/office/drawing/2014/main" id="{E4486237-E424-B5E5-2A40-71E096283AB3}"/>
              </a:ext>
            </a:extLst>
          </p:cNvPr>
          <p:cNvCxnSpPr/>
          <p:nvPr/>
        </p:nvCxnSpPr>
        <p:spPr>
          <a:xfrm flipV="1">
            <a:off x="6504495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11CDD422-CE85-77B3-8205-136445EC6FE6}"/>
              </a:ext>
            </a:extLst>
          </p:cNvPr>
          <p:cNvSpPr txBox="1"/>
          <p:nvPr/>
        </p:nvSpPr>
        <p:spPr>
          <a:xfrm>
            <a:off x="688161" y="6314887"/>
            <a:ext cx="58163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l-GR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Η ΕΞΕΛΙΞΗ ΤΩΝ ΑΝΟΣΟΚΥΤΤΑΡΩΝ ΜΕ ΤΗΝ ΠΑΡΟΔΟ ΤΟΥ ΧΡΟΝΟΥ ΜΕ ΧΗΜΕΙΟΘΕΡΑΠΕΙΑ</a:t>
            </a:r>
            <a:endParaRPr lang="el-GR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286A764-CBBA-0195-05BF-F384506F1CEB}"/>
              </a:ext>
            </a:extLst>
          </p:cNvPr>
          <p:cNvSpPr txBox="1"/>
          <p:nvPr/>
        </p:nvSpPr>
        <p:spPr>
          <a:xfrm>
            <a:off x="6504493" y="6314886"/>
            <a:ext cx="609914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ΤΟ ΔΙΑΓΡΑΜΜΑ ΦΑΣΕΩΝ ΤΟΥ ΜΟΝΤΕΛΟΥ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CICV </a:t>
            </a:r>
            <a:r>
              <a:rPr lang="el-GR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ΜΕ ΧΗΜΕΙΟΘΕΡΑΠΕΙΑ</a:t>
            </a:r>
            <a:endParaRPr lang="el-GR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Επεξήγηση: Γραμμή 12">
                <a:extLst>
                  <a:ext uri="{FF2B5EF4-FFF2-40B4-BE49-F238E27FC236}">
                    <a16:creationId xmlns:a16="http://schemas.microsoft.com/office/drawing/2014/main" id="{AB1EC78B-2992-7EFF-9BFF-E9BEC0DF18DC}"/>
                  </a:ext>
                </a:extLst>
              </p:cNvPr>
              <p:cNvSpPr/>
              <p:nvPr/>
            </p:nvSpPr>
            <p:spPr>
              <a:xfrm>
                <a:off x="1734537" y="19893"/>
                <a:ext cx="3952970" cy="1422408"/>
              </a:xfrm>
              <a:prstGeom prst="borderCallout1">
                <a:avLst>
                  <a:gd name="adj1" fmla="val 99860"/>
                  <a:gd name="adj2" fmla="val 132"/>
                  <a:gd name="adj3" fmla="val 111591"/>
                  <a:gd name="adj4" fmla="val -11985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90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r>
                  <a:rPr lang="el-GR" sz="16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Ε</a:t>
                </a:r>
                <a:r>
                  <a:rPr lang="el-GR" sz="16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κτός από τα καρκινικά κύτταρα παρατηρείται μείωση και στα </a:t>
                </a:r>
                <a:r>
                  <a:rPr lang="el-GR" sz="1600" dirty="0" err="1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ανοσοκύτταρα</a:t>
                </a:r>
                <a:r>
                  <a:rPr lang="el-GR" sz="16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 τ</a:t>
                </a:r>
                <a:r>
                  <a:rPr lang="el-GR" sz="16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α οποία σταθεροποιούνται στην τιμή 1.24 (η τιμή του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6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𝐼</m:t>
                        </m:r>
                      </m:e>
                      <m:sup>
                        <m:r>
                          <a:rPr lang="el-GR" sz="16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l-GR" sz="16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για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l-GR" sz="16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𝑏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1</m:t>
                        </m:r>
                      </m:sub>
                    </m:sSub>
                    <m:r>
                      <a:rPr lang="el-GR" sz="16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=0.2</m:t>
                    </m:r>
                  </m:oMath>
                </a14:m>
                <a:r>
                  <a:rPr lang="el-GR" sz="16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και </a:t>
                </a:r>
                <a14:m>
                  <m:oMath xmlns:m="http://schemas.openxmlformats.org/officeDocument/2006/math">
                    <m:r>
                      <a:rPr lang="el-GR" sz="16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𝑔</m:t>
                    </m:r>
                    <m:r>
                      <a:rPr lang="el-GR" sz="16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=0)</m:t>
                    </m:r>
                  </m:oMath>
                </a14:m>
                <a:r>
                  <a:rPr lang="el-GR" sz="16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μετά από περίπου 45 μέρες θεραπείας.</a:t>
                </a:r>
              </a:p>
            </p:txBody>
          </p:sp>
        </mc:Choice>
        <mc:Fallback xmlns="">
          <p:sp>
            <p:nvSpPr>
              <p:cNvPr id="13" name="Επεξήγηση: Γραμμή 12">
                <a:extLst>
                  <a:ext uri="{FF2B5EF4-FFF2-40B4-BE49-F238E27FC236}">
                    <a16:creationId xmlns:a16="http://schemas.microsoft.com/office/drawing/2014/main" id="{AB1EC78B-2992-7EFF-9BFF-E9BEC0DF18D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4537" y="19893"/>
                <a:ext cx="3952970" cy="1422408"/>
              </a:xfrm>
              <a:prstGeom prst="borderCallout1">
                <a:avLst>
                  <a:gd name="adj1" fmla="val 99860"/>
                  <a:gd name="adj2" fmla="val 132"/>
                  <a:gd name="adj3" fmla="val 111591"/>
                  <a:gd name="adj4" fmla="val -11985"/>
                </a:avLst>
              </a:prstGeom>
              <a:blipFill>
                <a:blip r:embed="rId4"/>
                <a:stretch>
                  <a:fillRect r="-412"/>
                </a:stretch>
              </a:blipFill>
              <a:ln w="19050"/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Επεξήγηση: Γραμμή 13">
                <a:extLst>
                  <a:ext uri="{FF2B5EF4-FFF2-40B4-BE49-F238E27FC236}">
                    <a16:creationId xmlns:a16="http://schemas.microsoft.com/office/drawing/2014/main" id="{0C6F4992-4CDF-A302-2630-C101168DA58B}"/>
                  </a:ext>
                </a:extLst>
              </p:cNvPr>
              <p:cNvSpPr/>
              <p:nvPr/>
            </p:nvSpPr>
            <p:spPr>
              <a:xfrm>
                <a:off x="7216225" y="19893"/>
                <a:ext cx="4039376" cy="1422408"/>
              </a:xfrm>
              <a:prstGeom prst="borderCallout1">
                <a:avLst>
                  <a:gd name="adj1" fmla="val 98535"/>
                  <a:gd name="adj2" fmla="val 99612"/>
                  <a:gd name="adj3" fmla="val 111591"/>
                  <a:gd name="adj4" fmla="val 110932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90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r>
                  <a:rPr lang="el-GR" sz="16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Ενώ ο πληθυσμός των καρκινικών κυττάρων έχει ελαττωθεί σημαντικά, χρειάζονται μερικές ακόμη δόσεις για να φτάσουμε στην κατάσταση χωρίς όγκο (</a:t>
                </a:r>
                <a14:m>
                  <m:oMath xmlns:m="http://schemas.openxmlformats.org/officeDocument/2006/math">
                    <m:r>
                      <a:rPr lang="el-GR" sz="16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𝐶</m:t>
                    </m:r>
                    <m:r>
                      <a:rPr lang="el-GR" sz="16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=0)</m:t>
                    </m:r>
                  </m:oMath>
                </a14:m>
                <a:r>
                  <a:rPr lang="el-GR" sz="16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, με τις οποίες όμως θα κάνουμε επιπλέον ζημιά και στα κύτταρα του ανοσοποιητικού. </a:t>
                </a:r>
                <a:endParaRPr lang="el-GR" sz="14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4" name="Επεξήγηση: Γραμμή 13">
                <a:extLst>
                  <a:ext uri="{FF2B5EF4-FFF2-40B4-BE49-F238E27FC236}">
                    <a16:creationId xmlns:a16="http://schemas.microsoft.com/office/drawing/2014/main" id="{0C6F4992-4CDF-A302-2630-C101168DA5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6225" y="19893"/>
                <a:ext cx="4039376" cy="1422408"/>
              </a:xfrm>
              <a:prstGeom prst="borderCallout1">
                <a:avLst>
                  <a:gd name="adj1" fmla="val 98535"/>
                  <a:gd name="adj2" fmla="val 99612"/>
                  <a:gd name="adj3" fmla="val 111591"/>
                  <a:gd name="adj4" fmla="val 110932"/>
                </a:avLst>
              </a:prstGeom>
              <a:blipFill>
                <a:blip r:embed="rId5"/>
                <a:stretch>
                  <a:fillRect l="-678" t="-4906"/>
                </a:stretch>
              </a:blipFill>
              <a:ln w="19050"/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CE73047-0620-7F84-6080-3A037E712B45}"/>
                  </a:ext>
                </a:extLst>
              </p:cNvPr>
              <p:cNvSpPr txBox="1"/>
              <p:nvPr/>
            </p:nvSpPr>
            <p:spPr>
              <a:xfrm>
                <a:off x="9853364" y="1122088"/>
                <a:ext cx="140223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𝑆</m:t>
                        </m:r>
                      </m:e>
                      <m:sub>
                        <m: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0.62,1.24</m:t>
                        </m:r>
                      </m:e>
                    </m:d>
                    <m:r>
                      <a:rPr lang="el-GR" sz="1600" b="0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.</m:t>
                    </m:r>
                  </m:oMath>
                </a14:m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l-GR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CE73047-0620-7F84-6080-3A037E712B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53364" y="1122088"/>
                <a:ext cx="1402237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8085780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DDB5CE71-C328-02A4-8F7B-6FABD15BB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43</a:t>
            </a:fld>
            <a:endParaRPr lang="el-GR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CCFD91-F14A-84DF-3D81-1533AB278780}"/>
              </a:ext>
            </a:extLst>
          </p:cNvPr>
          <p:cNvSpPr txBox="1"/>
          <p:nvPr/>
        </p:nvSpPr>
        <p:spPr>
          <a:xfrm>
            <a:off x="697585" y="0"/>
            <a:ext cx="1149441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l-GR" sz="28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ΠΕΡΙΠΤΩΣΗ 4-ΧΗΜΕΙΟΘΕΡΑΠΕΙΑ+ΑΝΟΣΟΘΕΡΑΠΕΙΑ(ΒΙΤΑΜΙΝΕΣ)</a:t>
            </a:r>
            <a:endParaRPr lang="el-GR" sz="2800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07DEA7-21F7-00D2-290A-3E58B24C12E3}"/>
              </a:ext>
            </a:extLst>
          </p:cNvPr>
          <p:cNvSpPr txBox="1"/>
          <p:nvPr/>
        </p:nvSpPr>
        <p:spPr>
          <a:xfrm>
            <a:off x="-829556" y="6372889"/>
            <a:ext cx="1149441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tabLst>
                <a:tab pos="2401570" algn="l"/>
              </a:tabLst>
            </a:pPr>
            <a: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l-GR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Η ΕΞΕΛΙΞΗ ΤΩΝ ΚΑΡΚΙΝΙΚΩΝ ΚΥΤΤΑΡΩΝ ΜΕ ΤΗΝ ΠΑΡΟΔΟ ΤΟΥ ΧΡΟΝΟΥ ΜΕ ΧΗΜΕΙΟΘΕΡΑΠΕΙΑ ΚΑΙ ΑΝΟΣΟΘΕΡΑΠΕΙΑ</a:t>
            </a:r>
            <a:endParaRPr lang="el-GR" sz="2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/>
            <a:r>
              <a:rPr lang="el-GR" sz="3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l-GR" sz="2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/>
            <a:r>
              <a:rPr lang="el-GR" sz="3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l-GR" sz="2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Φυσαλίδα σκέψης: Σύννεφο 8">
            <a:extLst>
              <a:ext uri="{FF2B5EF4-FFF2-40B4-BE49-F238E27FC236}">
                <a16:creationId xmlns:a16="http://schemas.microsoft.com/office/drawing/2014/main" id="{2B213F50-21D3-C31D-DD91-0F18B2CCCDE3}"/>
              </a:ext>
            </a:extLst>
          </p:cNvPr>
          <p:cNvSpPr/>
          <p:nvPr/>
        </p:nvSpPr>
        <p:spPr>
          <a:xfrm>
            <a:off x="8493550" y="1319753"/>
            <a:ext cx="3063711" cy="2969443"/>
          </a:xfrm>
          <a:prstGeom prst="cloudCallout">
            <a:avLst>
              <a:gd name="adj1" fmla="val -60505"/>
              <a:gd name="adj2" fmla="val 66627"/>
            </a:avLst>
          </a:prstGeom>
          <a:solidFill>
            <a:schemeClr val="accent6">
              <a:lumMod val="60000"/>
              <a:lumOff val="40000"/>
            </a:schemeClr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2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endParaRPr lang="el-GR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r>
              <a:rPr lang="el-GR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Μ</a:t>
            </a:r>
            <a:r>
              <a:rPr lang="el-GR" sz="1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ε την βοήθεια της χημειοθεραπείας και της ανοσοθεραπείας τα καρκινικά κύτταρα μειώνονται συνεχώς, μέχρι που τελικά μηδενίζονται μετά από περίπου πενήντα ημέρες.</a:t>
            </a:r>
          </a:p>
          <a:p>
            <a:pPr algn="just"/>
            <a: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pic>
        <p:nvPicPr>
          <p:cNvPr id="5" name="Εικόνα 4" descr="Εικόνα που περιέχει διάγραμμα, γραμμή, στιγμιότυπο οθόνης, γράφημα&#10;&#10;Περιγραφή που δημιουργήθηκε αυτόματα">
            <a:extLst>
              <a:ext uri="{FF2B5EF4-FFF2-40B4-BE49-F238E27FC236}">
                <a16:creationId xmlns:a16="http://schemas.microsoft.com/office/drawing/2014/main" id="{27569729-4A76-7FE0-9237-A7CB26BFF6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1" y="1213514"/>
            <a:ext cx="7058024" cy="5159375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17596445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FB49EBB5-AAB0-1D9F-5819-82D7C6C4A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44</a:t>
            </a:fld>
            <a:endParaRPr lang="el-GR" b="1" dirty="0"/>
          </a:p>
        </p:txBody>
      </p:sp>
      <p:cxnSp>
        <p:nvCxnSpPr>
          <p:cNvPr id="10" name="Ευθεία γραμμή σύνδεσης 9">
            <a:extLst>
              <a:ext uri="{FF2B5EF4-FFF2-40B4-BE49-F238E27FC236}">
                <a16:creationId xmlns:a16="http://schemas.microsoft.com/office/drawing/2014/main" id="{2F43C0DE-127A-AE83-C2F9-C36C71B22DF5}"/>
              </a:ext>
            </a:extLst>
          </p:cNvPr>
          <p:cNvCxnSpPr/>
          <p:nvPr/>
        </p:nvCxnSpPr>
        <p:spPr>
          <a:xfrm flipV="1">
            <a:off x="6419654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9AA6871-D50A-6064-8D31-B80D54116C86}"/>
              </a:ext>
            </a:extLst>
          </p:cNvPr>
          <p:cNvSpPr txBox="1"/>
          <p:nvPr/>
        </p:nvSpPr>
        <p:spPr>
          <a:xfrm>
            <a:off x="643380" y="6319391"/>
            <a:ext cx="609442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tabLst>
                <a:tab pos="2401570" algn="l"/>
              </a:tabLst>
            </a:pPr>
            <a:r>
              <a:rPr lang="el-GR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Η ΕΞΕΛΙΞΗ ΤΩΝ ΑΝΟΣΟΚΥΤΤΑΡΩΝ ΜΕ ΤΗΝ ΠΑΡΟΔΟ ΤΟΥ ΧΡΟΝΟΥ ΜΕ ΧΗΜΕΙΟΘΕΡΑΠΕΙΑ ΚΑΙ ΑΝΟΣΟΘΕΡΑΠΕΙΑ</a:t>
            </a:r>
            <a:endParaRPr lang="el-GR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/>
            <a:r>
              <a:rPr lang="el-GR" sz="3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l-GR" sz="2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09052B-8D13-5D4B-2E8C-7AF6E890E0C2}"/>
              </a:ext>
            </a:extLst>
          </p:cNvPr>
          <p:cNvSpPr txBox="1"/>
          <p:nvPr/>
        </p:nvSpPr>
        <p:spPr>
          <a:xfrm>
            <a:off x="6214620" y="6319391"/>
            <a:ext cx="60944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l-GR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ΤΟ ΔΙΑΓΡΑΜΜΑ ΦΑΣΕΩΝ ΜΕ ΧΗΜΕΙΟΘΕΡΑΠΕΙΑ ΚΑΙ ΑΝΟΣΟΘΕΡΑΠΕΙΑ</a:t>
            </a:r>
            <a:endParaRPr lang="el-GR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l-GR" sz="2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Διάγραμμα ροής: Προετοιμασία 14">
                <a:extLst>
                  <a:ext uri="{FF2B5EF4-FFF2-40B4-BE49-F238E27FC236}">
                    <a16:creationId xmlns:a16="http://schemas.microsoft.com/office/drawing/2014/main" id="{BD0C975A-3643-3A68-0F58-AE3B33465E08}"/>
                  </a:ext>
                </a:extLst>
              </p:cNvPr>
              <p:cNvSpPr/>
              <p:nvPr/>
            </p:nvSpPr>
            <p:spPr>
              <a:xfrm>
                <a:off x="1234911" y="0"/>
                <a:ext cx="4609708" cy="1263191"/>
              </a:xfrm>
              <a:prstGeom prst="flowChartPreparati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endParaRPr lang="el-GR" sz="9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:endParaRPr lang="el-GR" sz="1500" dirty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just"/>
                <a:r>
                  <a:rPr lang="el-GR" sz="15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Τ</a:t>
                </a:r>
                <a:r>
                  <a:rPr lang="el-GR" sz="15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α </a:t>
                </a:r>
                <a:r>
                  <a:rPr lang="el-GR" sz="1500" dirty="0" err="1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ανοσοκύτταρα</a:t>
                </a:r>
                <a:r>
                  <a:rPr lang="el-GR" sz="15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παρουσιάζουν αύξηση με την βοήθεια των βιταμινών και σταθεροποιούνται μετά από περίπου 50 ημέρες στην τιμή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500" b="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l-GR" sz="15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𝛪</m:t>
                        </m:r>
                      </m:e>
                      <m:sup>
                        <m:r>
                          <a:rPr lang="el-GR" sz="1500" b="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#</m:t>
                        </m:r>
                      </m:sup>
                    </m:sSup>
                    <m:r>
                      <a:rPr lang="el-GR" sz="15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=2,15</m:t>
                    </m:r>
                  </m:oMath>
                </a14:m>
                <a:r>
                  <a:rPr lang="el-GR" sz="15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.</a:t>
                </a:r>
              </a:p>
              <a:p>
                <a:pPr algn="just"/>
                <a:r>
                  <a:rPr lang="el-GR" sz="15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 </a:t>
                </a:r>
              </a:p>
              <a:p>
                <a:pPr algn="just"/>
                <a:r>
                  <a:rPr lang="el-GR" sz="9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 </a:t>
                </a:r>
                <a:endParaRPr lang="el-GR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5" name="Διάγραμμα ροής: Προετοιμασία 14">
                <a:extLst>
                  <a:ext uri="{FF2B5EF4-FFF2-40B4-BE49-F238E27FC236}">
                    <a16:creationId xmlns:a16="http://schemas.microsoft.com/office/drawing/2014/main" id="{BD0C975A-3643-3A68-0F58-AE3B33465E0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4911" y="0"/>
                <a:ext cx="4609708" cy="1263191"/>
              </a:xfrm>
              <a:prstGeom prst="flowChartPreparation">
                <a:avLst/>
              </a:prstGeom>
              <a:blipFill>
                <a:blip r:embed="rId4"/>
                <a:stretch>
                  <a:fillRect b="-3810"/>
                </a:stretch>
              </a:blipFill>
              <a:ln w="19050"/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Διάγραμμα ροής: Προετοιμασία 15">
                <a:extLst>
                  <a:ext uri="{FF2B5EF4-FFF2-40B4-BE49-F238E27FC236}">
                    <a16:creationId xmlns:a16="http://schemas.microsoft.com/office/drawing/2014/main" id="{3AB0C861-5A97-8E9B-C33F-F837FA9A5BF3}"/>
                  </a:ext>
                </a:extLst>
              </p:cNvPr>
              <p:cNvSpPr/>
              <p:nvPr/>
            </p:nvSpPr>
            <p:spPr>
              <a:xfrm>
                <a:off x="6900422" y="0"/>
                <a:ext cx="4713401" cy="1263191"/>
              </a:xfrm>
              <a:prstGeom prst="flowChartPreparati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r>
                  <a:rPr lang="el-GR" sz="15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Εδώ έχουμε την κατάσταση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5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5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𝑆</m:t>
                        </m:r>
                      </m:e>
                      <m:sub>
                        <m:r>
                          <a:rPr lang="el-GR" sz="15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</m:t>
                        </m:r>
                      </m:sub>
                    </m:sSub>
                    <m:r>
                      <a:rPr lang="el-GR" sz="15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(0,2.15)</m:t>
                    </m:r>
                  </m:oMath>
                </a14:m>
                <a:r>
                  <a:rPr lang="el-GR" sz="15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του μοντέλου </a:t>
                </a:r>
                <a:r>
                  <a:rPr lang="el-GR" sz="15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σ</a:t>
                </a:r>
                <a:r>
                  <a:rPr lang="el-GR" sz="15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την οποία έχει εξαλειφθεί ο όγκος χωρίς να έχουμε καταστρέψει τα </a:t>
                </a:r>
                <a:r>
                  <a:rPr lang="el-GR" sz="1500" dirty="0" err="1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ανοσοκύτταρα</a:t>
                </a:r>
                <a:r>
                  <a:rPr lang="el-GR" sz="15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. </a:t>
                </a:r>
                <a:endParaRPr lang="el-GR" sz="15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6" name="Διάγραμμα ροής: Προετοιμασία 15">
                <a:extLst>
                  <a:ext uri="{FF2B5EF4-FFF2-40B4-BE49-F238E27FC236}">
                    <a16:creationId xmlns:a16="http://schemas.microsoft.com/office/drawing/2014/main" id="{3AB0C861-5A97-8E9B-C33F-F837FA9A5BF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0422" y="0"/>
                <a:ext cx="4713401" cy="1263191"/>
              </a:xfrm>
              <a:prstGeom prst="flowChartPreparation">
                <a:avLst/>
              </a:prstGeom>
              <a:blipFill>
                <a:blip r:embed="rId5"/>
                <a:stretch>
                  <a:fillRect b="-3333"/>
                </a:stretch>
              </a:blipFill>
              <a:ln w="19050"/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Εικόνα 4" descr="Εικόνα που περιέχει διάγραμμα, γραμμή, γράφημα&#10;&#10;Περιγραφή που δημιουργήθηκε αυτόματα">
            <a:extLst>
              <a:ext uri="{FF2B5EF4-FFF2-40B4-BE49-F238E27FC236}">
                <a16:creationId xmlns:a16="http://schemas.microsoft.com/office/drawing/2014/main" id="{4033208C-A83D-7B9C-0D60-1A9E066E96D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5" y="1432874"/>
            <a:ext cx="5517032" cy="4783776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8" name="Εικόνα 7" descr="Εικόνα που περιέχει διάγραμμα, γραμμή, γράφημα&#10;&#10;Περιγραφή που δημιουργήθηκε αυτόματα">
            <a:extLst>
              <a:ext uri="{FF2B5EF4-FFF2-40B4-BE49-F238E27FC236}">
                <a16:creationId xmlns:a16="http://schemas.microsoft.com/office/drawing/2014/main" id="{C78FD5A1-1828-903E-7852-734D286A77C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2171" y="1432874"/>
            <a:ext cx="5571239" cy="4783776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1689402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2E4404DD-8F55-3125-724A-FF064347B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45</a:t>
            </a:fld>
            <a:endParaRPr lang="el-GR" b="1" dirty="0"/>
          </a:p>
        </p:txBody>
      </p:sp>
      <p:sp>
        <p:nvSpPr>
          <p:cNvPr id="3" name="Ορθογώνιο 2">
            <a:extLst>
              <a:ext uri="{FF2B5EF4-FFF2-40B4-BE49-F238E27FC236}">
                <a16:creationId xmlns:a16="http://schemas.microsoft.com/office/drawing/2014/main" id="{611B93FF-4F01-8FD7-4D08-EE6E10039ECA}"/>
              </a:ext>
            </a:extLst>
          </p:cNvPr>
          <p:cNvSpPr/>
          <p:nvPr/>
        </p:nvSpPr>
        <p:spPr>
          <a:xfrm>
            <a:off x="697584" y="0"/>
            <a:ext cx="1149441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l-GR" sz="3600" b="1" cap="none" spc="0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ΣΥΜΠΕΡΑΣΜΑΤΑ</a:t>
            </a:r>
          </a:p>
        </p:txBody>
      </p:sp>
      <p:sp>
        <p:nvSpPr>
          <p:cNvPr id="4" name="Κύμα 3">
            <a:extLst>
              <a:ext uri="{FF2B5EF4-FFF2-40B4-BE49-F238E27FC236}">
                <a16:creationId xmlns:a16="http://schemas.microsoft.com/office/drawing/2014/main" id="{B96E5B50-6AC4-D52F-35D8-D3A0E6EFD047}"/>
              </a:ext>
            </a:extLst>
          </p:cNvPr>
          <p:cNvSpPr/>
          <p:nvPr/>
        </p:nvSpPr>
        <p:spPr>
          <a:xfrm>
            <a:off x="2366126" y="1366117"/>
            <a:ext cx="2790333" cy="1291472"/>
          </a:xfrm>
          <a:prstGeom prst="wav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1E1D192-31BB-2CDE-AA0C-0D03EF3785E0}"/>
              </a:ext>
            </a:extLst>
          </p:cNvPr>
          <p:cNvSpPr txBox="1"/>
          <p:nvPr/>
        </p:nvSpPr>
        <p:spPr>
          <a:xfrm>
            <a:off x="2187016" y="1704175"/>
            <a:ext cx="3148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dirty="0"/>
              <a:t>ΜΟΝΤΕΛΑ 1+2</a:t>
            </a:r>
          </a:p>
        </p:txBody>
      </p:sp>
      <p:sp>
        <p:nvSpPr>
          <p:cNvPr id="7" name="Κύμα 6">
            <a:extLst>
              <a:ext uri="{FF2B5EF4-FFF2-40B4-BE49-F238E27FC236}">
                <a16:creationId xmlns:a16="http://schemas.microsoft.com/office/drawing/2014/main" id="{09C881E6-4000-2B66-3979-D31F4DF2CE35}"/>
              </a:ext>
            </a:extLst>
          </p:cNvPr>
          <p:cNvSpPr/>
          <p:nvPr/>
        </p:nvSpPr>
        <p:spPr>
          <a:xfrm>
            <a:off x="8074053" y="1366117"/>
            <a:ext cx="2790333" cy="1291472"/>
          </a:xfrm>
          <a:prstGeom prst="wav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028F9D-2F11-459E-C24E-D06E2DBF80B3}"/>
              </a:ext>
            </a:extLst>
          </p:cNvPr>
          <p:cNvSpPr txBox="1"/>
          <p:nvPr/>
        </p:nvSpPr>
        <p:spPr>
          <a:xfrm>
            <a:off x="8226430" y="1704175"/>
            <a:ext cx="26379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/>
              <a:t>ΜΟΝΤΕΛΟ </a:t>
            </a:r>
            <a:r>
              <a:rPr lang="en-US" sz="2800" dirty="0"/>
              <a:t>CICV</a:t>
            </a:r>
            <a:endParaRPr lang="el-GR" sz="2800" dirty="0"/>
          </a:p>
        </p:txBody>
      </p:sp>
      <p:cxnSp>
        <p:nvCxnSpPr>
          <p:cNvPr id="10" name="Ευθεία γραμμή σύνδεσης 9">
            <a:extLst>
              <a:ext uri="{FF2B5EF4-FFF2-40B4-BE49-F238E27FC236}">
                <a16:creationId xmlns:a16="http://schemas.microsoft.com/office/drawing/2014/main" id="{4B2D7686-A5B5-87F1-712A-EAEA8A0489C5}"/>
              </a:ext>
            </a:extLst>
          </p:cNvPr>
          <p:cNvCxnSpPr>
            <a:cxnSpLocks/>
          </p:cNvCxnSpPr>
          <p:nvPr/>
        </p:nvCxnSpPr>
        <p:spPr>
          <a:xfrm>
            <a:off x="6444792" y="1104507"/>
            <a:ext cx="0" cy="5753493"/>
          </a:xfrm>
          <a:prstGeom prst="line">
            <a:avLst/>
          </a:prstGeom>
          <a:ln w="19050">
            <a:solidFill>
              <a:schemeClr val="accent4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Ευθύγραμμο βέλος σύνδεσης 12">
            <a:extLst>
              <a:ext uri="{FF2B5EF4-FFF2-40B4-BE49-F238E27FC236}">
                <a16:creationId xmlns:a16="http://schemas.microsoft.com/office/drawing/2014/main" id="{52FD27BE-E184-7C4A-D004-547453673682}"/>
              </a:ext>
            </a:extLst>
          </p:cNvPr>
          <p:cNvCxnSpPr>
            <a:cxnSpLocks/>
          </p:cNvCxnSpPr>
          <p:nvPr/>
        </p:nvCxnSpPr>
        <p:spPr>
          <a:xfrm flipH="1">
            <a:off x="3761293" y="2447314"/>
            <a:ext cx="1" cy="11025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Ευθύγραμμο βέλος σύνδεσης 13">
            <a:extLst>
              <a:ext uri="{FF2B5EF4-FFF2-40B4-BE49-F238E27FC236}">
                <a16:creationId xmlns:a16="http://schemas.microsoft.com/office/drawing/2014/main" id="{FF3188EF-BFE0-9CC8-419C-D8CD2363827D}"/>
              </a:ext>
            </a:extLst>
          </p:cNvPr>
          <p:cNvCxnSpPr/>
          <p:nvPr/>
        </p:nvCxnSpPr>
        <p:spPr>
          <a:xfrm flipH="1">
            <a:off x="9469218" y="2447314"/>
            <a:ext cx="1" cy="11025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0A33AF2-5B3E-2315-7B06-9FEB5A698416}"/>
                  </a:ext>
                </a:extLst>
              </p:cNvPr>
              <p:cNvSpPr txBox="1"/>
              <p:nvPr/>
            </p:nvSpPr>
            <p:spPr>
              <a:xfrm>
                <a:off x="736866" y="3676454"/>
                <a:ext cx="5707926" cy="29298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dirty="0"/>
                  <a:t>Η ταχύτητα ανάπτυξης του καρκίνου καθορίζεται από τον λόγο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</m:oMath>
                </a14:m>
                <a:r>
                  <a:rPr lang="el-GR" dirty="0"/>
                  <a:t> που επηρεάζει τον εκθέτη των εκθετικών μας. </a:t>
                </a:r>
              </a:p>
              <a:p>
                <a:endParaRPr lang="el-GR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l-GR" dirty="0"/>
                  <a:t>Αργή ανάπτυξη καρκίνου</a:t>
                </a:r>
                <a:r>
                  <a:rPr lang="el-GR" dirty="0">
                    <a:sym typeface="Wingdings" panose="05000000000000000000" pitchFamily="2" charset="2"/>
                  </a:rPr>
                  <a:t>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𝐷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𝐿</m:t>
                        </m:r>
                      </m:den>
                    </m:f>
                  </m:oMath>
                </a14:m>
                <a:r>
                  <a:rPr lang="el-GR" dirty="0"/>
                  <a:t> κοντά στο 1</a:t>
                </a:r>
                <a:r>
                  <a:rPr lang="el-GR" dirty="0">
                    <a:sym typeface="Wingdings" panose="05000000000000000000" pitchFamily="2" charset="2"/>
                  </a:rPr>
                  <a:t>μεγαλύτερη αντίσταση πριν την θεραπεία.</a:t>
                </a:r>
              </a:p>
              <a:p>
                <a:endParaRPr lang="el-GR" dirty="0">
                  <a:sym typeface="Wingdings" panose="05000000000000000000" pitchFamily="2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l-GR" dirty="0">
                    <a:sym typeface="Wingdings" panose="05000000000000000000" pitchFamily="2" charset="2"/>
                  </a:rPr>
                  <a:t>Γρήγορη ανάπτυξη </a:t>
                </a:r>
                <a:r>
                  <a:rPr lang="en-US" b="0" dirty="0"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𝐷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𝐿</m:t>
                        </m:r>
                      </m:den>
                    </m:f>
                  </m:oMath>
                </a14:m>
                <a:r>
                  <a:rPr lang="el-GR" dirty="0"/>
                  <a:t> κοντά στο 0</a:t>
                </a:r>
                <a:r>
                  <a:rPr lang="el-GR" dirty="0">
                    <a:sym typeface="Wingdings" panose="05000000000000000000" pitchFamily="2" charset="2"/>
                  </a:rPr>
                  <a:t>μικρότερη αντίσταση πριν την θεραπεία.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l-GR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0A33AF2-5B3E-2315-7B06-9FEB5A6984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866" y="3676454"/>
                <a:ext cx="5707926" cy="2929841"/>
              </a:xfrm>
              <a:prstGeom prst="rect">
                <a:avLst/>
              </a:prstGeom>
              <a:blipFill>
                <a:blip r:embed="rId2"/>
                <a:stretch>
                  <a:fillRect l="-962" t="-1040" r="-149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6ACD8873-CC25-4C66-D795-FB7931176F6E}"/>
              </a:ext>
            </a:extLst>
          </p:cNvPr>
          <p:cNvSpPr txBox="1"/>
          <p:nvPr/>
        </p:nvSpPr>
        <p:spPr>
          <a:xfrm>
            <a:off x="6702458" y="3676454"/>
            <a:ext cx="534499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Η εφαρμογή τακτικών δόσεων </a:t>
            </a:r>
            <a:r>
              <a:rPr lang="el-GR" dirty="0" err="1"/>
              <a:t>χημειοθεραπευτικού</a:t>
            </a:r>
            <a:r>
              <a:rPr lang="el-GR" dirty="0"/>
              <a:t> φαρμάκου και η χορήγηση ανοσοθεραπείας  όταν λαμβάνονται ταυτόχρονα μπορούν να πετύχουν μια υγιή κατάσταση χωρίς όγκο και χωρίς εξασθένηση του ανοσοποιητικού συστήματος του ασθενή.</a:t>
            </a:r>
          </a:p>
          <a:p>
            <a:endParaRPr lang="el-GR" dirty="0"/>
          </a:p>
        </p:txBody>
      </p:sp>
      <p:cxnSp>
        <p:nvCxnSpPr>
          <p:cNvPr id="20" name="Ευθεία γραμμή σύνδεσης 19">
            <a:extLst>
              <a:ext uri="{FF2B5EF4-FFF2-40B4-BE49-F238E27FC236}">
                <a16:creationId xmlns:a16="http://schemas.microsoft.com/office/drawing/2014/main" id="{B1B42702-94A6-A00D-E625-B709F227B298}"/>
              </a:ext>
            </a:extLst>
          </p:cNvPr>
          <p:cNvCxnSpPr>
            <a:cxnSpLocks/>
          </p:cNvCxnSpPr>
          <p:nvPr/>
        </p:nvCxnSpPr>
        <p:spPr>
          <a:xfrm flipV="1">
            <a:off x="697584" y="646331"/>
            <a:ext cx="11494416" cy="50141"/>
          </a:xfrm>
          <a:prstGeom prst="line">
            <a:avLst/>
          </a:prstGeom>
          <a:ln>
            <a:prstDash val="lgDashDot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135904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Ορθογώνιο: Με κορνίζα 5">
            <a:extLst>
              <a:ext uri="{FF2B5EF4-FFF2-40B4-BE49-F238E27FC236}">
                <a16:creationId xmlns:a16="http://schemas.microsoft.com/office/drawing/2014/main" id="{AF6A1E03-CE08-DB07-30BE-1D85C0C28965}"/>
              </a:ext>
            </a:extLst>
          </p:cNvPr>
          <p:cNvSpPr/>
          <p:nvPr/>
        </p:nvSpPr>
        <p:spPr>
          <a:xfrm>
            <a:off x="871979" y="1743959"/>
            <a:ext cx="11123629" cy="2413261"/>
          </a:xfrm>
          <a:prstGeom prst="bevel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BF10E825-0E7C-8DC5-C5B9-FBFF742C1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46</a:t>
            </a:fld>
            <a:endParaRPr lang="el-GR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D427284-4497-DB2D-7857-24FE62BF2D24}"/>
              </a:ext>
            </a:extLst>
          </p:cNvPr>
          <p:cNvSpPr txBox="1"/>
          <p:nvPr/>
        </p:nvSpPr>
        <p:spPr>
          <a:xfrm>
            <a:off x="1272619" y="2185829"/>
            <a:ext cx="1032235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Ο καρκίνος είναι μία χρόνια και συχνά ιάσιμη νόσος ιδιαίτερα εάν διαγνωσθεί έγκαιρα. Σύμφωνα με τον Παγκόσμιο Οργανισμό Υγείας, εκτιμάται ότι ένα ποσοστό άνω του 30% των καρκίνων μπορεί να προληφθεί ενώ εάν διαγνωστούν έγκαιρα θεραπεύονται σε ποσοστό άνω του 40%. Επιπλέον, έρευνες για τον καρκίνο διεξάγονται και προχωρούν καθημερινά, αφήνοντας ανοιχτή την προοπτική της γονιδιακής θεραπείας, ενώ υπάρχουν και αισιόδοξες προσπάθειες για την ανάπτυξη εμβολίων κατά συγκεκριμένων μορφών καρκίνου.</a:t>
            </a:r>
            <a:endParaRPr lang="el-GR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Ορθογώνιο 2">
            <a:extLst>
              <a:ext uri="{FF2B5EF4-FFF2-40B4-BE49-F238E27FC236}">
                <a16:creationId xmlns:a16="http://schemas.microsoft.com/office/drawing/2014/main" id="{F85F19B8-1496-CB02-09D3-3537F9F45CC3}"/>
              </a:ext>
            </a:extLst>
          </p:cNvPr>
          <p:cNvSpPr/>
          <p:nvPr/>
        </p:nvSpPr>
        <p:spPr>
          <a:xfrm>
            <a:off x="695325" y="0"/>
            <a:ext cx="1149667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l-GR" sz="3200" b="1" cap="none" spc="0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ΜΗΝΥΜΑ ΕΛΠΙΔΑΣ</a:t>
            </a:r>
          </a:p>
        </p:txBody>
      </p:sp>
    </p:spTree>
    <p:extLst>
      <p:ext uri="{BB962C8B-B14F-4D97-AF65-F5344CB8AC3E}">
        <p14:creationId xmlns:p14="http://schemas.microsoft.com/office/powerpoint/2010/main" val="279022472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4A105162-B6CB-F459-0806-2C07BC419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47</a:t>
            </a:fld>
            <a:endParaRPr lang="el-GR" b="1" dirty="0"/>
          </a:p>
        </p:txBody>
      </p:sp>
      <p:sp>
        <p:nvSpPr>
          <p:cNvPr id="3" name="Ορθογώνιο 2">
            <a:extLst>
              <a:ext uri="{FF2B5EF4-FFF2-40B4-BE49-F238E27FC236}">
                <a16:creationId xmlns:a16="http://schemas.microsoft.com/office/drawing/2014/main" id="{C21DB04F-5671-5BD8-EACE-E0680F0607C5}"/>
              </a:ext>
            </a:extLst>
          </p:cNvPr>
          <p:cNvSpPr/>
          <p:nvPr/>
        </p:nvSpPr>
        <p:spPr>
          <a:xfrm>
            <a:off x="695325" y="0"/>
            <a:ext cx="1149667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l-GR" sz="4000" b="1" cap="none" spc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ΒΙΒΛΙΟΓΡΑΦΙΑ</a:t>
            </a:r>
            <a:endParaRPr lang="el-GR" sz="4000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pic>
        <p:nvPicPr>
          <p:cNvPr id="15" name="Εικόνα 14">
            <a:extLst>
              <a:ext uri="{FF2B5EF4-FFF2-40B4-BE49-F238E27FC236}">
                <a16:creationId xmlns:a16="http://schemas.microsoft.com/office/drawing/2014/main" id="{A31130F1-BAB0-EBD4-B0F9-09D3D00A6A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640" y="934065"/>
            <a:ext cx="5534485" cy="5404361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63500"/>
          </a:effectLst>
        </p:spPr>
      </p:pic>
      <p:pic>
        <p:nvPicPr>
          <p:cNvPr id="17" name="Εικόνα 16">
            <a:extLst>
              <a:ext uri="{FF2B5EF4-FFF2-40B4-BE49-F238E27FC236}">
                <a16:creationId xmlns:a16="http://schemas.microsoft.com/office/drawing/2014/main" id="{77F50EA9-012F-0EFE-4725-223211EAA1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934065"/>
            <a:ext cx="5712543" cy="540436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64576439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488911C-0EC7-40A9-9BCB-CA8A66E462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3023EA8-527A-4FA2-A71D-626F912756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60C46CD6-ADBB-41BC-8969-7C707D4332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B6C38415-998B-45FB-A12C-BD0B184CB8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C8D89F71-9459-4318-ACAE-874616C3AD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0462" y="968188"/>
            <a:ext cx="10194046" cy="489423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7AAEDFA5-5CBF-03E8-65B7-40AC94B2EE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208" y="1387226"/>
            <a:ext cx="4719321" cy="3315323"/>
          </a:xfrm>
          <a:prstGeom prst="rect">
            <a:avLst/>
          </a:prstGeom>
        </p:spPr>
      </p:pic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201C1025-979B-4A79-C619-00DD35A96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72736" y="6453386"/>
            <a:ext cx="1596292" cy="40461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E865BA4-888D-4DB6-8335-B33AFD7BBAB2}" type="slidenum">
              <a:rPr lang="el-GR" sz="1400" b="1">
                <a:solidFill>
                  <a:schemeClr val="tx1"/>
                </a:solidFill>
              </a:rPr>
              <a:pPr>
                <a:spcAft>
                  <a:spcPts val="600"/>
                </a:spcAft>
              </a:pPr>
              <a:t>48</a:t>
            </a:fld>
            <a:endParaRPr lang="el-GR" b="1" dirty="0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A4AA50A-1EE9-F959-8579-6FB5ECD0B0A3}"/>
              </a:ext>
            </a:extLst>
          </p:cNvPr>
          <p:cNvSpPr txBox="1"/>
          <p:nvPr/>
        </p:nvSpPr>
        <p:spPr>
          <a:xfrm>
            <a:off x="6283253" y="1703281"/>
            <a:ext cx="445853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4800" dirty="0"/>
              <a:t>ΕΥΧΑΡΙΣΤΩ ΠΟΛΥ ΓΙΑ ΤΗΝ ΠΡΟΣΟΧΗ ΣΑΣ, ΝΑ ΕΙΣΤΕ ΚΑΛΑ</a:t>
            </a:r>
          </a:p>
        </p:txBody>
      </p:sp>
    </p:spTree>
    <p:extLst>
      <p:ext uri="{BB962C8B-B14F-4D97-AF65-F5344CB8AC3E}">
        <p14:creationId xmlns:p14="http://schemas.microsoft.com/office/powerpoint/2010/main" val="4137153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Ορθογώνιο 51">
            <a:extLst>
              <a:ext uri="{FF2B5EF4-FFF2-40B4-BE49-F238E27FC236}">
                <a16:creationId xmlns:a16="http://schemas.microsoft.com/office/drawing/2014/main" id="{015EDF4F-1F10-277C-3FDB-BA32F79C9158}"/>
              </a:ext>
            </a:extLst>
          </p:cNvPr>
          <p:cNvSpPr/>
          <p:nvPr/>
        </p:nvSpPr>
        <p:spPr>
          <a:xfrm>
            <a:off x="8270820" y="694906"/>
            <a:ext cx="3444930" cy="937581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51" name="Ορθογώνιο 50">
            <a:extLst>
              <a:ext uri="{FF2B5EF4-FFF2-40B4-BE49-F238E27FC236}">
                <a16:creationId xmlns:a16="http://schemas.microsoft.com/office/drawing/2014/main" id="{2ECBAB52-9355-753A-2B95-241D3D4FA728}"/>
              </a:ext>
            </a:extLst>
          </p:cNvPr>
          <p:cNvSpPr/>
          <p:nvPr/>
        </p:nvSpPr>
        <p:spPr>
          <a:xfrm>
            <a:off x="8471535" y="2654493"/>
            <a:ext cx="3720465" cy="76121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50" name="Ορθογώνιο 49">
            <a:extLst>
              <a:ext uri="{FF2B5EF4-FFF2-40B4-BE49-F238E27FC236}">
                <a16:creationId xmlns:a16="http://schemas.microsoft.com/office/drawing/2014/main" id="{167CBF95-6C29-92CE-7C2E-27D4392B46F3}"/>
              </a:ext>
            </a:extLst>
          </p:cNvPr>
          <p:cNvSpPr/>
          <p:nvPr/>
        </p:nvSpPr>
        <p:spPr>
          <a:xfrm>
            <a:off x="7290020" y="5034990"/>
            <a:ext cx="3293092" cy="134931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7" name="Ορθογώνιο 46">
            <a:extLst>
              <a:ext uri="{FF2B5EF4-FFF2-40B4-BE49-F238E27FC236}">
                <a16:creationId xmlns:a16="http://schemas.microsoft.com/office/drawing/2014/main" id="{960C9955-A077-FCDF-E1BB-D2883326C908}"/>
              </a:ext>
            </a:extLst>
          </p:cNvPr>
          <p:cNvSpPr/>
          <p:nvPr/>
        </p:nvSpPr>
        <p:spPr>
          <a:xfrm>
            <a:off x="2919409" y="4874835"/>
            <a:ext cx="3062396" cy="131502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6" name="Ορθογώνιο 45">
            <a:extLst>
              <a:ext uri="{FF2B5EF4-FFF2-40B4-BE49-F238E27FC236}">
                <a16:creationId xmlns:a16="http://schemas.microsoft.com/office/drawing/2014/main" id="{1C66F736-39BC-3887-D06F-5AD3BC119F84}"/>
              </a:ext>
            </a:extLst>
          </p:cNvPr>
          <p:cNvSpPr/>
          <p:nvPr/>
        </p:nvSpPr>
        <p:spPr>
          <a:xfrm>
            <a:off x="1128000" y="1859206"/>
            <a:ext cx="2380859" cy="104705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5" name="Ορθογώνιο 44">
            <a:extLst>
              <a:ext uri="{FF2B5EF4-FFF2-40B4-BE49-F238E27FC236}">
                <a16:creationId xmlns:a16="http://schemas.microsoft.com/office/drawing/2014/main" id="{2FCE65B1-F968-B7A1-E848-2230B45337E0}"/>
              </a:ext>
            </a:extLst>
          </p:cNvPr>
          <p:cNvSpPr/>
          <p:nvPr/>
        </p:nvSpPr>
        <p:spPr>
          <a:xfrm>
            <a:off x="4196692" y="751934"/>
            <a:ext cx="2313720" cy="80126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EE67CBC1-F6FA-5C52-DB37-58945CE43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5</a:t>
            </a:fld>
            <a:endParaRPr lang="el-GR" sz="1400" b="1" dirty="0"/>
          </a:p>
        </p:txBody>
      </p:sp>
      <p:sp>
        <p:nvSpPr>
          <p:cNvPr id="3" name="Οβάλ 2">
            <a:extLst>
              <a:ext uri="{FF2B5EF4-FFF2-40B4-BE49-F238E27FC236}">
                <a16:creationId xmlns:a16="http://schemas.microsoft.com/office/drawing/2014/main" id="{FC7F6959-6788-6D04-EACA-285CC387DEAD}"/>
              </a:ext>
            </a:extLst>
          </p:cNvPr>
          <p:cNvSpPr/>
          <p:nvPr/>
        </p:nvSpPr>
        <p:spPr>
          <a:xfrm>
            <a:off x="4865931" y="2633962"/>
            <a:ext cx="2856322" cy="104902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1EBBC7-10B2-AD5A-AD74-C3329A1B8A3F}"/>
              </a:ext>
            </a:extLst>
          </p:cNvPr>
          <p:cNvSpPr txBox="1"/>
          <p:nvPr/>
        </p:nvSpPr>
        <p:spPr>
          <a:xfrm>
            <a:off x="5225508" y="2818644"/>
            <a:ext cx="25075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600" dirty="0"/>
              <a:t>ΚΑΡΚΙΝΟΣ</a:t>
            </a:r>
          </a:p>
        </p:txBody>
      </p:sp>
      <p:cxnSp>
        <p:nvCxnSpPr>
          <p:cNvPr id="6" name="Ευθύγραμμο βέλος σύνδεσης 5">
            <a:extLst>
              <a:ext uri="{FF2B5EF4-FFF2-40B4-BE49-F238E27FC236}">
                <a16:creationId xmlns:a16="http://schemas.microsoft.com/office/drawing/2014/main" id="{808D78FE-30DB-82FE-D758-9029F1444DC4}"/>
              </a:ext>
            </a:extLst>
          </p:cNvPr>
          <p:cNvCxnSpPr>
            <a:cxnSpLocks/>
          </p:cNvCxnSpPr>
          <p:nvPr/>
        </p:nvCxnSpPr>
        <p:spPr>
          <a:xfrm flipH="1" flipV="1">
            <a:off x="5533343" y="1632487"/>
            <a:ext cx="254715" cy="102200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Ευθύγραμμο βέλος σύνδεσης 6">
            <a:extLst>
              <a:ext uri="{FF2B5EF4-FFF2-40B4-BE49-F238E27FC236}">
                <a16:creationId xmlns:a16="http://schemas.microsoft.com/office/drawing/2014/main" id="{2218ECE6-BFC5-B753-775E-F348D5638B80}"/>
              </a:ext>
            </a:extLst>
          </p:cNvPr>
          <p:cNvCxnSpPr>
            <a:cxnSpLocks/>
          </p:cNvCxnSpPr>
          <p:nvPr/>
        </p:nvCxnSpPr>
        <p:spPr>
          <a:xfrm flipH="1" flipV="1">
            <a:off x="3608485" y="2599157"/>
            <a:ext cx="1334955" cy="37388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Ευθύγραμμο βέλος σύνδεσης 8">
            <a:extLst>
              <a:ext uri="{FF2B5EF4-FFF2-40B4-BE49-F238E27FC236}">
                <a16:creationId xmlns:a16="http://schemas.microsoft.com/office/drawing/2014/main" id="{05C0A1E9-699C-C51C-C4D6-BAEC5A1AA229}"/>
              </a:ext>
            </a:extLst>
          </p:cNvPr>
          <p:cNvCxnSpPr>
            <a:cxnSpLocks/>
          </p:cNvCxnSpPr>
          <p:nvPr/>
        </p:nvCxnSpPr>
        <p:spPr>
          <a:xfrm flipV="1">
            <a:off x="6709295" y="1415251"/>
            <a:ext cx="1354151" cy="123924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Ευθύγραμμο βέλος σύνδεσης 9">
            <a:extLst>
              <a:ext uri="{FF2B5EF4-FFF2-40B4-BE49-F238E27FC236}">
                <a16:creationId xmlns:a16="http://schemas.microsoft.com/office/drawing/2014/main" id="{B8FEE581-F0CD-CADC-63C2-86BEDE0676E8}"/>
              </a:ext>
            </a:extLst>
          </p:cNvPr>
          <p:cNvCxnSpPr>
            <a:cxnSpLocks/>
          </p:cNvCxnSpPr>
          <p:nvPr/>
        </p:nvCxnSpPr>
        <p:spPr>
          <a:xfrm flipH="1">
            <a:off x="4899622" y="3606440"/>
            <a:ext cx="586169" cy="99982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Ευθύγραμμο βέλος σύνδεσης 17">
            <a:extLst>
              <a:ext uri="{FF2B5EF4-FFF2-40B4-BE49-F238E27FC236}">
                <a16:creationId xmlns:a16="http://schemas.microsoft.com/office/drawing/2014/main" id="{21458A61-7C95-1EDA-5F9A-33E5DEA00120}"/>
              </a:ext>
            </a:extLst>
          </p:cNvPr>
          <p:cNvCxnSpPr>
            <a:cxnSpLocks/>
            <a:endCxn id="30" idx="1"/>
          </p:cNvCxnSpPr>
          <p:nvPr/>
        </p:nvCxnSpPr>
        <p:spPr>
          <a:xfrm flipV="1">
            <a:off x="7722253" y="3046214"/>
            <a:ext cx="682386" cy="13500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E4EA340-42FB-42BB-CF1B-EB58DA60ACB2}"/>
              </a:ext>
            </a:extLst>
          </p:cNvPr>
          <p:cNvSpPr txBox="1"/>
          <p:nvPr/>
        </p:nvSpPr>
        <p:spPr>
          <a:xfrm>
            <a:off x="4196692" y="706086"/>
            <a:ext cx="2461967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7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Α</a:t>
            </a:r>
            <a:r>
              <a:rPr lang="el-GR" sz="17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ποτελεί τη </a:t>
            </a:r>
            <a:r>
              <a:rPr lang="el-GR" sz="17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δεύτερη πιο συχνή αιτία θανάτου</a:t>
            </a:r>
            <a:r>
              <a:rPr lang="el-GR" sz="17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μετά τις καρδιοπάθειες.</a:t>
            </a:r>
            <a:endParaRPr lang="el-GR" sz="17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0BF4B15-266B-9E28-303B-07A7A851825F}"/>
              </a:ext>
            </a:extLst>
          </p:cNvPr>
          <p:cNvSpPr txBox="1"/>
          <p:nvPr/>
        </p:nvSpPr>
        <p:spPr>
          <a:xfrm>
            <a:off x="1185920" y="1767492"/>
            <a:ext cx="267720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700" b="1" dirty="0">
                <a:solidFill>
                  <a:srgbClr val="11111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Υ</a:t>
            </a:r>
            <a:r>
              <a:rPr lang="el-GR" sz="1700" b="1" dirty="0">
                <a:solidFill>
                  <a:srgbClr val="11111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περβολική</a:t>
            </a:r>
            <a:r>
              <a:rPr lang="el-GR" sz="1700" dirty="0">
                <a:solidFill>
                  <a:srgbClr val="11111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χωρίς προγραμματισμό, </a:t>
            </a:r>
            <a:r>
              <a:rPr lang="el-GR" sz="1700" b="1" dirty="0">
                <a:solidFill>
                  <a:srgbClr val="11111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ανάπτυξη κυττάρων</a:t>
            </a:r>
            <a:r>
              <a:rPr lang="el-GR" sz="1700" dirty="0">
                <a:solidFill>
                  <a:srgbClr val="11111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του οργανισμού.</a:t>
            </a:r>
            <a:endParaRPr lang="el-GR" sz="17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CEE9C72-1953-4580-B250-30D19D0BFEFA}"/>
              </a:ext>
            </a:extLst>
          </p:cNvPr>
          <p:cNvSpPr txBox="1"/>
          <p:nvPr/>
        </p:nvSpPr>
        <p:spPr>
          <a:xfrm>
            <a:off x="7436032" y="4983916"/>
            <a:ext cx="317526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7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Οι τύποι του καρκίνου ποικίλλουν και </a:t>
            </a:r>
            <a:r>
              <a:rPr lang="el-GR" sz="17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διακριτοποιούνται</a:t>
            </a:r>
            <a:r>
              <a:rPr lang="el-GR" sz="17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βάση της προέλευσης των ιστών ή των κυττάρων</a:t>
            </a:r>
            <a:r>
              <a:rPr lang="el-GR" sz="17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που συμβαίνει η μετάλλαξη. </a:t>
            </a:r>
            <a:endParaRPr lang="el-GR" sz="17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6274028-3869-908C-D640-27C85D83D9BD}"/>
              </a:ext>
            </a:extLst>
          </p:cNvPr>
          <p:cNvSpPr txBox="1"/>
          <p:nvPr/>
        </p:nvSpPr>
        <p:spPr>
          <a:xfrm>
            <a:off x="2804061" y="4824282"/>
            <a:ext cx="3293092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700" dirty="0">
                <a:latin typeface="Calibri" panose="020F0502020204030204" pitchFamily="34" charset="0"/>
                <a:ea typeface="Calibri" panose="020F0502020204030204" pitchFamily="34" charset="0"/>
              </a:rPr>
              <a:t>Τ</a:t>
            </a:r>
            <a:r>
              <a:rPr lang="el-GR" sz="17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α </a:t>
            </a:r>
            <a:r>
              <a:rPr lang="el-GR" sz="17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ογκογονίδια</a:t>
            </a:r>
            <a:r>
              <a:rPr lang="el-GR" sz="17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και τα </a:t>
            </a:r>
            <a:r>
              <a:rPr lang="el-GR" sz="17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ογκοκατασταλτικά</a:t>
            </a:r>
            <a:r>
              <a:rPr lang="el-GR" sz="17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γονίδια, διαδραματίζουν σημαντικό ρόλο στην διαδικασία της καρκινογένεσης. </a:t>
            </a:r>
            <a:endParaRPr lang="el-GR" sz="17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E5E647D-7783-08A4-7337-C6FD56C2FAB3}"/>
              </a:ext>
            </a:extLst>
          </p:cNvPr>
          <p:cNvSpPr txBox="1"/>
          <p:nvPr/>
        </p:nvSpPr>
        <p:spPr>
          <a:xfrm>
            <a:off x="8404639" y="2607632"/>
            <a:ext cx="4113228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7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Α</a:t>
            </a:r>
            <a:r>
              <a:rPr lang="el-GR" sz="17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ίτια: </a:t>
            </a:r>
            <a:r>
              <a:rPr lang="el-GR" sz="17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μολυσματικοί </a:t>
            </a:r>
            <a:r>
              <a:rPr lang="el-GR" sz="17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και </a:t>
            </a:r>
            <a:r>
              <a:rPr lang="el-GR" sz="17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περιβαλλοντικοί</a:t>
            </a:r>
            <a:r>
              <a:rPr lang="el-GR" sz="17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παράγοντες, </a:t>
            </a:r>
            <a:r>
              <a:rPr lang="el-GR" sz="17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τρόπος ζωής, </a:t>
            </a:r>
            <a:r>
              <a:rPr lang="el-GR" sz="17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αλλαγές του γενετικού υλικού. </a:t>
            </a:r>
            <a:endParaRPr lang="el-GR" dirty="0"/>
          </a:p>
        </p:txBody>
      </p:sp>
      <p:cxnSp>
        <p:nvCxnSpPr>
          <p:cNvPr id="41" name="Ευθύγραμμο βέλος σύνδεσης 40">
            <a:extLst>
              <a:ext uri="{FF2B5EF4-FFF2-40B4-BE49-F238E27FC236}">
                <a16:creationId xmlns:a16="http://schemas.microsoft.com/office/drawing/2014/main" id="{7D0C0D04-2345-93A0-87D9-FCC8D3CEA6ED}"/>
              </a:ext>
            </a:extLst>
          </p:cNvPr>
          <p:cNvCxnSpPr>
            <a:cxnSpLocks/>
          </p:cNvCxnSpPr>
          <p:nvPr/>
        </p:nvCxnSpPr>
        <p:spPr>
          <a:xfrm>
            <a:off x="7050652" y="3605572"/>
            <a:ext cx="770760" cy="129612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6372C812-07F8-A59A-B27B-6C6589329D49}"/>
              </a:ext>
            </a:extLst>
          </p:cNvPr>
          <p:cNvSpPr txBox="1"/>
          <p:nvPr/>
        </p:nvSpPr>
        <p:spPr>
          <a:xfrm>
            <a:off x="8270820" y="759872"/>
            <a:ext cx="3593368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700" b="1" dirty="0">
                <a:latin typeface="Calibri" panose="020F0502020204030204" pitchFamily="34" charset="0"/>
                <a:ea typeface="Calibri" panose="020F0502020204030204" pitchFamily="34" charset="0"/>
              </a:rPr>
              <a:t>Θ</a:t>
            </a:r>
            <a:r>
              <a:rPr lang="el-GR" sz="17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εραπευτικές</a:t>
            </a:r>
            <a:r>
              <a:rPr lang="el-GR" sz="17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l-GR" sz="17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μέθοδοι</a:t>
            </a:r>
            <a:r>
              <a:rPr lang="el-GR" sz="17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: χειρουργική επέμβαση, ακτινοθεραπεία, χημειοθεραπεία, ανοσοθεραπεία.</a:t>
            </a:r>
            <a:endParaRPr lang="el-GR" sz="1700" dirty="0"/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CC60F558-5082-26C0-1FE1-D5FAD4B28161}"/>
              </a:ext>
            </a:extLst>
          </p:cNvPr>
          <p:cNvSpPr/>
          <p:nvPr/>
        </p:nvSpPr>
        <p:spPr>
          <a:xfrm>
            <a:off x="685800" y="-58811"/>
            <a:ext cx="1150619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l-GR" sz="3200" b="1" cap="none" spc="0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ΒΑΣΙΚΕΣ ΓΝΩΣΕΙΣ ΓΙΑ ΤΟΝ ΚΑΡΚΙΝΟ</a:t>
            </a:r>
          </a:p>
        </p:txBody>
      </p:sp>
    </p:spTree>
    <p:extLst>
      <p:ext uri="{BB962C8B-B14F-4D97-AF65-F5344CB8AC3E}">
        <p14:creationId xmlns:p14="http://schemas.microsoft.com/office/powerpoint/2010/main" val="2217099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35DED14F-78E7-ABC0-2A23-4B9897CD6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6</a:t>
            </a:fld>
            <a:endParaRPr lang="el-GR" sz="1400" b="1" dirty="0"/>
          </a:p>
        </p:txBody>
      </p:sp>
      <p:pic>
        <p:nvPicPr>
          <p:cNvPr id="3" name="Εικόνα 2">
            <a:extLst>
              <a:ext uri="{FF2B5EF4-FFF2-40B4-BE49-F238E27FC236}">
                <a16:creationId xmlns:a16="http://schemas.microsoft.com/office/drawing/2014/main" id="{58F5CC7F-E0A5-F581-5831-98365490A1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415" y="1663507"/>
            <a:ext cx="5118754" cy="379491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5" name="Εικόνα 4">
            <a:extLst>
              <a:ext uri="{FF2B5EF4-FFF2-40B4-BE49-F238E27FC236}">
                <a16:creationId xmlns:a16="http://schemas.microsoft.com/office/drawing/2014/main" id="{6DC84AAB-216C-E194-6547-33941DFE0F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665844"/>
            <a:ext cx="6038850" cy="46386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192D4DB-FF20-2711-BECE-7B80EE8A44B6}"/>
              </a:ext>
            </a:extLst>
          </p:cNvPr>
          <p:cNvSpPr txBox="1"/>
          <p:nvPr/>
        </p:nvSpPr>
        <p:spPr>
          <a:xfrm>
            <a:off x="697584" y="5456080"/>
            <a:ext cx="5398416" cy="7899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71755" algn="ctr">
              <a:spcBef>
                <a:spcPts val="215"/>
              </a:spcBef>
              <a:spcAft>
                <a:spcPts val="0"/>
              </a:spcAft>
            </a:pPr>
            <a:r>
              <a:rPr lang="el-G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Τα καρκινικά κύτταρα εκτοπίζουν τα φυσιολογικά κύτταρα </a:t>
            </a:r>
          </a:p>
          <a:p>
            <a:pPr marR="71755" algn="ctr">
              <a:spcBef>
                <a:spcPts val="215"/>
              </a:spcBef>
              <a:spcAft>
                <a:spcPts val="0"/>
              </a:spcAft>
            </a:pPr>
            <a:r>
              <a:rPr lang="el-G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από τη θέση τους.</a:t>
            </a:r>
            <a:endParaRPr lang="el-GR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R="71755" algn="ctr">
              <a:spcBef>
                <a:spcPts val="215"/>
              </a:spcBef>
              <a:spcAft>
                <a:spcPts val="0"/>
              </a:spcAft>
            </a:pPr>
            <a:r>
              <a:rPr lang="el-G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(Ευρωπαϊκή Ουρολογική Εταιρεία)</a:t>
            </a:r>
            <a:endParaRPr lang="el-GR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2333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591CE13C-51D6-AE86-45FB-075404D08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73240"/>
            <a:ext cx="9601200" cy="770138"/>
          </a:xfrm>
        </p:spPr>
        <p:txBody>
          <a:bodyPr>
            <a:normAutofit fontScale="90000"/>
          </a:bodyPr>
          <a:lstStyle/>
          <a:p>
            <a:pPr algn="ctr"/>
            <a:r>
              <a:rPr lang="el-GR" sz="36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ΜΟΝΤΕΛΟ ΕΝ</a:t>
            </a:r>
            <a:r>
              <a:rPr lang="en-US" sz="36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O</a:t>
            </a:r>
            <a:r>
              <a:rPr lang="el-GR" sz="36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Σ ΦΑΡΜΑΚΟΥ </a:t>
            </a:r>
            <a:br>
              <a:rPr lang="el-GR" sz="36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</a:br>
            <a:endParaRPr lang="el-GR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Διάγραμμα 8">
                <a:extLst>
                  <a:ext uri="{FF2B5EF4-FFF2-40B4-BE49-F238E27FC236}">
                    <a16:creationId xmlns:a16="http://schemas.microsoft.com/office/drawing/2014/main" id="{81426BE7-0F82-FC19-C6BE-D6C8CB60463F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685692059"/>
                  </p:ext>
                </p:extLst>
              </p:nvPr>
            </p:nvGraphicFramePr>
            <p:xfrm>
              <a:off x="844841" y="843378"/>
              <a:ext cx="11203708" cy="6014622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9" name="Διάγραμμα 8">
                <a:extLst>
                  <a:ext uri="{FF2B5EF4-FFF2-40B4-BE49-F238E27FC236}">
                    <a16:creationId xmlns:a16="http://schemas.microsoft.com/office/drawing/2014/main" id="{81426BE7-0F82-FC19-C6BE-D6C8CB60463F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685692059"/>
                  </p:ext>
                </p:extLst>
              </p:nvPr>
            </p:nvGraphicFramePr>
            <p:xfrm>
              <a:off x="844841" y="843378"/>
              <a:ext cx="11203708" cy="6014622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EC2765B1-1670-489B-AFD8-2C3ED0E7D066}"/>
              </a:ext>
            </a:extLst>
          </p:cNvPr>
          <p:cNvSpPr txBox="1"/>
          <p:nvPr/>
        </p:nvSpPr>
        <p:spPr>
          <a:xfrm>
            <a:off x="6817714" y="1613516"/>
            <a:ext cx="5132044" cy="4899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600" dirty="0"/>
              <a:t>N(t): καρκινικά κύτταρα που είναι ευαίσθητα στο φάρμακο την χρονική στιγμή t, </a:t>
            </a:r>
          </a:p>
          <a:p>
            <a:endParaRPr lang="el-G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600" dirty="0"/>
              <a:t>R(t): καρκινικά κύτταρα που έχουν υποστεί μετάλλαξη και είναι ανθεκτικά στο φάρμακο την χρονική στιγμή t,</a:t>
            </a:r>
          </a:p>
          <a:p>
            <a:r>
              <a:rPr lang="el-GR" sz="1600" dirty="0"/>
              <a:t>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600" dirty="0"/>
              <a:t>L: ποσοστό γέννησης κυττάρων,</a:t>
            </a:r>
          </a:p>
          <a:p>
            <a:r>
              <a:rPr lang="el-GR" sz="1600" dirty="0"/>
              <a:t>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600" dirty="0"/>
              <a:t>D: ποσοστό θανάτου των κυττάρων,</a:t>
            </a:r>
          </a:p>
          <a:p>
            <a:endParaRPr lang="el-GR" sz="1600" dirty="0"/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u</a:t>
            </a:r>
            <a:r>
              <a:rPr lang="el-GR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: ποσοστό μετάλλαξης των κυττάρων,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</a:t>
            </a:r>
            <a:r>
              <a:rPr lang="el-GR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: ποσοστό θανάτωσης των κυττάρων που προκαλείται από το φάρμακο,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l-GR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</a:rPr>
              <a:t>t*: </a:t>
            </a:r>
            <a:r>
              <a:rPr lang="el-GR" sz="1600" dirty="0">
                <a:latin typeface="Calibri" panose="020F0502020204030204" pitchFamily="34" charset="0"/>
                <a:ea typeface="Calibri" panose="020F0502020204030204" pitchFamily="34" charset="0"/>
              </a:rPr>
              <a:t>η στιγμή έναρξης της θεραπείας.</a:t>
            </a:r>
            <a:endParaRPr lang="el-GR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endParaRPr lang="el-GR" dirty="0"/>
          </a:p>
        </p:txBody>
      </p:sp>
      <p:cxnSp>
        <p:nvCxnSpPr>
          <p:cNvPr id="18" name="Ευθεία γραμμή σύνδεσης 17">
            <a:extLst>
              <a:ext uri="{FF2B5EF4-FFF2-40B4-BE49-F238E27FC236}">
                <a16:creationId xmlns:a16="http://schemas.microsoft.com/office/drawing/2014/main" id="{6966B590-174F-20B8-8E7D-61519A893A8A}"/>
              </a:ext>
            </a:extLst>
          </p:cNvPr>
          <p:cNvCxnSpPr>
            <a:cxnSpLocks/>
            <a:endCxn id="9" idx="2"/>
          </p:cNvCxnSpPr>
          <p:nvPr/>
        </p:nvCxnSpPr>
        <p:spPr>
          <a:xfrm flipH="1">
            <a:off x="6446695" y="843378"/>
            <a:ext cx="25126" cy="6014622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2" name="Θέση αριθμού διαφάνειας 21">
            <a:extLst>
              <a:ext uri="{FF2B5EF4-FFF2-40B4-BE49-F238E27FC236}">
                <a16:creationId xmlns:a16="http://schemas.microsoft.com/office/drawing/2014/main" id="{277A2B2A-FCFF-2CE2-C805-AA498F8BD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7</a:t>
            </a:fld>
            <a:endParaRPr lang="el-GR" sz="1400" b="1" dirty="0"/>
          </a:p>
        </p:txBody>
      </p:sp>
    </p:spTree>
    <p:extLst>
      <p:ext uri="{BB962C8B-B14F-4D97-AF65-F5344CB8AC3E}">
        <p14:creationId xmlns:p14="http://schemas.microsoft.com/office/powerpoint/2010/main" val="6020164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Εικόνα 66">
            <a:extLst>
              <a:ext uri="{FF2B5EF4-FFF2-40B4-BE49-F238E27FC236}">
                <a16:creationId xmlns:a16="http://schemas.microsoft.com/office/drawing/2014/main" id="{A6791388-4B62-4574-3803-6F8A28848C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6698" y="5199165"/>
            <a:ext cx="4588502" cy="722892"/>
          </a:xfrm>
          <a:prstGeom prst="rect">
            <a:avLst/>
          </a:prstGeom>
        </p:spPr>
      </p:pic>
      <p:pic>
        <p:nvPicPr>
          <p:cNvPr id="66" name="Εικόνα 65">
            <a:extLst>
              <a:ext uri="{FF2B5EF4-FFF2-40B4-BE49-F238E27FC236}">
                <a16:creationId xmlns:a16="http://schemas.microsoft.com/office/drawing/2014/main" id="{EAF6629E-E39B-6926-FBEA-78FB5AD997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2710" y="4145271"/>
            <a:ext cx="4552490" cy="622950"/>
          </a:xfrm>
          <a:prstGeom prst="rect">
            <a:avLst/>
          </a:prstGeom>
        </p:spPr>
      </p:pic>
      <p:pic>
        <p:nvPicPr>
          <p:cNvPr id="65" name="Εικόνα 64">
            <a:extLst>
              <a:ext uri="{FF2B5EF4-FFF2-40B4-BE49-F238E27FC236}">
                <a16:creationId xmlns:a16="http://schemas.microsoft.com/office/drawing/2014/main" id="{2801B394-BA88-ED3D-4B4E-E5F4D955AB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6697" y="3066816"/>
            <a:ext cx="4588503" cy="846008"/>
          </a:xfrm>
          <a:prstGeom prst="rect">
            <a:avLst/>
          </a:prstGeom>
        </p:spPr>
      </p:pic>
      <p:sp>
        <p:nvSpPr>
          <p:cNvPr id="64" name="Ορθογώνιο 63">
            <a:extLst>
              <a:ext uri="{FF2B5EF4-FFF2-40B4-BE49-F238E27FC236}">
                <a16:creationId xmlns:a16="http://schemas.microsoft.com/office/drawing/2014/main" id="{4BFEDF7C-E72D-870F-B84C-352660DFBA55}"/>
              </a:ext>
            </a:extLst>
          </p:cNvPr>
          <p:cNvSpPr/>
          <p:nvPr/>
        </p:nvSpPr>
        <p:spPr>
          <a:xfrm>
            <a:off x="2726697" y="2124770"/>
            <a:ext cx="4588503" cy="34245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63" name="Ορθογώνιο 62">
            <a:extLst>
              <a:ext uri="{FF2B5EF4-FFF2-40B4-BE49-F238E27FC236}">
                <a16:creationId xmlns:a16="http://schemas.microsoft.com/office/drawing/2014/main" id="{9ACFF360-AD9F-E5E2-A908-C92354B8FE51}"/>
              </a:ext>
            </a:extLst>
          </p:cNvPr>
          <p:cNvSpPr/>
          <p:nvPr/>
        </p:nvSpPr>
        <p:spPr>
          <a:xfrm>
            <a:off x="2762710" y="1242774"/>
            <a:ext cx="4552490" cy="4052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6" name="Θέση περιεχομένου 15">
            <a:extLst>
              <a:ext uri="{FF2B5EF4-FFF2-40B4-BE49-F238E27FC236}">
                <a16:creationId xmlns:a16="http://schemas.microsoft.com/office/drawing/2014/main" id="{389C49BC-8BA3-AFED-3D9B-0B8CD99501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62710" y="1216114"/>
            <a:ext cx="3897328" cy="42749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l-GR" sz="1800" dirty="0"/>
              <a:t>0≤D&lt;L και  0&lt;u≪1</a:t>
            </a:r>
            <a:r>
              <a:rPr lang="el-GR" sz="1700" dirty="0"/>
              <a:t>,</a:t>
            </a:r>
            <a:endParaRPr lang="en-US" sz="1700" dirty="0"/>
          </a:p>
          <a:p>
            <a:pPr marL="0" indent="0" algn="ctr">
              <a:buNone/>
            </a:pPr>
            <a:endParaRPr lang="el-GR" sz="800" dirty="0"/>
          </a:p>
          <a:p>
            <a:pPr marL="0" indent="0">
              <a:buNone/>
            </a:pPr>
            <a:endParaRPr lang="el-GR" sz="800" dirty="0"/>
          </a:p>
          <a:p>
            <a:pPr marL="0" indent="0" algn="ctr">
              <a:buNone/>
            </a:pPr>
            <a:r>
              <a:rPr lang="el-GR" sz="1800" dirty="0"/>
              <a:t>L-D&lt;H</a:t>
            </a:r>
            <a:r>
              <a:rPr lang="el-GR" sz="1700" dirty="0"/>
              <a:t>,</a:t>
            </a:r>
          </a:p>
          <a:p>
            <a:pPr marL="0" indent="0">
              <a:buNone/>
            </a:pPr>
            <a:endParaRPr lang="el-GR" sz="800" dirty="0"/>
          </a:p>
          <a:p>
            <a:pPr marL="0" indent="0">
              <a:buNone/>
            </a:pPr>
            <a:endParaRPr lang="el-GR" sz="800" dirty="0"/>
          </a:p>
          <a:p>
            <a:pPr marL="0" indent="0" algn="ctr">
              <a:buNone/>
            </a:pPr>
            <a:r>
              <a:rPr lang="el-GR" sz="1600" dirty="0"/>
              <a:t>Τα ευαίσθητα κύτταρα έχουν ίδιους ρυθμούς γέννησης και θανάτου</a:t>
            </a:r>
            <a:r>
              <a:rPr lang="en-US" sz="1600" dirty="0"/>
              <a:t> </a:t>
            </a:r>
            <a:r>
              <a:rPr lang="el-GR" sz="1600" dirty="0"/>
              <a:t>με τα ανθεκτικά,</a:t>
            </a:r>
            <a:endParaRPr lang="en-US" sz="1600" dirty="0"/>
          </a:p>
          <a:p>
            <a:pPr marL="0" indent="0">
              <a:buNone/>
            </a:pPr>
            <a:endParaRPr lang="el-GR" sz="800" dirty="0"/>
          </a:p>
          <a:p>
            <a:pPr marL="0" indent="0" algn="ctr">
              <a:buNone/>
            </a:pPr>
            <a:r>
              <a:rPr lang="el-GR" sz="1600" dirty="0"/>
              <a:t>Τα ευαίσθητα κύτταρα μεταλλάσσονται σε ανθεκτικά αλλά όχι το αντίστροφο</a:t>
            </a:r>
            <a:r>
              <a:rPr lang="en-US" sz="1600" dirty="0"/>
              <a:t>,</a:t>
            </a:r>
            <a:r>
              <a:rPr lang="en-US" sz="1700" dirty="0"/>
              <a:t> </a:t>
            </a:r>
          </a:p>
          <a:p>
            <a:pPr marL="0" indent="0">
              <a:buNone/>
            </a:pPr>
            <a:r>
              <a:rPr lang="en-US" sz="2400" dirty="0"/>
              <a:t>    </a:t>
            </a:r>
            <a:endParaRPr lang="el-GR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1C89EBC-A572-1F2F-F032-B2C701944347}"/>
                  </a:ext>
                </a:extLst>
              </p:cNvPr>
              <p:cNvSpPr txBox="1"/>
              <p:nvPr/>
            </p:nvSpPr>
            <p:spPr>
              <a:xfrm>
                <a:off x="2729717" y="5199165"/>
                <a:ext cx="4736312" cy="9649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l-GR" sz="160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e>
                      <m:sup>
                        <m: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∗</m:t>
                        </m:r>
                      </m:sup>
                    </m:sSup>
                    <m:r>
                      <a:rPr lang="el-GR" sz="16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f>
                      <m:fPr>
                        <m:ctrlP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</m:t>
                        </m:r>
                      </m:num>
                      <m:den>
                        <m: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𝐿</m:t>
                        </m:r>
                        <m: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−</m:t>
                        </m:r>
                        <m: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𝐷</m:t>
                        </m:r>
                      </m:den>
                    </m:f>
                    <m:func>
                      <m:funcPr>
                        <m:ctrlPr>
                          <a:rPr lang="el-GR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l-GR" sz="16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ln</m:t>
                        </m:r>
                      </m:fName>
                      <m:e>
                        <m:f>
                          <m:fPr>
                            <m:ctrlPr>
                              <a:rPr lang="el-GR" sz="16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</m:ctrlPr>
                          </m:fPr>
                          <m:num>
                            <m:r>
                              <a:rPr lang="el-GR" sz="16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𝑀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l-GR" sz="16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l-GR" sz="16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l-GR" sz="16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e>
                    </m:func>
                    <m:r>
                      <a:rPr lang="el-GR" sz="1600" b="0" i="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,</m:t>
                    </m:r>
                  </m:oMath>
                </a14:m>
                <a:r>
                  <a:rPr lang="el-GR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  όπου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𝑀</m:t>
                    </m:r>
                  </m:oMath>
                </a14:m>
                <a:r>
                  <a:rPr lang="en-US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r>
                  <a:rPr lang="el-GR" sz="1600" dirty="0">
                    <a:latin typeface="Calibri" panose="020F0502020204030204" pitchFamily="34" charset="0"/>
                    <a:ea typeface="Calibri" panose="020F0502020204030204" pitchFamily="34" charset="0"/>
                  </a:rPr>
                  <a:t>ο συνολικός αριθμός καρκινικών κυττάρων</a:t>
                </a:r>
                <a:endParaRPr lang="el-GR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ctr"/>
                <a:endParaRPr lang="el-GR" sz="1600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1C89EBC-A572-1F2F-F032-B2C7019443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9717" y="5199165"/>
                <a:ext cx="4736312" cy="96494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Ορθογώνιο 27">
            <a:extLst>
              <a:ext uri="{FF2B5EF4-FFF2-40B4-BE49-F238E27FC236}">
                <a16:creationId xmlns:a16="http://schemas.microsoft.com/office/drawing/2014/main" id="{13F330AF-524C-DF23-F955-BB7327F18181}"/>
              </a:ext>
            </a:extLst>
          </p:cNvPr>
          <p:cNvSpPr/>
          <p:nvPr/>
        </p:nvSpPr>
        <p:spPr>
          <a:xfrm>
            <a:off x="4368604" y="3202"/>
            <a:ext cx="34547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l-GR" sz="5400" b="1" cap="none" spc="0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ΥΠΟΘΕΣΕΙΣ</a:t>
            </a:r>
          </a:p>
        </p:txBody>
      </p:sp>
      <p:sp>
        <p:nvSpPr>
          <p:cNvPr id="56" name="Θέση αριθμού διαφάνειας 55">
            <a:extLst>
              <a:ext uri="{FF2B5EF4-FFF2-40B4-BE49-F238E27FC236}">
                <a16:creationId xmlns:a16="http://schemas.microsoft.com/office/drawing/2014/main" id="{B2E28477-A9AC-E1D3-734F-933D7254C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8</a:t>
            </a:fld>
            <a:endParaRPr lang="el-GR" sz="1400" b="1" dirty="0"/>
          </a:p>
        </p:txBody>
      </p:sp>
      <p:pic>
        <p:nvPicPr>
          <p:cNvPr id="70" name="Εικόνα 69">
            <a:extLst>
              <a:ext uri="{FF2B5EF4-FFF2-40B4-BE49-F238E27FC236}">
                <a16:creationId xmlns:a16="http://schemas.microsoft.com/office/drawing/2014/main" id="{DB700929-5367-5657-1842-4BA6B5C3DC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1999" y="4033592"/>
            <a:ext cx="1560711" cy="445047"/>
          </a:xfrm>
          <a:prstGeom prst="rect">
            <a:avLst/>
          </a:prstGeom>
        </p:spPr>
      </p:pic>
      <p:pic>
        <p:nvPicPr>
          <p:cNvPr id="71" name="Εικόνα 70">
            <a:extLst>
              <a:ext uri="{FF2B5EF4-FFF2-40B4-BE49-F238E27FC236}">
                <a16:creationId xmlns:a16="http://schemas.microsoft.com/office/drawing/2014/main" id="{9FB93F59-7513-D945-2461-8827E0FE24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2995" y="2959972"/>
            <a:ext cx="1560711" cy="445047"/>
          </a:xfrm>
          <a:prstGeom prst="rect">
            <a:avLst/>
          </a:prstGeom>
        </p:spPr>
      </p:pic>
      <p:pic>
        <p:nvPicPr>
          <p:cNvPr id="72" name="Εικόνα 71">
            <a:extLst>
              <a:ext uri="{FF2B5EF4-FFF2-40B4-BE49-F238E27FC236}">
                <a16:creationId xmlns:a16="http://schemas.microsoft.com/office/drawing/2014/main" id="{E72FFBB4-2CAC-96DC-AE10-A6366FD65E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3992" y="1915337"/>
            <a:ext cx="1560711" cy="445047"/>
          </a:xfrm>
          <a:prstGeom prst="rect">
            <a:avLst/>
          </a:prstGeom>
        </p:spPr>
      </p:pic>
      <p:pic>
        <p:nvPicPr>
          <p:cNvPr id="73" name="Εικόνα 72">
            <a:extLst>
              <a:ext uri="{FF2B5EF4-FFF2-40B4-BE49-F238E27FC236}">
                <a16:creationId xmlns:a16="http://schemas.microsoft.com/office/drawing/2014/main" id="{863B1874-08DA-DB73-5ED5-D4B4B8E514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5986" y="993590"/>
            <a:ext cx="1560711" cy="445047"/>
          </a:xfrm>
          <a:prstGeom prst="rect">
            <a:avLst/>
          </a:prstGeom>
        </p:spPr>
      </p:pic>
      <p:pic>
        <p:nvPicPr>
          <p:cNvPr id="74" name="Εικόνα 73">
            <a:extLst>
              <a:ext uri="{FF2B5EF4-FFF2-40B4-BE49-F238E27FC236}">
                <a16:creationId xmlns:a16="http://schemas.microsoft.com/office/drawing/2014/main" id="{B7D63311-3143-022F-AC19-D8677B9824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1999" y="5080739"/>
            <a:ext cx="1560711" cy="445047"/>
          </a:xfrm>
          <a:prstGeom prst="rect">
            <a:avLst/>
          </a:prstGeom>
        </p:spPr>
      </p:pic>
      <p:cxnSp>
        <p:nvCxnSpPr>
          <p:cNvPr id="76" name="Ευθεία γραμμή σύνδεσης 75">
            <a:extLst>
              <a:ext uri="{FF2B5EF4-FFF2-40B4-BE49-F238E27FC236}">
                <a16:creationId xmlns:a16="http://schemas.microsoft.com/office/drawing/2014/main" id="{DA58337B-BE7D-3472-7630-27340CA264E6}"/>
              </a:ext>
            </a:extLst>
          </p:cNvPr>
          <p:cNvCxnSpPr>
            <a:cxnSpLocks/>
          </p:cNvCxnSpPr>
          <p:nvPr/>
        </p:nvCxnSpPr>
        <p:spPr>
          <a:xfrm>
            <a:off x="1192995" y="993590"/>
            <a:ext cx="9004" cy="4103254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2" name="Εικόνα 81">
            <a:extLst>
              <a:ext uri="{FF2B5EF4-FFF2-40B4-BE49-F238E27FC236}">
                <a16:creationId xmlns:a16="http://schemas.microsoft.com/office/drawing/2014/main" id="{51B5529C-D112-C68E-D5F5-0DBA87C6F3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41443" y="2158251"/>
            <a:ext cx="4335672" cy="2541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605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7373D6F9-A905-571F-666B-7AE19730A4A0}"/>
              </a:ext>
            </a:extLst>
          </p:cNvPr>
          <p:cNvSpPr/>
          <p:nvPr/>
        </p:nvSpPr>
        <p:spPr>
          <a:xfrm>
            <a:off x="1593130" y="4157221"/>
            <a:ext cx="9731603" cy="2296165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>
                <a:extLst>
                  <a:ext uri="{FF2B5EF4-FFF2-40B4-BE49-F238E27FC236}">
                    <a16:creationId xmlns:a16="http://schemas.microsoft.com/office/drawing/2014/main" id="{370013C1-941C-9DD9-CD2B-C1272C21B7E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67267" y="810705"/>
                <a:ext cx="10897384" cy="6047294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l-GR" sz="1900" i="1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p>
                              <m:sSupPr>
                                <m:ctrlPr>
                                  <a:rPr lang="el-GR" sz="19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l-GR" sz="1900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p>
                                <m:r>
                                  <a:rPr lang="el-GR" sz="1900" i="1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d>
                              <m:dPr>
                                <m:ctrlPr>
                                  <a:rPr lang="el-GR" sz="19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l-GR" sz="1900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  <m:r>
                              <a:rPr lang="el-GR" sz="1900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d>
                              <m:dPr>
                                <m:ctrlPr>
                                  <a:rPr lang="el-GR" sz="19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l-GR" sz="1900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  <m:r>
                                  <a:rPr lang="el-GR" sz="19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l-GR" sz="1900" i="1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</m:d>
                            <m:r>
                              <a:rPr lang="el-GR" sz="1900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  <m:d>
                              <m:dPr>
                                <m:ctrlPr>
                                  <a:rPr lang="el-GR" sz="19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l-GR" sz="1900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</m:e>
                        </m:mr>
                        <m:mr>
                          <m:e>
                            <m:sSup>
                              <m:sSupPr>
                                <m:ctrlPr>
                                  <a:rPr lang="el-GR" sz="19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l-GR" sz="1900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p>
                                <m:r>
                                  <a:rPr lang="el-GR" sz="1900" i="1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d>
                              <m:dPr>
                                <m:ctrlPr>
                                  <a:rPr lang="el-GR" sz="19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l-GR" sz="1900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  <m:r>
                              <a:rPr lang="el-GR" sz="1900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d>
                              <m:dPr>
                                <m:ctrlPr>
                                  <a:rPr lang="el-GR" sz="19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l-GR" sz="1900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  <m:r>
                                  <a:rPr lang="el-GR" sz="19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l-GR" sz="1900" i="1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</m:d>
                            <m:r>
                              <a:rPr lang="el-GR" sz="19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  <m:d>
                              <m:dPr>
                                <m:ctrlPr>
                                  <a:rPr lang="el-GR" sz="19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l-GR" sz="1900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  <m:r>
                              <a:rPr lang="el-GR" sz="19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l-GR" sz="1900" i="1">
                                <a:latin typeface="Cambria Math" panose="02040503050406030204" pitchFamily="18" charset="0"/>
                              </a:rPr>
                              <m:t>𝑢𝑁</m:t>
                            </m:r>
                            <m:d>
                              <m:dPr>
                                <m:ctrlPr>
                                  <a:rPr lang="el-GR" sz="19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l-GR" sz="1900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</m:e>
                        </m:mr>
                      </m:m>
                    </m:oMath>
                  </m:oMathPara>
                </a14:m>
                <a:endParaRPr lang="el-GR" sz="1800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el-GR" sz="1800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el-GR" sz="1800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el-GR" sz="1800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el-GR" sz="1800" dirty="0"/>
              </a:p>
              <a:p>
                <a:pPr marL="0" indent="0">
                  <a:buNone/>
                </a:pPr>
                <a:endParaRPr lang="el-GR" sz="1800" dirty="0"/>
              </a:p>
              <a:p>
                <a:pPr marL="0" indent="0">
                  <a:buNone/>
                </a:pPr>
                <a:endParaRPr lang="en-US" sz="1800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el-GR" sz="100" dirty="0"/>
              </a:p>
              <a:p>
                <a:pPr marL="0" indent="0">
                  <a:buNone/>
                </a:pPr>
                <a:endParaRPr lang="el-GR" sz="100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l-GR" sz="180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l-GR" sz="18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l-GR" sz="1800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</m:d>
                      </m:e>
                    </m:func>
                    <m:r>
                      <a:rPr lang="en-US" sz="1800" i="1">
                        <a:latin typeface="Cambria Math" panose="02040503050406030204" pitchFamily="18" charset="0"/>
                      </a:rPr>
                      <m:t>=0=&gt;</m:t>
                    </m:r>
                    <m:d>
                      <m:dPr>
                        <m:begChr m:val="|"/>
                        <m:endChr m:val="|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l-GR" sz="1800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l-GR" sz="1800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</m:mr>
                        </m:m>
                      </m:e>
                    </m:d>
                    <m:r>
                      <a:rPr lang="en-US" sz="1800" i="1">
                        <a:latin typeface="Cambria Math" panose="02040503050406030204" pitchFamily="18" charset="0"/>
                      </a:rPr>
                      <m:t>=0=&gt;</m:t>
                    </m:r>
                    <m:sSup>
                      <m:sSup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l-GR" sz="1800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</m:d>
                      </m:e>
                      <m:sup>
                        <m:r>
                          <a:rPr lang="el-GR" sz="1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l-GR" sz="1800" i="1">
                        <a:latin typeface="Cambria Math" panose="02040503050406030204" pitchFamily="18" charset="0"/>
                      </a:rPr>
                      <m:t>=0=&gt;</m:t>
                    </m:r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l-GR" sz="18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l-GR" sz="180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l-GR" sz="18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l-GR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l-GR" sz="1800" i="1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l-GR" sz="1800" dirty="0"/>
                  <a:t> </a:t>
                </a:r>
              </a:p>
              <a:p>
                <a:pPr marL="0" indent="0">
                  <a:buNone/>
                </a:pPr>
                <a:endParaRPr lang="el-GR" sz="1800" dirty="0"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marL="0" indent="0" algn="ctr">
                  <a:buNone/>
                </a:pPr>
                <a:r>
                  <a:rPr lang="el-GR" sz="1800" dirty="0">
                    <a:latin typeface="Calibri" panose="020F0502020204030204" pitchFamily="34" charset="0"/>
                    <a:ea typeface="Calibri" panose="020F0502020204030204" pitchFamily="34" charset="0"/>
                  </a:rPr>
                  <a:t>Τ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ο σύστημα έχει </a:t>
                </a:r>
                <a:r>
                  <a:rPr lang="el-GR" sz="1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μια διπλή </a:t>
                </a:r>
                <a:r>
                  <a:rPr lang="el-GR" sz="1800" b="1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ιδιοτιμή</a:t>
                </a:r>
                <a:r>
                  <a:rPr lang="el-GR" sz="1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, θετική</a:t>
                </a:r>
                <a:r>
                  <a:rPr lang="el-GR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, επομένως το σημείο ισορροπίας είναι </a:t>
                </a:r>
                <a:r>
                  <a:rPr lang="el-GR" sz="1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ασταθές.</a:t>
                </a:r>
                <a:endParaRPr lang="el-GR" dirty="0"/>
              </a:p>
            </p:txBody>
          </p:sp>
        </mc:Choice>
        <mc:Fallback xmlns="">
          <p:sp>
            <p:nvSpPr>
              <p:cNvPr id="3" name="Θέση περιεχομένου 2">
                <a:extLst>
                  <a:ext uri="{FF2B5EF4-FFF2-40B4-BE49-F238E27FC236}">
                    <a16:creationId xmlns:a16="http://schemas.microsoft.com/office/drawing/2014/main" id="{370013C1-941C-9DD9-CD2B-C1272C21B7E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67267" y="810705"/>
                <a:ext cx="10897384" cy="6047294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Ορθογώνιο 4">
                <a:extLst>
                  <a:ext uri="{FF2B5EF4-FFF2-40B4-BE49-F238E27FC236}">
                    <a16:creationId xmlns:a16="http://schemas.microsoft.com/office/drawing/2014/main" id="{9630C2C3-D59E-56A8-502B-D492083CCB32}"/>
                  </a:ext>
                </a:extLst>
              </p:cNvPr>
              <p:cNvSpPr/>
              <p:nvPr/>
            </p:nvSpPr>
            <p:spPr>
              <a:xfrm>
                <a:off x="3434751" y="67270"/>
                <a:ext cx="6265177" cy="646331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l-GR" sz="3600" b="1" cap="none" spc="0" dirty="0">
                    <a:ln/>
                    <a:pattFill prst="dkUpDiag">
                      <a:fgClr>
                        <a:schemeClr val="bg1">
                          <a:lumMod val="50000"/>
                        </a:schemeClr>
                      </a:fgClr>
                      <a:bgClr>
                        <a:schemeClr val="tx1">
                          <a:lumMod val="75000"/>
                          <a:lumOff val="25000"/>
                        </a:schemeClr>
                      </a:bgClr>
                    </a:pattFill>
                    <a:effectLst>
                      <a:outerShdw blurRad="38100" dist="19050" dir="2700000" algn="tl" rotWithShape="0">
                        <a:schemeClr val="dk1">
                          <a:lumMod val="50000"/>
                          <a:alpha val="40000"/>
                        </a:schemeClr>
                      </a:outerShdw>
                    </a:effectLst>
                  </a:rPr>
                  <a:t>ΜΕΛΕΤΗ ΕΥΣΤΑΘΕΙΑΣ ΓΙΑ </a:t>
                </a:r>
                <a14:m>
                  <m:oMath xmlns:m="http://schemas.openxmlformats.org/officeDocument/2006/math">
                    <m:r>
                      <a:rPr lang="en-US" sz="3600" b="1" i="1" cap="none" spc="0" smtClean="0">
                        <a:ln/>
                        <a:pattFill prst="dkUpDiag">
                          <a:fgClr>
                            <a:schemeClr val="bg1">
                              <a:lumMod val="50000"/>
                            </a:schemeClr>
                          </a:fgClr>
                          <a:bgClr>
                            <a:schemeClr val="tx1">
                              <a:lumMod val="75000"/>
                              <a:lumOff val="25000"/>
                            </a:schemeClr>
                          </a:bgClr>
                        </a:pattFill>
                        <a:effectLst>
                          <a:outerShdw blurRad="38100" dist="19050" dir="2700000" algn="tl" rotWithShape="0">
                            <a:schemeClr val="dk1">
                              <a:lumMod val="50000"/>
                              <a:alpha val="40000"/>
                            </a:schemeClr>
                          </a:outerShdw>
                        </a:effectLst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3600" b="1" i="1" cap="none" spc="0" smtClean="0">
                        <a:ln/>
                        <a:pattFill prst="dkUpDiag">
                          <a:fgClr>
                            <a:schemeClr val="bg1">
                              <a:lumMod val="50000"/>
                            </a:schemeClr>
                          </a:fgClr>
                          <a:bgClr>
                            <a:schemeClr val="tx1">
                              <a:lumMod val="75000"/>
                              <a:lumOff val="25000"/>
                            </a:schemeClr>
                          </a:bgClr>
                        </a:pattFill>
                        <a:effectLst>
                          <a:outerShdw blurRad="38100" dist="19050" dir="2700000" algn="tl" rotWithShape="0">
                            <a:schemeClr val="dk1">
                              <a:lumMod val="50000"/>
                              <a:alpha val="40000"/>
                            </a:schemeClr>
                          </a:outerShdw>
                        </a:effectLst>
                        <a:latin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en-US" sz="3600" b="1" i="1" cap="none" spc="0" smtClean="0">
                            <a:ln/>
                            <a:pattFill prst="dkUpDiag">
                              <a:fgClr>
                                <a:schemeClr val="bg1">
                                  <a:lumMod val="50000"/>
                                </a:schemeClr>
                              </a:fgClr>
                              <a:bgClr>
                                <a:schemeClr val="tx1">
                                  <a:lumMod val="75000"/>
                                  <a:lumOff val="25000"/>
                                </a:schemeClr>
                              </a:bgClr>
                            </a:pattFill>
                            <a:effectLst>
                              <a:outerShdw blurRad="38100" dist="19050" dir="2700000" algn="tl" rotWithShape="0">
                                <a:schemeClr val="dk1">
                                  <a:lumMod val="50000"/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600" b="1" i="1" cap="none" spc="0" smtClean="0">
                            <a:ln/>
                            <a:pattFill prst="dkUpDiag">
                              <a:fgClr>
                                <a:schemeClr val="bg1">
                                  <a:lumMod val="50000"/>
                                </a:schemeClr>
                              </a:fgClr>
                              <a:bgClr>
                                <a:schemeClr val="tx1">
                                  <a:lumMod val="75000"/>
                                  <a:lumOff val="25000"/>
                                </a:schemeClr>
                              </a:bgClr>
                            </a:pattFill>
                            <a:effectLst>
                              <a:outerShdw blurRad="38100" dist="19050" dir="2700000" algn="tl" rotWithShape="0">
                                <a:schemeClr val="dk1">
                                  <a:lumMod val="50000"/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n-US" sz="3600" b="1" i="1" cap="none" spc="0" smtClean="0">
                            <a:ln/>
                            <a:pattFill prst="dkUpDiag">
                              <a:fgClr>
                                <a:schemeClr val="bg1">
                                  <a:lumMod val="50000"/>
                                </a:schemeClr>
                              </a:fgClr>
                              <a:bgClr>
                                <a:schemeClr val="tx1">
                                  <a:lumMod val="75000"/>
                                  <a:lumOff val="25000"/>
                                </a:schemeClr>
                              </a:bgClr>
                            </a:pattFill>
                            <a:effectLst>
                              <a:outerShdw blurRad="38100" dist="19050" dir="2700000" algn="tl" rotWithShape="0">
                                <a:schemeClr val="dk1">
                                  <a:lumMod val="50000"/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endParaRPr lang="el-GR" sz="3600" b="1" cap="none" spc="0" dirty="0">
                  <a:ln/>
                  <a:pattFill prst="dkUpDiag">
                    <a:fgClr>
                      <a:schemeClr val="bg1">
                        <a:lumMod val="50000"/>
                      </a:schemeClr>
                    </a:fgClr>
                    <a:bgClr>
                      <a:schemeClr val="tx1">
                        <a:lumMod val="75000"/>
                        <a:lumOff val="25000"/>
                      </a:schemeClr>
                    </a:bgClr>
                  </a:pattFill>
                  <a:effectLst>
                    <a:outerShdw blurRad="38100" dist="19050" dir="2700000" algn="tl" rotWithShape="0">
                      <a:schemeClr val="dk1">
                        <a:lumMod val="50000"/>
                        <a:alpha val="4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5" name="Ορθογώνιο 4">
                <a:extLst>
                  <a:ext uri="{FF2B5EF4-FFF2-40B4-BE49-F238E27FC236}">
                    <a16:creationId xmlns:a16="http://schemas.microsoft.com/office/drawing/2014/main" id="{9630C2C3-D59E-56A8-502B-D492083CCB3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4751" y="67270"/>
                <a:ext cx="6265177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Οβάλ 5">
                <a:extLst>
                  <a:ext uri="{FF2B5EF4-FFF2-40B4-BE49-F238E27FC236}">
                    <a16:creationId xmlns:a16="http://schemas.microsoft.com/office/drawing/2014/main" id="{3000FB05-E585-3B04-190E-110FE0EBCCD7}"/>
                  </a:ext>
                </a:extLst>
              </p:cNvPr>
              <p:cNvSpPr/>
              <p:nvPr/>
            </p:nvSpPr>
            <p:spPr>
              <a:xfrm>
                <a:off x="1593130" y="1891734"/>
                <a:ext cx="2733773" cy="1313162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l-GR" dirty="0">
                    <a:solidFill>
                      <a:schemeClr val="tx1"/>
                    </a:solidFill>
                  </a:rPr>
                  <a:t>Αρχικές συνθήκες:</a:t>
                </a:r>
                <a:endParaRPr lang="el-GR" sz="1800" dirty="0">
                  <a:solidFill>
                    <a:schemeClr val="tx1"/>
                  </a:solidFill>
                </a:endParaRPr>
              </a:p>
              <a:p>
                <a:r>
                  <a:rPr lang="el-GR" sz="1800" dirty="0">
                    <a:solidFill>
                      <a:schemeClr val="tx1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(0)</m:t>
                    </m:r>
                  </m:oMath>
                </a14:m>
                <a:r>
                  <a:rPr lang="el-GR" sz="1800" dirty="0">
                    <a:solidFill>
                      <a:schemeClr val="tx1"/>
                    </a:solidFill>
                  </a:rPr>
                  <a:t>)=</a:t>
                </a:r>
              </a:p>
              <a:p>
                <a:r>
                  <a:rPr lang="el-GR" sz="1800" dirty="0">
                    <a:solidFill>
                      <a:schemeClr val="tx1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,0</m:t>
                    </m:r>
                  </m:oMath>
                </a14:m>
                <a:r>
                  <a:rPr lang="el-GR" sz="1800" dirty="0">
                    <a:solidFill>
                      <a:schemeClr val="tx1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6" name="Οβάλ 5">
                <a:extLst>
                  <a:ext uri="{FF2B5EF4-FFF2-40B4-BE49-F238E27FC236}">
                    <a16:creationId xmlns:a16="http://schemas.microsoft.com/office/drawing/2014/main" id="{3000FB05-E585-3B04-190E-110FE0EBCCD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3130" y="1891734"/>
                <a:ext cx="2733773" cy="1313162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accent1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Οβάλ 10">
                <a:extLst>
                  <a:ext uri="{FF2B5EF4-FFF2-40B4-BE49-F238E27FC236}">
                    <a16:creationId xmlns:a16="http://schemas.microsoft.com/office/drawing/2014/main" id="{5A2C718D-5B91-F6C8-D1C2-A33AF733D657}"/>
                  </a:ext>
                </a:extLst>
              </p:cNvPr>
              <p:cNvSpPr/>
              <p:nvPr/>
            </p:nvSpPr>
            <p:spPr>
              <a:xfrm>
                <a:off x="8092531" y="1891734"/>
                <a:ext cx="3063965" cy="1313162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l-GR" sz="1800" dirty="0">
                    <a:solidFill>
                      <a:schemeClr val="tx1"/>
                    </a:solidFill>
                  </a:rPr>
                  <a:t>Σημείο ισορροπίας</a:t>
                </a:r>
                <a:r>
                  <a:rPr lang="en-US" sz="1800" dirty="0">
                    <a:solidFill>
                      <a:schemeClr val="tx1"/>
                    </a:solidFill>
                  </a:rPr>
                  <a:t>: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  <m:d>
                          <m:dPr>
                            <m:ctrlP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  <m:d>
                          <m:dPr>
                            <m:ctrlP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e>
                    </m:d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=(0,0)</m:t>
                    </m:r>
                  </m:oMath>
                </a14:m>
                <a:endParaRPr lang="el-GR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Οβάλ 10">
                <a:extLst>
                  <a:ext uri="{FF2B5EF4-FFF2-40B4-BE49-F238E27FC236}">
                    <a16:creationId xmlns:a16="http://schemas.microsoft.com/office/drawing/2014/main" id="{5A2C718D-5B91-F6C8-D1C2-A33AF733D65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2531" y="1891734"/>
                <a:ext cx="3063965" cy="1313162"/>
              </a:xfrm>
              <a:prstGeom prst="ellipse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chemeClr val="accent1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Ευθύγραμμο βέλος σύνδεσης 14">
            <a:extLst>
              <a:ext uri="{FF2B5EF4-FFF2-40B4-BE49-F238E27FC236}">
                <a16:creationId xmlns:a16="http://schemas.microsoft.com/office/drawing/2014/main" id="{7012D59E-1C53-2AB0-AC97-86C9FD1E39D7}"/>
              </a:ext>
            </a:extLst>
          </p:cNvPr>
          <p:cNvCxnSpPr/>
          <p:nvPr/>
        </p:nvCxnSpPr>
        <p:spPr>
          <a:xfrm flipH="1">
            <a:off x="4402318" y="1640264"/>
            <a:ext cx="1791092" cy="82013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Ευθύγραμμο βέλος σύνδεσης 16">
            <a:extLst>
              <a:ext uri="{FF2B5EF4-FFF2-40B4-BE49-F238E27FC236}">
                <a16:creationId xmlns:a16="http://schemas.microsoft.com/office/drawing/2014/main" id="{0B3426F8-5B78-5002-ED81-2FCA602422CD}"/>
              </a:ext>
            </a:extLst>
          </p:cNvPr>
          <p:cNvCxnSpPr>
            <a:cxnSpLocks/>
          </p:cNvCxnSpPr>
          <p:nvPr/>
        </p:nvCxnSpPr>
        <p:spPr>
          <a:xfrm>
            <a:off x="6193410" y="1640264"/>
            <a:ext cx="1772239" cy="82013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Θέση αριθμού διαφάνειας 18">
            <a:extLst>
              <a:ext uri="{FF2B5EF4-FFF2-40B4-BE49-F238E27FC236}">
                <a16:creationId xmlns:a16="http://schemas.microsoft.com/office/drawing/2014/main" id="{67C43AE5-0D9D-8B66-BF68-114CB171D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5BA4-888D-4DB6-8335-B33AFD7BBAB2}" type="slidenum">
              <a:rPr lang="el-GR" sz="1400" b="1" smtClean="0"/>
              <a:t>9</a:t>
            </a:fld>
            <a:endParaRPr lang="el-GR" sz="1400" b="1" dirty="0"/>
          </a:p>
        </p:txBody>
      </p:sp>
    </p:spTree>
    <p:extLst>
      <p:ext uri="{BB962C8B-B14F-4D97-AF65-F5344CB8AC3E}">
        <p14:creationId xmlns:p14="http://schemas.microsoft.com/office/powerpoint/2010/main" val="925577973"/>
      </p:ext>
    </p:extLst>
  </p:cSld>
  <p:clrMapOvr>
    <a:masterClrMapping/>
  </p:clrMapOvr>
</p:sld>
</file>

<file path=ppt/theme/theme1.xml><?xml version="1.0" encoding="utf-8"?>
<a:theme xmlns:a="http://schemas.openxmlformats.org/drawingml/2006/main" name="Περικοπή">
  <a:themeElements>
    <a:clrScheme name="Περικοπή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Περικοπή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Περικοπή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TM10001105[[fn=Περικοπή]]</Template>
  <TotalTime>29616</TotalTime>
  <Words>3909</Words>
  <Application>Microsoft Office PowerPoint</Application>
  <PresentationFormat>Ευρεία οθόνη</PresentationFormat>
  <Paragraphs>647</Paragraphs>
  <Slides>48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5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48</vt:i4>
      </vt:variant>
    </vt:vector>
  </HeadingPairs>
  <TitlesOfParts>
    <vt:vector size="54" baseType="lpstr">
      <vt:lpstr>Arial</vt:lpstr>
      <vt:lpstr>Calibri</vt:lpstr>
      <vt:lpstr>Cambria Math</vt:lpstr>
      <vt:lpstr>Franklin Gothic Book</vt:lpstr>
      <vt:lpstr>Wingdings</vt:lpstr>
      <vt:lpstr>Περικοπή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ΜΟΝΤΕΛΟ ΕΝOΣ ΦΑΡΜΑΚΟΥ  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ΜΟΝΤΕΛΟ ΕΝΟΣ ΦΑΡΜΑΚΟΥ </dc:title>
  <dc:creator>κωνσταντινα νουσια</dc:creator>
  <cp:lastModifiedBy>κωνσταντινα νουσια</cp:lastModifiedBy>
  <cp:revision>54</cp:revision>
  <dcterms:created xsi:type="dcterms:W3CDTF">2024-02-02T16:58:59Z</dcterms:created>
  <dcterms:modified xsi:type="dcterms:W3CDTF">2024-02-23T08:07:04Z</dcterms:modified>
</cp:coreProperties>
</file>