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8" r:id="rId2"/>
    <p:sldId id="256" r:id="rId3"/>
    <p:sldId id="269" r:id="rId4"/>
    <p:sldId id="270" r:id="rId5"/>
    <p:sldId id="271" r:id="rId6"/>
    <p:sldId id="272" r:id="rId7"/>
    <p:sldId id="289" r:id="rId8"/>
    <p:sldId id="274" r:id="rId9"/>
    <p:sldId id="275" r:id="rId10"/>
    <p:sldId id="276" r:id="rId11"/>
    <p:sldId id="277" r:id="rId12"/>
    <p:sldId id="278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</p:sldIdLst>
  <p:sldSz cx="12192000" cy="6858000"/>
  <p:notesSz cx="4572000" cy="73152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0377608-13D0-CF44-FB2A-0E0233D4C1A1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2"/>
            <a:ext cx="1981200" cy="367032"/>
          </a:xfrm>
          <a:prstGeom prst="rect">
            <a:avLst/>
          </a:prstGeom>
          <a:noFill/>
          <a:ln>
            <a:noFill/>
          </a:ln>
        </p:spPr>
        <p:txBody>
          <a:bodyPr vert="horz" wrap="square" lIns="67917" tIns="33959" rIns="67917" bIns="33959" anchor="t" anchorCtr="0" compatLnSpc="1">
            <a:noAutofit/>
          </a:bodyPr>
          <a:lstStyle>
            <a:lvl1pPr marL="0" marR="0" lvl="0" indent="0" algn="l" defTabSz="67917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9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FC0C39-EE7E-7F75-0C97-E12AEF51291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2589739" y="2"/>
            <a:ext cx="1981200" cy="367032"/>
          </a:xfrm>
          <a:prstGeom prst="rect">
            <a:avLst/>
          </a:prstGeom>
          <a:noFill/>
          <a:ln>
            <a:noFill/>
          </a:ln>
        </p:spPr>
        <p:txBody>
          <a:bodyPr vert="horz" wrap="square" lIns="67917" tIns="33959" rIns="67917" bIns="33959" anchor="t" anchorCtr="0" compatLnSpc="1">
            <a:noAutofit/>
          </a:bodyPr>
          <a:lstStyle>
            <a:lvl1pPr marL="0" marR="0" lvl="0" indent="0" algn="r" defTabSz="67917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9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D294C9E-69CA-47D4-813D-43FF7F69212E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C13DE46-F4CC-350C-947E-F98CF695A4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914400"/>
            <a:ext cx="4389438" cy="247015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6FA4701-62E6-E50D-C3E9-BFA645625209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457201" y="3520440"/>
            <a:ext cx="3657600" cy="2880360"/>
          </a:xfrm>
          <a:prstGeom prst="rect">
            <a:avLst/>
          </a:prstGeom>
          <a:noFill/>
          <a:ln>
            <a:noFill/>
          </a:ln>
        </p:spPr>
        <p:txBody>
          <a:bodyPr vert="horz" wrap="square" lIns="67917" tIns="33959" rIns="67917" bIns="33959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8F0C0-74E2-C3F7-D08C-5EAFDD2127EC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6948167"/>
            <a:ext cx="1981200" cy="367032"/>
          </a:xfrm>
          <a:prstGeom prst="rect">
            <a:avLst/>
          </a:prstGeom>
          <a:noFill/>
          <a:ln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>
            <a:lvl1pPr marL="0" marR="0" lvl="0" indent="0" algn="l" defTabSz="67917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9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4FA0C-9B53-B4D8-D34C-AA040084F83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>
            <a:lvl1pPr marL="0" marR="0" lvl="0" indent="0" algn="r" defTabSz="67917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9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DACEE08-A3B8-4261-8B0D-EA016969FE0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801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l-GR" dirty="0"/>
              <a:t>ΓΕΙΑ ΣΑΣ ΚΥΡΙΕΣ ΚΑΙ ΚΥΡΙΟΙ ΚΑΛΩΣ ΗΡΘΑΤΕ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l-GR" dirty="0"/>
              <a:t>ΔΟΚΙΜΙΑ 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328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l-GR" dirty="0"/>
              <a:t>ΔΟΚΙΜΙΑ 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6301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1785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l-GR" dirty="0"/>
              <a:t>ΔΟΚΙΜΙΑ 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13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56983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14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6635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9367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6506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17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8646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18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90845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5037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1EA355-84ED-81EB-D35F-362D51C7F5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2A2F51-E84C-E56E-3065-1AA51525C57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2B89D-1BD6-0D2B-9AA8-207EE029A370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1F27EF9-2158-49F5-9ABB-1A7B8CEED261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20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59067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21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3492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A0A41D-3669-36D8-9541-FD0D761BA7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C03A93-65F3-2C95-F195-474B7D73335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63C36-3356-05DA-05A0-7F02965A9DBF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3F5BCDD-9148-4AF6-B7D8-648BF1D5183E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403B78-976E-6B4B-08A2-F64C5918EA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AC499F-6175-EA66-2807-E3413BCB537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A15B0-39E2-C825-F70E-20028CC01B15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EABC074-668D-46FE-AD06-4801F6F2FA08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808E0B-0708-216E-41D9-B6F7D8C03A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81B27D-B726-799A-7B15-EBA08DE61E0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81609-58AA-F4DD-D4B9-E3487A9DD5D1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8C5B3B1-2841-4A13-BB42-7229438D880E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17902E-B0BE-A23A-A1B9-72B0389A0D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3E2D3E-27B0-27E4-38EE-248A1769277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1BD2A-60E4-BD3E-CEB2-E983BF4C6097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88279F8-C4CC-4FF3-8BB1-78021AE42BC9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l-GR" dirty="0"/>
              <a:t>ΔΟΚΙΜΙΑ 1</a:t>
            </a:r>
          </a:p>
          <a:p>
            <a:pPr lvl="0"/>
            <a:r>
              <a:rPr lang="el-GR" dirty="0"/>
              <a:t>ΜΗΝ ΞΕΧΑΣΕΙΣ ΝΑ ΠΕΙΣ ΤΑ ΥΛΙΚΑΑΑΑΑΑΑΑ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7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9155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7750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55914-494D-E3FE-7066-020AFB985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2075" y="914400"/>
            <a:ext cx="4389438" cy="2470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164CC-7AD1-CABC-1211-C4E76044571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l-GR" dirty="0"/>
              <a:t>ΔΟΚΙΜΙΑ 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DEDD0-D12F-B70B-B2A5-B50E9F5463AB}"/>
              </a:ext>
            </a:extLst>
          </p:cNvPr>
          <p:cNvSpPr txBox="1"/>
          <p:nvPr/>
        </p:nvSpPr>
        <p:spPr>
          <a:xfrm>
            <a:off x="2589739" y="6948167"/>
            <a:ext cx="1981200" cy="3670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7917" tIns="33959" rIns="67917" bIns="33959" anchor="b" anchorCtr="0" compatLnSpc="1">
            <a:noAutofit/>
          </a:bodyPr>
          <a:lstStyle/>
          <a:p>
            <a:pPr algn="r" defTabSz="67917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C41DAA-E89E-4DD6-AF8D-719B742F0596}" type="slidenum">
              <a:pPr algn="r" defTabSz="679176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</a:t>
            </a:fld>
            <a:endParaRPr lang="en-GB" sz="9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59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C73F-1652-5256-EBC1-D15B2F82C47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95F21-74F7-7CDF-1513-B96C296F4C9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A0009-2C5F-3A6A-2938-FED7C01CA00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73E5FB-1A79-4174-B4CC-0F7C25AE80C2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D7F0A-FD05-4529-69B4-4A6290E6A0B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EAFA0-C305-C072-4ED8-3E807B4467E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5C14DE-3851-4CE4-8068-0808603F084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78588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294E9-0CC4-7B86-F9D6-FC2155B08A5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0A7F65-9A74-22BA-A27C-C12402BD529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39A40-C4E0-648D-BC09-D6BFDE54F6F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374C7F-6E52-4B5B-809F-4C462A0E0453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94DE8-7646-AF16-DCA6-585FE1A2556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055F7-027A-C4C5-AD71-633314F08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3A7413-D7AA-4036-A968-3FFF8E77EA1C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89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A15C7A-705D-753E-F2E7-1CB183180C25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2A2D0-F637-1447-0DE1-1C30E55BB0BF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AC72D-259E-1503-EAF9-CE111C3D2AA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44F12B-56A2-4265-9521-8039897FA635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1AE11-C8C2-5C22-FC55-C035704004C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A94AF-7C40-B180-D6AF-6645DCB3308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66E645-C51A-4656-8A27-FF4D8E7580A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287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51D7C-92C7-1C32-1702-78B823D39E3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3A312-C225-7DA9-7E91-297B21FAD85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83433-6620-FB4A-A9A1-E5C6C8185C7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459C676-D0DF-4BCC-A5AD-6B9B102600CF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BC4-BF42-B8C0-1CF5-6CC899A0F23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55185-98BB-B85D-9372-8B8266987F3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F32CFA-99EE-40D7-A4D3-554ED7284D4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ED9AE-038B-B572-B4FC-48868D0F55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698045-93BB-71F5-779C-31F3740E306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F0C9C-EAA4-5F3F-3564-2860494DB14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2FA102-C758-422E-AA9B-1B4207418070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DACED-DC88-A38C-A399-BE44F01F8DA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361A0-D76B-A7BB-283E-8013155D7E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47F0ED0-AF34-457F-82BB-F10C80A2566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91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02C3D-EBAB-20D3-4A13-3C1111B797F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E5474-B2B3-B7BE-4A10-352AFDEB23C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67B22E-5D1E-788D-F5E9-DCA02BB76A7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8EC7A-58B2-423D-39A4-2654535C661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0823611-E898-445D-94AC-8ACBCF5F5A35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93AF1E-5950-3DEB-2016-95FB2606D76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F6DB13-8D93-823D-2C5B-E2FE3921541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E7E4150-D77D-47D6-839C-276FF5EC5CB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12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2486A-2AFB-FC72-0793-7319FB02DF6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D446F-5C46-42CF-BC46-3183214186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B935F1-D38E-B39C-B1FD-8F1F0F17B5C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22E06E-CE44-A1DD-E99E-DA1F400613FE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BD79CA-B013-36C6-F5F2-9F53E359802C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CB642A-1183-01F5-B811-71C8723270E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93A90D1-E65A-4F91-B270-FE2544969A8B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5CB16D-6FEA-641F-42AF-8B38E9F6E80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A44975-D6C5-03B6-C7A5-521707D8503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877D13-ED5F-49C2-94A8-EA9E77F34C5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45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0FB9A-6BE6-128B-440F-C60AD5734AE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ED75F-2DE2-74D8-B327-33CC6339AE7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5688DD-882C-4E23-B2F4-37FEB3D523AF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7110E-EFCE-B241-D93D-83C87E870FB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57319-AE36-37BD-B585-C0E882AE72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BF0609-163A-4852-B593-3CFF03A72BE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91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4A3A45-6D61-EE76-4A03-A132DC29FC6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55B93B2-66CF-429D-97CF-D0C2AA7B51A0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C27B2-D6D7-8176-D3A0-FAC32CDD30E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5306B-C47F-1DBB-E3ED-FDFBF4729F1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5E87EF-237E-47E7-AF13-B5ADB86EEEF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14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A908E-8B36-6934-EAE0-F38AE7D546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D1CA2-38CA-F98A-8782-C7C4AB97A83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B93B5-74B3-F613-65ED-310AF02F582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2559C-6411-BBF4-8ED6-796DEE54922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FC3BD9-23FB-4DE6-842F-B438E0C582CF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3BF23B-83EC-2EAF-F9E9-E5097E5489C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245F3E-EDFF-F43B-4C68-D2F40EF7B16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2FC448-A828-49BE-9D05-89CBE541D6F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5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BE030-E4C7-62D0-037D-F38FD8C5DE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6D85A7-1150-09CD-5E65-FF2E03327A5E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GB" sz="3200"/>
            </a:lvl1pPr>
          </a:lstStyle>
          <a:p>
            <a:pPr lv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B1B2CE-5BE6-32C3-63EE-97C5274CE2B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F7A63-DE24-B7C2-235E-2FF90287247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05ECDD-3000-42AE-AC68-68286B3E0C52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383E08-E834-F09C-307E-DEF5990CE47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FC0C8-AA12-0DEC-0FFD-F9B6FD7137C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230EEB-F450-4C95-8C92-34E0193207F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753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589586-9BFE-2B9D-C0AE-B13E851EDFA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1086E-08E8-CA02-8A2D-5C56536A136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6A372-467F-0999-8224-0BC2F9B2C5F7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771E63E9-B676-4C91-BE80-E6FC5F42423D}" type="datetime1">
              <a:rPr lang="en-GB"/>
              <a:pPr lvl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905CB-18CA-9E68-77E4-4DB56D7287D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70E35-912F-2437-2A67-85018E38D72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F72007A-69BD-4603-BE38-CBCE2B17B43F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1.jp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3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.jp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1.jp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.jp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43B4D561-33AC-CB58-F4EF-ED7A28F19D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97" t="3509" r="7752" b="6011"/>
          <a:stretch/>
        </p:blipFill>
        <p:spPr>
          <a:xfrm>
            <a:off x="10384207" y="5207822"/>
            <a:ext cx="1712936" cy="160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B23BBC84-F9B9-F49C-77D4-A7AC9D472E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9833" y="1414261"/>
            <a:ext cx="8427779" cy="4452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CC303E-68EE-CD58-A0F0-4760F48AEA96}"/>
              </a:ext>
            </a:extLst>
          </p:cNvPr>
          <p:cNvSpPr txBox="1"/>
          <p:nvPr/>
        </p:nvSpPr>
        <p:spPr>
          <a:xfrm>
            <a:off x="-3025" y="-401621"/>
            <a:ext cx="121934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l-GR" sz="2800" b="1" dirty="0"/>
          </a:p>
          <a:p>
            <a:pPr algn="ctr"/>
            <a:r>
              <a:rPr lang="el-GR" sz="2800" b="1" dirty="0"/>
              <a:t> </a:t>
            </a:r>
            <a:r>
              <a:rPr lang="el-G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Τρισδιάστατα Εκτυπωμένη Γραμμική Περισταλτική Αντλία, γενικής χρήσης</a:t>
            </a:r>
          </a:p>
          <a:p>
            <a:pPr algn="ctr"/>
            <a:r>
              <a:rPr lang="el-G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για υδαρή ρευστά, βασισμένη στις αρχές των Εύκαμπτων Μηχανισμών: </a:t>
            </a:r>
          </a:p>
          <a:p>
            <a:pPr algn="ctr"/>
            <a:r>
              <a:rPr lang="el-G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Σχεδιασμός, Ανάλυση, και Κατασκευή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7FC398-FF41-AB99-B023-578B466C4ACE}"/>
              </a:ext>
            </a:extLst>
          </p:cNvPr>
          <p:cNvSpPr txBox="1"/>
          <p:nvPr/>
        </p:nvSpPr>
        <p:spPr>
          <a:xfrm>
            <a:off x="94857" y="6036098"/>
            <a:ext cx="105021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Σαρλής Βασίλειος – Τομέας Μηχανολογικών Κατασκευών και Αυτομάτου Ελέγχου</a:t>
            </a:r>
          </a:p>
          <a:p>
            <a:r>
              <a:rPr lang="el-GR" sz="2000" dirty="0"/>
              <a:t>Επιβλέπων: Λεωνίδας Αλεξόπουλος, Καθηγητής ΕΜΠ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0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Πώς θα επιτευχθεί η επιθυμητή διέγερση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5" name="Εικόνα 4" descr="Εικόνα που περιέχει κείμενο, γραμματοσειρά, ζωγραφιά, σκίτσο/σχέδιο&#10;&#10;Περιγραφή που δημιουργήθηκε αυτόματα">
            <a:extLst>
              <a:ext uri="{FF2B5EF4-FFF2-40B4-BE49-F238E27FC236}">
                <a16:creationId xmlns:a16="http://schemas.microsoft.com/office/drawing/2014/main" id="{940BD54F-E84D-43F6-4EFC-F2DCA517CD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7"/>
          <a:stretch/>
        </p:blipFill>
        <p:spPr>
          <a:xfrm>
            <a:off x="296091" y="1467593"/>
            <a:ext cx="5198370" cy="4952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Πίνακας 5">
            <a:extLst>
              <a:ext uri="{FF2B5EF4-FFF2-40B4-BE49-F238E27FC236}">
                <a16:creationId xmlns:a16="http://schemas.microsoft.com/office/drawing/2014/main" id="{DAA1E56C-B9C4-306D-3D50-C3FFDF710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703417"/>
              </p:ext>
            </p:extLst>
          </p:nvPr>
        </p:nvGraphicFramePr>
        <p:xfrm>
          <a:off x="5789025" y="764574"/>
          <a:ext cx="6029606" cy="5411978"/>
        </p:xfrm>
        <a:graphic>
          <a:graphicData uri="http://schemas.openxmlformats.org/drawingml/2006/table">
            <a:tbl>
              <a:tblPr firstRow="1" firstCol="1" bandRow="1"/>
              <a:tblGrid>
                <a:gridCol w="837104">
                  <a:extLst>
                    <a:ext uri="{9D8B030D-6E8A-4147-A177-3AD203B41FA5}">
                      <a16:colId xmlns:a16="http://schemas.microsoft.com/office/drawing/2014/main" val="496681839"/>
                    </a:ext>
                  </a:extLst>
                </a:gridCol>
                <a:gridCol w="1655904">
                  <a:extLst>
                    <a:ext uri="{9D8B030D-6E8A-4147-A177-3AD203B41FA5}">
                      <a16:colId xmlns:a16="http://schemas.microsoft.com/office/drawing/2014/main" val="1324360481"/>
                    </a:ext>
                  </a:extLst>
                </a:gridCol>
                <a:gridCol w="1341754">
                  <a:extLst>
                    <a:ext uri="{9D8B030D-6E8A-4147-A177-3AD203B41FA5}">
                      <a16:colId xmlns:a16="http://schemas.microsoft.com/office/drawing/2014/main" val="2585556408"/>
                    </a:ext>
                  </a:extLst>
                </a:gridCol>
                <a:gridCol w="2194844">
                  <a:extLst>
                    <a:ext uri="{9D8B030D-6E8A-4147-A177-3AD203B41FA5}">
                      <a16:colId xmlns:a16="http://schemas.microsoft.com/office/drawing/2014/main" val="2708353645"/>
                    </a:ext>
                  </a:extLst>
                </a:gridCol>
              </a:tblGrid>
              <a:tr h="1670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Βήμα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Γωνία φ (Μοίρες)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Ύψος (</a:t>
                      </a:r>
                      <a:r>
                        <a:rPr lang="el-GR" sz="12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mm</a:t>
                      </a:r>
                      <a:r>
                        <a:rPr lang="el-G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Στρογγυλοποιημένο Ύψος (</a:t>
                      </a:r>
                      <a:r>
                        <a:rPr lang="el-GR" sz="12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mm</a:t>
                      </a:r>
                      <a:r>
                        <a:rPr lang="el-G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8901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5,2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395372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5,244717419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5,4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986450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5,954915028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6,2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802353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7,061073739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7,3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69176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72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8,454915028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8,7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939256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10,2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583860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108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11,54508497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11,7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576675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126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12,93892626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13,1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770352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144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14,04508497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14,2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071426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162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14,75528258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056257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180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15,2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279017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198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14,75528258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376613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216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14,04508497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14,2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51459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234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12,93892626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13,1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842897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252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11,54508497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11,7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020745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270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10,2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857382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288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8,454915028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8,7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522248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306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7,061073739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7,3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543642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324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5,954915028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6,2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15542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342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5,244717419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5,4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105590"/>
                  </a:ext>
                </a:extLst>
              </a:tr>
              <a:tr h="2331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360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90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5,2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158" marR="411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5446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ECE5D1E-267D-A162-4D78-847BFB2F453E}"/>
                  </a:ext>
                </a:extLst>
              </p:cNvPr>
              <p:cNvSpPr txBox="1"/>
              <p:nvPr/>
            </p:nvSpPr>
            <p:spPr>
              <a:xfrm>
                <a:off x="1016253" y="786145"/>
                <a:ext cx="616088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l-GR" sz="2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Ύψος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sz="28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28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l-GR" sz="2800" i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sz="2800" i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l-GR" sz="2800" b="0" i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l-GR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cos</m:t>
                    </m:r>
                    <m:d>
                      <m:dPr>
                        <m:ctrlPr>
                          <a:rPr lang="el-GR" sz="28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8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</m:d>
                  </m:oMath>
                </a14:m>
                <a:endParaRPr lang="el-GR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ECE5D1E-267D-A162-4D78-847BFB2F4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253" y="786145"/>
                <a:ext cx="6160882" cy="523220"/>
              </a:xfrm>
              <a:prstGeom prst="rect">
                <a:avLst/>
              </a:prstGeom>
              <a:blipFill>
                <a:blip r:embed="rId5"/>
                <a:stretch>
                  <a:fillRect l="-1287" t="-12791" b="-3139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5606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22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Πως μπορούν οι εύκαμπτοι μηχανισμοί να δώσουν λύση στο στοιχεία κύλισης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6" name="Εικόνα 5" descr="Εικόνα που περιέχει κύκλος, οβάλ&#10;&#10;Περιγραφή που δημιουργήθηκε αυτόματα">
            <a:extLst>
              <a:ext uri="{FF2B5EF4-FFF2-40B4-BE49-F238E27FC236}">
                <a16:creationId xmlns:a16="http://schemas.microsoft.com/office/drawing/2014/main" id="{27CAC51B-2583-260A-5168-D52AEC31F5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66" y="4314768"/>
            <a:ext cx="2873876" cy="1903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Εικόνα 8" descr="Εικόνα που περιέχει κείμενο, στιγμιότυπο οθόνης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7937AA8E-CE88-7A58-7379-9B6320BCF4E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" t="28066" r="-1" b="47067"/>
          <a:stretch/>
        </p:blipFill>
        <p:spPr>
          <a:xfrm>
            <a:off x="1012200" y="1245356"/>
            <a:ext cx="10166093" cy="2337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Εικόνα 10" descr="Εικόνα που περιέχει κύκλος&#10;&#10;Περιγραφή που δημιουργήθηκε αυτόματα">
            <a:extLst>
              <a:ext uri="{FF2B5EF4-FFF2-40B4-BE49-F238E27FC236}">
                <a16:creationId xmlns:a16="http://schemas.microsoft.com/office/drawing/2014/main" id="{7AA19208-D05C-6896-D5C1-17CD572122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808" y="4221942"/>
            <a:ext cx="4078670" cy="2091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Εικόνα 12" descr="Εικόνα που περιέχει άθλημα, βαράκι&#10;&#10;Περιγραφή που δημιουργήθηκε αυτόματα">
            <a:extLst>
              <a:ext uri="{FF2B5EF4-FFF2-40B4-BE49-F238E27FC236}">
                <a16:creationId xmlns:a16="http://schemas.microsoft.com/office/drawing/2014/main" id="{ADE52AFB-AC59-6C94-5402-664937A882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484" y="4176076"/>
            <a:ext cx="4314150" cy="2183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E4DBF9-65CE-250C-1D89-B8B73B4CF542}"/>
              </a:ext>
            </a:extLst>
          </p:cNvPr>
          <p:cNvSpPr txBox="1"/>
          <p:nvPr/>
        </p:nvSpPr>
        <p:spPr>
          <a:xfrm>
            <a:off x="1195056" y="1421396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Hopkins 2020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81239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Πώς υπολογίζονται οι διστάσεις και οι περιορισμοί των στοιχείων κύλισης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id="{77F353DF-A4F1-642A-1176-64F4A193C8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0501" y="492212"/>
            <a:ext cx="4474774" cy="3300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Εικόνα 3" descr="Εικόνα που περιέχει άθλημα, βαράκι&#10;&#10;Περιγραφή που δημιουργήθηκε αυτόματα">
            <a:extLst>
              <a:ext uri="{FF2B5EF4-FFF2-40B4-BE49-F238E27FC236}">
                <a16:creationId xmlns:a16="http://schemas.microsoft.com/office/drawing/2014/main" id="{5D4F1BC7-CF33-5B13-4353-F459D52FE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969" y="3722141"/>
            <a:ext cx="4549541" cy="230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271B71-4C1C-3ECF-2D01-6F1C5DECB4DE}"/>
                  </a:ext>
                </a:extLst>
              </p:cNvPr>
              <p:cNvSpPr txBox="1"/>
              <p:nvPr/>
            </p:nvSpPr>
            <p:spPr>
              <a:xfrm>
                <a:off x="959657" y="1267124"/>
                <a:ext cx="6160882" cy="685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𝑑𝑠</m:t>
                        </m:r>
                      </m:e>
                      <m:sup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l-GR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𝑑𝑥</m:t>
                        </m:r>
                      </m:e>
                      <m:sup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l-GR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𝑑𝑦</m:t>
                        </m:r>
                      </m:e>
                      <m:sup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i="1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kern="1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⇒</a:t>
                </a:r>
                <a:r>
                  <a:rPr lang="en-US" i="1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𝑑𝑠</m:t>
                    </m:r>
                    <m:r>
                      <a:rPr lang="en-US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𝑑𝑥</m:t>
                    </m:r>
                    <m:rad>
                      <m:radPr>
                        <m:degHide m:val="on"/>
                        <m:ctrlPr>
                          <a:rPr lang="el-GR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l-GR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i="1" kern="1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i="1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𝑑𝑦</m:t>
                                    </m:r>
                                  </m:num>
                                  <m:den>
                                    <m:r>
                                      <a:rPr lang="en-US" i="1" kern="1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𝑑𝑥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l-GR" b="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(10)</m:t>
                    </m:r>
                  </m:oMath>
                </a14:m>
                <a:r>
                  <a:rPr lang="en-US" sz="1800" i="1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l-GR" sz="18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271B71-4C1C-3ECF-2D01-6F1C5DECB4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657" y="1267124"/>
                <a:ext cx="6160882" cy="6856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135198-019E-4E96-F6AF-5858B7FB1963}"/>
                  </a:ext>
                </a:extLst>
              </p:cNvPr>
              <p:cNvSpPr txBox="1"/>
              <p:nvPr/>
            </p:nvSpPr>
            <p:spPr>
              <a:xfrm>
                <a:off x="579247" y="1980888"/>
                <a:ext cx="6160882" cy="535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80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80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𝑅</m:t>
                    </m:r>
                    <m:d>
                      <m:dPr>
                        <m:begChr m:val="["/>
                        <m:endChr m:val="]"/>
                        <m:ctrlPr>
                          <a:rPr lang="el-GR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sz="1800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cos</m:t>
                        </m:r>
                        <m:d>
                          <m:dPr>
                            <m:ctrlPr>
                              <a:rPr lang="el-GR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l-GR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l-GR" sz="18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l-GR" sz="18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𝜆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l-GR" sz="18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(11),   </m:t>
                    </m:r>
                  </m:oMath>
                </a14:m>
                <a:r>
                  <a:rPr lang="en-US" sz="1800" i="1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𝑑𝑦</m:t>
                        </m:r>
                      </m:num>
                      <m:den>
                        <m: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𝑑𝑥</m:t>
                        </m:r>
                      </m:den>
                    </m:f>
                    <m:r>
                      <a:rPr lang="en-US" sz="18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𝑅</m:t>
                    </m:r>
                    <m:f>
                      <m:fPr>
                        <m:ctrlPr>
                          <a:rPr lang="el-GR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l-GR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den>
                    </m:f>
                    <m:func>
                      <m:funcPr>
                        <m:ctrlPr>
                          <a:rPr lang="el-GR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l-GR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l-GR" sz="18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l-GR" sz="18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l-GR" sz="18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𝜆</m:t>
                                </m:r>
                              </m:den>
                            </m:f>
                          </m:e>
                        </m:d>
                        <m:r>
                          <a:rPr lang="el-GR" sz="1800" b="0" i="1" kern="10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(12)</m:t>
                        </m:r>
                      </m:e>
                    </m:func>
                  </m:oMath>
                </a14:m>
                <a:endParaRPr lang="el-GR" sz="18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135198-019E-4E96-F6AF-5858B7FB1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247" y="1980888"/>
                <a:ext cx="6160882" cy="535916"/>
              </a:xfrm>
              <a:prstGeom prst="rect">
                <a:avLst/>
              </a:prstGeom>
              <a:blipFill>
                <a:blip r:embed="rId7"/>
                <a:stretch>
                  <a:fillRect b="-11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78BD6A2-C487-8E4D-8C06-A41612A00B07}"/>
              </a:ext>
            </a:extLst>
          </p:cNvPr>
          <p:cNvSpPr txBox="1"/>
          <p:nvPr/>
        </p:nvSpPr>
        <p:spPr>
          <a:xfrm>
            <a:off x="815123" y="837559"/>
            <a:ext cx="51397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u="sng" dirty="0"/>
              <a:t>Υπολογισμός μήκους αρμονικής καμπύλης (</a:t>
            </a:r>
            <a:r>
              <a:rPr lang="en-US" sz="2000" u="sng" dirty="0"/>
              <a:t>R,</a:t>
            </a:r>
            <a:r>
              <a:rPr lang="el-GR" sz="2000" u="sng" dirty="0"/>
              <a:t>λ)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5516A79-7E04-D832-73E5-689BEC6F491C}"/>
                  </a:ext>
                </a:extLst>
              </p:cNvPr>
              <p:cNvSpPr txBox="1"/>
              <p:nvPr/>
            </p:nvSpPr>
            <p:spPr>
              <a:xfrm>
                <a:off x="299198" y="2613722"/>
                <a:ext cx="6160882" cy="18484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 dirty="0"/>
                  <a:t>             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l-GR" i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l-GR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i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l-GR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  <m:e>
                        <m:r>
                          <a:rPr lang="el-GR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𝑑𝑠</m:t>
                        </m:r>
                        <m:r>
                          <a:rPr lang="el-GR" i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subSup"/>
                            <m:ctrlPr>
                              <a:rPr lang="el-GR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l-GR" i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l-GR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p>
                          <m:e>
                            <m:rad>
                              <m:radPr>
                                <m:degHide m:val="on"/>
                                <m:ctrlPr>
                                  <a:rPr lang="el-GR" i="1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l-GR" i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el-GR" i="1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l-GR" i="1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i="1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  <m:f>
                                          <m:fPr>
                                            <m:ctrlPr>
                                              <a:rPr lang="el-GR" i="1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l-GR" i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l-GR" i="1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</m:num>
                                          <m:den>
                                            <m:r>
                                              <a:rPr lang="el-GR" i="1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𝜆</m:t>
                                            </m:r>
                                          </m:den>
                                        </m:f>
                                        <m:func>
                                          <m:funcPr>
                                            <m:ctrlPr>
                                              <a:rPr lang="el-GR" i="1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i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sin</m:t>
                                            </m:r>
                                          </m:fName>
                                          <m:e>
                                            <m:d>
                                              <m:dPr>
                                                <m:ctrlPr>
                                                  <a:rPr lang="el-GR" i="1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i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  <m:r>
                                                  <a:rPr lang="el-GR" i="1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𝜋</m:t>
                                                </m:r>
                                                <m:f>
                                                  <m:fPr>
                                                    <m:ctrlPr>
                                                      <a:rPr lang="el-GR" i="1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l-GR" i="1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l-GR" i="1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d>
                                          </m:e>
                                        </m:func>
                                      </m:e>
                                    </m:d>
                                  </m:e>
                                  <m:sup>
                                    <m:r>
                                      <a:rPr lang="el-GR" i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e>
                        </m:nary>
                      </m:e>
                    </m:nary>
                    <m:r>
                      <a:rPr lang="el-GR" i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r>
                  <a:rPr lang="el-GR" dirty="0"/>
                  <a:t>   (13)</a:t>
                </a:r>
              </a:p>
              <a:p>
                <a:endParaRPr lang="el-GR" sz="1000" dirty="0"/>
              </a:p>
              <a:p>
                <a:r>
                  <a:rPr lang="el-GR" i="1" dirty="0"/>
                  <a:t>           </a:t>
                </a:r>
                <a:r>
                  <a:rPr lang="el-GR" i="1" u="sng" dirty="0"/>
                  <a:t>Από Θ. </a:t>
                </a:r>
                <a:r>
                  <a:rPr lang="en-US" i="1" u="sng" dirty="0"/>
                  <a:t>Taylor</a:t>
                </a:r>
                <a:r>
                  <a:rPr lang="el-GR" i="1" dirty="0"/>
                  <a:t>  </a:t>
                </a:r>
                <a:r>
                  <a:rPr lang="en-US" i="1" dirty="0"/>
                  <a:t>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l-GR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1+</m:t>
                        </m:r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≈1+</m:t>
                    </m:r>
                    <m:f>
                      <m:fPr>
                        <m:ctrlPr>
                          <a:rPr lang="el-GR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𝛾𝜄𝛼</m:t>
                    </m:r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𝜒</m:t>
                    </m:r>
                    <m:r>
                      <a:rPr lang="el-GR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→0</m:t>
                    </m:r>
                  </m:oMath>
                </a14:m>
                <a:endParaRPr lang="el-GR" i="1" dirty="0"/>
              </a:p>
              <a:p>
                <a:endParaRPr lang="el-GR" sz="1000" i="1" dirty="0"/>
              </a:p>
              <a:p>
                <a14:m>
                  <m:oMath xmlns:m="http://schemas.openxmlformats.org/officeDocument/2006/math">
                    <m:nary>
                      <m:naryPr>
                        <m:limLoc m:val="subSup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l-GR" i="1">
                            <a:latin typeface="Cambria Math" panose="02040503050406030204" pitchFamily="18" charset="0"/>
                          </a:rPr>
                          <m:t>𝜆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l-G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l-GR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  <m:f>
                                      <m:fPr>
                                        <m:ctrlPr>
                                          <a:rPr lang="el-G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l-GR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den>
                                    </m:f>
                                    <m:func>
                                      <m:funcPr>
                                        <m:ctrlPr>
                                          <a:rPr lang="el-G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l-G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l-GR" i="1">
                                                <a:latin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l-GR" i="1">
                                                    <a:latin typeface="Cambria Math" panose="02040503050406030204" pitchFamily="18" charset="0"/>
                                                  </a:rPr>
                                                  <m:t>𝜆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e>
                                </m:d>
                              </m:e>
                              <m:sup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≅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+10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l-GR" i="1">
                            <a:latin typeface="Cambria Math" panose="02040503050406030204" pitchFamily="18" charset="0"/>
                          </a:rPr>
                          <m:t>𝜆</m:t>
                        </m:r>
                      </m:den>
                    </m:f>
                  </m:oMath>
                </a14:m>
                <a:r>
                  <a:rPr lang="el-GR" dirty="0"/>
                  <a:t> (14)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5516A79-7E04-D832-73E5-689BEC6F4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98" y="2613722"/>
                <a:ext cx="6160882" cy="184845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9A6C6F95-4721-4A32-F9E7-DADE7A8A7B41}"/>
              </a:ext>
            </a:extLst>
          </p:cNvPr>
          <p:cNvSpPr txBox="1"/>
          <p:nvPr/>
        </p:nvSpPr>
        <p:spPr>
          <a:xfrm>
            <a:off x="1240804" y="4663898"/>
            <a:ext cx="4001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R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= 5mm, </a:t>
            </a:r>
            <a:r>
              <a:rPr lang="el-GR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λ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= 100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mm, </a:t>
            </a:r>
            <a:r>
              <a:rPr lang="en-US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S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= 102mm</a:t>
            </a:r>
            <a:endParaRPr lang="el-G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" name="Οβάλ 15">
            <a:extLst>
              <a:ext uri="{FF2B5EF4-FFF2-40B4-BE49-F238E27FC236}">
                <a16:creationId xmlns:a16="http://schemas.microsoft.com/office/drawing/2014/main" id="{8BC6781A-DDD4-0CE4-E437-78253C222E77}"/>
              </a:ext>
            </a:extLst>
          </p:cNvPr>
          <p:cNvSpPr/>
          <p:nvPr/>
        </p:nvSpPr>
        <p:spPr>
          <a:xfrm>
            <a:off x="815123" y="4545751"/>
            <a:ext cx="4680953" cy="69339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DD0D43-15AC-AB6E-2B6E-1682CFE9492F}"/>
              </a:ext>
            </a:extLst>
          </p:cNvPr>
          <p:cNvSpPr txBox="1"/>
          <p:nvPr/>
        </p:nvSpPr>
        <p:spPr>
          <a:xfrm>
            <a:off x="299198" y="5429736"/>
            <a:ext cx="6972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 = 102/6 = 17mm &amp; </a:t>
            </a:r>
            <a:r>
              <a:rPr lang="el-GR" sz="2000" dirty="0" err="1"/>
              <a:t>Προένταση</a:t>
            </a:r>
            <a:r>
              <a:rPr lang="el-GR" sz="2000" dirty="0"/>
              <a:t> στα 100</a:t>
            </a:r>
            <a:r>
              <a:rPr lang="en-US" sz="2000" dirty="0"/>
              <a:t>mm </a:t>
            </a:r>
            <a:r>
              <a:rPr lang="el-GR" sz="2000" dirty="0"/>
              <a:t>και 7 στοιχεία ανά 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F13257-9CC1-90DE-36E3-CCCFF682071A}"/>
              </a:ext>
            </a:extLst>
          </p:cNvPr>
          <p:cNvSpPr txBox="1"/>
          <p:nvPr/>
        </p:nvSpPr>
        <p:spPr>
          <a:xfrm>
            <a:off x="299198" y="6155350"/>
            <a:ext cx="9117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/>
              <a:t>10 στοιχεία, Απόσταση Κέντρων Ακραίων Στοιχείων = 153 </a:t>
            </a:r>
            <a:r>
              <a:rPr lang="en-US" sz="2000" dirty="0"/>
              <a:t>&amp; </a:t>
            </a:r>
            <a:r>
              <a:rPr lang="el-GR" sz="2000" dirty="0" err="1"/>
              <a:t>Προένταση</a:t>
            </a:r>
            <a:r>
              <a:rPr lang="el-GR" sz="2000" dirty="0"/>
              <a:t> στα 150</a:t>
            </a:r>
            <a:r>
              <a:rPr lang="en-US" sz="2000" dirty="0"/>
              <a:t>mm</a:t>
            </a:r>
            <a:endParaRPr lang="el-GR" sz="2000" dirty="0"/>
          </a:p>
        </p:txBody>
      </p:sp>
      <p:sp>
        <p:nvSpPr>
          <p:cNvPr id="19" name="Οβάλ 18">
            <a:extLst>
              <a:ext uri="{FF2B5EF4-FFF2-40B4-BE49-F238E27FC236}">
                <a16:creationId xmlns:a16="http://schemas.microsoft.com/office/drawing/2014/main" id="{8BF2F0AD-D0D8-39EA-43A4-38EFD9D2B57C}"/>
              </a:ext>
            </a:extLst>
          </p:cNvPr>
          <p:cNvSpPr/>
          <p:nvPr/>
        </p:nvSpPr>
        <p:spPr>
          <a:xfrm>
            <a:off x="80727" y="5954428"/>
            <a:ext cx="9244342" cy="82272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3380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22" y="0"/>
            <a:ext cx="12191978" cy="68742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Ποια είναι η συμπεριφορά του εύκαμπτου αγωγού και πως επηρεάζεται η παροχή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6FC5BCDA-0628-94D7-1794-53391DBF72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35" r="2296" b="2820"/>
          <a:stretch/>
        </p:blipFill>
        <p:spPr>
          <a:xfrm>
            <a:off x="1007152" y="696875"/>
            <a:ext cx="3567277" cy="3542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Εικόνα 13" descr="Εικόνα που περιέχει γυαλιά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EACC2358-A196-2AAD-199B-4A58DD789E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763" y="843119"/>
            <a:ext cx="6390843" cy="2923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Εικόνα 15" descr="Εικόνα που περιέχει σχεδίαση, εικονογράφηση&#10;&#10;Περιγραφή που δημιουργήθηκε αυτόματα με μέτριο επίπεδο εμπιστοσύνης">
            <a:extLst>
              <a:ext uri="{FF2B5EF4-FFF2-40B4-BE49-F238E27FC236}">
                <a16:creationId xmlns:a16="http://schemas.microsoft.com/office/drawing/2014/main" id="{F9B9903F-2CFD-8820-5355-1B8060B8EE2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3" b="5662"/>
          <a:stretch/>
        </p:blipFill>
        <p:spPr>
          <a:xfrm>
            <a:off x="6782547" y="4110273"/>
            <a:ext cx="4715130" cy="248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4CB6184F-1349-3F6F-2529-C20A61CC8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9" name="Εικόνα 8" descr="Εικόνα που περιέχει κύκλος&#10;&#10;Περιγραφή που δημιουργήθηκε αυτόματα">
            <a:extLst>
              <a:ext uri="{FF2B5EF4-FFF2-40B4-BE49-F238E27FC236}">
                <a16:creationId xmlns:a16="http://schemas.microsoft.com/office/drawing/2014/main" id="{3D025535-A634-8D38-DFC2-224958024CF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11"/>
          <a:stretch/>
        </p:blipFill>
        <p:spPr>
          <a:xfrm>
            <a:off x="490885" y="4351044"/>
            <a:ext cx="5981450" cy="2241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3676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Πώς θα </a:t>
            </a:r>
            <a:r>
              <a:rPr lang="el-GR" sz="2400" b="1" dirty="0" err="1"/>
              <a:t>μοντελοποιηθεί</a:t>
            </a:r>
            <a:r>
              <a:rPr lang="el-GR" sz="2400" b="1" dirty="0"/>
              <a:t> το σφάλμα λόγω του εύκαμπτου αγωγού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4" name="Εικόνα 3" descr="Εικόνα που περιέχει γραμμή, διάγραμμα, γράφημα,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795BBB7B-7799-314E-8425-FF89BCBA62D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0" t="38754" r="14455" b="11780"/>
          <a:stretch/>
        </p:blipFill>
        <p:spPr>
          <a:xfrm>
            <a:off x="5342123" y="823542"/>
            <a:ext cx="6288295" cy="2605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Εικόνα 4" descr="Εικόνα που περιέχει γραμμή, διάγραμμα, γράφημα,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8071461F-ABBA-5389-BAE5-ABE94F5349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" r="79728" b="81496"/>
          <a:stretch/>
        </p:blipFill>
        <p:spPr>
          <a:xfrm>
            <a:off x="5795231" y="1149972"/>
            <a:ext cx="2573600" cy="1053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9C684E6B-5062-BD33-67C5-1CE1F9F2E2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533" b="8662"/>
          <a:stretch/>
        </p:blipFill>
        <p:spPr>
          <a:xfrm>
            <a:off x="655584" y="3518571"/>
            <a:ext cx="10625034" cy="3239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Εικόνα 20">
            <a:extLst>
              <a:ext uri="{FF2B5EF4-FFF2-40B4-BE49-F238E27FC236}">
                <a16:creationId xmlns:a16="http://schemas.microsoft.com/office/drawing/2014/main" id="{FE15610F-FCCB-5C00-8224-6834EA6651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892" y="5015619"/>
            <a:ext cx="1959794" cy="797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Εικόνα 5" descr="Εικόνα που περιέχει σχεδίαση, εικονογράφηση&#10;&#10;Περιγραφή που δημιουργήθηκε αυτόματα με μέτριο επίπεδο εμπιστοσύνης">
            <a:extLst>
              <a:ext uri="{FF2B5EF4-FFF2-40B4-BE49-F238E27FC236}">
                <a16:creationId xmlns:a16="http://schemas.microsoft.com/office/drawing/2014/main" id="{A521077C-C550-9326-5DB1-396AC241E2D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3" b="5662"/>
          <a:stretch/>
        </p:blipFill>
        <p:spPr>
          <a:xfrm>
            <a:off x="357892" y="946352"/>
            <a:ext cx="4715130" cy="248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1553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Υπολογισμός του όγκου του σφάλματος και διόρθωση του μοντέλου. </a:t>
            </a:r>
          </a:p>
        </p:txBody>
      </p:sp>
      <p:pic>
        <p:nvPicPr>
          <p:cNvPr id="7" name="Εικόνα 6" descr="Εικόνα που περιέχει κείμενο, στιγμιότυπο οθόνης, ποντίκι υπολογιστή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9CD8E0DA-C82E-5F85-E8D3-EE855E0129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265" y="918603"/>
            <a:ext cx="5569068" cy="4250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Εικόνα 5" descr="Εικόνα που περιέχει διάγραμμα, γραμμή, σκίτσο/σχέδιο, ζωγραφιά&#10;&#10;Περιγραφή που δημιουργήθηκε αυτόματα">
            <a:extLst>
              <a:ext uri="{FF2B5EF4-FFF2-40B4-BE49-F238E27FC236}">
                <a16:creationId xmlns:a16="http://schemas.microsoft.com/office/drawing/2014/main" id="{CF7FBB76-EE74-0A7E-270F-C209270B09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13"/>
          <a:stretch/>
        </p:blipFill>
        <p:spPr>
          <a:xfrm>
            <a:off x="188630" y="819015"/>
            <a:ext cx="5696489" cy="2453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Εικόνα 3">
            <a:extLst>
              <a:ext uri="{FF2B5EF4-FFF2-40B4-BE49-F238E27FC236}">
                <a16:creationId xmlns:a16="http://schemas.microsoft.com/office/drawing/2014/main" id="{592BDB6C-25CD-C222-B887-07EBDF2E43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337" y="3881943"/>
            <a:ext cx="4169430" cy="2741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AF69A5DD-61F9-14B5-9103-41163F34D2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4989" y="3157106"/>
            <a:ext cx="2524125" cy="77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0F3C4C-DDAD-B602-1811-AA2086469B3B}"/>
                  </a:ext>
                </a:extLst>
              </p:cNvPr>
              <p:cNvSpPr txBox="1"/>
              <p:nvPr/>
            </p:nvSpPr>
            <p:spPr>
              <a:xfrm>
                <a:off x="5251012" y="5169388"/>
                <a:ext cx="6726725" cy="13521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V</a:t>
                </a:r>
                <a:r>
                  <a:rPr lang="el-GR" sz="12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ολικό διέγερσης</a:t>
                </a:r>
                <a:r>
                  <a:rPr lang="en-US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5.647</a:t>
                </a:r>
                <a:r>
                  <a:rPr lang="el-G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+ 6 * 0.161 = 6.613 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mL</a:t>
                </a:r>
                <a:r>
                  <a:rPr lang="el-G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(12)</a:t>
                </a:r>
              </a:p>
              <a:p>
                <a:endParaRPr lang="el-G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l-GR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l-GR" sz="2000" kern="100" dirty="0">
                    <a:effectLst/>
                  </a:rPr>
                  <a:t>(8), (12)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l-GR" sz="2000" i="1" kern="100" smtClean="0">
                            <a:effectLst/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pos m:val="top"/>
                            <m:ctrlPr>
                              <a:rPr lang="el-GR" sz="2000" i="1" kern="1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groupChrPr>
                          <m:e/>
                        </m:groupChr>
                      </m:e>
                    </m:box>
                    <m:r>
                      <a:rPr lang="el-GR" sz="2000" b="0" i="1" kern="100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𝑸</m:t>
                    </m:r>
                    <m:r>
                      <a:rPr lang="en-US" sz="2000" b="1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𝝈𝝊𝝂𝝄𝝀𝜾𝜿</m:t>
                    </m:r>
                    <m:r>
                      <m:rPr>
                        <m:sty m:val="p"/>
                      </m:rPr>
                      <a:rPr lang="en-US" sz="2000" b="1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ό</m:t>
                    </m:r>
                    <m:r>
                      <a:rPr lang="en-US" sz="2000" b="1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b="1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𝟖</m:t>
                    </m:r>
                    <m:r>
                      <a:rPr lang="en-US" sz="2000" b="1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b="1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𝟐𝟔𝟔</m:t>
                    </m:r>
                    <m:sSub>
                      <m:sSubPr>
                        <m:ctrlPr>
                          <a:rPr lang="el-GR" sz="2000" b="1" i="1" kern="10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l-GR" sz="2000" b="1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𝒇</m:t>
                        </m:r>
                      </m:e>
                      <m:sub>
                        <m:r>
                          <a:rPr lang="el-GR" sz="2000" b="1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𝝄𝜹𝝄𝝂𝝉𝝎𝝉𝝄</m:t>
                        </m:r>
                        <m:r>
                          <m:rPr>
                            <m:sty m:val="p"/>
                          </m:rPr>
                          <a:rPr lang="el-GR" sz="2000" b="1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ύ</m:t>
                        </m:r>
                        <m:r>
                          <a:rPr lang="el-GR" sz="2000" b="1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l-GR" sz="2000" b="1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𝝉𝝆𝝄𝝌𝝄</m:t>
                        </m:r>
                        <m:r>
                          <m:rPr>
                            <m:sty m:val="p"/>
                          </m:rPr>
                          <a:rPr lang="el-GR" sz="2000" b="1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ύ</m:t>
                        </m:r>
                        <m:r>
                          <a:rPr lang="el-GR" sz="2000" b="1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</m:sub>
                    </m:sSub>
                    <m:r>
                      <a:rPr lang="el-GR" sz="20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[</m:t>
                    </m:r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𝑚𝐿</m:t>
                    </m:r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el-GR" sz="20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endParaRPr lang="el-GR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0F3C4C-DDAD-B602-1811-AA2086469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1012" y="5169388"/>
                <a:ext cx="6726725" cy="1352165"/>
              </a:xfrm>
              <a:prstGeom prst="rect">
                <a:avLst/>
              </a:prstGeom>
              <a:blipFill>
                <a:blip r:embed="rId8"/>
                <a:stretch>
                  <a:fillRect l="-906" t="-3604" b="-189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Οβάλ 11">
            <a:extLst>
              <a:ext uri="{FF2B5EF4-FFF2-40B4-BE49-F238E27FC236}">
                <a16:creationId xmlns:a16="http://schemas.microsoft.com/office/drawing/2014/main" id="{433CEED0-F5ED-7440-1396-C6D587C0E419}"/>
              </a:ext>
            </a:extLst>
          </p:cNvPr>
          <p:cNvSpPr/>
          <p:nvPr/>
        </p:nvSpPr>
        <p:spPr>
          <a:xfrm>
            <a:off x="5142370" y="5793483"/>
            <a:ext cx="6835367" cy="89629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6279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3032" y="-22415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Τα υποσυστήματα </a:t>
            </a:r>
            <a:r>
              <a:rPr lang="el-GR" sz="2400" b="1" dirty="0" err="1"/>
              <a:t>προέντασης</a:t>
            </a:r>
            <a:r>
              <a:rPr lang="el-GR" sz="2400" b="1" dirty="0"/>
              <a:t> του ιμάντα και επιστροφής των ακραίων ακολούθων. </a:t>
            </a:r>
          </a:p>
        </p:txBody>
      </p:sp>
      <p:pic>
        <p:nvPicPr>
          <p:cNvPr id="7" name="Εικόνα 6" descr="Εικόνα που περιέχει τραπέζι, σχεδίαση&#10;&#10;Περιγραφή που δημιουργήθηκε αυτόματα με μέτριο επίπεδο εμπιστοσύνης">
            <a:extLst>
              <a:ext uri="{FF2B5EF4-FFF2-40B4-BE49-F238E27FC236}">
                <a16:creationId xmlns:a16="http://schemas.microsoft.com/office/drawing/2014/main" id="{BE48E0FC-488B-E091-A79F-C9E8EE678F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001" y="1218884"/>
            <a:ext cx="5547509" cy="3059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Εικόνα 9" descr="Εικόνα που περιέχει κλειδαριά&#10;&#10;Περιγραφή που δημιουργήθηκε αυτόματα">
            <a:extLst>
              <a:ext uri="{FF2B5EF4-FFF2-40B4-BE49-F238E27FC236}">
                <a16:creationId xmlns:a16="http://schemas.microsoft.com/office/drawing/2014/main" id="{C9A942F7-20B7-395E-A383-1287DF0E000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2" r="15766" b="6058"/>
          <a:stretch/>
        </p:blipFill>
        <p:spPr>
          <a:xfrm>
            <a:off x="158173" y="1908538"/>
            <a:ext cx="5464190" cy="3603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Εικόνα 15" descr="Εικόνα που περιέχει βίδα, μεταλλικά είδη&#10;&#10;Περιγραφή που δημιουργήθηκε αυτόματα">
            <a:extLst>
              <a:ext uri="{FF2B5EF4-FFF2-40B4-BE49-F238E27FC236}">
                <a16:creationId xmlns:a16="http://schemas.microsoft.com/office/drawing/2014/main" id="{14FD151D-FE58-28CC-9336-7593CD4748F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7" b="488"/>
          <a:stretch/>
        </p:blipFill>
        <p:spPr>
          <a:xfrm>
            <a:off x="9607564" y="4376922"/>
            <a:ext cx="2552490" cy="2038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BD028A00-BA4E-768B-85F6-19F8B2E33E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9008" y="4574263"/>
            <a:ext cx="3827039" cy="1643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3707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Ποιο το λογισμικό, οι συνθήκες και οι παράμετροι εκτύπωσης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5" name="Εικόνα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4DE23A04-081F-B953-12B9-3CAD8E4F41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14" y="835538"/>
            <a:ext cx="6473793" cy="57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Εικόνα 6" descr="Εικόνα που περιέχει κύκλος, τέχνη, μοτίβο, πολυχρωμία&#10;&#10;Περιγραφή που δημιουργήθηκε αυτόματα">
            <a:extLst>
              <a:ext uri="{FF2B5EF4-FFF2-40B4-BE49-F238E27FC236}">
                <a16:creationId xmlns:a16="http://schemas.microsoft.com/office/drawing/2014/main" id="{5971B71B-18E0-4415-DADE-26E72573A5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754" y="862035"/>
            <a:ext cx="3164832" cy="3040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Εικόνα 9" descr="Εικόνα που περιέχει παιδική τέχνη, τέχνη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A699CBD0-C512-5F1B-9001-0C0609EBEC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t="13547" r="-9" b="16945"/>
          <a:stretch/>
        </p:blipFill>
        <p:spPr>
          <a:xfrm>
            <a:off x="6660018" y="4006822"/>
            <a:ext cx="5018149" cy="257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Εικόνα 11" descr="Εικόνα που περιέχει γραφικά, σύμβολο, λογότυπο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13FB8AFE-0F79-73C3-4270-FBF370695A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459" y="1401648"/>
            <a:ext cx="2087779" cy="2039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Οβάλ 3">
            <a:extLst>
              <a:ext uri="{FF2B5EF4-FFF2-40B4-BE49-F238E27FC236}">
                <a16:creationId xmlns:a16="http://schemas.microsoft.com/office/drawing/2014/main" id="{2D280685-335D-D954-D29A-FBBFC806F55C}"/>
              </a:ext>
            </a:extLst>
          </p:cNvPr>
          <p:cNvSpPr/>
          <p:nvPr/>
        </p:nvSpPr>
        <p:spPr>
          <a:xfrm>
            <a:off x="2127565" y="5639616"/>
            <a:ext cx="416459" cy="4805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Οβάλ 5">
            <a:extLst>
              <a:ext uri="{FF2B5EF4-FFF2-40B4-BE49-F238E27FC236}">
                <a16:creationId xmlns:a16="http://schemas.microsoft.com/office/drawing/2014/main" id="{FFEAA573-1EE8-8CAB-A177-C1E6BC1A2830}"/>
              </a:ext>
            </a:extLst>
          </p:cNvPr>
          <p:cNvSpPr/>
          <p:nvPr/>
        </p:nvSpPr>
        <p:spPr>
          <a:xfrm>
            <a:off x="2127564" y="6272213"/>
            <a:ext cx="416459" cy="235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Οβάλ 8">
            <a:extLst>
              <a:ext uri="{FF2B5EF4-FFF2-40B4-BE49-F238E27FC236}">
                <a16:creationId xmlns:a16="http://schemas.microsoft.com/office/drawing/2014/main" id="{FB5A3157-B286-F039-0085-26EF14D7C167}"/>
              </a:ext>
            </a:extLst>
          </p:cNvPr>
          <p:cNvSpPr/>
          <p:nvPr/>
        </p:nvSpPr>
        <p:spPr>
          <a:xfrm>
            <a:off x="5323202" y="6272212"/>
            <a:ext cx="416459" cy="235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Οβάλ 10">
            <a:extLst>
              <a:ext uri="{FF2B5EF4-FFF2-40B4-BE49-F238E27FC236}">
                <a16:creationId xmlns:a16="http://schemas.microsoft.com/office/drawing/2014/main" id="{3C9FA065-968F-B64C-700D-DB3A2D6DD1D0}"/>
              </a:ext>
            </a:extLst>
          </p:cNvPr>
          <p:cNvSpPr/>
          <p:nvPr/>
        </p:nvSpPr>
        <p:spPr>
          <a:xfrm>
            <a:off x="5305301" y="5639616"/>
            <a:ext cx="434360" cy="4805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Οβάλ 12">
            <a:extLst>
              <a:ext uri="{FF2B5EF4-FFF2-40B4-BE49-F238E27FC236}">
                <a16:creationId xmlns:a16="http://schemas.microsoft.com/office/drawing/2014/main" id="{F92AAC6A-B9F6-EEBE-51DE-C4049BB2282D}"/>
              </a:ext>
            </a:extLst>
          </p:cNvPr>
          <p:cNvSpPr/>
          <p:nvPr/>
        </p:nvSpPr>
        <p:spPr>
          <a:xfrm>
            <a:off x="5305301" y="2805112"/>
            <a:ext cx="416459" cy="235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8537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Σε ποιες </a:t>
            </a:r>
            <a:r>
              <a:rPr lang="el-GR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παρτίδες</a:t>
            </a:r>
            <a:r>
              <a:rPr lang="el-GR" sz="2400" b="1" dirty="0"/>
              <a:t> θα εκτυπωθούν τα εξαρτήματα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5" name="Εικόνα 4" descr="Εικόνα που περιέχει τούρτα γενεθλίων, κύκλος, τούρτα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5A7DA091-D7DB-076F-C16B-D574018F4D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03" y="661095"/>
            <a:ext cx="3193831" cy="2814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Εικόνα 6" descr="Εικόνα που περιέχει στιγμιότυπο οθόνης, κύκλος, πολυχρωμία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40D332DD-F355-DABB-B6D1-BCADE9CAD68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9" t="8510" r="21193" b="7092"/>
          <a:stretch/>
        </p:blipFill>
        <p:spPr>
          <a:xfrm>
            <a:off x="518916" y="3551622"/>
            <a:ext cx="3272418" cy="285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Εικόνα 13" descr="Εικόνα που περιέχει κείμενο, στιγμιότυπο οθόνης, γραφιστική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E159ED3C-32C5-3A88-83F8-CDCBBB60BE1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t="15049" r="33102" b="7723"/>
          <a:stretch/>
        </p:blipFill>
        <p:spPr>
          <a:xfrm>
            <a:off x="4138409" y="3475302"/>
            <a:ext cx="3403151" cy="277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Εικόνα 9" descr="Εικόνα που περιέχει στιγμιότυπο οθόνης, κύκλος, πολυχρωμία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4EC938BD-52EF-B549-FA4F-C34340AB1D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81" t="83067" r="1188" b="1389"/>
          <a:stretch/>
        </p:blipFill>
        <p:spPr>
          <a:xfrm>
            <a:off x="2623331" y="5939074"/>
            <a:ext cx="2190940" cy="814812"/>
          </a:xfrm>
          <a:prstGeom prst="rect">
            <a:avLst/>
          </a:prstGeom>
        </p:spPr>
      </p:pic>
      <p:pic>
        <p:nvPicPr>
          <p:cNvPr id="12" name="Εικόνα 11" descr="Εικόνα που περιέχει στιγμιότυπο οθόνης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1EB2FFDF-11EF-D7EF-91E2-EEDEE2E1721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0" t="9738" r="3525" b="-4508"/>
          <a:stretch/>
        </p:blipFill>
        <p:spPr>
          <a:xfrm>
            <a:off x="4087493" y="639746"/>
            <a:ext cx="3454067" cy="282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Εικόνα 19" descr="Εικόνα που περιέχει κείμενο, στιγμιότυπο οθόνης, γραφιστική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09BC0114-C73D-E8AF-3E68-81CCA6B6B1A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" t="8248" r="22322" b="11896"/>
          <a:stretch/>
        </p:blipFill>
        <p:spPr>
          <a:xfrm>
            <a:off x="7854426" y="3429000"/>
            <a:ext cx="3268039" cy="2587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Εικόνα 17" descr="Εικόνα που περιέχει στιγμιότυπο οθόνης, παιχνίδι, κίτρινο&#10;&#10;Περιγραφή που δημιουργήθηκε αυτόματα">
            <a:extLst>
              <a:ext uri="{FF2B5EF4-FFF2-40B4-BE49-F238E27FC236}">
                <a16:creationId xmlns:a16="http://schemas.microsoft.com/office/drawing/2014/main" id="{0D671082-6B6B-3697-9BBB-833D95A0F19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426" y="671731"/>
            <a:ext cx="3268040" cy="2661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Εικόνα 15" descr="Εικόνα που περιέχει κείμενο, στιγμιότυπο οθόνης, γραφιστική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8C54C607-869C-88DF-0E86-209600CB72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76" t="81188" r="745" b="1518"/>
          <a:stretch/>
        </p:blipFill>
        <p:spPr>
          <a:xfrm>
            <a:off x="6403061" y="5876169"/>
            <a:ext cx="2190940" cy="877717"/>
          </a:xfrm>
          <a:prstGeom prst="rect">
            <a:avLst/>
          </a:prstGeom>
        </p:spPr>
      </p:pic>
      <p:pic>
        <p:nvPicPr>
          <p:cNvPr id="22" name="Εικόνα 21" descr="Εικόνα που περιέχει κείμενο, στιγμιότυπο οθόνης, γραφιστική,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250E1C9C-F723-E9BD-3C9B-B6DB4C6FF95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88" t="83432" r="1125" b="-245"/>
          <a:stretch/>
        </p:blipFill>
        <p:spPr>
          <a:xfrm>
            <a:off x="9806212" y="5869617"/>
            <a:ext cx="2190940" cy="88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93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22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307F3B-88BE-F773-A576-BAC0ADD578C9}"/>
              </a:ext>
            </a:extLst>
          </p:cNvPr>
          <p:cNvSpPr txBox="1"/>
          <p:nvPr/>
        </p:nvSpPr>
        <p:spPr>
          <a:xfrm>
            <a:off x="-3032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Πίνακας εξαρτημάτων και το τελικό κόστος της αντλίας. </a:t>
            </a:r>
          </a:p>
        </p:txBody>
      </p:sp>
      <p:graphicFrame>
        <p:nvGraphicFramePr>
          <p:cNvPr id="7" name="Πίνακας 6">
            <a:extLst>
              <a:ext uri="{FF2B5EF4-FFF2-40B4-BE49-F238E27FC236}">
                <a16:creationId xmlns:a16="http://schemas.microsoft.com/office/drawing/2014/main" id="{C6E04CE2-CCAA-9471-C3D3-02293D2C9C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564386"/>
              </p:ext>
            </p:extLst>
          </p:nvPr>
        </p:nvGraphicFramePr>
        <p:xfrm>
          <a:off x="210903" y="1163698"/>
          <a:ext cx="5013303" cy="5072568"/>
        </p:xfrm>
        <a:graphic>
          <a:graphicData uri="http://schemas.openxmlformats.org/drawingml/2006/table">
            <a:tbl>
              <a:tblPr/>
              <a:tblGrid>
                <a:gridCol w="1452241">
                  <a:extLst>
                    <a:ext uri="{9D8B030D-6E8A-4147-A177-3AD203B41FA5}">
                      <a16:colId xmlns:a16="http://schemas.microsoft.com/office/drawing/2014/main" val="1739490450"/>
                    </a:ext>
                  </a:extLst>
                </a:gridCol>
                <a:gridCol w="1026092">
                  <a:extLst>
                    <a:ext uri="{9D8B030D-6E8A-4147-A177-3AD203B41FA5}">
                      <a16:colId xmlns:a16="http://schemas.microsoft.com/office/drawing/2014/main" val="3670239941"/>
                    </a:ext>
                  </a:extLst>
                </a:gridCol>
                <a:gridCol w="207280">
                  <a:extLst>
                    <a:ext uri="{9D8B030D-6E8A-4147-A177-3AD203B41FA5}">
                      <a16:colId xmlns:a16="http://schemas.microsoft.com/office/drawing/2014/main" val="3897025282"/>
                    </a:ext>
                  </a:extLst>
                </a:gridCol>
                <a:gridCol w="1533774">
                  <a:extLst>
                    <a:ext uri="{9D8B030D-6E8A-4147-A177-3AD203B41FA5}">
                      <a16:colId xmlns:a16="http://schemas.microsoft.com/office/drawing/2014/main" val="528283010"/>
                    </a:ext>
                  </a:extLst>
                </a:gridCol>
                <a:gridCol w="793916">
                  <a:extLst>
                    <a:ext uri="{9D8B030D-6E8A-4147-A177-3AD203B41FA5}">
                      <a16:colId xmlns:a16="http://schemas.microsoft.com/office/drawing/2014/main" val="1586937163"/>
                    </a:ext>
                  </a:extLst>
                </a:gridCol>
              </a:tblGrid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Υλικό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Κόστος /Κιλό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Είδος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Κόστος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386685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TPU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33,20 €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TPU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   3,35 €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138071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PLA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19,80 €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664981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Καταναλισκόμενη μάζα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PLA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   3,39 €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427908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TPU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0,101 </a:t>
                      </a:r>
                      <a:r>
                        <a:rPr lang="en-US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Kg</a:t>
                      </a:r>
                      <a:endParaRPr lang="el-GR" sz="14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558776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PLA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0,171</a:t>
                      </a:r>
                      <a:r>
                        <a:rPr lang="en-US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Kg</a:t>
                      </a:r>
                      <a:endParaRPr lang="el-GR" sz="14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Ηλ</a:t>
                      </a:r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. Ενέργεια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   1,08 €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726033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Συνολικός χρόνος εκτύπωσης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495968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Ώρες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 Χ Ελατήρια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   0,20 €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212679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Καταναλισκόμενη </a:t>
                      </a:r>
                      <a:r>
                        <a:rPr lang="el-GR" sz="1400" b="1" i="0" u="none" strike="noStrike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Ηλ</a:t>
                      </a:r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. Ενέργειας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037199"/>
                  </a:ext>
                </a:extLst>
              </a:tr>
              <a:tr h="393369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5,4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KWhs</a:t>
                      </a:r>
                      <a:endParaRPr lang="en-GB" sz="14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Εύκαμπτος Αγωγός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  </a:t>
                      </a:r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2,68 €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514973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Κόστος Ηλεκτρικής Ενεργείας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10Χ Κοχλίες </a:t>
                      </a:r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M5*40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   0,80 €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83855"/>
                  </a:ext>
                </a:extLst>
              </a:tr>
              <a:tr h="212613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0,2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€/KWh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713022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Κόστος Ελατηρίων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 Χ Κοχλίες </a:t>
                      </a:r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   0,40 €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501919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4Χ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0,05 €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639674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Κόστος Εύκαμπτου Αγωγού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 Χ Περικόχλια </a:t>
                      </a:r>
                      <a:r>
                        <a:rPr lang="en-GB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M5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   0,60 €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753638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1Χ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2,68 €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482939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Κόστος Κοχλιών </a:t>
                      </a:r>
                      <a:r>
                        <a:rPr lang="en-GB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M5*40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235344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10Χ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0,10 €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Συνολικό Κόστος Αντλίας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   12,70 </a:t>
                      </a:r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€ 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525098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Κόστος Κοχλιών </a:t>
                      </a:r>
                      <a:r>
                        <a:rPr lang="en-GB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4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656632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8Χ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0,05 €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448426"/>
                  </a:ext>
                </a:extLst>
              </a:tr>
              <a:tr h="2009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l-GR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Κόστος Περικοχλίων </a:t>
                      </a:r>
                      <a:r>
                        <a:rPr lang="en-GB" sz="14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M5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39643"/>
                  </a:ext>
                </a:extLst>
              </a:tr>
              <a:tr h="200950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12Χ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0,05 €</a:t>
                      </a:r>
                    </a:p>
                  </a:txBody>
                  <a:tcPr marL="9459" marR="9459" marT="94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59" marR="9459" marT="945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160071"/>
                  </a:ext>
                </a:extLst>
              </a:tr>
            </a:tbl>
          </a:graphicData>
        </a:graphic>
      </p:graphicFrame>
      <p:pic>
        <p:nvPicPr>
          <p:cNvPr id="8" name="Εικόνα 7">
            <a:extLst>
              <a:ext uri="{FF2B5EF4-FFF2-40B4-BE49-F238E27FC236}">
                <a16:creationId xmlns:a16="http://schemas.microsoft.com/office/drawing/2014/main" id="{6F33F97A-005C-7A35-E9B2-7A6E8FE4F8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23" r="5945"/>
          <a:stretch/>
        </p:blipFill>
        <p:spPr>
          <a:xfrm>
            <a:off x="5328943" y="1865013"/>
            <a:ext cx="6751360" cy="3992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789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14C282F5-CD93-0605-6DEA-E376588F6B47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B68226AC-B657-A36D-DFDB-059BE9BE2E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0" y="0"/>
            <a:ext cx="12205771" cy="68648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6" descr="A machine with a screen and a digital display&#10;&#10;Description automatically generated">
            <a:extLst>
              <a:ext uri="{FF2B5EF4-FFF2-40B4-BE49-F238E27FC236}">
                <a16:creationId xmlns:a16="http://schemas.microsoft.com/office/drawing/2014/main" id="{E0055AC8-7544-942B-5E0F-E2A1703619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0663" y="3861598"/>
            <a:ext cx="2383408" cy="238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Εικόνα 9" descr="Εικόνα που περιέχει παιχνίδι, οικιακή συσκευή, κίτρινο, μηχάν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E15F402B-5943-A860-F9B3-0FC3B52354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026" y="1049679"/>
            <a:ext cx="2316055" cy="2316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3290CB-C01C-59F8-8662-356FCAA0CD3B}"/>
              </a:ext>
            </a:extLst>
          </p:cNvPr>
          <p:cNvSpPr txBox="1"/>
          <p:nvPr/>
        </p:nvSpPr>
        <p:spPr>
          <a:xfrm>
            <a:off x="6042238" y="260189"/>
            <a:ext cx="4881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/>
              <a:t>Τα είδη των περισταλτικών αντλιών:</a:t>
            </a:r>
          </a:p>
        </p:txBody>
      </p:sp>
      <p:sp>
        <p:nvSpPr>
          <p:cNvPr id="14" name="Βέλος: Δεξιό 13">
            <a:extLst>
              <a:ext uri="{FF2B5EF4-FFF2-40B4-BE49-F238E27FC236}">
                <a16:creationId xmlns:a16="http://schemas.microsoft.com/office/drawing/2014/main" id="{510F69AE-36D6-692D-EBF7-FD4B9FE5CC0E}"/>
              </a:ext>
            </a:extLst>
          </p:cNvPr>
          <p:cNvSpPr/>
          <p:nvPr/>
        </p:nvSpPr>
        <p:spPr>
          <a:xfrm>
            <a:off x="8093800" y="1907121"/>
            <a:ext cx="1421392" cy="706108"/>
          </a:xfrm>
          <a:prstGeom prst="rightArrow">
            <a:avLst>
              <a:gd name="adj1" fmla="val 50000"/>
              <a:gd name="adj2" fmla="val 88954"/>
            </a:avLst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044DA719-6DF2-63BF-6F04-A3D3AB3BC0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01" t="-2227" r="5320" b="2525"/>
          <a:stretch/>
        </p:blipFill>
        <p:spPr>
          <a:xfrm>
            <a:off x="4807432" y="764511"/>
            <a:ext cx="2884953" cy="2886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E7B49EAA-D41D-DD04-D286-9DF690D1A3A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95"/>
          <a:stretch/>
        </p:blipFill>
        <p:spPr>
          <a:xfrm>
            <a:off x="4308134" y="3877986"/>
            <a:ext cx="4173454" cy="2367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C16A3F-3963-BBB4-8B0E-A793621E94A5}"/>
              </a:ext>
            </a:extLst>
          </p:cNvPr>
          <p:cNvSpPr txBox="1"/>
          <p:nvPr/>
        </p:nvSpPr>
        <p:spPr>
          <a:xfrm>
            <a:off x="400335" y="719510"/>
            <a:ext cx="376076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900"/>
              </a:spcAft>
            </a:pPr>
            <a:r>
              <a:rPr lang="el-GR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«Η </a:t>
            </a:r>
            <a:r>
              <a:rPr lang="el-GR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περίσταλση</a:t>
            </a:r>
            <a:r>
              <a:rPr lang="el-GR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είναι μια μορφή μεταφοράς ρευστού, που προκαλείται από ένα προοδευτικό κύμα, που προκύπτει από την συστολή και τη διαστολή ενός </a:t>
            </a:r>
            <a:r>
              <a:rPr lang="el-GR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παραμορφώσιμου</a:t>
            </a:r>
            <a:r>
              <a:rPr lang="el-GR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αγωγού, διαδίδεται κατά μήκος των κυμάτων του αγωγού αυτού, που περιέχει το ρευστό, το οποίο μεταφέρεται στη διεύθυνση του διαδιδόμενου κύματος.»</a:t>
            </a:r>
            <a:endParaRPr lang="el-G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Βέλος: Δεξιό 6">
            <a:extLst>
              <a:ext uri="{FF2B5EF4-FFF2-40B4-BE49-F238E27FC236}">
                <a16:creationId xmlns:a16="http://schemas.microsoft.com/office/drawing/2014/main" id="{C467D496-DA8F-606F-0683-7F30F6F70F96}"/>
              </a:ext>
            </a:extLst>
          </p:cNvPr>
          <p:cNvSpPr/>
          <p:nvPr/>
        </p:nvSpPr>
        <p:spPr>
          <a:xfrm>
            <a:off x="8637099" y="4708442"/>
            <a:ext cx="966574" cy="706108"/>
          </a:xfrm>
          <a:prstGeom prst="rightArrow">
            <a:avLst>
              <a:gd name="adj1" fmla="val 50000"/>
              <a:gd name="adj2" fmla="val 71004"/>
            </a:avLst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C8D75B-9996-4A54-8A9D-3DB4EA9158B2}"/>
              </a:ext>
            </a:extLst>
          </p:cNvPr>
          <p:cNvSpPr txBox="1"/>
          <p:nvPr/>
        </p:nvSpPr>
        <p:spPr>
          <a:xfrm>
            <a:off x="676159" y="214829"/>
            <a:ext cx="3052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/>
              <a:t>Τι είναι η </a:t>
            </a:r>
            <a:r>
              <a:rPr lang="el-GR" sz="2400" b="1" dirty="0" err="1"/>
              <a:t>περίσταλση</a:t>
            </a:r>
            <a:r>
              <a:rPr lang="el-GR" sz="2400" b="1" dirty="0"/>
              <a:t>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D7664B-439C-4CF6-DE4A-C1C382BD6AA8}"/>
              </a:ext>
            </a:extLst>
          </p:cNvPr>
          <p:cNvSpPr txBox="1"/>
          <p:nvPr/>
        </p:nvSpPr>
        <p:spPr>
          <a:xfrm>
            <a:off x="208974" y="4046722"/>
            <a:ext cx="376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Ακρίβεια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Αξιοπιστία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Ο αντλητικός μηχανισμός δεν έρχεται σε επαφή με το ρευστό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6142D8-3006-A504-C123-91A88F393D2D}"/>
              </a:ext>
            </a:extLst>
          </p:cNvPr>
          <p:cNvSpPr txBox="1"/>
          <p:nvPr/>
        </p:nvSpPr>
        <p:spPr>
          <a:xfrm>
            <a:off x="1138479" y="3585057"/>
            <a:ext cx="1950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/>
              <a:t>Προτερήματα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2F0F1B-D1BF-16C7-9E62-507FE501F061}"/>
              </a:ext>
            </a:extLst>
          </p:cNvPr>
          <p:cNvSpPr txBox="1"/>
          <p:nvPr/>
        </p:nvSpPr>
        <p:spPr>
          <a:xfrm>
            <a:off x="135046" y="5899343"/>
            <a:ext cx="4173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Ακριβές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/>
              <a:t>Τεράστιος αριθμός εξαρτημάτων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1CBD5C-3EF5-9CBA-DF74-8192CFBC1D2E}"/>
              </a:ext>
            </a:extLst>
          </p:cNvPr>
          <p:cNvSpPr txBox="1"/>
          <p:nvPr/>
        </p:nvSpPr>
        <p:spPr>
          <a:xfrm>
            <a:off x="1112279" y="5414550"/>
            <a:ext cx="2218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/>
              <a:t>Μειονεκτήματα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8BFCB2-5A01-DC8C-9BDE-3E747F034922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Σημεία προς βελτίωση και μελλοντική εξέλιξη της αντλίας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C4B3CC-5402-E258-712F-6F96E4397BBE}"/>
              </a:ext>
            </a:extLst>
          </p:cNvPr>
          <p:cNvSpPr txBox="1"/>
          <p:nvPr/>
        </p:nvSpPr>
        <p:spPr>
          <a:xfrm>
            <a:off x="334977" y="1355963"/>
            <a:ext cx="10649647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b="1" dirty="0"/>
              <a:t>Πειραματική μέτρηση </a:t>
            </a:r>
            <a:r>
              <a:rPr lang="el-GR" sz="2800" dirty="0"/>
              <a:t>της παροχής της αντλίας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b="1" dirty="0"/>
              <a:t>Βελτιστοποίηση</a:t>
            </a:r>
            <a:r>
              <a:rPr lang="el-GR" sz="2800" dirty="0"/>
              <a:t> του σχεδιασμού των εξαρτημάτων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/>
              <a:t>Ενσωμάτωση </a:t>
            </a:r>
            <a:r>
              <a:rPr lang="el-GR" sz="2800" b="1" dirty="0"/>
              <a:t>κινητήρα και ελέγχου</a:t>
            </a:r>
            <a:r>
              <a:rPr lang="en-US" sz="2800" b="1" dirty="0"/>
              <a:t> </a:t>
            </a:r>
            <a:r>
              <a:rPr lang="el-GR" sz="2800" dirty="0"/>
              <a:t>στην αντλία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b="1" dirty="0"/>
              <a:t>Παραμετρική</a:t>
            </a:r>
            <a:r>
              <a:rPr lang="el-GR" sz="2800" dirty="0"/>
              <a:t> κατασκευή όμοιων αντλιών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/>
              <a:t>Χρήση  </a:t>
            </a:r>
            <a:r>
              <a:rPr lang="el-GR" sz="2800" b="1" dirty="0"/>
              <a:t>εκτυπωτών μεγαλύτερης </a:t>
            </a:r>
            <a:r>
              <a:rPr lang="el-GR" sz="2800" dirty="0"/>
              <a:t>ακρίβειας και ταχύτητας εκτύπωσης</a:t>
            </a:r>
          </a:p>
          <a:p>
            <a:endParaRPr lang="el-G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b="1" dirty="0"/>
              <a:t>Ενσωμάτωση της αντλίας </a:t>
            </a:r>
            <a:r>
              <a:rPr lang="el-GR" sz="2800" dirty="0"/>
              <a:t>σε κάποιο μηχανολογικό σύνολο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2499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7D6D33-F7CE-6766-61EE-655A0D18804D}"/>
              </a:ext>
            </a:extLst>
          </p:cNvPr>
          <p:cNvSpPr txBox="1"/>
          <p:nvPr/>
        </p:nvSpPr>
        <p:spPr>
          <a:xfrm>
            <a:off x="417905" y="1012902"/>
            <a:ext cx="1135618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5400" b="1" dirty="0"/>
              <a:t>Ευχαριστώ πολύ για την προσοχή σας!</a:t>
            </a:r>
            <a:endParaRPr lang="en-US" sz="5400" b="1" dirty="0"/>
          </a:p>
          <a:p>
            <a:pPr algn="ctr"/>
            <a:r>
              <a:rPr lang="el-GR" sz="4000" b="1" dirty="0"/>
              <a:t>Είμαι έτοιμος να απαντήσω στις ερωτήσεις σας</a:t>
            </a:r>
            <a:r>
              <a:rPr lang="el-GR" sz="4400" b="1" dirty="0"/>
              <a:t>.</a:t>
            </a:r>
          </a:p>
        </p:txBody>
      </p:sp>
      <p:pic>
        <p:nvPicPr>
          <p:cNvPr id="12" name="Εικόνα 11" descr="Εικόνα που περιέχει τέχνη, καρτούν&#10;&#10;Περιγραφή που δημιουργήθηκε αυτόματα">
            <a:extLst>
              <a:ext uri="{FF2B5EF4-FFF2-40B4-BE49-F238E27FC236}">
                <a16:creationId xmlns:a16="http://schemas.microsoft.com/office/drawing/2014/main" id="{D8DB31CD-EFE4-4A98-A434-CE5EDC4A7C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284" y="2751988"/>
            <a:ext cx="3790470" cy="3790470"/>
          </a:xfrm>
          <a:prstGeom prst="rect">
            <a:avLst/>
          </a:prstGeom>
        </p:spPr>
      </p:pic>
      <p:pic>
        <p:nvPicPr>
          <p:cNvPr id="16" name="Εικόνα 15" descr="Εικόνα που περιέχει γραφικά, clipart, δημιουργικότητα&#10;&#10;Περιγραφή που δημιουργήθηκε αυτόματα">
            <a:extLst>
              <a:ext uri="{FF2B5EF4-FFF2-40B4-BE49-F238E27FC236}">
                <a16:creationId xmlns:a16="http://schemas.microsoft.com/office/drawing/2014/main" id="{00CE4393-8694-F0A1-6B84-5D03A2E7D3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885" y="3094553"/>
            <a:ext cx="4992226" cy="2966692"/>
          </a:xfrm>
          <a:prstGeom prst="rect">
            <a:avLst/>
          </a:prstGeom>
        </p:spPr>
      </p:pic>
      <p:pic>
        <p:nvPicPr>
          <p:cNvPr id="20" name="Εικόνα 19" descr="Εικόνα που περιέχει παιχνίδι&#10;&#10;Περιγραφή που δημιουργήθηκε αυτόματα">
            <a:extLst>
              <a:ext uri="{FF2B5EF4-FFF2-40B4-BE49-F238E27FC236}">
                <a16:creationId xmlns:a16="http://schemas.microsoft.com/office/drawing/2014/main" id="{7A35CB71-38FB-F56B-96A8-5F2C96732C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48" y="3185088"/>
            <a:ext cx="2682033" cy="308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684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4CB011BB-F740-715F-05B3-A1137E21524C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9D97564E-32A0-C49D-744E-66B62F3721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0" y="-10677"/>
            <a:ext cx="12193505" cy="68793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8" descr="A blue machine with black and white text&#10;&#10;Description automatically generated with medium confidence">
            <a:extLst>
              <a:ext uri="{FF2B5EF4-FFF2-40B4-BE49-F238E27FC236}">
                <a16:creationId xmlns:a16="http://schemas.microsoft.com/office/drawing/2014/main" id="{CD233A7F-72E8-E66A-EFFF-7FBE74E72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632" r="-56"/>
          <a:stretch/>
        </p:blipFill>
        <p:spPr>
          <a:xfrm>
            <a:off x="90585" y="1167321"/>
            <a:ext cx="4525746" cy="2479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FDBD369C-0B74-D935-D120-8EFF996BBB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76" t="4038" r="3679" b="5523"/>
          <a:stretch/>
        </p:blipFill>
        <p:spPr>
          <a:xfrm>
            <a:off x="90585" y="4107515"/>
            <a:ext cx="4279534" cy="2479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Εικόνα 7" descr="Εικόνα που περιέχει εσωτερικός χώρος, δάπεδο, ψαλίδι, ξύλινο&#10;&#10;Περιγραφή που δημιουργήθηκε αυτόματα">
            <a:extLst>
              <a:ext uri="{FF2B5EF4-FFF2-40B4-BE49-F238E27FC236}">
                <a16:creationId xmlns:a16="http://schemas.microsoft.com/office/drawing/2014/main" id="{E0F6AC22-787C-33E0-E177-E094F77270C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1" t="6614" r="28204" b="33863"/>
          <a:stretch/>
        </p:blipFill>
        <p:spPr>
          <a:xfrm>
            <a:off x="9557685" y="4257859"/>
            <a:ext cx="2452697" cy="2308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Εικόνα 9" descr="Εικόνα που περιέχει μπλε&#10;&#10;Περιγραφή που δημιουργήθηκε αυτόματα">
            <a:extLst>
              <a:ext uri="{FF2B5EF4-FFF2-40B4-BE49-F238E27FC236}">
                <a16:creationId xmlns:a16="http://schemas.microsoft.com/office/drawing/2014/main" id="{46B75D93-BDD3-C72A-7E45-DB6182AC676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6" t="2511" r="2012" b="7643"/>
          <a:stretch/>
        </p:blipFill>
        <p:spPr>
          <a:xfrm>
            <a:off x="9400430" y="1325567"/>
            <a:ext cx="2516898" cy="2308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0C70718-058A-06E2-9B48-0C471C076CDC}"/>
              </a:ext>
            </a:extLst>
          </p:cNvPr>
          <p:cNvSpPr txBox="1"/>
          <p:nvPr/>
        </p:nvSpPr>
        <p:spPr>
          <a:xfrm>
            <a:off x="0" y="-11904"/>
            <a:ext cx="12193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l-GR" sz="800" b="1" dirty="0"/>
          </a:p>
          <a:p>
            <a:pPr algn="ctr"/>
            <a:r>
              <a:rPr lang="el-GR" sz="2400" b="1" dirty="0"/>
              <a:t>Έχουν γίνει προσπάθειες κατασκευής τρισδιάστατα εκτυπωμένων περισταλτικών αντλιών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C1D5B5-1AF6-74CD-0550-A7F4DDF45C15}"/>
              </a:ext>
            </a:extLst>
          </p:cNvPr>
          <p:cNvSpPr txBox="1"/>
          <p:nvPr/>
        </p:nvSpPr>
        <p:spPr>
          <a:xfrm>
            <a:off x="231173" y="6197286"/>
            <a:ext cx="61608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nsson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(2020)</a:t>
            </a:r>
            <a:endParaRPr lang="el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7D73AF-BEAE-64AB-172B-8A08780FBF45}"/>
              </a:ext>
            </a:extLst>
          </p:cNvPr>
          <p:cNvSpPr txBox="1"/>
          <p:nvPr/>
        </p:nvSpPr>
        <p:spPr>
          <a:xfrm>
            <a:off x="2353458" y="3208965"/>
            <a:ext cx="61608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Behrens et al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(2020)</a:t>
            </a:r>
            <a:endParaRPr lang="el-GR" dirty="0"/>
          </a:p>
        </p:txBody>
      </p:sp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22FF5683-CBE8-5C10-2018-66AC0661825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616" t="8577" r="3496"/>
          <a:stretch/>
        </p:blipFill>
        <p:spPr>
          <a:xfrm>
            <a:off x="4380487" y="3760223"/>
            <a:ext cx="4920887" cy="2656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FFB8D76-2FC8-EA3B-FEAD-41E0E801AE69}"/>
              </a:ext>
            </a:extLst>
          </p:cNvPr>
          <p:cNvSpPr txBox="1"/>
          <p:nvPr/>
        </p:nvSpPr>
        <p:spPr>
          <a:xfrm>
            <a:off x="6829967" y="5883896"/>
            <a:ext cx="6572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Catan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̄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et al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(2023)</a:t>
            </a:r>
            <a:endParaRPr lang="el-GR" dirty="0"/>
          </a:p>
        </p:txBody>
      </p:sp>
      <p:pic>
        <p:nvPicPr>
          <p:cNvPr id="23" name="Εικόνα 22">
            <a:extLst>
              <a:ext uri="{FF2B5EF4-FFF2-40B4-BE49-F238E27FC236}">
                <a16:creationId xmlns:a16="http://schemas.microsoft.com/office/drawing/2014/main" id="{DDE01C56-793F-6EA3-E9F0-37D7B626AA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3107" y="1027214"/>
            <a:ext cx="4213721" cy="2433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9D06D93-6760-E359-A8E4-CCF557EA6EC7}"/>
              </a:ext>
            </a:extLst>
          </p:cNvPr>
          <p:cNvSpPr txBox="1"/>
          <p:nvPr/>
        </p:nvSpPr>
        <p:spPr>
          <a:xfrm>
            <a:off x="6840931" y="2996190"/>
            <a:ext cx="61608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Ching et al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(2021)</a:t>
            </a: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DBB5CD44-CE59-E33D-CEE0-B4057B5EE5D7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D6298255-B97F-E828-11FD-E2AA0BAD6D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22" y="-30349"/>
            <a:ext cx="12191978" cy="691869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10" descr="A black and white image of a string&#10;&#10;Description automatically generated">
            <a:extLst>
              <a:ext uri="{FF2B5EF4-FFF2-40B4-BE49-F238E27FC236}">
                <a16:creationId xmlns:a16="http://schemas.microsoft.com/office/drawing/2014/main" id="{EFF0433C-2C09-4EC5-7026-45CEB4B305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0694" b="45278"/>
          <a:stretch>
            <a:fillRect/>
          </a:stretch>
        </p:blipFill>
        <p:spPr>
          <a:xfrm>
            <a:off x="524712" y="777111"/>
            <a:ext cx="3541927" cy="190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B5F940-5340-C917-251B-00AA5DD4706A}"/>
              </a:ext>
            </a:extLst>
          </p:cNvPr>
          <p:cNvSpPr txBox="1"/>
          <p:nvPr/>
        </p:nvSpPr>
        <p:spPr>
          <a:xfrm>
            <a:off x="0" y="-30349"/>
            <a:ext cx="12193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l-GR" sz="800" b="1" dirty="0"/>
          </a:p>
          <a:p>
            <a:pPr algn="ctr"/>
            <a:r>
              <a:rPr lang="el-GR" sz="2400" b="1" dirty="0"/>
              <a:t>Πως λειτουργεί μια γραμμική περισταλτική αντλία;</a:t>
            </a: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C9BCCB7C-84CE-4EF0-CA7D-904F62E0B9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46" t="6073" r="13365" b="10363"/>
          <a:stretch/>
        </p:blipFill>
        <p:spPr>
          <a:xfrm>
            <a:off x="524713" y="2711710"/>
            <a:ext cx="3513133" cy="3906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Εικόνα 3">
            <a:extLst>
              <a:ext uri="{FF2B5EF4-FFF2-40B4-BE49-F238E27FC236}">
                <a16:creationId xmlns:a16="http://schemas.microsoft.com/office/drawing/2014/main" id="{11C19BC5-B83A-5574-ED22-823C655C12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60" r="5642"/>
          <a:stretch/>
        </p:blipFill>
        <p:spPr>
          <a:xfrm>
            <a:off x="4289404" y="1330860"/>
            <a:ext cx="7729504" cy="4492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0DB42AC3-1BE5-FD08-698E-0DC22C985AF2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B6027EF2-F0AE-1FF5-E8CB-8A30D5F2AD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-1506" y="1280"/>
            <a:ext cx="12193505" cy="685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6" descr="A diagram of different types of objects&#10;&#10;Description automatically generated">
            <a:extLst>
              <a:ext uri="{FF2B5EF4-FFF2-40B4-BE49-F238E27FC236}">
                <a16:creationId xmlns:a16="http://schemas.microsoft.com/office/drawing/2014/main" id="{9F6BAC82-0063-B8A4-8002-B31524D7A6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9" t="12478" r="-299" b="2152"/>
          <a:stretch/>
        </p:blipFill>
        <p:spPr>
          <a:xfrm>
            <a:off x="404160" y="966019"/>
            <a:ext cx="5406983" cy="2499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8" descr="A close-up of a 3d printer&#10;&#10;Description automatically generated">
            <a:extLst>
              <a:ext uri="{FF2B5EF4-FFF2-40B4-BE49-F238E27FC236}">
                <a16:creationId xmlns:a16="http://schemas.microsoft.com/office/drawing/2014/main" id="{FD18CDA5-2F23-07B7-E5C5-3755F1ABF46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744" r="4125"/>
          <a:stretch>
            <a:fillRect/>
          </a:stretch>
        </p:blipFill>
        <p:spPr>
          <a:xfrm>
            <a:off x="753692" y="3622430"/>
            <a:ext cx="4714875" cy="3079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0" descr="A machine with a camera on it&#10;&#10;Description automatically generated with medium confidence">
            <a:extLst>
              <a:ext uri="{FF2B5EF4-FFF2-40B4-BE49-F238E27FC236}">
                <a16:creationId xmlns:a16="http://schemas.microsoft.com/office/drawing/2014/main" id="{4E8B9D70-E747-6E6C-A4BD-7690BBA599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8990" y="3621415"/>
            <a:ext cx="4714875" cy="308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B3764E-067E-ACA4-2220-D7D2B9795FE8}"/>
              </a:ext>
            </a:extLst>
          </p:cNvPr>
          <p:cNvSpPr txBox="1"/>
          <p:nvPr/>
        </p:nvSpPr>
        <p:spPr>
          <a:xfrm>
            <a:off x="0" y="-4279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l-GR" sz="800" b="1" dirty="0"/>
          </a:p>
          <a:p>
            <a:pPr algn="ctr"/>
            <a:r>
              <a:rPr lang="el-GR" sz="2400" b="1" dirty="0"/>
              <a:t>Τι είδους τεχνολογία θα χρησιμοποιηθεί για την τρισδιάστατη εκτύπωση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DF0BBADE-2DD5-B9D6-AE68-474EA1AA596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0383"/>
          <a:stretch/>
        </p:blipFill>
        <p:spPr>
          <a:xfrm>
            <a:off x="6726053" y="748704"/>
            <a:ext cx="4857812" cy="2716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767AA6-5665-B0E5-EE30-60F6282D734E}"/>
              </a:ext>
            </a:extLst>
          </p:cNvPr>
          <p:cNvSpPr txBox="1"/>
          <p:nvPr/>
        </p:nvSpPr>
        <p:spPr>
          <a:xfrm>
            <a:off x="7079809" y="1078609"/>
            <a:ext cx="1339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FDM/FFF</a:t>
            </a:r>
            <a:endParaRPr lang="el-GR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4700D2BC-D2D0-3D13-FFB0-8048EE1DA4F9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B680A72D-3B68-4BDD-9873-2EE9DCB408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-1506" y="1280"/>
            <a:ext cx="12193505" cy="685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5" descr="Diagram of a mechanical device with text and arrows&#10;&#10;Description automatically generated">
            <a:extLst>
              <a:ext uri="{FF2B5EF4-FFF2-40B4-BE49-F238E27FC236}">
                <a16:creationId xmlns:a16="http://schemas.microsoft.com/office/drawing/2014/main" id="{092B3BD4-0719-281C-AA7A-87F2028CB8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4103" y="77929"/>
            <a:ext cx="4206715" cy="1941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 descr="A black and silver three dimensional printer&#10;&#10;Description automatically generated">
            <a:extLst>
              <a:ext uri="{FF2B5EF4-FFF2-40B4-BE49-F238E27FC236}">
                <a16:creationId xmlns:a16="http://schemas.microsoft.com/office/drawing/2014/main" id="{A1001A35-F1FA-4D51-00A3-C14187DA82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7065" y="381718"/>
            <a:ext cx="6240395" cy="6240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9" descr="Diagram of a diagram of a filament&#10;&#10;Description automatically generated">
            <a:extLst>
              <a:ext uri="{FF2B5EF4-FFF2-40B4-BE49-F238E27FC236}">
                <a16:creationId xmlns:a16="http://schemas.microsoft.com/office/drawing/2014/main" id="{49E1878D-5DCB-0E8D-07FA-A2AE6418215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162" t="4488" r="44062" b="4309"/>
          <a:stretch>
            <a:fillRect/>
          </a:stretch>
        </p:blipFill>
        <p:spPr>
          <a:xfrm>
            <a:off x="9063185" y="2060410"/>
            <a:ext cx="2519285" cy="1931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5">
            <a:extLst>
              <a:ext uri="{FF2B5EF4-FFF2-40B4-BE49-F238E27FC236}">
                <a16:creationId xmlns:a16="http://schemas.microsoft.com/office/drawing/2014/main" id="{1417639C-C41B-4BC4-130C-A7495CFF92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9908" y="3986718"/>
            <a:ext cx="2809248" cy="2839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D82DD2-D997-066F-9345-A0BBC14C4872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r>
              <a:rPr lang="el-GR" sz="2400" b="1" dirty="0"/>
              <a:t>          Γιατί οι εκτυπωτές </a:t>
            </a:r>
            <a:r>
              <a:rPr lang="en-US" sz="2400" b="1" dirty="0"/>
              <a:t>FDM/FFF </a:t>
            </a:r>
            <a:r>
              <a:rPr lang="el-GR" sz="2400" b="1" dirty="0"/>
              <a:t>είναι καταλληλότεροι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E525C4-9D1E-28B2-0700-DB02C67D35DC}"/>
              </a:ext>
            </a:extLst>
          </p:cNvPr>
          <p:cNvSpPr txBox="1"/>
          <p:nvPr/>
        </p:nvSpPr>
        <p:spPr>
          <a:xfrm>
            <a:off x="170450" y="685759"/>
            <a:ext cx="488060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Μεγαλύτερες ταχύτητες εκτύπωσης</a:t>
            </a:r>
            <a:endParaRPr lang="en-US" sz="2400" dirty="0"/>
          </a:p>
          <a:p>
            <a:endParaRPr lang="el-G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Ύπαρξη κατάλληλων υλικών για την εφαρμογή</a:t>
            </a:r>
            <a:r>
              <a:rPr lang="en-US" sz="2400" dirty="0"/>
              <a:t> (PLA, TPU)</a:t>
            </a:r>
          </a:p>
          <a:p>
            <a:endParaRPr lang="el-G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Μικρότερο κόστος υλικών και εκτυπωτή</a:t>
            </a:r>
            <a:endParaRPr lang="en-US" sz="2400" dirty="0"/>
          </a:p>
          <a:p>
            <a:endParaRPr lang="el-G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Απλούστερη διαδικασία εκτύπωσης</a:t>
            </a:r>
            <a:endParaRPr lang="en-US" sz="2400" dirty="0"/>
          </a:p>
          <a:p>
            <a:endParaRPr lang="el-G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Μεγαλύτερη ποικιλία παραμέτρων εκτύπωσης</a:t>
            </a:r>
            <a:endParaRPr lang="en-US" sz="2400" dirty="0"/>
          </a:p>
          <a:p>
            <a:endParaRPr lang="el-G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Μεγαλύτεροι όγκοι εκτύπωσης</a:t>
            </a:r>
            <a:endParaRPr lang="en-US" sz="2400" dirty="0"/>
          </a:p>
          <a:p>
            <a:endParaRPr lang="el-G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/>
              <a:t>Κατασκευή άμεσα λειτουργικών εξαρτημάτων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22" y="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Έλεγχός της </a:t>
            </a:r>
            <a:r>
              <a:rPr lang="el-GR" sz="2400" b="1" dirty="0" err="1"/>
              <a:t>διαστασιολογικής</a:t>
            </a:r>
            <a:r>
              <a:rPr lang="el-GR" sz="2400" b="1" dirty="0"/>
              <a:t> ακρίβειας του εκτυπωτή. </a:t>
            </a:r>
          </a:p>
        </p:txBody>
      </p:sp>
      <p:graphicFrame>
        <p:nvGraphicFramePr>
          <p:cNvPr id="4" name="Πίνακας 3">
            <a:extLst>
              <a:ext uri="{FF2B5EF4-FFF2-40B4-BE49-F238E27FC236}">
                <a16:creationId xmlns:a16="http://schemas.microsoft.com/office/drawing/2014/main" id="{04A6A079-4E81-4859-5460-E64D7AF5E6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34165"/>
              </p:ext>
            </p:extLst>
          </p:nvPr>
        </p:nvGraphicFramePr>
        <p:xfrm>
          <a:off x="5350599" y="4126598"/>
          <a:ext cx="3406489" cy="24397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2031">
                  <a:extLst>
                    <a:ext uri="{9D8B030D-6E8A-4147-A177-3AD203B41FA5}">
                      <a16:colId xmlns:a16="http://schemas.microsoft.com/office/drawing/2014/main" val="584508837"/>
                    </a:ext>
                  </a:extLst>
                </a:gridCol>
                <a:gridCol w="1406073">
                  <a:extLst>
                    <a:ext uri="{9D8B030D-6E8A-4147-A177-3AD203B41FA5}">
                      <a16:colId xmlns:a16="http://schemas.microsoft.com/office/drawing/2014/main" val="3679476907"/>
                    </a:ext>
                  </a:extLst>
                </a:gridCol>
                <a:gridCol w="1408385">
                  <a:extLst>
                    <a:ext uri="{9D8B030D-6E8A-4147-A177-3AD203B41FA5}">
                      <a16:colId xmlns:a16="http://schemas.microsoft.com/office/drawing/2014/main" val="3673624054"/>
                    </a:ext>
                  </a:extLst>
                </a:gridCol>
              </a:tblGrid>
              <a:tr h="398208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 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Ονομαστική Διάσταση (</a:t>
                      </a:r>
                      <a:r>
                        <a:rPr lang="en-GB" sz="1200" u="none" strike="noStrike">
                          <a:effectLst/>
                        </a:rPr>
                        <a:t>mm)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Συναρμογή με Κοχλία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365479"/>
                  </a:ext>
                </a:extLst>
              </a:tr>
              <a:tr h="20415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Μ3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2,8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Πολύ Σφιχτή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826967"/>
                  </a:ext>
                </a:extLst>
              </a:tr>
              <a:tr h="20415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2,9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Σφιχτή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3199764"/>
                  </a:ext>
                </a:extLst>
              </a:tr>
              <a:tr h="20415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3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Αμφίβολη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7661969"/>
                  </a:ext>
                </a:extLst>
              </a:tr>
              <a:tr h="20415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3,1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Χαλαρή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712657"/>
                  </a:ext>
                </a:extLst>
              </a:tr>
              <a:tr h="20415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3,2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Πολύ Χαλαρή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216248"/>
                  </a:ext>
                </a:extLst>
              </a:tr>
              <a:tr h="20415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Μ5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4,8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Πολύ Σφιχτή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145838"/>
                  </a:ext>
                </a:extLst>
              </a:tr>
              <a:tr h="20415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4,9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Σφιχτή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7500778"/>
                  </a:ext>
                </a:extLst>
              </a:tr>
              <a:tr h="20415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Αμφίβολη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0693106"/>
                  </a:ext>
                </a:extLst>
              </a:tr>
              <a:tr h="20415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5,1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Χαλαρή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744734"/>
                  </a:ext>
                </a:extLst>
              </a:tr>
              <a:tr h="204157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5,2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Πολύ Χαλαρή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247174"/>
                  </a:ext>
                </a:extLst>
              </a:tr>
            </a:tbl>
          </a:graphicData>
        </a:graphic>
      </p:graphicFrame>
      <p:pic>
        <p:nvPicPr>
          <p:cNvPr id="7" name="Εικόνα 6" descr="Εικόνα που περιέχει κίτρινο&#10;&#10;Περιγραφή που δημιουργήθηκε αυτόματα">
            <a:extLst>
              <a:ext uri="{FF2B5EF4-FFF2-40B4-BE49-F238E27FC236}">
                <a16:creationId xmlns:a16="http://schemas.microsoft.com/office/drawing/2014/main" id="{8AE97A32-A4EF-6989-D31B-3491073F94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5" t="38390" r="2350" b="5354"/>
          <a:stretch/>
        </p:blipFill>
        <p:spPr>
          <a:xfrm>
            <a:off x="187922" y="4147812"/>
            <a:ext cx="4652846" cy="239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Εικόνα 12" descr="Εικόνα που περιέχει κείμενο, μέτρο/χάρακας, αυτοκόλλητη σημείωση post-it, χάρτινο προϊόν&#10;&#10;Περιγραφή που δημιουργήθηκε αυτόματα">
            <a:extLst>
              <a:ext uri="{FF2B5EF4-FFF2-40B4-BE49-F238E27FC236}">
                <a16:creationId xmlns:a16="http://schemas.microsoft.com/office/drawing/2014/main" id="{04C772EB-69CE-B3A4-3C1F-AAE033AA9E3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1" t="19318" r="3188" b="3808"/>
          <a:stretch/>
        </p:blipFill>
        <p:spPr>
          <a:xfrm>
            <a:off x="154513" y="741789"/>
            <a:ext cx="4020819" cy="3241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4" name="Πίνακας 13">
            <a:extLst>
              <a:ext uri="{FF2B5EF4-FFF2-40B4-BE49-F238E27FC236}">
                <a16:creationId xmlns:a16="http://schemas.microsoft.com/office/drawing/2014/main" id="{848B5008-4E0B-D01A-189F-F46AC8F13F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028457"/>
              </p:ext>
            </p:extLst>
          </p:nvPr>
        </p:nvGraphicFramePr>
        <p:xfrm>
          <a:off x="9263506" y="1611516"/>
          <a:ext cx="2832100" cy="43908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491">
                  <a:extLst>
                    <a:ext uri="{9D8B030D-6E8A-4147-A177-3AD203B41FA5}">
                      <a16:colId xmlns:a16="http://schemas.microsoft.com/office/drawing/2014/main" val="1180492257"/>
                    </a:ext>
                  </a:extLst>
                </a:gridCol>
                <a:gridCol w="832919">
                  <a:extLst>
                    <a:ext uri="{9D8B030D-6E8A-4147-A177-3AD203B41FA5}">
                      <a16:colId xmlns:a16="http://schemas.microsoft.com/office/drawing/2014/main" val="3095774109"/>
                    </a:ext>
                  </a:extLst>
                </a:gridCol>
                <a:gridCol w="1156690">
                  <a:extLst>
                    <a:ext uri="{9D8B030D-6E8A-4147-A177-3AD203B41FA5}">
                      <a16:colId xmlns:a16="http://schemas.microsoft.com/office/drawing/2014/main" val="1765511757"/>
                    </a:ext>
                  </a:extLst>
                </a:gridCol>
              </a:tblGrid>
              <a:tr h="41066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 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Μοίρες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Επιτυχία εκτύπωσης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1417927"/>
                  </a:ext>
                </a:extLst>
              </a:tr>
              <a:tr h="218885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Γωνία εκτύπωσης 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10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Πολύ Καλή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0533207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15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Πολύ Καλή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84145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20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Πολύ Καλή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865603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30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Πολύ Καλή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7151524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40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Πολύ Καλή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527431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45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Πολύ Καλή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1007039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50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Πολύ Καλή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1227767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60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Πολύ Καλή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544300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70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Καλή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610793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75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Μέτρια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292847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80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Μέτρια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903463"/>
                  </a:ext>
                </a:extLst>
              </a:tr>
              <a:tr h="41066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 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Απόσταση</a:t>
                      </a:r>
                      <a:r>
                        <a:rPr lang="en-US" sz="1200" u="none" strike="noStrike" dirty="0">
                          <a:effectLst/>
                        </a:rPr>
                        <a:t> (mm)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Επιτυχία εκτύπωσης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954692"/>
                  </a:ext>
                </a:extLst>
              </a:tr>
              <a:tr h="21054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Διαστήματα εκτύπωσης χωρίς υποστήριξη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2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Πολύ Καλή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1776700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Πολύ Καλή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4923058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10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Πολύ Καλή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392379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15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Πολύ Καλή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541982"/>
                  </a:ext>
                </a:extLst>
              </a:tr>
              <a:tr h="210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20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Καλή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096004"/>
                  </a:ext>
                </a:extLst>
              </a:tr>
              <a:tr h="129144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>
                          <a:effectLst/>
                        </a:rPr>
                        <a:t>25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u="none" strike="noStrike" dirty="0">
                          <a:effectLst/>
                        </a:rPr>
                        <a:t>Καλή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9386019"/>
                  </a:ext>
                </a:extLst>
              </a:tr>
            </a:tbl>
          </a:graphicData>
        </a:graphic>
      </p:graphicFrame>
      <p:graphicFrame>
        <p:nvGraphicFramePr>
          <p:cNvPr id="18" name="Πίνακας 17">
            <a:extLst>
              <a:ext uri="{FF2B5EF4-FFF2-40B4-BE49-F238E27FC236}">
                <a16:creationId xmlns:a16="http://schemas.microsoft.com/office/drawing/2014/main" id="{0B863420-2DF6-9E83-9469-AD40280F0E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608559"/>
              </p:ext>
            </p:extLst>
          </p:nvPr>
        </p:nvGraphicFramePr>
        <p:xfrm>
          <a:off x="4289576" y="748191"/>
          <a:ext cx="4879057" cy="31937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736">
                  <a:extLst>
                    <a:ext uri="{9D8B030D-6E8A-4147-A177-3AD203B41FA5}">
                      <a16:colId xmlns:a16="http://schemas.microsoft.com/office/drawing/2014/main" val="764709853"/>
                    </a:ext>
                  </a:extLst>
                </a:gridCol>
                <a:gridCol w="997387">
                  <a:extLst>
                    <a:ext uri="{9D8B030D-6E8A-4147-A177-3AD203B41FA5}">
                      <a16:colId xmlns:a16="http://schemas.microsoft.com/office/drawing/2014/main" val="542608172"/>
                    </a:ext>
                  </a:extLst>
                </a:gridCol>
                <a:gridCol w="969900">
                  <a:extLst>
                    <a:ext uri="{9D8B030D-6E8A-4147-A177-3AD203B41FA5}">
                      <a16:colId xmlns:a16="http://schemas.microsoft.com/office/drawing/2014/main" val="2099959063"/>
                    </a:ext>
                  </a:extLst>
                </a:gridCol>
                <a:gridCol w="735542">
                  <a:extLst>
                    <a:ext uri="{9D8B030D-6E8A-4147-A177-3AD203B41FA5}">
                      <a16:colId xmlns:a16="http://schemas.microsoft.com/office/drawing/2014/main" val="1767948921"/>
                    </a:ext>
                  </a:extLst>
                </a:gridCol>
                <a:gridCol w="1355492">
                  <a:extLst>
                    <a:ext uri="{9D8B030D-6E8A-4147-A177-3AD203B41FA5}">
                      <a16:colId xmlns:a16="http://schemas.microsoft.com/office/drawing/2014/main" val="3879658905"/>
                    </a:ext>
                  </a:extLst>
                </a:gridCol>
              </a:tblGrid>
              <a:tr h="212211">
                <a:tc>
                  <a:txBody>
                    <a:bodyPr/>
                    <a:lstStyle/>
                    <a:p>
                      <a:pPr algn="ctr" fontAlgn="ctr"/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 err="1">
                          <a:effectLst/>
                        </a:rPr>
                        <a:t>Nominal</a:t>
                      </a:r>
                      <a:r>
                        <a:rPr lang="en-US" sz="1200" u="none" strike="noStrike" dirty="0">
                          <a:effectLst/>
                        </a:rPr>
                        <a:t> (mm)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 err="1">
                          <a:effectLst/>
                        </a:rPr>
                        <a:t>Average</a:t>
                      </a:r>
                      <a:r>
                        <a:rPr lang="en-US" sz="1200" u="none" strike="noStrike" dirty="0">
                          <a:effectLst/>
                        </a:rPr>
                        <a:t> (mm)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 err="1">
                          <a:effectLst/>
                        </a:rPr>
                        <a:t>Error</a:t>
                      </a:r>
                      <a:r>
                        <a:rPr lang="el-GR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 err="1">
                          <a:effectLst/>
                        </a:rPr>
                        <a:t>Average</a:t>
                      </a:r>
                      <a:r>
                        <a:rPr lang="el-GR" sz="1200" u="none" strike="noStrike" dirty="0">
                          <a:effectLst/>
                        </a:rPr>
                        <a:t> </a:t>
                      </a:r>
                      <a:r>
                        <a:rPr lang="el-GR" sz="1200" u="none" strike="noStrike" dirty="0" err="1">
                          <a:effectLst/>
                        </a:rPr>
                        <a:t>Error</a:t>
                      </a:r>
                      <a:r>
                        <a:rPr lang="en-US" sz="1200" u="none" strike="noStrike" dirty="0">
                          <a:effectLst/>
                        </a:rPr>
                        <a:t>(mm)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834454"/>
                  </a:ext>
                </a:extLst>
              </a:tr>
              <a:tr h="21221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X </a:t>
                      </a:r>
                      <a:r>
                        <a:rPr lang="el-GR" sz="1200" u="none" strike="noStrike" dirty="0" err="1">
                          <a:effectLst/>
                        </a:rPr>
                        <a:t>Extrude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10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10,00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0,00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0,08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760879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19,94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0,06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124123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29,82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0,18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919076"/>
                  </a:ext>
                </a:extLst>
              </a:tr>
              <a:tr h="21221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Y Extrude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10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9,97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0,03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0,06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51138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19,92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0,08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873810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29,93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0,07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790119"/>
                  </a:ext>
                </a:extLst>
              </a:tr>
              <a:tr h="21221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Φ   Outer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10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9,85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0,15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0,17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016847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7,86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0,14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766748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5,80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0,20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009299"/>
                  </a:ext>
                </a:extLst>
              </a:tr>
              <a:tr h="222823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3,83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0,17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245412"/>
                  </a:ext>
                </a:extLst>
              </a:tr>
              <a:tr h="21221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X Cut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3,99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0,01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0,04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3354741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2,95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0,05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599638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1,98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0,02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198078"/>
                  </a:ext>
                </a:extLst>
              </a:tr>
              <a:tr h="21221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13,94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</a:rPr>
                        <a:t>0,06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772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984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22" y="-148745"/>
            <a:ext cx="12191978" cy="700674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1505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Ποιο είναι το είδος της διέγερσης και πώς θα υπολογιστεί η παροχή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10" name="Εικόνα 9" descr="Εικόνα που περιέχει διάγραμμα, κύκλος, γραμμή,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6DD7655C-55CC-9F01-BB98-5B20CE20CF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50" y="646875"/>
            <a:ext cx="4918195" cy="3073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44710C-21E6-1891-7C47-2430A1E8332B}"/>
                  </a:ext>
                </a:extLst>
              </p:cNvPr>
              <p:cNvSpPr txBox="1"/>
              <p:nvPr/>
            </p:nvSpPr>
            <p:spPr>
              <a:xfrm>
                <a:off x="6819686" y="916322"/>
                <a:ext cx="6097508" cy="5182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200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00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00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+2</m:t>
                    </m:r>
                    <m:r>
                      <a:rPr lang="en-US" sz="200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00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  <m:r>
                      <a:rPr lang="el-GR" sz="2000" i="1" kern="1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sz="2000" i="1" kern="1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l-GR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pos m:val="top"/>
                            <m:ctrlPr>
                              <a:rPr lang="el-GR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groupChrPr>
                          <m:e/>
                        </m:groupChr>
                      </m:e>
                    </m:box>
                  </m:oMath>
                </a14:m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2000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(1)</a:t>
                </a:r>
                <a:endParaRPr lang="el-GR" sz="2000" kern="100" dirty="0"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44710C-21E6-1891-7C47-2430A1E83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686" y="916322"/>
                <a:ext cx="6097508" cy="518283"/>
              </a:xfrm>
              <a:prstGeom prst="rect">
                <a:avLst/>
              </a:prstGeom>
              <a:blipFill>
                <a:blip r:embed="rId5"/>
                <a:stretch>
                  <a:fillRect t="-31765" b="-505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D6F97D-C1BD-CF11-DCD5-FFA72010E277}"/>
                  </a:ext>
                </a:extLst>
              </p:cNvPr>
              <p:cNvSpPr txBox="1"/>
              <p:nvPr/>
            </p:nvSpPr>
            <p:spPr>
              <a:xfrm>
                <a:off x="6269230" y="1601792"/>
                <a:ext cx="7491733" cy="13375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  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</a:t>
                </a:r>
                <a:r>
                  <a:rPr lang="el-GR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≤</a:t>
                </a:r>
                <a:r>
                  <a:rPr lang="el-GR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z</a:t>
                </a:r>
                <a:r>
                  <a:rPr lang="el-GR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≤</a:t>
                </a:r>
                <a:r>
                  <a:rPr lang="el-GR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λ,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y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sz="20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l-GR" sz="2000" i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sz="2000" i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begChr m:val="["/>
                        <m:endChr m:val="]"/>
                        <m:ctrlPr>
                          <a:rPr lang="el-GR" sz="20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2000" i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l-GR" sz="2000" i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  <m:d>
                          <m:dPr>
                            <m:ctrlPr>
                              <a:rPr lang="el-GR" sz="2000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2000" i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sz="2000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l-GR" sz="2000" i="1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2000" i="1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num>
                              <m:den>
                                <m:r>
                                  <a:rPr lang="el-GR" sz="2000" i="1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sz="2000" b="0" i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endParaRPr lang="en-US" sz="2000" b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000" b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(1),(2)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l-GR" sz="2000" i="1" kern="1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pos m:val="top"/>
                            <m:ctrlPr>
                              <a:rPr lang="el-GR" sz="2000" i="1" kern="1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groupChrPr>
                          <m:e/>
                        </m:groupChr>
                      </m:e>
                    </m:box>
                    <m:r>
                      <a:rPr lang="en-US" sz="2000" b="0" i="1" kern="10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l-G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begChr m:val="{"/>
                        <m:endChr m:val="}"/>
                        <m:ctrlPr>
                          <a:rPr lang="el-G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cos</m:t>
                            </m:r>
                            <m:d>
                              <m:dPr>
                                <m:ctrlPr>
                                  <a:rPr lang="el-GR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l-GR" sz="20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f>
                                  <m:fPr>
                                    <m:ctrlP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num>
                                  <m:den>
                                    <m: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(3)</a:t>
                </a:r>
                <a:endParaRPr lang="el-GR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D6F97D-C1BD-CF11-DCD5-FFA72010E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9230" y="1601792"/>
                <a:ext cx="7491733" cy="1337546"/>
              </a:xfrm>
              <a:prstGeom prst="rect">
                <a:avLst/>
              </a:prstGeom>
              <a:blipFill>
                <a:blip r:embed="rId6"/>
                <a:stretch>
                  <a:fillRect l="-8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BC51349-B90B-3527-8AA1-1BD3D45F3D46}"/>
                  </a:ext>
                </a:extLst>
              </p:cNvPr>
              <p:cNvSpPr txBox="1"/>
              <p:nvPr/>
            </p:nvSpPr>
            <p:spPr>
              <a:xfrm>
                <a:off x="4059445" y="3119580"/>
                <a:ext cx="7491732" cy="11322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l-GR" sz="1600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                                            </a:t>
                </a:r>
                <a:r>
                  <a:rPr lang="el-GR" sz="2000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Στο σημείο (</a:t>
                </a:r>
                <a:r>
                  <a:rPr lang="en-US" sz="2000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= </a:t>
                </a:r>
                <a:r>
                  <a:rPr lang="en-US" sz="2000" kern="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R(</a:t>
                </a:r>
                <a:r>
                  <a:rPr lang="el-GR" sz="2000" kern="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π-2</a:t>
                </a:r>
                <a:r>
                  <a:rPr lang="en-US" sz="2000" kern="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l-GR" sz="2000" kern="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kern="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 =</a:t>
                </a:r>
                <a:r>
                  <a:rPr lang="el-GR" sz="2000" kern="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2</a:t>
                </a:r>
                <a:r>
                  <a:rPr lang="en-US" sz="2000" kern="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R,  z = </a:t>
                </a:r>
                <a:r>
                  <a:rPr lang="el-GR" sz="2000" kern="1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λ/2)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l-GR" sz="200" kern="100" dirty="0"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l-GR" sz="2000" i="1" kern="100" baseline="-250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πραγματικό </a:t>
                </a:r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l-GR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2000" i="1" kern="100" baseline="300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, </a:t>
                </a:r>
                <a:r>
                  <a:rPr lang="el-GR" sz="2000" i="1" kern="100" dirty="0" err="1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l-GR" sz="2000" i="1" kern="100" baseline="-25000" dirty="0" err="1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μοντέλου</a:t>
                </a:r>
                <a:r>
                  <a:rPr lang="el-GR" sz="2000" i="1" kern="100" baseline="-250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 x</a:t>
                </a:r>
                <a:r>
                  <a:rPr lang="el-GR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 = 2(</a:t>
                </a:r>
                <a:r>
                  <a:rPr lang="el-GR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en-US" sz="2000" i="1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-2)R</a:t>
                </a:r>
                <a:r>
                  <a:rPr lang="en-US" sz="2000" i="1" kern="100" baseline="300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kern="1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l-GR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pos m:val="top"/>
                            <m:ctrlPr>
                              <a:rPr lang="el-GR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groupChrPr>
                          <m:e/>
                        </m:groupChr>
                        <m:r>
                          <a:rPr lang="en-US" sz="2000" b="0" i="1" kern="10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</m:e>
                    </m:box>
                    <m:sSub>
                      <m:sSubPr>
                        <m:ctrlPr>
                          <a:rPr lang="el-GR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𝛿𝜄</m:t>
                        </m:r>
                        <m:r>
                          <m:rPr>
                            <m:sty m:val="p"/>
                          </m:rPr>
                          <a:rPr lang="en-US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ό</m:t>
                        </m:r>
                        <m:r>
                          <a:rPr lang="en-US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𝜌𝜃𝜔𝜎𝜂𝜍</m:t>
                        </m:r>
                      </m:sub>
                    </m:sSub>
                    <m:r>
                      <a:rPr lang="el-GR" sz="2000" i="1" kern="1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l-GR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l-GR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num>
                      <m:den>
                        <m:r>
                          <a:rPr lang="el-GR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l-GR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l-GR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r>
                              <a:rPr lang="el-GR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−2</m:t>
                            </m:r>
                          </m:e>
                        </m:d>
                      </m:den>
                    </m:f>
                  </m:oMath>
                </a14:m>
                <a:endParaRPr lang="el-GR" sz="2000" kern="100" dirty="0"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BC51349-B90B-3527-8AA1-1BD3D45F3D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9445" y="3119580"/>
                <a:ext cx="7491732" cy="1132298"/>
              </a:xfrm>
              <a:prstGeom prst="rect">
                <a:avLst/>
              </a:prstGeom>
              <a:blipFill>
                <a:blip r:embed="rId7"/>
                <a:stretch>
                  <a:fillRect l="-895" t="-3784" b="-2270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26D0FEA-1FB3-9B34-5B59-5CEDE8653E43}"/>
                  </a:ext>
                </a:extLst>
              </p:cNvPr>
              <p:cNvSpPr txBox="1"/>
              <p:nvPr/>
            </p:nvSpPr>
            <p:spPr>
              <a:xfrm>
                <a:off x="5641229" y="4278590"/>
                <a:ext cx="6913368" cy="12862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                     </m:t>
                        </m:r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𝛿𝜄𝜀𝛾𝜀𝜌𝜎𝜂𝜍</m:t>
                        </m:r>
                      </m:sub>
                    </m:sSub>
                    <m:r>
                      <a:rPr lang="el-GR" sz="200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𝛿𝜄</m:t>
                        </m:r>
                        <m:r>
                          <m:rPr>
                            <m:sty m:val="p"/>
                          </m:rPr>
                          <a:rPr lang="en-US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ό</m:t>
                        </m:r>
                        <m:r>
                          <a:rPr lang="en-US" sz="20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𝜌𝜃𝜔𝜎𝜂𝜍</m:t>
                        </m:r>
                      </m:sub>
                    </m:sSub>
                    <m:nary>
                      <m:naryPr>
                        <m:limLoc m:val="subSup"/>
                        <m:ctrlPr>
                          <a:rPr lang="el-GR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𝜆</m:t>
                        </m:r>
                      </m:sup>
                      <m:e>
                        <m:sSub>
                          <m:sSubPr>
                            <m:ctrlPr>
                              <a:rPr lang="el-G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𝜇𝜊𝜈𝜏</m:t>
                            </m:r>
                            <m: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𝜆𝜊𝜐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l-G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𝑑𝑧</m:t>
                        </m:r>
                      </m:e>
                    </m:nary>
                  </m:oMath>
                </a14:m>
                <a:r>
                  <a:rPr lang="el-GR" sz="20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l-GR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mbria Math" panose="02040503050406030204" pitchFamily="18" charset="0"/>
                  </a:rPr>
                  <a:t>(4)</a:t>
                </a:r>
              </a:p>
              <a:p>
                <a:endParaRPr lang="en-US" sz="800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ox>
                            <m:boxPr>
                              <m:ctrlPr>
                                <a:rPr lang="el-GR" sz="20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⇒"/>
                                  <m:pos m:val="top"/>
                                  <m:ctrlPr>
                                    <a:rPr lang="el-GR" sz="20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/>
                              </m:groupChr>
                              <m:r>
                                <a:rPr lang="en-US" sz="20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</m:t>
                              </m:r>
                            </m:e>
                          </m:box>
                          <m:r>
                            <a:rPr lang="el-GR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𝛿𝜄𝜀𝛾𝜀𝜌𝜎𝜂𝜍</m:t>
                          </m:r>
                        </m:sub>
                      </m:sSub>
                      <m:r>
                        <a:rPr lang="el-GR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2000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20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l-GR" sz="20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l-GR" sz="20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l-GR" sz="20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0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  <m:r>
                                <a:rPr lang="el-GR" sz="20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−2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l-GR" sz="20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l-GR" sz="20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000" i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20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l-GR" sz="2000" i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num>
                        <m:den>
                          <m:r>
                            <a:rPr lang="el-GR" sz="2000" i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20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20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l-GR" sz="2000" i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l-GR" sz="2000" i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0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 (5)</m:t>
                      </m:r>
                    </m:oMath>
                  </m:oMathPara>
                </a14:m>
                <a:endParaRPr lang="el-GR" sz="2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26D0FEA-1FB3-9B34-5B59-5CEDE8653E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229" y="4278590"/>
                <a:ext cx="6913368" cy="128625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Εικόνα 20">
            <a:extLst>
              <a:ext uri="{FF2B5EF4-FFF2-40B4-BE49-F238E27FC236}">
                <a16:creationId xmlns:a16="http://schemas.microsoft.com/office/drawing/2014/main" id="{9BFC5063-7F36-D0F0-3EF9-31C34267C0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7847" y="4278590"/>
            <a:ext cx="6160882" cy="2224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0A3308B-02A2-366C-306C-1AF5D6724325}"/>
              </a:ext>
            </a:extLst>
          </p:cNvPr>
          <p:cNvSpPr txBox="1"/>
          <p:nvPr/>
        </p:nvSpPr>
        <p:spPr>
          <a:xfrm>
            <a:off x="6338476" y="5768421"/>
            <a:ext cx="5835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R = 5mm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λ = 100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mm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, V</a:t>
            </a:r>
            <a:r>
              <a:rPr lang="el-GR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διέγερσης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= 5.647 mL</a:t>
            </a:r>
            <a:endParaRPr lang="el-GR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Οβάλ 23">
            <a:extLst>
              <a:ext uri="{FF2B5EF4-FFF2-40B4-BE49-F238E27FC236}">
                <a16:creationId xmlns:a16="http://schemas.microsoft.com/office/drawing/2014/main" id="{4961EB83-48E3-1251-D533-C1745F17E1B7}"/>
              </a:ext>
            </a:extLst>
          </p:cNvPr>
          <p:cNvSpPr/>
          <p:nvPr/>
        </p:nvSpPr>
        <p:spPr>
          <a:xfrm>
            <a:off x="6095247" y="5591130"/>
            <a:ext cx="6087535" cy="96341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71917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9C6B2546-90B5-EFB6-89CF-BA344D26DDA3}"/>
              </a:ext>
            </a:extLst>
          </p:cNvPr>
          <p:cNvSpPr>
            <a:spLocks noMove="1" noResize="1"/>
          </p:cNvSpPr>
          <p:nvPr/>
        </p:nvSpPr>
        <p:spPr>
          <a:xfrm>
            <a:off x="1527" y="0"/>
            <a:ext cx="12188952" cy="6858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white polygonal structure">
            <a:extLst>
              <a:ext uri="{FF2B5EF4-FFF2-40B4-BE49-F238E27FC236}">
                <a16:creationId xmlns:a16="http://schemas.microsoft.com/office/drawing/2014/main" id="{8A446B62-2F1F-DABB-DB9E-FB8F77C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502" b="4512"/>
          <a:stretch>
            <a:fillRect/>
          </a:stretch>
        </p:blipFill>
        <p:spPr>
          <a:xfrm>
            <a:off x="18" y="1280"/>
            <a:ext cx="12191978" cy="685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F50DB4-69EB-DD90-652D-F45D5311DF4F}"/>
              </a:ext>
            </a:extLst>
          </p:cNvPr>
          <p:cNvSpPr txBox="1"/>
          <p:nvPr/>
        </p:nvSpPr>
        <p:spPr>
          <a:xfrm>
            <a:off x="-3032" y="0"/>
            <a:ext cx="121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800" b="1" dirty="0"/>
          </a:p>
          <a:p>
            <a:pPr algn="ctr"/>
            <a:r>
              <a:rPr lang="el-GR" sz="2400" b="1" dirty="0"/>
              <a:t>Πώς σχεδιάστηκε η μετάδοση κίνησης και ποια είναι η θεωρητική παροχή </a:t>
            </a:r>
            <a:r>
              <a:rPr lang="en-US" sz="2400" b="1" dirty="0"/>
              <a:t>;</a:t>
            </a:r>
            <a:r>
              <a:rPr lang="el-GR" sz="2400" b="1" dirty="0"/>
              <a:t> </a:t>
            </a:r>
          </a:p>
        </p:txBody>
      </p:sp>
      <p:pic>
        <p:nvPicPr>
          <p:cNvPr id="5" name="Εικόνα 4" descr="Εικόνα που περιέχει Εξάρτημα αυτοκίνητου, κύκλος, τροχός, σκίτσο/σχέδιο&#10;&#10;Περιγραφή που δημιουργήθηκε αυτόματα">
            <a:extLst>
              <a:ext uri="{FF2B5EF4-FFF2-40B4-BE49-F238E27FC236}">
                <a16:creationId xmlns:a16="http://schemas.microsoft.com/office/drawing/2014/main" id="{E5969C02-7696-66FD-0C21-151E5F654B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40" y="1497902"/>
            <a:ext cx="4640402" cy="2726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Εικόνα 6" descr="Εικόνα που περιέχει Εξάρτημα αυτοκίνητου, μέταλλο&#10;&#10;Περιγραφή που δημιουργήθηκε αυτόματα">
            <a:extLst>
              <a:ext uri="{FF2B5EF4-FFF2-40B4-BE49-F238E27FC236}">
                <a16:creationId xmlns:a16="http://schemas.microsoft.com/office/drawing/2014/main" id="{FF5797C4-0A56-2D77-59A9-2E992F0AB7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29" y="4239435"/>
            <a:ext cx="4730691" cy="2502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8FE78D-F008-09FF-EC81-7BBDC86B168C}"/>
              </a:ext>
            </a:extLst>
          </p:cNvPr>
          <p:cNvSpPr txBox="1"/>
          <p:nvPr/>
        </p:nvSpPr>
        <p:spPr>
          <a:xfrm>
            <a:off x="561314" y="775002"/>
            <a:ext cx="4934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Pitch = 5.5mm, Module = 1.75 &amp;</a:t>
            </a:r>
            <a:endParaRPr lang="el-GR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E131B8-D8C2-AD9A-D923-CE2A336640B5}"/>
              </a:ext>
            </a:extLst>
          </p:cNvPr>
          <p:cNvSpPr txBox="1"/>
          <p:nvPr/>
        </p:nvSpPr>
        <p:spPr>
          <a:xfrm>
            <a:off x="5556899" y="1453273"/>
            <a:ext cx="2981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/>
              <a:t>Πάχος Δοντιού = 2</a:t>
            </a:r>
            <a:r>
              <a:rPr lang="en-US" sz="2400" dirty="0"/>
              <a:t>mm</a:t>
            </a:r>
            <a:endParaRPr lang="el-GR" sz="2400" dirty="0"/>
          </a:p>
          <a:p>
            <a:r>
              <a:rPr lang="en-US" sz="2400" dirty="0"/>
              <a:t>     </a:t>
            </a:r>
            <a:r>
              <a:rPr lang="el-GR" sz="2400" dirty="0"/>
              <a:t>Διάκενο = 3.5</a:t>
            </a:r>
            <a:r>
              <a:rPr lang="en-US" sz="2400" dirty="0"/>
              <a:t>mm</a:t>
            </a:r>
            <a:endParaRPr lang="el-GR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063DAC-878B-E096-2147-28AA40F7D4BA}"/>
              </a:ext>
            </a:extLst>
          </p:cNvPr>
          <p:cNvSpPr txBox="1"/>
          <p:nvPr/>
        </p:nvSpPr>
        <p:spPr>
          <a:xfrm>
            <a:off x="5275120" y="2548346"/>
            <a:ext cx="2435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      </a:t>
            </a:r>
            <a:r>
              <a:rPr lang="en-US" sz="2000" dirty="0"/>
              <a:t>Z</a:t>
            </a:r>
            <a:r>
              <a:rPr lang="el-GR" sz="1400" dirty="0"/>
              <a:t>ιμάντα</a:t>
            </a:r>
            <a:r>
              <a:rPr lang="el-GR" sz="2000" dirty="0"/>
              <a:t> =  88</a:t>
            </a:r>
          </a:p>
          <a:p>
            <a:r>
              <a:rPr lang="el-GR" sz="2000" dirty="0" err="1"/>
              <a:t>Ζ</a:t>
            </a:r>
            <a:r>
              <a:rPr lang="el-GR" sz="1400" dirty="0" err="1"/>
              <a:t>οδοντωτού</a:t>
            </a:r>
            <a:r>
              <a:rPr lang="el-GR" sz="1400" dirty="0"/>
              <a:t> τροχού </a:t>
            </a:r>
            <a:r>
              <a:rPr lang="el-GR" sz="2000" dirty="0"/>
              <a:t>= 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21A68D-1B0E-8697-37E0-B57D61CC983A}"/>
              </a:ext>
            </a:extLst>
          </p:cNvPr>
          <p:cNvSpPr txBox="1"/>
          <p:nvPr/>
        </p:nvSpPr>
        <p:spPr>
          <a:xfrm>
            <a:off x="7308104" y="2444436"/>
            <a:ext cx="346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800" dirty="0"/>
              <a:t>}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325011-4147-55AD-6C0D-478FEC63ABA4}"/>
                  </a:ext>
                </a:extLst>
              </p:cNvPr>
              <p:cNvSpPr txBox="1"/>
              <p:nvPr/>
            </p:nvSpPr>
            <p:spPr>
              <a:xfrm>
                <a:off x="7654674" y="2681935"/>
                <a:ext cx="6160882" cy="5700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box>
                      <m:boxPr>
                        <m:ctrlPr>
                          <a:rPr lang="el-GR" sz="24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pos m:val="top"/>
                            <m:ctrlPr>
                              <a:rPr lang="el-GR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groupChrPr>
                          <m:e/>
                        </m:groupChr>
                      </m:e>
                    </m:box>
                  </m:oMath>
                </a14:m>
                <a:r>
                  <a:rPr lang="en-US" sz="2400" i="1" dirty="0">
                    <a:effectLst/>
                    <a:latin typeface="Baguet Script" panose="020F0502020204030204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i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400" i="1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4 = </a:t>
                </a:r>
                <a:r>
                  <a:rPr lang="en-US" sz="2400" dirty="0"/>
                  <a:t>f</a:t>
                </a:r>
                <a:r>
                  <a:rPr lang="el-GR" sz="1400" dirty="0"/>
                  <a:t>οδοντωτού τροχού</a:t>
                </a:r>
                <a:r>
                  <a:rPr lang="en-US" sz="2400" dirty="0"/>
                  <a:t>/ f</a:t>
                </a:r>
                <a:r>
                  <a:rPr lang="el-GR" sz="1400" dirty="0"/>
                  <a:t>ιμάντα</a:t>
                </a:r>
                <a:r>
                  <a:rPr lang="en-US" sz="1400" dirty="0"/>
                  <a:t>  </a:t>
                </a:r>
                <a:r>
                  <a:rPr lang="en-US" sz="2400" dirty="0"/>
                  <a:t>(6)</a:t>
                </a:r>
                <a:r>
                  <a:rPr lang="el-GR" sz="2400" dirty="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325011-4147-55AD-6C0D-478FEC63AB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674" y="2681935"/>
                <a:ext cx="6160882" cy="570092"/>
              </a:xfrm>
              <a:prstGeom prst="rect">
                <a:avLst/>
              </a:prstGeom>
              <a:blipFill>
                <a:blip r:embed="rId6"/>
                <a:stretch>
                  <a:fillRect l="-3366" t="-33333" b="-4838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07E6027A-F5B4-C79A-AABB-3952B011A916}"/>
              </a:ext>
            </a:extLst>
          </p:cNvPr>
          <p:cNvSpPr txBox="1"/>
          <p:nvPr/>
        </p:nvSpPr>
        <p:spPr>
          <a:xfrm>
            <a:off x="8733343" y="1637938"/>
            <a:ext cx="3076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/>
              <a:t>Ύψος δοντιού = 2.5</a:t>
            </a:r>
            <a:r>
              <a:rPr lang="en-US" sz="2400" dirty="0"/>
              <a:t>mm</a:t>
            </a:r>
            <a:endParaRPr lang="el-GR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5036A0-D7F0-522B-94B5-89B55CD29656}"/>
              </a:ext>
            </a:extLst>
          </p:cNvPr>
          <p:cNvSpPr txBox="1"/>
          <p:nvPr/>
        </p:nvSpPr>
        <p:spPr>
          <a:xfrm>
            <a:off x="5371044" y="771249"/>
            <a:ext cx="4900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/>
              <a:t>Μήκος Ιμάντα = </a:t>
            </a:r>
            <a:r>
              <a:rPr lang="en-US" sz="2800" dirty="0"/>
              <a:t>L = </a:t>
            </a:r>
            <a:r>
              <a:rPr lang="el-GR" sz="2800" dirty="0"/>
              <a:t>5λ = 500</a:t>
            </a:r>
            <a:r>
              <a:rPr lang="en-US" sz="2800" dirty="0"/>
              <a:t>mm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3DC5422-4EB6-63F7-78DD-53A410FF094D}"/>
                  </a:ext>
                </a:extLst>
              </p:cNvPr>
              <p:cNvSpPr txBox="1"/>
              <p:nvPr/>
            </p:nvSpPr>
            <p:spPr>
              <a:xfrm>
                <a:off x="6680692" y="3435599"/>
                <a:ext cx="6160882" cy="5700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L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5</m:t>
                    </m:r>
                    <m:r>
                      <a:rPr lang="el-GR" sz="24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𝜆</m:t>
                    </m:r>
                    <m:r>
                      <a:rPr lang="el-GR" sz="24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box>
                      <m:boxPr>
                        <m:ctrlPr>
                          <a:rPr lang="el-GR" sz="24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pos m:val="top"/>
                            <m:ctrlPr>
                              <a:rPr lang="el-GR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groupChrPr>
                          <m:e/>
                        </m:groupChr>
                      </m:e>
                    </m:box>
                  </m:oMath>
                </a14:m>
                <a:r>
                  <a:rPr lang="en-US" sz="2400" i="1" dirty="0">
                    <a:effectLst/>
                    <a:latin typeface="Baguet Script" panose="020F0502020204030204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/>
                  <a:t>f</a:t>
                </a:r>
                <a:r>
                  <a:rPr lang="el-GR" sz="2400" dirty="0"/>
                  <a:t> </a:t>
                </a:r>
                <a:r>
                  <a:rPr lang="el-GR" sz="1400" dirty="0"/>
                  <a:t>ιμάντα</a:t>
                </a:r>
                <a:r>
                  <a:rPr lang="en-US" sz="2400" dirty="0"/>
                  <a:t> = 5</a:t>
                </a:r>
                <a:r>
                  <a:rPr lang="en-US" sz="2400" dirty="0">
                    <a:solidFill>
                      <a:prstClr val="black"/>
                    </a:solidFill>
                  </a:rPr>
                  <a:t> f</a:t>
                </a:r>
                <a:r>
                  <a:rPr lang="el-GR" sz="1400" dirty="0">
                    <a:solidFill>
                      <a:prstClr val="black"/>
                    </a:solidFill>
                  </a:rPr>
                  <a:t>διέγερσης</a:t>
                </a:r>
                <a:r>
                  <a:rPr lang="en-US" sz="1400" dirty="0">
                    <a:solidFill>
                      <a:prstClr val="black"/>
                    </a:solidFill>
                  </a:rPr>
                  <a:t>     </a:t>
                </a:r>
                <a:r>
                  <a:rPr lang="en-US" sz="2400" dirty="0">
                    <a:solidFill>
                      <a:prstClr val="black"/>
                    </a:solidFill>
                  </a:rPr>
                  <a:t>(7)</a:t>
                </a:r>
                <a:r>
                  <a:rPr lang="el-GR" sz="2400" dirty="0"/>
                  <a:t>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3DC5422-4EB6-63F7-78DD-53A410FF0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692" y="3435599"/>
                <a:ext cx="6160882" cy="570092"/>
              </a:xfrm>
              <a:prstGeom prst="rect">
                <a:avLst/>
              </a:prstGeom>
              <a:blipFill>
                <a:blip r:embed="rId7"/>
                <a:stretch>
                  <a:fillRect l="-297" t="-33333" b="-4838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7CC4D0D6-91A4-5DCA-89E9-8855F5A6DD19}"/>
              </a:ext>
            </a:extLst>
          </p:cNvPr>
          <p:cNvSpPr txBox="1"/>
          <p:nvPr/>
        </p:nvSpPr>
        <p:spPr>
          <a:xfrm>
            <a:off x="6916882" y="4011982"/>
            <a:ext cx="61608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 = V</a:t>
            </a:r>
            <a:r>
              <a:rPr lang="el-GR" sz="2400" i="1" baseline="-25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i="1" baseline="-25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διεργερσης</a:t>
            </a:r>
            <a:r>
              <a:rPr lang="el-GR" sz="2400" i="1" baseline="-25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l-GR" sz="2400" i="1" baseline="-25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διεργερσης</a:t>
            </a:r>
            <a:r>
              <a:rPr lang="en-US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(8)</a:t>
            </a:r>
            <a:r>
              <a:rPr lang="el-GR" sz="2400" baseline="-25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8AAD25B-4206-B473-F2E7-73FC80C4D0E5}"/>
                  </a:ext>
                </a:extLst>
              </p:cNvPr>
              <p:cNvSpPr txBox="1"/>
              <p:nvPr/>
            </p:nvSpPr>
            <p:spPr>
              <a:xfrm>
                <a:off x="5580684" y="4684594"/>
                <a:ext cx="6041462" cy="10500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(5),(6),(7),(8)</a:t>
                </a:r>
                <a:r>
                  <a:rPr lang="el-GR" sz="2400" dirty="0"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l-GR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pos m:val="top"/>
                            <m:ctrlPr>
                              <a:rPr lang="el-GR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groupChrPr>
                          <m:e/>
                        </m:groupChr>
                      </m:e>
                    </m:box>
                  </m:oMath>
                </a14:m>
                <a:r>
                  <a:rPr lang="el-GR" sz="24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4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𝑄</m:t>
                    </m:r>
                    <m:r>
                      <a:rPr lang="el-GR" sz="24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l-GR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d>
                          <m:dPr>
                            <m:ctrlPr>
                              <a:rPr lang="el-GR" sz="2400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l-GR" sz="2400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l-GR" sz="2400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r>
                              <a:rPr lang="el-GR" sz="2400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−3</m:t>
                            </m:r>
                          </m:e>
                        </m:d>
                        <m:r>
                          <a:rPr lang="en-US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l-GR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  <m:d>
                          <m:dPr>
                            <m:ctrlPr>
                              <a:rPr lang="el-GR" sz="2400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r>
                              <a:rPr lang="el-GR" sz="2400" i="1" kern="1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−2</m:t>
                            </m:r>
                          </m:e>
                        </m:d>
                      </m:den>
                    </m:f>
                    <m:sSup>
                      <m:sSupPr>
                        <m:ctrlPr>
                          <a:rPr lang="el-GR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lang="el-GR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l-GR" sz="24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𝜆</m:t>
                    </m:r>
                    <m:sSub>
                      <m:sSubPr>
                        <m:ctrlPr>
                          <a:rPr lang="el-GR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24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nor/>
                          </m:rPr>
                          <a:rPr lang="el-GR" sz="2400" i="1" baseline="-25000" dirty="0"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διεργερσης</m:t>
                        </m:r>
                      </m:sub>
                    </m:sSub>
                    <m:r>
                      <a:rPr lang="en-US" sz="2400" b="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(9)</m:t>
                    </m:r>
                  </m:oMath>
                </a14:m>
                <a:endParaRPr lang="el-GR" sz="24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l-GR" sz="2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8AAD25B-4206-B473-F2E7-73FC80C4D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684" y="4684594"/>
                <a:ext cx="6041462" cy="1050031"/>
              </a:xfrm>
              <a:prstGeom prst="rect">
                <a:avLst/>
              </a:prstGeom>
              <a:blipFill>
                <a:blip r:embed="rId8"/>
                <a:stretch>
                  <a:fillRect l="-151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07E2D4-B3D6-DB64-100F-9F5E6B4614BD}"/>
                  </a:ext>
                </a:extLst>
              </p:cNvPr>
              <p:cNvSpPr txBox="1"/>
              <p:nvPr/>
            </p:nvSpPr>
            <p:spPr>
              <a:xfrm>
                <a:off x="5996442" y="5778220"/>
                <a:ext cx="4321952" cy="4901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dirty="0"/>
                  <a:t>Άρα, </a:t>
                </a:r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= 7.05</a:t>
                </a:r>
                <a:r>
                  <a:rPr lang="el-G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9</a:t>
                </a:r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l-GR" sz="2400" b="1" i="1" u="none" strike="noStrike" kern="1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l-GR" sz="2400" b="1" i="1" u="none" strike="noStrike" kern="1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𝒇</m:t>
                        </m:r>
                      </m:e>
                      <m:sub>
                        <m:r>
                          <m:rPr>
                            <m:nor/>
                          </m:rPr>
                          <a:rPr kumimoji="0" lang="el-GR" sz="2400" b="1" i="1" u="none" strike="noStrike" kern="1200" cap="none" spc="0" normalizeH="0" baseline="-2500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διεργερσης</m:t>
                        </m:r>
                      </m:sub>
                    </m:sSub>
                    <m:r>
                      <a:rPr kumimoji="0" lang="en-US" sz="2400" b="1" i="1" u="none" strike="noStrike" kern="1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[mL/s]</a:t>
                </a:r>
                <a:endParaRPr lang="el-GR" sz="2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07E2D4-B3D6-DB64-100F-9F5E6B4614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442" y="5778220"/>
                <a:ext cx="4321952" cy="490134"/>
              </a:xfrm>
              <a:prstGeom prst="rect">
                <a:avLst/>
              </a:prstGeom>
              <a:blipFill>
                <a:blip r:embed="rId9"/>
                <a:stretch>
                  <a:fillRect l="-2257" t="-11250" r="-1551" b="-250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Οβάλ 28">
            <a:extLst>
              <a:ext uri="{FF2B5EF4-FFF2-40B4-BE49-F238E27FC236}">
                <a16:creationId xmlns:a16="http://schemas.microsoft.com/office/drawing/2014/main" id="{6F1657F8-2BD2-A127-0ACB-CBCEFB678F7D}"/>
              </a:ext>
            </a:extLst>
          </p:cNvPr>
          <p:cNvSpPr/>
          <p:nvPr/>
        </p:nvSpPr>
        <p:spPr>
          <a:xfrm>
            <a:off x="5785164" y="5604095"/>
            <a:ext cx="4997513" cy="968721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Οβάλ 29">
            <a:extLst>
              <a:ext uri="{FF2B5EF4-FFF2-40B4-BE49-F238E27FC236}">
                <a16:creationId xmlns:a16="http://schemas.microsoft.com/office/drawing/2014/main" id="{3B848C3F-06DA-9057-3B12-9E93E5D6FD57}"/>
              </a:ext>
            </a:extLst>
          </p:cNvPr>
          <p:cNvSpPr/>
          <p:nvPr/>
        </p:nvSpPr>
        <p:spPr>
          <a:xfrm>
            <a:off x="5785164" y="5604095"/>
            <a:ext cx="4997513" cy="89629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676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1703</TotalTime>
  <Words>1270</Words>
  <Application>Microsoft Office PowerPoint</Application>
  <PresentationFormat>Ευρεία οθόνη</PresentationFormat>
  <Paragraphs>442</Paragraphs>
  <Slides>21</Slides>
  <Notes>21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27" baseType="lpstr">
      <vt:lpstr>Arial</vt:lpstr>
      <vt:lpstr>Baguet Script</vt:lpstr>
      <vt:lpstr>Calibri</vt:lpstr>
      <vt:lpstr>Calibri Light</vt:lpstr>
      <vt:lpstr>Cambria Math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Βασιλειος Σαρλης</dc:creator>
  <cp:lastModifiedBy>Nicholas Sarlis</cp:lastModifiedBy>
  <cp:revision>45</cp:revision>
  <cp:lastPrinted>2023-10-23T20:38:02Z</cp:lastPrinted>
  <dcterms:created xsi:type="dcterms:W3CDTF">2023-10-17T16:36:21Z</dcterms:created>
  <dcterms:modified xsi:type="dcterms:W3CDTF">2023-10-23T21:48:23Z</dcterms:modified>
</cp:coreProperties>
</file>