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y="5143500" cx="9144000"/>
  <p:notesSz cx="6858000" cy="9144000"/>
  <p:embeddedFontLst>
    <p:embeddedFont>
      <p:font typeface="Poppins"/>
      <p:regular r:id="rId41"/>
      <p:bold r:id="rId42"/>
      <p:italic r:id="rId43"/>
      <p:boldItalic r:id="rId44"/>
    </p:embeddedFont>
    <p:embeddedFont>
      <p:font typeface="Roboto Mono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font" Target="fonts/Poppins-bold.fntdata"/><Relationship Id="rId41" Type="http://schemas.openxmlformats.org/officeDocument/2006/relationships/font" Target="fonts/Poppins-regular.fntdata"/><Relationship Id="rId22" Type="http://schemas.openxmlformats.org/officeDocument/2006/relationships/slide" Target="slides/slide17.xml"/><Relationship Id="rId44" Type="http://schemas.openxmlformats.org/officeDocument/2006/relationships/font" Target="fonts/Poppins-boldItalic.fntdata"/><Relationship Id="rId21" Type="http://schemas.openxmlformats.org/officeDocument/2006/relationships/slide" Target="slides/slide16.xml"/><Relationship Id="rId43" Type="http://schemas.openxmlformats.org/officeDocument/2006/relationships/font" Target="fonts/Poppins-italic.fntdata"/><Relationship Id="rId24" Type="http://schemas.openxmlformats.org/officeDocument/2006/relationships/slide" Target="slides/slide19.xml"/><Relationship Id="rId46" Type="http://schemas.openxmlformats.org/officeDocument/2006/relationships/font" Target="fonts/RobotoMono-bold.fntdata"/><Relationship Id="rId23" Type="http://schemas.openxmlformats.org/officeDocument/2006/relationships/slide" Target="slides/slide18.xml"/><Relationship Id="rId45" Type="http://schemas.openxmlformats.org/officeDocument/2006/relationships/font" Target="fonts/RobotoMon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48" Type="http://schemas.openxmlformats.org/officeDocument/2006/relationships/font" Target="fonts/RobotoMono-boldItalic.fntdata"/><Relationship Id="rId25" Type="http://schemas.openxmlformats.org/officeDocument/2006/relationships/slide" Target="slides/slide20.xml"/><Relationship Id="rId47" Type="http://schemas.openxmlformats.org/officeDocument/2006/relationships/font" Target="fonts/RobotoMono-italic.fntdata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7618433f2789ab7f_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7618433f2789ab7f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7618433f2789ab7f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5" name="Google Shape;545;g7618433f2789ab7f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0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g2add1f921a3_2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2" name="Google Shape;552;g2add1f921a3_2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3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2add1f921a3_2_5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2add1f921a3_2_5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2b1709261d5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2b1709261d5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2add1f921a3_2_3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2add1f921a3_2_3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g2c7a3da12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2" name="Google Shape;682;g2c7a3da12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1" name="Shape 7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Google Shape;742;g2c417c86517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3" name="Google Shape;743;g2c417c86517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4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g2c7a3da127c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6" name="Google Shape;806;g2c7a3da127c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g2b19882b6a3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0" name="Google Shape;890;g2b19882b6a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618433f2789ab7f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7618433f2789ab7f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g7618433f2789ab7f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5" name="Google Shape;925;g7618433f2789ab7f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0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7618433f2789ab7f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2" name="Google Shape;932;g7618433f2789ab7f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0" name="Shape 10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Google Shape;1051;g28ea031a1c4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2" name="Google Shape;1052;g28ea031a1c4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5" name="Shape 10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Google Shape;1086;g28ea031a1c4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7" name="Google Shape;1087;g28ea031a1c4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5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g28ea031a1c4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7" name="Google Shape;1117;g28ea031a1c4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5" name="Shape 1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Google Shape;1216;g2b1c75bdf06_1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7" name="Google Shape;1217;g2b1c75bdf06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8" name="Shape 1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Google Shape;1269;g2c7a3da127c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0" name="Google Shape;1270;g2c7a3da127c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1" name="Shape 1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2" name="Google Shape;1322;g2b19882b6a3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3" name="Google Shape;1323;g2b19882b6a3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1" name="Shape 1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2" name="Google Shape;1452;g2b22a8fc7c1_3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3" name="Google Shape;1453;g2b22a8fc7c1_3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5" name="Shape 1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6" name="Google Shape;1516;g7618433f2789ab7f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7" name="Google Shape;1517;g7618433f2789ab7f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c2fb6a5067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c2fb6a5067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2" name="Shape 1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3" name="Google Shape;1523;g2c04fd93a5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4" name="Google Shape;1524;g2c04fd93a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7" name="Shape 1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Google Shape;1608;g2b22a8fc7c1_3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9" name="Google Shape;1609;g2b22a8fc7c1_3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6" name="Shape 1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7" name="Google Shape;1647;g7618433f2789ab7f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8" name="Google Shape;1648;g7618433f2789ab7f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3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Google Shape;1654;g2b22a8fc7c1_3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5" name="Google Shape;1655;g2b22a8fc7c1_3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0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g2c1b2a584fd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2" name="Google Shape;1662;g2c1b2a584fd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7" name="Shape 16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8" name="Google Shape;1668;g2ad43c8ef5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9" name="Google Shape;1669;g2ad43c8ef5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c1b2a584fd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c1b2a584fd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c417c86517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c417c86517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7618433f2789ab7f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7618433f2789ab7f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b3e351482d_1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b3e351482d_1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2c1b2a584fd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2c1b2a584fd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7618433f2789ab7f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7618433f2789ab7f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"/>
              <a:buNone/>
              <a:defRPr sz="2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"/>
              <a:buChar char="●"/>
              <a:defRPr sz="1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○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■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●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○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■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●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○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oppins"/>
              <a:buChar char="■"/>
              <a:def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Relationship Id="rId4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8.png"/><Relationship Id="rId6" Type="http://schemas.openxmlformats.org/officeDocument/2006/relationships/image" Target="../media/image5.png"/><Relationship Id="rId7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24.png"/><Relationship Id="rId11" Type="http://schemas.openxmlformats.org/officeDocument/2006/relationships/image" Target="../media/image15.png"/><Relationship Id="rId10" Type="http://schemas.openxmlformats.org/officeDocument/2006/relationships/image" Target="../media/image10.png"/><Relationship Id="rId9" Type="http://schemas.openxmlformats.org/officeDocument/2006/relationships/image" Target="../media/image16.png"/><Relationship Id="rId5" Type="http://schemas.openxmlformats.org/officeDocument/2006/relationships/image" Target="../media/image14.png"/><Relationship Id="rId6" Type="http://schemas.openxmlformats.org/officeDocument/2006/relationships/image" Target="../media/image28.png"/><Relationship Id="rId7" Type="http://schemas.openxmlformats.org/officeDocument/2006/relationships/image" Target="../media/image13.png"/><Relationship Id="rId8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man7.org/linux/man-pages/man2/mount.2.html" TargetMode="External"/><Relationship Id="rId4" Type="http://schemas.openxmlformats.org/officeDocument/2006/relationships/hyperlink" Target="https://man7.org/linux/man-pages/man2/umount.2.html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Relationship Id="rId4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s://azureprice.net/vm/Standard_DS2_v2" TargetMode="External"/><Relationship Id="rId4" Type="http://schemas.openxmlformats.org/officeDocument/2006/relationships/hyperlink" Target="https://github.com/rancher/local-path-provisioner" TargetMode="External"/><Relationship Id="rId5" Type="http://schemas.openxmlformats.org/officeDocument/2006/relationships/hyperlink" Target="https://longhorn.io/" TargetMode="External"/><Relationship Id="rId6" Type="http://schemas.openxmlformats.org/officeDocument/2006/relationships/image" Target="../media/image20.png"/><Relationship Id="rId7" Type="http://schemas.openxmlformats.org/officeDocument/2006/relationships/image" Target="../media/image2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10" Type="http://schemas.openxmlformats.org/officeDocument/2006/relationships/image" Target="../media/image27.png"/><Relationship Id="rId9" Type="http://schemas.openxmlformats.org/officeDocument/2006/relationships/image" Target="../media/image25.png"/><Relationship Id="rId5" Type="http://schemas.openxmlformats.org/officeDocument/2006/relationships/image" Target="../media/image17.png"/><Relationship Id="rId6" Type="http://schemas.openxmlformats.org/officeDocument/2006/relationships/image" Target="../media/image26.png"/><Relationship Id="rId7" Type="http://schemas.openxmlformats.org/officeDocument/2006/relationships/image" Target="../media/image29.png"/><Relationship Id="rId8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4810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11">
                <a:latin typeface="Poppins"/>
                <a:ea typeface="Poppins"/>
                <a:cs typeface="Poppins"/>
                <a:sym typeface="Poppins"/>
              </a:rPr>
              <a:t>Container Storage Interface (CSI) Volume Plugin</a:t>
            </a:r>
            <a:endParaRPr sz="251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11"/>
              <a:t>f</a:t>
            </a:r>
            <a:r>
              <a:rPr lang="en" sz="2511">
                <a:latin typeface="Poppins"/>
                <a:ea typeface="Poppins"/>
                <a:cs typeface="Poppins"/>
                <a:sym typeface="Poppins"/>
              </a:rPr>
              <a:t>or</a:t>
            </a:r>
            <a:r>
              <a:rPr lang="en" sz="2511"/>
              <a:t> </a:t>
            </a:r>
            <a:r>
              <a:rPr lang="en" sz="2511">
                <a:latin typeface="Poppins"/>
                <a:ea typeface="Poppins"/>
                <a:cs typeface="Poppins"/>
                <a:sym typeface="Poppins"/>
              </a:rPr>
              <a:t>Multi-Terabyte, Unified Filesystem Hierarchies</a:t>
            </a:r>
            <a:endParaRPr sz="251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511">
                <a:latin typeface="Poppins"/>
                <a:ea typeface="Poppins"/>
                <a:cs typeface="Poppins"/>
                <a:sym typeface="Poppins"/>
              </a:rPr>
              <a:t>over Local</a:t>
            </a:r>
            <a:r>
              <a:rPr lang="en" sz="2511"/>
              <a:t> </a:t>
            </a:r>
            <a:r>
              <a:rPr lang="en" sz="2511">
                <a:latin typeface="Poppins"/>
                <a:ea typeface="Poppins"/>
                <a:cs typeface="Poppins"/>
                <a:sym typeface="Poppins"/>
              </a:rPr>
              <a:t>Storage Kubernetes Clusters</a:t>
            </a:r>
            <a:endParaRPr sz="2511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666488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Poppins"/>
                <a:ea typeface="Poppins"/>
                <a:cs typeface="Poppins"/>
                <a:sym typeface="Poppins"/>
              </a:rPr>
              <a:t>Georgios Thomadakis  </a:t>
            </a:r>
            <a:r>
              <a:rPr lang="en" sz="1400">
                <a:latin typeface="Roboto Mono"/>
                <a:ea typeface="Roboto Mono"/>
                <a:cs typeface="Roboto Mono"/>
                <a:sym typeface="Roboto Mono"/>
              </a:rPr>
              <a:t>&lt;gthomadakis@protonmail.com&gt;</a:t>
            </a:r>
            <a:endParaRPr sz="14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Poppins"/>
                <a:ea typeface="Poppins"/>
                <a:cs typeface="Poppins"/>
                <a:sym typeface="Poppins"/>
              </a:rPr>
              <a:t>Undergraduate </a:t>
            </a:r>
            <a:r>
              <a:rPr lang="en" sz="1400"/>
              <a:t>s</a:t>
            </a:r>
            <a:r>
              <a:rPr lang="en" sz="1400">
                <a:latin typeface="Poppins"/>
                <a:ea typeface="Poppins"/>
                <a:cs typeface="Poppins"/>
                <a:sym typeface="Poppins"/>
              </a:rPr>
              <a:t>tudent, </a:t>
            </a:r>
            <a:r>
              <a:rPr lang="en" sz="1400"/>
              <a:t>ECE NTUA</a:t>
            </a:r>
            <a:endParaRPr sz="1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2377500" y="4480588"/>
            <a:ext cx="4389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Diploma thesis - March 2024</a:t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58" name="Google Shape;58;p13"/>
          <p:cNvGrpSpPr/>
          <p:nvPr/>
        </p:nvGrpSpPr>
        <p:grpSpPr>
          <a:xfrm>
            <a:off x="3598953" y="3485273"/>
            <a:ext cx="1946081" cy="995338"/>
            <a:chOff x="3546825" y="3480238"/>
            <a:chExt cx="2098200" cy="1073025"/>
          </a:xfrm>
        </p:grpSpPr>
        <p:pic>
          <p:nvPicPr>
            <p:cNvPr id="59" name="Google Shape;59;p1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546825" y="3591925"/>
              <a:ext cx="848501" cy="849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572000" y="3480238"/>
              <a:ext cx="1073025" cy="107302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22"/>
          <p:cNvSpPr txBox="1"/>
          <p:nvPr>
            <p:ph type="title"/>
          </p:nvPr>
        </p:nvSpPr>
        <p:spPr>
          <a:xfrm>
            <a:off x="0" y="0"/>
            <a:ext cx="2148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</a:t>
            </a:r>
            <a:endParaRPr sz="2020"/>
          </a:p>
        </p:txBody>
      </p:sp>
      <p:sp>
        <p:nvSpPr>
          <p:cNvPr id="446" name="Google Shape;446;p22"/>
          <p:cNvSpPr/>
          <p:nvPr/>
        </p:nvSpPr>
        <p:spPr>
          <a:xfrm>
            <a:off x="4161438" y="2736500"/>
            <a:ext cx="821100" cy="502200"/>
          </a:xfrm>
          <a:prstGeom prst="rect">
            <a:avLst/>
          </a:prstGeom>
          <a:solidFill>
            <a:srgbClr val="F796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Awesome Storage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47" name="Google Shape;447;p22"/>
          <p:cNvSpPr/>
          <p:nvPr/>
        </p:nvSpPr>
        <p:spPr>
          <a:xfrm>
            <a:off x="4146450" y="3602738"/>
            <a:ext cx="851100" cy="679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Poppins"/>
                <a:ea typeface="Poppins"/>
                <a:cs typeface="Poppins"/>
                <a:sym typeface="Poppins"/>
              </a:rPr>
              <a:t>Node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48" name="Google Shape;448;p22"/>
          <p:cNvSpPr/>
          <p:nvPr/>
        </p:nvSpPr>
        <p:spPr>
          <a:xfrm>
            <a:off x="4641150" y="3473438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node2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49" name="Google Shape;449;p22"/>
          <p:cNvGrpSpPr/>
          <p:nvPr/>
        </p:nvGrpSpPr>
        <p:grpSpPr>
          <a:xfrm>
            <a:off x="4807182" y="3672616"/>
            <a:ext cx="134492" cy="129301"/>
            <a:chOff x="5674581" y="632834"/>
            <a:chExt cx="427500" cy="411000"/>
          </a:xfrm>
        </p:grpSpPr>
        <p:sp>
          <p:nvSpPr>
            <p:cNvPr id="450" name="Google Shape;450;p22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51" name="Google Shape;451;p22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452" name="Google Shape;45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453" name="Google Shape;453;p22"/>
          <p:cNvCxnSpPr/>
          <p:nvPr/>
        </p:nvCxnSpPr>
        <p:spPr>
          <a:xfrm>
            <a:off x="4200600" y="4190166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54" name="Google Shape;454;p22"/>
          <p:cNvCxnSpPr/>
          <p:nvPr/>
        </p:nvCxnSpPr>
        <p:spPr>
          <a:xfrm>
            <a:off x="4200600" y="4102416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55" name="Google Shape;455;p22"/>
          <p:cNvSpPr/>
          <p:nvPr/>
        </p:nvSpPr>
        <p:spPr>
          <a:xfrm>
            <a:off x="4161438" y="1179200"/>
            <a:ext cx="821100" cy="502200"/>
          </a:xfrm>
          <a:prstGeom prst="rect">
            <a:avLst/>
          </a:prstGeom>
          <a:solidFill>
            <a:srgbClr val="FDDFA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Union CSI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56" name="Google Shape;45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0862" y="119376"/>
            <a:ext cx="722276" cy="697151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22"/>
          <p:cNvSpPr/>
          <p:nvPr/>
        </p:nvSpPr>
        <p:spPr>
          <a:xfrm>
            <a:off x="3140950" y="2415100"/>
            <a:ext cx="35700" cy="2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8" name="Google Shape;458;p22"/>
          <p:cNvSpPr/>
          <p:nvPr/>
        </p:nvSpPr>
        <p:spPr>
          <a:xfrm>
            <a:off x="5967350" y="2415100"/>
            <a:ext cx="35700" cy="2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9" name="Google Shape;459;p22"/>
          <p:cNvSpPr/>
          <p:nvPr/>
        </p:nvSpPr>
        <p:spPr>
          <a:xfrm>
            <a:off x="4554150" y="2415100"/>
            <a:ext cx="35700" cy="2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460" name="Google Shape;460;p22"/>
          <p:cNvCxnSpPr>
            <a:stCxn id="455" idx="0"/>
            <a:endCxn id="456" idx="2"/>
          </p:cNvCxnSpPr>
          <p:nvPr/>
        </p:nvCxnSpPr>
        <p:spPr>
          <a:xfrm rot="10800000">
            <a:off x="4571988" y="816500"/>
            <a:ext cx="0" cy="36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61" name="Google Shape;461;p22"/>
          <p:cNvSpPr/>
          <p:nvPr/>
        </p:nvSpPr>
        <p:spPr>
          <a:xfrm>
            <a:off x="4848349" y="4022113"/>
            <a:ext cx="297900" cy="3243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256 GiB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62" name="Google Shape;462;p22"/>
          <p:cNvGrpSpPr/>
          <p:nvPr/>
        </p:nvGrpSpPr>
        <p:grpSpPr>
          <a:xfrm>
            <a:off x="2180275" y="1681400"/>
            <a:ext cx="4048072" cy="1055000"/>
            <a:chOff x="2180275" y="1681400"/>
            <a:chExt cx="4048072" cy="1055000"/>
          </a:xfrm>
        </p:grpSpPr>
        <p:grpSp>
          <p:nvGrpSpPr>
            <p:cNvPr id="463" name="Google Shape;463;p22"/>
            <p:cNvGrpSpPr/>
            <p:nvPr/>
          </p:nvGrpSpPr>
          <p:grpSpPr>
            <a:xfrm>
              <a:off x="4328856" y="1975200"/>
              <a:ext cx="486291" cy="467496"/>
              <a:chOff x="5478325" y="879900"/>
              <a:chExt cx="551100" cy="529800"/>
            </a:xfrm>
          </p:grpSpPr>
          <p:sp>
            <p:nvSpPr>
              <p:cNvPr id="464" name="Google Shape;464;p22"/>
              <p:cNvSpPr/>
              <p:nvPr/>
            </p:nvSpPr>
            <p:spPr>
              <a:xfrm>
                <a:off x="5478325" y="879900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465" name="Google Shape;465;p22"/>
              <p:cNvSpPr/>
              <p:nvPr/>
            </p:nvSpPr>
            <p:spPr>
              <a:xfrm>
                <a:off x="5478325" y="879900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466" name="Google Shape;466;p22"/>
            <p:cNvGrpSpPr/>
            <p:nvPr/>
          </p:nvGrpSpPr>
          <p:grpSpPr>
            <a:xfrm>
              <a:off x="2915656" y="1975200"/>
              <a:ext cx="486291" cy="467496"/>
              <a:chOff x="5478325" y="879900"/>
              <a:chExt cx="551100" cy="529800"/>
            </a:xfrm>
          </p:grpSpPr>
          <p:sp>
            <p:nvSpPr>
              <p:cNvPr id="467" name="Google Shape;467;p22"/>
              <p:cNvSpPr/>
              <p:nvPr/>
            </p:nvSpPr>
            <p:spPr>
              <a:xfrm>
                <a:off x="5478325" y="879900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468" name="Google Shape;468;p22"/>
              <p:cNvSpPr/>
              <p:nvPr/>
            </p:nvSpPr>
            <p:spPr>
              <a:xfrm>
                <a:off x="5478325" y="879900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469" name="Google Shape;469;p22"/>
            <p:cNvGrpSpPr/>
            <p:nvPr/>
          </p:nvGrpSpPr>
          <p:grpSpPr>
            <a:xfrm>
              <a:off x="5742056" y="1975200"/>
              <a:ext cx="486291" cy="467496"/>
              <a:chOff x="5478325" y="879900"/>
              <a:chExt cx="551100" cy="529800"/>
            </a:xfrm>
          </p:grpSpPr>
          <p:sp>
            <p:nvSpPr>
              <p:cNvPr id="470" name="Google Shape;470;p22"/>
              <p:cNvSpPr/>
              <p:nvPr/>
            </p:nvSpPr>
            <p:spPr>
              <a:xfrm>
                <a:off x="5478325" y="879900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471" name="Google Shape;471;p22"/>
              <p:cNvSpPr/>
              <p:nvPr/>
            </p:nvSpPr>
            <p:spPr>
              <a:xfrm>
                <a:off x="5478325" y="879900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472" name="Google Shape;472;p22"/>
            <p:cNvCxnSpPr>
              <a:stCxn id="455" idx="2"/>
              <a:endCxn id="468" idx="6"/>
            </p:cNvCxnSpPr>
            <p:nvPr/>
          </p:nvCxnSpPr>
          <p:spPr>
            <a:xfrm rot="5400000">
              <a:off x="3718488" y="1121600"/>
              <a:ext cx="293700" cy="1413300"/>
            </a:xfrm>
            <a:prstGeom prst="bentConnector3">
              <a:avLst>
                <a:gd fmla="val 500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73" name="Google Shape;473;p22"/>
            <p:cNvCxnSpPr>
              <a:stCxn id="455" idx="2"/>
              <a:endCxn id="471" idx="6"/>
            </p:cNvCxnSpPr>
            <p:nvPr/>
          </p:nvCxnSpPr>
          <p:spPr>
            <a:xfrm flipH="1" rot="-5400000">
              <a:off x="5131788" y="1121600"/>
              <a:ext cx="293700" cy="1413300"/>
            </a:xfrm>
            <a:prstGeom prst="bentConnector3">
              <a:avLst>
                <a:gd fmla="val 500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74" name="Google Shape;474;p22"/>
            <p:cNvCxnSpPr>
              <a:stCxn id="455" idx="2"/>
              <a:endCxn id="465" idx="6"/>
            </p:cNvCxnSpPr>
            <p:nvPr/>
          </p:nvCxnSpPr>
          <p:spPr>
            <a:xfrm>
              <a:off x="4571988" y="1681400"/>
              <a:ext cx="0" cy="293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75" name="Google Shape;475;p22"/>
            <p:cNvCxnSpPr>
              <a:stCxn id="457" idx="2"/>
              <a:endCxn id="446" idx="0"/>
            </p:cNvCxnSpPr>
            <p:nvPr/>
          </p:nvCxnSpPr>
          <p:spPr>
            <a:xfrm flipH="1" rot="-5400000">
              <a:off x="3718600" y="1882900"/>
              <a:ext cx="293700" cy="1413300"/>
            </a:xfrm>
            <a:prstGeom prst="bentConnector3">
              <a:avLst>
                <a:gd fmla="val 500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76" name="Google Shape;476;p22"/>
            <p:cNvCxnSpPr>
              <a:stCxn id="458" idx="2"/>
              <a:endCxn id="446" idx="0"/>
            </p:cNvCxnSpPr>
            <p:nvPr/>
          </p:nvCxnSpPr>
          <p:spPr>
            <a:xfrm rot="5400000">
              <a:off x="5131700" y="1882900"/>
              <a:ext cx="293700" cy="1413300"/>
            </a:xfrm>
            <a:prstGeom prst="bentConnector3">
              <a:avLst>
                <a:gd fmla="val 500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77" name="Google Shape;477;p22"/>
            <p:cNvCxnSpPr>
              <a:stCxn id="459" idx="2"/>
              <a:endCxn id="446" idx="0"/>
            </p:cNvCxnSpPr>
            <p:nvPr/>
          </p:nvCxnSpPr>
          <p:spPr>
            <a:xfrm>
              <a:off x="4572000" y="2442700"/>
              <a:ext cx="0" cy="293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78" name="Google Shape;478;p22"/>
            <p:cNvSpPr txBox="1"/>
            <p:nvPr/>
          </p:nvSpPr>
          <p:spPr>
            <a:xfrm>
              <a:off x="2180275" y="2070500"/>
              <a:ext cx="7314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3 x 200 GiB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479" name="Google Shape;479;p22"/>
          <p:cNvGrpSpPr/>
          <p:nvPr/>
        </p:nvGrpSpPr>
        <p:grpSpPr>
          <a:xfrm>
            <a:off x="506825" y="1035822"/>
            <a:ext cx="3654613" cy="1066403"/>
            <a:chOff x="506825" y="1035822"/>
            <a:chExt cx="3654613" cy="1066403"/>
          </a:xfrm>
        </p:grpSpPr>
        <p:sp>
          <p:nvSpPr>
            <p:cNvPr id="480" name="Google Shape;480;p22"/>
            <p:cNvSpPr txBox="1"/>
            <p:nvPr/>
          </p:nvSpPr>
          <p:spPr>
            <a:xfrm>
              <a:off x="531575" y="1730775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User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481" name="Google Shape;481;p22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6825" y="1130175"/>
              <a:ext cx="600600" cy="600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2" name="Google Shape;482;p22"/>
            <p:cNvSpPr/>
            <p:nvPr/>
          </p:nvSpPr>
          <p:spPr>
            <a:xfrm>
              <a:off x="1485200" y="1066250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483" name="Google Shape;483;p22"/>
            <p:cNvCxnSpPr>
              <a:stCxn id="481" idx="3"/>
            </p:cNvCxnSpPr>
            <p:nvPr/>
          </p:nvCxnSpPr>
          <p:spPr>
            <a:xfrm>
              <a:off x="1107425" y="1430475"/>
              <a:ext cx="5148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grpSp>
          <p:nvGrpSpPr>
            <p:cNvPr id="484" name="Google Shape;484;p22"/>
            <p:cNvGrpSpPr/>
            <p:nvPr/>
          </p:nvGrpSpPr>
          <p:grpSpPr>
            <a:xfrm>
              <a:off x="1596026" y="1035822"/>
              <a:ext cx="821096" cy="789508"/>
              <a:chOff x="3332980" y="175868"/>
              <a:chExt cx="551108" cy="529800"/>
            </a:xfrm>
          </p:grpSpPr>
          <p:sp>
            <p:nvSpPr>
              <p:cNvPr id="485" name="Google Shape;485;p22"/>
              <p:cNvSpPr/>
              <p:nvPr/>
            </p:nvSpPr>
            <p:spPr>
              <a:xfrm>
                <a:off x="3332980" y="175868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486" name="Google Shape;486;p22"/>
              <p:cNvSpPr/>
              <p:nvPr/>
            </p:nvSpPr>
            <p:spPr>
              <a:xfrm>
                <a:off x="3332988" y="175868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487" name="Google Shape;487;p22"/>
            <p:cNvCxnSpPr/>
            <p:nvPr/>
          </p:nvCxnSpPr>
          <p:spPr>
            <a:xfrm>
              <a:off x="2391138" y="1430575"/>
              <a:ext cx="1770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88" name="Google Shape;488;p22"/>
            <p:cNvSpPr txBox="1"/>
            <p:nvPr/>
          </p:nvSpPr>
          <p:spPr>
            <a:xfrm>
              <a:off x="1705225" y="1825325"/>
              <a:ext cx="6027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600 GiB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489" name="Google Shape;489;p22"/>
          <p:cNvCxnSpPr>
            <a:stCxn id="490" idx="0"/>
            <a:endCxn id="491" idx="3"/>
          </p:cNvCxnSpPr>
          <p:nvPr/>
        </p:nvCxnSpPr>
        <p:spPr>
          <a:xfrm>
            <a:off x="2317825" y="4285166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92" name="Google Shape;492;p22"/>
          <p:cNvCxnSpPr>
            <a:stCxn id="491" idx="0"/>
            <a:endCxn id="493" idx="3"/>
          </p:cNvCxnSpPr>
          <p:nvPr/>
        </p:nvCxnSpPr>
        <p:spPr>
          <a:xfrm>
            <a:off x="2317825" y="4197416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4" name="Google Shape;494;p22"/>
          <p:cNvSpPr/>
          <p:nvPr/>
        </p:nvSpPr>
        <p:spPr>
          <a:xfrm>
            <a:off x="4561363" y="4650625"/>
            <a:ext cx="21300" cy="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495" name="Google Shape;495;p22"/>
          <p:cNvGrpSpPr/>
          <p:nvPr/>
        </p:nvGrpSpPr>
        <p:grpSpPr>
          <a:xfrm>
            <a:off x="5123488" y="452150"/>
            <a:ext cx="2956026" cy="1622224"/>
            <a:chOff x="5731875" y="23450"/>
            <a:chExt cx="2956026" cy="1622224"/>
          </a:xfrm>
        </p:grpSpPr>
        <p:pic>
          <p:nvPicPr>
            <p:cNvPr id="496" name="Google Shape;496;p2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325250" y="23450"/>
              <a:ext cx="2362651" cy="162222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7" name="Google Shape;497;p2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853263" y="314025"/>
              <a:ext cx="1394300" cy="6971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8" name="Google Shape;498;p22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 rot="66">
              <a:off x="7172911" y="843601"/>
              <a:ext cx="755002" cy="4838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99" name="Google Shape;499;p22"/>
            <p:cNvSpPr/>
            <p:nvPr/>
          </p:nvSpPr>
          <p:spPr>
            <a:xfrm>
              <a:off x="6191250" y="548250"/>
              <a:ext cx="200400" cy="2004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00" name="Google Shape;500;p22"/>
            <p:cNvSpPr/>
            <p:nvPr/>
          </p:nvSpPr>
          <p:spPr>
            <a:xfrm>
              <a:off x="5926549" y="637350"/>
              <a:ext cx="120600" cy="1209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01" name="Google Shape;501;p22"/>
            <p:cNvSpPr/>
            <p:nvPr/>
          </p:nvSpPr>
          <p:spPr>
            <a:xfrm>
              <a:off x="5731875" y="745250"/>
              <a:ext cx="70200" cy="702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502" name="Google Shape;502;p22"/>
          <p:cNvGrpSpPr/>
          <p:nvPr/>
        </p:nvGrpSpPr>
        <p:grpSpPr>
          <a:xfrm>
            <a:off x="4401433" y="4664475"/>
            <a:ext cx="341124" cy="362700"/>
            <a:chOff x="2209150" y="4219066"/>
            <a:chExt cx="275100" cy="292500"/>
          </a:xfrm>
        </p:grpSpPr>
        <p:sp>
          <p:nvSpPr>
            <p:cNvPr id="503" name="Google Shape;503;p22"/>
            <p:cNvSpPr/>
            <p:nvPr/>
          </p:nvSpPr>
          <p:spPr>
            <a:xfrm>
              <a:off x="2209150" y="439456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04" name="Google Shape;504;p22"/>
            <p:cNvSpPr/>
            <p:nvPr/>
          </p:nvSpPr>
          <p:spPr>
            <a:xfrm>
              <a:off x="2209150" y="430681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v2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05" name="Google Shape;505;p22"/>
            <p:cNvSpPr/>
            <p:nvPr/>
          </p:nvSpPr>
          <p:spPr>
            <a:xfrm>
              <a:off x="2209150" y="421906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v3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506" name="Google Shape;506;p22"/>
          <p:cNvSpPr/>
          <p:nvPr/>
        </p:nvSpPr>
        <p:spPr>
          <a:xfrm>
            <a:off x="2233675" y="4656325"/>
            <a:ext cx="56100" cy="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7" name="Google Shape;507;p22"/>
          <p:cNvSpPr/>
          <p:nvPr/>
        </p:nvSpPr>
        <p:spPr>
          <a:xfrm>
            <a:off x="1980963" y="4650625"/>
            <a:ext cx="21300" cy="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508" name="Google Shape;508;p22"/>
          <p:cNvGrpSpPr/>
          <p:nvPr/>
        </p:nvGrpSpPr>
        <p:grpSpPr>
          <a:xfrm>
            <a:off x="4434450" y="4125779"/>
            <a:ext cx="414000" cy="117000"/>
            <a:chOff x="4434450" y="4125779"/>
            <a:chExt cx="414000" cy="117000"/>
          </a:xfrm>
        </p:grpSpPr>
        <p:sp>
          <p:nvSpPr>
            <p:cNvPr id="509" name="Google Shape;509;p22"/>
            <p:cNvSpPr/>
            <p:nvPr/>
          </p:nvSpPr>
          <p:spPr>
            <a:xfrm>
              <a:off x="4434450" y="4125779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v2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510" name="Google Shape;510;p22"/>
            <p:cNvCxnSpPr>
              <a:stCxn id="509" idx="4"/>
              <a:endCxn id="461" idx="2"/>
            </p:cNvCxnSpPr>
            <p:nvPr/>
          </p:nvCxnSpPr>
          <p:spPr>
            <a:xfrm>
              <a:off x="4709550" y="4184279"/>
              <a:ext cx="138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511" name="Google Shape;511;p22"/>
          <p:cNvSpPr/>
          <p:nvPr/>
        </p:nvSpPr>
        <p:spPr>
          <a:xfrm>
            <a:off x="2732525" y="3602750"/>
            <a:ext cx="851100" cy="679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Poppins"/>
                <a:ea typeface="Poppins"/>
                <a:cs typeface="Poppins"/>
                <a:sym typeface="Poppins"/>
              </a:rPr>
              <a:t>Node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12" name="Google Shape;512;p22"/>
          <p:cNvSpPr/>
          <p:nvPr/>
        </p:nvSpPr>
        <p:spPr>
          <a:xfrm>
            <a:off x="3227225" y="3473450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node1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513" name="Google Shape;513;p22"/>
          <p:cNvGrpSpPr/>
          <p:nvPr/>
        </p:nvGrpSpPr>
        <p:grpSpPr>
          <a:xfrm>
            <a:off x="3393257" y="3672628"/>
            <a:ext cx="134492" cy="129301"/>
            <a:chOff x="5674581" y="632834"/>
            <a:chExt cx="427500" cy="411000"/>
          </a:xfrm>
        </p:grpSpPr>
        <p:sp>
          <p:nvSpPr>
            <p:cNvPr id="514" name="Google Shape;514;p22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5" name="Google Shape;515;p22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516" name="Google Shape;516;p22"/>
          <p:cNvCxnSpPr/>
          <p:nvPr/>
        </p:nvCxnSpPr>
        <p:spPr>
          <a:xfrm>
            <a:off x="2575350" y="4190179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7" name="Google Shape;517;p22"/>
          <p:cNvCxnSpPr/>
          <p:nvPr/>
        </p:nvCxnSpPr>
        <p:spPr>
          <a:xfrm>
            <a:off x="2786675" y="4102429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8" name="Google Shape;518;p22"/>
          <p:cNvSpPr/>
          <p:nvPr/>
        </p:nvSpPr>
        <p:spPr>
          <a:xfrm>
            <a:off x="3434424" y="4022125"/>
            <a:ext cx="297900" cy="3243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256 GiB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519" name="Google Shape;519;p22"/>
          <p:cNvGrpSpPr/>
          <p:nvPr/>
        </p:nvGrpSpPr>
        <p:grpSpPr>
          <a:xfrm>
            <a:off x="3020525" y="4125791"/>
            <a:ext cx="414000" cy="117000"/>
            <a:chOff x="3020525" y="4125791"/>
            <a:chExt cx="414000" cy="117000"/>
          </a:xfrm>
        </p:grpSpPr>
        <p:sp>
          <p:nvSpPr>
            <p:cNvPr id="520" name="Google Shape;520;p22"/>
            <p:cNvSpPr/>
            <p:nvPr/>
          </p:nvSpPr>
          <p:spPr>
            <a:xfrm>
              <a:off x="3020525" y="4125791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521" name="Google Shape;521;p22"/>
            <p:cNvCxnSpPr>
              <a:stCxn id="520" idx="4"/>
              <a:endCxn id="518" idx="2"/>
            </p:cNvCxnSpPr>
            <p:nvPr/>
          </p:nvCxnSpPr>
          <p:spPr>
            <a:xfrm>
              <a:off x="3295625" y="4184291"/>
              <a:ext cx="138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522" name="Google Shape;522;p22"/>
          <p:cNvSpPr/>
          <p:nvPr/>
        </p:nvSpPr>
        <p:spPr>
          <a:xfrm>
            <a:off x="5560350" y="3603275"/>
            <a:ext cx="851100" cy="679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Poppins"/>
                <a:ea typeface="Poppins"/>
                <a:cs typeface="Poppins"/>
                <a:sym typeface="Poppins"/>
              </a:rPr>
              <a:t>Node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23" name="Google Shape;523;p22"/>
          <p:cNvSpPr/>
          <p:nvPr/>
        </p:nvSpPr>
        <p:spPr>
          <a:xfrm>
            <a:off x="6055050" y="3473975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node3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524" name="Google Shape;524;p22"/>
          <p:cNvGrpSpPr/>
          <p:nvPr/>
        </p:nvGrpSpPr>
        <p:grpSpPr>
          <a:xfrm>
            <a:off x="6221082" y="3673153"/>
            <a:ext cx="134492" cy="129301"/>
            <a:chOff x="5674581" y="632834"/>
            <a:chExt cx="427500" cy="411000"/>
          </a:xfrm>
        </p:grpSpPr>
        <p:sp>
          <p:nvSpPr>
            <p:cNvPr id="525" name="Google Shape;525;p22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26" name="Google Shape;526;p22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527" name="Google Shape;527;p22"/>
          <p:cNvSpPr/>
          <p:nvPr/>
        </p:nvSpPr>
        <p:spPr>
          <a:xfrm>
            <a:off x="6262249" y="4022650"/>
            <a:ext cx="297900" cy="3243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256 GiB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528" name="Google Shape;528;p22"/>
          <p:cNvGrpSpPr/>
          <p:nvPr/>
        </p:nvGrpSpPr>
        <p:grpSpPr>
          <a:xfrm>
            <a:off x="5848350" y="4126316"/>
            <a:ext cx="414000" cy="117000"/>
            <a:chOff x="5848350" y="4126316"/>
            <a:chExt cx="414000" cy="117000"/>
          </a:xfrm>
        </p:grpSpPr>
        <p:sp>
          <p:nvSpPr>
            <p:cNvPr id="529" name="Google Shape;529;p22"/>
            <p:cNvSpPr/>
            <p:nvPr/>
          </p:nvSpPr>
          <p:spPr>
            <a:xfrm>
              <a:off x="5848350" y="412631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v3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530" name="Google Shape;530;p22"/>
            <p:cNvCxnSpPr>
              <a:stCxn id="529" idx="4"/>
              <a:endCxn id="527" idx="2"/>
            </p:cNvCxnSpPr>
            <p:nvPr/>
          </p:nvCxnSpPr>
          <p:spPr>
            <a:xfrm>
              <a:off x="6123450" y="4184816"/>
              <a:ext cx="138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31" name="Google Shape;531;p22"/>
          <p:cNvGrpSpPr/>
          <p:nvPr/>
        </p:nvGrpSpPr>
        <p:grpSpPr>
          <a:xfrm>
            <a:off x="3158088" y="3238700"/>
            <a:ext cx="2827800" cy="887700"/>
            <a:chOff x="3158088" y="3238700"/>
            <a:chExt cx="2827800" cy="887700"/>
          </a:xfrm>
        </p:grpSpPr>
        <p:cxnSp>
          <p:nvCxnSpPr>
            <p:cNvPr id="532" name="Google Shape;532;p22"/>
            <p:cNvCxnSpPr>
              <a:stCxn id="446" idx="2"/>
              <a:endCxn id="520" idx="1"/>
            </p:cNvCxnSpPr>
            <p:nvPr/>
          </p:nvCxnSpPr>
          <p:spPr>
            <a:xfrm rot="5400000">
              <a:off x="3421488" y="2975300"/>
              <a:ext cx="887100" cy="1413900"/>
            </a:xfrm>
            <a:prstGeom prst="bentConnector3">
              <a:avLst>
                <a:gd fmla="val 1530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33" name="Google Shape;533;p22"/>
            <p:cNvCxnSpPr>
              <a:stCxn id="446" idx="2"/>
              <a:endCxn id="529" idx="1"/>
            </p:cNvCxnSpPr>
            <p:nvPr/>
          </p:nvCxnSpPr>
          <p:spPr>
            <a:xfrm flipH="1" rot="-5400000">
              <a:off x="4835088" y="2975600"/>
              <a:ext cx="887700" cy="1413900"/>
            </a:xfrm>
            <a:prstGeom prst="bentConnector3">
              <a:avLst>
                <a:gd fmla="val 1526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34" name="Google Shape;534;p22"/>
            <p:cNvCxnSpPr>
              <a:stCxn id="446" idx="2"/>
              <a:endCxn id="509" idx="1"/>
            </p:cNvCxnSpPr>
            <p:nvPr/>
          </p:nvCxnSpPr>
          <p:spPr>
            <a:xfrm>
              <a:off x="4571988" y="3238700"/>
              <a:ext cx="0" cy="887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535" name="Google Shape;535;p22"/>
          <p:cNvGrpSpPr/>
          <p:nvPr/>
        </p:nvGrpSpPr>
        <p:grpSpPr>
          <a:xfrm>
            <a:off x="3158075" y="4242779"/>
            <a:ext cx="2827825" cy="421813"/>
            <a:chOff x="3158075" y="4242779"/>
            <a:chExt cx="2827825" cy="421813"/>
          </a:xfrm>
        </p:grpSpPr>
        <p:cxnSp>
          <p:nvCxnSpPr>
            <p:cNvPr id="536" name="Google Shape;536;p22"/>
            <p:cNvCxnSpPr>
              <a:stCxn id="509" idx="3"/>
              <a:endCxn id="505" idx="1"/>
            </p:cNvCxnSpPr>
            <p:nvPr/>
          </p:nvCxnSpPr>
          <p:spPr>
            <a:xfrm>
              <a:off x="4572000" y="4242779"/>
              <a:ext cx="0" cy="421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37" name="Google Shape;537;p22"/>
            <p:cNvCxnSpPr>
              <a:stCxn id="520" idx="3"/>
              <a:endCxn id="505" idx="1"/>
            </p:cNvCxnSpPr>
            <p:nvPr/>
          </p:nvCxnSpPr>
          <p:spPr>
            <a:xfrm flipH="1" rot="-5400000">
              <a:off x="3654125" y="3746741"/>
              <a:ext cx="421800" cy="1413900"/>
            </a:xfrm>
            <a:prstGeom prst="bentConnector3">
              <a:avLst>
                <a:gd fmla="val 4998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38" name="Google Shape;538;p22"/>
            <p:cNvCxnSpPr>
              <a:stCxn id="529" idx="3"/>
              <a:endCxn id="505" idx="1"/>
            </p:cNvCxnSpPr>
            <p:nvPr/>
          </p:nvCxnSpPr>
          <p:spPr>
            <a:xfrm rot="5400000">
              <a:off x="5068350" y="3746966"/>
              <a:ext cx="421200" cy="1413900"/>
            </a:xfrm>
            <a:prstGeom prst="bentConnector3">
              <a:avLst>
                <a:gd fmla="val 4999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539" name="Google Shape;539;p22"/>
          <p:cNvSpPr txBox="1"/>
          <p:nvPr/>
        </p:nvSpPr>
        <p:spPr>
          <a:xfrm>
            <a:off x="4742550" y="4707375"/>
            <a:ext cx="602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600 GiB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0" name="Google Shape;540;p22"/>
          <p:cNvSpPr txBox="1"/>
          <p:nvPr/>
        </p:nvSpPr>
        <p:spPr>
          <a:xfrm>
            <a:off x="2469375" y="4245000"/>
            <a:ext cx="731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200 GiB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1" name="Google Shape;541;p22"/>
          <p:cNvSpPr txBox="1"/>
          <p:nvPr/>
        </p:nvSpPr>
        <p:spPr>
          <a:xfrm>
            <a:off x="4055162" y="4245000"/>
            <a:ext cx="731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200 GiB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2" name="Google Shape;542;p22"/>
          <p:cNvSpPr txBox="1"/>
          <p:nvPr/>
        </p:nvSpPr>
        <p:spPr>
          <a:xfrm>
            <a:off x="5383037" y="4245000"/>
            <a:ext cx="731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200 GiB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8" name="Google Shape;548;p23"/>
          <p:cNvSpPr txBox="1"/>
          <p:nvPr>
            <p:ph type="title"/>
          </p:nvPr>
        </p:nvSpPr>
        <p:spPr>
          <a:xfrm>
            <a:off x="0" y="0"/>
            <a:ext cx="364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Overview</a:t>
            </a:r>
            <a:endParaRPr sz="2020"/>
          </a:p>
        </p:txBody>
      </p:sp>
      <p:sp>
        <p:nvSpPr>
          <p:cNvPr id="549" name="Google Shape;549;p23"/>
          <p:cNvSpPr txBox="1"/>
          <p:nvPr/>
        </p:nvSpPr>
        <p:spPr>
          <a:xfrm>
            <a:off x="0" y="572700"/>
            <a:ext cx="54099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Kubernetes context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Storage landscape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Enter Union CSI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6D0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Background</a:t>
            </a:r>
            <a:endParaRPr b="1" sz="1800">
              <a:solidFill>
                <a:srgbClr val="FF6D0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Implementation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Evaluation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Conclusion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24"/>
          <p:cNvSpPr txBox="1"/>
          <p:nvPr>
            <p:ph type="title"/>
          </p:nvPr>
        </p:nvSpPr>
        <p:spPr>
          <a:xfrm>
            <a:off x="0" y="0"/>
            <a:ext cx="514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CSI (</a:t>
            </a:r>
            <a:r>
              <a:rPr lang="en" sz="2020"/>
              <a:t>Container Storage Interface)</a:t>
            </a:r>
            <a:endParaRPr sz="2020"/>
          </a:p>
        </p:txBody>
      </p:sp>
      <p:sp>
        <p:nvSpPr>
          <p:cNvPr id="555" name="Google Shape;555;p24"/>
          <p:cNvSpPr txBox="1"/>
          <p:nvPr/>
        </p:nvSpPr>
        <p:spPr>
          <a:xfrm>
            <a:off x="4998750" y="1919275"/>
            <a:ext cx="3756900" cy="32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Features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Support </a:t>
            </a:r>
            <a:r>
              <a:rPr i="1"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block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and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i="1"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mount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volumes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Create/delete volumes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Attach/detach volumes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Mount/unmount volumes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Snapshot 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volumes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Expand 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volumes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556" name="Google Shape;556;p24"/>
          <p:cNvGrpSpPr/>
          <p:nvPr/>
        </p:nvGrpSpPr>
        <p:grpSpPr>
          <a:xfrm>
            <a:off x="563485" y="663969"/>
            <a:ext cx="4022828" cy="4142813"/>
            <a:chOff x="919022" y="753475"/>
            <a:chExt cx="4022828" cy="4142813"/>
          </a:xfrm>
        </p:grpSpPr>
        <p:pic>
          <p:nvPicPr>
            <p:cNvPr id="557" name="Google Shape;557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043998" y="1242900"/>
              <a:ext cx="593340" cy="572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58" name="Google Shape;558;p24"/>
            <p:cNvSpPr txBox="1"/>
            <p:nvPr/>
          </p:nvSpPr>
          <p:spPr>
            <a:xfrm>
              <a:off x="919025" y="1795079"/>
              <a:ext cx="843300" cy="25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Kubernetes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559" name="Google Shape;559;p2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888250" y="1242899"/>
              <a:ext cx="572700" cy="572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0" name="Google Shape;560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711837" y="1239138"/>
              <a:ext cx="576071" cy="5760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1" name="Google Shape;561;p24"/>
            <p:cNvSpPr txBox="1"/>
            <p:nvPr/>
          </p:nvSpPr>
          <p:spPr>
            <a:xfrm>
              <a:off x="2532650" y="1794056"/>
              <a:ext cx="934500" cy="25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Docker Swarm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562" name="Google Shape;562;p24"/>
            <p:cNvPicPr preferRelativeResize="0"/>
            <p:nvPr/>
          </p:nvPicPr>
          <p:blipFill rotWithShape="1">
            <a:blip r:embed="rId6">
              <a:alphaModFix/>
            </a:blip>
            <a:srcRect b="35253" l="35586" r="34691" t="15729"/>
            <a:stretch/>
          </p:blipFill>
          <p:spPr>
            <a:xfrm>
              <a:off x="3538838" y="1240175"/>
              <a:ext cx="576072" cy="5760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3" name="Google Shape;563;p24"/>
            <p:cNvSpPr txBox="1"/>
            <p:nvPr/>
          </p:nvSpPr>
          <p:spPr>
            <a:xfrm>
              <a:off x="3359625" y="1794042"/>
              <a:ext cx="934500" cy="25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Cloud Foundry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64" name="Google Shape;564;p24"/>
            <p:cNvSpPr txBox="1"/>
            <p:nvPr/>
          </p:nvSpPr>
          <p:spPr>
            <a:xfrm>
              <a:off x="4365850" y="1441106"/>
              <a:ext cx="576000" cy="6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...</a:t>
              </a:r>
              <a:endParaRPr sz="2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65" name="Google Shape;565;p24"/>
            <p:cNvSpPr txBox="1"/>
            <p:nvPr/>
          </p:nvSpPr>
          <p:spPr>
            <a:xfrm>
              <a:off x="1792238" y="1795079"/>
              <a:ext cx="764700" cy="25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Mesos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66" name="Google Shape;566;p24"/>
            <p:cNvSpPr txBox="1"/>
            <p:nvPr/>
          </p:nvSpPr>
          <p:spPr>
            <a:xfrm>
              <a:off x="1610113" y="753475"/>
              <a:ext cx="2780100" cy="44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Container Orchestrator Systems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567" name="Google Shape;567;p2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2174163" y="2572056"/>
              <a:ext cx="1651405" cy="57607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68" name="Google Shape;568;p24"/>
            <p:cNvCxnSpPr>
              <a:stCxn id="567" idx="0"/>
              <a:endCxn id="558" idx="2"/>
            </p:cNvCxnSpPr>
            <p:nvPr/>
          </p:nvCxnSpPr>
          <p:spPr>
            <a:xfrm flipH="1" rot="5400000">
              <a:off x="1907415" y="1479606"/>
              <a:ext cx="525600" cy="1659300"/>
            </a:xfrm>
            <a:prstGeom prst="bentConnector3">
              <a:avLst>
                <a:gd fmla="val 49998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cxnSp>
          <p:nvCxnSpPr>
            <p:cNvPr id="569" name="Google Shape;569;p24"/>
            <p:cNvCxnSpPr>
              <a:stCxn id="567" idx="0"/>
              <a:endCxn id="565" idx="2"/>
            </p:cNvCxnSpPr>
            <p:nvPr/>
          </p:nvCxnSpPr>
          <p:spPr>
            <a:xfrm flipH="1" rot="5400000">
              <a:off x="2324415" y="1896606"/>
              <a:ext cx="525600" cy="825300"/>
            </a:xfrm>
            <a:prstGeom prst="bentConnector3">
              <a:avLst>
                <a:gd fmla="val 49998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cxnSp>
          <p:nvCxnSpPr>
            <p:cNvPr id="570" name="Google Shape;570;p24"/>
            <p:cNvCxnSpPr>
              <a:stCxn id="567" idx="0"/>
              <a:endCxn id="561" idx="2"/>
            </p:cNvCxnSpPr>
            <p:nvPr/>
          </p:nvCxnSpPr>
          <p:spPr>
            <a:xfrm rot="-5400000">
              <a:off x="2736915" y="2308506"/>
              <a:ext cx="526500" cy="600"/>
            </a:xfrm>
            <a:prstGeom prst="bentConnector3">
              <a:avLst>
                <a:gd fmla="val 5001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cxnSp>
          <p:nvCxnSpPr>
            <p:cNvPr id="571" name="Google Shape;571;p24"/>
            <p:cNvCxnSpPr>
              <a:stCxn id="567" idx="0"/>
              <a:endCxn id="563" idx="2"/>
            </p:cNvCxnSpPr>
            <p:nvPr/>
          </p:nvCxnSpPr>
          <p:spPr>
            <a:xfrm rot="-5400000">
              <a:off x="3150165" y="1895256"/>
              <a:ext cx="526500" cy="827100"/>
            </a:xfrm>
            <a:prstGeom prst="bentConnector3">
              <a:avLst>
                <a:gd fmla="val 50011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cxnSp>
          <p:nvCxnSpPr>
            <p:cNvPr id="572" name="Google Shape;572;p24"/>
            <p:cNvCxnSpPr>
              <a:stCxn id="567" idx="0"/>
              <a:endCxn id="564" idx="2"/>
            </p:cNvCxnSpPr>
            <p:nvPr/>
          </p:nvCxnSpPr>
          <p:spPr>
            <a:xfrm rot="-5400000">
              <a:off x="3563415" y="1481706"/>
              <a:ext cx="526800" cy="1653900"/>
            </a:xfrm>
            <a:prstGeom prst="bentConnector3">
              <a:avLst>
                <a:gd fmla="val 49995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pic>
          <p:nvPicPr>
            <p:cNvPr id="573" name="Google Shape;573;p24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1130913" y="3673725"/>
              <a:ext cx="419519" cy="57607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74" name="Google Shape;574;p24"/>
            <p:cNvCxnSpPr>
              <a:stCxn id="573" idx="0"/>
              <a:endCxn id="567" idx="2"/>
            </p:cNvCxnSpPr>
            <p:nvPr/>
          </p:nvCxnSpPr>
          <p:spPr>
            <a:xfrm rot="-5400000">
              <a:off x="1907522" y="2581275"/>
              <a:ext cx="525600" cy="16593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575" name="Google Shape;575;p24"/>
            <p:cNvSpPr txBox="1"/>
            <p:nvPr/>
          </p:nvSpPr>
          <p:spPr>
            <a:xfrm>
              <a:off x="919022" y="4217900"/>
              <a:ext cx="843300" cy="37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Amazon EBS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576" name="Google Shape;576;p24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881675" y="3673695"/>
              <a:ext cx="585780" cy="5760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7" name="Google Shape;577;p24"/>
            <p:cNvSpPr txBox="1"/>
            <p:nvPr/>
          </p:nvSpPr>
          <p:spPr>
            <a:xfrm>
              <a:off x="1752922" y="4217900"/>
              <a:ext cx="843300" cy="37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Azure Disk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578" name="Google Shape;578;p24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2764630" y="3674744"/>
              <a:ext cx="470459" cy="5760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9" name="Google Shape;579;p24"/>
            <p:cNvSpPr txBox="1"/>
            <p:nvPr/>
          </p:nvSpPr>
          <p:spPr>
            <a:xfrm>
              <a:off x="2578210" y="4217900"/>
              <a:ext cx="843300" cy="37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GCP</a:t>
              </a: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 PD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580" name="Google Shape;580;p24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3532242" y="3674756"/>
              <a:ext cx="576072" cy="5760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1" name="Google Shape;581;p24"/>
            <p:cNvSpPr txBox="1"/>
            <p:nvPr/>
          </p:nvSpPr>
          <p:spPr>
            <a:xfrm>
              <a:off x="3398647" y="4217900"/>
              <a:ext cx="843300" cy="37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Ceph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82" name="Google Shape;582;p24"/>
            <p:cNvSpPr txBox="1"/>
            <p:nvPr/>
          </p:nvSpPr>
          <p:spPr>
            <a:xfrm>
              <a:off x="4461850" y="3674781"/>
              <a:ext cx="384000" cy="57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...</a:t>
              </a:r>
              <a:endParaRPr sz="2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583" name="Google Shape;583;p24"/>
            <p:cNvCxnSpPr>
              <a:stCxn id="576" idx="0"/>
              <a:endCxn id="567" idx="2"/>
            </p:cNvCxnSpPr>
            <p:nvPr/>
          </p:nvCxnSpPr>
          <p:spPr>
            <a:xfrm rot="-5400000">
              <a:off x="2324415" y="2998245"/>
              <a:ext cx="525600" cy="825300"/>
            </a:xfrm>
            <a:prstGeom prst="bentConnector3">
              <a:avLst>
                <a:gd fmla="val 4999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cxnSp>
          <p:nvCxnSpPr>
            <p:cNvPr id="584" name="Google Shape;584;p24"/>
            <p:cNvCxnSpPr>
              <a:stCxn id="578" idx="0"/>
              <a:endCxn id="567" idx="2"/>
            </p:cNvCxnSpPr>
            <p:nvPr/>
          </p:nvCxnSpPr>
          <p:spPr>
            <a:xfrm rot="-5400000">
              <a:off x="2736909" y="3411194"/>
              <a:ext cx="526500" cy="600"/>
            </a:xfrm>
            <a:prstGeom prst="bentConnector3">
              <a:avLst>
                <a:gd fmla="val 50011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cxnSp>
          <p:nvCxnSpPr>
            <p:cNvPr id="585" name="Google Shape;585;p24"/>
            <p:cNvCxnSpPr>
              <a:stCxn id="580" idx="0"/>
              <a:endCxn id="567" idx="2"/>
            </p:cNvCxnSpPr>
            <p:nvPr/>
          </p:nvCxnSpPr>
          <p:spPr>
            <a:xfrm flipH="1" rot="5400000">
              <a:off x="3146779" y="3001256"/>
              <a:ext cx="526500" cy="820500"/>
            </a:xfrm>
            <a:prstGeom prst="bentConnector3">
              <a:avLst>
                <a:gd fmla="val 50012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cxnSp>
          <p:nvCxnSpPr>
            <p:cNvPr id="586" name="Google Shape;586;p24"/>
            <p:cNvCxnSpPr>
              <a:stCxn id="582" idx="0"/>
              <a:endCxn id="567" idx="2"/>
            </p:cNvCxnSpPr>
            <p:nvPr/>
          </p:nvCxnSpPr>
          <p:spPr>
            <a:xfrm flipH="1" rot="5400000">
              <a:off x="3563500" y="2584431"/>
              <a:ext cx="526800" cy="1653900"/>
            </a:xfrm>
            <a:prstGeom prst="bentConnector3">
              <a:avLst>
                <a:gd fmla="val 4998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587" name="Google Shape;587;p24"/>
            <p:cNvSpPr txBox="1"/>
            <p:nvPr/>
          </p:nvSpPr>
          <p:spPr>
            <a:xfrm>
              <a:off x="1610113" y="4454988"/>
              <a:ext cx="2780100" cy="44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Storage Systems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588" name="Google Shape;588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589" name="Google Shape;589;p24"/>
          <p:cNvGrpSpPr/>
          <p:nvPr/>
        </p:nvGrpSpPr>
        <p:grpSpPr>
          <a:xfrm>
            <a:off x="4955812" y="663977"/>
            <a:ext cx="3842775" cy="1164023"/>
            <a:chOff x="5040525" y="663977"/>
            <a:chExt cx="3842775" cy="1164023"/>
          </a:xfrm>
        </p:grpSpPr>
        <p:sp>
          <p:nvSpPr>
            <p:cNvPr id="590" name="Google Shape;590;p24"/>
            <p:cNvSpPr/>
            <p:nvPr/>
          </p:nvSpPr>
          <p:spPr>
            <a:xfrm>
              <a:off x="5072449" y="831647"/>
              <a:ext cx="741900" cy="688500"/>
            </a:xfrm>
            <a:prstGeom prst="rect">
              <a:avLst/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Poppins"/>
                  <a:ea typeface="Poppins"/>
                  <a:cs typeface="Poppins"/>
                  <a:sym typeface="Poppins"/>
                </a:rPr>
                <a:t>CO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91" name="Google Shape;591;p24"/>
            <p:cNvSpPr/>
            <p:nvPr/>
          </p:nvSpPr>
          <p:spPr>
            <a:xfrm>
              <a:off x="6247516" y="1092248"/>
              <a:ext cx="285000" cy="167400"/>
            </a:xfrm>
            <a:prstGeom prst="can">
              <a:avLst>
                <a:gd fmla="val 25000" name="adj"/>
              </a:avLst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92" name="Google Shape;592;p24"/>
            <p:cNvSpPr/>
            <p:nvPr/>
          </p:nvSpPr>
          <p:spPr>
            <a:xfrm>
              <a:off x="6954032" y="831647"/>
              <a:ext cx="741900" cy="6885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Poppins"/>
                  <a:ea typeface="Poppins"/>
                  <a:cs typeface="Poppins"/>
                  <a:sym typeface="Poppins"/>
                </a:rPr>
                <a:t>CSI driver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593" name="Google Shape;593;p24"/>
            <p:cNvCxnSpPr/>
            <p:nvPr/>
          </p:nvCxnSpPr>
          <p:spPr>
            <a:xfrm>
              <a:off x="5815011" y="1155394"/>
              <a:ext cx="432000" cy="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94" name="Google Shape;594;p24"/>
            <p:cNvCxnSpPr/>
            <p:nvPr/>
          </p:nvCxnSpPr>
          <p:spPr>
            <a:xfrm>
              <a:off x="5815011" y="1194793"/>
              <a:ext cx="432900" cy="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triangle"/>
              <a:tailEnd len="med" w="med" type="none"/>
            </a:ln>
          </p:spPr>
        </p:cxnSp>
        <p:cxnSp>
          <p:nvCxnSpPr>
            <p:cNvPr id="595" name="Google Shape;595;p24"/>
            <p:cNvCxnSpPr/>
            <p:nvPr/>
          </p:nvCxnSpPr>
          <p:spPr>
            <a:xfrm flipH="1" rot="10800000">
              <a:off x="6532296" y="1155209"/>
              <a:ext cx="419400" cy="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596" name="Google Shape;596;p24"/>
            <p:cNvCxnSpPr/>
            <p:nvPr/>
          </p:nvCxnSpPr>
          <p:spPr>
            <a:xfrm>
              <a:off x="6532296" y="1195350"/>
              <a:ext cx="4224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97" name="Google Shape;597;p24"/>
            <p:cNvSpPr txBox="1"/>
            <p:nvPr/>
          </p:nvSpPr>
          <p:spPr>
            <a:xfrm>
              <a:off x="5791150" y="880250"/>
              <a:ext cx="480600" cy="2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RPC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98" name="Google Shape;598;p24"/>
            <p:cNvSpPr txBox="1"/>
            <p:nvPr/>
          </p:nvSpPr>
          <p:spPr>
            <a:xfrm>
              <a:off x="6122025" y="663977"/>
              <a:ext cx="5361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UNIX socket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99" name="Google Shape;599;p24"/>
            <p:cNvSpPr/>
            <p:nvPr/>
          </p:nvSpPr>
          <p:spPr>
            <a:xfrm>
              <a:off x="8117400" y="831650"/>
              <a:ext cx="765900" cy="6885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Poppins"/>
                  <a:ea typeface="Poppins"/>
                  <a:cs typeface="Poppins"/>
                  <a:sym typeface="Poppins"/>
                </a:rPr>
                <a:t>Storage</a:t>
              </a:r>
              <a:endParaRPr sz="10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Poppins"/>
                  <a:ea typeface="Poppins"/>
                  <a:cs typeface="Poppins"/>
                  <a:sym typeface="Poppins"/>
                </a:rPr>
                <a:t>backend</a:t>
              </a:r>
              <a:endParaRPr sz="10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600" name="Google Shape;600;p24"/>
            <p:cNvCxnSpPr>
              <a:stCxn id="592" idx="3"/>
              <a:endCxn id="599" idx="2"/>
            </p:cNvCxnSpPr>
            <p:nvPr/>
          </p:nvCxnSpPr>
          <p:spPr>
            <a:xfrm>
              <a:off x="7695932" y="1175897"/>
              <a:ext cx="421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601" name="Google Shape;601;p24"/>
            <p:cNvSpPr txBox="1"/>
            <p:nvPr/>
          </p:nvSpPr>
          <p:spPr>
            <a:xfrm>
              <a:off x="5040525" y="1520200"/>
              <a:ext cx="805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g</a:t>
              </a: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RPC client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2" name="Google Shape;602;p24"/>
            <p:cNvSpPr txBox="1"/>
            <p:nvPr/>
          </p:nvSpPr>
          <p:spPr>
            <a:xfrm>
              <a:off x="6922100" y="1520200"/>
              <a:ext cx="8058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gRPC server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555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25"/>
          <p:cNvSpPr txBox="1"/>
          <p:nvPr>
            <p:ph type="title"/>
          </p:nvPr>
        </p:nvSpPr>
        <p:spPr>
          <a:xfrm>
            <a:off x="0" y="0"/>
            <a:ext cx="7983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CSI - Architecture</a:t>
            </a:r>
            <a:endParaRPr sz="1220"/>
          </a:p>
        </p:txBody>
      </p:sp>
      <p:grpSp>
        <p:nvGrpSpPr>
          <p:cNvPr id="608" name="Google Shape;608;p25"/>
          <p:cNvGrpSpPr/>
          <p:nvPr/>
        </p:nvGrpSpPr>
        <p:grpSpPr>
          <a:xfrm>
            <a:off x="341050" y="663600"/>
            <a:ext cx="5583000" cy="4131600"/>
            <a:chOff x="341050" y="572700"/>
            <a:chExt cx="5583000" cy="4131600"/>
          </a:xfrm>
        </p:grpSpPr>
        <p:sp>
          <p:nvSpPr>
            <p:cNvPr id="609" name="Google Shape;609;p25"/>
            <p:cNvSpPr/>
            <p:nvPr/>
          </p:nvSpPr>
          <p:spPr>
            <a:xfrm>
              <a:off x="341050" y="572700"/>
              <a:ext cx="5583000" cy="41316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CSI Driver</a:t>
              </a:r>
              <a:endParaRPr b="1"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10" name="Google Shape;610;p25"/>
            <p:cNvSpPr/>
            <p:nvPr/>
          </p:nvSpPr>
          <p:spPr>
            <a:xfrm>
              <a:off x="500400" y="940850"/>
              <a:ext cx="2554200" cy="36042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Controller Plugin</a:t>
              </a:r>
              <a:endParaRPr b="1"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11" name="Google Shape;611;p25"/>
            <p:cNvSpPr/>
            <p:nvPr/>
          </p:nvSpPr>
          <p:spPr>
            <a:xfrm>
              <a:off x="659700" y="1308950"/>
              <a:ext cx="2235600" cy="20826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Controller service</a:t>
              </a:r>
              <a:endParaRPr b="1"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CreateVolume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DeleteVolume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ControllerPublishVolume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ControllerUnpublishVolume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ValidateVolumeCapabilities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ListVolumes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GetCapacity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ControllerGetCapabilities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CreateSnapshot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DeleteSnapshot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ListSnapshots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ControllerExpandVolume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ControllerGetVolume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612" name="Google Shape;612;p25"/>
            <p:cNvSpPr/>
            <p:nvPr/>
          </p:nvSpPr>
          <p:spPr>
            <a:xfrm>
              <a:off x="3213900" y="940850"/>
              <a:ext cx="2551500" cy="36042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 Plugin</a:t>
              </a:r>
              <a:endParaRPr b="1"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13" name="Google Shape;613;p25"/>
            <p:cNvSpPr/>
            <p:nvPr/>
          </p:nvSpPr>
          <p:spPr>
            <a:xfrm>
              <a:off x="3373200" y="1308950"/>
              <a:ext cx="2235600" cy="20826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 service</a:t>
              </a:r>
              <a:endParaRPr b="1"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NodeStageVolume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NodeUnstageVolume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NodePublishVolume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NodeUnpublishVolume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NodeGetVolumeStats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NodeExpandVolume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NodeGetCapabilities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NodeGetInfo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614" name="Google Shape;614;p25"/>
            <p:cNvSpPr/>
            <p:nvPr/>
          </p:nvSpPr>
          <p:spPr>
            <a:xfrm>
              <a:off x="659050" y="3550850"/>
              <a:ext cx="4947000" cy="834900"/>
            </a:xfrm>
            <a:prstGeom prst="rect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Identity</a:t>
              </a:r>
              <a:r>
                <a:rPr b="1" lang="en" sz="800">
                  <a:latin typeface="Poppins"/>
                  <a:ea typeface="Poppins"/>
                  <a:cs typeface="Poppins"/>
                  <a:sym typeface="Poppins"/>
                </a:rPr>
                <a:t> service</a:t>
              </a:r>
              <a:endParaRPr b="1"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GetPluginInfo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GetPluginCapabilities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 Mono"/>
                <a:buChar char="●"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Probe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615" name="Google Shape;615;p25"/>
          <p:cNvSpPr txBox="1"/>
          <p:nvPr/>
        </p:nvSpPr>
        <p:spPr>
          <a:xfrm>
            <a:off x="6076200" y="633375"/>
            <a:ext cx="3067800" cy="40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3 sets of RPCs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b="1"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Node service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b="1"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Controller service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b="1"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Identity service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3 modes of operation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b="1"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Node Plugin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b="1"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Controller Plugin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b="1"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both (unified Plugin)</a:t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6" name="Google Shape;61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15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26"/>
          <p:cNvSpPr txBox="1"/>
          <p:nvPr>
            <p:ph type="title"/>
          </p:nvPr>
        </p:nvSpPr>
        <p:spPr>
          <a:xfrm>
            <a:off x="0" y="0"/>
            <a:ext cx="5979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CSI - Main Remote Procedure Calls (RPCs)</a:t>
            </a:r>
            <a:endParaRPr sz="1220"/>
          </a:p>
        </p:txBody>
      </p:sp>
      <p:sp>
        <p:nvSpPr>
          <p:cNvPr id="622" name="Google Shape;622;p26"/>
          <p:cNvSpPr txBox="1"/>
          <p:nvPr/>
        </p:nvSpPr>
        <p:spPr>
          <a:xfrm>
            <a:off x="0" y="572700"/>
            <a:ext cx="91440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Controller service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6D01"/>
              </a:buClr>
              <a:buSzPts val="1400"/>
              <a:buFont typeface="Poppins"/>
              <a:buChar char="●"/>
            </a:pPr>
            <a:r>
              <a:rPr b="1" lang="en">
                <a:solidFill>
                  <a:srgbClr val="FF6D01"/>
                </a:solidFill>
                <a:latin typeface="Roboto Mono"/>
                <a:ea typeface="Roboto Mono"/>
                <a:cs typeface="Roboto Mono"/>
                <a:sym typeface="Roboto Mono"/>
              </a:rPr>
              <a:t>CreateVolume</a:t>
            </a:r>
            <a:r>
              <a:rPr b="1"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/ </a:t>
            </a:r>
            <a:r>
              <a:rPr b="1" lang="en">
                <a:solidFill>
                  <a:srgbClr val="FF6D01"/>
                </a:solidFill>
                <a:latin typeface="Roboto Mono"/>
                <a:ea typeface="Roboto Mono"/>
                <a:cs typeface="Roboto Mono"/>
                <a:sym typeface="Roboto Mono"/>
              </a:rPr>
              <a:t>DeleteVolum</a:t>
            </a:r>
            <a:r>
              <a:rPr b="1" lang="en">
                <a:solidFill>
                  <a:srgbClr val="FF6D01"/>
                </a:solidFill>
                <a:latin typeface="Roboto Mono"/>
                <a:ea typeface="Roboto Mono"/>
                <a:cs typeface="Roboto Mono"/>
                <a:sym typeface="Roboto Mono"/>
              </a:rPr>
              <a:t>e</a:t>
            </a:r>
            <a:endParaRPr b="1">
              <a:solidFill>
                <a:srgbClr val="FF6D0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6D0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Poppins"/>
              <a:buChar char="●"/>
            </a:pPr>
            <a:r>
              <a:rPr b="1" lang="en">
                <a:solidFill>
                  <a:srgbClr val="FF6D01"/>
                </a:solidFill>
                <a:latin typeface="Roboto Mono"/>
                <a:ea typeface="Roboto Mono"/>
                <a:cs typeface="Roboto Mono"/>
                <a:sym typeface="Roboto Mono"/>
              </a:rPr>
              <a:t>ControllerPublishVolume</a:t>
            </a:r>
            <a:r>
              <a:rPr b="1"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/ </a:t>
            </a:r>
            <a:r>
              <a:rPr b="1" lang="en">
                <a:solidFill>
                  <a:srgbClr val="FF6D01"/>
                </a:solidFill>
                <a:latin typeface="Roboto Mono"/>
                <a:ea typeface="Roboto Mono"/>
                <a:cs typeface="Roboto Mono"/>
                <a:sym typeface="Roboto Mono"/>
              </a:rPr>
              <a:t>ControllerUnpublishVolume</a:t>
            </a:r>
            <a:r>
              <a:rPr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  <a:r>
              <a:rPr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 attach/detach</a:t>
            </a:r>
            <a:r>
              <a:rPr lang="en">
                <a:solidFill>
                  <a:srgbClr val="FF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(e.g. EBS)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Node </a:t>
            </a: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service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Poppins"/>
              <a:buChar char="●"/>
            </a:pPr>
            <a:r>
              <a:rPr b="1" lang="en">
                <a:solidFill>
                  <a:srgbClr val="FF6D01"/>
                </a:solidFill>
                <a:latin typeface="Roboto Mono"/>
                <a:ea typeface="Roboto Mono"/>
                <a:cs typeface="Roboto Mono"/>
                <a:sym typeface="Roboto Mono"/>
              </a:rPr>
              <a:t>NodePublishVolume</a:t>
            </a:r>
            <a:r>
              <a:rPr b="1"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/ </a:t>
            </a:r>
            <a:r>
              <a:rPr b="1" lang="en">
                <a:solidFill>
                  <a:srgbClr val="FF6D01"/>
                </a:solidFill>
                <a:latin typeface="Roboto Mono"/>
                <a:ea typeface="Roboto Mono"/>
                <a:cs typeface="Roboto Mono"/>
                <a:sym typeface="Roboto Mono"/>
              </a:rPr>
              <a:t>NodeUnpublishVolume</a:t>
            </a:r>
            <a:r>
              <a:rPr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  <a:r>
              <a:rPr lang="en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 mount/unmount</a:t>
            </a:r>
            <a:r>
              <a:rPr lang="en">
                <a:solidFill>
                  <a:srgbClr val="FF0000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(e.g. </a:t>
            </a:r>
            <a:r>
              <a:rPr lang="en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3"/>
              </a:rPr>
              <a:t>mount(2)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/</a:t>
            </a:r>
            <a:r>
              <a:rPr lang="en" u="sng">
                <a:solidFill>
                  <a:schemeClr val="hlink"/>
                </a:solidFill>
                <a:latin typeface="Roboto Mono"/>
                <a:ea typeface="Roboto Mono"/>
                <a:cs typeface="Roboto Mono"/>
                <a:sym typeface="Roboto Mono"/>
                <a:hlinkClick r:id="rId4"/>
              </a:rPr>
              <a:t>umount(2)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on Linux)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23" name="Google Shape;623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27"/>
          <p:cNvSpPr txBox="1"/>
          <p:nvPr>
            <p:ph type="title"/>
          </p:nvPr>
        </p:nvSpPr>
        <p:spPr>
          <a:xfrm>
            <a:off x="0" y="0"/>
            <a:ext cx="334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Kubernetes &amp; CSI</a:t>
            </a:r>
            <a:endParaRPr sz="2020"/>
          </a:p>
        </p:txBody>
      </p:sp>
      <p:grpSp>
        <p:nvGrpSpPr>
          <p:cNvPr id="629" name="Google Shape;629;p27"/>
          <p:cNvGrpSpPr/>
          <p:nvPr/>
        </p:nvGrpSpPr>
        <p:grpSpPr>
          <a:xfrm>
            <a:off x="7425600" y="4044500"/>
            <a:ext cx="1718400" cy="823200"/>
            <a:chOff x="7425600" y="4081500"/>
            <a:chExt cx="1718400" cy="823200"/>
          </a:xfrm>
        </p:grpSpPr>
        <p:sp>
          <p:nvSpPr>
            <p:cNvPr id="630" name="Google Shape;630;p27"/>
            <p:cNvSpPr/>
            <p:nvPr/>
          </p:nvSpPr>
          <p:spPr>
            <a:xfrm>
              <a:off x="7425600" y="4218750"/>
              <a:ext cx="137100" cy="1371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1" name="Google Shape;631;p27"/>
            <p:cNvSpPr txBox="1"/>
            <p:nvPr/>
          </p:nvSpPr>
          <p:spPr>
            <a:xfrm>
              <a:off x="7562700" y="4081500"/>
              <a:ext cx="1581300" cy="41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Sidecar container provide</a:t>
              </a:r>
              <a:r>
                <a:rPr lang="en" sz="7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d by Kubernetes Storage SIG</a:t>
              </a:r>
              <a:endParaRPr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2" name="Google Shape;632;p27"/>
            <p:cNvSpPr/>
            <p:nvPr/>
          </p:nvSpPr>
          <p:spPr>
            <a:xfrm>
              <a:off x="7425600" y="4630350"/>
              <a:ext cx="137100" cy="1371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3" name="Google Shape;633;p27"/>
            <p:cNvSpPr txBox="1"/>
            <p:nvPr/>
          </p:nvSpPr>
          <p:spPr>
            <a:xfrm>
              <a:off x="7562700" y="4493100"/>
              <a:ext cx="1581300" cy="41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Master container provided by third-party storage vendor</a:t>
              </a:r>
              <a:endParaRPr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634" name="Google Shape;634;p27"/>
          <p:cNvSpPr/>
          <p:nvPr/>
        </p:nvSpPr>
        <p:spPr>
          <a:xfrm>
            <a:off x="4255787" y="4147500"/>
            <a:ext cx="632419" cy="7572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Storage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backend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635" name="Google Shape;635;p27"/>
          <p:cNvGrpSpPr/>
          <p:nvPr/>
        </p:nvGrpSpPr>
        <p:grpSpPr>
          <a:xfrm>
            <a:off x="609358" y="677675"/>
            <a:ext cx="3646346" cy="3848400"/>
            <a:chOff x="609358" y="677675"/>
            <a:chExt cx="3646346" cy="3848400"/>
          </a:xfrm>
        </p:grpSpPr>
        <p:sp>
          <p:nvSpPr>
            <p:cNvPr id="636" name="Google Shape;636;p27"/>
            <p:cNvSpPr txBox="1"/>
            <p:nvPr/>
          </p:nvSpPr>
          <p:spPr>
            <a:xfrm>
              <a:off x="869500" y="677675"/>
              <a:ext cx="5307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7" name="Google Shape;637;p27"/>
            <p:cNvSpPr/>
            <p:nvPr/>
          </p:nvSpPr>
          <p:spPr>
            <a:xfrm>
              <a:off x="609358" y="1129400"/>
              <a:ext cx="3291000" cy="286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8" name="Google Shape;638;p27"/>
            <p:cNvSpPr/>
            <p:nvPr/>
          </p:nvSpPr>
          <p:spPr>
            <a:xfrm>
              <a:off x="825200" y="1954600"/>
              <a:ext cx="2859300" cy="18303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39" name="Google Shape;639;p27"/>
            <p:cNvSpPr/>
            <p:nvPr/>
          </p:nvSpPr>
          <p:spPr>
            <a:xfrm>
              <a:off x="1857504" y="3166775"/>
              <a:ext cx="799200" cy="4116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Controller Plugin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40" name="Google Shape;640;p27"/>
            <p:cNvSpPr/>
            <p:nvPr/>
          </p:nvSpPr>
          <p:spPr>
            <a:xfrm>
              <a:off x="1000009" y="2349275"/>
              <a:ext cx="800400" cy="4116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CSI Provisioner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41" name="Google Shape;641;p27"/>
            <p:cNvSpPr/>
            <p:nvPr/>
          </p:nvSpPr>
          <p:spPr>
            <a:xfrm>
              <a:off x="1856951" y="2349275"/>
              <a:ext cx="800400" cy="4116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CSI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Attacher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42" name="Google Shape;642;p27"/>
            <p:cNvSpPr txBox="1"/>
            <p:nvPr/>
          </p:nvSpPr>
          <p:spPr>
            <a:xfrm>
              <a:off x="2657343" y="2349275"/>
              <a:ext cx="800400" cy="41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...</a:t>
              </a:r>
              <a:endParaRPr sz="2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643" name="Google Shape;643;p27"/>
            <p:cNvCxnSpPr>
              <a:stCxn id="640" idx="0"/>
              <a:endCxn id="644" idx="1"/>
            </p:cNvCxnSpPr>
            <p:nvPr/>
          </p:nvCxnSpPr>
          <p:spPr>
            <a:xfrm rot="-5400000">
              <a:off x="1924159" y="153725"/>
              <a:ext cx="1671600" cy="27195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645" name="Google Shape;645;p27"/>
            <p:cNvCxnSpPr>
              <a:stCxn id="641" idx="0"/>
              <a:endCxn id="644" idx="1"/>
            </p:cNvCxnSpPr>
            <p:nvPr/>
          </p:nvCxnSpPr>
          <p:spPr>
            <a:xfrm rot="-5400000">
              <a:off x="2352701" y="582125"/>
              <a:ext cx="1671600" cy="18627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646" name="Google Shape;646;p27"/>
            <p:cNvCxnSpPr>
              <a:stCxn id="642" idx="0"/>
              <a:endCxn id="644" idx="1"/>
            </p:cNvCxnSpPr>
            <p:nvPr/>
          </p:nvCxnSpPr>
          <p:spPr>
            <a:xfrm rot="-5400000">
              <a:off x="2752893" y="982325"/>
              <a:ext cx="1671600" cy="10623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647" name="Google Shape;647;p27"/>
            <p:cNvCxnSpPr>
              <a:stCxn id="640" idx="2"/>
              <a:endCxn id="639" idx="0"/>
            </p:cNvCxnSpPr>
            <p:nvPr/>
          </p:nvCxnSpPr>
          <p:spPr>
            <a:xfrm flipH="1" rot="-5400000">
              <a:off x="1625659" y="2535425"/>
              <a:ext cx="405900" cy="8568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648" name="Google Shape;648;p27"/>
            <p:cNvCxnSpPr>
              <a:stCxn id="642" idx="2"/>
              <a:endCxn id="639" idx="0"/>
            </p:cNvCxnSpPr>
            <p:nvPr/>
          </p:nvCxnSpPr>
          <p:spPr>
            <a:xfrm rot="5400000">
              <a:off x="2454393" y="2563625"/>
              <a:ext cx="405900" cy="8004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649" name="Google Shape;649;p27"/>
            <p:cNvCxnSpPr>
              <a:stCxn id="641" idx="2"/>
              <a:endCxn id="639" idx="0"/>
            </p:cNvCxnSpPr>
            <p:nvPr/>
          </p:nvCxnSpPr>
          <p:spPr>
            <a:xfrm flipH="1" rot="-5400000">
              <a:off x="2054501" y="2963525"/>
              <a:ext cx="405900" cy="6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650" name="Google Shape;650;p27"/>
            <p:cNvCxnSpPr>
              <a:stCxn id="639" idx="2"/>
              <a:endCxn id="634" idx="2"/>
            </p:cNvCxnSpPr>
            <p:nvPr/>
          </p:nvCxnSpPr>
          <p:spPr>
            <a:xfrm flipH="1" rot="-5400000">
              <a:off x="2782554" y="3052925"/>
              <a:ext cx="947700" cy="19986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651" name="Google Shape;651;p27"/>
            <p:cNvSpPr txBox="1"/>
            <p:nvPr/>
          </p:nvSpPr>
          <p:spPr>
            <a:xfrm>
              <a:off x="940450" y="2841500"/>
              <a:ext cx="4596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gRPC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652" name="Google Shape;652;p27"/>
            <p:cNvGrpSpPr/>
            <p:nvPr/>
          </p:nvGrpSpPr>
          <p:grpSpPr>
            <a:xfrm>
              <a:off x="3119472" y="1200948"/>
              <a:ext cx="706180" cy="679045"/>
              <a:chOff x="5478325" y="613175"/>
              <a:chExt cx="551100" cy="529800"/>
            </a:xfrm>
          </p:grpSpPr>
          <p:sp>
            <p:nvSpPr>
              <p:cNvPr id="653" name="Google Shape;653;p27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654" name="Google Shape;654;p27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Kubelet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</p:grpSp>
      <p:cxnSp>
        <p:nvCxnSpPr>
          <p:cNvPr id="655" name="Google Shape;655;p27"/>
          <p:cNvCxnSpPr>
            <a:stCxn id="654" idx="6"/>
            <a:endCxn id="644" idx="1"/>
          </p:cNvCxnSpPr>
          <p:nvPr/>
        </p:nvCxnSpPr>
        <p:spPr>
          <a:xfrm rot="-5400000">
            <a:off x="3534361" y="615648"/>
            <a:ext cx="523500" cy="6471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656" name="Google Shape;656;p27"/>
          <p:cNvGrpSpPr/>
          <p:nvPr/>
        </p:nvGrpSpPr>
        <p:grpSpPr>
          <a:xfrm>
            <a:off x="4888304" y="677523"/>
            <a:ext cx="3749396" cy="3848627"/>
            <a:chOff x="4888304" y="677523"/>
            <a:chExt cx="3749396" cy="3848627"/>
          </a:xfrm>
        </p:grpSpPr>
        <p:sp>
          <p:nvSpPr>
            <p:cNvPr id="657" name="Google Shape;657;p27"/>
            <p:cNvSpPr txBox="1"/>
            <p:nvPr/>
          </p:nvSpPr>
          <p:spPr>
            <a:xfrm>
              <a:off x="8107000" y="677675"/>
              <a:ext cx="5307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58" name="Google Shape;658;p27"/>
            <p:cNvSpPr/>
            <p:nvPr/>
          </p:nvSpPr>
          <p:spPr>
            <a:xfrm>
              <a:off x="5243658" y="1124075"/>
              <a:ext cx="3291000" cy="2862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59" name="Google Shape;659;p27"/>
            <p:cNvSpPr/>
            <p:nvPr/>
          </p:nvSpPr>
          <p:spPr>
            <a:xfrm>
              <a:off x="5459500" y="1949275"/>
              <a:ext cx="2859300" cy="18303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60" name="Google Shape;660;p27"/>
            <p:cNvSpPr/>
            <p:nvPr/>
          </p:nvSpPr>
          <p:spPr>
            <a:xfrm>
              <a:off x="6491804" y="3161450"/>
              <a:ext cx="799200" cy="4116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 Plugin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61" name="Google Shape;661;p27"/>
            <p:cNvSpPr/>
            <p:nvPr/>
          </p:nvSpPr>
          <p:spPr>
            <a:xfrm>
              <a:off x="6491251" y="2343950"/>
              <a:ext cx="800400" cy="4116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 Driver Registrar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62" name="Google Shape;662;p27"/>
            <p:cNvSpPr txBox="1"/>
            <p:nvPr/>
          </p:nvSpPr>
          <p:spPr>
            <a:xfrm>
              <a:off x="6431850" y="2841500"/>
              <a:ext cx="4596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gRPC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663" name="Google Shape;663;p27"/>
            <p:cNvGrpSpPr/>
            <p:nvPr/>
          </p:nvGrpSpPr>
          <p:grpSpPr>
            <a:xfrm>
              <a:off x="7753772" y="1195623"/>
              <a:ext cx="706180" cy="679045"/>
              <a:chOff x="5478325" y="613175"/>
              <a:chExt cx="551100" cy="529800"/>
            </a:xfrm>
          </p:grpSpPr>
          <p:sp>
            <p:nvSpPr>
              <p:cNvPr id="664" name="Google Shape;664;p27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665" name="Google Shape;665;p27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Kubelet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666" name="Google Shape;666;p27"/>
            <p:cNvCxnSpPr>
              <a:stCxn id="661" idx="2"/>
              <a:endCxn id="660" idx="0"/>
            </p:cNvCxnSpPr>
            <p:nvPr/>
          </p:nvCxnSpPr>
          <p:spPr>
            <a:xfrm>
              <a:off x="6891451" y="2755550"/>
              <a:ext cx="0" cy="405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667" name="Google Shape;667;p27"/>
            <p:cNvCxnSpPr>
              <a:stCxn id="665" idx="4"/>
              <a:endCxn id="661" idx="0"/>
            </p:cNvCxnSpPr>
            <p:nvPr/>
          </p:nvCxnSpPr>
          <p:spPr>
            <a:xfrm flipH="1">
              <a:off x="6891570" y="1632321"/>
              <a:ext cx="862200" cy="7116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668" name="Google Shape;668;p27"/>
            <p:cNvSpPr txBox="1"/>
            <p:nvPr/>
          </p:nvSpPr>
          <p:spPr>
            <a:xfrm>
              <a:off x="6431850" y="2024000"/>
              <a:ext cx="4596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gRPC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669" name="Google Shape;669;p27"/>
            <p:cNvCxnSpPr>
              <a:stCxn id="670" idx="3"/>
              <a:endCxn id="660" idx="0"/>
            </p:cNvCxnSpPr>
            <p:nvPr/>
          </p:nvCxnSpPr>
          <p:spPr>
            <a:xfrm rot="5400000">
              <a:off x="6855854" y="1910300"/>
              <a:ext cx="1286700" cy="1215600"/>
            </a:xfrm>
            <a:prstGeom prst="bentConnector3">
              <a:avLst>
                <a:gd fmla="val 84616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71" name="Google Shape;671;p27"/>
            <p:cNvCxnSpPr>
              <a:stCxn id="665" idx="6"/>
              <a:endCxn id="644" idx="3"/>
            </p:cNvCxnSpPr>
            <p:nvPr/>
          </p:nvCxnSpPr>
          <p:spPr>
            <a:xfrm flipH="1" rot="5400000">
              <a:off x="6306561" y="-604677"/>
              <a:ext cx="518100" cy="30825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672" name="Google Shape;672;p27"/>
            <p:cNvCxnSpPr>
              <a:stCxn id="660" idx="2"/>
              <a:endCxn id="634" idx="4"/>
            </p:cNvCxnSpPr>
            <p:nvPr/>
          </p:nvCxnSpPr>
          <p:spPr>
            <a:xfrm rot="5400000">
              <a:off x="5413304" y="3048050"/>
              <a:ext cx="953100" cy="20031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673" name="Google Shape;673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4" name="Google Shape;674;p27"/>
          <p:cNvSpPr/>
          <p:nvPr/>
        </p:nvSpPr>
        <p:spPr>
          <a:xfrm>
            <a:off x="263450" y="2261000"/>
            <a:ext cx="8617500" cy="589500"/>
          </a:xfrm>
          <a:prstGeom prst="roundRect">
            <a:avLst>
              <a:gd fmla="val 16667" name="adj"/>
            </a:avLst>
          </a:prstGeom>
          <a:solidFill>
            <a:srgbClr val="9EC2F5">
              <a:alpha val="29750"/>
            </a:srgbClr>
          </a:solidFill>
          <a:ln cap="flat" cmpd="sng" w="9525">
            <a:solidFill>
              <a:srgbClr val="9EC2F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675" name="Google Shape;675;p27"/>
          <p:cNvGrpSpPr/>
          <p:nvPr/>
        </p:nvGrpSpPr>
        <p:grpSpPr>
          <a:xfrm>
            <a:off x="97821" y="2093417"/>
            <a:ext cx="332508" cy="332508"/>
            <a:chOff x="3678700" y="3140125"/>
            <a:chExt cx="603025" cy="603025"/>
          </a:xfrm>
        </p:grpSpPr>
        <p:sp>
          <p:nvSpPr>
            <p:cNvPr id="676" name="Google Shape;676;p27"/>
            <p:cNvSpPr/>
            <p:nvPr/>
          </p:nvSpPr>
          <p:spPr>
            <a:xfrm>
              <a:off x="3704675" y="3196200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FFFFF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677" name="Google Shape;677;p2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78700" y="3140125"/>
              <a:ext cx="603025" cy="60302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44" name="Google Shape;644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19738" y="241062"/>
            <a:ext cx="904500" cy="873026"/>
          </a:xfrm>
          <a:prstGeom prst="rect">
            <a:avLst/>
          </a:prstGeom>
          <a:noFill/>
          <a:ln>
            <a:noFill/>
          </a:ln>
        </p:spPr>
      </p:pic>
      <p:sp>
        <p:nvSpPr>
          <p:cNvPr id="678" name="Google Shape;678;p27"/>
          <p:cNvSpPr/>
          <p:nvPr/>
        </p:nvSpPr>
        <p:spPr>
          <a:xfrm>
            <a:off x="3544263" y="1000313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79" name="Google Shape;679;p27"/>
          <p:cNvSpPr/>
          <p:nvPr/>
        </p:nvSpPr>
        <p:spPr>
          <a:xfrm>
            <a:off x="8178163" y="994313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28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Kubernetes &amp; CSI - Node Plugin registration</a:t>
            </a:r>
            <a:endParaRPr sz="2020"/>
          </a:p>
        </p:txBody>
      </p:sp>
      <p:sp>
        <p:nvSpPr>
          <p:cNvPr id="685" name="Google Shape;685;p28"/>
          <p:cNvSpPr txBox="1"/>
          <p:nvPr/>
        </p:nvSpPr>
        <p:spPr>
          <a:xfrm>
            <a:off x="7303275" y="2909263"/>
            <a:ext cx="17427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GetPluginInfoResponse: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vendor_version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v0.1.0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686" name="Google Shape;686;p28"/>
          <p:cNvSpPr txBox="1"/>
          <p:nvPr/>
        </p:nvSpPr>
        <p:spPr>
          <a:xfrm>
            <a:off x="7303275" y="3439063"/>
            <a:ext cx="1742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NodeGetInfoResponse: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node_id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nodeA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accessible_topology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segments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region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r1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zone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z2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687" name="Google Shape;687;p28"/>
          <p:cNvGrpSpPr/>
          <p:nvPr/>
        </p:nvGrpSpPr>
        <p:grpSpPr>
          <a:xfrm>
            <a:off x="7303400" y="781038"/>
            <a:ext cx="1670400" cy="1998900"/>
            <a:chOff x="7303400" y="572700"/>
            <a:chExt cx="1670400" cy="1998900"/>
          </a:xfrm>
        </p:grpSpPr>
        <p:sp>
          <p:nvSpPr>
            <p:cNvPr id="688" name="Google Shape;688;p28"/>
            <p:cNvSpPr/>
            <p:nvPr/>
          </p:nvSpPr>
          <p:spPr>
            <a:xfrm>
              <a:off x="7544000" y="572700"/>
              <a:ext cx="1429800" cy="19989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9EC2F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Node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node1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labels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region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r1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zone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z2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status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689" name="Google Shape;689;p28"/>
            <p:cNvCxnSpPr>
              <a:stCxn id="690" idx="1"/>
              <a:endCxn id="688" idx="1"/>
            </p:cNvCxnSpPr>
            <p:nvPr/>
          </p:nvCxnSpPr>
          <p:spPr>
            <a:xfrm>
              <a:off x="7303400" y="1572150"/>
              <a:ext cx="240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691" name="Google Shape;691;p28"/>
          <p:cNvGrpSpPr/>
          <p:nvPr/>
        </p:nvGrpSpPr>
        <p:grpSpPr>
          <a:xfrm>
            <a:off x="2437575" y="1060688"/>
            <a:ext cx="4865700" cy="3048000"/>
            <a:chOff x="2437575" y="852350"/>
            <a:chExt cx="4865700" cy="3048000"/>
          </a:xfrm>
        </p:grpSpPr>
        <p:cxnSp>
          <p:nvCxnSpPr>
            <p:cNvPr id="692" name="Google Shape;692;p28"/>
            <p:cNvCxnSpPr>
              <a:stCxn id="693" idx="3"/>
              <a:endCxn id="694" idx="0"/>
            </p:cNvCxnSpPr>
            <p:nvPr/>
          </p:nvCxnSpPr>
          <p:spPr>
            <a:xfrm>
              <a:off x="6359900" y="2486300"/>
              <a:ext cx="0" cy="589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695" name="Google Shape;695;p28"/>
            <p:cNvSpPr/>
            <p:nvPr/>
          </p:nvSpPr>
          <p:spPr>
            <a:xfrm>
              <a:off x="2437575" y="981650"/>
              <a:ext cx="4865700" cy="29187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96" name="Google Shape;696;p28"/>
            <p:cNvSpPr/>
            <p:nvPr/>
          </p:nvSpPr>
          <p:spPr>
            <a:xfrm>
              <a:off x="2765775" y="2717475"/>
              <a:ext cx="4209300" cy="9765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697" name="Google Shape;697;p28"/>
            <p:cNvGrpSpPr/>
            <p:nvPr/>
          </p:nvGrpSpPr>
          <p:grpSpPr>
            <a:xfrm>
              <a:off x="4617809" y="1191648"/>
              <a:ext cx="706180" cy="679045"/>
              <a:chOff x="5478325" y="613175"/>
              <a:chExt cx="551100" cy="529800"/>
            </a:xfrm>
          </p:grpSpPr>
          <p:sp>
            <p:nvSpPr>
              <p:cNvPr id="698" name="Google Shape;698;p28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699" name="Google Shape;699;p28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Kubelet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700" name="Google Shape;700;p28"/>
            <p:cNvSpPr/>
            <p:nvPr/>
          </p:nvSpPr>
          <p:spPr>
            <a:xfrm>
              <a:off x="5960304" y="3076100"/>
              <a:ext cx="799200" cy="4116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 Plugin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1" name="Google Shape;701;p28"/>
            <p:cNvSpPr/>
            <p:nvPr/>
          </p:nvSpPr>
          <p:spPr>
            <a:xfrm>
              <a:off x="2981476" y="3076100"/>
              <a:ext cx="800400" cy="4116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 Driver Registrar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2" name="Google Shape;702;p28"/>
            <p:cNvSpPr txBox="1"/>
            <p:nvPr/>
          </p:nvSpPr>
          <p:spPr>
            <a:xfrm>
              <a:off x="3586564" y="2305550"/>
              <a:ext cx="1194000" cy="18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/var/lib/kubelet/plugins_registry</a:t>
              </a:r>
              <a:endParaRPr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/csi-plugin.org-reg.sock</a:t>
              </a:r>
              <a:endParaRPr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03" name="Google Shape;703;p28"/>
            <p:cNvSpPr txBox="1"/>
            <p:nvPr/>
          </p:nvSpPr>
          <p:spPr>
            <a:xfrm>
              <a:off x="5175800" y="2305550"/>
              <a:ext cx="916800" cy="18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/var/lib/kubelet/plugins</a:t>
              </a:r>
              <a:endParaRPr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/csi-plugin.org/csi.sock</a:t>
              </a:r>
              <a:endParaRPr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704" name="Google Shape;704;p28"/>
            <p:cNvCxnSpPr>
              <a:stCxn id="701" idx="0"/>
              <a:endCxn id="705" idx="3"/>
            </p:cNvCxnSpPr>
            <p:nvPr/>
          </p:nvCxnSpPr>
          <p:spPr>
            <a:xfrm flipH="1" rot="10800000">
              <a:off x="3381676" y="2486300"/>
              <a:ext cx="1589100" cy="589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06" name="Google Shape;706;p28"/>
            <p:cNvCxnSpPr>
              <a:stCxn id="705" idx="3"/>
              <a:endCxn id="700" idx="0"/>
            </p:cNvCxnSpPr>
            <p:nvPr/>
          </p:nvCxnSpPr>
          <p:spPr>
            <a:xfrm>
              <a:off x="4970900" y="2486300"/>
              <a:ext cx="1389000" cy="589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07" name="Google Shape;707;p28"/>
            <p:cNvCxnSpPr>
              <a:stCxn id="708" idx="3"/>
              <a:endCxn id="709" idx="0"/>
            </p:cNvCxnSpPr>
            <p:nvPr/>
          </p:nvCxnSpPr>
          <p:spPr>
            <a:xfrm>
              <a:off x="3381675" y="2486300"/>
              <a:ext cx="0" cy="589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05" name="Google Shape;705;p28"/>
            <p:cNvSpPr/>
            <p:nvPr/>
          </p:nvSpPr>
          <p:spPr>
            <a:xfrm>
              <a:off x="4766000" y="2311400"/>
              <a:ext cx="409800" cy="174900"/>
            </a:xfrm>
            <a:prstGeom prst="can">
              <a:avLst>
                <a:gd fmla="val 25000" name="adj"/>
              </a:avLst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710" name="Google Shape;710;p28"/>
            <p:cNvCxnSpPr>
              <a:stCxn id="699" idx="1"/>
              <a:endCxn id="693" idx="1"/>
            </p:cNvCxnSpPr>
            <p:nvPr/>
          </p:nvCxnSpPr>
          <p:spPr>
            <a:xfrm>
              <a:off x="5323990" y="1628346"/>
              <a:ext cx="1035900" cy="6831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711" name="Google Shape;711;p28"/>
            <p:cNvSpPr/>
            <p:nvPr/>
          </p:nvSpPr>
          <p:spPr>
            <a:xfrm>
              <a:off x="6946863" y="852350"/>
              <a:ext cx="356400" cy="1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node1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12" name="Google Shape;712;p28"/>
            <p:cNvSpPr txBox="1"/>
            <p:nvPr/>
          </p:nvSpPr>
          <p:spPr>
            <a:xfrm>
              <a:off x="6564800" y="2305550"/>
              <a:ext cx="680700" cy="18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/var/lib/kubelet</a:t>
              </a:r>
              <a:endParaRPr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693" name="Google Shape;693;p28"/>
            <p:cNvSpPr/>
            <p:nvPr/>
          </p:nvSpPr>
          <p:spPr>
            <a:xfrm>
              <a:off x="6155000" y="2311400"/>
              <a:ext cx="409800" cy="1749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hostPath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8" name="Google Shape;708;p28"/>
            <p:cNvSpPr/>
            <p:nvPr/>
          </p:nvSpPr>
          <p:spPr>
            <a:xfrm>
              <a:off x="3176775" y="2311400"/>
              <a:ext cx="409800" cy="174900"/>
            </a:xfrm>
            <a:prstGeom prst="can">
              <a:avLst>
                <a:gd fmla="val 25000" name="adj"/>
              </a:avLst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713" name="Google Shape;713;p28"/>
            <p:cNvCxnSpPr>
              <a:endCxn id="705" idx="1"/>
            </p:cNvCxnSpPr>
            <p:nvPr/>
          </p:nvCxnSpPr>
          <p:spPr>
            <a:xfrm>
              <a:off x="4970900" y="1874300"/>
              <a:ext cx="0" cy="437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714" name="Google Shape;714;p28"/>
            <p:cNvCxnSpPr>
              <a:stCxn id="693" idx="3"/>
              <a:endCxn id="700" idx="0"/>
            </p:cNvCxnSpPr>
            <p:nvPr/>
          </p:nvCxnSpPr>
          <p:spPr>
            <a:xfrm>
              <a:off x="6359900" y="2486300"/>
              <a:ext cx="0" cy="589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cxnSp>
          <p:nvCxnSpPr>
            <p:cNvPr id="715" name="Google Shape;715;p28"/>
            <p:cNvCxnSpPr>
              <a:stCxn id="699" idx="4"/>
              <a:endCxn id="708" idx="1"/>
            </p:cNvCxnSpPr>
            <p:nvPr/>
          </p:nvCxnSpPr>
          <p:spPr>
            <a:xfrm flipH="1">
              <a:off x="3381807" y="1628346"/>
              <a:ext cx="1236000" cy="6831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716" name="Google Shape;716;p28"/>
          <p:cNvGrpSpPr/>
          <p:nvPr/>
        </p:nvGrpSpPr>
        <p:grpSpPr>
          <a:xfrm>
            <a:off x="4370300" y="794713"/>
            <a:ext cx="1099475" cy="605406"/>
            <a:chOff x="4370300" y="586375"/>
            <a:chExt cx="1099475" cy="605406"/>
          </a:xfrm>
        </p:grpSpPr>
        <p:sp>
          <p:nvSpPr>
            <p:cNvPr id="717" name="Google Shape;717;p28"/>
            <p:cNvSpPr txBox="1"/>
            <p:nvPr/>
          </p:nvSpPr>
          <p:spPr>
            <a:xfrm>
              <a:off x="4370300" y="586375"/>
              <a:ext cx="600600" cy="3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update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718" name="Google Shape;718;p28"/>
            <p:cNvCxnSpPr>
              <a:endCxn id="719" idx="0"/>
            </p:cNvCxnSpPr>
            <p:nvPr/>
          </p:nvCxnSpPr>
          <p:spPr>
            <a:xfrm flipH="1" rot="10800000">
              <a:off x="4970875" y="981481"/>
              <a:ext cx="498900" cy="210300"/>
            </a:xfrm>
            <a:prstGeom prst="bentConnector4">
              <a:avLst>
                <a:gd fmla="val 150" name="adj1"/>
                <a:gd fmla="val 213231" name="adj2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720" name="Google Shape;720;p28"/>
          <p:cNvGrpSpPr/>
          <p:nvPr/>
        </p:nvGrpSpPr>
        <p:grpSpPr>
          <a:xfrm>
            <a:off x="220050" y="1874888"/>
            <a:ext cx="2026500" cy="2393800"/>
            <a:chOff x="220050" y="1643350"/>
            <a:chExt cx="2026500" cy="2393800"/>
          </a:xfrm>
        </p:grpSpPr>
        <p:sp>
          <p:nvSpPr>
            <p:cNvPr id="721" name="Google Shape;721;p28"/>
            <p:cNvSpPr/>
            <p:nvPr/>
          </p:nvSpPr>
          <p:spPr>
            <a:xfrm>
              <a:off x="220050" y="1877150"/>
              <a:ext cx="2026500" cy="21600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9EC2F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storage.k8s.io/v1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CSINode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node1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drivers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-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csi-plugin.org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nodeID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nodeA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topologyKeys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- region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- zone    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722" name="Google Shape;722;p28"/>
            <p:cNvCxnSpPr>
              <a:stCxn id="723" idx="2"/>
              <a:endCxn id="721" idx="0"/>
            </p:cNvCxnSpPr>
            <p:nvPr/>
          </p:nvCxnSpPr>
          <p:spPr>
            <a:xfrm>
              <a:off x="1233288" y="1643350"/>
              <a:ext cx="0" cy="233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724" name="Google Shape;724;p28"/>
          <p:cNvGrpSpPr/>
          <p:nvPr/>
        </p:nvGrpSpPr>
        <p:grpSpPr>
          <a:xfrm>
            <a:off x="867588" y="997988"/>
            <a:ext cx="3820155" cy="900100"/>
            <a:chOff x="867588" y="789650"/>
            <a:chExt cx="3820155" cy="900100"/>
          </a:xfrm>
        </p:grpSpPr>
        <p:sp>
          <p:nvSpPr>
            <p:cNvPr id="723" name="Google Shape;723;p28"/>
            <p:cNvSpPr/>
            <p:nvPr/>
          </p:nvSpPr>
          <p:spPr>
            <a:xfrm>
              <a:off x="867588" y="981650"/>
              <a:ext cx="731400" cy="684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CSINode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25" name="Google Shape;725;p28"/>
            <p:cNvSpPr/>
            <p:nvPr/>
          </p:nvSpPr>
          <p:spPr>
            <a:xfrm>
              <a:off x="1242600" y="852338"/>
              <a:ext cx="356400" cy="1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node1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26" name="Google Shape;726;p28"/>
            <p:cNvSpPr txBox="1"/>
            <p:nvPr/>
          </p:nvSpPr>
          <p:spPr>
            <a:xfrm>
              <a:off x="1717975" y="1324050"/>
              <a:ext cx="6006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create/update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27" name="Google Shape;727;p28"/>
            <p:cNvSpPr txBox="1"/>
            <p:nvPr/>
          </p:nvSpPr>
          <p:spPr>
            <a:xfrm>
              <a:off x="1618675" y="789650"/>
              <a:ext cx="7992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owner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reference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728" name="Google Shape;728;p28"/>
            <p:cNvCxnSpPr/>
            <p:nvPr/>
          </p:nvCxnSpPr>
          <p:spPr>
            <a:xfrm>
              <a:off x="1599975" y="1155350"/>
              <a:ext cx="837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729" name="Google Shape;729;p28"/>
            <p:cNvCxnSpPr>
              <a:stCxn id="699" idx="5"/>
              <a:endCxn id="723" idx="3"/>
            </p:cNvCxnSpPr>
            <p:nvPr/>
          </p:nvCxnSpPr>
          <p:spPr>
            <a:xfrm rot="10800000">
              <a:off x="1598943" y="1324041"/>
              <a:ext cx="3088800" cy="2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730" name="Google Shape;730;p28"/>
          <p:cNvSpPr txBox="1"/>
          <p:nvPr/>
        </p:nvSpPr>
        <p:spPr>
          <a:xfrm>
            <a:off x="4970538" y="2079750"/>
            <a:ext cx="1093200" cy="4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GetPluginInfo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NodeGetInfo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31" name="Google Shape;731;p28"/>
          <p:cNvSpPr txBox="1"/>
          <p:nvPr/>
        </p:nvSpPr>
        <p:spPr>
          <a:xfrm>
            <a:off x="4970538" y="2079750"/>
            <a:ext cx="1093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GetPluginInfo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32" name="Google Shape;732;p28"/>
          <p:cNvSpPr/>
          <p:nvPr/>
        </p:nvSpPr>
        <p:spPr>
          <a:xfrm>
            <a:off x="623825" y="3477388"/>
            <a:ext cx="894300" cy="435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3" name="Google Shape;733;p28"/>
          <p:cNvSpPr/>
          <p:nvPr/>
        </p:nvSpPr>
        <p:spPr>
          <a:xfrm>
            <a:off x="7714650" y="1431838"/>
            <a:ext cx="852900" cy="435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4" name="Google Shape;734;p28"/>
          <p:cNvSpPr/>
          <p:nvPr/>
        </p:nvSpPr>
        <p:spPr>
          <a:xfrm>
            <a:off x="391225" y="2626738"/>
            <a:ext cx="7458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5" name="Google Shape;735;p28"/>
          <p:cNvSpPr/>
          <p:nvPr/>
        </p:nvSpPr>
        <p:spPr>
          <a:xfrm>
            <a:off x="623825" y="3336088"/>
            <a:ext cx="8943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6" name="Google Shape;736;p28"/>
          <p:cNvSpPr/>
          <p:nvPr/>
        </p:nvSpPr>
        <p:spPr>
          <a:xfrm>
            <a:off x="622125" y="3194788"/>
            <a:ext cx="13266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7" name="Google Shape;737;p28"/>
          <p:cNvSpPr/>
          <p:nvPr/>
        </p:nvSpPr>
        <p:spPr>
          <a:xfrm>
            <a:off x="7463250" y="3119063"/>
            <a:ext cx="13266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8" name="Google Shape;738;p28"/>
          <p:cNvSpPr/>
          <p:nvPr/>
        </p:nvSpPr>
        <p:spPr>
          <a:xfrm>
            <a:off x="7469700" y="3788313"/>
            <a:ext cx="1326600" cy="509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9" name="Google Shape;739;p28"/>
          <p:cNvSpPr/>
          <p:nvPr/>
        </p:nvSpPr>
        <p:spPr>
          <a:xfrm>
            <a:off x="7469700" y="3647013"/>
            <a:ext cx="9573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0" name="Google Shape;740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9" name="Google Shape;719;p28"/>
          <p:cNvSpPr txBox="1"/>
          <p:nvPr/>
        </p:nvSpPr>
        <p:spPr>
          <a:xfrm>
            <a:off x="5169475" y="1189818"/>
            <a:ext cx="600600" cy="14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29"/>
          <p:cNvSpPr/>
          <p:nvPr/>
        </p:nvSpPr>
        <p:spPr>
          <a:xfrm>
            <a:off x="4107000" y="2662150"/>
            <a:ext cx="1778400" cy="20637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Pod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46" name="Google Shape;746;p29"/>
          <p:cNvSpPr txBox="1"/>
          <p:nvPr>
            <p:ph type="title"/>
          </p:nvPr>
        </p:nvSpPr>
        <p:spPr>
          <a:xfrm>
            <a:off x="0" y="0"/>
            <a:ext cx="5129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Kubernetes &amp; CSI - Creating volumes</a:t>
            </a:r>
            <a:endParaRPr sz="2020"/>
          </a:p>
        </p:txBody>
      </p:sp>
      <p:sp>
        <p:nvSpPr>
          <p:cNvPr id="747" name="Google Shape;747;p29"/>
          <p:cNvSpPr/>
          <p:nvPr/>
        </p:nvSpPr>
        <p:spPr>
          <a:xfrm>
            <a:off x="4336800" y="572700"/>
            <a:ext cx="1318800" cy="529800"/>
          </a:xfrm>
          <a:prstGeom prst="rect">
            <a:avLst/>
          </a:prstGeom>
          <a:solidFill>
            <a:srgbClr val="9EC2F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PersistentVolume controller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Poppins"/>
                <a:ea typeface="Poppins"/>
                <a:cs typeface="Poppins"/>
                <a:sym typeface="Poppins"/>
              </a:rPr>
              <a:t>(Controller Manager)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748" name="Google Shape;748;p29"/>
          <p:cNvGrpSpPr/>
          <p:nvPr/>
        </p:nvGrpSpPr>
        <p:grpSpPr>
          <a:xfrm>
            <a:off x="4382700" y="1102500"/>
            <a:ext cx="975900" cy="471600"/>
            <a:chOff x="4382700" y="1102500"/>
            <a:chExt cx="975900" cy="471600"/>
          </a:xfrm>
        </p:grpSpPr>
        <p:cxnSp>
          <p:nvCxnSpPr>
            <p:cNvPr id="749" name="Google Shape;749;p29"/>
            <p:cNvCxnSpPr>
              <a:stCxn id="747" idx="2"/>
              <a:endCxn id="750" idx="6"/>
            </p:cNvCxnSpPr>
            <p:nvPr/>
          </p:nvCxnSpPr>
          <p:spPr>
            <a:xfrm flipH="1">
              <a:off x="4382700" y="1102500"/>
              <a:ext cx="613500" cy="471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51" name="Google Shape;751;p29"/>
            <p:cNvSpPr txBox="1"/>
            <p:nvPr/>
          </p:nvSpPr>
          <p:spPr>
            <a:xfrm>
              <a:off x="4633800" y="1253613"/>
              <a:ext cx="724800" cy="2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 &amp; update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752" name="Google Shape;752;p29"/>
          <p:cNvGrpSpPr/>
          <p:nvPr/>
        </p:nvGrpSpPr>
        <p:grpSpPr>
          <a:xfrm>
            <a:off x="4996150" y="3479050"/>
            <a:ext cx="964800" cy="535500"/>
            <a:chOff x="4996150" y="3479050"/>
            <a:chExt cx="964800" cy="535500"/>
          </a:xfrm>
        </p:grpSpPr>
        <p:cxnSp>
          <p:nvCxnSpPr>
            <p:cNvPr id="753" name="Google Shape;753;p29"/>
            <p:cNvCxnSpPr>
              <a:stCxn id="754" idx="2"/>
              <a:endCxn id="755" idx="0"/>
            </p:cNvCxnSpPr>
            <p:nvPr/>
          </p:nvCxnSpPr>
          <p:spPr>
            <a:xfrm>
              <a:off x="4996154" y="3479050"/>
              <a:ext cx="0" cy="535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56" name="Google Shape;756;p29"/>
            <p:cNvSpPr txBox="1"/>
            <p:nvPr/>
          </p:nvSpPr>
          <p:spPr>
            <a:xfrm>
              <a:off x="4996150" y="3604550"/>
              <a:ext cx="964800" cy="2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CreateVolume</a:t>
              </a:r>
              <a:endParaRPr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757" name="Google Shape;757;p29"/>
          <p:cNvGrpSpPr/>
          <p:nvPr/>
        </p:nvGrpSpPr>
        <p:grpSpPr>
          <a:xfrm>
            <a:off x="4382654" y="2103850"/>
            <a:ext cx="710208" cy="963600"/>
            <a:chOff x="4382654" y="2103850"/>
            <a:chExt cx="710208" cy="963600"/>
          </a:xfrm>
        </p:grpSpPr>
        <p:cxnSp>
          <p:nvCxnSpPr>
            <p:cNvPr id="758" name="Google Shape;758;p29"/>
            <p:cNvCxnSpPr>
              <a:stCxn id="754" idx="0"/>
              <a:endCxn id="759" idx="2"/>
            </p:cNvCxnSpPr>
            <p:nvPr/>
          </p:nvCxnSpPr>
          <p:spPr>
            <a:xfrm rot="10800000">
              <a:off x="4382654" y="2103850"/>
              <a:ext cx="613500" cy="963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60" name="Google Shape;760;p29"/>
            <p:cNvSpPr txBox="1"/>
            <p:nvPr/>
          </p:nvSpPr>
          <p:spPr>
            <a:xfrm>
              <a:off x="4531563" y="2304800"/>
              <a:ext cx="5613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761" name="Google Shape;761;p29"/>
          <p:cNvGrpSpPr/>
          <p:nvPr/>
        </p:nvGrpSpPr>
        <p:grpSpPr>
          <a:xfrm>
            <a:off x="3507219" y="1573975"/>
            <a:ext cx="1150881" cy="2305203"/>
            <a:chOff x="3507219" y="1573975"/>
            <a:chExt cx="1150881" cy="2305203"/>
          </a:xfrm>
        </p:grpSpPr>
        <p:cxnSp>
          <p:nvCxnSpPr>
            <p:cNvPr id="762" name="Google Shape;762;p29"/>
            <p:cNvCxnSpPr>
              <a:stCxn id="750" idx="3"/>
              <a:endCxn id="763" idx="6"/>
            </p:cNvCxnSpPr>
            <p:nvPr/>
          </p:nvCxnSpPr>
          <p:spPr>
            <a:xfrm rot="5400000">
              <a:off x="2995869" y="2615128"/>
              <a:ext cx="1775400" cy="752700"/>
            </a:xfrm>
            <a:prstGeom prst="curvedConnector3">
              <a:avLst>
                <a:gd fmla="val 38152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750" name="Google Shape;750;p29"/>
            <p:cNvSpPr/>
            <p:nvPr/>
          </p:nvSpPr>
          <p:spPr>
            <a:xfrm>
              <a:off x="4107000" y="15739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PVC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759" name="Google Shape;759;p29"/>
          <p:cNvSpPr/>
          <p:nvPr/>
        </p:nvSpPr>
        <p:spPr>
          <a:xfrm>
            <a:off x="4290450" y="2069875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64" name="Google Shape;764;p29"/>
          <p:cNvSpPr/>
          <p:nvPr/>
        </p:nvSpPr>
        <p:spPr>
          <a:xfrm>
            <a:off x="6128975" y="310450"/>
            <a:ext cx="2927400" cy="27822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PersistentVolume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annotations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pv.kubernetes.io/provisioned-by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pvc-cc883c26-e1d1-41ce-bd98-10f2c21d5819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storageClassName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class-example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claimRef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PersistentVolumeClaim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namespace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default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resourceVersion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700">
                <a:solidFill>
                  <a:srgbClr val="BB4444"/>
                </a:solidFill>
                <a:latin typeface="Roboto Mono"/>
                <a:ea typeface="Roboto Mono"/>
                <a:cs typeface="Roboto Mono"/>
                <a:sym typeface="Roboto Mono"/>
              </a:rPr>
              <a:t>"213485"</a:t>
            </a:r>
            <a:endParaRPr sz="700">
              <a:solidFill>
                <a:srgbClr val="BB444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uid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cc883c26-e1d1-41ce-bd98-10f2c21d5819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csi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driver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volumeHandle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selectedVolumeID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65" name="Google Shape;765;p29"/>
          <p:cNvSpPr/>
          <p:nvPr/>
        </p:nvSpPr>
        <p:spPr>
          <a:xfrm>
            <a:off x="5517750" y="2071150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766" name="Google Shape;766;p29"/>
          <p:cNvGrpSpPr/>
          <p:nvPr/>
        </p:nvGrpSpPr>
        <p:grpSpPr>
          <a:xfrm>
            <a:off x="4996154" y="2105050"/>
            <a:ext cx="964796" cy="962400"/>
            <a:chOff x="4996154" y="2105050"/>
            <a:chExt cx="964796" cy="962400"/>
          </a:xfrm>
        </p:grpSpPr>
        <p:cxnSp>
          <p:nvCxnSpPr>
            <p:cNvPr id="767" name="Google Shape;767;p29"/>
            <p:cNvCxnSpPr>
              <a:stCxn id="754" idx="0"/>
              <a:endCxn id="765" idx="2"/>
            </p:cNvCxnSpPr>
            <p:nvPr/>
          </p:nvCxnSpPr>
          <p:spPr>
            <a:xfrm flipH="1" rot="10800000">
              <a:off x="4996154" y="2105050"/>
              <a:ext cx="613800" cy="962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68" name="Google Shape;768;p29"/>
            <p:cNvSpPr txBox="1"/>
            <p:nvPr/>
          </p:nvSpPr>
          <p:spPr>
            <a:xfrm>
              <a:off x="5399650" y="2304800"/>
              <a:ext cx="5613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create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769" name="Google Shape;769;p29"/>
          <p:cNvCxnSpPr>
            <a:stCxn id="747" idx="2"/>
            <a:endCxn id="770" idx="6"/>
          </p:cNvCxnSpPr>
          <p:nvPr/>
        </p:nvCxnSpPr>
        <p:spPr>
          <a:xfrm>
            <a:off x="4996200" y="1102500"/>
            <a:ext cx="613800" cy="470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771" name="Google Shape;771;p29"/>
          <p:cNvGrpSpPr/>
          <p:nvPr/>
        </p:nvGrpSpPr>
        <p:grpSpPr>
          <a:xfrm>
            <a:off x="4658099" y="1572700"/>
            <a:ext cx="1227301" cy="529800"/>
            <a:chOff x="4658099" y="1572700"/>
            <a:chExt cx="1227301" cy="529800"/>
          </a:xfrm>
        </p:grpSpPr>
        <p:sp>
          <p:nvSpPr>
            <p:cNvPr id="770" name="Google Shape;770;p29"/>
            <p:cNvSpPr/>
            <p:nvPr/>
          </p:nvSpPr>
          <p:spPr>
            <a:xfrm>
              <a:off x="5334300" y="1572700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772" name="Google Shape;772;p29"/>
            <p:cNvCxnSpPr>
              <a:stCxn id="770" idx="4"/>
              <a:endCxn id="750" idx="1"/>
            </p:cNvCxnSpPr>
            <p:nvPr/>
          </p:nvCxnSpPr>
          <p:spPr>
            <a:xfrm flipH="1">
              <a:off x="4658099" y="1913418"/>
              <a:ext cx="676200" cy="1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sp>
        <p:nvSpPr>
          <p:cNvPr id="773" name="Google Shape;773;p29"/>
          <p:cNvSpPr txBox="1"/>
          <p:nvPr/>
        </p:nvSpPr>
        <p:spPr>
          <a:xfrm>
            <a:off x="5892275" y="3471550"/>
            <a:ext cx="3164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CreateVolumeRequest: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pvc-cc883c26-e1d1-41ce-bd98-10f2c21d5819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74" name="Google Shape;774;p29"/>
          <p:cNvSpPr txBox="1"/>
          <p:nvPr/>
        </p:nvSpPr>
        <p:spPr>
          <a:xfrm>
            <a:off x="5892275" y="4423150"/>
            <a:ext cx="2701500" cy="7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CreateVolumeResponse: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volume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volume_id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selectedVolumeID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75" name="Google Shape;775;p29"/>
          <p:cNvSpPr/>
          <p:nvPr/>
        </p:nvSpPr>
        <p:spPr>
          <a:xfrm>
            <a:off x="6674650" y="4044250"/>
            <a:ext cx="632400" cy="3522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Poppins"/>
                <a:ea typeface="Poppins"/>
                <a:cs typeface="Poppins"/>
                <a:sym typeface="Poppins"/>
              </a:rPr>
              <a:t>Volume</a:t>
            </a:r>
            <a:endParaRPr sz="7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776" name="Google Shape;776;p29"/>
          <p:cNvGrpSpPr/>
          <p:nvPr/>
        </p:nvGrpSpPr>
        <p:grpSpPr>
          <a:xfrm>
            <a:off x="5395754" y="3986350"/>
            <a:ext cx="1278900" cy="234000"/>
            <a:chOff x="5395754" y="3986350"/>
            <a:chExt cx="1278900" cy="234000"/>
          </a:xfrm>
        </p:grpSpPr>
        <p:cxnSp>
          <p:nvCxnSpPr>
            <p:cNvPr id="777" name="Google Shape;777;p29"/>
            <p:cNvCxnSpPr>
              <a:stCxn id="755" idx="3"/>
              <a:endCxn id="775" idx="2"/>
            </p:cNvCxnSpPr>
            <p:nvPr/>
          </p:nvCxnSpPr>
          <p:spPr>
            <a:xfrm>
              <a:off x="5395754" y="4220350"/>
              <a:ext cx="1278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778" name="Google Shape;778;p29"/>
            <p:cNvSpPr txBox="1"/>
            <p:nvPr/>
          </p:nvSpPr>
          <p:spPr>
            <a:xfrm>
              <a:off x="5867688" y="3986350"/>
              <a:ext cx="7680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provision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779" name="Google Shape;779;p29"/>
          <p:cNvGrpSpPr/>
          <p:nvPr/>
        </p:nvGrpSpPr>
        <p:grpSpPr>
          <a:xfrm>
            <a:off x="701025" y="3704950"/>
            <a:ext cx="3895529" cy="1030200"/>
            <a:chOff x="701025" y="3704950"/>
            <a:chExt cx="3895529" cy="1030200"/>
          </a:xfrm>
        </p:grpSpPr>
        <p:sp>
          <p:nvSpPr>
            <p:cNvPr id="780" name="Google Shape;780;p29"/>
            <p:cNvSpPr/>
            <p:nvPr/>
          </p:nvSpPr>
          <p:spPr>
            <a:xfrm>
              <a:off x="701025" y="3704950"/>
              <a:ext cx="1985100" cy="10302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storage.k8s.io/v1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StorageClass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class-example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provisioner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csi-plugin.org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volumeBindingMode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Immediate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...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63" name="Google Shape;763;p29"/>
            <p:cNvSpPr/>
            <p:nvPr/>
          </p:nvSpPr>
          <p:spPr>
            <a:xfrm>
              <a:off x="3231525" y="3879150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SC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781" name="Google Shape;781;p29"/>
            <p:cNvCxnSpPr>
              <a:stCxn id="755" idx="1"/>
              <a:endCxn id="763" idx="1"/>
            </p:cNvCxnSpPr>
            <p:nvPr/>
          </p:nvCxnSpPr>
          <p:spPr>
            <a:xfrm rot="10800000">
              <a:off x="3782654" y="4219750"/>
              <a:ext cx="813900" cy="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none"/>
            </a:ln>
          </p:spPr>
        </p:cxnSp>
        <p:cxnSp>
          <p:nvCxnSpPr>
            <p:cNvPr id="782" name="Google Shape;782;p29"/>
            <p:cNvCxnSpPr>
              <a:stCxn id="763" idx="4"/>
              <a:endCxn id="780" idx="3"/>
            </p:cNvCxnSpPr>
            <p:nvPr/>
          </p:nvCxnSpPr>
          <p:spPr>
            <a:xfrm flipH="1">
              <a:off x="2686124" y="4219868"/>
              <a:ext cx="545400" cy="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783" name="Google Shape;783;p29"/>
          <p:cNvSpPr/>
          <p:nvPr/>
        </p:nvSpPr>
        <p:spPr>
          <a:xfrm>
            <a:off x="88450" y="1177450"/>
            <a:ext cx="3499500" cy="10557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PersistentVolumeClaim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storageClassName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class-example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784" name="Google Shape;784;p29"/>
          <p:cNvCxnSpPr>
            <a:stCxn id="750" idx="4"/>
          </p:cNvCxnSpPr>
          <p:nvPr/>
        </p:nvCxnSpPr>
        <p:spPr>
          <a:xfrm rot="10800000">
            <a:off x="3590699" y="1914693"/>
            <a:ext cx="516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785" name="Google Shape;785;p29"/>
          <p:cNvSpPr/>
          <p:nvPr/>
        </p:nvSpPr>
        <p:spPr>
          <a:xfrm>
            <a:off x="88450" y="1177450"/>
            <a:ext cx="3499500" cy="18891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PersistentVolumeClaim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annotations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volume.kubernetes.io/storage-provisioner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uid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cc883c26-e1d1-41ce-bd98-10f2c21d5819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storageClassName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class-example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phase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Pending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86" name="Google Shape;786;p29"/>
          <p:cNvSpPr/>
          <p:nvPr/>
        </p:nvSpPr>
        <p:spPr>
          <a:xfrm>
            <a:off x="353650" y="1749900"/>
            <a:ext cx="30699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7" name="Google Shape;787;p29"/>
          <p:cNvSpPr/>
          <p:nvPr/>
        </p:nvSpPr>
        <p:spPr>
          <a:xfrm>
            <a:off x="247600" y="2003600"/>
            <a:ext cx="22713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8" name="Google Shape;788;p29"/>
          <p:cNvSpPr/>
          <p:nvPr/>
        </p:nvSpPr>
        <p:spPr>
          <a:xfrm>
            <a:off x="6056925" y="3684600"/>
            <a:ext cx="28920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9" name="Google Shape;789;p29"/>
          <p:cNvSpPr/>
          <p:nvPr/>
        </p:nvSpPr>
        <p:spPr>
          <a:xfrm>
            <a:off x="6184250" y="4756150"/>
            <a:ext cx="17289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0" name="Google Shape;790;p29"/>
          <p:cNvSpPr/>
          <p:nvPr/>
        </p:nvSpPr>
        <p:spPr>
          <a:xfrm>
            <a:off x="6128975" y="310450"/>
            <a:ext cx="2927400" cy="31242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PersistentVolume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annotations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pv.kubernetes.io/provisioned-by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pvc-cc883c26-e1d1-41ce-bd98-10f2c21d5819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storageClassName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class-example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claimRef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PersistentVolumeClaim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namespace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default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resourceVersion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700">
                <a:solidFill>
                  <a:srgbClr val="BB4444"/>
                </a:solidFill>
                <a:latin typeface="Roboto Mono"/>
                <a:ea typeface="Roboto Mono"/>
                <a:cs typeface="Roboto Mono"/>
                <a:sym typeface="Roboto Mono"/>
              </a:rPr>
              <a:t>"213485"</a:t>
            </a:r>
            <a:endParaRPr sz="700">
              <a:solidFill>
                <a:srgbClr val="BB444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uid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cc883c26-e1d1-41ce-bd98-10f2c21d5819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csi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driver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volumeHandle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selectedVolumeID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phase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Bound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791" name="Google Shape;791;p29"/>
          <p:cNvSpPr/>
          <p:nvPr/>
        </p:nvSpPr>
        <p:spPr>
          <a:xfrm>
            <a:off x="6392850" y="2745000"/>
            <a:ext cx="16887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2" name="Google Shape;792;p29"/>
          <p:cNvSpPr/>
          <p:nvPr/>
        </p:nvSpPr>
        <p:spPr>
          <a:xfrm>
            <a:off x="6281450" y="1008850"/>
            <a:ext cx="25527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93" name="Google Shape;793;p29"/>
          <p:cNvCxnSpPr>
            <a:stCxn id="770" idx="1"/>
          </p:cNvCxnSpPr>
          <p:nvPr/>
        </p:nvCxnSpPr>
        <p:spPr>
          <a:xfrm>
            <a:off x="5885401" y="1913418"/>
            <a:ext cx="242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grpSp>
        <p:nvGrpSpPr>
          <p:cNvPr id="794" name="Google Shape;794;p29"/>
          <p:cNvGrpSpPr/>
          <p:nvPr/>
        </p:nvGrpSpPr>
        <p:grpSpPr>
          <a:xfrm>
            <a:off x="88450" y="1177450"/>
            <a:ext cx="3499500" cy="2294100"/>
            <a:chOff x="88450" y="1177450"/>
            <a:chExt cx="3499500" cy="2294100"/>
          </a:xfrm>
        </p:grpSpPr>
        <p:sp>
          <p:nvSpPr>
            <p:cNvPr id="795" name="Google Shape;795;p29"/>
            <p:cNvSpPr/>
            <p:nvPr/>
          </p:nvSpPr>
          <p:spPr>
            <a:xfrm>
              <a:off x="88450" y="1177450"/>
              <a:ext cx="3499500" cy="22941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9EC2F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v1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PersistentVolumeClaim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annotations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pv.kubernetes.io/bind-completed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</a:t>
              </a:r>
              <a:r>
                <a:rPr lang="en" sz="700">
                  <a:solidFill>
                    <a:srgbClr val="BB4444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"yes"</a:t>
              </a:r>
              <a:endParaRPr sz="700">
                <a:solidFill>
                  <a:srgbClr val="BB4444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pv.kubernetes.io/bound-by-controller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</a:t>
              </a:r>
              <a:r>
                <a:rPr lang="en" sz="700">
                  <a:solidFill>
                    <a:srgbClr val="BB4444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"yes"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volume.kubernetes.io/storage-provisioner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csi-plugin.org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pvc-example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uid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cc883c26-e1d1-41ce-bd98-10f2c21d5819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storageClassName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class-example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volumeName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pvc-cc883c26-e1d1-41ce-bd98-10f2c21d5819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...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status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phase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Bound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96" name="Google Shape;796;p29"/>
            <p:cNvSpPr/>
            <p:nvPr/>
          </p:nvSpPr>
          <p:spPr>
            <a:xfrm>
              <a:off x="353650" y="1998025"/>
              <a:ext cx="3069900" cy="1413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CF22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29"/>
            <p:cNvSpPr/>
            <p:nvPr/>
          </p:nvSpPr>
          <p:spPr>
            <a:xfrm>
              <a:off x="247600" y="2250400"/>
              <a:ext cx="2271300" cy="1413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CF22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98" name="Google Shape;798;p29"/>
          <p:cNvCxnSpPr/>
          <p:nvPr/>
        </p:nvCxnSpPr>
        <p:spPr>
          <a:xfrm rot="10800000">
            <a:off x="5248374" y="1913418"/>
            <a:ext cx="92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triangle"/>
            <a:tailEnd len="med" w="med" type="none"/>
          </a:ln>
        </p:spPr>
      </p:cxnSp>
      <p:sp>
        <p:nvSpPr>
          <p:cNvPr id="755" name="Google Shape;755;p29"/>
          <p:cNvSpPr/>
          <p:nvPr/>
        </p:nvSpPr>
        <p:spPr>
          <a:xfrm>
            <a:off x="4596554" y="4014550"/>
            <a:ext cx="799200" cy="411600"/>
          </a:xfrm>
          <a:prstGeom prst="rect">
            <a:avLst/>
          </a:prstGeom>
          <a:solidFill>
            <a:srgbClr val="FFD894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Controller Plugin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54" name="Google Shape;754;p29"/>
          <p:cNvSpPr/>
          <p:nvPr/>
        </p:nvSpPr>
        <p:spPr>
          <a:xfrm>
            <a:off x="4596554" y="3067450"/>
            <a:ext cx="799200" cy="411600"/>
          </a:xfrm>
          <a:prstGeom prst="rect">
            <a:avLst/>
          </a:prstGeom>
          <a:solidFill>
            <a:srgbClr val="F796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CSI Provisioner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99" name="Google Shape;799;p29"/>
          <p:cNvSpPr/>
          <p:nvPr/>
        </p:nvSpPr>
        <p:spPr>
          <a:xfrm>
            <a:off x="6281450" y="3114725"/>
            <a:ext cx="7443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0" name="Google Shape;800;p29"/>
          <p:cNvSpPr/>
          <p:nvPr/>
        </p:nvSpPr>
        <p:spPr>
          <a:xfrm>
            <a:off x="247600" y="3114725"/>
            <a:ext cx="7443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02" name="Google Shape;802;p29"/>
          <p:cNvSpPr/>
          <p:nvPr/>
        </p:nvSpPr>
        <p:spPr>
          <a:xfrm>
            <a:off x="749550" y="4281850"/>
            <a:ext cx="15318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3" name="Google Shape;803;p29"/>
          <p:cNvSpPr txBox="1"/>
          <p:nvPr/>
        </p:nvSpPr>
        <p:spPr>
          <a:xfrm>
            <a:off x="4708650" y="1913425"/>
            <a:ext cx="5751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bound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" name="Google Shape;808;p30"/>
          <p:cNvGrpSpPr/>
          <p:nvPr/>
        </p:nvGrpSpPr>
        <p:grpSpPr>
          <a:xfrm>
            <a:off x="2331588" y="2850075"/>
            <a:ext cx="1778400" cy="2063700"/>
            <a:chOff x="2331588" y="2850075"/>
            <a:chExt cx="1778400" cy="2063700"/>
          </a:xfrm>
        </p:grpSpPr>
        <p:sp>
          <p:nvSpPr>
            <p:cNvPr id="809" name="Google Shape;809;p30"/>
            <p:cNvSpPr/>
            <p:nvPr/>
          </p:nvSpPr>
          <p:spPr>
            <a:xfrm>
              <a:off x="2331588" y="2850075"/>
              <a:ext cx="1778400" cy="20637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10" name="Google Shape;810;p30"/>
            <p:cNvSpPr/>
            <p:nvPr/>
          </p:nvSpPr>
          <p:spPr>
            <a:xfrm>
              <a:off x="2821154" y="3255363"/>
              <a:ext cx="799200" cy="4116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CSI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Attacher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11" name="Google Shape;811;p30"/>
            <p:cNvSpPr/>
            <p:nvPr/>
          </p:nvSpPr>
          <p:spPr>
            <a:xfrm>
              <a:off x="2821204" y="4202475"/>
              <a:ext cx="799200" cy="4116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Controller Plugin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812" name="Google Shape;812;p30"/>
          <p:cNvSpPr txBox="1"/>
          <p:nvPr>
            <p:ph type="title"/>
          </p:nvPr>
        </p:nvSpPr>
        <p:spPr>
          <a:xfrm>
            <a:off x="0" y="0"/>
            <a:ext cx="6455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49009"/>
              <a:buNone/>
            </a:pPr>
            <a:r>
              <a:rPr lang="en" sz="2020"/>
              <a:t>Kubernetes &amp; CSI - Attaching &amp; mounting volumes</a:t>
            </a:r>
            <a:endParaRPr sz="2020"/>
          </a:p>
        </p:txBody>
      </p:sp>
      <p:cxnSp>
        <p:nvCxnSpPr>
          <p:cNvPr id="813" name="Google Shape;813;p30"/>
          <p:cNvCxnSpPr>
            <a:stCxn id="810" idx="2"/>
            <a:endCxn id="811" idx="0"/>
          </p:cNvCxnSpPr>
          <p:nvPr/>
        </p:nvCxnSpPr>
        <p:spPr>
          <a:xfrm>
            <a:off x="3220754" y="3666963"/>
            <a:ext cx="0" cy="535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14" name="Google Shape;814;p30"/>
          <p:cNvSpPr txBox="1"/>
          <p:nvPr/>
        </p:nvSpPr>
        <p:spPr>
          <a:xfrm>
            <a:off x="3220749" y="3669825"/>
            <a:ext cx="8892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Controller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Publish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Volume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15" name="Google Shape;815;p30"/>
          <p:cNvSpPr/>
          <p:nvPr/>
        </p:nvSpPr>
        <p:spPr>
          <a:xfrm>
            <a:off x="4336800" y="572700"/>
            <a:ext cx="1318800" cy="529800"/>
          </a:xfrm>
          <a:prstGeom prst="rect">
            <a:avLst/>
          </a:prstGeom>
          <a:solidFill>
            <a:srgbClr val="9EC2F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AttachDetach controller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Poppins"/>
                <a:ea typeface="Poppins"/>
                <a:cs typeface="Poppins"/>
                <a:sym typeface="Poppins"/>
              </a:rPr>
              <a:t>(Controller Manager)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16" name="Google Shape;816;p30"/>
          <p:cNvSpPr/>
          <p:nvPr/>
        </p:nvSpPr>
        <p:spPr>
          <a:xfrm>
            <a:off x="4683338" y="4232175"/>
            <a:ext cx="632400" cy="3522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Poppins"/>
                <a:ea typeface="Poppins"/>
                <a:cs typeface="Poppins"/>
                <a:sym typeface="Poppins"/>
              </a:rPr>
              <a:t>Volume</a:t>
            </a:r>
            <a:endParaRPr sz="7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817" name="Google Shape;817;p30"/>
          <p:cNvGrpSpPr/>
          <p:nvPr/>
        </p:nvGrpSpPr>
        <p:grpSpPr>
          <a:xfrm>
            <a:off x="3620404" y="4174275"/>
            <a:ext cx="1120271" cy="234000"/>
            <a:chOff x="3620404" y="4174275"/>
            <a:chExt cx="1120271" cy="234000"/>
          </a:xfrm>
        </p:grpSpPr>
        <p:cxnSp>
          <p:nvCxnSpPr>
            <p:cNvPr id="818" name="Google Shape;818;p30"/>
            <p:cNvCxnSpPr>
              <a:stCxn id="811" idx="3"/>
              <a:endCxn id="816" idx="2"/>
            </p:cNvCxnSpPr>
            <p:nvPr/>
          </p:nvCxnSpPr>
          <p:spPr>
            <a:xfrm>
              <a:off x="3620404" y="4408275"/>
              <a:ext cx="1062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19" name="Google Shape;819;p30"/>
            <p:cNvSpPr txBox="1"/>
            <p:nvPr/>
          </p:nvSpPr>
          <p:spPr>
            <a:xfrm>
              <a:off x="3972675" y="4174275"/>
              <a:ext cx="7680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attach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820" name="Google Shape;820;p30"/>
          <p:cNvGrpSpPr/>
          <p:nvPr/>
        </p:nvGrpSpPr>
        <p:grpSpPr>
          <a:xfrm>
            <a:off x="5781400" y="1949325"/>
            <a:ext cx="3183300" cy="2964600"/>
            <a:chOff x="5781400" y="1949325"/>
            <a:chExt cx="3183300" cy="2964600"/>
          </a:xfrm>
        </p:grpSpPr>
        <p:sp>
          <p:nvSpPr>
            <p:cNvPr id="821" name="Google Shape;821;p30"/>
            <p:cNvSpPr/>
            <p:nvPr/>
          </p:nvSpPr>
          <p:spPr>
            <a:xfrm>
              <a:off x="5781400" y="2078625"/>
              <a:ext cx="3183300" cy="2835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22" name="Google Shape;822;p30"/>
            <p:cNvSpPr/>
            <p:nvPr/>
          </p:nvSpPr>
          <p:spPr>
            <a:xfrm>
              <a:off x="8608300" y="1949325"/>
              <a:ext cx="356400" cy="1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node1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823" name="Google Shape;823;p30"/>
          <p:cNvGrpSpPr/>
          <p:nvPr/>
        </p:nvGrpSpPr>
        <p:grpSpPr>
          <a:xfrm>
            <a:off x="7843109" y="2523960"/>
            <a:ext cx="706180" cy="679045"/>
            <a:chOff x="5478325" y="613175"/>
            <a:chExt cx="551100" cy="529800"/>
          </a:xfrm>
        </p:grpSpPr>
        <p:sp>
          <p:nvSpPr>
            <p:cNvPr id="824" name="Google Shape;824;p30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25" name="Google Shape;825;p30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Kubelet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826" name="Google Shape;826;p30"/>
          <p:cNvSpPr/>
          <p:nvPr/>
        </p:nvSpPr>
        <p:spPr>
          <a:xfrm>
            <a:off x="4720638" y="1678975"/>
            <a:ext cx="551100" cy="5298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9EC2F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VA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7" name="Google Shape;827;p30"/>
          <p:cNvSpPr/>
          <p:nvPr/>
        </p:nvSpPr>
        <p:spPr>
          <a:xfrm>
            <a:off x="4904088" y="2174875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8" name="Google Shape;828;p30"/>
          <p:cNvSpPr txBox="1"/>
          <p:nvPr/>
        </p:nvSpPr>
        <p:spPr>
          <a:xfrm>
            <a:off x="0" y="3624675"/>
            <a:ext cx="23316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ControllerPublishVolumeRequest: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volume_id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selectedVolumeID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node_id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nodeA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29" name="Google Shape;829;p30"/>
          <p:cNvSpPr txBox="1"/>
          <p:nvPr/>
        </p:nvSpPr>
        <p:spPr>
          <a:xfrm>
            <a:off x="0" y="4453400"/>
            <a:ext cx="23316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ControllerPublishVolumeResponse: {}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30" name="Google Shape;830;p30"/>
          <p:cNvSpPr/>
          <p:nvPr/>
        </p:nvSpPr>
        <p:spPr>
          <a:xfrm>
            <a:off x="6035400" y="4305975"/>
            <a:ext cx="420300" cy="2046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831" name="Google Shape;831;p30"/>
          <p:cNvCxnSpPr>
            <a:endCxn id="830" idx="2"/>
          </p:cNvCxnSpPr>
          <p:nvPr/>
        </p:nvCxnSpPr>
        <p:spPr>
          <a:xfrm>
            <a:off x="5315700" y="4408275"/>
            <a:ext cx="719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grpSp>
        <p:nvGrpSpPr>
          <p:cNvPr id="832" name="Google Shape;832;p30"/>
          <p:cNvGrpSpPr/>
          <p:nvPr/>
        </p:nvGrpSpPr>
        <p:grpSpPr>
          <a:xfrm>
            <a:off x="3220754" y="2208663"/>
            <a:ext cx="1775400" cy="1046700"/>
            <a:chOff x="3220754" y="2208663"/>
            <a:chExt cx="1775400" cy="1046700"/>
          </a:xfrm>
        </p:grpSpPr>
        <p:cxnSp>
          <p:nvCxnSpPr>
            <p:cNvPr id="833" name="Google Shape;833;p30"/>
            <p:cNvCxnSpPr>
              <a:stCxn id="810" idx="0"/>
              <a:endCxn id="827" idx="2"/>
            </p:cNvCxnSpPr>
            <p:nvPr/>
          </p:nvCxnSpPr>
          <p:spPr>
            <a:xfrm flipH="1" rot="10800000">
              <a:off x="3220754" y="2208663"/>
              <a:ext cx="1775400" cy="1046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34" name="Google Shape;834;p30"/>
            <p:cNvSpPr txBox="1"/>
            <p:nvPr/>
          </p:nvSpPr>
          <p:spPr>
            <a:xfrm>
              <a:off x="3734500" y="2313863"/>
              <a:ext cx="706200" cy="2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 &amp; update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835" name="Google Shape;835;p30"/>
          <p:cNvGrpSpPr/>
          <p:nvPr/>
        </p:nvGrpSpPr>
        <p:grpSpPr>
          <a:xfrm>
            <a:off x="4349400" y="1102500"/>
            <a:ext cx="646800" cy="576600"/>
            <a:chOff x="4349400" y="1102500"/>
            <a:chExt cx="646800" cy="576600"/>
          </a:xfrm>
        </p:grpSpPr>
        <p:cxnSp>
          <p:nvCxnSpPr>
            <p:cNvPr id="836" name="Google Shape;836;p30"/>
            <p:cNvCxnSpPr>
              <a:stCxn id="815" idx="2"/>
              <a:endCxn id="826" idx="6"/>
            </p:cNvCxnSpPr>
            <p:nvPr/>
          </p:nvCxnSpPr>
          <p:spPr>
            <a:xfrm>
              <a:off x="4996200" y="1102500"/>
              <a:ext cx="0" cy="576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37" name="Google Shape;837;p30"/>
            <p:cNvSpPr txBox="1"/>
            <p:nvPr/>
          </p:nvSpPr>
          <p:spPr>
            <a:xfrm>
              <a:off x="4349400" y="1248375"/>
              <a:ext cx="646800" cy="2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create &amp; watch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838" name="Google Shape;838;p30"/>
          <p:cNvGrpSpPr/>
          <p:nvPr/>
        </p:nvGrpSpPr>
        <p:grpSpPr>
          <a:xfrm>
            <a:off x="7004850" y="3839575"/>
            <a:ext cx="1846500" cy="962400"/>
            <a:chOff x="7004850" y="3839575"/>
            <a:chExt cx="1846500" cy="962400"/>
          </a:xfrm>
        </p:grpSpPr>
        <p:sp>
          <p:nvSpPr>
            <p:cNvPr id="839" name="Google Shape;839;p30"/>
            <p:cNvSpPr/>
            <p:nvPr/>
          </p:nvSpPr>
          <p:spPr>
            <a:xfrm>
              <a:off x="7004850" y="3839575"/>
              <a:ext cx="1846500" cy="9624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0" name="Google Shape;840;p30"/>
            <p:cNvSpPr/>
            <p:nvPr/>
          </p:nvSpPr>
          <p:spPr>
            <a:xfrm>
              <a:off x="7088342" y="4202463"/>
              <a:ext cx="799200" cy="4116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 Plugin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1" name="Google Shape;841;p30"/>
            <p:cNvSpPr/>
            <p:nvPr/>
          </p:nvSpPr>
          <p:spPr>
            <a:xfrm>
              <a:off x="7966917" y="4202463"/>
              <a:ext cx="799200" cy="4116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 Driver Registrar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842" name="Google Shape;842;p30"/>
          <p:cNvGrpSpPr/>
          <p:nvPr/>
        </p:nvGrpSpPr>
        <p:grpSpPr>
          <a:xfrm>
            <a:off x="6455642" y="3898575"/>
            <a:ext cx="632700" cy="509700"/>
            <a:chOff x="6455642" y="3898575"/>
            <a:chExt cx="632700" cy="509700"/>
          </a:xfrm>
        </p:grpSpPr>
        <p:cxnSp>
          <p:nvCxnSpPr>
            <p:cNvPr id="843" name="Google Shape;843;p30"/>
            <p:cNvCxnSpPr>
              <a:stCxn id="840" idx="1"/>
              <a:endCxn id="830" idx="4"/>
            </p:cNvCxnSpPr>
            <p:nvPr/>
          </p:nvCxnSpPr>
          <p:spPr>
            <a:xfrm rot="10800000">
              <a:off x="6455642" y="4408263"/>
              <a:ext cx="6327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44" name="Google Shape;844;p30"/>
            <p:cNvSpPr txBox="1"/>
            <p:nvPr/>
          </p:nvSpPr>
          <p:spPr>
            <a:xfrm>
              <a:off x="6474025" y="3898575"/>
              <a:ext cx="551100" cy="50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format &amp; mount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845" name="Google Shape;845;p30"/>
          <p:cNvSpPr/>
          <p:nvPr/>
        </p:nvSpPr>
        <p:spPr>
          <a:xfrm>
            <a:off x="6809288" y="2620975"/>
            <a:ext cx="551100" cy="5298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9EC2F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Pod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846" name="Google Shape;846;p30"/>
          <p:cNvCxnSpPr>
            <a:stCxn id="847" idx="3"/>
            <a:endCxn id="830" idx="1"/>
          </p:cNvCxnSpPr>
          <p:nvPr/>
        </p:nvCxnSpPr>
        <p:spPr>
          <a:xfrm>
            <a:off x="6245550" y="3063400"/>
            <a:ext cx="0" cy="124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oval"/>
            <a:tailEnd len="med" w="med" type="none"/>
          </a:ln>
        </p:spPr>
      </p:cxnSp>
      <p:grpSp>
        <p:nvGrpSpPr>
          <p:cNvPr id="848" name="Google Shape;848;p30"/>
          <p:cNvGrpSpPr/>
          <p:nvPr/>
        </p:nvGrpSpPr>
        <p:grpSpPr>
          <a:xfrm>
            <a:off x="7487888" y="3203000"/>
            <a:ext cx="1222260" cy="999600"/>
            <a:chOff x="7487888" y="3203000"/>
            <a:chExt cx="1222260" cy="999600"/>
          </a:xfrm>
        </p:grpSpPr>
        <p:cxnSp>
          <p:nvCxnSpPr>
            <p:cNvPr id="849" name="Google Shape;849;p30"/>
            <p:cNvCxnSpPr>
              <a:stCxn id="850" idx="2"/>
              <a:endCxn id="840" idx="0"/>
            </p:cNvCxnSpPr>
            <p:nvPr/>
          </p:nvCxnSpPr>
          <p:spPr>
            <a:xfrm flipH="1">
              <a:off x="7487888" y="3203000"/>
              <a:ext cx="708300" cy="999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51" name="Google Shape;851;p30"/>
            <p:cNvSpPr txBox="1"/>
            <p:nvPr/>
          </p:nvSpPr>
          <p:spPr>
            <a:xfrm>
              <a:off x="7942147" y="3256375"/>
              <a:ext cx="7680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Node</a:t>
              </a:r>
              <a:endParaRPr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Publish</a:t>
              </a:r>
              <a:endParaRPr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Volume</a:t>
              </a:r>
              <a:endParaRPr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850" name="Google Shape;850;p30"/>
          <p:cNvSpPr/>
          <p:nvPr/>
        </p:nvSpPr>
        <p:spPr>
          <a:xfrm>
            <a:off x="8104088" y="3169100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852" name="Google Shape;852;p30"/>
          <p:cNvGrpSpPr/>
          <p:nvPr/>
        </p:nvGrpSpPr>
        <p:grpSpPr>
          <a:xfrm>
            <a:off x="5845800" y="2649775"/>
            <a:ext cx="799200" cy="413625"/>
            <a:chOff x="5845800" y="2649775"/>
            <a:chExt cx="799200" cy="413625"/>
          </a:xfrm>
        </p:grpSpPr>
        <p:sp>
          <p:nvSpPr>
            <p:cNvPr id="847" name="Google Shape;847;p30"/>
            <p:cNvSpPr/>
            <p:nvPr/>
          </p:nvSpPr>
          <p:spPr>
            <a:xfrm>
              <a:off x="6035400" y="2858800"/>
              <a:ext cx="420300" cy="2046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53" name="Google Shape;853;p30"/>
            <p:cNvSpPr txBox="1"/>
            <p:nvPr/>
          </p:nvSpPr>
          <p:spPr>
            <a:xfrm>
              <a:off x="5845800" y="2649775"/>
              <a:ext cx="799200" cy="186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/var/lib/kubelet/...</a:t>
              </a:r>
              <a:endParaRPr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854" name="Google Shape;854;p30"/>
          <p:cNvCxnSpPr>
            <a:stCxn id="845" idx="4"/>
            <a:endCxn id="847" idx="4"/>
          </p:cNvCxnSpPr>
          <p:nvPr/>
        </p:nvCxnSpPr>
        <p:spPr>
          <a:xfrm rot="10800000">
            <a:off x="6455586" y="2961093"/>
            <a:ext cx="353700" cy="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oval"/>
            <a:tailEnd len="med" w="med" type="none"/>
          </a:ln>
        </p:spPr>
      </p:cxnSp>
      <p:grpSp>
        <p:nvGrpSpPr>
          <p:cNvPr id="855" name="Google Shape;855;p30"/>
          <p:cNvGrpSpPr/>
          <p:nvPr/>
        </p:nvGrpSpPr>
        <p:grpSpPr>
          <a:xfrm>
            <a:off x="7278350" y="2485150"/>
            <a:ext cx="646800" cy="476408"/>
            <a:chOff x="7278350" y="2485150"/>
            <a:chExt cx="646800" cy="476408"/>
          </a:xfrm>
        </p:grpSpPr>
        <p:cxnSp>
          <p:nvCxnSpPr>
            <p:cNvPr id="856" name="Google Shape;856;p30"/>
            <p:cNvCxnSpPr>
              <a:stCxn id="825" idx="4"/>
              <a:endCxn id="845" idx="1"/>
            </p:cNvCxnSpPr>
            <p:nvPr/>
          </p:nvCxnSpPr>
          <p:spPr>
            <a:xfrm flipH="1">
              <a:off x="7360407" y="2960658"/>
              <a:ext cx="482700" cy="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57" name="Google Shape;857;p30"/>
            <p:cNvSpPr txBox="1"/>
            <p:nvPr/>
          </p:nvSpPr>
          <p:spPr>
            <a:xfrm>
              <a:off x="7278350" y="2485150"/>
              <a:ext cx="646800" cy="47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mount &amp;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run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858" name="Google Shape;858;p30"/>
          <p:cNvGrpSpPr/>
          <p:nvPr/>
        </p:nvGrpSpPr>
        <p:grpSpPr>
          <a:xfrm>
            <a:off x="6161600" y="105600"/>
            <a:ext cx="1846500" cy="2515375"/>
            <a:chOff x="6161600" y="105600"/>
            <a:chExt cx="1846500" cy="2515375"/>
          </a:xfrm>
        </p:grpSpPr>
        <p:sp>
          <p:nvSpPr>
            <p:cNvPr id="859" name="Google Shape;859;p30"/>
            <p:cNvSpPr/>
            <p:nvPr/>
          </p:nvSpPr>
          <p:spPr>
            <a:xfrm>
              <a:off x="6161600" y="105600"/>
              <a:ext cx="1846500" cy="18846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9EC2F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v1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Pod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nodeName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node1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volumes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-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name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vol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persistentVolumeClaim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claimName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pvc-example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status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7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phase</a:t>
              </a: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Pending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7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860" name="Google Shape;860;p30"/>
            <p:cNvCxnSpPr>
              <a:stCxn id="845" idx="6"/>
              <a:endCxn id="859" idx="2"/>
            </p:cNvCxnSpPr>
            <p:nvPr/>
          </p:nvCxnSpPr>
          <p:spPr>
            <a:xfrm rot="10800000">
              <a:off x="7084838" y="1990075"/>
              <a:ext cx="0" cy="630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861" name="Google Shape;861;p30"/>
          <p:cNvGrpSpPr/>
          <p:nvPr/>
        </p:nvGrpSpPr>
        <p:grpSpPr>
          <a:xfrm>
            <a:off x="4996099" y="2131750"/>
            <a:ext cx="3200101" cy="392210"/>
            <a:chOff x="4996099" y="2131750"/>
            <a:chExt cx="3200101" cy="392210"/>
          </a:xfrm>
        </p:grpSpPr>
        <p:cxnSp>
          <p:nvCxnSpPr>
            <p:cNvPr id="862" name="Google Shape;862;p30"/>
            <p:cNvCxnSpPr>
              <a:stCxn id="825" idx="6"/>
              <a:endCxn id="827" idx="2"/>
            </p:cNvCxnSpPr>
            <p:nvPr/>
          </p:nvCxnSpPr>
          <p:spPr>
            <a:xfrm flipH="1" rot="5400000">
              <a:off x="6438499" y="766260"/>
              <a:ext cx="315300" cy="3200100"/>
            </a:xfrm>
            <a:prstGeom prst="bentConnector3">
              <a:avLst>
                <a:gd fmla="val 49982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63" name="Google Shape;863;p30"/>
            <p:cNvSpPr txBox="1"/>
            <p:nvPr/>
          </p:nvSpPr>
          <p:spPr>
            <a:xfrm>
              <a:off x="7645100" y="2131750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864" name="Google Shape;864;p30"/>
          <p:cNvSpPr/>
          <p:nvPr/>
        </p:nvSpPr>
        <p:spPr>
          <a:xfrm>
            <a:off x="88450" y="883550"/>
            <a:ext cx="3712500" cy="12861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storage.k8s.io/v1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VolumeAttachment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attacher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source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persistentVolumeName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pvc-cc883c26-e1d1-41ce-bd98-10f2c21d5819</a:t>
            </a:r>
            <a:endParaRPr b="1" sz="700">
              <a:solidFill>
                <a:srgbClr val="AA22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865" name="Google Shape;865;p30"/>
          <p:cNvCxnSpPr>
            <a:stCxn id="826" idx="4"/>
          </p:cNvCxnSpPr>
          <p:nvPr/>
        </p:nvCxnSpPr>
        <p:spPr>
          <a:xfrm rot="10800000">
            <a:off x="3802336" y="2019693"/>
            <a:ext cx="918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grpSp>
        <p:nvGrpSpPr>
          <p:cNvPr id="866" name="Google Shape;866;p30"/>
          <p:cNvGrpSpPr/>
          <p:nvPr/>
        </p:nvGrpSpPr>
        <p:grpSpPr>
          <a:xfrm>
            <a:off x="4996200" y="1102500"/>
            <a:ext cx="1867800" cy="1623300"/>
            <a:chOff x="4996200" y="1102500"/>
            <a:chExt cx="1867800" cy="1623300"/>
          </a:xfrm>
        </p:grpSpPr>
        <p:cxnSp>
          <p:nvCxnSpPr>
            <p:cNvPr id="867" name="Google Shape;867;p30"/>
            <p:cNvCxnSpPr>
              <a:stCxn id="815" idx="2"/>
              <a:endCxn id="845" idx="5"/>
            </p:cNvCxnSpPr>
            <p:nvPr/>
          </p:nvCxnSpPr>
          <p:spPr>
            <a:xfrm>
              <a:off x="4996200" y="1102500"/>
              <a:ext cx="1867800" cy="1623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868" name="Google Shape;868;p30"/>
            <p:cNvSpPr txBox="1"/>
            <p:nvPr/>
          </p:nvSpPr>
          <p:spPr>
            <a:xfrm>
              <a:off x="5344325" y="1273675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869" name="Google Shape;869;p30"/>
          <p:cNvSpPr/>
          <p:nvPr/>
        </p:nvSpPr>
        <p:spPr>
          <a:xfrm>
            <a:off x="89800" y="883550"/>
            <a:ext cx="3712500" cy="15246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storage.k8s.io/v1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VolumeAttachment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attacher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source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persistentVolumeName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pvc-cc883c26-e1d1-41ce-bd98-10f2c21d5819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attached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b="1" lang="en" sz="700">
                <a:solidFill>
                  <a:srgbClr val="AA22FF"/>
                </a:solidFill>
                <a:latin typeface="Roboto Mono"/>
                <a:ea typeface="Roboto Mono"/>
                <a:cs typeface="Roboto Mono"/>
                <a:sym typeface="Roboto Mono"/>
              </a:rPr>
              <a:t>false</a:t>
            </a:r>
            <a:endParaRPr b="1" sz="700">
              <a:solidFill>
                <a:srgbClr val="AA22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70" name="Google Shape;870;p30"/>
          <p:cNvSpPr/>
          <p:nvPr/>
        </p:nvSpPr>
        <p:spPr>
          <a:xfrm>
            <a:off x="162850" y="3825000"/>
            <a:ext cx="17511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1" name="Google Shape;871;p30"/>
          <p:cNvSpPr/>
          <p:nvPr/>
        </p:nvSpPr>
        <p:spPr>
          <a:xfrm>
            <a:off x="162850" y="3966300"/>
            <a:ext cx="9627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2" name="Google Shape;872;p30"/>
          <p:cNvGrpSpPr/>
          <p:nvPr/>
        </p:nvGrpSpPr>
        <p:grpSpPr>
          <a:xfrm>
            <a:off x="8233288" y="672388"/>
            <a:ext cx="836113" cy="1405263"/>
            <a:chOff x="8233288" y="672388"/>
            <a:chExt cx="836113" cy="1405263"/>
          </a:xfrm>
        </p:grpSpPr>
        <p:sp>
          <p:nvSpPr>
            <p:cNvPr id="873" name="Google Shape;873;p30"/>
            <p:cNvSpPr/>
            <p:nvPr/>
          </p:nvSpPr>
          <p:spPr>
            <a:xfrm>
              <a:off x="8233288" y="801700"/>
              <a:ext cx="731400" cy="684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CSINode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74" name="Google Shape;874;p30"/>
            <p:cNvSpPr/>
            <p:nvPr/>
          </p:nvSpPr>
          <p:spPr>
            <a:xfrm>
              <a:off x="8608300" y="672388"/>
              <a:ext cx="356400" cy="1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node1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75" name="Google Shape;875;p30"/>
            <p:cNvSpPr txBox="1"/>
            <p:nvPr/>
          </p:nvSpPr>
          <p:spPr>
            <a:xfrm>
              <a:off x="8386900" y="1535125"/>
              <a:ext cx="6825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owner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reference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876" name="Google Shape;876;p30"/>
            <p:cNvCxnSpPr/>
            <p:nvPr/>
          </p:nvCxnSpPr>
          <p:spPr>
            <a:xfrm rot="10800000">
              <a:off x="8386775" y="1489350"/>
              <a:ext cx="0" cy="588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none"/>
            </a:ln>
          </p:spPr>
        </p:cxnSp>
      </p:grpSp>
      <p:sp>
        <p:nvSpPr>
          <p:cNvPr id="877" name="Google Shape;877;p30"/>
          <p:cNvSpPr/>
          <p:nvPr/>
        </p:nvSpPr>
        <p:spPr>
          <a:xfrm>
            <a:off x="89800" y="883562"/>
            <a:ext cx="3712500" cy="15246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storage.k8s.io/v1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VolumeAttachment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attacher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csi-plugin.org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source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persistentVolumeName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pvc-cc883c26-e1d1-41ce-bd98-10f2c21d5819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attached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b="1" lang="en" sz="700">
                <a:solidFill>
                  <a:srgbClr val="AA22FF"/>
                </a:solidFill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b="1" sz="700">
              <a:solidFill>
                <a:srgbClr val="AA22FF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78" name="Google Shape;878;p30"/>
          <p:cNvSpPr/>
          <p:nvPr/>
        </p:nvSpPr>
        <p:spPr>
          <a:xfrm>
            <a:off x="233675" y="1579400"/>
            <a:ext cx="13875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9" name="Google Shape;879;p30"/>
          <p:cNvSpPr/>
          <p:nvPr/>
        </p:nvSpPr>
        <p:spPr>
          <a:xfrm>
            <a:off x="233675" y="1720700"/>
            <a:ext cx="13875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0" name="Google Shape;880;p30"/>
          <p:cNvSpPr/>
          <p:nvPr/>
        </p:nvSpPr>
        <p:spPr>
          <a:xfrm>
            <a:off x="344125" y="1956125"/>
            <a:ext cx="34095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1" name="Google Shape;881;p30"/>
          <p:cNvSpPr/>
          <p:nvPr/>
        </p:nvSpPr>
        <p:spPr>
          <a:xfrm>
            <a:off x="233675" y="2202400"/>
            <a:ext cx="8631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2" name="Google Shape;882;p30"/>
          <p:cNvSpPr/>
          <p:nvPr/>
        </p:nvSpPr>
        <p:spPr>
          <a:xfrm>
            <a:off x="6161600" y="105588"/>
            <a:ext cx="1846500" cy="18846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Pod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volumes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persistentVolumeClaim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claimName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pvc-example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phase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Running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883" name="Google Shape;883;p30"/>
          <p:cNvSpPr/>
          <p:nvPr/>
        </p:nvSpPr>
        <p:spPr>
          <a:xfrm>
            <a:off x="6309500" y="924625"/>
            <a:ext cx="8946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4" name="Google Shape;884;p30"/>
          <p:cNvSpPr/>
          <p:nvPr/>
        </p:nvSpPr>
        <p:spPr>
          <a:xfrm>
            <a:off x="6522100" y="1427975"/>
            <a:ext cx="12756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5" name="Google Shape;885;p30"/>
          <p:cNvSpPr txBox="1"/>
          <p:nvPr/>
        </p:nvSpPr>
        <p:spPr>
          <a:xfrm>
            <a:off x="7302200" y="2961100"/>
            <a:ext cx="599100" cy="234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update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86" name="Google Shape;886;p30"/>
          <p:cNvSpPr/>
          <p:nvPr/>
        </p:nvSpPr>
        <p:spPr>
          <a:xfrm>
            <a:off x="6309500" y="1669275"/>
            <a:ext cx="8547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7" name="Google Shape;887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31"/>
          <p:cNvSpPr txBox="1"/>
          <p:nvPr>
            <p:ph type="title"/>
          </p:nvPr>
        </p:nvSpPr>
        <p:spPr>
          <a:xfrm>
            <a:off x="0" y="0"/>
            <a:ext cx="3345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MergerFS</a:t>
            </a:r>
            <a:endParaRPr sz="2020"/>
          </a:p>
        </p:txBody>
      </p:sp>
      <p:sp>
        <p:nvSpPr>
          <p:cNvPr id="893" name="Google Shape;893;p31"/>
          <p:cNvSpPr/>
          <p:nvPr/>
        </p:nvSpPr>
        <p:spPr>
          <a:xfrm>
            <a:off x="264100" y="572700"/>
            <a:ext cx="4260000" cy="44046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$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tree 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.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├──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branch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├──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dir1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│   └── file1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dir2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│   └── file3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file5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├──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otherbranch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├──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dir1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│  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└──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file2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dir3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    └── file4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└──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mntpt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$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mergerfs branch:otherbranch mntpt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$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tree mntpt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mntpt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├──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dir1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├── file1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└──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file2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├──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dir2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file3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└── </a:t>
            </a:r>
            <a:r>
              <a:rPr b="1" lang="en" sz="700">
                <a:solidFill>
                  <a:srgbClr val="0550AE"/>
                </a:solidFill>
                <a:latin typeface="Roboto Mono"/>
                <a:ea typeface="Roboto Mono"/>
                <a:cs typeface="Roboto Mono"/>
                <a:sym typeface="Roboto Mono"/>
              </a:rPr>
              <a:t>dir3</a:t>
            </a:r>
            <a:endParaRPr b="1" sz="700">
              <a:solidFill>
                <a:srgbClr val="0550AE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│   └── file4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└── file5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$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mount | grep mergerfs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/dev/sda on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/home/user/mergerfs-test/branch type ext4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/dev/sdb on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/home/user/mergerfs-test/otherbranch type xfs 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branch:otherbranch on /home/user/mergerfs-test/mntpt type fuse.mergerfs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894" name="Google Shape;894;p31"/>
          <p:cNvCxnSpPr>
            <a:stCxn id="895" idx="2"/>
            <a:endCxn id="896" idx="0"/>
          </p:cNvCxnSpPr>
          <p:nvPr/>
        </p:nvCxnSpPr>
        <p:spPr>
          <a:xfrm>
            <a:off x="5580425" y="2984750"/>
            <a:ext cx="0" cy="318900"/>
          </a:xfrm>
          <a:prstGeom prst="straightConnector1">
            <a:avLst/>
          </a:prstGeom>
          <a:noFill/>
          <a:ln cap="flat" cmpd="sng" w="9525">
            <a:solidFill>
              <a:srgbClr val="008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97" name="Google Shape;897;p31"/>
          <p:cNvCxnSpPr>
            <a:stCxn id="898" idx="2"/>
            <a:endCxn id="899" idx="0"/>
          </p:cNvCxnSpPr>
          <p:nvPr/>
        </p:nvCxnSpPr>
        <p:spPr>
          <a:xfrm>
            <a:off x="6450625" y="2987150"/>
            <a:ext cx="0" cy="316500"/>
          </a:xfrm>
          <a:prstGeom prst="straightConnector1">
            <a:avLst/>
          </a:prstGeom>
          <a:noFill/>
          <a:ln cap="flat" cmpd="sng" w="9525">
            <a:solidFill>
              <a:srgbClr val="BB444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00" name="Google Shape;900;p31"/>
          <p:cNvCxnSpPr>
            <a:stCxn id="901" idx="2"/>
            <a:endCxn id="902" idx="0"/>
          </p:cNvCxnSpPr>
          <p:nvPr/>
        </p:nvCxnSpPr>
        <p:spPr>
          <a:xfrm>
            <a:off x="7319925" y="2987150"/>
            <a:ext cx="0" cy="316500"/>
          </a:xfrm>
          <a:prstGeom prst="straightConnector1">
            <a:avLst/>
          </a:prstGeom>
          <a:noFill/>
          <a:ln cap="flat" cmpd="sng" w="9525">
            <a:solidFill>
              <a:srgbClr val="BB4444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903" name="Google Shape;903;p31"/>
          <p:cNvGrpSpPr/>
          <p:nvPr/>
        </p:nvGrpSpPr>
        <p:grpSpPr>
          <a:xfrm>
            <a:off x="4803750" y="1010825"/>
            <a:ext cx="4057225" cy="3382200"/>
            <a:chOff x="4803750" y="1010825"/>
            <a:chExt cx="4057225" cy="3382200"/>
          </a:xfrm>
        </p:grpSpPr>
        <p:sp>
          <p:nvSpPr>
            <p:cNvPr id="904" name="Google Shape;904;p31"/>
            <p:cNvSpPr/>
            <p:nvPr/>
          </p:nvSpPr>
          <p:spPr>
            <a:xfrm>
              <a:off x="5227025" y="1010825"/>
              <a:ext cx="1552200" cy="524100"/>
            </a:xfrm>
            <a:prstGeom prst="rect">
              <a:avLst/>
            </a:prstGeom>
            <a:solidFill>
              <a:srgbClr val="FFD894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MergerFS daemon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05" name="Google Shape;905;p31"/>
            <p:cNvSpPr/>
            <p:nvPr/>
          </p:nvSpPr>
          <p:spPr>
            <a:xfrm>
              <a:off x="5312300" y="1329600"/>
              <a:ext cx="621600" cy="1461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latin typeface="Roboto Mono"/>
                  <a:ea typeface="Roboto Mono"/>
                  <a:cs typeface="Roboto Mono"/>
                  <a:sym typeface="Roboto Mono"/>
                </a:rPr>
                <a:t>libc</a:t>
              </a:r>
              <a:endParaRPr sz="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906" name="Google Shape;906;p31"/>
            <p:cNvSpPr/>
            <p:nvPr/>
          </p:nvSpPr>
          <p:spPr>
            <a:xfrm>
              <a:off x="6072425" y="1329600"/>
              <a:ext cx="621600" cy="1461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latin typeface="Roboto Mono"/>
                  <a:ea typeface="Roboto Mono"/>
                  <a:cs typeface="Roboto Mono"/>
                  <a:sym typeface="Roboto Mono"/>
                </a:rPr>
                <a:t>libfuse</a:t>
              </a:r>
              <a:endParaRPr sz="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907" name="Google Shape;907;p31"/>
            <p:cNvSpPr/>
            <p:nvPr/>
          </p:nvSpPr>
          <p:spPr>
            <a:xfrm>
              <a:off x="6990525" y="1010825"/>
              <a:ext cx="1552200" cy="524100"/>
            </a:xfrm>
            <a:prstGeom prst="rect">
              <a:avLst/>
            </a:prstGeom>
            <a:solidFill>
              <a:srgbClr val="A9DF8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Application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08" name="Google Shape;908;p31"/>
            <p:cNvSpPr/>
            <p:nvPr/>
          </p:nvSpPr>
          <p:spPr>
            <a:xfrm>
              <a:off x="7455825" y="1329600"/>
              <a:ext cx="621600" cy="1461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latin typeface="Roboto Mono"/>
                  <a:ea typeface="Roboto Mono"/>
                  <a:cs typeface="Roboto Mono"/>
                  <a:sym typeface="Roboto Mono"/>
                </a:rPr>
                <a:t>libc</a:t>
              </a:r>
              <a:endParaRPr sz="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909" name="Google Shape;909;p31"/>
            <p:cNvSpPr/>
            <p:nvPr/>
          </p:nvSpPr>
          <p:spPr>
            <a:xfrm>
              <a:off x="5227025" y="2169275"/>
              <a:ext cx="3315600" cy="8178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VFS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96" name="Google Shape;896;p31"/>
            <p:cNvSpPr/>
            <p:nvPr/>
          </p:nvSpPr>
          <p:spPr>
            <a:xfrm>
              <a:off x="5227025" y="3303650"/>
              <a:ext cx="706800" cy="386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FUSE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99" name="Google Shape;899;p31"/>
            <p:cNvSpPr/>
            <p:nvPr/>
          </p:nvSpPr>
          <p:spPr>
            <a:xfrm>
              <a:off x="6097225" y="3303650"/>
              <a:ext cx="706800" cy="386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Ext4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02" name="Google Shape;902;p31"/>
            <p:cNvSpPr/>
            <p:nvPr/>
          </p:nvSpPr>
          <p:spPr>
            <a:xfrm>
              <a:off x="6966525" y="3303650"/>
              <a:ext cx="706800" cy="3864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XFS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10" name="Google Shape;910;p31"/>
            <p:cNvSpPr txBox="1"/>
            <p:nvPr/>
          </p:nvSpPr>
          <p:spPr>
            <a:xfrm>
              <a:off x="7835825" y="3303650"/>
              <a:ext cx="706800" cy="38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...</a:t>
              </a:r>
              <a:endParaRPr sz="2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911" name="Google Shape;911;p31"/>
            <p:cNvCxnSpPr/>
            <p:nvPr/>
          </p:nvCxnSpPr>
          <p:spPr>
            <a:xfrm>
              <a:off x="4803750" y="1852100"/>
              <a:ext cx="40191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sp>
          <p:nvSpPr>
            <p:cNvPr id="912" name="Google Shape;912;p31"/>
            <p:cNvSpPr txBox="1"/>
            <p:nvPr/>
          </p:nvSpPr>
          <p:spPr>
            <a:xfrm>
              <a:off x="8125675" y="1657700"/>
              <a:ext cx="735300" cy="19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Userspace</a:t>
              </a:r>
              <a:endParaRPr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13" name="Google Shape;913;p31"/>
            <p:cNvSpPr txBox="1"/>
            <p:nvPr/>
          </p:nvSpPr>
          <p:spPr>
            <a:xfrm>
              <a:off x="8107675" y="1852100"/>
              <a:ext cx="753300" cy="195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Kernelspace</a:t>
              </a:r>
              <a:endParaRPr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14" name="Google Shape;914;p31"/>
            <p:cNvSpPr/>
            <p:nvPr/>
          </p:nvSpPr>
          <p:spPr>
            <a:xfrm>
              <a:off x="6097225" y="4006625"/>
              <a:ext cx="706800" cy="3864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/dev/sda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915" name="Google Shape;915;p31"/>
            <p:cNvSpPr/>
            <p:nvPr/>
          </p:nvSpPr>
          <p:spPr>
            <a:xfrm>
              <a:off x="6966525" y="4006625"/>
              <a:ext cx="706800" cy="3864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Roboto Mono"/>
                  <a:ea typeface="Roboto Mono"/>
                  <a:cs typeface="Roboto Mono"/>
                  <a:sym typeface="Roboto Mono"/>
                </a:rPr>
                <a:t>/dev/sdb</a:t>
              </a:r>
              <a:endParaRPr sz="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916" name="Google Shape;916;p31"/>
          <p:cNvCxnSpPr>
            <a:stCxn id="899" idx="2"/>
            <a:endCxn id="914" idx="1"/>
          </p:cNvCxnSpPr>
          <p:nvPr/>
        </p:nvCxnSpPr>
        <p:spPr>
          <a:xfrm>
            <a:off x="6450625" y="3690050"/>
            <a:ext cx="0" cy="316500"/>
          </a:xfrm>
          <a:prstGeom prst="straightConnector1">
            <a:avLst/>
          </a:prstGeom>
          <a:noFill/>
          <a:ln cap="flat" cmpd="sng" w="9525">
            <a:solidFill>
              <a:srgbClr val="BB444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17" name="Google Shape;917;p31"/>
          <p:cNvCxnSpPr>
            <a:stCxn id="902" idx="2"/>
            <a:endCxn id="915" idx="1"/>
          </p:cNvCxnSpPr>
          <p:nvPr/>
        </p:nvCxnSpPr>
        <p:spPr>
          <a:xfrm>
            <a:off x="7319925" y="3690050"/>
            <a:ext cx="0" cy="316500"/>
          </a:xfrm>
          <a:prstGeom prst="straightConnector1">
            <a:avLst/>
          </a:prstGeom>
          <a:noFill/>
          <a:ln cap="flat" cmpd="sng" w="9525">
            <a:solidFill>
              <a:srgbClr val="BB444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18" name="Google Shape;918;p31"/>
          <p:cNvCxnSpPr>
            <a:stCxn id="896" idx="1"/>
            <a:endCxn id="904" idx="1"/>
          </p:cNvCxnSpPr>
          <p:nvPr/>
        </p:nvCxnSpPr>
        <p:spPr>
          <a:xfrm flipH="1" rot="10800000">
            <a:off x="5227025" y="1272950"/>
            <a:ext cx="600" cy="2223900"/>
          </a:xfrm>
          <a:prstGeom prst="bentConnector3">
            <a:avLst>
              <a:gd fmla="val -39687500" name="adj1"/>
            </a:avLst>
          </a:prstGeom>
          <a:noFill/>
          <a:ln cap="flat" cmpd="sng" w="9525">
            <a:solidFill>
              <a:srgbClr val="008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19" name="Google Shape;919;p31"/>
          <p:cNvCxnSpPr>
            <a:stCxn id="904" idx="2"/>
            <a:endCxn id="920" idx="0"/>
          </p:cNvCxnSpPr>
          <p:nvPr/>
        </p:nvCxnSpPr>
        <p:spPr>
          <a:xfrm>
            <a:off x="6003125" y="1534925"/>
            <a:ext cx="0" cy="634500"/>
          </a:xfrm>
          <a:prstGeom prst="straightConnector1">
            <a:avLst/>
          </a:prstGeom>
          <a:noFill/>
          <a:ln cap="flat" cmpd="sng" w="9525">
            <a:solidFill>
              <a:srgbClr val="BB4444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21" name="Google Shape;921;p31"/>
          <p:cNvCxnSpPr/>
          <p:nvPr/>
        </p:nvCxnSpPr>
        <p:spPr>
          <a:xfrm>
            <a:off x="7766625" y="1534775"/>
            <a:ext cx="0" cy="634500"/>
          </a:xfrm>
          <a:prstGeom prst="straightConnector1">
            <a:avLst/>
          </a:prstGeom>
          <a:noFill/>
          <a:ln cap="flat" cmpd="sng" w="9525">
            <a:solidFill>
              <a:srgbClr val="008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22" name="Google Shape;92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6" name="Google Shape;66;p14"/>
          <p:cNvSpPr txBox="1"/>
          <p:nvPr>
            <p:ph type="title"/>
          </p:nvPr>
        </p:nvSpPr>
        <p:spPr>
          <a:xfrm>
            <a:off x="0" y="0"/>
            <a:ext cx="364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Overview</a:t>
            </a:r>
            <a:endParaRPr sz="2020"/>
          </a:p>
        </p:txBody>
      </p:sp>
      <p:sp>
        <p:nvSpPr>
          <p:cNvPr id="67" name="Google Shape;67;p14"/>
          <p:cNvSpPr txBox="1"/>
          <p:nvPr/>
        </p:nvSpPr>
        <p:spPr>
          <a:xfrm>
            <a:off x="0" y="572700"/>
            <a:ext cx="54099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6D0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Kubernetes context</a:t>
            </a:r>
            <a:endParaRPr b="1" sz="1800">
              <a:solidFill>
                <a:srgbClr val="FF6D0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Storage landscape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Enter Union CSI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Background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Implementation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Evaluation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Conclusion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6" name="Shape 9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7" name="Google Shape;927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28" name="Google Shape;928;p32"/>
          <p:cNvSpPr txBox="1"/>
          <p:nvPr>
            <p:ph type="title"/>
          </p:nvPr>
        </p:nvSpPr>
        <p:spPr>
          <a:xfrm>
            <a:off x="0" y="0"/>
            <a:ext cx="364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Overview</a:t>
            </a:r>
            <a:endParaRPr sz="2020"/>
          </a:p>
        </p:txBody>
      </p:sp>
      <p:sp>
        <p:nvSpPr>
          <p:cNvPr id="929" name="Google Shape;929;p32"/>
          <p:cNvSpPr txBox="1"/>
          <p:nvPr/>
        </p:nvSpPr>
        <p:spPr>
          <a:xfrm>
            <a:off x="0" y="572700"/>
            <a:ext cx="54099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Kubernetes context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Storage landscape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Enter Union CSI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Background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6D0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Implementation</a:t>
            </a:r>
            <a:endParaRPr b="1" sz="1800">
              <a:solidFill>
                <a:srgbClr val="FF6D0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Evaluation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Conclusion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3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4" name="Google Shape;934;p33"/>
          <p:cNvGrpSpPr/>
          <p:nvPr/>
        </p:nvGrpSpPr>
        <p:grpSpPr>
          <a:xfrm>
            <a:off x="2476950" y="1434525"/>
            <a:ext cx="4338027" cy="634800"/>
            <a:chOff x="2476950" y="1434525"/>
            <a:chExt cx="4338027" cy="634800"/>
          </a:xfrm>
        </p:grpSpPr>
        <p:cxnSp>
          <p:nvCxnSpPr>
            <p:cNvPr id="935" name="Google Shape;935;p33"/>
            <p:cNvCxnSpPr/>
            <p:nvPr/>
          </p:nvCxnSpPr>
          <p:spPr>
            <a:xfrm rot="10800000">
              <a:off x="4572000" y="-343125"/>
              <a:ext cx="0" cy="41901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sp>
          <p:nvSpPr>
            <p:cNvPr id="936" name="Google Shape;936;p33"/>
            <p:cNvSpPr txBox="1"/>
            <p:nvPr/>
          </p:nvSpPr>
          <p:spPr>
            <a:xfrm>
              <a:off x="6092577" y="1434525"/>
              <a:ext cx="722400" cy="3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CCCCCC"/>
                  </a:solidFill>
                  <a:latin typeface="Poppins"/>
                  <a:ea typeface="Poppins"/>
                  <a:cs typeface="Poppins"/>
                  <a:sym typeface="Poppins"/>
                </a:rPr>
                <a:t>upper</a:t>
              </a:r>
              <a:endParaRPr sz="800">
                <a:solidFill>
                  <a:srgbClr val="CCCCCC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37" name="Google Shape;937;p33"/>
            <p:cNvSpPr txBox="1"/>
            <p:nvPr/>
          </p:nvSpPr>
          <p:spPr>
            <a:xfrm>
              <a:off x="6092577" y="1751925"/>
              <a:ext cx="722400" cy="3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CCCCCC"/>
                  </a:solidFill>
                  <a:latin typeface="Poppins"/>
                  <a:ea typeface="Poppins"/>
                  <a:cs typeface="Poppins"/>
                  <a:sym typeface="Poppins"/>
                </a:rPr>
                <a:t>lower</a:t>
              </a:r>
              <a:endParaRPr sz="800">
                <a:solidFill>
                  <a:srgbClr val="CCCCCC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938" name="Google Shape;938;p33"/>
          <p:cNvSpPr txBox="1"/>
          <p:nvPr>
            <p:ph type="title"/>
          </p:nvPr>
        </p:nvSpPr>
        <p:spPr>
          <a:xfrm>
            <a:off x="0" y="0"/>
            <a:ext cx="2148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</a:t>
            </a:r>
            <a:endParaRPr sz="2020"/>
          </a:p>
        </p:txBody>
      </p:sp>
      <p:sp>
        <p:nvSpPr>
          <p:cNvPr id="939" name="Google Shape;939;p33"/>
          <p:cNvSpPr/>
          <p:nvPr/>
        </p:nvSpPr>
        <p:spPr>
          <a:xfrm>
            <a:off x="4161438" y="2736500"/>
            <a:ext cx="821100" cy="502200"/>
          </a:xfrm>
          <a:prstGeom prst="rect">
            <a:avLst/>
          </a:prstGeom>
          <a:solidFill>
            <a:srgbClr val="F796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Awesome Storage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40" name="Google Shape;940;p33"/>
          <p:cNvSpPr/>
          <p:nvPr/>
        </p:nvSpPr>
        <p:spPr>
          <a:xfrm>
            <a:off x="3400200" y="3692125"/>
            <a:ext cx="1686300" cy="97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Poppins"/>
                <a:ea typeface="Poppins"/>
                <a:cs typeface="Poppins"/>
                <a:sym typeface="Poppins"/>
              </a:rPr>
              <a:t>Node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41" name="Google Shape;941;p33"/>
          <p:cNvSpPr/>
          <p:nvPr/>
        </p:nvSpPr>
        <p:spPr>
          <a:xfrm>
            <a:off x="4730025" y="3562825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node2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942" name="Google Shape;942;p33"/>
          <p:cNvGrpSpPr/>
          <p:nvPr/>
        </p:nvGrpSpPr>
        <p:grpSpPr>
          <a:xfrm>
            <a:off x="4893657" y="3762003"/>
            <a:ext cx="134492" cy="129301"/>
            <a:chOff x="5674581" y="632834"/>
            <a:chExt cx="427500" cy="411000"/>
          </a:xfrm>
        </p:grpSpPr>
        <p:sp>
          <p:nvSpPr>
            <p:cNvPr id="943" name="Google Shape;943;p33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44" name="Google Shape;944;p33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945" name="Google Shape;945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946" name="Google Shape;946;p33"/>
          <p:cNvCxnSpPr/>
          <p:nvPr/>
        </p:nvCxnSpPr>
        <p:spPr>
          <a:xfrm>
            <a:off x="4274675" y="4220491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7" name="Google Shape;947;p33"/>
          <p:cNvCxnSpPr/>
          <p:nvPr/>
        </p:nvCxnSpPr>
        <p:spPr>
          <a:xfrm>
            <a:off x="4274675" y="4132741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48" name="Google Shape;948;p33"/>
          <p:cNvSpPr/>
          <p:nvPr/>
        </p:nvSpPr>
        <p:spPr>
          <a:xfrm>
            <a:off x="4161438" y="1179200"/>
            <a:ext cx="821100" cy="502200"/>
          </a:xfrm>
          <a:prstGeom prst="rect">
            <a:avLst/>
          </a:prstGeom>
          <a:solidFill>
            <a:srgbClr val="FDDFA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Union CSI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949" name="Google Shape;94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0862" y="119376"/>
            <a:ext cx="722276" cy="6971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50" name="Google Shape;950;p33"/>
          <p:cNvCxnSpPr>
            <a:stCxn id="951" idx="0"/>
            <a:endCxn id="952" idx="3"/>
          </p:cNvCxnSpPr>
          <p:nvPr/>
        </p:nvCxnSpPr>
        <p:spPr>
          <a:xfrm>
            <a:off x="2317825" y="4285166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3" name="Google Shape;953;p33"/>
          <p:cNvCxnSpPr>
            <a:stCxn id="952" idx="0"/>
            <a:endCxn id="954" idx="3"/>
          </p:cNvCxnSpPr>
          <p:nvPr/>
        </p:nvCxnSpPr>
        <p:spPr>
          <a:xfrm>
            <a:off x="2317825" y="4197416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55" name="Google Shape;955;p33"/>
          <p:cNvSpPr/>
          <p:nvPr/>
        </p:nvSpPr>
        <p:spPr>
          <a:xfrm>
            <a:off x="3140950" y="2415100"/>
            <a:ext cx="35700" cy="2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56" name="Google Shape;956;p33"/>
          <p:cNvSpPr/>
          <p:nvPr/>
        </p:nvSpPr>
        <p:spPr>
          <a:xfrm>
            <a:off x="5967350" y="2415100"/>
            <a:ext cx="35700" cy="2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57" name="Google Shape;957;p33"/>
          <p:cNvSpPr/>
          <p:nvPr/>
        </p:nvSpPr>
        <p:spPr>
          <a:xfrm>
            <a:off x="4554150" y="2415100"/>
            <a:ext cx="35700" cy="2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958" name="Google Shape;958;p33"/>
          <p:cNvCxnSpPr>
            <a:stCxn id="948" idx="0"/>
            <a:endCxn id="949" idx="2"/>
          </p:cNvCxnSpPr>
          <p:nvPr/>
        </p:nvCxnSpPr>
        <p:spPr>
          <a:xfrm rot="10800000">
            <a:off x="4571988" y="816500"/>
            <a:ext cx="0" cy="36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959" name="Google Shape;959;p33"/>
          <p:cNvGrpSpPr/>
          <p:nvPr/>
        </p:nvGrpSpPr>
        <p:grpSpPr>
          <a:xfrm>
            <a:off x="506825" y="2592847"/>
            <a:ext cx="3654613" cy="1066403"/>
            <a:chOff x="506825" y="2592847"/>
            <a:chExt cx="3654613" cy="1066403"/>
          </a:xfrm>
        </p:grpSpPr>
        <p:pic>
          <p:nvPicPr>
            <p:cNvPr id="960" name="Google Shape;960;p3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6825" y="2687200"/>
              <a:ext cx="600600" cy="600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1" name="Google Shape;961;p33"/>
            <p:cNvSpPr/>
            <p:nvPr/>
          </p:nvSpPr>
          <p:spPr>
            <a:xfrm>
              <a:off x="1485200" y="26232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62" name="Google Shape;962;p33"/>
            <p:cNvSpPr txBox="1"/>
            <p:nvPr/>
          </p:nvSpPr>
          <p:spPr>
            <a:xfrm>
              <a:off x="531575" y="3287800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User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963" name="Google Shape;963;p33"/>
            <p:cNvCxnSpPr>
              <a:stCxn id="960" idx="3"/>
            </p:cNvCxnSpPr>
            <p:nvPr/>
          </p:nvCxnSpPr>
          <p:spPr>
            <a:xfrm>
              <a:off x="1107425" y="2987500"/>
              <a:ext cx="5148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grpSp>
          <p:nvGrpSpPr>
            <p:cNvPr id="964" name="Google Shape;964;p33"/>
            <p:cNvGrpSpPr/>
            <p:nvPr/>
          </p:nvGrpSpPr>
          <p:grpSpPr>
            <a:xfrm>
              <a:off x="1596026" y="2592847"/>
              <a:ext cx="821096" cy="789508"/>
              <a:chOff x="3332980" y="175868"/>
              <a:chExt cx="551108" cy="529800"/>
            </a:xfrm>
          </p:grpSpPr>
          <p:sp>
            <p:nvSpPr>
              <p:cNvPr id="965" name="Google Shape;965;p33"/>
              <p:cNvSpPr/>
              <p:nvPr/>
            </p:nvSpPr>
            <p:spPr>
              <a:xfrm>
                <a:off x="3332980" y="175868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966" name="Google Shape;966;p33"/>
              <p:cNvSpPr/>
              <p:nvPr/>
            </p:nvSpPr>
            <p:spPr>
              <a:xfrm>
                <a:off x="3332988" y="175868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967" name="Google Shape;967;p33"/>
            <p:cNvSpPr txBox="1"/>
            <p:nvPr/>
          </p:nvSpPr>
          <p:spPr>
            <a:xfrm>
              <a:off x="1705225" y="3382350"/>
              <a:ext cx="6027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600 GiB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968" name="Google Shape;968;p33"/>
            <p:cNvCxnSpPr>
              <a:endCxn id="939" idx="1"/>
            </p:cNvCxnSpPr>
            <p:nvPr/>
          </p:nvCxnSpPr>
          <p:spPr>
            <a:xfrm>
              <a:off x="2391138" y="2987600"/>
              <a:ext cx="1770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969" name="Google Shape;969;p33"/>
          <p:cNvSpPr/>
          <p:nvPr/>
        </p:nvSpPr>
        <p:spPr>
          <a:xfrm>
            <a:off x="3400200" y="4552825"/>
            <a:ext cx="1686300" cy="117000"/>
          </a:xfrm>
          <a:prstGeom prst="rect">
            <a:avLst/>
          </a:prstGeom>
          <a:solidFill>
            <a:srgbClr val="FFEFD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Linux kernel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70" name="Google Shape;970;p33"/>
          <p:cNvSpPr/>
          <p:nvPr/>
        </p:nvSpPr>
        <p:spPr>
          <a:xfrm>
            <a:off x="4937824" y="4435825"/>
            <a:ext cx="297900" cy="3243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256 GiB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71" name="Google Shape;971;p33"/>
          <p:cNvSpPr/>
          <p:nvPr/>
        </p:nvSpPr>
        <p:spPr>
          <a:xfrm>
            <a:off x="5328175" y="3692125"/>
            <a:ext cx="1686300" cy="97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Poppins"/>
                <a:ea typeface="Poppins"/>
                <a:cs typeface="Poppins"/>
                <a:sym typeface="Poppins"/>
              </a:rPr>
              <a:t>Node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72" name="Google Shape;972;p33"/>
          <p:cNvSpPr/>
          <p:nvPr/>
        </p:nvSpPr>
        <p:spPr>
          <a:xfrm>
            <a:off x="6658000" y="3562825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node3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973" name="Google Shape;973;p33"/>
          <p:cNvGrpSpPr/>
          <p:nvPr/>
        </p:nvGrpSpPr>
        <p:grpSpPr>
          <a:xfrm>
            <a:off x="6821632" y="3762003"/>
            <a:ext cx="134491" cy="129301"/>
            <a:chOff x="5674581" y="632834"/>
            <a:chExt cx="427500" cy="411000"/>
          </a:xfrm>
        </p:grpSpPr>
        <p:sp>
          <p:nvSpPr>
            <p:cNvPr id="974" name="Google Shape;974;p33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75" name="Google Shape;975;p33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976" name="Google Shape;976;p33"/>
          <p:cNvSpPr/>
          <p:nvPr/>
        </p:nvSpPr>
        <p:spPr>
          <a:xfrm>
            <a:off x="5328175" y="4552825"/>
            <a:ext cx="1686300" cy="117000"/>
          </a:xfrm>
          <a:prstGeom prst="rect">
            <a:avLst/>
          </a:prstGeom>
          <a:solidFill>
            <a:srgbClr val="FFEFD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Linux kernel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77" name="Google Shape;977;p33"/>
          <p:cNvSpPr/>
          <p:nvPr/>
        </p:nvSpPr>
        <p:spPr>
          <a:xfrm>
            <a:off x="6865799" y="4435825"/>
            <a:ext cx="297900" cy="3243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256 GiB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78" name="Google Shape;978;p33"/>
          <p:cNvSpPr/>
          <p:nvPr/>
        </p:nvSpPr>
        <p:spPr>
          <a:xfrm>
            <a:off x="1472250" y="3692125"/>
            <a:ext cx="1686300" cy="977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Poppins"/>
                <a:ea typeface="Poppins"/>
                <a:cs typeface="Poppins"/>
                <a:sym typeface="Poppins"/>
              </a:rPr>
              <a:t>Node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79" name="Google Shape;979;p33"/>
          <p:cNvSpPr/>
          <p:nvPr/>
        </p:nvSpPr>
        <p:spPr>
          <a:xfrm>
            <a:off x="2802050" y="3562825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node1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980" name="Google Shape;980;p33"/>
          <p:cNvGrpSpPr/>
          <p:nvPr/>
        </p:nvGrpSpPr>
        <p:grpSpPr>
          <a:xfrm>
            <a:off x="2965682" y="3762003"/>
            <a:ext cx="134492" cy="129301"/>
            <a:chOff x="5674581" y="632834"/>
            <a:chExt cx="427500" cy="411000"/>
          </a:xfrm>
        </p:grpSpPr>
        <p:sp>
          <p:nvSpPr>
            <p:cNvPr id="981" name="Google Shape;981;p33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982" name="Google Shape;982;p33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983" name="Google Shape;983;p33"/>
          <p:cNvSpPr/>
          <p:nvPr/>
        </p:nvSpPr>
        <p:spPr>
          <a:xfrm>
            <a:off x="1472225" y="4552825"/>
            <a:ext cx="1686300" cy="117000"/>
          </a:xfrm>
          <a:prstGeom prst="rect">
            <a:avLst/>
          </a:prstGeom>
          <a:solidFill>
            <a:srgbClr val="FFEFD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Linux kernel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84" name="Google Shape;984;p33"/>
          <p:cNvSpPr/>
          <p:nvPr/>
        </p:nvSpPr>
        <p:spPr>
          <a:xfrm>
            <a:off x="3009849" y="4435825"/>
            <a:ext cx="297900" cy="3243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256 GiB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985" name="Google Shape;985;p33"/>
          <p:cNvCxnSpPr>
            <a:stCxn id="986" idx="2"/>
            <a:endCxn id="983" idx="2"/>
          </p:cNvCxnSpPr>
          <p:nvPr/>
        </p:nvCxnSpPr>
        <p:spPr>
          <a:xfrm rot="5400000">
            <a:off x="3443413" y="3541825"/>
            <a:ext cx="600" cy="2256600"/>
          </a:xfrm>
          <a:prstGeom prst="bentConnector3">
            <a:avLst>
              <a:gd fmla="val 34258333" name="adj1"/>
            </a:avLst>
          </a:prstGeom>
          <a:noFill/>
          <a:ln cap="flat" cmpd="sng" w="9525">
            <a:solidFill>
              <a:srgbClr val="F7967D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87" name="Google Shape;987;p33"/>
          <p:cNvCxnSpPr>
            <a:stCxn id="988" idx="2"/>
            <a:endCxn id="989" idx="2"/>
          </p:cNvCxnSpPr>
          <p:nvPr/>
        </p:nvCxnSpPr>
        <p:spPr>
          <a:xfrm rot="5400000">
            <a:off x="4245388" y="2415925"/>
            <a:ext cx="600" cy="4508400"/>
          </a:xfrm>
          <a:prstGeom prst="bentConnector3">
            <a:avLst>
              <a:gd fmla="val 54466667" name="adj1"/>
            </a:avLst>
          </a:prstGeom>
          <a:noFill/>
          <a:ln cap="flat" cmpd="sng" w="9525">
            <a:solidFill>
              <a:srgbClr val="F7967D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990" name="Google Shape;990;p33"/>
          <p:cNvSpPr/>
          <p:nvPr/>
        </p:nvSpPr>
        <p:spPr>
          <a:xfrm>
            <a:off x="2233675" y="4656325"/>
            <a:ext cx="56100" cy="1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91" name="Google Shape;991;p33"/>
          <p:cNvSpPr txBox="1"/>
          <p:nvPr/>
        </p:nvSpPr>
        <p:spPr>
          <a:xfrm>
            <a:off x="6499975" y="4828475"/>
            <a:ext cx="551100" cy="18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TCP/IP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992" name="Google Shape;992;p33"/>
          <p:cNvGrpSpPr/>
          <p:nvPr/>
        </p:nvGrpSpPr>
        <p:grpSpPr>
          <a:xfrm>
            <a:off x="506825" y="1035822"/>
            <a:ext cx="3654613" cy="1066403"/>
            <a:chOff x="506825" y="1035822"/>
            <a:chExt cx="3654613" cy="1066403"/>
          </a:xfrm>
        </p:grpSpPr>
        <p:sp>
          <p:nvSpPr>
            <p:cNvPr id="993" name="Google Shape;993;p33"/>
            <p:cNvSpPr txBox="1"/>
            <p:nvPr/>
          </p:nvSpPr>
          <p:spPr>
            <a:xfrm>
              <a:off x="531575" y="1730775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User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994" name="Google Shape;994;p3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6825" y="1130175"/>
              <a:ext cx="600600" cy="600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5" name="Google Shape;995;p33"/>
            <p:cNvSpPr/>
            <p:nvPr/>
          </p:nvSpPr>
          <p:spPr>
            <a:xfrm>
              <a:off x="1485200" y="1066250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996" name="Google Shape;996;p33"/>
            <p:cNvCxnSpPr>
              <a:stCxn id="994" idx="3"/>
            </p:cNvCxnSpPr>
            <p:nvPr/>
          </p:nvCxnSpPr>
          <p:spPr>
            <a:xfrm>
              <a:off x="1107425" y="1430475"/>
              <a:ext cx="5148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grpSp>
          <p:nvGrpSpPr>
            <p:cNvPr id="997" name="Google Shape;997;p33"/>
            <p:cNvGrpSpPr/>
            <p:nvPr/>
          </p:nvGrpSpPr>
          <p:grpSpPr>
            <a:xfrm>
              <a:off x="1596026" y="1035822"/>
              <a:ext cx="821096" cy="789508"/>
              <a:chOff x="3332980" y="175868"/>
              <a:chExt cx="551108" cy="529800"/>
            </a:xfrm>
          </p:grpSpPr>
          <p:sp>
            <p:nvSpPr>
              <p:cNvPr id="998" name="Google Shape;998;p33"/>
              <p:cNvSpPr/>
              <p:nvPr/>
            </p:nvSpPr>
            <p:spPr>
              <a:xfrm>
                <a:off x="3332980" y="175868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999" name="Google Shape;999;p33"/>
              <p:cNvSpPr/>
              <p:nvPr/>
            </p:nvSpPr>
            <p:spPr>
              <a:xfrm>
                <a:off x="3332988" y="175868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000" name="Google Shape;1000;p33"/>
            <p:cNvCxnSpPr/>
            <p:nvPr/>
          </p:nvCxnSpPr>
          <p:spPr>
            <a:xfrm>
              <a:off x="2391138" y="1430575"/>
              <a:ext cx="1770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001" name="Google Shape;1001;p33"/>
            <p:cNvSpPr txBox="1"/>
            <p:nvPr/>
          </p:nvSpPr>
          <p:spPr>
            <a:xfrm>
              <a:off x="1705225" y="1825325"/>
              <a:ext cx="6027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600 GiB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002" name="Google Shape;1002;p33"/>
          <p:cNvGrpSpPr/>
          <p:nvPr/>
        </p:nvGrpSpPr>
        <p:grpSpPr>
          <a:xfrm>
            <a:off x="2506475" y="3238700"/>
            <a:ext cx="4131050" cy="1314216"/>
            <a:chOff x="2506475" y="3238700"/>
            <a:chExt cx="4131050" cy="1314216"/>
          </a:xfrm>
        </p:grpSpPr>
        <p:sp>
          <p:nvSpPr>
            <p:cNvPr id="1003" name="Google Shape;1003;p33"/>
            <p:cNvSpPr/>
            <p:nvPr/>
          </p:nvSpPr>
          <p:spPr>
            <a:xfrm>
              <a:off x="4434450" y="425591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v2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004" name="Google Shape;1004;p33"/>
            <p:cNvCxnSpPr>
              <a:stCxn id="939" idx="2"/>
              <a:endCxn id="1003" idx="1"/>
            </p:cNvCxnSpPr>
            <p:nvPr/>
          </p:nvCxnSpPr>
          <p:spPr>
            <a:xfrm>
              <a:off x="4571988" y="3238700"/>
              <a:ext cx="0" cy="1017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005" name="Google Shape;1005;p33"/>
            <p:cNvSpPr/>
            <p:nvPr/>
          </p:nvSpPr>
          <p:spPr>
            <a:xfrm>
              <a:off x="6362425" y="425591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v3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006" name="Google Shape;1006;p33"/>
            <p:cNvSpPr/>
            <p:nvPr/>
          </p:nvSpPr>
          <p:spPr>
            <a:xfrm>
              <a:off x="2506475" y="425591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007" name="Google Shape;1007;p33"/>
            <p:cNvCxnSpPr>
              <a:stCxn id="1006" idx="3"/>
            </p:cNvCxnSpPr>
            <p:nvPr/>
          </p:nvCxnSpPr>
          <p:spPr>
            <a:xfrm>
              <a:off x="2644025" y="4372916"/>
              <a:ext cx="0" cy="179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008" name="Google Shape;1008;p33"/>
            <p:cNvCxnSpPr>
              <a:stCxn id="1003" idx="3"/>
            </p:cNvCxnSpPr>
            <p:nvPr/>
          </p:nvCxnSpPr>
          <p:spPr>
            <a:xfrm>
              <a:off x="4572000" y="4372916"/>
              <a:ext cx="0" cy="180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009" name="Google Shape;1009;p33"/>
            <p:cNvCxnSpPr>
              <a:stCxn id="1005" idx="3"/>
            </p:cNvCxnSpPr>
            <p:nvPr/>
          </p:nvCxnSpPr>
          <p:spPr>
            <a:xfrm>
              <a:off x="6499975" y="4372916"/>
              <a:ext cx="0" cy="176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010" name="Google Shape;1010;p33"/>
            <p:cNvCxnSpPr>
              <a:stCxn id="939" idx="2"/>
              <a:endCxn id="1005" idx="1"/>
            </p:cNvCxnSpPr>
            <p:nvPr/>
          </p:nvCxnSpPr>
          <p:spPr>
            <a:xfrm flipH="1" rot="-5400000">
              <a:off x="5027388" y="2783300"/>
              <a:ext cx="1017300" cy="1928100"/>
            </a:xfrm>
            <a:prstGeom prst="bentConnector3">
              <a:avLst>
                <a:gd fmla="val 1663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11" name="Google Shape;1011;p33"/>
            <p:cNvCxnSpPr>
              <a:stCxn id="939" idx="2"/>
              <a:endCxn id="1006" idx="1"/>
            </p:cNvCxnSpPr>
            <p:nvPr/>
          </p:nvCxnSpPr>
          <p:spPr>
            <a:xfrm rot="5400000">
              <a:off x="3099288" y="2783300"/>
              <a:ext cx="1017300" cy="1928100"/>
            </a:xfrm>
            <a:prstGeom prst="bentConnector3">
              <a:avLst>
                <a:gd fmla="val 16674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012" name="Google Shape;1012;p33"/>
          <p:cNvGrpSpPr/>
          <p:nvPr/>
        </p:nvGrpSpPr>
        <p:grpSpPr>
          <a:xfrm>
            <a:off x="1854075" y="4255916"/>
            <a:ext cx="601300" cy="296800"/>
            <a:chOff x="1854075" y="4255916"/>
            <a:chExt cx="601300" cy="296800"/>
          </a:xfrm>
        </p:grpSpPr>
        <p:sp>
          <p:nvSpPr>
            <p:cNvPr id="1013" name="Google Shape;1013;p33"/>
            <p:cNvSpPr/>
            <p:nvPr/>
          </p:nvSpPr>
          <p:spPr>
            <a:xfrm>
              <a:off x="1854075" y="425591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v3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014" name="Google Shape;1014;p33"/>
            <p:cNvSpPr/>
            <p:nvPr/>
          </p:nvSpPr>
          <p:spPr>
            <a:xfrm>
              <a:off x="2180275" y="4258116"/>
              <a:ext cx="275100" cy="1170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v2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015" name="Google Shape;1015;p33"/>
            <p:cNvCxnSpPr>
              <a:stCxn id="1014" idx="3"/>
              <a:endCxn id="983" idx="0"/>
            </p:cNvCxnSpPr>
            <p:nvPr/>
          </p:nvCxnSpPr>
          <p:spPr>
            <a:xfrm flipH="1">
              <a:off x="2315425" y="4375116"/>
              <a:ext cx="2400" cy="177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016" name="Google Shape;1016;p33"/>
            <p:cNvCxnSpPr>
              <a:stCxn id="1013" idx="3"/>
            </p:cNvCxnSpPr>
            <p:nvPr/>
          </p:nvCxnSpPr>
          <p:spPr>
            <a:xfrm>
              <a:off x="1991625" y="4372916"/>
              <a:ext cx="0" cy="178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017" name="Google Shape;1017;p33"/>
          <p:cNvGrpSpPr/>
          <p:nvPr/>
        </p:nvGrpSpPr>
        <p:grpSpPr>
          <a:xfrm>
            <a:off x="1472225" y="4080416"/>
            <a:ext cx="419100" cy="472409"/>
            <a:chOff x="1472225" y="4080416"/>
            <a:chExt cx="419100" cy="472409"/>
          </a:xfrm>
        </p:grpSpPr>
        <p:sp>
          <p:nvSpPr>
            <p:cNvPr id="1018" name="Google Shape;1018;p33"/>
            <p:cNvSpPr/>
            <p:nvPr/>
          </p:nvSpPr>
          <p:spPr>
            <a:xfrm>
              <a:off x="1472225" y="4435825"/>
              <a:ext cx="419100" cy="117000"/>
            </a:xfrm>
            <a:prstGeom prst="rect">
              <a:avLst/>
            </a:prstGeom>
            <a:solidFill>
              <a:srgbClr val="DCF7CB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MergerFS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1019" name="Google Shape;1019;p33"/>
            <p:cNvGrpSpPr/>
            <p:nvPr/>
          </p:nvGrpSpPr>
          <p:grpSpPr>
            <a:xfrm>
              <a:off x="1527875" y="4080416"/>
              <a:ext cx="275100" cy="292500"/>
              <a:chOff x="2209150" y="4219066"/>
              <a:chExt cx="275100" cy="292500"/>
            </a:xfrm>
          </p:grpSpPr>
          <p:sp>
            <p:nvSpPr>
              <p:cNvPr id="1020" name="Google Shape;1020;p33"/>
              <p:cNvSpPr/>
              <p:nvPr/>
            </p:nvSpPr>
            <p:spPr>
              <a:xfrm>
                <a:off x="2209150" y="4394566"/>
                <a:ext cx="275100" cy="117000"/>
              </a:xfrm>
              <a:prstGeom prst="can">
                <a:avLst>
                  <a:gd fmla="val 25000" name="adj"/>
                </a:avLst>
              </a:prstGeom>
              <a:solidFill>
                <a:srgbClr val="FDDFA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v1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21" name="Google Shape;1021;p33"/>
              <p:cNvSpPr/>
              <p:nvPr/>
            </p:nvSpPr>
            <p:spPr>
              <a:xfrm>
                <a:off x="2209150" y="4306816"/>
                <a:ext cx="275100" cy="117000"/>
              </a:xfrm>
              <a:prstGeom prst="can">
                <a:avLst>
                  <a:gd fmla="val 25000" name="adj"/>
                </a:avLst>
              </a:prstGeom>
              <a:solidFill>
                <a:srgbClr val="FDDFA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v2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22" name="Google Shape;1022;p33"/>
              <p:cNvSpPr/>
              <p:nvPr/>
            </p:nvSpPr>
            <p:spPr>
              <a:xfrm>
                <a:off x="2209150" y="4219066"/>
                <a:ext cx="275100" cy="117000"/>
              </a:xfrm>
              <a:prstGeom prst="can">
                <a:avLst>
                  <a:gd fmla="val 25000" name="adj"/>
                </a:avLst>
              </a:prstGeom>
              <a:solidFill>
                <a:srgbClr val="FDDFA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v3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023" name="Google Shape;1023;p33"/>
            <p:cNvCxnSpPr>
              <a:stCxn id="1020" idx="3"/>
            </p:cNvCxnSpPr>
            <p:nvPr/>
          </p:nvCxnSpPr>
          <p:spPr>
            <a:xfrm>
              <a:off x="1665425" y="4372916"/>
              <a:ext cx="0" cy="59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986" name="Google Shape;986;p33"/>
          <p:cNvSpPr/>
          <p:nvPr/>
        </p:nvSpPr>
        <p:spPr>
          <a:xfrm>
            <a:off x="4561363" y="4650625"/>
            <a:ext cx="21300" cy="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89" name="Google Shape;989;p33"/>
          <p:cNvSpPr/>
          <p:nvPr/>
        </p:nvSpPr>
        <p:spPr>
          <a:xfrm>
            <a:off x="1980963" y="4650625"/>
            <a:ext cx="21300" cy="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88" name="Google Shape;988;p33"/>
          <p:cNvSpPr/>
          <p:nvPr/>
        </p:nvSpPr>
        <p:spPr>
          <a:xfrm>
            <a:off x="6489238" y="4650625"/>
            <a:ext cx="21300" cy="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24" name="Google Shape;1024;p33"/>
          <p:cNvSpPr txBox="1"/>
          <p:nvPr/>
        </p:nvSpPr>
        <p:spPr>
          <a:xfrm>
            <a:off x="4982550" y="2701250"/>
            <a:ext cx="1307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   create v1 on node1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2.</a:t>
            </a: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create v2 on node2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   create v3 on node3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25" name="Google Shape;1025;p33"/>
          <p:cNvSpPr txBox="1"/>
          <p:nvPr/>
        </p:nvSpPr>
        <p:spPr>
          <a:xfrm>
            <a:off x="4982550" y="1281950"/>
            <a:ext cx="555900" cy="29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1.</a:t>
            </a: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split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26" name="Google Shape;1026;p33"/>
          <p:cNvSpPr txBox="1"/>
          <p:nvPr/>
        </p:nvSpPr>
        <p:spPr>
          <a:xfrm>
            <a:off x="5538400" y="1216100"/>
            <a:ext cx="11391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3.</a:t>
            </a: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collect on node1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27" name="Google Shape;1027;p33"/>
          <p:cNvSpPr txBox="1"/>
          <p:nvPr/>
        </p:nvSpPr>
        <p:spPr>
          <a:xfrm>
            <a:off x="6677500" y="1281950"/>
            <a:ext cx="771600" cy="29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5.</a:t>
            </a: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merge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28" name="Google Shape;1028;p33"/>
          <p:cNvSpPr txBox="1"/>
          <p:nvPr/>
        </p:nvSpPr>
        <p:spPr>
          <a:xfrm>
            <a:off x="6263950" y="2851625"/>
            <a:ext cx="10695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4.</a:t>
            </a: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attach v2 &amp; v3 on node1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029" name="Google Shape;1029;p33"/>
          <p:cNvGrpSpPr/>
          <p:nvPr/>
        </p:nvGrpSpPr>
        <p:grpSpPr>
          <a:xfrm>
            <a:off x="4222495" y="1982350"/>
            <a:ext cx="699000" cy="613800"/>
            <a:chOff x="5731970" y="639313"/>
            <a:chExt cx="699000" cy="613800"/>
          </a:xfrm>
        </p:grpSpPr>
        <p:sp>
          <p:nvSpPr>
            <p:cNvPr id="1030" name="Google Shape;1030;p33"/>
            <p:cNvSpPr/>
            <p:nvPr/>
          </p:nvSpPr>
          <p:spPr>
            <a:xfrm>
              <a:off x="5731970" y="639313"/>
              <a:ext cx="699000" cy="604800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 cap="flat" cmpd="sng" w="38100">
              <a:solidFill>
                <a:srgbClr val="CF22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2200">
                <a:solidFill>
                  <a:srgbClr val="CF222E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031" name="Google Shape;1031;p33"/>
            <p:cNvSpPr txBox="1"/>
            <p:nvPr/>
          </p:nvSpPr>
          <p:spPr>
            <a:xfrm>
              <a:off x="5893675" y="782413"/>
              <a:ext cx="375600" cy="47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CF222E"/>
                  </a:solidFill>
                  <a:latin typeface="Poppins"/>
                  <a:ea typeface="Poppins"/>
                  <a:cs typeface="Poppins"/>
                  <a:sym typeface="Poppins"/>
                </a:rPr>
                <a:t>!</a:t>
              </a:r>
              <a:endParaRPr b="1" sz="2800">
                <a:solidFill>
                  <a:srgbClr val="CF222E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032" name="Google Shape;1032;p33"/>
          <p:cNvGrpSpPr/>
          <p:nvPr/>
        </p:nvGrpSpPr>
        <p:grpSpPr>
          <a:xfrm>
            <a:off x="2180275" y="1681400"/>
            <a:ext cx="4048072" cy="1055000"/>
            <a:chOff x="2180275" y="1681400"/>
            <a:chExt cx="4048072" cy="1055000"/>
          </a:xfrm>
        </p:grpSpPr>
        <p:grpSp>
          <p:nvGrpSpPr>
            <p:cNvPr id="1033" name="Google Shape;1033;p33"/>
            <p:cNvGrpSpPr/>
            <p:nvPr/>
          </p:nvGrpSpPr>
          <p:grpSpPr>
            <a:xfrm>
              <a:off x="4328856" y="1975200"/>
              <a:ext cx="486291" cy="467496"/>
              <a:chOff x="5478325" y="879900"/>
              <a:chExt cx="551100" cy="529800"/>
            </a:xfrm>
          </p:grpSpPr>
          <p:sp>
            <p:nvSpPr>
              <p:cNvPr id="1034" name="Google Shape;1034;p33"/>
              <p:cNvSpPr/>
              <p:nvPr/>
            </p:nvSpPr>
            <p:spPr>
              <a:xfrm>
                <a:off x="5478325" y="879900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35" name="Google Shape;1035;p33"/>
              <p:cNvSpPr/>
              <p:nvPr/>
            </p:nvSpPr>
            <p:spPr>
              <a:xfrm>
                <a:off x="5478325" y="879900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1036" name="Google Shape;1036;p33"/>
            <p:cNvGrpSpPr/>
            <p:nvPr/>
          </p:nvGrpSpPr>
          <p:grpSpPr>
            <a:xfrm>
              <a:off x="2915656" y="1975200"/>
              <a:ext cx="486291" cy="467496"/>
              <a:chOff x="5478325" y="879900"/>
              <a:chExt cx="551100" cy="529800"/>
            </a:xfrm>
          </p:grpSpPr>
          <p:sp>
            <p:nvSpPr>
              <p:cNvPr id="1037" name="Google Shape;1037;p33"/>
              <p:cNvSpPr/>
              <p:nvPr/>
            </p:nvSpPr>
            <p:spPr>
              <a:xfrm>
                <a:off x="5478325" y="879900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38" name="Google Shape;1038;p33"/>
              <p:cNvSpPr/>
              <p:nvPr/>
            </p:nvSpPr>
            <p:spPr>
              <a:xfrm>
                <a:off x="5478325" y="879900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1039" name="Google Shape;1039;p33"/>
            <p:cNvGrpSpPr/>
            <p:nvPr/>
          </p:nvGrpSpPr>
          <p:grpSpPr>
            <a:xfrm>
              <a:off x="5742056" y="1975200"/>
              <a:ext cx="486291" cy="467496"/>
              <a:chOff x="5478325" y="879900"/>
              <a:chExt cx="551100" cy="529800"/>
            </a:xfrm>
          </p:grpSpPr>
          <p:sp>
            <p:nvSpPr>
              <p:cNvPr id="1040" name="Google Shape;1040;p33"/>
              <p:cNvSpPr/>
              <p:nvPr/>
            </p:nvSpPr>
            <p:spPr>
              <a:xfrm>
                <a:off x="5478325" y="879900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41" name="Google Shape;1041;p33"/>
              <p:cNvSpPr/>
              <p:nvPr/>
            </p:nvSpPr>
            <p:spPr>
              <a:xfrm>
                <a:off x="5478325" y="879900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042" name="Google Shape;1042;p33"/>
            <p:cNvCxnSpPr>
              <a:stCxn id="948" idx="2"/>
              <a:endCxn id="1038" idx="6"/>
            </p:cNvCxnSpPr>
            <p:nvPr/>
          </p:nvCxnSpPr>
          <p:spPr>
            <a:xfrm rot="5400000">
              <a:off x="3718488" y="1121600"/>
              <a:ext cx="293700" cy="1413300"/>
            </a:xfrm>
            <a:prstGeom prst="bentConnector3">
              <a:avLst>
                <a:gd fmla="val 500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43" name="Google Shape;1043;p33"/>
            <p:cNvCxnSpPr>
              <a:stCxn id="948" idx="2"/>
              <a:endCxn id="1041" idx="6"/>
            </p:cNvCxnSpPr>
            <p:nvPr/>
          </p:nvCxnSpPr>
          <p:spPr>
            <a:xfrm flipH="1" rot="-5400000">
              <a:off x="5131788" y="1121600"/>
              <a:ext cx="293700" cy="1413300"/>
            </a:xfrm>
            <a:prstGeom prst="bentConnector3">
              <a:avLst>
                <a:gd fmla="val 500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44" name="Google Shape;1044;p33"/>
            <p:cNvCxnSpPr>
              <a:stCxn id="948" idx="2"/>
              <a:endCxn id="1035" idx="6"/>
            </p:cNvCxnSpPr>
            <p:nvPr/>
          </p:nvCxnSpPr>
          <p:spPr>
            <a:xfrm>
              <a:off x="4571988" y="1681400"/>
              <a:ext cx="0" cy="293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45" name="Google Shape;1045;p33"/>
            <p:cNvCxnSpPr>
              <a:stCxn id="955" idx="2"/>
              <a:endCxn id="939" idx="0"/>
            </p:cNvCxnSpPr>
            <p:nvPr/>
          </p:nvCxnSpPr>
          <p:spPr>
            <a:xfrm flipH="1" rot="-5400000">
              <a:off x="3718600" y="1882900"/>
              <a:ext cx="293700" cy="1413300"/>
            </a:xfrm>
            <a:prstGeom prst="bentConnector3">
              <a:avLst>
                <a:gd fmla="val 500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46" name="Google Shape;1046;p33"/>
            <p:cNvCxnSpPr>
              <a:stCxn id="956" idx="2"/>
              <a:endCxn id="939" idx="0"/>
            </p:cNvCxnSpPr>
            <p:nvPr/>
          </p:nvCxnSpPr>
          <p:spPr>
            <a:xfrm rot="5400000">
              <a:off x="5131700" y="1882900"/>
              <a:ext cx="293700" cy="1413300"/>
            </a:xfrm>
            <a:prstGeom prst="bentConnector3">
              <a:avLst>
                <a:gd fmla="val 5001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047" name="Google Shape;1047;p33"/>
            <p:cNvCxnSpPr>
              <a:stCxn id="957" idx="2"/>
              <a:endCxn id="939" idx="0"/>
            </p:cNvCxnSpPr>
            <p:nvPr/>
          </p:nvCxnSpPr>
          <p:spPr>
            <a:xfrm>
              <a:off x="4572000" y="2442700"/>
              <a:ext cx="0" cy="293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048" name="Google Shape;1048;p33"/>
            <p:cNvSpPr txBox="1"/>
            <p:nvPr/>
          </p:nvSpPr>
          <p:spPr>
            <a:xfrm>
              <a:off x="2180275" y="2070500"/>
              <a:ext cx="7314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3 x 200 GiB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049" name="Google Shape;1049;p33"/>
          <p:cNvSpPr txBox="1"/>
          <p:nvPr/>
        </p:nvSpPr>
        <p:spPr>
          <a:xfrm>
            <a:off x="733650" y="3903100"/>
            <a:ext cx="681600" cy="63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Union CSI volume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=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MergerFS mount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3" name="Shape 10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Google Shape;1054;p34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 - StorageClass</a:t>
            </a:r>
            <a:endParaRPr sz="2020"/>
          </a:p>
        </p:txBody>
      </p:sp>
      <p:grpSp>
        <p:nvGrpSpPr>
          <p:cNvPr id="1055" name="Google Shape;1055;p34"/>
          <p:cNvGrpSpPr/>
          <p:nvPr/>
        </p:nvGrpSpPr>
        <p:grpSpPr>
          <a:xfrm>
            <a:off x="489375" y="630075"/>
            <a:ext cx="8056900" cy="4334400"/>
            <a:chOff x="489375" y="630075"/>
            <a:chExt cx="8056900" cy="4334400"/>
          </a:xfrm>
        </p:grpSpPr>
        <p:grpSp>
          <p:nvGrpSpPr>
            <p:cNvPr id="1056" name="Google Shape;1056;p34"/>
            <p:cNvGrpSpPr/>
            <p:nvPr/>
          </p:nvGrpSpPr>
          <p:grpSpPr>
            <a:xfrm>
              <a:off x="7155013" y="2905638"/>
              <a:ext cx="551100" cy="529800"/>
              <a:chOff x="5478325" y="613175"/>
              <a:chExt cx="551100" cy="529800"/>
            </a:xfrm>
          </p:grpSpPr>
          <p:sp>
            <p:nvSpPr>
              <p:cNvPr id="1057" name="Google Shape;1057;p34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58" name="Google Shape;1058;p34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SC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myclass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059" name="Google Shape;1059;p34"/>
            <p:cNvSpPr/>
            <p:nvPr/>
          </p:nvSpPr>
          <p:spPr>
            <a:xfrm>
              <a:off x="6314875" y="774375"/>
              <a:ext cx="2231400" cy="15990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storage.k8s.io/v1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StorageClass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myclass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provisioner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awesome.storage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parameters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type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very-fast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fsType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ext4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volumeBindingMode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Immediate</a:t>
              </a:r>
              <a:endParaRPr sz="1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reclaimPolicy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Delete</a:t>
              </a:r>
              <a:endParaRPr sz="1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060" name="Google Shape;1060;p34"/>
            <p:cNvCxnSpPr>
              <a:stCxn id="1058" idx="6"/>
              <a:endCxn id="1059" idx="2"/>
            </p:cNvCxnSpPr>
            <p:nvPr/>
          </p:nvCxnSpPr>
          <p:spPr>
            <a:xfrm rot="10800000">
              <a:off x="7430563" y="2373438"/>
              <a:ext cx="0" cy="532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sp>
          <p:nvSpPr>
            <p:cNvPr id="1061" name="Google Shape;1061;p34"/>
            <p:cNvSpPr/>
            <p:nvPr/>
          </p:nvSpPr>
          <p:spPr>
            <a:xfrm>
              <a:off x="3744575" y="913400"/>
              <a:ext cx="2231400" cy="14601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storage.k8s.io/v1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StorageClass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union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provisioner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csi.union.io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parameters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lowerStorageClassName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myclass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volumeBindingMode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Immediate</a:t>
              </a:r>
              <a:endParaRPr sz="1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reclaimPolicy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Delete</a:t>
              </a:r>
              <a:endParaRPr sz="1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grpSp>
          <p:nvGrpSpPr>
            <p:cNvPr id="1062" name="Google Shape;1062;p34"/>
            <p:cNvGrpSpPr/>
            <p:nvPr/>
          </p:nvGrpSpPr>
          <p:grpSpPr>
            <a:xfrm>
              <a:off x="4584713" y="2905638"/>
              <a:ext cx="551100" cy="529800"/>
              <a:chOff x="5478325" y="613175"/>
              <a:chExt cx="551100" cy="529800"/>
            </a:xfrm>
          </p:grpSpPr>
          <p:sp>
            <p:nvSpPr>
              <p:cNvPr id="1063" name="Google Shape;1063;p34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64" name="Google Shape;1064;p34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SC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union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065" name="Google Shape;1065;p34"/>
            <p:cNvCxnSpPr>
              <a:stCxn id="1064" idx="6"/>
              <a:endCxn id="1061" idx="2"/>
            </p:cNvCxnSpPr>
            <p:nvPr/>
          </p:nvCxnSpPr>
          <p:spPr>
            <a:xfrm rot="10800000">
              <a:off x="4860263" y="2373438"/>
              <a:ext cx="0" cy="532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066" name="Google Shape;1066;p34"/>
            <p:cNvCxnSpPr/>
            <p:nvPr/>
          </p:nvCxnSpPr>
          <p:spPr>
            <a:xfrm>
              <a:off x="5120113" y="3170538"/>
              <a:ext cx="20517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1067" name="Google Shape;1067;p34"/>
            <p:cNvSpPr/>
            <p:nvPr/>
          </p:nvSpPr>
          <p:spPr>
            <a:xfrm>
              <a:off x="4449725" y="4015350"/>
              <a:ext cx="821100" cy="502200"/>
            </a:xfrm>
            <a:prstGeom prst="rect">
              <a:avLst/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Union CSI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068" name="Google Shape;1068;p34"/>
            <p:cNvCxnSpPr/>
            <p:nvPr/>
          </p:nvCxnSpPr>
          <p:spPr>
            <a:xfrm>
              <a:off x="6145425" y="774375"/>
              <a:ext cx="0" cy="419010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sp>
          <p:nvSpPr>
            <p:cNvPr id="1069" name="Google Shape;1069;p34"/>
            <p:cNvSpPr txBox="1"/>
            <p:nvPr/>
          </p:nvSpPr>
          <p:spPr>
            <a:xfrm>
              <a:off x="6145421" y="4647075"/>
              <a:ext cx="525900" cy="3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lower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070" name="Google Shape;1070;p34"/>
            <p:cNvSpPr/>
            <p:nvPr/>
          </p:nvSpPr>
          <p:spPr>
            <a:xfrm>
              <a:off x="1089975" y="630075"/>
              <a:ext cx="2315700" cy="17433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PersistentVolumeClaim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metadata:</a:t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myclaim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accessModes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 ReadWriteOnce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resources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requests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storage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400Gi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storageClassName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union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071" name="Google Shape;1071;p34"/>
            <p:cNvCxnSpPr>
              <a:stCxn id="1072" idx="0"/>
            </p:cNvCxnSpPr>
            <p:nvPr/>
          </p:nvCxnSpPr>
          <p:spPr>
            <a:xfrm rot="10800000">
              <a:off x="7430575" y="3435450"/>
              <a:ext cx="0" cy="579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none"/>
            </a:ln>
          </p:spPr>
        </p:cxnSp>
        <p:sp>
          <p:nvSpPr>
            <p:cNvPr id="1072" name="Google Shape;1072;p34"/>
            <p:cNvSpPr/>
            <p:nvPr/>
          </p:nvSpPr>
          <p:spPr>
            <a:xfrm>
              <a:off x="7020025" y="4015350"/>
              <a:ext cx="821100" cy="5022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Awesome Storage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073" name="Google Shape;1073;p34"/>
            <p:cNvSpPr txBox="1"/>
            <p:nvPr/>
          </p:nvSpPr>
          <p:spPr>
            <a:xfrm>
              <a:off x="5619521" y="4647075"/>
              <a:ext cx="525900" cy="3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uppe</a:t>
              </a: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074" name="Google Shape;1074;p34"/>
            <p:cNvCxnSpPr>
              <a:stCxn id="1075" idx="2"/>
              <a:endCxn id="1067" idx="0"/>
            </p:cNvCxnSpPr>
            <p:nvPr/>
          </p:nvCxnSpPr>
          <p:spPr>
            <a:xfrm>
              <a:off x="4860275" y="3435450"/>
              <a:ext cx="0" cy="579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grpSp>
          <p:nvGrpSpPr>
            <p:cNvPr id="1076" name="Google Shape;1076;p34"/>
            <p:cNvGrpSpPr/>
            <p:nvPr/>
          </p:nvGrpSpPr>
          <p:grpSpPr>
            <a:xfrm>
              <a:off x="1972275" y="2905650"/>
              <a:ext cx="551100" cy="529800"/>
              <a:chOff x="5478325" y="613175"/>
              <a:chExt cx="551100" cy="529800"/>
            </a:xfrm>
          </p:grpSpPr>
          <p:sp>
            <p:nvSpPr>
              <p:cNvPr id="1077" name="Google Shape;1077;p34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78" name="Google Shape;1078;p34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myclaim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079" name="Google Shape;1079;p34"/>
            <p:cNvSpPr txBox="1"/>
            <p:nvPr/>
          </p:nvSpPr>
          <p:spPr>
            <a:xfrm>
              <a:off x="514125" y="3470850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User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1080" name="Google Shape;1080;p3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89375" y="2870251"/>
              <a:ext cx="600600" cy="6006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81" name="Google Shape;1081;p34"/>
            <p:cNvCxnSpPr/>
            <p:nvPr/>
          </p:nvCxnSpPr>
          <p:spPr>
            <a:xfrm>
              <a:off x="2505713" y="3170538"/>
              <a:ext cx="20961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082" name="Google Shape;1082;p34"/>
            <p:cNvCxnSpPr>
              <a:endCxn id="1080" idx="3"/>
            </p:cNvCxnSpPr>
            <p:nvPr/>
          </p:nvCxnSpPr>
          <p:spPr>
            <a:xfrm rot="10800000">
              <a:off x="1089975" y="3170551"/>
              <a:ext cx="898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none"/>
            </a:ln>
          </p:spPr>
        </p:cxnSp>
        <p:cxnSp>
          <p:nvCxnSpPr>
            <p:cNvPr id="1083" name="Google Shape;1083;p34"/>
            <p:cNvCxnSpPr>
              <a:stCxn id="1078" idx="6"/>
              <a:endCxn id="1070" idx="2"/>
            </p:cNvCxnSpPr>
            <p:nvPr/>
          </p:nvCxnSpPr>
          <p:spPr>
            <a:xfrm rot="10800000">
              <a:off x="2247825" y="2373450"/>
              <a:ext cx="0" cy="532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1084" name="Google Shape;1084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8" name="Shape 1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9" name="Google Shape;1089;p35"/>
          <p:cNvGrpSpPr/>
          <p:nvPr/>
        </p:nvGrpSpPr>
        <p:grpSpPr>
          <a:xfrm>
            <a:off x="339600" y="691200"/>
            <a:ext cx="8468725" cy="2932800"/>
            <a:chOff x="339600" y="691200"/>
            <a:chExt cx="8468725" cy="2932800"/>
          </a:xfrm>
        </p:grpSpPr>
        <p:sp>
          <p:nvSpPr>
            <p:cNvPr id="1090" name="Google Shape;1090;p35"/>
            <p:cNvSpPr/>
            <p:nvPr/>
          </p:nvSpPr>
          <p:spPr>
            <a:xfrm>
              <a:off x="339600" y="691200"/>
              <a:ext cx="2393700" cy="24756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union.io/v1alpha1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VolumeSplit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split-123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namespace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union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capacity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150Gi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replicas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</a:t>
              </a:r>
              <a:r>
                <a:rPr lang="en" sz="800">
                  <a:solidFill>
                    <a:srgbClr val="666666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3</a:t>
              </a:r>
              <a:endParaRPr sz="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template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accessModes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 ReadWriteOnce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resources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  requests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    storage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50Gi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storageClassName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standard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091" name="Google Shape;1091;p35"/>
            <p:cNvSpPr/>
            <p:nvPr/>
          </p:nvSpPr>
          <p:spPr>
            <a:xfrm>
              <a:off x="6492625" y="722700"/>
              <a:ext cx="2315700" cy="29013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PersistentVolumeClaim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metadata:</a:t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generateName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split-123-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namespace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union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ownerReferences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union.io/v1alpha1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blockOwnerDeletion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</a:t>
              </a:r>
              <a:r>
                <a:rPr b="1" lang="en" sz="800">
                  <a:solidFill>
                    <a:srgbClr val="AA22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true</a:t>
              </a:r>
              <a:endParaRPr b="1" sz="800">
                <a:solidFill>
                  <a:srgbClr val="AA22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controller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</a:t>
              </a:r>
              <a:r>
                <a:rPr b="1" lang="en" sz="800">
                  <a:solidFill>
                    <a:srgbClr val="AA22FF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true</a:t>
              </a:r>
              <a:endParaRPr b="1" sz="800">
                <a:solidFill>
                  <a:srgbClr val="AA22FF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VolumeSplit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mysplit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uid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9a5443c8-ab27...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accessModes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 ReadWriteOnce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resources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requests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storage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50Gi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storageClassName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standard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092" name="Google Shape;1092;p35"/>
            <p:cNvSpPr/>
            <p:nvPr/>
          </p:nvSpPr>
          <p:spPr>
            <a:xfrm>
              <a:off x="4400775" y="21852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PVC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093" name="Google Shape;1093;p35"/>
            <p:cNvCxnSpPr>
              <a:stCxn id="1092" idx="6"/>
              <a:endCxn id="1094" idx="2"/>
            </p:cNvCxnSpPr>
            <p:nvPr/>
          </p:nvCxnSpPr>
          <p:spPr>
            <a:xfrm rot="10800000">
              <a:off x="4676325" y="1606275"/>
              <a:ext cx="0" cy="579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1095" name="Google Shape;1095;p35"/>
            <p:cNvSpPr txBox="1"/>
            <p:nvPr/>
          </p:nvSpPr>
          <p:spPr>
            <a:xfrm>
              <a:off x="5324025" y="1819563"/>
              <a:ext cx="7992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owner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reference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096" name="Google Shape;1096;p35"/>
            <p:cNvSpPr/>
            <p:nvPr/>
          </p:nvSpPr>
          <p:spPr>
            <a:xfrm>
              <a:off x="3753075" y="21852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PVC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097" name="Google Shape;1097;p35"/>
            <p:cNvSpPr/>
            <p:nvPr/>
          </p:nvSpPr>
          <p:spPr>
            <a:xfrm>
              <a:off x="5048475" y="21852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PVC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098" name="Google Shape;1098;p35"/>
            <p:cNvCxnSpPr>
              <a:stCxn id="1096" idx="6"/>
              <a:endCxn id="1094" idx="2"/>
            </p:cNvCxnSpPr>
            <p:nvPr/>
          </p:nvCxnSpPr>
          <p:spPr>
            <a:xfrm rot="-5400000">
              <a:off x="4062975" y="1571925"/>
              <a:ext cx="579000" cy="647700"/>
            </a:xfrm>
            <a:prstGeom prst="bentConnector3">
              <a:avLst>
                <a:gd fmla="val 49991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099" name="Google Shape;1099;p35"/>
            <p:cNvCxnSpPr>
              <a:stCxn id="1097" idx="6"/>
              <a:endCxn id="1094" idx="2"/>
            </p:cNvCxnSpPr>
            <p:nvPr/>
          </p:nvCxnSpPr>
          <p:spPr>
            <a:xfrm flipH="1" rot="5400000">
              <a:off x="4710675" y="1571925"/>
              <a:ext cx="579000" cy="647700"/>
            </a:xfrm>
            <a:prstGeom prst="bentConnector3">
              <a:avLst>
                <a:gd fmla="val 49991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grpSp>
          <p:nvGrpSpPr>
            <p:cNvPr id="1100" name="Google Shape;1100;p35"/>
            <p:cNvGrpSpPr/>
            <p:nvPr/>
          </p:nvGrpSpPr>
          <p:grpSpPr>
            <a:xfrm>
              <a:off x="4317008" y="915296"/>
              <a:ext cx="718634" cy="691018"/>
              <a:chOff x="5558329" y="613175"/>
              <a:chExt cx="551100" cy="529800"/>
            </a:xfrm>
          </p:grpSpPr>
          <p:sp>
            <p:nvSpPr>
              <p:cNvPr id="1101" name="Google Shape;1101;p35"/>
              <p:cNvSpPr/>
              <p:nvPr/>
            </p:nvSpPr>
            <p:spPr>
              <a:xfrm>
                <a:off x="5558329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02" name="Google Shape;1102;p35"/>
              <p:cNvSpPr/>
              <p:nvPr/>
            </p:nvSpPr>
            <p:spPr>
              <a:xfrm>
                <a:off x="5558329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Volume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Split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103" name="Google Shape;1103;p35"/>
            <p:cNvSpPr txBox="1"/>
            <p:nvPr/>
          </p:nvSpPr>
          <p:spPr>
            <a:xfrm>
              <a:off x="5035650" y="1077950"/>
              <a:ext cx="7395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custom resource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094" name="Google Shape;1094;p35"/>
            <p:cNvSpPr/>
            <p:nvPr/>
          </p:nvSpPr>
          <p:spPr>
            <a:xfrm>
              <a:off x="4584225" y="1572475"/>
              <a:ext cx="184200" cy="3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104" name="Google Shape;1104;p35"/>
            <p:cNvCxnSpPr>
              <a:stCxn id="1102" idx="4"/>
            </p:cNvCxnSpPr>
            <p:nvPr/>
          </p:nvCxnSpPr>
          <p:spPr>
            <a:xfrm rot="10800000">
              <a:off x="2736606" y="1359694"/>
              <a:ext cx="15804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1105" name="Google Shape;1105;p35"/>
            <p:cNvCxnSpPr>
              <a:stCxn id="1097" idx="1"/>
            </p:cNvCxnSpPr>
            <p:nvPr/>
          </p:nvCxnSpPr>
          <p:spPr>
            <a:xfrm>
              <a:off x="5599576" y="2525993"/>
              <a:ext cx="891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1106" name="Google Shape;1106;p35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 - The VolumeSplit custom resource</a:t>
            </a:r>
            <a:endParaRPr sz="2020"/>
          </a:p>
        </p:txBody>
      </p:sp>
      <p:sp>
        <p:nvSpPr>
          <p:cNvPr id="1107" name="Google Shape;1107;p35"/>
          <p:cNvSpPr txBox="1"/>
          <p:nvPr/>
        </p:nvSpPr>
        <p:spPr>
          <a:xfrm>
            <a:off x="3260025" y="3299100"/>
            <a:ext cx="2832600" cy="18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Union CSI</a:t>
            </a:r>
            <a:r>
              <a:rPr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needs</a:t>
            </a: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Single source of truth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Storing &amp; retrieving data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oppins"/>
              <a:buChar char="●"/>
            </a:pPr>
            <a:r>
              <a:rPr lang="en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Sets of PVCs</a:t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08" name="Google Shape;1108;p35"/>
          <p:cNvSpPr/>
          <p:nvPr/>
        </p:nvSpPr>
        <p:spPr>
          <a:xfrm>
            <a:off x="6507975" y="2528100"/>
            <a:ext cx="1872900" cy="1004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9" name="Google Shape;1109;p35"/>
          <p:cNvSpPr/>
          <p:nvPr/>
        </p:nvSpPr>
        <p:spPr>
          <a:xfrm>
            <a:off x="592950" y="2069550"/>
            <a:ext cx="1872900" cy="1004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0" name="Google Shape;1110;p35"/>
          <p:cNvSpPr/>
          <p:nvPr/>
        </p:nvSpPr>
        <p:spPr>
          <a:xfrm>
            <a:off x="4400775" y="2185275"/>
            <a:ext cx="5511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11" name="Google Shape;1111;p35"/>
          <p:cNvSpPr/>
          <p:nvPr/>
        </p:nvSpPr>
        <p:spPr>
          <a:xfrm>
            <a:off x="3753075" y="2185275"/>
            <a:ext cx="5511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12" name="Google Shape;1112;p35"/>
          <p:cNvSpPr/>
          <p:nvPr/>
        </p:nvSpPr>
        <p:spPr>
          <a:xfrm>
            <a:off x="5048475" y="2185275"/>
            <a:ext cx="5511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113" name="Google Shape;111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14" name="Google Shape;1114;p35"/>
          <p:cNvSpPr/>
          <p:nvPr/>
        </p:nvSpPr>
        <p:spPr>
          <a:xfrm>
            <a:off x="503100" y="1778075"/>
            <a:ext cx="7740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8" name="Shape 1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9" name="Google Shape;1119;p36"/>
          <p:cNvGrpSpPr/>
          <p:nvPr/>
        </p:nvGrpSpPr>
        <p:grpSpPr>
          <a:xfrm>
            <a:off x="1772250" y="572700"/>
            <a:ext cx="4101825" cy="4395000"/>
            <a:chOff x="1772250" y="572700"/>
            <a:chExt cx="4101825" cy="4395000"/>
          </a:xfrm>
        </p:grpSpPr>
        <p:grpSp>
          <p:nvGrpSpPr>
            <p:cNvPr id="1120" name="Google Shape;1120;p36"/>
            <p:cNvGrpSpPr/>
            <p:nvPr/>
          </p:nvGrpSpPr>
          <p:grpSpPr>
            <a:xfrm>
              <a:off x="1772250" y="572700"/>
              <a:ext cx="3727800" cy="2153400"/>
              <a:chOff x="1772250" y="572700"/>
              <a:chExt cx="3727800" cy="2153400"/>
            </a:xfrm>
          </p:grpSpPr>
          <p:sp>
            <p:nvSpPr>
              <p:cNvPr id="1121" name="Google Shape;1121;p36"/>
              <p:cNvSpPr/>
              <p:nvPr/>
            </p:nvSpPr>
            <p:spPr>
              <a:xfrm>
                <a:off x="1772250" y="572700"/>
                <a:ext cx="3727800" cy="2153400"/>
              </a:xfrm>
              <a:prstGeom prst="roundRect">
                <a:avLst>
                  <a:gd fmla="val 16667" name="adj"/>
                </a:avLst>
              </a:prstGeom>
              <a:noFill/>
              <a:ln cap="flat" cmpd="sng" w="9525">
                <a:solidFill>
                  <a:srgbClr val="9EC2F5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union</a:t>
                </a:r>
                <a:endParaRPr sz="7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122" name="Google Shape;1122;p36"/>
              <p:cNvGrpSpPr/>
              <p:nvPr/>
            </p:nvGrpSpPr>
            <p:grpSpPr>
              <a:xfrm>
                <a:off x="2039250" y="1784625"/>
                <a:ext cx="551100" cy="529800"/>
                <a:chOff x="5478325" y="613175"/>
                <a:chExt cx="551100" cy="529800"/>
              </a:xfrm>
            </p:grpSpPr>
            <p:sp>
              <p:nvSpPr>
                <p:cNvPr id="1123" name="Google Shape;1123;p36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124" name="Google Shape;1124;p36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Pod</a:t>
                  </a:r>
                  <a:endParaRPr sz="4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1125" name="Google Shape;1125;p36"/>
              <p:cNvSpPr txBox="1"/>
              <p:nvPr/>
            </p:nvSpPr>
            <p:spPr>
              <a:xfrm>
                <a:off x="1871100" y="2314425"/>
                <a:ext cx="887400" cy="36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VolumeSplit controller</a:t>
                </a:r>
                <a:endParaRPr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126" name="Google Shape;1126;p36"/>
              <p:cNvGrpSpPr/>
              <p:nvPr/>
            </p:nvGrpSpPr>
            <p:grpSpPr>
              <a:xfrm>
                <a:off x="2039250" y="732088"/>
                <a:ext cx="551100" cy="529800"/>
                <a:chOff x="5478325" y="613175"/>
                <a:chExt cx="551100" cy="529800"/>
              </a:xfrm>
            </p:grpSpPr>
            <p:sp>
              <p:nvSpPr>
                <p:cNvPr id="1127" name="Google Shape;1127;p36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128" name="Google Shape;1128;p36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Pod</a:t>
                  </a:r>
                  <a:endParaRPr sz="4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1129" name="Google Shape;1129;p36"/>
              <p:cNvSpPr txBox="1"/>
              <p:nvPr/>
            </p:nvSpPr>
            <p:spPr>
              <a:xfrm>
                <a:off x="1772250" y="1260713"/>
                <a:ext cx="1085100" cy="365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Union CSI C</a:t>
                </a:r>
                <a:r>
                  <a:rPr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ontroller Plugin</a:t>
                </a:r>
                <a:endParaRPr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1130" name="Google Shape;1130;p36"/>
            <p:cNvGrpSpPr/>
            <p:nvPr/>
          </p:nvGrpSpPr>
          <p:grpSpPr>
            <a:xfrm>
              <a:off x="4639475" y="3699600"/>
              <a:ext cx="1234600" cy="1268100"/>
              <a:chOff x="4639475" y="3699600"/>
              <a:chExt cx="1234600" cy="1268100"/>
            </a:xfrm>
          </p:grpSpPr>
          <p:sp>
            <p:nvSpPr>
              <p:cNvPr id="1131" name="Google Shape;1131;p36"/>
              <p:cNvSpPr/>
              <p:nvPr/>
            </p:nvSpPr>
            <p:spPr>
              <a:xfrm>
                <a:off x="4639475" y="3828900"/>
                <a:ext cx="1051200" cy="10515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32" name="Google Shape;1132;p36"/>
              <p:cNvSpPr/>
              <p:nvPr/>
            </p:nvSpPr>
            <p:spPr>
              <a:xfrm>
                <a:off x="5334275" y="3699600"/>
                <a:ext cx="356400" cy="129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node2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33" name="Google Shape;1133;p36"/>
              <p:cNvSpPr/>
              <p:nvPr/>
            </p:nvSpPr>
            <p:spPr>
              <a:xfrm>
                <a:off x="5507775" y="4569000"/>
                <a:ext cx="366300" cy="3987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NVMe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256GiB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1134" name="Google Shape;1134;p36"/>
            <p:cNvGrpSpPr/>
            <p:nvPr/>
          </p:nvGrpSpPr>
          <p:grpSpPr>
            <a:xfrm>
              <a:off x="3122263" y="3699600"/>
              <a:ext cx="1234087" cy="1268100"/>
              <a:chOff x="3122263" y="3699600"/>
              <a:chExt cx="1234087" cy="1268100"/>
            </a:xfrm>
          </p:grpSpPr>
          <p:sp>
            <p:nvSpPr>
              <p:cNvPr id="1135" name="Google Shape;1135;p36"/>
              <p:cNvSpPr/>
              <p:nvPr/>
            </p:nvSpPr>
            <p:spPr>
              <a:xfrm>
                <a:off x="3122263" y="3828900"/>
                <a:ext cx="1051200" cy="10515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36" name="Google Shape;1136;p36"/>
              <p:cNvSpPr/>
              <p:nvPr/>
            </p:nvSpPr>
            <p:spPr>
              <a:xfrm>
                <a:off x="3817063" y="3699600"/>
                <a:ext cx="356400" cy="129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node1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37" name="Google Shape;1137;p36"/>
              <p:cNvSpPr/>
              <p:nvPr/>
            </p:nvSpPr>
            <p:spPr>
              <a:xfrm>
                <a:off x="3990050" y="4569000"/>
                <a:ext cx="366300" cy="3987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NVMe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256GiB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1138" name="Google Shape;1138;p36"/>
            <p:cNvGrpSpPr/>
            <p:nvPr/>
          </p:nvGrpSpPr>
          <p:grpSpPr>
            <a:xfrm>
              <a:off x="1904250" y="2966688"/>
              <a:ext cx="821100" cy="1359913"/>
              <a:chOff x="1904250" y="2966688"/>
              <a:chExt cx="821100" cy="1359913"/>
            </a:xfrm>
          </p:grpSpPr>
          <p:sp>
            <p:nvSpPr>
              <p:cNvPr id="1139" name="Google Shape;1139;p36"/>
              <p:cNvSpPr/>
              <p:nvPr/>
            </p:nvSpPr>
            <p:spPr>
              <a:xfrm>
                <a:off x="1904250" y="3824400"/>
                <a:ext cx="821100" cy="502200"/>
              </a:xfrm>
              <a:prstGeom prst="rect">
                <a:avLst/>
              </a:prstGeom>
              <a:solidFill>
                <a:srgbClr val="F7967D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Awesome Storage</a:t>
                </a:r>
                <a:endParaRPr sz="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140" name="Google Shape;1140;p36"/>
              <p:cNvGrpSpPr/>
              <p:nvPr/>
            </p:nvGrpSpPr>
            <p:grpSpPr>
              <a:xfrm>
                <a:off x="2039238" y="2966688"/>
                <a:ext cx="551100" cy="529800"/>
                <a:chOff x="5478325" y="613175"/>
                <a:chExt cx="551100" cy="529800"/>
              </a:xfrm>
            </p:grpSpPr>
            <p:sp>
              <p:nvSpPr>
                <p:cNvPr id="1141" name="Google Shape;1141;p36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142" name="Google Shape;1142;p36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SC</a:t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400">
                      <a:latin typeface="Poppins"/>
                      <a:ea typeface="Poppins"/>
                      <a:cs typeface="Poppins"/>
                      <a:sym typeface="Poppins"/>
                    </a:rPr>
                    <a:t>myclass</a:t>
                  </a:r>
                  <a:endParaRPr sz="4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cxnSp>
            <p:nvCxnSpPr>
              <p:cNvPr id="1143" name="Google Shape;1143;p36"/>
              <p:cNvCxnSpPr>
                <a:stCxn id="1144" idx="2"/>
                <a:endCxn id="1139" idx="0"/>
              </p:cNvCxnSpPr>
              <p:nvPr/>
            </p:nvCxnSpPr>
            <p:spPr>
              <a:xfrm>
                <a:off x="2314800" y="3496500"/>
                <a:ext cx="0" cy="3279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dash"/>
                <a:round/>
                <a:headEnd len="med" w="med" type="none"/>
                <a:tailEnd len="med" w="med" type="triangle"/>
              </a:ln>
            </p:spPr>
          </p:cxnSp>
        </p:grpSp>
      </p:grpSp>
      <p:sp>
        <p:nvSpPr>
          <p:cNvPr id="1145" name="Google Shape;1145;p36"/>
          <p:cNvSpPr/>
          <p:nvPr/>
        </p:nvSpPr>
        <p:spPr>
          <a:xfrm>
            <a:off x="5990125" y="572700"/>
            <a:ext cx="3053700" cy="25878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union.io/v1alpha1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VolumeSplit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split-pvc-4c8ccf55...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namespace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capacity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400Gi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replicas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template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accessModes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 ReadWriteOnce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resources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requests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storage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200Gi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storageClassName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myclass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08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1146" name="Google Shape;1146;p36"/>
          <p:cNvCxnSpPr>
            <a:endCxn id="1147" idx="4"/>
          </p:cNvCxnSpPr>
          <p:nvPr/>
        </p:nvCxnSpPr>
        <p:spPr>
          <a:xfrm>
            <a:off x="2590286" y="2125343"/>
            <a:ext cx="2091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48" name="Google Shape;1148;p36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 - Creating volumes</a:t>
            </a:r>
            <a:endParaRPr sz="2020"/>
          </a:p>
        </p:txBody>
      </p:sp>
      <p:grpSp>
        <p:nvGrpSpPr>
          <p:cNvPr id="1149" name="Google Shape;1149;p36"/>
          <p:cNvGrpSpPr/>
          <p:nvPr/>
        </p:nvGrpSpPr>
        <p:grpSpPr>
          <a:xfrm>
            <a:off x="4047020" y="727896"/>
            <a:ext cx="718634" cy="691018"/>
            <a:chOff x="5478325" y="613175"/>
            <a:chExt cx="551100" cy="529800"/>
          </a:xfrm>
        </p:grpSpPr>
        <p:sp>
          <p:nvSpPr>
            <p:cNvPr id="1150" name="Google Shape;1150;p36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151" name="Google Shape;1151;p36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Volume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Split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152" name="Google Shape;1152;p36"/>
          <p:cNvSpPr/>
          <p:nvPr/>
        </p:nvSpPr>
        <p:spPr>
          <a:xfrm>
            <a:off x="5990125" y="572700"/>
            <a:ext cx="3053700" cy="38790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union.io/v1alpha1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VolumeSplit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split-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pvc-4c8ccf55...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namespace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capacity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400Gi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replicas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template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accessModes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 ReadWriteOnce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resources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requests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storage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200Gi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storageClassName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myclass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conditions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-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lastTransitionTime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rgbClr val="BB4444"/>
                </a:solidFill>
                <a:latin typeface="Roboto Mono"/>
                <a:ea typeface="Roboto Mono"/>
                <a:cs typeface="Roboto Mono"/>
                <a:sym typeface="Roboto Mono"/>
              </a:rPr>
              <a:t>"2024-01-18T20:09:36Z"</a:t>
            </a:r>
            <a:endParaRPr sz="800">
              <a:solidFill>
                <a:srgbClr val="BB444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message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Replica </a:t>
            </a:r>
            <a:r>
              <a:rPr lang="en" sz="800">
                <a:solidFill>
                  <a:srgbClr val="BB4444"/>
                </a:solidFill>
                <a:latin typeface="Roboto Mono"/>
                <a:ea typeface="Roboto Mono"/>
                <a:cs typeface="Roboto Mono"/>
                <a:sym typeface="Roboto Mono"/>
              </a:rPr>
              <a:t>"split-pvc-4c8ccf55..."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was created successfully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reason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NewReplicaCreated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status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rgbClr val="BB4444"/>
                </a:solidFill>
                <a:latin typeface="Roboto Mono"/>
                <a:ea typeface="Roboto Mono"/>
                <a:cs typeface="Roboto Mono"/>
                <a:sym typeface="Roboto Mono"/>
              </a:rPr>
              <a:t>"True"</a:t>
            </a:r>
            <a:endParaRPr sz="800">
              <a:solidFill>
                <a:srgbClr val="BB444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type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Progressing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08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153" name="Google Shape;1153;p36"/>
          <p:cNvSpPr txBox="1"/>
          <p:nvPr/>
        </p:nvSpPr>
        <p:spPr>
          <a:xfrm>
            <a:off x="150" y="572700"/>
            <a:ext cx="1772100" cy="174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CreateVolumeRequest: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pvc-4c8ccf55...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capacity_range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required_bytes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429496729600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volume_capabilities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-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access_type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mount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{}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access_mode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mode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1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parameters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lowerStorageClassName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myclass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1154" name="Google Shape;1154;p36"/>
          <p:cNvCxnSpPr>
            <a:stCxn id="1124" idx="1"/>
            <a:endCxn id="1155" idx="4"/>
          </p:cNvCxnSpPr>
          <p:nvPr/>
        </p:nvCxnSpPr>
        <p:spPr>
          <a:xfrm>
            <a:off x="2590351" y="2125343"/>
            <a:ext cx="989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56" name="Google Shape;1156;p36"/>
          <p:cNvSpPr txBox="1"/>
          <p:nvPr/>
        </p:nvSpPr>
        <p:spPr>
          <a:xfrm>
            <a:off x="2674463" y="2125350"/>
            <a:ext cx="8211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create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157" name="Google Shape;1157;p36"/>
          <p:cNvGrpSpPr/>
          <p:nvPr/>
        </p:nvGrpSpPr>
        <p:grpSpPr>
          <a:xfrm>
            <a:off x="2535774" y="1172259"/>
            <a:ext cx="1511100" cy="717300"/>
            <a:chOff x="2535774" y="1172259"/>
            <a:chExt cx="1511100" cy="717300"/>
          </a:xfrm>
        </p:grpSpPr>
        <p:cxnSp>
          <p:nvCxnSpPr>
            <p:cNvPr id="1158" name="Google Shape;1158;p36"/>
            <p:cNvCxnSpPr>
              <a:stCxn id="1124" idx="0"/>
              <a:endCxn id="1151" idx="4"/>
            </p:cNvCxnSpPr>
            <p:nvPr/>
          </p:nvCxnSpPr>
          <p:spPr>
            <a:xfrm flipH="1" rot="10800000">
              <a:off x="2535774" y="1172259"/>
              <a:ext cx="1511100" cy="717300"/>
            </a:xfrm>
            <a:prstGeom prst="bentConnector3">
              <a:avLst>
                <a:gd fmla="val 29761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159" name="Google Shape;1159;p36"/>
            <p:cNvSpPr txBox="1"/>
            <p:nvPr/>
          </p:nvSpPr>
          <p:spPr>
            <a:xfrm>
              <a:off x="2985975" y="1172300"/>
              <a:ext cx="7185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 &amp;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update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160" name="Google Shape;1160;p36"/>
          <p:cNvGrpSpPr/>
          <p:nvPr/>
        </p:nvGrpSpPr>
        <p:grpSpPr>
          <a:xfrm>
            <a:off x="3507913" y="4654500"/>
            <a:ext cx="482400" cy="116100"/>
            <a:chOff x="3507913" y="4654500"/>
            <a:chExt cx="482400" cy="116100"/>
          </a:xfrm>
        </p:grpSpPr>
        <p:sp>
          <p:nvSpPr>
            <p:cNvPr id="1161" name="Google Shape;1161;p36"/>
            <p:cNvSpPr/>
            <p:nvPr/>
          </p:nvSpPr>
          <p:spPr>
            <a:xfrm>
              <a:off x="3507913" y="4654500"/>
              <a:ext cx="279900" cy="116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162" name="Google Shape;1162;p36"/>
            <p:cNvCxnSpPr>
              <a:stCxn id="1161" idx="4"/>
            </p:cNvCxnSpPr>
            <p:nvPr/>
          </p:nvCxnSpPr>
          <p:spPr>
            <a:xfrm>
              <a:off x="3787813" y="4712550"/>
              <a:ext cx="202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1163" name="Google Shape;1163;p36"/>
          <p:cNvSpPr/>
          <p:nvPr/>
        </p:nvSpPr>
        <p:spPr>
          <a:xfrm>
            <a:off x="4889513" y="2966700"/>
            <a:ext cx="5511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164" name="Google Shape;1164;p36"/>
          <p:cNvGrpSpPr/>
          <p:nvPr/>
        </p:nvGrpSpPr>
        <p:grpSpPr>
          <a:xfrm>
            <a:off x="2590339" y="2314500"/>
            <a:ext cx="2850274" cy="2340000"/>
            <a:chOff x="2590339" y="2314500"/>
            <a:chExt cx="2850274" cy="2340000"/>
          </a:xfrm>
        </p:grpSpPr>
        <p:cxnSp>
          <p:nvCxnSpPr>
            <p:cNvPr id="1165" name="Google Shape;1165;p36"/>
            <p:cNvCxnSpPr/>
            <p:nvPr/>
          </p:nvCxnSpPr>
          <p:spPr>
            <a:xfrm rot="10800000">
              <a:off x="2590339" y="3307405"/>
              <a:ext cx="2299200" cy="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166" name="Google Shape;1166;p36"/>
            <p:cNvCxnSpPr>
              <a:stCxn id="1167" idx="6"/>
              <a:endCxn id="1168" idx="2"/>
            </p:cNvCxnSpPr>
            <p:nvPr/>
          </p:nvCxnSpPr>
          <p:spPr>
            <a:xfrm rot="10800000">
              <a:off x="4957463" y="2314500"/>
              <a:ext cx="207600" cy="652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triangle"/>
            </a:ln>
          </p:spPr>
        </p:cxnSp>
        <p:sp>
          <p:nvSpPr>
            <p:cNvPr id="1167" name="Google Shape;1167;p36"/>
            <p:cNvSpPr/>
            <p:nvPr/>
          </p:nvSpPr>
          <p:spPr>
            <a:xfrm>
              <a:off x="4889513" y="2966700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169" name="Google Shape;1169;p36"/>
            <p:cNvCxnSpPr>
              <a:stCxn id="1170" idx="1"/>
              <a:endCxn id="1171" idx="2"/>
            </p:cNvCxnSpPr>
            <p:nvPr/>
          </p:nvCxnSpPr>
          <p:spPr>
            <a:xfrm rot="10800000">
              <a:off x="5165075" y="3496500"/>
              <a:ext cx="0" cy="1158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none"/>
            </a:ln>
          </p:spPr>
        </p:cxnSp>
      </p:grpSp>
      <p:grpSp>
        <p:nvGrpSpPr>
          <p:cNvPr id="1172" name="Google Shape;1172;p36"/>
          <p:cNvGrpSpPr/>
          <p:nvPr/>
        </p:nvGrpSpPr>
        <p:grpSpPr>
          <a:xfrm>
            <a:off x="5025125" y="4654500"/>
            <a:ext cx="483300" cy="116100"/>
            <a:chOff x="5025125" y="4654500"/>
            <a:chExt cx="483300" cy="116100"/>
          </a:xfrm>
        </p:grpSpPr>
        <p:sp>
          <p:nvSpPr>
            <p:cNvPr id="1170" name="Google Shape;1170;p36"/>
            <p:cNvSpPr/>
            <p:nvPr/>
          </p:nvSpPr>
          <p:spPr>
            <a:xfrm>
              <a:off x="5025125" y="4654500"/>
              <a:ext cx="279900" cy="116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173" name="Google Shape;1173;p36"/>
            <p:cNvCxnSpPr>
              <a:stCxn id="1170" idx="4"/>
            </p:cNvCxnSpPr>
            <p:nvPr/>
          </p:nvCxnSpPr>
          <p:spPr>
            <a:xfrm>
              <a:off x="5305025" y="4712550"/>
              <a:ext cx="2034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174" name="Google Shape;1174;p36"/>
          <p:cNvGrpSpPr/>
          <p:nvPr/>
        </p:nvGrpSpPr>
        <p:grpSpPr>
          <a:xfrm>
            <a:off x="2590351" y="755400"/>
            <a:ext cx="1479300" cy="317405"/>
            <a:chOff x="2590351" y="755400"/>
            <a:chExt cx="1479300" cy="317405"/>
          </a:xfrm>
        </p:grpSpPr>
        <p:sp>
          <p:nvSpPr>
            <p:cNvPr id="1175" name="Google Shape;1175;p36"/>
            <p:cNvSpPr txBox="1"/>
            <p:nvPr/>
          </p:nvSpPr>
          <p:spPr>
            <a:xfrm>
              <a:off x="2749288" y="755400"/>
              <a:ext cx="1138800" cy="3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</a:t>
              </a: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reate &amp; wait for </a:t>
              </a:r>
              <a:r>
                <a:rPr lang="en" sz="8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Ready</a:t>
              </a: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 condition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176" name="Google Shape;1176;p36"/>
            <p:cNvCxnSpPr>
              <a:endCxn id="1128" idx="1"/>
            </p:cNvCxnSpPr>
            <p:nvPr/>
          </p:nvCxnSpPr>
          <p:spPr>
            <a:xfrm rot="10800000">
              <a:off x="2590351" y="1072805"/>
              <a:ext cx="1479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triangle"/>
              <a:tailEnd len="med" w="med" type="none"/>
            </a:ln>
          </p:spPr>
        </p:cxnSp>
      </p:grpSp>
      <p:grpSp>
        <p:nvGrpSpPr>
          <p:cNvPr id="1177" name="Google Shape;1177;p36"/>
          <p:cNvGrpSpPr/>
          <p:nvPr/>
        </p:nvGrpSpPr>
        <p:grpSpPr>
          <a:xfrm>
            <a:off x="2590224" y="2314500"/>
            <a:ext cx="1333201" cy="2340000"/>
            <a:chOff x="2590224" y="2314500"/>
            <a:chExt cx="1333201" cy="2340000"/>
          </a:xfrm>
        </p:grpSpPr>
        <p:grpSp>
          <p:nvGrpSpPr>
            <p:cNvPr id="1178" name="Google Shape;1178;p36"/>
            <p:cNvGrpSpPr/>
            <p:nvPr/>
          </p:nvGrpSpPr>
          <p:grpSpPr>
            <a:xfrm>
              <a:off x="3372325" y="2966700"/>
              <a:ext cx="551100" cy="529800"/>
              <a:chOff x="5478325" y="419863"/>
              <a:chExt cx="551100" cy="529800"/>
            </a:xfrm>
          </p:grpSpPr>
          <p:sp>
            <p:nvSpPr>
              <p:cNvPr id="1179" name="Google Shape;1179;p36"/>
              <p:cNvSpPr/>
              <p:nvPr/>
            </p:nvSpPr>
            <p:spPr>
              <a:xfrm>
                <a:off x="5478325" y="419863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80" name="Google Shape;1180;p36"/>
              <p:cNvSpPr/>
              <p:nvPr/>
            </p:nvSpPr>
            <p:spPr>
              <a:xfrm>
                <a:off x="5478325" y="419863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181" name="Google Shape;1181;p36"/>
            <p:cNvCxnSpPr>
              <a:stCxn id="1161" idx="1"/>
              <a:endCxn id="1182" idx="2"/>
            </p:cNvCxnSpPr>
            <p:nvPr/>
          </p:nvCxnSpPr>
          <p:spPr>
            <a:xfrm rot="10800000">
              <a:off x="3647863" y="3496500"/>
              <a:ext cx="0" cy="1158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none"/>
            </a:ln>
          </p:spPr>
        </p:cxnSp>
        <p:cxnSp>
          <p:nvCxnSpPr>
            <p:cNvPr id="1183" name="Google Shape;1183;p36"/>
            <p:cNvCxnSpPr>
              <a:stCxn id="1184" idx="2"/>
              <a:endCxn id="1180" idx="6"/>
            </p:cNvCxnSpPr>
            <p:nvPr/>
          </p:nvCxnSpPr>
          <p:spPr>
            <a:xfrm flipH="1">
              <a:off x="3647875" y="2314500"/>
              <a:ext cx="207300" cy="652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triangle"/>
            </a:ln>
          </p:spPr>
        </p:cxnSp>
        <p:cxnSp>
          <p:nvCxnSpPr>
            <p:cNvPr id="1185" name="Google Shape;1185;p36"/>
            <p:cNvCxnSpPr>
              <a:stCxn id="1180" idx="4"/>
              <a:endCxn id="1142" idx="1"/>
            </p:cNvCxnSpPr>
            <p:nvPr/>
          </p:nvCxnSpPr>
          <p:spPr>
            <a:xfrm rot="10800000">
              <a:off x="2590224" y="3307418"/>
              <a:ext cx="782100" cy="0"/>
            </a:xfrm>
            <a:prstGeom prst="straightConnector1">
              <a:avLst/>
            </a:prstGeom>
            <a:noFill/>
            <a:ln cap="flat" cmpd="sng" w="9525">
              <a:solidFill>
                <a:srgbClr val="CCCCCC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sp>
        <p:nvSpPr>
          <p:cNvPr id="1186" name="Google Shape;1186;p36"/>
          <p:cNvSpPr txBox="1"/>
          <p:nvPr/>
        </p:nvSpPr>
        <p:spPr>
          <a:xfrm>
            <a:off x="0" y="2487773"/>
            <a:ext cx="203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CreateVolumeResponse: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volume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volume_id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pvc-4c8ccf55...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187" name="Google Shape;1187;p36"/>
          <p:cNvSpPr/>
          <p:nvPr/>
        </p:nvSpPr>
        <p:spPr>
          <a:xfrm>
            <a:off x="168850" y="779775"/>
            <a:ext cx="13491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8" name="Google Shape;1188;p36"/>
          <p:cNvSpPr/>
          <p:nvPr/>
        </p:nvSpPr>
        <p:spPr>
          <a:xfrm>
            <a:off x="297725" y="2815850"/>
            <a:ext cx="16470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9" name="Google Shape;1189;p36"/>
          <p:cNvSpPr/>
          <p:nvPr/>
        </p:nvSpPr>
        <p:spPr>
          <a:xfrm>
            <a:off x="63750" y="1038400"/>
            <a:ext cx="1234200" cy="249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0" name="Google Shape;1190;p36"/>
          <p:cNvSpPr/>
          <p:nvPr/>
        </p:nvSpPr>
        <p:spPr>
          <a:xfrm>
            <a:off x="63750" y="2014125"/>
            <a:ext cx="1641600" cy="252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91" name="Google Shape;1191;p36"/>
          <p:cNvGrpSpPr/>
          <p:nvPr/>
        </p:nvGrpSpPr>
        <p:grpSpPr>
          <a:xfrm>
            <a:off x="3579675" y="1418925"/>
            <a:ext cx="826650" cy="895500"/>
            <a:chOff x="3579675" y="1418925"/>
            <a:chExt cx="826650" cy="895500"/>
          </a:xfrm>
        </p:grpSpPr>
        <p:grpSp>
          <p:nvGrpSpPr>
            <p:cNvPr id="1192" name="Google Shape;1192;p36"/>
            <p:cNvGrpSpPr/>
            <p:nvPr/>
          </p:nvGrpSpPr>
          <p:grpSpPr>
            <a:xfrm>
              <a:off x="3579675" y="1784625"/>
              <a:ext cx="551100" cy="529800"/>
              <a:chOff x="5478325" y="613175"/>
              <a:chExt cx="551100" cy="529800"/>
            </a:xfrm>
          </p:grpSpPr>
          <p:sp>
            <p:nvSpPr>
              <p:cNvPr id="1193" name="Google Shape;1193;p36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55" name="Google Shape;1155;p36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194" name="Google Shape;1194;p36"/>
            <p:cNvCxnSpPr/>
            <p:nvPr/>
          </p:nvCxnSpPr>
          <p:spPr>
            <a:xfrm rot="-5400000">
              <a:off x="3947925" y="1326225"/>
              <a:ext cx="365700" cy="5511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195" name="Google Shape;1195;p36"/>
          <p:cNvGrpSpPr/>
          <p:nvPr/>
        </p:nvGrpSpPr>
        <p:grpSpPr>
          <a:xfrm>
            <a:off x="4406338" y="1418925"/>
            <a:ext cx="826650" cy="895500"/>
            <a:chOff x="4406338" y="1418925"/>
            <a:chExt cx="826650" cy="895500"/>
          </a:xfrm>
        </p:grpSpPr>
        <p:grpSp>
          <p:nvGrpSpPr>
            <p:cNvPr id="1196" name="Google Shape;1196;p36"/>
            <p:cNvGrpSpPr/>
            <p:nvPr/>
          </p:nvGrpSpPr>
          <p:grpSpPr>
            <a:xfrm>
              <a:off x="4681888" y="1784625"/>
              <a:ext cx="551100" cy="529800"/>
              <a:chOff x="5478325" y="613175"/>
              <a:chExt cx="551100" cy="529800"/>
            </a:xfrm>
          </p:grpSpPr>
          <p:sp>
            <p:nvSpPr>
              <p:cNvPr id="1197" name="Google Shape;1197;p36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147" name="Google Shape;1147;p36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198" name="Google Shape;1198;p36"/>
            <p:cNvCxnSpPr/>
            <p:nvPr/>
          </p:nvCxnSpPr>
          <p:spPr>
            <a:xfrm flipH="1" rot="5400000">
              <a:off x="4499038" y="1326225"/>
              <a:ext cx="365700" cy="5511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sp>
        <p:nvSpPr>
          <p:cNvPr id="1199" name="Google Shape;1199;p36"/>
          <p:cNvSpPr/>
          <p:nvPr/>
        </p:nvSpPr>
        <p:spPr>
          <a:xfrm>
            <a:off x="5990125" y="572700"/>
            <a:ext cx="3053700" cy="38790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union.io/v1alpha1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VolumeSplit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split-pvc-4c8ccf55...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namespace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capacity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400Gi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replicas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rgbClr val="666666"/>
                </a:solidFill>
                <a:latin typeface="Roboto Mono"/>
                <a:ea typeface="Roboto Mono"/>
                <a:cs typeface="Roboto Mono"/>
                <a:sym typeface="Roboto Mono"/>
              </a:rPr>
              <a:t>2</a:t>
            </a:r>
            <a:endParaRPr sz="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template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accessModes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 ReadWriteOnce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resources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requests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    storage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200Gi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storageClassName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myclass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conditions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-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lastTransitionTime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rgbClr val="BB4444"/>
                </a:solidFill>
                <a:latin typeface="Roboto Mono"/>
                <a:ea typeface="Roboto Mono"/>
                <a:cs typeface="Roboto Mono"/>
                <a:sym typeface="Roboto Mono"/>
              </a:rPr>
              <a:t>"2024-01-18T20:10:16Z"</a:t>
            </a:r>
            <a:endParaRPr sz="800">
              <a:solidFill>
                <a:srgbClr val="BB444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message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VolumeSplit has all its replicas bound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reason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AllBound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status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rgbClr val="BB4444"/>
                </a:solidFill>
                <a:latin typeface="Roboto Mono"/>
                <a:ea typeface="Roboto Mono"/>
                <a:cs typeface="Roboto Mono"/>
                <a:sym typeface="Roboto Mono"/>
              </a:rPr>
              <a:t>"True"</a:t>
            </a:r>
            <a:endParaRPr sz="800">
              <a:solidFill>
                <a:srgbClr val="BB4444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type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Ready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08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00" name="Google Shape;1200;p36"/>
          <p:cNvSpPr/>
          <p:nvPr/>
        </p:nvSpPr>
        <p:spPr>
          <a:xfrm>
            <a:off x="6903275" y="1087200"/>
            <a:ext cx="9675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1" name="Google Shape;1201;p36"/>
          <p:cNvSpPr/>
          <p:nvPr/>
        </p:nvSpPr>
        <p:spPr>
          <a:xfrm>
            <a:off x="6162350" y="1654750"/>
            <a:ext cx="9894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2" name="Google Shape;1202;p36"/>
          <p:cNvSpPr/>
          <p:nvPr/>
        </p:nvSpPr>
        <p:spPr>
          <a:xfrm>
            <a:off x="6406725" y="2945713"/>
            <a:ext cx="15927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203" name="Google Shape;1203;p36"/>
          <p:cNvCxnSpPr>
            <a:stCxn id="1151" idx="1"/>
          </p:cNvCxnSpPr>
          <p:nvPr/>
        </p:nvCxnSpPr>
        <p:spPr>
          <a:xfrm>
            <a:off x="4765657" y="1172294"/>
            <a:ext cx="1224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204" name="Google Shape;1204;p36"/>
          <p:cNvSpPr/>
          <p:nvPr/>
        </p:nvSpPr>
        <p:spPr>
          <a:xfrm>
            <a:off x="6288925" y="4088825"/>
            <a:ext cx="7521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5" name="Google Shape;1205;p36"/>
          <p:cNvSpPr/>
          <p:nvPr/>
        </p:nvSpPr>
        <p:spPr>
          <a:xfrm>
            <a:off x="6653075" y="2798125"/>
            <a:ext cx="9192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6" name="Google Shape;1206;p36"/>
          <p:cNvSpPr/>
          <p:nvPr/>
        </p:nvSpPr>
        <p:spPr>
          <a:xfrm>
            <a:off x="6162350" y="1802600"/>
            <a:ext cx="7410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7" name="Google Shape;1207;p36"/>
          <p:cNvSpPr txBox="1"/>
          <p:nvPr/>
        </p:nvSpPr>
        <p:spPr>
          <a:xfrm>
            <a:off x="1904238" y="4326600"/>
            <a:ext cx="8211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provision volumes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208" name="Google Shape;1208;p36"/>
          <p:cNvGrpSpPr/>
          <p:nvPr/>
        </p:nvGrpSpPr>
        <p:grpSpPr>
          <a:xfrm>
            <a:off x="3867357" y="3883253"/>
            <a:ext cx="251285" cy="241627"/>
            <a:chOff x="5674581" y="632834"/>
            <a:chExt cx="427500" cy="411000"/>
          </a:xfrm>
        </p:grpSpPr>
        <p:sp>
          <p:nvSpPr>
            <p:cNvPr id="1209" name="Google Shape;1209;p36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10" name="Google Shape;1210;p36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211" name="Google Shape;1211;p36"/>
          <p:cNvGrpSpPr/>
          <p:nvPr/>
        </p:nvGrpSpPr>
        <p:grpSpPr>
          <a:xfrm>
            <a:off x="5383782" y="3883253"/>
            <a:ext cx="251285" cy="241627"/>
            <a:chOff x="5674581" y="632834"/>
            <a:chExt cx="427500" cy="411000"/>
          </a:xfrm>
        </p:grpSpPr>
        <p:sp>
          <p:nvSpPr>
            <p:cNvPr id="1212" name="Google Shape;1212;p36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13" name="Google Shape;1213;p36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214" name="Google Shape;1214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1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8" name="Shape 1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Google Shape;1219;p37"/>
          <p:cNvSpPr/>
          <p:nvPr/>
        </p:nvSpPr>
        <p:spPr>
          <a:xfrm>
            <a:off x="147375" y="572700"/>
            <a:ext cx="3311700" cy="39186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Pod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pod-split-123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namespace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nodeSelector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kubernetes.io/hostname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ontainers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gogomergerfs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image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docker.io/on2e/gogomergerfs:dev-mergerfs2.37.1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command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- /bin/sh</a:t>
            </a:r>
            <a:endParaRPr b="1"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args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- -c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- gogomergerfs mergerfs --branches=/volume/branches/\*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  --target=/volume/merged --block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securityContext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privileged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b="1" lang="en" sz="700">
                <a:solidFill>
                  <a:srgbClr val="AA22FF"/>
                </a:solidFill>
                <a:latin typeface="Roboto Mono"/>
                <a:ea typeface="Roboto Mono"/>
                <a:cs typeface="Roboto Mono"/>
                <a:sym typeface="Roboto Mono"/>
              </a:rPr>
              <a:t>true</a:t>
            </a:r>
            <a:endParaRPr b="1" sz="700">
              <a:solidFill>
                <a:srgbClr val="AA22FF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volumeMounts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mountPath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/volume/branches/branch0-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split-123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-b22xk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branch0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mountPath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/volume/branches/branch1-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split-123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-h8rgj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branch1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mountPath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/volume/branches/branch2-split-123-dha7t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branch2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mountPath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/volume/merged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mountPropagation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Bidirectional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target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b="1" sz="800">
              <a:solidFill>
                <a:srgbClr val="008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20" name="Google Shape;1220;p37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 - The </a:t>
            </a:r>
            <a:r>
              <a:rPr i="1" lang="en" sz="2020"/>
              <a:t>Attach-Pod</a:t>
            </a:r>
            <a:endParaRPr i="1" sz="2020"/>
          </a:p>
        </p:txBody>
      </p:sp>
      <p:grpSp>
        <p:nvGrpSpPr>
          <p:cNvPr id="1221" name="Google Shape;1221;p37"/>
          <p:cNvGrpSpPr/>
          <p:nvPr/>
        </p:nvGrpSpPr>
        <p:grpSpPr>
          <a:xfrm>
            <a:off x="3753075" y="572696"/>
            <a:ext cx="2370150" cy="1799779"/>
            <a:chOff x="3753075" y="915296"/>
            <a:chExt cx="2370150" cy="1799779"/>
          </a:xfrm>
        </p:grpSpPr>
        <p:sp>
          <p:nvSpPr>
            <p:cNvPr id="1222" name="Google Shape;1222;p37"/>
            <p:cNvSpPr/>
            <p:nvPr/>
          </p:nvSpPr>
          <p:spPr>
            <a:xfrm>
              <a:off x="4400775" y="21852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23" name="Google Shape;1223;p37"/>
            <p:cNvSpPr/>
            <p:nvPr/>
          </p:nvSpPr>
          <p:spPr>
            <a:xfrm>
              <a:off x="4400775" y="21852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PVC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224" name="Google Shape;1224;p37"/>
            <p:cNvCxnSpPr>
              <a:stCxn id="1223" idx="6"/>
              <a:endCxn id="1225" idx="2"/>
            </p:cNvCxnSpPr>
            <p:nvPr/>
          </p:nvCxnSpPr>
          <p:spPr>
            <a:xfrm rot="10800000">
              <a:off x="4676325" y="1606275"/>
              <a:ext cx="0" cy="579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1226" name="Google Shape;1226;p37"/>
            <p:cNvSpPr txBox="1"/>
            <p:nvPr/>
          </p:nvSpPr>
          <p:spPr>
            <a:xfrm>
              <a:off x="5324025" y="1819563"/>
              <a:ext cx="7992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owner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reference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27" name="Google Shape;1227;p37"/>
            <p:cNvSpPr/>
            <p:nvPr/>
          </p:nvSpPr>
          <p:spPr>
            <a:xfrm>
              <a:off x="3753075" y="21852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28" name="Google Shape;1228;p37"/>
            <p:cNvSpPr/>
            <p:nvPr/>
          </p:nvSpPr>
          <p:spPr>
            <a:xfrm>
              <a:off x="3753075" y="21852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PVC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29" name="Google Shape;1229;p37"/>
            <p:cNvSpPr/>
            <p:nvPr/>
          </p:nvSpPr>
          <p:spPr>
            <a:xfrm>
              <a:off x="5048475" y="21852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30" name="Google Shape;1230;p37"/>
            <p:cNvSpPr/>
            <p:nvPr/>
          </p:nvSpPr>
          <p:spPr>
            <a:xfrm>
              <a:off x="5048475" y="21852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PVC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231" name="Google Shape;1231;p37"/>
            <p:cNvCxnSpPr>
              <a:stCxn id="1228" idx="6"/>
              <a:endCxn id="1225" idx="2"/>
            </p:cNvCxnSpPr>
            <p:nvPr/>
          </p:nvCxnSpPr>
          <p:spPr>
            <a:xfrm rot="-5400000">
              <a:off x="4062975" y="1571925"/>
              <a:ext cx="579000" cy="647700"/>
            </a:xfrm>
            <a:prstGeom prst="bentConnector3">
              <a:avLst>
                <a:gd fmla="val 49993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232" name="Google Shape;1232;p37"/>
            <p:cNvCxnSpPr>
              <a:stCxn id="1230" idx="6"/>
              <a:endCxn id="1225" idx="2"/>
            </p:cNvCxnSpPr>
            <p:nvPr/>
          </p:nvCxnSpPr>
          <p:spPr>
            <a:xfrm flipH="1" rot="5400000">
              <a:off x="4710675" y="1571925"/>
              <a:ext cx="579000" cy="647700"/>
            </a:xfrm>
            <a:prstGeom prst="bentConnector3">
              <a:avLst>
                <a:gd fmla="val 49993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grpSp>
          <p:nvGrpSpPr>
            <p:cNvPr id="1233" name="Google Shape;1233;p37"/>
            <p:cNvGrpSpPr/>
            <p:nvPr/>
          </p:nvGrpSpPr>
          <p:grpSpPr>
            <a:xfrm>
              <a:off x="4317008" y="915296"/>
              <a:ext cx="718634" cy="691018"/>
              <a:chOff x="5558329" y="613175"/>
              <a:chExt cx="551100" cy="529800"/>
            </a:xfrm>
          </p:grpSpPr>
          <p:sp>
            <p:nvSpPr>
              <p:cNvPr id="1234" name="Google Shape;1234;p37"/>
              <p:cNvSpPr/>
              <p:nvPr/>
            </p:nvSpPr>
            <p:spPr>
              <a:xfrm>
                <a:off x="5558329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235" name="Google Shape;1235;p37"/>
              <p:cNvSpPr/>
              <p:nvPr/>
            </p:nvSpPr>
            <p:spPr>
              <a:xfrm>
                <a:off x="5558329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Volume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Split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236" name="Google Shape;1236;p37"/>
            <p:cNvSpPr txBox="1"/>
            <p:nvPr/>
          </p:nvSpPr>
          <p:spPr>
            <a:xfrm>
              <a:off x="5035650" y="1077950"/>
              <a:ext cx="7395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custom resource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25" name="Google Shape;1225;p37"/>
            <p:cNvSpPr/>
            <p:nvPr/>
          </p:nvSpPr>
          <p:spPr>
            <a:xfrm>
              <a:off x="4584225" y="1572475"/>
              <a:ext cx="184200" cy="3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237" name="Google Shape;1237;p37"/>
          <p:cNvSpPr/>
          <p:nvPr/>
        </p:nvSpPr>
        <p:spPr>
          <a:xfrm>
            <a:off x="6074500" y="2441400"/>
            <a:ext cx="2925000" cy="20499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volumes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branch0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persistentVolumeClaim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claimName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split-123-b22xk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branch1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persistentVolumeClaim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claimName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split-123-h8rgj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branch2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persistentVolumeClaim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claimName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split-123-dha7t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- </a:t>
            </a: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hostPath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path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/var/lib/union-csi/volumes/123/merged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type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DirectoryOrCreate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7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name</a:t>
            </a:r>
            <a:r>
              <a:rPr lang="en" sz="7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target</a:t>
            </a:r>
            <a:endParaRPr sz="7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solidFill>
                <a:srgbClr val="008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800">
              <a:solidFill>
                <a:srgbClr val="008000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solidFill>
                <a:srgbClr val="008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238" name="Google Shape;1238;p37"/>
          <p:cNvSpPr/>
          <p:nvPr/>
        </p:nvSpPr>
        <p:spPr>
          <a:xfrm>
            <a:off x="409300" y="3129875"/>
            <a:ext cx="2986500" cy="744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9" name="Google Shape;1239;p37"/>
          <p:cNvSpPr/>
          <p:nvPr/>
        </p:nvSpPr>
        <p:spPr>
          <a:xfrm>
            <a:off x="6213900" y="2768825"/>
            <a:ext cx="1815600" cy="1124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0" name="Google Shape;1240;p37"/>
          <p:cNvSpPr/>
          <p:nvPr/>
        </p:nvSpPr>
        <p:spPr>
          <a:xfrm>
            <a:off x="409300" y="3874775"/>
            <a:ext cx="1913400" cy="387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1" name="Google Shape;1241;p37"/>
          <p:cNvSpPr/>
          <p:nvPr/>
        </p:nvSpPr>
        <p:spPr>
          <a:xfrm>
            <a:off x="6213900" y="3893525"/>
            <a:ext cx="2714700" cy="506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2" name="Google Shape;1242;p37"/>
          <p:cNvSpPr/>
          <p:nvPr/>
        </p:nvSpPr>
        <p:spPr>
          <a:xfrm>
            <a:off x="3936525" y="2338575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43" name="Google Shape;1243;p37"/>
          <p:cNvSpPr/>
          <p:nvPr/>
        </p:nvSpPr>
        <p:spPr>
          <a:xfrm>
            <a:off x="4584225" y="2338575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44" name="Google Shape;1244;p37"/>
          <p:cNvSpPr/>
          <p:nvPr/>
        </p:nvSpPr>
        <p:spPr>
          <a:xfrm>
            <a:off x="5231925" y="2338575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45" name="Google Shape;1245;p37"/>
          <p:cNvSpPr/>
          <p:nvPr/>
        </p:nvSpPr>
        <p:spPr>
          <a:xfrm>
            <a:off x="4584225" y="3789875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46" name="Google Shape;1246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47" name="Google Shape;1247;p37"/>
          <p:cNvGrpSpPr/>
          <p:nvPr/>
        </p:nvGrpSpPr>
        <p:grpSpPr>
          <a:xfrm>
            <a:off x="4028575" y="2372375"/>
            <a:ext cx="1295400" cy="2048325"/>
            <a:chOff x="4028575" y="2372375"/>
            <a:chExt cx="1295400" cy="2048325"/>
          </a:xfrm>
        </p:grpSpPr>
        <p:sp>
          <p:nvSpPr>
            <p:cNvPr id="1248" name="Google Shape;1248;p37"/>
            <p:cNvSpPr/>
            <p:nvPr/>
          </p:nvSpPr>
          <p:spPr>
            <a:xfrm>
              <a:off x="4128175" y="2869775"/>
              <a:ext cx="1096200" cy="10536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249" name="Google Shape;1249;p37"/>
            <p:cNvCxnSpPr>
              <a:stCxn id="1248" idx="6"/>
              <a:endCxn id="1242" idx="2"/>
            </p:cNvCxnSpPr>
            <p:nvPr/>
          </p:nvCxnSpPr>
          <p:spPr>
            <a:xfrm flipH="1" rot="5400000">
              <a:off x="4103725" y="2297225"/>
              <a:ext cx="497400" cy="647700"/>
            </a:xfrm>
            <a:prstGeom prst="bentConnector3">
              <a:avLst>
                <a:gd fmla="val 49990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250" name="Google Shape;1250;p37"/>
            <p:cNvCxnSpPr>
              <a:stCxn id="1248" idx="6"/>
              <a:endCxn id="1244" idx="2"/>
            </p:cNvCxnSpPr>
            <p:nvPr/>
          </p:nvCxnSpPr>
          <p:spPr>
            <a:xfrm rot="-5400000">
              <a:off x="4751425" y="2297225"/>
              <a:ext cx="497400" cy="647700"/>
            </a:xfrm>
            <a:prstGeom prst="bentConnector3">
              <a:avLst>
                <a:gd fmla="val 49990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251" name="Google Shape;1251;p37"/>
            <p:cNvCxnSpPr>
              <a:stCxn id="1248" idx="6"/>
              <a:endCxn id="1243" idx="2"/>
            </p:cNvCxnSpPr>
            <p:nvPr/>
          </p:nvCxnSpPr>
          <p:spPr>
            <a:xfrm rot="10800000">
              <a:off x="4676275" y="2372375"/>
              <a:ext cx="0" cy="497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1252" name="Google Shape;1252;p37"/>
            <p:cNvSpPr/>
            <p:nvPr/>
          </p:nvSpPr>
          <p:spPr>
            <a:xfrm>
              <a:off x="4450275" y="4227800"/>
              <a:ext cx="452100" cy="1929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Roboto Mono"/>
                  <a:ea typeface="Roboto Mono"/>
                  <a:cs typeface="Roboto Mono"/>
                  <a:sym typeface="Roboto Mono"/>
                </a:rPr>
                <a:t>hostPath</a:t>
              </a:r>
              <a:endParaRPr sz="4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253" name="Google Shape;1253;p37"/>
            <p:cNvCxnSpPr>
              <a:stCxn id="1252" idx="1"/>
            </p:cNvCxnSpPr>
            <p:nvPr/>
          </p:nvCxnSpPr>
          <p:spPr>
            <a:xfrm rot="10800000">
              <a:off x="4676325" y="3922400"/>
              <a:ext cx="0" cy="305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1254" name="Google Shape;1254;p37"/>
          <p:cNvCxnSpPr>
            <a:stCxn id="1248" idx="4"/>
          </p:cNvCxnSpPr>
          <p:nvPr/>
        </p:nvCxnSpPr>
        <p:spPr>
          <a:xfrm rot="10800000">
            <a:off x="3459472" y="3547352"/>
            <a:ext cx="668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grpSp>
        <p:nvGrpSpPr>
          <p:cNvPr id="1255" name="Google Shape;1255;p37"/>
          <p:cNvGrpSpPr/>
          <p:nvPr/>
        </p:nvGrpSpPr>
        <p:grpSpPr>
          <a:xfrm>
            <a:off x="4389925" y="2869538"/>
            <a:ext cx="572700" cy="1053962"/>
            <a:chOff x="4389925" y="2869775"/>
            <a:chExt cx="572700" cy="1053962"/>
          </a:xfrm>
        </p:grpSpPr>
        <p:sp>
          <p:nvSpPr>
            <p:cNvPr id="1256" name="Google Shape;1256;p37"/>
            <p:cNvSpPr/>
            <p:nvPr/>
          </p:nvSpPr>
          <p:spPr>
            <a:xfrm>
              <a:off x="4389925" y="3146300"/>
              <a:ext cx="572700" cy="572700"/>
            </a:xfrm>
            <a:prstGeom prst="cube">
              <a:avLst>
                <a:gd fmla="val 25000" name="adj"/>
              </a:avLst>
            </a:prstGeom>
            <a:solidFill>
              <a:srgbClr val="DCF7CB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MergerFS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257" name="Google Shape;1257;p37"/>
            <p:cNvCxnSpPr/>
            <p:nvPr/>
          </p:nvCxnSpPr>
          <p:spPr>
            <a:xfrm>
              <a:off x="4676275" y="2869775"/>
              <a:ext cx="0" cy="274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cxnSp>
          <p:nvCxnSpPr>
            <p:cNvPr id="1258" name="Google Shape;1258;p37"/>
            <p:cNvCxnSpPr/>
            <p:nvPr/>
          </p:nvCxnSpPr>
          <p:spPr>
            <a:xfrm>
              <a:off x="4676325" y="3720338"/>
              <a:ext cx="0" cy="20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none"/>
            </a:ln>
          </p:spPr>
        </p:cxnSp>
      </p:grpSp>
      <p:grpSp>
        <p:nvGrpSpPr>
          <p:cNvPr id="1259" name="Google Shape;1259;p37"/>
          <p:cNvGrpSpPr/>
          <p:nvPr/>
        </p:nvGrpSpPr>
        <p:grpSpPr>
          <a:xfrm>
            <a:off x="4450021" y="3922045"/>
            <a:ext cx="1251704" cy="786862"/>
            <a:chOff x="4450021" y="3922045"/>
            <a:chExt cx="1251704" cy="786862"/>
          </a:xfrm>
        </p:grpSpPr>
        <p:grpSp>
          <p:nvGrpSpPr>
            <p:cNvPr id="1260" name="Google Shape;1260;p37"/>
            <p:cNvGrpSpPr/>
            <p:nvPr/>
          </p:nvGrpSpPr>
          <p:grpSpPr>
            <a:xfrm>
              <a:off x="4450021" y="4227745"/>
              <a:ext cx="452512" cy="481163"/>
              <a:chOff x="2209150" y="4219066"/>
              <a:chExt cx="275100" cy="292500"/>
            </a:xfrm>
          </p:grpSpPr>
          <p:sp>
            <p:nvSpPr>
              <p:cNvPr id="1261" name="Google Shape;1261;p37"/>
              <p:cNvSpPr/>
              <p:nvPr/>
            </p:nvSpPr>
            <p:spPr>
              <a:xfrm>
                <a:off x="2209150" y="4394566"/>
                <a:ext cx="275100" cy="117000"/>
              </a:xfrm>
              <a:prstGeom prst="can">
                <a:avLst>
                  <a:gd fmla="val 25000" name="adj"/>
                </a:avLst>
              </a:prstGeom>
              <a:solidFill>
                <a:srgbClr val="FDDFA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262" name="Google Shape;1262;p37"/>
              <p:cNvSpPr/>
              <p:nvPr/>
            </p:nvSpPr>
            <p:spPr>
              <a:xfrm>
                <a:off x="2209150" y="4306816"/>
                <a:ext cx="275100" cy="117000"/>
              </a:xfrm>
              <a:prstGeom prst="can">
                <a:avLst>
                  <a:gd fmla="val 25000" name="adj"/>
                </a:avLst>
              </a:prstGeom>
              <a:solidFill>
                <a:srgbClr val="FDDFA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263" name="Google Shape;1263;p37"/>
              <p:cNvSpPr/>
              <p:nvPr/>
            </p:nvSpPr>
            <p:spPr>
              <a:xfrm>
                <a:off x="2209150" y="4219066"/>
                <a:ext cx="275100" cy="117000"/>
              </a:xfrm>
              <a:prstGeom prst="can">
                <a:avLst>
                  <a:gd fmla="val 25000" name="adj"/>
                </a:avLst>
              </a:prstGeom>
              <a:solidFill>
                <a:srgbClr val="FDDFA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264" name="Google Shape;1264;p37"/>
            <p:cNvSpPr txBox="1"/>
            <p:nvPr/>
          </p:nvSpPr>
          <p:spPr>
            <a:xfrm>
              <a:off x="4902525" y="4285463"/>
              <a:ext cx="7992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MergerFS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mount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265" name="Google Shape;1265;p37"/>
            <p:cNvCxnSpPr>
              <a:stCxn id="1263" idx="1"/>
            </p:cNvCxnSpPr>
            <p:nvPr/>
          </p:nvCxnSpPr>
          <p:spPr>
            <a:xfrm rot="10800000">
              <a:off x="4676277" y="3922045"/>
              <a:ext cx="0" cy="305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oval"/>
              <a:tailEnd len="med" w="med" type="none"/>
            </a:ln>
          </p:spPr>
        </p:cxnSp>
      </p:grpSp>
      <p:sp>
        <p:nvSpPr>
          <p:cNvPr id="1266" name="Google Shape;1266;p37"/>
          <p:cNvSpPr/>
          <p:nvPr/>
        </p:nvSpPr>
        <p:spPr>
          <a:xfrm flipH="1" rot="10800000">
            <a:off x="1679625" y="4548075"/>
            <a:ext cx="247200" cy="2355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67" name="Google Shape;1267;p37"/>
          <p:cNvSpPr/>
          <p:nvPr/>
        </p:nvSpPr>
        <p:spPr>
          <a:xfrm rot="5400000">
            <a:off x="7447650" y="2143350"/>
            <a:ext cx="247200" cy="2355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1" name="Shape 1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" name="Google Shape;1272;p38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 - The Gogomergerfs program</a:t>
            </a:r>
            <a:endParaRPr i="1" sz="2020"/>
          </a:p>
        </p:txBody>
      </p:sp>
      <p:sp>
        <p:nvSpPr>
          <p:cNvPr id="1273" name="Google Shape;1273;p38"/>
          <p:cNvSpPr txBox="1"/>
          <p:nvPr/>
        </p:nvSpPr>
        <p:spPr>
          <a:xfrm>
            <a:off x="3366625" y="2284550"/>
            <a:ext cx="1426800" cy="68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mergerfs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/volume/branches/\*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/volume/merged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274" name="Google Shape;1274;p38"/>
          <p:cNvGrpSpPr/>
          <p:nvPr/>
        </p:nvGrpSpPr>
        <p:grpSpPr>
          <a:xfrm>
            <a:off x="546225" y="714850"/>
            <a:ext cx="4591800" cy="3869425"/>
            <a:chOff x="546225" y="714850"/>
            <a:chExt cx="4591800" cy="3869425"/>
          </a:xfrm>
        </p:grpSpPr>
        <p:sp>
          <p:nvSpPr>
            <p:cNvPr id="1275" name="Google Shape;1275;p38"/>
            <p:cNvSpPr/>
            <p:nvPr/>
          </p:nvSpPr>
          <p:spPr>
            <a:xfrm>
              <a:off x="2089975" y="856950"/>
              <a:ext cx="531000" cy="2901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latin typeface="Roboto Mono"/>
                  <a:ea typeface="Roboto Mono"/>
                  <a:cs typeface="Roboto Mono"/>
                  <a:sym typeface="Roboto Mono"/>
                </a:rPr>
                <a:t>hostPath</a:t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276" name="Google Shape;1276;p38"/>
            <p:cNvSpPr/>
            <p:nvPr/>
          </p:nvSpPr>
          <p:spPr>
            <a:xfrm>
              <a:off x="1344325" y="1633100"/>
              <a:ext cx="2022300" cy="19905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77" name="Google Shape;1277;p38"/>
            <p:cNvSpPr/>
            <p:nvPr/>
          </p:nvSpPr>
          <p:spPr>
            <a:xfrm>
              <a:off x="1642075" y="1967075"/>
              <a:ext cx="1426800" cy="1426800"/>
            </a:xfrm>
            <a:prstGeom prst="rect">
              <a:avLst/>
            </a:prstGeom>
            <a:solidFill>
              <a:srgbClr val="DCF7CB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Gogomergerfs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container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78" name="Google Shape;1278;p38"/>
            <p:cNvSpPr/>
            <p:nvPr/>
          </p:nvSpPr>
          <p:spPr>
            <a:xfrm>
              <a:off x="1748125" y="3105275"/>
              <a:ext cx="1214700" cy="182700"/>
            </a:xfrm>
            <a:prstGeom prst="rect">
              <a:avLst/>
            </a:prstGeom>
            <a:solidFill>
              <a:srgbClr val="FFEFD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latin typeface="Roboto Mono"/>
                  <a:ea typeface="Roboto Mono"/>
                  <a:cs typeface="Roboto Mono"/>
                  <a:sym typeface="Roboto Mono"/>
                </a:rPr>
                <a:t>/volume/branches/</a:t>
              </a:r>
              <a:endParaRPr sz="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279" name="Google Shape;1279;p38"/>
            <p:cNvSpPr/>
            <p:nvPr/>
          </p:nvSpPr>
          <p:spPr>
            <a:xfrm>
              <a:off x="1748125" y="2072975"/>
              <a:ext cx="1214700" cy="182700"/>
            </a:xfrm>
            <a:prstGeom prst="rect">
              <a:avLst/>
            </a:prstGeom>
            <a:solidFill>
              <a:srgbClr val="FFEFD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latin typeface="Roboto Mono"/>
                  <a:ea typeface="Roboto Mono"/>
                  <a:cs typeface="Roboto Mono"/>
                  <a:sym typeface="Roboto Mono"/>
                </a:rPr>
                <a:t>/volume/merged/</a:t>
              </a:r>
              <a:endParaRPr sz="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280" name="Google Shape;1280;p38"/>
            <p:cNvCxnSpPr>
              <a:stCxn id="1279" idx="0"/>
              <a:endCxn id="1275" idx="3"/>
            </p:cNvCxnSpPr>
            <p:nvPr/>
          </p:nvCxnSpPr>
          <p:spPr>
            <a:xfrm rot="10800000">
              <a:off x="2355475" y="1147175"/>
              <a:ext cx="0" cy="925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oval"/>
            </a:ln>
          </p:spPr>
        </p:cxnSp>
        <p:sp>
          <p:nvSpPr>
            <p:cNvPr id="1281" name="Google Shape;1281;p38"/>
            <p:cNvSpPr txBox="1"/>
            <p:nvPr/>
          </p:nvSpPr>
          <p:spPr>
            <a:xfrm>
              <a:off x="2697525" y="714850"/>
              <a:ext cx="2440500" cy="290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/var/lib/union-csi/volumes/&lt;volume-id&gt;/merged</a:t>
              </a:r>
              <a:endParaRPr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82" name="Google Shape;1282;p38"/>
            <p:cNvSpPr/>
            <p:nvPr/>
          </p:nvSpPr>
          <p:spPr>
            <a:xfrm>
              <a:off x="2089975" y="4210775"/>
              <a:ext cx="531000" cy="290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latin typeface="Roboto Mono"/>
                  <a:ea typeface="Roboto Mono"/>
                  <a:cs typeface="Roboto Mono"/>
                  <a:sym typeface="Roboto Mono"/>
                </a:rPr>
                <a:t>pvc</a:t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283" name="Google Shape;1283;p38"/>
            <p:cNvSpPr/>
            <p:nvPr/>
          </p:nvSpPr>
          <p:spPr>
            <a:xfrm>
              <a:off x="2861825" y="4210775"/>
              <a:ext cx="531000" cy="290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latin typeface="Roboto Mono"/>
                  <a:ea typeface="Roboto Mono"/>
                  <a:cs typeface="Roboto Mono"/>
                  <a:sym typeface="Roboto Mono"/>
                </a:rPr>
                <a:t>pvc</a:t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284" name="Google Shape;1284;p38"/>
            <p:cNvSpPr/>
            <p:nvPr/>
          </p:nvSpPr>
          <p:spPr>
            <a:xfrm>
              <a:off x="1318125" y="4210775"/>
              <a:ext cx="531000" cy="290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">
                  <a:latin typeface="Roboto Mono"/>
                  <a:ea typeface="Roboto Mono"/>
                  <a:cs typeface="Roboto Mono"/>
                  <a:sym typeface="Roboto Mono"/>
                </a:rPr>
                <a:t>pvc</a:t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285" name="Google Shape;1285;p38"/>
            <p:cNvCxnSpPr>
              <a:stCxn id="1284" idx="1"/>
              <a:endCxn id="1278" idx="2"/>
            </p:cNvCxnSpPr>
            <p:nvPr/>
          </p:nvCxnSpPr>
          <p:spPr>
            <a:xfrm rot="-5400000">
              <a:off x="1508175" y="3363425"/>
              <a:ext cx="922800" cy="7719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cxnSp>
          <p:nvCxnSpPr>
            <p:cNvPr id="1286" name="Google Shape;1286;p38"/>
            <p:cNvCxnSpPr>
              <a:stCxn id="1282" idx="1"/>
              <a:endCxn id="1278" idx="2"/>
            </p:cNvCxnSpPr>
            <p:nvPr/>
          </p:nvCxnSpPr>
          <p:spPr>
            <a:xfrm rot="10800000">
              <a:off x="2355475" y="3287975"/>
              <a:ext cx="0" cy="922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cxnSp>
          <p:nvCxnSpPr>
            <p:cNvPr id="1287" name="Google Shape;1287;p38"/>
            <p:cNvCxnSpPr>
              <a:stCxn id="1283" idx="1"/>
              <a:endCxn id="1278" idx="2"/>
            </p:cNvCxnSpPr>
            <p:nvPr/>
          </p:nvCxnSpPr>
          <p:spPr>
            <a:xfrm flipH="1" rot="5400000">
              <a:off x="2279975" y="3363425"/>
              <a:ext cx="922800" cy="7719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sp>
          <p:nvSpPr>
            <p:cNvPr id="1288" name="Google Shape;1288;p38"/>
            <p:cNvSpPr txBox="1"/>
            <p:nvPr/>
          </p:nvSpPr>
          <p:spPr>
            <a:xfrm>
              <a:off x="546225" y="4127375"/>
              <a:ext cx="771900" cy="45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lower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volumes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289" name="Google Shape;1289;p38"/>
            <p:cNvSpPr txBox="1"/>
            <p:nvPr/>
          </p:nvSpPr>
          <p:spPr>
            <a:xfrm>
              <a:off x="2355425" y="1230838"/>
              <a:ext cx="1068600" cy="321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bidirectional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290" name="Google Shape;1290;p38"/>
          <p:cNvSpPr txBox="1"/>
          <p:nvPr/>
        </p:nvSpPr>
        <p:spPr>
          <a:xfrm>
            <a:off x="1318075" y="631450"/>
            <a:ext cx="7719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MergerFS mount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291" name="Google Shape;1291;p38"/>
          <p:cNvGrpSpPr/>
          <p:nvPr/>
        </p:nvGrpSpPr>
        <p:grpSpPr>
          <a:xfrm>
            <a:off x="5631050" y="639400"/>
            <a:ext cx="2122800" cy="1020300"/>
            <a:chOff x="5957800" y="639400"/>
            <a:chExt cx="2122800" cy="1020300"/>
          </a:xfrm>
        </p:grpSpPr>
        <p:sp>
          <p:nvSpPr>
            <p:cNvPr id="1292" name="Google Shape;1292;p38"/>
            <p:cNvSpPr/>
            <p:nvPr/>
          </p:nvSpPr>
          <p:spPr>
            <a:xfrm>
              <a:off x="5957800" y="928300"/>
              <a:ext cx="2122800" cy="731400"/>
            </a:xfrm>
            <a:prstGeom prst="rect">
              <a:avLst/>
            </a:prstGeom>
            <a:solidFill>
              <a:srgbClr val="D8F7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gogomergerfs mergerfs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--branches=/volume/branches/\* --target=/volume/merged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--block</a:t>
              </a:r>
              <a:endParaRPr sz="9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293" name="Google Shape;1293;p38"/>
            <p:cNvCxnSpPr>
              <a:endCxn id="1292" idx="0"/>
            </p:cNvCxnSpPr>
            <p:nvPr/>
          </p:nvCxnSpPr>
          <p:spPr>
            <a:xfrm>
              <a:off x="7019200" y="639400"/>
              <a:ext cx="0" cy="288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cxnSp>
        <p:nvCxnSpPr>
          <p:cNvPr id="1294" name="Google Shape;1294;p38"/>
          <p:cNvCxnSpPr>
            <a:stCxn id="1295" idx="2"/>
          </p:cNvCxnSpPr>
          <p:nvPr/>
        </p:nvCxnSpPr>
        <p:spPr>
          <a:xfrm>
            <a:off x="6692450" y="4384375"/>
            <a:ext cx="0" cy="288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296" name="Google Shape;1296;p38"/>
          <p:cNvGrpSpPr/>
          <p:nvPr/>
        </p:nvGrpSpPr>
        <p:grpSpPr>
          <a:xfrm>
            <a:off x="5631050" y="1659700"/>
            <a:ext cx="2122800" cy="1011425"/>
            <a:chOff x="5957800" y="1659700"/>
            <a:chExt cx="2122800" cy="1011425"/>
          </a:xfrm>
        </p:grpSpPr>
        <p:sp>
          <p:nvSpPr>
            <p:cNvPr id="1297" name="Google Shape;1297;p38"/>
            <p:cNvSpPr/>
            <p:nvPr/>
          </p:nvSpPr>
          <p:spPr>
            <a:xfrm>
              <a:off x="5957800" y="1939725"/>
              <a:ext cx="2122800" cy="731400"/>
            </a:xfrm>
            <a:prstGeom prst="rect">
              <a:avLst/>
            </a:prstGeom>
            <a:solidFill>
              <a:srgbClr val="D8F7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mergerfs</a:t>
              </a:r>
              <a:endParaRPr b="1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/volume/branches/\* /volume/merged</a:t>
              </a:r>
              <a:endParaRPr sz="9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298" name="Google Shape;1298;p38"/>
            <p:cNvCxnSpPr>
              <a:stCxn id="1292" idx="2"/>
              <a:endCxn id="1297" idx="0"/>
            </p:cNvCxnSpPr>
            <p:nvPr/>
          </p:nvCxnSpPr>
          <p:spPr>
            <a:xfrm>
              <a:off x="7019200" y="1659700"/>
              <a:ext cx="0" cy="279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299" name="Google Shape;1299;p38"/>
          <p:cNvGrpSpPr/>
          <p:nvPr/>
        </p:nvGrpSpPr>
        <p:grpSpPr>
          <a:xfrm>
            <a:off x="6481550" y="2671125"/>
            <a:ext cx="421800" cy="701825"/>
            <a:chOff x="6808300" y="2671125"/>
            <a:chExt cx="421800" cy="701825"/>
          </a:xfrm>
        </p:grpSpPr>
        <p:sp>
          <p:nvSpPr>
            <p:cNvPr id="1300" name="Google Shape;1300;p38"/>
            <p:cNvSpPr/>
            <p:nvPr/>
          </p:nvSpPr>
          <p:spPr>
            <a:xfrm>
              <a:off x="6808300" y="2951150"/>
              <a:ext cx="421800" cy="421800"/>
            </a:xfrm>
            <a:prstGeom prst="diamond">
              <a:avLst/>
            </a:prstGeom>
            <a:solidFill>
              <a:srgbClr val="FFEFD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301" name="Google Shape;1301;p38"/>
            <p:cNvCxnSpPr>
              <a:stCxn id="1297" idx="2"/>
              <a:endCxn id="1300" idx="0"/>
            </p:cNvCxnSpPr>
            <p:nvPr/>
          </p:nvCxnSpPr>
          <p:spPr>
            <a:xfrm>
              <a:off x="7019200" y="2671125"/>
              <a:ext cx="0" cy="279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302" name="Google Shape;1302;p38"/>
          <p:cNvGrpSpPr/>
          <p:nvPr/>
        </p:nvGrpSpPr>
        <p:grpSpPr>
          <a:xfrm>
            <a:off x="5631050" y="3372950"/>
            <a:ext cx="2122800" cy="1011425"/>
            <a:chOff x="5957800" y="3372950"/>
            <a:chExt cx="2122800" cy="1011425"/>
          </a:xfrm>
        </p:grpSpPr>
        <p:sp>
          <p:nvSpPr>
            <p:cNvPr id="1295" name="Google Shape;1295;p38"/>
            <p:cNvSpPr/>
            <p:nvPr/>
          </p:nvSpPr>
          <p:spPr>
            <a:xfrm>
              <a:off x="5957800" y="3652975"/>
              <a:ext cx="2122800" cy="731400"/>
            </a:xfrm>
            <a:prstGeom prst="rect">
              <a:avLst/>
            </a:prstGeom>
            <a:solidFill>
              <a:srgbClr val="D8F7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umount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/volume/merged</a:t>
              </a:r>
              <a:endParaRPr sz="9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303" name="Google Shape;1303;p38"/>
            <p:cNvCxnSpPr>
              <a:stCxn id="1300" idx="2"/>
              <a:endCxn id="1295" idx="0"/>
            </p:cNvCxnSpPr>
            <p:nvPr/>
          </p:nvCxnSpPr>
          <p:spPr>
            <a:xfrm>
              <a:off x="7019200" y="3372950"/>
              <a:ext cx="0" cy="279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304" name="Google Shape;1304;p38"/>
          <p:cNvGrpSpPr/>
          <p:nvPr/>
        </p:nvGrpSpPr>
        <p:grpSpPr>
          <a:xfrm>
            <a:off x="5630688" y="2740125"/>
            <a:ext cx="850500" cy="421925"/>
            <a:chOff x="5957800" y="2740125"/>
            <a:chExt cx="850500" cy="421925"/>
          </a:xfrm>
        </p:grpSpPr>
        <p:cxnSp>
          <p:nvCxnSpPr>
            <p:cNvPr id="1305" name="Google Shape;1305;p38"/>
            <p:cNvCxnSpPr/>
            <p:nvPr/>
          </p:nvCxnSpPr>
          <p:spPr>
            <a:xfrm>
              <a:off x="5957800" y="3162050"/>
              <a:ext cx="850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306" name="Google Shape;1306;p38"/>
            <p:cNvSpPr txBox="1"/>
            <p:nvPr/>
          </p:nvSpPr>
          <p:spPr>
            <a:xfrm>
              <a:off x="6046150" y="2740125"/>
              <a:ext cx="673800" cy="421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SIGINT, SIGTERM</a:t>
              </a:r>
              <a:endParaRPr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307" name="Google Shape;1307;p38"/>
          <p:cNvCxnSpPr/>
          <p:nvPr/>
        </p:nvCxnSpPr>
        <p:spPr>
          <a:xfrm>
            <a:off x="2355475" y="929463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08" name="Google Shape;1308;p38"/>
          <p:cNvSpPr txBox="1"/>
          <p:nvPr/>
        </p:nvSpPr>
        <p:spPr>
          <a:xfrm>
            <a:off x="6903344" y="2999775"/>
            <a:ext cx="569100" cy="32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block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309" name="Google Shape;1309;p38"/>
          <p:cNvGrpSpPr/>
          <p:nvPr/>
        </p:nvGrpSpPr>
        <p:grpSpPr>
          <a:xfrm>
            <a:off x="7913600" y="929475"/>
            <a:ext cx="948000" cy="2232600"/>
            <a:chOff x="7913600" y="929475"/>
            <a:chExt cx="948000" cy="2232600"/>
          </a:xfrm>
        </p:grpSpPr>
        <p:sp>
          <p:nvSpPr>
            <p:cNvPr id="1310" name="Google Shape;1310;p38"/>
            <p:cNvSpPr/>
            <p:nvPr/>
          </p:nvSpPr>
          <p:spPr>
            <a:xfrm>
              <a:off x="7913600" y="929475"/>
              <a:ext cx="97500" cy="2232600"/>
            </a:xfrm>
            <a:prstGeom prst="rightBrace">
              <a:avLst>
                <a:gd fmla="val 50000" name="adj1"/>
                <a:gd fmla="val 50000" name="adj2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11" name="Google Shape;1311;p38"/>
            <p:cNvSpPr txBox="1"/>
            <p:nvPr/>
          </p:nvSpPr>
          <p:spPr>
            <a:xfrm>
              <a:off x="8011100" y="1817325"/>
              <a:ext cx="850500" cy="45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Running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312" name="Google Shape;1312;p38"/>
          <p:cNvGrpSpPr/>
          <p:nvPr/>
        </p:nvGrpSpPr>
        <p:grpSpPr>
          <a:xfrm>
            <a:off x="7913600" y="3162075"/>
            <a:ext cx="948000" cy="1222200"/>
            <a:chOff x="7913600" y="3162075"/>
            <a:chExt cx="948000" cy="1222200"/>
          </a:xfrm>
        </p:grpSpPr>
        <p:sp>
          <p:nvSpPr>
            <p:cNvPr id="1313" name="Google Shape;1313;p38"/>
            <p:cNvSpPr/>
            <p:nvPr/>
          </p:nvSpPr>
          <p:spPr>
            <a:xfrm>
              <a:off x="7913600" y="3162075"/>
              <a:ext cx="97500" cy="1222200"/>
            </a:xfrm>
            <a:prstGeom prst="rightBrace">
              <a:avLst>
                <a:gd fmla="val 50000" name="adj1"/>
                <a:gd fmla="val 50000" name="adj2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14" name="Google Shape;1314;p38"/>
            <p:cNvSpPr txBox="1"/>
            <p:nvPr/>
          </p:nvSpPr>
          <p:spPr>
            <a:xfrm>
              <a:off x="8011100" y="3544725"/>
              <a:ext cx="850500" cy="45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Terminating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315" name="Google Shape;1315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316" name="Google Shape;1316;p38"/>
          <p:cNvGrpSpPr/>
          <p:nvPr/>
        </p:nvGrpSpPr>
        <p:grpSpPr>
          <a:xfrm>
            <a:off x="2089975" y="572699"/>
            <a:ext cx="531000" cy="574404"/>
            <a:chOff x="2089975" y="572699"/>
            <a:chExt cx="531000" cy="574404"/>
          </a:xfrm>
        </p:grpSpPr>
        <p:grpSp>
          <p:nvGrpSpPr>
            <p:cNvPr id="1317" name="Google Shape;1317;p38"/>
            <p:cNvGrpSpPr/>
            <p:nvPr/>
          </p:nvGrpSpPr>
          <p:grpSpPr>
            <a:xfrm>
              <a:off x="2089975" y="743674"/>
              <a:ext cx="531000" cy="403429"/>
              <a:chOff x="1839675" y="639388"/>
              <a:chExt cx="531000" cy="507650"/>
            </a:xfrm>
          </p:grpSpPr>
          <p:sp>
            <p:nvSpPr>
              <p:cNvPr id="1318" name="Google Shape;1318;p38"/>
              <p:cNvSpPr/>
              <p:nvPr/>
            </p:nvSpPr>
            <p:spPr>
              <a:xfrm>
                <a:off x="1839675" y="856938"/>
                <a:ext cx="531000" cy="290100"/>
              </a:xfrm>
              <a:prstGeom prst="can">
                <a:avLst>
                  <a:gd fmla="val 25000" name="adj"/>
                </a:avLst>
              </a:prstGeom>
              <a:solidFill>
                <a:srgbClr val="FDDFA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5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  <p:sp>
            <p:nvSpPr>
              <p:cNvPr id="1319" name="Google Shape;1319;p38"/>
              <p:cNvSpPr/>
              <p:nvPr/>
            </p:nvSpPr>
            <p:spPr>
              <a:xfrm>
                <a:off x="1839675" y="639388"/>
                <a:ext cx="531000" cy="290100"/>
              </a:xfrm>
              <a:prstGeom prst="can">
                <a:avLst>
                  <a:gd fmla="val 25000" name="adj"/>
                </a:avLst>
              </a:prstGeom>
              <a:solidFill>
                <a:srgbClr val="FDDFA9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500">
                  <a:latin typeface="Roboto Mono"/>
                  <a:ea typeface="Roboto Mono"/>
                  <a:cs typeface="Roboto Mono"/>
                  <a:sym typeface="Roboto Mono"/>
                </a:endParaRPr>
              </a:p>
            </p:txBody>
          </p:sp>
        </p:grpSp>
        <p:sp>
          <p:nvSpPr>
            <p:cNvPr id="1320" name="Google Shape;1320;p38"/>
            <p:cNvSpPr/>
            <p:nvPr/>
          </p:nvSpPr>
          <p:spPr>
            <a:xfrm>
              <a:off x="2089975" y="572699"/>
              <a:ext cx="531000" cy="2304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4" name="Shape 1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5" name="Google Shape;1325;p39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 - Attaching volumes</a:t>
            </a:r>
            <a:endParaRPr sz="2020"/>
          </a:p>
        </p:txBody>
      </p:sp>
      <p:sp>
        <p:nvSpPr>
          <p:cNvPr id="1326" name="Google Shape;1326;p39"/>
          <p:cNvSpPr/>
          <p:nvPr/>
        </p:nvSpPr>
        <p:spPr>
          <a:xfrm>
            <a:off x="6155625" y="64550"/>
            <a:ext cx="2504700" cy="21360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Pod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pod-pvc-4c8ccf55...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namespace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nodeSelector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kubernetes.io/hostname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node3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node3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phase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Pending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27" name="Google Shape;1327;p39"/>
          <p:cNvSpPr/>
          <p:nvPr/>
        </p:nvSpPr>
        <p:spPr>
          <a:xfrm>
            <a:off x="1772250" y="572700"/>
            <a:ext cx="3727800" cy="2153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9EC2F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union</a:t>
            </a:r>
            <a:endParaRPr sz="7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28" name="Google Shape;1328;p39"/>
          <p:cNvSpPr/>
          <p:nvPr/>
        </p:nvSpPr>
        <p:spPr>
          <a:xfrm>
            <a:off x="6157200" y="2529375"/>
            <a:ext cx="2504700" cy="2352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Node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29" name="Google Shape;1329;p39"/>
          <p:cNvSpPr/>
          <p:nvPr/>
        </p:nvSpPr>
        <p:spPr>
          <a:xfrm>
            <a:off x="6227875" y="3256500"/>
            <a:ext cx="1556400" cy="1312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9EC2F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union</a:t>
            </a:r>
            <a:endParaRPr sz="7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330" name="Google Shape;1330;p39"/>
          <p:cNvGrpSpPr/>
          <p:nvPr/>
        </p:nvGrpSpPr>
        <p:grpSpPr>
          <a:xfrm>
            <a:off x="4639475" y="3699600"/>
            <a:ext cx="1234600" cy="1268100"/>
            <a:chOff x="4639475" y="3699600"/>
            <a:chExt cx="1234600" cy="1268100"/>
          </a:xfrm>
        </p:grpSpPr>
        <p:sp>
          <p:nvSpPr>
            <p:cNvPr id="1331" name="Google Shape;1331;p39"/>
            <p:cNvSpPr/>
            <p:nvPr/>
          </p:nvSpPr>
          <p:spPr>
            <a:xfrm>
              <a:off x="4639475" y="3828900"/>
              <a:ext cx="1051200" cy="10515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32" name="Google Shape;1332;p39"/>
            <p:cNvSpPr/>
            <p:nvPr/>
          </p:nvSpPr>
          <p:spPr>
            <a:xfrm>
              <a:off x="5334275" y="3699600"/>
              <a:ext cx="356400" cy="1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node2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33" name="Google Shape;1333;p39"/>
            <p:cNvSpPr/>
            <p:nvPr/>
          </p:nvSpPr>
          <p:spPr>
            <a:xfrm>
              <a:off x="5507775" y="4569000"/>
              <a:ext cx="366300" cy="3987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NVMe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256GiB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334" name="Google Shape;1334;p39"/>
          <p:cNvSpPr txBox="1"/>
          <p:nvPr/>
        </p:nvSpPr>
        <p:spPr>
          <a:xfrm>
            <a:off x="150" y="572700"/>
            <a:ext cx="1816800" cy="16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ControllerPublishVolume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Request: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volume_id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pvc-4c8ccf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55...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node_id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node3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volume_capability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access_type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mount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{}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access_mode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mode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1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volume_context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335" name="Google Shape;1335;p39"/>
          <p:cNvGrpSpPr/>
          <p:nvPr/>
        </p:nvGrpSpPr>
        <p:grpSpPr>
          <a:xfrm>
            <a:off x="3122263" y="3699600"/>
            <a:ext cx="1234087" cy="1268100"/>
            <a:chOff x="3122263" y="3699600"/>
            <a:chExt cx="1234087" cy="1268100"/>
          </a:xfrm>
        </p:grpSpPr>
        <p:sp>
          <p:nvSpPr>
            <p:cNvPr id="1336" name="Google Shape;1336;p39"/>
            <p:cNvSpPr/>
            <p:nvPr/>
          </p:nvSpPr>
          <p:spPr>
            <a:xfrm>
              <a:off x="3122263" y="3828900"/>
              <a:ext cx="1051200" cy="10515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37" name="Google Shape;1337;p39"/>
            <p:cNvSpPr/>
            <p:nvPr/>
          </p:nvSpPr>
          <p:spPr>
            <a:xfrm>
              <a:off x="3817063" y="3699600"/>
              <a:ext cx="356400" cy="1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node1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38" name="Google Shape;1338;p39"/>
            <p:cNvSpPr/>
            <p:nvPr/>
          </p:nvSpPr>
          <p:spPr>
            <a:xfrm>
              <a:off x="3990050" y="4569000"/>
              <a:ext cx="366300" cy="3987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NVMe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256GiB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339" name="Google Shape;1339;p39"/>
          <p:cNvGrpSpPr/>
          <p:nvPr/>
        </p:nvGrpSpPr>
        <p:grpSpPr>
          <a:xfrm>
            <a:off x="3507913" y="4654500"/>
            <a:ext cx="482400" cy="116100"/>
            <a:chOff x="3507913" y="4654500"/>
            <a:chExt cx="482400" cy="116100"/>
          </a:xfrm>
        </p:grpSpPr>
        <p:sp>
          <p:nvSpPr>
            <p:cNvPr id="1340" name="Google Shape;1340;p39"/>
            <p:cNvSpPr/>
            <p:nvPr/>
          </p:nvSpPr>
          <p:spPr>
            <a:xfrm>
              <a:off x="3507913" y="4654500"/>
              <a:ext cx="279900" cy="116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341" name="Google Shape;1341;p39"/>
            <p:cNvCxnSpPr>
              <a:stCxn id="1340" idx="4"/>
            </p:cNvCxnSpPr>
            <p:nvPr/>
          </p:nvCxnSpPr>
          <p:spPr>
            <a:xfrm>
              <a:off x="3787813" y="4712550"/>
              <a:ext cx="202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1342" name="Google Shape;1342;p39"/>
          <p:cNvSpPr/>
          <p:nvPr/>
        </p:nvSpPr>
        <p:spPr>
          <a:xfrm>
            <a:off x="4889513" y="2966700"/>
            <a:ext cx="551100" cy="52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343" name="Google Shape;1343;p39"/>
          <p:cNvCxnSpPr>
            <a:endCxn id="1344" idx="1"/>
          </p:cNvCxnSpPr>
          <p:nvPr/>
        </p:nvCxnSpPr>
        <p:spPr>
          <a:xfrm rot="10800000">
            <a:off x="2590339" y="3307405"/>
            <a:ext cx="22992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345" name="Google Shape;1345;p39"/>
          <p:cNvCxnSpPr>
            <a:stCxn id="1346" idx="6"/>
            <a:endCxn id="1347" idx="2"/>
          </p:cNvCxnSpPr>
          <p:nvPr/>
        </p:nvCxnSpPr>
        <p:spPr>
          <a:xfrm rot="10800000">
            <a:off x="4957463" y="2314500"/>
            <a:ext cx="207600" cy="65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triangle"/>
            <a:tailEnd len="med" w="med" type="triangle"/>
          </a:ln>
        </p:spPr>
      </p:cxnSp>
      <p:sp>
        <p:nvSpPr>
          <p:cNvPr id="1346" name="Google Shape;1346;p39"/>
          <p:cNvSpPr/>
          <p:nvPr/>
        </p:nvSpPr>
        <p:spPr>
          <a:xfrm>
            <a:off x="4889513" y="2966700"/>
            <a:ext cx="551100" cy="529800"/>
          </a:xfrm>
          <a:prstGeom prst="heptagon">
            <a:avLst>
              <a:gd fmla="val 102572" name="hf"/>
              <a:gd fmla="val 105210" name="vf"/>
            </a:avLst>
          </a:prstGeom>
          <a:solidFill>
            <a:srgbClr val="9EC2F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PV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348" name="Google Shape;1348;p39"/>
          <p:cNvCxnSpPr>
            <a:stCxn id="1349" idx="1"/>
            <a:endCxn id="1350" idx="2"/>
          </p:cNvCxnSpPr>
          <p:nvPr/>
        </p:nvCxnSpPr>
        <p:spPr>
          <a:xfrm rot="10800000">
            <a:off x="5165075" y="3496500"/>
            <a:ext cx="0" cy="115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triangle"/>
            <a:tailEnd len="med" w="med" type="none"/>
          </a:ln>
        </p:spPr>
      </p:cxnSp>
      <p:grpSp>
        <p:nvGrpSpPr>
          <p:cNvPr id="1351" name="Google Shape;1351;p39"/>
          <p:cNvGrpSpPr/>
          <p:nvPr/>
        </p:nvGrpSpPr>
        <p:grpSpPr>
          <a:xfrm>
            <a:off x="5025125" y="4654500"/>
            <a:ext cx="483300" cy="116100"/>
            <a:chOff x="5025125" y="4654500"/>
            <a:chExt cx="483300" cy="116100"/>
          </a:xfrm>
        </p:grpSpPr>
        <p:sp>
          <p:nvSpPr>
            <p:cNvPr id="1349" name="Google Shape;1349;p39"/>
            <p:cNvSpPr/>
            <p:nvPr/>
          </p:nvSpPr>
          <p:spPr>
            <a:xfrm>
              <a:off x="5025125" y="4654500"/>
              <a:ext cx="279900" cy="116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352" name="Google Shape;1352;p39"/>
            <p:cNvCxnSpPr>
              <a:stCxn id="1349" idx="4"/>
            </p:cNvCxnSpPr>
            <p:nvPr/>
          </p:nvCxnSpPr>
          <p:spPr>
            <a:xfrm>
              <a:off x="5305025" y="4712550"/>
              <a:ext cx="2034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353" name="Google Shape;1353;p39"/>
          <p:cNvGrpSpPr/>
          <p:nvPr/>
        </p:nvGrpSpPr>
        <p:grpSpPr>
          <a:xfrm>
            <a:off x="2517300" y="772500"/>
            <a:ext cx="1625400" cy="300301"/>
            <a:chOff x="2517300" y="772500"/>
            <a:chExt cx="1625400" cy="300301"/>
          </a:xfrm>
        </p:grpSpPr>
        <p:sp>
          <p:nvSpPr>
            <p:cNvPr id="1354" name="Google Shape;1354;p39"/>
            <p:cNvSpPr txBox="1"/>
            <p:nvPr/>
          </p:nvSpPr>
          <p:spPr>
            <a:xfrm>
              <a:off x="2517300" y="772500"/>
              <a:ext cx="1625400" cy="30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get &amp; list owned replicas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355" name="Google Shape;1355;p39"/>
            <p:cNvCxnSpPr/>
            <p:nvPr/>
          </p:nvCxnSpPr>
          <p:spPr>
            <a:xfrm rot="10800000">
              <a:off x="2590351" y="1072801"/>
              <a:ext cx="1479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triangle"/>
              <a:tailEnd len="med" w="med" type="none"/>
            </a:ln>
          </p:spPr>
        </p:cxnSp>
      </p:grpSp>
      <p:grpSp>
        <p:nvGrpSpPr>
          <p:cNvPr id="1356" name="Google Shape;1356;p39"/>
          <p:cNvGrpSpPr/>
          <p:nvPr/>
        </p:nvGrpSpPr>
        <p:grpSpPr>
          <a:xfrm>
            <a:off x="1904250" y="2966688"/>
            <a:ext cx="821100" cy="1359913"/>
            <a:chOff x="1904250" y="2966688"/>
            <a:chExt cx="821100" cy="1359913"/>
          </a:xfrm>
        </p:grpSpPr>
        <p:sp>
          <p:nvSpPr>
            <p:cNvPr id="1357" name="Google Shape;1357;p39"/>
            <p:cNvSpPr/>
            <p:nvPr/>
          </p:nvSpPr>
          <p:spPr>
            <a:xfrm>
              <a:off x="1904250" y="3824400"/>
              <a:ext cx="821100" cy="5022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Awesome Storage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1358" name="Google Shape;1358;p39"/>
            <p:cNvGrpSpPr/>
            <p:nvPr/>
          </p:nvGrpSpPr>
          <p:grpSpPr>
            <a:xfrm>
              <a:off x="2039238" y="2966688"/>
              <a:ext cx="551100" cy="529800"/>
              <a:chOff x="5478325" y="613175"/>
              <a:chExt cx="551100" cy="529800"/>
            </a:xfrm>
          </p:grpSpPr>
          <p:sp>
            <p:nvSpPr>
              <p:cNvPr id="1359" name="Google Shape;1359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344" name="Google Shape;1344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SC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myclass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360" name="Google Shape;1360;p39"/>
            <p:cNvCxnSpPr>
              <a:stCxn id="1361" idx="2"/>
              <a:endCxn id="1357" idx="0"/>
            </p:cNvCxnSpPr>
            <p:nvPr/>
          </p:nvCxnSpPr>
          <p:spPr>
            <a:xfrm>
              <a:off x="2314800" y="3496500"/>
              <a:ext cx="0" cy="327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362" name="Google Shape;1362;p39"/>
          <p:cNvGrpSpPr/>
          <p:nvPr/>
        </p:nvGrpSpPr>
        <p:grpSpPr>
          <a:xfrm>
            <a:off x="3372325" y="2966700"/>
            <a:ext cx="551100" cy="529800"/>
            <a:chOff x="5478325" y="419863"/>
            <a:chExt cx="551100" cy="529800"/>
          </a:xfrm>
        </p:grpSpPr>
        <p:sp>
          <p:nvSpPr>
            <p:cNvPr id="1363" name="Google Shape;1363;p39"/>
            <p:cNvSpPr/>
            <p:nvPr/>
          </p:nvSpPr>
          <p:spPr>
            <a:xfrm>
              <a:off x="5478325" y="419863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64" name="Google Shape;1364;p39"/>
            <p:cNvSpPr/>
            <p:nvPr/>
          </p:nvSpPr>
          <p:spPr>
            <a:xfrm>
              <a:off x="5478325" y="419863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1365" name="Google Shape;1365;p39"/>
          <p:cNvCxnSpPr>
            <a:stCxn id="1340" idx="1"/>
            <a:endCxn id="1366" idx="2"/>
          </p:cNvCxnSpPr>
          <p:nvPr/>
        </p:nvCxnSpPr>
        <p:spPr>
          <a:xfrm rot="10800000">
            <a:off x="3647863" y="3496500"/>
            <a:ext cx="0" cy="115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triangle"/>
            <a:tailEnd len="med" w="med" type="none"/>
          </a:ln>
        </p:spPr>
      </p:cxnSp>
      <p:cxnSp>
        <p:nvCxnSpPr>
          <p:cNvPr id="1367" name="Google Shape;1367;p39"/>
          <p:cNvCxnSpPr>
            <a:stCxn id="1368" idx="2"/>
            <a:endCxn id="1364" idx="6"/>
          </p:cNvCxnSpPr>
          <p:nvPr/>
        </p:nvCxnSpPr>
        <p:spPr>
          <a:xfrm flipH="1">
            <a:off x="3647875" y="2314500"/>
            <a:ext cx="207300" cy="65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triangle"/>
            <a:tailEnd len="med" w="med" type="triangle"/>
          </a:ln>
        </p:spPr>
      </p:cxnSp>
      <p:cxnSp>
        <p:nvCxnSpPr>
          <p:cNvPr id="1369" name="Google Shape;1369;p39"/>
          <p:cNvCxnSpPr>
            <a:stCxn id="1364" idx="4"/>
            <a:endCxn id="1344" idx="1"/>
          </p:cNvCxnSpPr>
          <p:nvPr/>
        </p:nvCxnSpPr>
        <p:spPr>
          <a:xfrm rot="10800000">
            <a:off x="2590224" y="3307418"/>
            <a:ext cx="782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370" name="Google Shape;1370;p39"/>
          <p:cNvSpPr txBox="1"/>
          <p:nvPr/>
        </p:nvSpPr>
        <p:spPr>
          <a:xfrm>
            <a:off x="0" y="2310825"/>
            <a:ext cx="17721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ControllerPublishVolume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Response: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{}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371" name="Google Shape;1371;p39"/>
          <p:cNvSpPr/>
          <p:nvPr/>
        </p:nvSpPr>
        <p:spPr>
          <a:xfrm>
            <a:off x="59100" y="903800"/>
            <a:ext cx="967500" cy="259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2" name="Google Shape;1372;p39"/>
          <p:cNvSpPr/>
          <p:nvPr/>
        </p:nvSpPr>
        <p:spPr>
          <a:xfrm>
            <a:off x="8419775" y="4482833"/>
            <a:ext cx="483300" cy="5259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Poppins"/>
                <a:ea typeface="Poppins"/>
                <a:cs typeface="Poppins"/>
                <a:sym typeface="Poppins"/>
              </a:rPr>
              <a:t>NVMe</a:t>
            </a:r>
            <a:endParaRPr sz="5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Poppins"/>
                <a:ea typeface="Poppins"/>
                <a:cs typeface="Poppins"/>
                <a:sym typeface="Poppins"/>
              </a:rPr>
              <a:t>256 GiB</a:t>
            </a:r>
            <a:endParaRPr sz="5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73" name="Google Shape;1373;p39"/>
          <p:cNvSpPr/>
          <p:nvPr/>
        </p:nvSpPr>
        <p:spPr>
          <a:xfrm>
            <a:off x="8305500" y="2400075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node3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374" name="Google Shape;1374;p39"/>
          <p:cNvGrpSpPr/>
          <p:nvPr/>
        </p:nvGrpSpPr>
        <p:grpSpPr>
          <a:xfrm>
            <a:off x="7127450" y="3622525"/>
            <a:ext cx="551100" cy="529800"/>
            <a:chOff x="5478325" y="613175"/>
            <a:chExt cx="551100" cy="529800"/>
          </a:xfrm>
        </p:grpSpPr>
        <p:sp>
          <p:nvSpPr>
            <p:cNvPr id="1375" name="Google Shape;1375;p39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76" name="Google Shape;1376;p39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377" name="Google Shape;1377;p39"/>
          <p:cNvSpPr txBox="1"/>
          <p:nvPr/>
        </p:nvSpPr>
        <p:spPr>
          <a:xfrm>
            <a:off x="6963975" y="4157538"/>
            <a:ext cx="888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Union CSI Node Plugin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378" name="Google Shape;1378;p39"/>
          <p:cNvGrpSpPr/>
          <p:nvPr/>
        </p:nvGrpSpPr>
        <p:grpSpPr>
          <a:xfrm>
            <a:off x="7836425" y="3627750"/>
            <a:ext cx="733500" cy="895500"/>
            <a:chOff x="7836425" y="3627750"/>
            <a:chExt cx="733500" cy="895500"/>
          </a:xfrm>
        </p:grpSpPr>
        <p:grpSp>
          <p:nvGrpSpPr>
            <p:cNvPr id="1379" name="Google Shape;1379;p39"/>
            <p:cNvGrpSpPr/>
            <p:nvPr/>
          </p:nvGrpSpPr>
          <p:grpSpPr>
            <a:xfrm>
              <a:off x="7927625" y="3627750"/>
              <a:ext cx="551100" cy="529800"/>
              <a:chOff x="5478325" y="613175"/>
              <a:chExt cx="551100" cy="529800"/>
            </a:xfrm>
          </p:grpSpPr>
          <p:sp>
            <p:nvSpPr>
              <p:cNvPr id="1380" name="Google Shape;1380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381" name="Google Shape;1381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Pod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382" name="Google Shape;1382;p39"/>
            <p:cNvSpPr txBox="1"/>
            <p:nvPr/>
          </p:nvSpPr>
          <p:spPr>
            <a:xfrm>
              <a:off x="7836425" y="4157550"/>
              <a:ext cx="7335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Consumer </a:t>
              </a: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383" name="Google Shape;1383;p39"/>
          <p:cNvSpPr/>
          <p:nvPr/>
        </p:nvSpPr>
        <p:spPr>
          <a:xfrm>
            <a:off x="6273275" y="4654500"/>
            <a:ext cx="279900" cy="1161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84" name="Google Shape;1384;p39"/>
          <p:cNvSpPr/>
          <p:nvPr/>
        </p:nvSpPr>
        <p:spPr>
          <a:xfrm>
            <a:off x="6652463" y="4654500"/>
            <a:ext cx="279900" cy="1161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385" name="Google Shape;1385;p39"/>
          <p:cNvGrpSpPr/>
          <p:nvPr/>
        </p:nvGrpSpPr>
        <p:grpSpPr>
          <a:xfrm>
            <a:off x="6413225" y="4155000"/>
            <a:ext cx="379188" cy="499500"/>
            <a:chOff x="6413225" y="4155000"/>
            <a:chExt cx="379188" cy="499500"/>
          </a:xfrm>
        </p:grpSpPr>
        <p:cxnSp>
          <p:nvCxnSpPr>
            <p:cNvPr id="1386" name="Google Shape;1386;p39"/>
            <p:cNvCxnSpPr>
              <a:stCxn id="1383" idx="1"/>
              <a:endCxn id="1387" idx="2"/>
            </p:cNvCxnSpPr>
            <p:nvPr/>
          </p:nvCxnSpPr>
          <p:spPr>
            <a:xfrm rot="-5400000">
              <a:off x="6259325" y="4308900"/>
              <a:ext cx="499500" cy="1917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cxnSp>
          <p:nvCxnSpPr>
            <p:cNvPr id="1388" name="Google Shape;1388;p39"/>
            <p:cNvCxnSpPr>
              <a:stCxn id="1387" idx="2"/>
              <a:endCxn id="1384" idx="1"/>
            </p:cNvCxnSpPr>
            <p:nvPr/>
          </p:nvCxnSpPr>
          <p:spPr>
            <a:xfrm flipH="1" rot="-5400000">
              <a:off x="6448913" y="4311000"/>
              <a:ext cx="499500" cy="1875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oval"/>
              <a:tailEnd len="med" w="med" type="none"/>
            </a:ln>
          </p:spPr>
        </p:cxnSp>
      </p:grpSp>
      <p:sp>
        <p:nvSpPr>
          <p:cNvPr id="1389" name="Google Shape;1389;p39"/>
          <p:cNvSpPr/>
          <p:nvPr/>
        </p:nvSpPr>
        <p:spPr>
          <a:xfrm>
            <a:off x="167775" y="1163225"/>
            <a:ext cx="9489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90" name="Google Shape;1390;p39"/>
          <p:cNvGrpSpPr/>
          <p:nvPr/>
        </p:nvGrpSpPr>
        <p:grpSpPr>
          <a:xfrm>
            <a:off x="2039250" y="1784625"/>
            <a:ext cx="551100" cy="529800"/>
            <a:chOff x="5478325" y="613175"/>
            <a:chExt cx="551100" cy="529800"/>
          </a:xfrm>
        </p:grpSpPr>
        <p:sp>
          <p:nvSpPr>
            <p:cNvPr id="1391" name="Google Shape;1391;p39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92" name="Google Shape;1392;p39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393" name="Google Shape;1393;p39"/>
          <p:cNvSpPr txBox="1"/>
          <p:nvPr/>
        </p:nvSpPr>
        <p:spPr>
          <a:xfrm>
            <a:off x="1871100" y="2314425"/>
            <a:ext cx="8874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VolumeSplit controller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394" name="Google Shape;1394;p39"/>
          <p:cNvGrpSpPr/>
          <p:nvPr/>
        </p:nvGrpSpPr>
        <p:grpSpPr>
          <a:xfrm>
            <a:off x="2039250" y="732088"/>
            <a:ext cx="551100" cy="529800"/>
            <a:chOff x="5478325" y="613175"/>
            <a:chExt cx="551100" cy="529800"/>
          </a:xfrm>
        </p:grpSpPr>
        <p:sp>
          <p:nvSpPr>
            <p:cNvPr id="1395" name="Google Shape;1395;p39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96" name="Google Shape;1396;p39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397" name="Google Shape;1397;p39"/>
          <p:cNvSpPr txBox="1"/>
          <p:nvPr/>
        </p:nvSpPr>
        <p:spPr>
          <a:xfrm>
            <a:off x="1772250" y="1260713"/>
            <a:ext cx="10851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Union CSI Controller Plugin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398" name="Google Shape;1398;p39"/>
          <p:cNvGrpSpPr/>
          <p:nvPr/>
        </p:nvGrpSpPr>
        <p:grpSpPr>
          <a:xfrm>
            <a:off x="4047020" y="727896"/>
            <a:ext cx="718634" cy="691018"/>
            <a:chOff x="5478325" y="613175"/>
            <a:chExt cx="551100" cy="529800"/>
          </a:xfrm>
        </p:grpSpPr>
        <p:sp>
          <p:nvSpPr>
            <p:cNvPr id="1399" name="Google Shape;1399;p39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00" name="Google Shape;1400;p39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Volume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Split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401" name="Google Shape;1401;p39"/>
          <p:cNvGrpSpPr/>
          <p:nvPr/>
        </p:nvGrpSpPr>
        <p:grpSpPr>
          <a:xfrm>
            <a:off x="2535774" y="1172259"/>
            <a:ext cx="1511100" cy="717300"/>
            <a:chOff x="2535774" y="1172259"/>
            <a:chExt cx="1511100" cy="717300"/>
          </a:xfrm>
        </p:grpSpPr>
        <p:cxnSp>
          <p:nvCxnSpPr>
            <p:cNvPr id="1402" name="Google Shape;1402;p39"/>
            <p:cNvCxnSpPr>
              <a:stCxn id="1392" idx="0"/>
              <a:endCxn id="1400" idx="4"/>
            </p:cNvCxnSpPr>
            <p:nvPr/>
          </p:nvCxnSpPr>
          <p:spPr>
            <a:xfrm flipH="1" rot="10800000">
              <a:off x="2535774" y="1172259"/>
              <a:ext cx="1511100" cy="717300"/>
            </a:xfrm>
            <a:prstGeom prst="bentConnector3">
              <a:avLst>
                <a:gd fmla="val 29722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403" name="Google Shape;1403;p39"/>
            <p:cNvSpPr txBox="1"/>
            <p:nvPr/>
          </p:nvSpPr>
          <p:spPr>
            <a:xfrm>
              <a:off x="2985975" y="1172300"/>
              <a:ext cx="718500" cy="39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 &amp;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update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1404" name="Google Shape;1404;p39"/>
          <p:cNvCxnSpPr>
            <a:stCxn id="1405" idx="6"/>
            <a:endCxn id="1406" idx="2"/>
          </p:cNvCxnSpPr>
          <p:nvPr/>
        </p:nvCxnSpPr>
        <p:spPr>
          <a:xfrm rot="-5400000">
            <a:off x="6631463" y="2996088"/>
            <a:ext cx="603000" cy="6603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1407" name="Google Shape;1407;p39"/>
          <p:cNvSpPr txBox="1"/>
          <p:nvPr/>
        </p:nvSpPr>
        <p:spPr>
          <a:xfrm>
            <a:off x="6892250" y="2612425"/>
            <a:ext cx="10215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/var/lib/union-csi/volumes</a:t>
            </a:r>
            <a:endParaRPr sz="4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/pvc-4c8ccf55</a:t>
            </a:r>
            <a:r>
              <a:rPr lang="en" sz="4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.../merged</a:t>
            </a:r>
            <a:endParaRPr sz="4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408" name="Google Shape;1408;p39"/>
          <p:cNvGrpSpPr/>
          <p:nvPr/>
        </p:nvGrpSpPr>
        <p:grpSpPr>
          <a:xfrm>
            <a:off x="7850084" y="2628360"/>
            <a:ext cx="706180" cy="679045"/>
            <a:chOff x="5478325" y="613175"/>
            <a:chExt cx="551100" cy="529800"/>
          </a:xfrm>
        </p:grpSpPr>
        <p:sp>
          <p:nvSpPr>
            <p:cNvPr id="1409" name="Google Shape;1409;p39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10" name="Google Shape;1410;p39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Kubelet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1411" name="Google Shape;1411;p39"/>
          <p:cNvCxnSpPr>
            <a:stCxn id="1349" idx="3"/>
            <a:endCxn id="1384" idx="3"/>
          </p:cNvCxnSpPr>
          <p:nvPr/>
        </p:nvCxnSpPr>
        <p:spPr>
          <a:xfrm flipH="1" rot="-5400000">
            <a:off x="5978375" y="3957300"/>
            <a:ext cx="600" cy="1627200"/>
          </a:xfrm>
          <a:prstGeom prst="bentConnector3">
            <a:avLst>
              <a:gd fmla="val 39687500" name="adj1"/>
            </a:avLst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1412" name="Google Shape;1412;p39"/>
          <p:cNvCxnSpPr>
            <a:stCxn id="1340" idx="3"/>
            <a:endCxn id="1383" idx="3"/>
          </p:cNvCxnSpPr>
          <p:nvPr/>
        </p:nvCxnSpPr>
        <p:spPr>
          <a:xfrm flipH="1" rot="-5400000">
            <a:off x="5030263" y="3388200"/>
            <a:ext cx="600" cy="2765400"/>
          </a:xfrm>
          <a:prstGeom prst="bentConnector3">
            <a:avLst>
              <a:gd fmla="val 39687500" name="adj1"/>
            </a:avLst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sp>
        <p:nvSpPr>
          <p:cNvPr id="1413" name="Google Shape;1413;p39"/>
          <p:cNvSpPr txBox="1"/>
          <p:nvPr/>
        </p:nvSpPr>
        <p:spPr>
          <a:xfrm>
            <a:off x="6792275" y="4881600"/>
            <a:ext cx="5511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TCP/IP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414" name="Google Shape;1414;p39"/>
          <p:cNvGrpSpPr/>
          <p:nvPr/>
        </p:nvGrpSpPr>
        <p:grpSpPr>
          <a:xfrm>
            <a:off x="2535774" y="200425"/>
            <a:ext cx="3846064" cy="3532246"/>
            <a:chOff x="2535774" y="200425"/>
            <a:chExt cx="3846064" cy="3532246"/>
          </a:xfrm>
        </p:grpSpPr>
        <p:cxnSp>
          <p:nvCxnSpPr>
            <p:cNvPr id="1415" name="Google Shape;1415;p39"/>
            <p:cNvCxnSpPr>
              <a:endCxn id="1405" idx="5"/>
            </p:cNvCxnSpPr>
            <p:nvPr/>
          </p:nvCxnSpPr>
          <p:spPr>
            <a:xfrm flipH="1" rot="-5400000">
              <a:off x="4598788" y="1949621"/>
              <a:ext cx="3236700" cy="3294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416" name="Google Shape;1416;p39"/>
            <p:cNvCxnSpPr>
              <a:stCxn id="1396" idx="0"/>
            </p:cNvCxnSpPr>
            <p:nvPr/>
          </p:nvCxnSpPr>
          <p:spPr>
            <a:xfrm flipH="1" rot="10800000">
              <a:off x="2535774" y="500721"/>
              <a:ext cx="3521400" cy="336300"/>
            </a:xfrm>
            <a:prstGeom prst="bentConnector3">
              <a:avLst>
                <a:gd fmla="val 3778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17" name="Google Shape;1417;p39"/>
            <p:cNvSpPr txBox="1"/>
            <p:nvPr/>
          </p:nvSpPr>
          <p:spPr>
            <a:xfrm>
              <a:off x="4072475" y="200425"/>
              <a:ext cx="1977600" cy="30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create &amp; wait for </a:t>
              </a:r>
              <a:r>
                <a:rPr lang="en" sz="800">
                  <a:solidFill>
                    <a:schemeClr val="dk2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Running</a:t>
              </a: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 phase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418" name="Google Shape;1418;p39"/>
          <p:cNvSpPr txBox="1"/>
          <p:nvPr/>
        </p:nvSpPr>
        <p:spPr>
          <a:xfrm>
            <a:off x="1752605" y="4326600"/>
            <a:ext cx="11244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attach &amp; mount</a:t>
            </a: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 volumes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06" name="Google Shape;1406;p39"/>
          <p:cNvSpPr/>
          <p:nvPr/>
        </p:nvSpPr>
        <p:spPr>
          <a:xfrm>
            <a:off x="7263038" y="2966700"/>
            <a:ext cx="279900" cy="116100"/>
          </a:xfrm>
          <a:prstGeom prst="can">
            <a:avLst>
              <a:gd fmla="val 25000" name="adj"/>
            </a:avLst>
          </a:prstGeom>
          <a:solidFill>
            <a:srgbClr val="FDDFA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419" name="Google Shape;1419;p39"/>
          <p:cNvGrpSpPr/>
          <p:nvPr/>
        </p:nvGrpSpPr>
        <p:grpSpPr>
          <a:xfrm>
            <a:off x="4130661" y="2125255"/>
            <a:ext cx="3132451" cy="2032282"/>
            <a:chOff x="4130661" y="2125255"/>
            <a:chExt cx="3132451" cy="2032282"/>
          </a:xfrm>
        </p:grpSpPr>
        <p:grpSp>
          <p:nvGrpSpPr>
            <p:cNvPr id="1420" name="Google Shape;1420;p39"/>
            <p:cNvGrpSpPr/>
            <p:nvPr/>
          </p:nvGrpSpPr>
          <p:grpSpPr>
            <a:xfrm>
              <a:off x="6327263" y="3627738"/>
              <a:ext cx="551100" cy="529800"/>
              <a:chOff x="5478325" y="613175"/>
              <a:chExt cx="551100" cy="529800"/>
            </a:xfrm>
          </p:grpSpPr>
          <p:sp>
            <p:nvSpPr>
              <p:cNvPr id="1421" name="Google Shape;1421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405" name="Google Shape;1405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Pod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422" name="Google Shape;1422;p39"/>
            <p:cNvCxnSpPr>
              <a:stCxn id="1405" idx="4"/>
              <a:endCxn id="1423" idx="1"/>
            </p:cNvCxnSpPr>
            <p:nvPr/>
          </p:nvCxnSpPr>
          <p:spPr>
            <a:xfrm rot="10800000">
              <a:off x="4130661" y="2125255"/>
              <a:ext cx="2196600" cy="1843200"/>
            </a:xfrm>
            <a:prstGeom prst="bentConnector3">
              <a:avLst>
                <a:gd fmla="val 17311" name="adj1"/>
              </a:avLst>
            </a:prstGeom>
            <a:noFill/>
            <a:ln cap="flat" cmpd="sng" w="9525">
              <a:solidFill>
                <a:srgbClr val="CCCCCC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424" name="Google Shape;1424;p39"/>
            <p:cNvCxnSpPr>
              <a:stCxn id="1405" idx="4"/>
              <a:endCxn id="1425" idx="1"/>
            </p:cNvCxnSpPr>
            <p:nvPr/>
          </p:nvCxnSpPr>
          <p:spPr>
            <a:xfrm rot="10800000">
              <a:off x="5232861" y="2125255"/>
              <a:ext cx="1094400" cy="1843200"/>
            </a:xfrm>
            <a:prstGeom prst="bentConnector3">
              <a:avLst>
                <a:gd fmla="val 44411" name="adj1"/>
              </a:avLst>
            </a:prstGeom>
            <a:noFill/>
            <a:ln cap="flat" cmpd="sng" w="9525">
              <a:solidFill>
                <a:srgbClr val="CCCCCC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426" name="Google Shape;1426;p39"/>
            <p:cNvCxnSpPr>
              <a:stCxn id="1405" idx="6"/>
              <a:endCxn id="1406" idx="2"/>
            </p:cNvCxnSpPr>
            <p:nvPr/>
          </p:nvCxnSpPr>
          <p:spPr>
            <a:xfrm rot="-5400000">
              <a:off x="6631463" y="2996088"/>
              <a:ext cx="603000" cy="660300"/>
            </a:xfrm>
            <a:prstGeom prst="bentConnector2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427" name="Google Shape;1427;p39"/>
          <p:cNvGrpSpPr/>
          <p:nvPr/>
        </p:nvGrpSpPr>
        <p:grpSpPr>
          <a:xfrm>
            <a:off x="4406338" y="1418925"/>
            <a:ext cx="826650" cy="895500"/>
            <a:chOff x="4406338" y="1418925"/>
            <a:chExt cx="826650" cy="895500"/>
          </a:xfrm>
        </p:grpSpPr>
        <p:cxnSp>
          <p:nvCxnSpPr>
            <p:cNvPr id="1428" name="Google Shape;1428;p39"/>
            <p:cNvCxnSpPr/>
            <p:nvPr/>
          </p:nvCxnSpPr>
          <p:spPr>
            <a:xfrm flipH="1" rot="5400000">
              <a:off x="4499038" y="1326225"/>
              <a:ext cx="365700" cy="551100"/>
            </a:xfrm>
            <a:prstGeom prst="bent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grpSp>
          <p:nvGrpSpPr>
            <p:cNvPr id="1429" name="Google Shape;1429;p39"/>
            <p:cNvGrpSpPr/>
            <p:nvPr/>
          </p:nvGrpSpPr>
          <p:grpSpPr>
            <a:xfrm>
              <a:off x="4681888" y="1784625"/>
              <a:ext cx="551100" cy="529800"/>
              <a:chOff x="5478325" y="613175"/>
              <a:chExt cx="551100" cy="529800"/>
            </a:xfrm>
          </p:grpSpPr>
          <p:sp>
            <p:nvSpPr>
              <p:cNvPr id="1430" name="Google Shape;1430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425" name="Google Shape;1425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</p:grpSp>
      <p:sp>
        <p:nvSpPr>
          <p:cNvPr id="1431" name="Google Shape;1431;p39"/>
          <p:cNvSpPr/>
          <p:nvPr/>
        </p:nvSpPr>
        <p:spPr>
          <a:xfrm>
            <a:off x="6155625" y="64550"/>
            <a:ext cx="2504700" cy="21360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Pod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pod-pvc-4c8ccf55...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namespace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union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nodeSelector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kubernetes.io/hostname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node3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nodeName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node3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phase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Running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32" name="Google Shape;1432;p39"/>
          <p:cNvSpPr/>
          <p:nvPr/>
        </p:nvSpPr>
        <p:spPr>
          <a:xfrm>
            <a:off x="6946650" y="581050"/>
            <a:ext cx="9813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33" name="Google Shape;1433;p39"/>
          <p:cNvCxnSpPr>
            <a:stCxn id="1405" idx="5"/>
          </p:cNvCxnSpPr>
          <p:nvPr/>
        </p:nvCxnSpPr>
        <p:spPr>
          <a:xfrm rot="10800000">
            <a:off x="6381838" y="2202671"/>
            <a:ext cx="0" cy="153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434" name="Google Shape;1434;p39"/>
          <p:cNvSpPr/>
          <p:nvPr/>
        </p:nvSpPr>
        <p:spPr>
          <a:xfrm>
            <a:off x="6313300" y="1866050"/>
            <a:ext cx="9813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35" name="Google Shape;1435;p39"/>
          <p:cNvGrpSpPr/>
          <p:nvPr/>
        </p:nvGrpSpPr>
        <p:grpSpPr>
          <a:xfrm>
            <a:off x="7263050" y="2923150"/>
            <a:ext cx="279900" cy="203175"/>
            <a:chOff x="860225" y="3424575"/>
            <a:chExt cx="279900" cy="203175"/>
          </a:xfrm>
        </p:grpSpPr>
        <p:sp>
          <p:nvSpPr>
            <p:cNvPr id="1436" name="Google Shape;1436;p39"/>
            <p:cNvSpPr/>
            <p:nvPr/>
          </p:nvSpPr>
          <p:spPr>
            <a:xfrm>
              <a:off x="860225" y="3511650"/>
              <a:ext cx="279900" cy="1161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37" name="Google Shape;1437;p39"/>
            <p:cNvSpPr/>
            <p:nvPr/>
          </p:nvSpPr>
          <p:spPr>
            <a:xfrm>
              <a:off x="860225" y="3424575"/>
              <a:ext cx="279900" cy="1161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438" name="Google Shape;1438;p39"/>
            <p:cNvCxnSpPr>
              <a:stCxn id="1436" idx="0"/>
              <a:endCxn id="1437" idx="3"/>
            </p:cNvCxnSpPr>
            <p:nvPr/>
          </p:nvCxnSpPr>
          <p:spPr>
            <a:xfrm>
              <a:off x="1000175" y="3540675"/>
              <a:ext cx="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1439" name="Google Shape;1439;p39"/>
          <p:cNvGrpSpPr/>
          <p:nvPr/>
        </p:nvGrpSpPr>
        <p:grpSpPr>
          <a:xfrm>
            <a:off x="3867357" y="3883253"/>
            <a:ext cx="251285" cy="241627"/>
            <a:chOff x="5674581" y="632834"/>
            <a:chExt cx="427500" cy="411000"/>
          </a:xfrm>
        </p:grpSpPr>
        <p:sp>
          <p:nvSpPr>
            <p:cNvPr id="1440" name="Google Shape;1440;p39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41" name="Google Shape;1441;p39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442" name="Google Shape;1442;p39"/>
          <p:cNvGrpSpPr/>
          <p:nvPr/>
        </p:nvGrpSpPr>
        <p:grpSpPr>
          <a:xfrm>
            <a:off x="5383782" y="3883253"/>
            <a:ext cx="251285" cy="241627"/>
            <a:chOff x="5674581" y="632834"/>
            <a:chExt cx="427500" cy="411000"/>
          </a:xfrm>
        </p:grpSpPr>
        <p:sp>
          <p:nvSpPr>
            <p:cNvPr id="1443" name="Google Shape;1443;p39"/>
            <p:cNvSpPr/>
            <p:nvPr/>
          </p:nvSpPr>
          <p:spPr>
            <a:xfrm>
              <a:off x="5674581" y="632834"/>
              <a:ext cx="427500" cy="411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44" name="Google Shape;1444;p39"/>
            <p:cNvSpPr/>
            <p:nvPr/>
          </p:nvSpPr>
          <p:spPr>
            <a:xfrm>
              <a:off x="5674581" y="632834"/>
              <a:ext cx="427500" cy="4110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445" name="Google Shape;1445;p39"/>
          <p:cNvGrpSpPr/>
          <p:nvPr/>
        </p:nvGrpSpPr>
        <p:grpSpPr>
          <a:xfrm>
            <a:off x="3579675" y="1418925"/>
            <a:ext cx="825350" cy="895500"/>
            <a:chOff x="3579675" y="1418925"/>
            <a:chExt cx="825350" cy="895500"/>
          </a:xfrm>
        </p:grpSpPr>
        <p:grpSp>
          <p:nvGrpSpPr>
            <p:cNvPr id="1446" name="Google Shape;1446;p39"/>
            <p:cNvGrpSpPr/>
            <p:nvPr/>
          </p:nvGrpSpPr>
          <p:grpSpPr>
            <a:xfrm>
              <a:off x="3579675" y="1784625"/>
              <a:ext cx="551100" cy="529800"/>
              <a:chOff x="5478325" y="613175"/>
              <a:chExt cx="551100" cy="529800"/>
            </a:xfrm>
          </p:grpSpPr>
          <p:sp>
            <p:nvSpPr>
              <p:cNvPr id="1447" name="Google Shape;1447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423" name="Google Shape;1423;p39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1448" name="Google Shape;1448;p39"/>
            <p:cNvCxnSpPr/>
            <p:nvPr/>
          </p:nvCxnSpPr>
          <p:spPr>
            <a:xfrm rot="-5400000">
              <a:off x="3946025" y="1326825"/>
              <a:ext cx="366900" cy="551100"/>
            </a:xfrm>
            <a:prstGeom prst="bentConnector3">
              <a:avLst>
                <a:gd fmla="val 49986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sp>
        <p:nvSpPr>
          <p:cNvPr id="1449" name="Google Shape;1449;p39"/>
          <p:cNvSpPr/>
          <p:nvPr/>
        </p:nvSpPr>
        <p:spPr>
          <a:xfrm>
            <a:off x="6313300" y="1431625"/>
            <a:ext cx="10215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0" name="Google Shape;1450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1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4" name="Shape 1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5" name="Google Shape;1455;p40"/>
          <p:cNvSpPr/>
          <p:nvPr/>
        </p:nvSpPr>
        <p:spPr>
          <a:xfrm>
            <a:off x="1956150" y="825975"/>
            <a:ext cx="6685200" cy="3920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Node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56" name="Google Shape;1456;p40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Union CSI - Mounting volumes</a:t>
            </a:r>
            <a:endParaRPr sz="2020"/>
          </a:p>
        </p:txBody>
      </p:sp>
      <p:sp>
        <p:nvSpPr>
          <p:cNvPr id="1457" name="Google Shape;1457;p40"/>
          <p:cNvSpPr txBox="1"/>
          <p:nvPr/>
        </p:nvSpPr>
        <p:spPr>
          <a:xfrm>
            <a:off x="150" y="2138725"/>
            <a:ext cx="1956300" cy="18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Node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PublishVolumeRequest: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volume_id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pvc-4c8ccf55...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target_path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/var/lib/kubelet/pods/878a41c0-0266.../volumes/kubernetes.io~csi/pvc-4c8ccf55.../mount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volume_capability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access_type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mount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{}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access_mode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mode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: 1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58" name="Google Shape;1458;p40"/>
          <p:cNvSpPr txBox="1"/>
          <p:nvPr/>
        </p:nvSpPr>
        <p:spPr>
          <a:xfrm>
            <a:off x="-3800" y="3968200"/>
            <a:ext cx="19602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Node</a:t>
            </a: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PublishVolumeResponse: {}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endParaRPr sz="8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59" name="Google Shape;1459;p40"/>
          <p:cNvSpPr/>
          <p:nvPr/>
        </p:nvSpPr>
        <p:spPr>
          <a:xfrm>
            <a:off x="2524563" y="2875475"/>
            <a:ext cx="3655500" cy="1175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9EC2F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union</a:t>
            </a:r>
            <a:endParaRPr sz="7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60" name="Google Shape;1460;p40"/>
          <p:cNvSpPr/>
          <p:nvPr/>
        </p:nvSpPr>
        <p:spPr>
          <a:xfrm>
            <a:off x="8265500" y="4098925"/>
            <a:ext cx="751800" cy="8181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NVMe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256 GiB</a:t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461" name="Google Shape;1461;p40"/>
          <p:cNvGrpSpPr/>
          <p:nvPr/>
        </p:nvGrpSpPr>
        <p:grpSpPr>
          <a:xfrm>
            <a:off x="6795300" y="3072700"/>
            <a:ext cx="733500" cy="895500"/>
            <a:chOff x="7836425" y="3627750"/>
            <a:chExt cx="733500" cy="895500"/>
          </a:xfrm>
        </p:grpSpPr>
        <p:grpSp>
          <p:nvGrpSpPr>
            <p:cNvPr id="1462" name="Google Shape;1462;p40"/>
            <p:cNvGrpSpPr/>
            <p:nvPr/>
          </p:nvGrpSpPr>
          <p:grpSpPr>
            <a:xfrm>
              <a:off x="7927625" y="3627750"/>
              <a:ext cx="551100" cy="529800"/>
              <a:chOff x="5478325" y="613175"/>
              <a:chExt cx="551100" cy="529800"/>
            </a:xfrm>
          </p:grpSpPr>
          <p:sp>
            <p:nvSpPr>
              <p:cNvPr id="1463" name="Google Shape;1463;p40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464" name="Google Shape;1464;p40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Pod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465" name="Google Shape;1465;p40"/>
            <p:cNvSpPr txBox="1"/>
            <p:nvPr/>
          </p:nvSpPr>
          <p:spPr>
            <a:xfrm>
              <a:off x="7836425" y="4157550"/>
              <a:ext cx="733500" cy="36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Consumer Pod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466" name="Google Shape;1466;p40"/>
          <p:cNvGrpSpPr/>
          <p:nvPr/>
        </p:nvGrpSpPr>
        <p:grpSpPr>
          <a:xfrm>
            <a:off x="5023200" y="3072700"/>
            <a:ext cx="551100" cy="529800"/>
            <a:chOff x="5478325" y="613175"/>
            <a:chExt cx="551100" cy="529800"/>
          </a:xfrm>
        </p:grpSpPr>
        <p:sp>
          <p:nvSpPr>
            <p:cNvPr id="1467" name="Google Shape;1467;p40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68" name="Google Shape;1468;p40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469" name="Google Shape;1469;p40"/>
          <p:cNvSpPr txBox="1"/>
          <p:nvPr/>
        </p:nvSpPr>
        <p:spPr>
          <a:xfrm>
            <a:off x="4854750" y="3602488"/>
            <a:ext cx="8880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Union CSI Node Plugin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470" name="Google Shape;1470;p40"/>
          <p:cNvGrpSpPr/>
          <p:nvPr/>
        </p:nvGrpSpPr>
        <p:grpSpPr>
          <a:xfrm>
            <a:off x="7706834" y="1041485"/>
            <a:ext cx="706180" cy="679045"/>
            <a:chOff x="5478325" y="613175"/>
            <a:chExt cx="551100" cy="529800"/>
          </a:xfrm>
        </p:grpSpPr>
        <p:sp>
          <p:nvSpPr>
            <p:cNvPr id="1471" name="Google Shape;1471;p40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72" name="Google Shape;1472;p40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Kubelet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473" name="Google Shape;1473;p40"/>
          <p:cNvSpPr/>
          <p:nvPr/>
        </p:nvSpPr>
        <p:spPr>
          <a:xfrm>
            <a:off x="8284950" y="696675"/>
            <a:ext cx="356400" cy="129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">
                <a:latin typeface="Poppins"/>
                <a:ea typeface="Poppins"/>
                <a:cs typeface="Poppins"/>
                <a:sym typeface="Poppins"/>
              </a:rPr>
              <a:t>node3</a:t>
            </a:r>
            <a:endParaRPr sz="400"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74" name="Google Shape;1474;p40"/>
          <p:cNvSpPr/>
          <p:nvPr/>
        </p:nvSpPr>
        <p:spPr>
          <a:xfrm>
            <a:off x="5033250" y="1486500"/>
            <a:ext cx="531000" cy="290100"/>
          </a:xfrm>
          <a:prstGeom prst="can">
            <a:avLst>
              <a:gd fmla="val 25000" name="adj"/>
            </a:avLst>
          </a:prstGeom>
          <a:solidFill>
            <a:srgbClr val="FDDFA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Roboto Mono"/>
                <a:ea typeface="Roboto Mono"/>
                <a:cs typeface="Roboto Mono"/>
                <a:sym typeface="Roboto Mono"/>
              </a:rPr>
              <a:t>hostPath</a:t>
            </a:r>
            <a:endParaRPr sz="5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75" name="Google Shape;1475;p40"/>
          <p:cNvSpPr/>
          <p:nvPr/>
        </p:nvSpPr>
        <p:spPr>
          <a:xfrm>
            <a:off x="6896550" y="1486500"/>
            <a:ext cx="531000" cy="290100"/>
          </a:xfrm>
          <a:prstGeom prst="can">
            <a:avLst>
              <a:gd fmla="val 25000" name="adj"/>
            </a:avLst>
          </a:prstGeom>
          <a:solidFill>
            <a:srgbClr val="FDDFA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Roboto Mono"/>
                <a:ea typeface="Roboto Mono"/>
                <a:cs typeface="Roboto Mono"/>
                <a:sym typeface="Roboto Mono"/>
              </a:rPr>
              <a:t>hostPath</a:t>
            </a:r>
            <a:endParaRPr sz="5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76" name="Google Shape;1476;p40"/>
          <p:cNvSpPr/>
          <p:nvPr/>
        </p:nvSpPr>
        <p:spPr>
          <a:xfrm>
            <a:off x="6896550" y="2279600"/>
            <a:ext cx="531000" cy="290100"/>
          </a:xfrm>
          <a:prstGeom prst="can">
            <a:avLst>
              <a:gd fmla="val 25000" name="adj"/>
            </a:avLst>
          </a:prstGeom>
          <a:solidFill>
            <a:srgbClr val="FDDFA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00"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1477" name="Google Shape;1477;p40"/>
          <p:cNvCxnSpPr>
            <a:stCxn id="1475" idx="3"/>
            <a:endCxn id="1476" idx="1"/>
          </p:cNvCxnSpPr>
          <p:nvPr/>
        </p:nvCxnSpPr>
        <p:spPr>
          <a:xfrm>
            <a:off x="7162050" y="1776600"/>
            <a:ext cx="0" cy="503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478" name="Google Shape;1478;p40"/>
          <p:cNvSpPr txBox="1"/>
          <p:nvPr/>
        </p:nvSpPr>
        <p:spPr>
          <a:xfrm>
            <a:off x="5898150" y="1486500"/>
            <a:ext cx="9984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79" name="Google Shape;1479;p40"/>
          <p:cNvSpPr txBox="1"/>
          <p:nvPr/>
        </p:nvSpPr>
        <p:spPr>
          <a:xfrm>
            <a:off x="4799550" y="1196400"/>
            <a:ext cx="9984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/var/lib/union-csi</a:t>
            </a:r>
            <a:endParaRPr sz="6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480" name="Google Shape;1480;p40"/>
          <p:cNvGrpSpPr/>
          <p:nvPr/>
        </p:nvGrpSpPr>
        <p:grpSpPr>
          <a:xfrm>
            <a:off x="5033250" y="2222937"/>
            <a:ext cx="531000" cy="403429"/>
            <a:chOff x="1839675" y="639388"/>
            <a:chExt cx="531000" cy="507650"/>
          </a:xfrm>
        </p:grpSpPr>
        <p:sp>
          <p:nvSpPr>
            <p:cNvPr id="1481" name="Google Shape;1481;p40"/>
            <p:cNvSpPr/>
            <p:nvPr/>
          </p:nvSpPr>
          <p:spPr>
            <a:xfrm>
              <a:off x="1839675" y="856938"/>
              <a:ext cx="531000" cy="2901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482" name="Google Shape;1482;p40"/>
            <p:cNvSpPr/>
            <p:nvPr/>
          </p:nvSpPr>
          <p:spPr>
            <a:xfrm>
              <a:off x="1839675" y="639388"/>
              <a:ext cx="531000" cy="2901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1483" name="Google Shape;1483;p40"/>
          <p:cNvSpPr txBox="1"/>
          <p:nvPr/>
        </p:nvSpPr>
        <p:spPr>
          <a:xfrm>
            <a:off x="7427550" y="2209100"/>
            <a:ext cx="125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pods/878a41c0-0266…</a:t>
            </a:r>
            <a:endParaRPr sz="6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/</a:t>
            </a:r>
            <a:r>
              <a:rPr lang="en"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volumes/kubernetes.io~csi/pvc-4c8ccf55.../mount</a:t>
            </a:r>
            <a:endParaRPr sz="6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484" name="Google Shape;1484;p40"/>
          <p:cNvSpPr txBox="1"/>
          <p:nvPr/>
        </p:nvSpPr>
        <p:spPr>
          <a:xfrm>
            <a:off x="5298750" y="1932825"/>
            <a:ext cx="14925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volumes/pvc-4c8ccf55.../merged</a:t>
            </a:r>
            <a:endParaRPr sz="6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485" name="Google Shape;1485;p40"/>
          <p:cNvCxnSpPr>
            <a:stCxn id="1474" idx="3"/>
            <a:endCxn id="1482" idx="1"/>
          </p:cNvCxnSpPr>
          <p:nvPr/>
        </p:nvCxnSpPr>
        <p:spPr>
          <a:xfrm>
            <a:off x="5298750" y="1776600"/>
            <a:ext cx="0" cy="44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1486" name="Google Shape;1486;p40"/>
          <p:cNvCxnSpPr>
            <a:stCxn id="1476" idx="2"/>
          </p:cNvCxnSpPr>
          <p:nvPr/>
        </p:nvCxnSpPr>
        <p:spPr>
          <a:xfrm rot="10800000">
            <a:off x="5565450" y="2424650"/>
            <a:ext cx="1331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oval"/>
            <a:tailEnd len="med" w="med" type="none"/>
          </a:ln>
        </p:spPr>
      </p:cxnSp>
      <p:cxnSp>
        <p:nvCxnSpPr>
          <p:cNvPr id="1487" name="Google Shape;1487;p40"/>
          <p:cNvCxnSpPr>
            <a:stCxn id="1476" idx="3"/>
            <a:endCxn id="1464" idx="6"/>
          </p:cNvCxnSpPr>
          <p:nvPr/>
        </p:nvCxnSpPr>
        <p:spPr>
          <a:xfrm>
            <a:off x="7162050" y="2569700"/>
            <a:ext cx="0" cy="503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grpSp>
        <p:nvGrpSpPr>
          <p:cNvPr id="1488" name="Google Shape;1488;p40"/>
          <p:cNvGrpSpPr/>
          <p:nvPr/>
        </p:nvGrpSpPr>
        <p:grpSpPr>
          <a:xfrm>
            <a:off x="3251100" y="3072700"/>
            <a:ext cx="551100" cy="529800"/>
            <a:chOff x="5478325" y="613175"/>
            <a:chExt cx="551100" cy="529800"/>
          </a:xfrm>
        </p:grpSpPr>
        <p:sp>
          <p:nvSpPr>
            <p:cNvPr id="1489" name="Google Shape;1489;p40"/>
            <p:cNvSpPr/>
            <p:nvPr/>
          </p:nvSpPr>
          <p:spPr>
            <a:xfrm>
              <a:off x="5478325" y="613175"/>
              <a:ext cx="551100" cy="5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90" name="Google Shape;1490;p40"/>
            <p:cNvSpPr/>
            <p:nvPr/>
          </p:nvSpPr>
          <p:spPr>
            <a:xfrm>
              <a:off x="5478325" y="613175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Pod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491" name="Google Shape;1491;p40"/>
          <p:cNvSpPr/>
          <p:nvPr/>
        </p:nvSpPr>
        <p:spPr>
          <a:xfrm>
            <a:off x="3641675" y="4189900"/>
            <a:ext cx="531000" cy="2901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Roboto Mono"/>
                <a:ea typeface="Roboto Mono"/>
                <a:cs typeface="Roboto Mono"/>
                <a:sym typeface="Roboto Mono"/>
              </a:rPr>
              <a:t>pvc</a:t>
            </a:r>
            <a:endParaRPr sz="5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92" name="Google Shape;1492;p40"/>
          <p:cNvSpPr/>
          <p:nvPr/>
        </p:nvSpPr>
        <p:spPr>
          <a:xfrm>
            <a:off x="2880625" y="4189900"/>
            <a:ext cx="531000" cy="2901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">
                <a:latin typeface="Roboto Mono"/>
                <a:ea typeface="Roboto Mono"/>
                <a:cs typeface="Roboto Mono"/>
                <a:sym typeface="Roboto Mono"/>
              </a:rPr>
              <a:t>pvc</a:t>
            </a:r>
            <a:endParaRPr sz="5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493" name="Google Shape;1493;p40"/>
          <p:cNvSpPr/>
          <p:nvPr/>
        </p:nvSpPr>
        <p:spPr>
          <a:xfrm>
            <a:off x="3434550" y="3568600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494" name="Google Shape;1494;p40"/>
          <p:cNvCxnSpPr>
            <a:stCxn id="1492" idx="1"/>
            <a:endCxn id="1493" idx="2"/>
          </p:cNvCxnSpPr>
          <p:nvPr/>
        </p:nvCxnSpPr>
        <p:spPr>
          <a:xfrm rot="-5400000">
            <a:off x="3042625" y="3706000"/>
            <a:ext cx="587400" cy="380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1495" name="Google Shape;1495;p40"/>
          <p:cNvCxnSpPr>
            <a:stCxn id="1491" idx="1"/>
            <a:endCxn id="1493" idx="2"/>
          </p:cNvCxnSpPr>
          <p:nvPr/>
        </p:nvCxnSpPr>
        <p:spPr>
          <a:xfrm flipH="1" rot="5400000">
            <a:off x="3423275" y="3706000"/>
            <a:ext cx="587400" cy="3804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1496" name="Google Shape;1496;p40"/>
          <p:cNvSpPr txBox="1"/>
          <p:nvPr/>
        </p:nvSpPr>
        <p:spPr>
          <a:xfrm>
            <a:off x="2605200" y="3154750"/>
            <a:ext cx="6459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Attach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Pod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497" name="Google Shape;1497;p40"/>
          <p:cNvCxnSpPr>
            <a:stCxn id="1474" idx="2"/>
            <a:endCxn id="1468" idx="4"/>
          </p:cNvCxnSpPr>
          <p:nvPr/>
        </p:nvCxnSpPr>
        <p:spPr>
          <a:xfrm flipH="1">
            <a:off x="5023050" y="1631550"/>
            <a:ext cx="10200" cy="1782000"/>
          </a:xfrm>
          <a:prstGeom prst="bentConnector3">
            <a:avLst>
              <a:gd fmla="val 2433102" name="adj1"/>
            </a:avLst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oval"/>
            <a:tailEnd len="med" w="med" type="oval"/>
          </a:ln>
        </p:spPr>
      </p:cxnSp>
      <p:cxnSp>
        <p:nvCxnSpPr>
          <p:cNvPr id="1498" name="Google Shape;1498;p40"/>
          <p:cNvCxnSpPr>
            <a:stCxn id="1468" idx="4"/>
            <a:endCxn id="1478" idx="3"/>
          </p:cNvCxnSpPr>
          <p:nvPr/>
        </p:nvCxnSpPr>
        <p:spPr>
          <a:xfrm flipH="1" rot="10800000">
            <a:off x="5023199" y="1631418"/>
            <a:ext cx="1873500" cy="1782000"/>
          </a:xfrm>
          <a:prstGeom prst="bentConnector5">
            <a:avLst>
              <a:gd fmla="val -12710" name="adj1"/>
              <a:gd fmla="val 130025" name="adj2"/>
              <a:gd fmla="val 86735" name="adj3"/>
            </a:avLst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1499" name="Google Shape;1499;p40"/>
          <p:cNvSpPr txBox="1"/>
          <p:nvPr/>
        </p:nvSpPr>
        <p:spPr>
          <a:xfrm>
            <a:off x="6662850" y="1196500"/>
            <a:ext cx="998400" cy="29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/var/lib/kubelet</a:t>
            </a:r>
            <a:endParaRPr sz="6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500" name="Google Shape;1500;p40"/>
          <p:cNvCxnSpPr>
            <a:stCxn id="1490" idx="6"/>
          </p:cNvCxnSpPr>
          <p:nvPr/>
        </p:nvCxnSpPr>
        <p:spPr>
          <a:xfrm rot="-5400000">
            <a:off x="3956550" y="1996000"/>
            <a:ext cx="646800" cy="15066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oval"/>
            <a:tailEnd len="med" w="med" type="oval"/>
          </a:ln>
        </p:spPr>
      </p:cxnSp>
      <p:sp>
        <p:nvSpPr>
          <p:cNvPr id="1501" name="Google Shape;1501;p40"/>
          <p:cNvSpPr/>
          <p:nvPr/>
        </p:nvSpPr>
        <p:spPr>
          <a:xfrm>
            <a:off x="175800" y="2341150"/>
            <a:ext cx="16443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2" name="Google Shape;1502;p40"/>
          <p:cNvSpPr/>
          <p:nvPr/>
        </p:nvSpPr>
        <p:spPr>
          <a:xfrm>
            <a:off x="48700" y="2482450"/>
            <a:ext cx="1851300" cy="486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03" name="Google Shape;1503;p40"/>
          <p:cNvCxnSpPr/>
          <p:nvPr/>
        </p:nvCxnSpPr>
        <p:spPr>
          <a:xfrm>
            <a:off x="5746500" y="2156750"/>
            <a:ext cx="597000" cy="0"/>
          </a:xfrm>
          <a:prstGeom prst="straightConnector1">
            <a:avLst/>
          </a:prstGeom>
          <a:noFill/>
          <a:ln cap="flat" cmpd="sng" w="19050">
            <a:solidFill>
              <a:srgbClr val="CF222E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04" name="Google Shape;1504;p40"/>
          <p:cNvCxnSpPr/>
          <p:nvPr/>
        </p:nvCxnSpPr>
        <p:spPr>
          <a:xfrm>
            <a:off x="7499750" y="2597500"/>
            <a:ext cx="1096200" cy="0"/>
          </a:xfrm>
          <a:prstGeom prst="straightConnector1">
            <a:avLst/>
          </a:prstGeom>
          <a:noFill/>
          <a:ln cap="flat" cmpd="sng" w="19050">
            <a:solidFill>
              <a:srgbClr val="CF222E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505" name="Google Shape;1505;p40"/>
          <p:cNvGrpSpPr/>
          <p:nvPr/>
        </p:nvGrpSpPr>
        <p:grpSpPr>
          <a:xfrm>
            <a:off x="6896550" y="2222937"/>
            <a:ext cx="531000" cy="403429"/>
            <a:chOff x="1839675" y="639388"/>
            <a:chExt cx="531000" cy="507650"/>
          </a:xfrm>
        </p:grpSpPr>
        <p:sp>
          <p:nvSpPr>
            <p:cNvPr id="1506" name="Google Shape;1506;p40"/>
            <p:cNvSpPr/>
            <p:nvPr/>
          </p:nvSpPr>
          <p:spPr>
            <a:xfrm>
              <a:off x="1839675" y="856938"/>
              <a:ext cx="531000" cy="2901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507" name="Google Shape;1507;p40"/>
            <p:cNvSpPr/>
            <p:nvPr/>
          </p:nvSpPr>
          <p:spPr>
            <a:xfrm>
              <a:off x="1839675" y="639388"/>
              <a:ext cx="531000" cy="290100"/>
            </a:xfrm>
            <a:prstGeom prst="can">
              <a:avLst>
                <a:gd fmla="val 25000" name="adj"/>
              </a:avLst>
            </a:prstGeom>
            <a:solidFill>
              <a:srgbClr val="FDDFA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508" name="Google Shape;1508;p40"/>
          <p:cNvGrpSpPr/>
          <p:nvPr/>
        </p:nvGrpSpPr>
        <p:grpSpPr>
          <a:xfrm>
            <a:off x="5298750" y="2626300"/>
            <a:ext cx="803100" cy="446400"/>
            <a:chOff x="5298750" y="2626300"/>
            <a:chExt cx="803100" cy="446400"/>
          </a:xfrm>
        </p:grpSpPr>
        <p:cxnSp>
          <p:nvCxnSpPr>
            <p:cNvPr id="1509" name="Google Shape;1509;p40"/>
            <p:cNvCxnSpPr>
              <a:stCxn id="1468" idx="6"/>
              <a:endCxn id="1481" idx="3"/>
            </p:cNvCxnSpPr>
            <p:nvPr/>
          </p:nvCxnSpPr>
          <p:spPr>
            <a:xfrm rot="10800000">
              <a:off x="5298750" y="2626300"/>
              <a:ext cx="0" cy="446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10" name="Google Shape;1510;p40"/>
            <p:cNvSpPr txBox="1"/>
            <p:nvPr/>
          </p:nvSpPr>
          <p:spPr>
            <a:xfrm>
              <a:off x="5298750" y="2629425"/>
              <a:ext cx="803100" cy="23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bind mount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511" name="Google Shape;1511;p40"/>
          <p:cNvGrpSpPr/>
          <p:nvPr/>
        </p:nvGrpSpPr>
        <p:grpSpPr>
          <a:xfrm>
            <a:off x="7162085" y="1720534"/>
            <a:ext cx="1250940" cy="502500"/>
            <a:chOff x="7162085" y="1720534"/>
            <a:chExt cx="1250940" cy="502500"/>
          </a:xfrm>
        </p:grpSpPr>
        <p:cxnSp>
          <p:nvCxnSpPr>
            <p:cNvPr id="1512" name="Google Shape;1512;p40"/>
            <p:cNvCxnSpPr>
              <a:stCxn id="1472" idx="3"/>
              <a:endCxn id="1507" idx="1"/>
            </p:cNvCxnSpPr>
            <p:nvPr/>
          </p:nvCxnSpPr>
          <p:spPr>
            <a:xfrm flipH="1">
              <a:off x="7162085" y="1720534"/>
              <a:ext cx="740700" cy="502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513" name="Google Shape;1513;p40"/>
            <p:cNvSpPr txBox="1"/>
            <p:nvPr/>
          </p:nvSpPr>
          <p:spPr>
            <a:xfrm>
              <a:off x="7609925" y="1880875"/>
              <a:ext cx="803100" cy="23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mount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514" name="Google Shape;151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8" name="Shape 1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9" name="Google Shape;1519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20" name="Google Shape;1520;p41"/>
          <p:cNvSpPr txBox="1"/>
          <p:nvPr>
            <p:ph type="title"/>
          </p:nvPr>
        </p:nvSpPr>
        <p:spPr>
          <a:xfrm>
            <a:off x="0" y="0"/>
            <a:ext cx="364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Overview</a:t>
            </a:r>
            <a:endParaRPr sz="2020"/>
          </a:p>
        </p:txBody>
      </p:sp>
      <p:sp>
        <p:nvSpPr>
          <p:cNvPr id="1521" name="Google Shape;1521;p41"/>
          <p:cNvSpPr txBox="1"/>
          <p:nvPr/>
        </p:nvSpPr>
        <p:spPr>
          <a:xfrm>
            <a:off x="0" y="572700"/>
            <a:ext cx="54099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Kubernetes context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Storage landscape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Enter Union CSI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Background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Implementation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6D0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Evaluation</a:t>
            </a:r>
            <a:endParaRPr b="1" sz="1800">
              <a:solidFill>
                <a:srgbClr val="FF6D0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Conclusion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5939" y="452375"/>
            <a:ext cx="1492125" cy="1440201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>
            <p:ph type="title"/>
          </p:nvPr>
        </p:nvSpPr>
        <p:spPr>
          <a:xfrm>
            <a:off x="0" y="0"/>
            <a:ext cx="514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Kubernetes</a:t>
            </a:r>
            <a:endParaRPr sz="2020"/>
          </a:p>
        </p:txBody>
      </p:sp>
      <p:grpSp>
        <p:nvGrpSpPr>
          <p:cNvPr id="75" name="Google Shape;75;p15"/>
          <p:cNvGrpSpPr/>
          <p:nvPr/>
        </p:nvGrpSpPr>
        <p:grpSpPr>
          <a:xfrm>
            <a:off x="1995838" y="2282775"/>
            <a:ext cx="5152313" cy="2112300"/>
            <a:chOff x="1995838" y="2282775"/>
            <a:chExt cx="5152313" cy="2112300"/>
          </a:xfrm>
        </p:grpSpPr>
        <p:grpSp>
          <p:nvGrpSpPr>
            <p:cNvPr id="76" name="Google Shape;76;p15"/>
            <p:cNvGrpSpPr/>
            <p:nvPr/>
          </p:nvGrpSpPr>
          <p:grpSpPr>
            <a:xfrm>
              <a:off x="3957888" y="2282775"/>
              <a:ext cx="1228213" cy="2112300"/>
              <a:chOff x="4488463" y="2415025"/>
              <a:chExt cx="1228213" cy="2112300"/>
            </a:xfrm>
          </p:grpSpPr>
          <p:sp>
            <p:nvSpPr>
              <p:cNvPr id="77" name="Google Shape;77;p15"/>
              <p:cNvSpPr/>
              <p:nvPr/>
            </p:nvSpPr>
            <p:spPr>
              <a:xfrm>
                <a:off x="4488463" y="2544325"/>
                <a:ext cx="1228200" cy="1983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78" name="Google Shape;78;p15"/>
              <p:cNvSpPr/>
              <p:nvPr/>
            </p:nvSpPr>
            <p:spPr>
              <a:xfrm>
                <a:off x="4749484" y="2754823"/>
                <a:ext cx="706180" cy="679045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Kubelet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79" name="Google Shape;79;p15"/>
              <p:cNvSpPr/>
              <p:nvPr/>
            </p:nvSpPr>
            <p:spPr>
              <a:xfrm>
                <a:off x="5360275" y="2415025"/>
                <a:ext cx="356400" cy="129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node2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80" name="Google Shape;80;p15"/>
            <p:cNvGrpSpPr/>
            <p:nvPr/>
          </p:nvGrpSpPr>
          <p:grpSpPr>
            <a:xfrm>
              <a:off x="5919938" y="2282775"/>
              <a:ext cx="1228213" cy="2112300"/>
              <a:chOff x="4488463" y="2415025"/>
              <a:chExt cx="1228213" cy="2112300"/>
            </a:xfrm>
          </p:grpSpPr>
          <p:sp>
            <p:nvSpPr>
              <p:cNvPr id="81" name="Google Shape;81;p15"/>
              <p:cNvSpPr/>
              <p:nvPr/>
            </p:nvSpPr>
            <p:spPr>
              <a:xfrm>
                <a:off x="4488463" y="2544325"/>
                <a:ext cx="1228200" cy="1983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82" name="Google Shape;82;p15"/>
              <p:cNvSpPr/>
              <p:nvPr/>
            </p:nvSpPr>
            <p:spPr>
              <a:xfrm>
                <a:off x="4749484" y="2754823"/>
                <a:ext cx="706180" cy="679045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Kubelet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83" name="Google Shape;83;p15"/>
              <p:cNvSpPr/>
              <p:nvPr/>
            </p:nvSpPr>
            <p:spPr>
              <a:xfrm>
                <a:off x="5360275" y="2415025"/>
                <a:ext cx="356400" cy="129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node3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84" name="Google Shape;84;p15"/>
            <p:cNvGrpSpPr/>
            <p:nvPr/>
          </p:nvGrpSpPr>
          <p:grpSpPr>
            <a:xfrm>
              <a:off x="1995838" y="2282775"/>
              <a:ext cx="1228213" cy="2112300"/>
              <a:chOff x="4488463" y="2415025"/>
              <a:chExt cx="1228213" cy="2112300"/>
            </a:xfrm>
          </p:grpSpPr>
          <p:sp>
            <p:nvSpPr>
              <p:cNvPr id="85" name="Google Shape;85;p15"/>
              <p:cNvSpPr/>
              <p:nvPr/>
            </p:nvSpPr>
            <p:spPr>
              <a:xfrm>
                <a:off x="4488463" y="2544325"/>
                <a:ext cx="1228200" cy="1983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86" name="Google Shape;86;p15"/>
              <p:cNvSpPr/>
              <p:nvPr/>
            </p:nvSpPr>
            <p:spPr>
              <a:xfrm>
                <a:off x="5360275" y="2415025"/>
                <a:ext cx="356400" cy="129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node1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87" name="Google Shape;87;p15"/>
              <p:cNvSpPr/>
              <p:nvPr/>
            </p:nvSpPr>
            <p:spPr>
              <a:xfrm>
                <a:off x="4749484" y="2754823"/>
                <a:ext cx="706180" cy="679045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Kubelet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</p:grpSp>
      <p:grpSp>
        <p:nvGrpSpPr>
          <p:cNvPr id="88" name="Google Shape;88;p15"/>
          <p:cNvGrpSpPr/>
          <p:nvPr/>
        </p:nvGrpSpPr>
        <p:grpSpPr>
          <a:xfrm>
            <a:off x="2256859" y="3436198"/>
            <a:ext cx="706200" cy="912902"/>
            <a:chOff x="1965309" y="3568448"/>
            <a:chExt cx="706200" cy="912902"/>
          </a:xfrm>
        </p:grpSpPr>
        <p:grpSp>
          <p:nvGrpSpPr>
            <p:cNvPr id="89" name="Google Shape;89;p15"/>
            <p:cNvGrpSpPr/>
            <p:nvPr/>
          </p:nvGrpSpPr>
          <p:grpSpPr>
            <a:xfrm>
              <a:off x="1965309" y="3568448"/>
              <a:ext cx="706200" cy="678900"/>
              <a:chOff x="816184" y="1278548"/>
              <a:chExt cx="706200" cy="678900"/>
            </a:xfrm>
          </p:grpSpPr>
          <p:sp>
            <p:nvSpPr>
              <p:cNvPr id="90" name="Google Shape;90;p15"/>
              <p:cNvSpPr/>
              <p:nvPr/>
            </p:nvSpPr>
            <p:spPr>
              <a:xfrm>
                <a:off x="816184" y="1278548"/>
                <a:ext cx="706200" cy="6789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91" name="Google Shape;91;p15"/>
              <p:cNvSpPr/>
              <p:nvPr/>
            </p:nvSpPr>
            <p:spPr>
              <a:xfrm>
                <a:off x="1019775" y="1653575"/>
                <a:ext cx="180600" cy="180600"/>
              </a:xfrm>
              <a:prstGeom prst="cube">
                <a:avLst>
                  <a:gd fmla="val 25000" name="adj"/>
                </a:avLst>
              </a:prstGeom>
              <a:solidFill>
                <a:srgbClr val="F7967D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92" name="Google Shape;92;p15"/>
              <p:cNvSpPr/>
              <p:nvPr/>
            </p:nvSpPr>
            <p:spPr>
              <a:xfrm>
                <a:off x="1266650" y="1526975"/>
                <a:ext cx="126600" cy="126600"/>
              </a:xfrm>
              <a:prstGeom prst="cube">
                <a:avLst>
                  <a:gd fmla="val 25000" name="adj"/>
                </a:avLst>
              </a:prstGeom>
              <a:solidFill>
                <a:srgbClr val="F7967D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93" name="Google Shape;93;p15"/>
              <p:cNvSpPr/>
              <p:nvPr/>
            </p:nvSpPr>
            <p:spPr>
              <a:xfrm>
                <a:off x="1032400" y="1458125"/>
                <a:ext cx="96600" cy="96600"/>
              </a:xfrm>
              <a:prstGeom prst="cube">
                <a:avLst>
                  <a:gd fmla="val 25000" name="adj"/>
                </a:avLst>
              </a:prstGeom>
              <a:solidFill>
                <a:srgbClr val="F7967D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94" name="Google Shape;94;p15"/>
            <p:cNvSpPr txBox="1"/>
            <p:nvPr/>
          </p:nvSpPr>
          <p:spPr>
            <a:xfrm>
              <a:off x="2067450" y="4247350"/>
              <a:ext cx="5019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app 1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95" name="Google Shape;95;p15"/>
          <p:cNvGrpSpPr/>
          <p:nvPr/>
        </p:nvGrpSpPr>
        <p:grpSpPr>
          <a:xfrm>
            <a:off x="4218909" y="3436210"/>
            <a:ext cx="706200" cy="912890"/>
            <a:chOff x="3927359" y="3568460"/>
            <a:chExt cx="706200" cy="912890"/>
          </a:xfrm>
        </p:grpSpPr>
        <p:grpSp>
          <p:nvGrpSpPr>
            <p:cNvPr id="96" name="Google Shape;96;p15"/>
            <p:cNvGrpSpPr/>
            <p:nvPr/>
          </p:nvGrpSpPr>
          <p:grpSpPr>
            <a:xfrm>
              <a:off x="3927359" y="3568460"/>
              <a:ext cx="706200" cy="678900"/>
              <a:chOff x="816184" y="1278548"/>
              <a:chExt cx="706200" cy="678900"/>
            </a:xfrm>
          </p:grpSpPr>
          <p:sp>
            <p:nvSpPr>
              <p:cNvPr id="97" name="Google Shape;97;p15"/>
              <p:cNvSpPr/>
              <p:nvPr/>
            </p:nvSpPr>
            <p:spPr>
              <a:xfrm>
                <a:off x="816184" y="1278548"/>
                <a:ext cx="706200" cy="6789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98" name="Google Shape;98;p15"/>
              <p:cNvSpPr/>
              <p:nvPr/>
            </p:nvSpPr>
            <p:spPr>
              <a:xfrm>
                <a:off x="1019775" y="1653575"/>
                <a:ext cx="180600" cy="180600"/>
              </a:xfrm>
              <a:prstGeom prst="cube">
                <a:avLst>
                  <a:gd fmla="val 25000" name="adj"/>
                </a:avLst>
              </a:prstGeom>
              <a:solidFill>
                <a:srgbClr val="F7967D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99" name="Google Shape;99;p15"/>
              <p:cNvSpPr/>
              <p:nvPr/>
            </p:nvSpPr>
            <p:spPr>
              <a:xfrm>
                <a:off x="1266650" y="1526975"/>
                <a:ext cx="126600" cy="126600"/>
              </a:xfrm>
              <a:prstGeom prst="cube">
                <a:avLst>
                  <a:gd fmla="val 25000" name="adj"/>
                </a:avLst>
              </a:prstGeom>
              <a:solidFill>
                <a:srgbClr val="F7967D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00" name="Google Shape;100;p15"/>
              <p:cNvSpPr/>
              <p:nvPr/>
            </p:nvSpPr>
            <p:spPr>
              <a:xfrm>
                <a:off x="1032400" y="1458125"/>
                <a:ext cx="96600" cy="96600"/>
              </a:xfrm>
              <a:prstGeom prst="cube">
                <a:avLst>
                  <a:gd fmla="val 25000" name="adj"/>
                </a:avLst>
              </a:prstGeom>
              <a:solidFill>
                <a:srgbClr val="F7967D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01" name="Google Shape;101;p15"/>
            <p:cNvSpPr txBox="1"/>
            <p:nvPr/>
          </p:nvSpPr>
          <p:spPr>
            <a:xfrm>
              <a:off x="4029500" y="4247350"/>
              <a:ext cx="5019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a</a:t>
              </a: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pp 1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02" name="Google Shape;102;p15"/>
          <p:cNvGrpSpPr/>
          <p:nvPr/>
        </p:nvGrpSpPr>
        <p:grpSpPr>
          <a:xfrm>
            <a:off x="6024363" y="3403352"/>
            <a:ext cx="1020650" cy="976573"/>
            <a:chOff x="6024363" y="3403352"/>
            <a:chExt cx="1020650" cy="976573"/>
          </a:xfrm>
        </p:grpSpPr>
        <p:grpSp>
          <p:nvGrpSpPr>
            <p:cNvPr id="103" name="Google Shape;103;p15"/>
            <p:cNvGrpSpPr/>
            <p:nvPr/>
          </p:nvGrpSpPr>
          <p:grpSpPr>
            <a:xfrm>
              <a:off x="6024363" y="3403352"/>
              <a:ext cx="501900" cy="665723"/>
              <a:chOff x="6024363" y="3436202"/>
              <a:chExt cx="501900" cy="665723"/>
            </a:xfrm>
          </p:grpSpPr>
          <p:grpSp>
            <p:nvGrpSpPr>
              <p:cNvPr id="104" name="Google Shape;104;p15"/>
              <p:cNvGrpSpPr/>
              <p:nvPr/>
            </p:nvGrpSpPr>
            <p:grpSpPr>
              <a:xfrm>
                <a:off x="6050779" y="3436202"/>
                <a:ext cx="449073" cy="431713"/>
                <a:chOff x="816184" y="1278548"/>
                <a:chExt cx="706200" cy="678900"/>
              </a:xfrm>
            </p:grpSpPr>
            <p:sp>
              <p:nvSpPr>
                <p:cNvPr id="105" name="Google Shape;105;p15"/>
                <p:cNvSpPr/>
                <p:nvPr/>
              </p:nvSpPr>
              <p:spPr>
                <a:xfrm>
                  <a:off x="816184" y="1278548"/>
                  <a:ext cx="706200" cy="6789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06" name="Google Shape;106;p15"/>
                <p:cNvSpPr/>
                <p:nvPr/>
              </p:nvSpPr>
              <p:spPr>
                <a:xfrm>
                  <a:off x="1019775" y="1653575"/>
                  <a:ext cx="180600" cy="180600"/>
                </a:xfrm>
                <a:prstGeom prst="cube">
                  <a:avLst>
                    <a:gd fmla="val 25000" name="adj"/>
                  </a:avLst>
                </a:prstGeom>
                <a:solidFill>
                  <a:srgbClr val="BBF79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07" name="Google Shape;107;p15"/>
                <p:cNvSpPr/>
                <p:nvPr/>
              </p:nvSpPr>
              <p:spPr>
                <a:xfrm>
                  <a:off x="1266650" y="1526975"/>
                  <a:ext cx="126600" cy="126600"/>
                </a:xfrm>
                <a:prstGeom prst="cube">
                  <a:avLst>
                    <a:gd fmla="val 25000" name="adj"/>
                  </a:avLst>
                </a:prstGeom>
                <a:solidFill>
                  <a:srgbClr val="BBF79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08" name="Google Shape;108;p15"/>
                <p:cNvSpPr/>
                <p:nvPr/>
              </p:nvSpPr>
              <p:spPr>
                <a:xfrm>
                  <a:off x="1032400" y="1458125"/>
                  <a:ext cx="96600" cy="96600"/>
                </a:xfrm>
                <a:prstGeom prst="cube">
                  <a:avLst>
                    <a:gd fmla="val 25000" name="adj"/>
                  </a:avLst>
                </a:prstGeom>
                <a:solidFill>
                  <a:srgbClr val="BBF79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109" name="Google Shape;109;p15"/>
              <p:cNvSpPr txBox="1"/>
              <p:nvPr/>
            </p:nvSpPr>
            <p:spPr>
              <a:xfrm>
                <a:off x="6024363" y="3867925"/>
                <a:ext cx="501900" cy="23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app 2</a:t>
                </a:r>
                <a:endParaRPr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110" name="Google Shape;110;p15"/>
            <p:cNvGrpSpPr/>
            <p:nvPr/>
          </p:nvGrpSpPr>
          <p:grpSpPr>
            <a:xfrm>
              <a:off x="6543113" y="3714215"/>
              <a:ext cx="501900" cy="665710"/>
              <a:chOff x="6550713" y="3729365"/>
              <a:chExt cx="501900" cy="665710"/>
            </a:xfrm>
          </p:grpSpPr>
          <p:grpSp>
            <p:nvGrpSpPr>
              <p:cNvPr id="111" name="Google Shape;111;p15"/>
              <p:cNvGrpSpPr/>
              <p:nvPr/>
            </p:nvGrpSpPr>
            <p:grpSpPr>
              <a:xfrm>
                <a:off x="6577129" y="3729365"/>
                <a:ext cx="449073" cy="431713"/>
                <a:chOff x="816184" y="1278548"/>
                <a:chExt cx="706200" cy="678900"/>
              </a:xfrm>
            </p:grpSpPr>
            <p:sp>
              <p:nvSpPr>
                <p:cNvPr id="112" name="Google Shape;112;p15"/>
                <p:cNvSpPr/>
                <p:nvPr/>
              </p:nvSpPr>
              <p:spPr>
                <a:xfrm>
                  <a:off x="816184" y="1278548"/>
                  <a:ext cx="706200" cy="6789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13" name="Google Shape;113;p15"/>
                <p:cNvSpPr/>
                <p:nvPr/>
              </p:nvSpPr>
              <p:spPr>
                <a:xfrm>
                  <a:off x="1019775" y="1653575"/>
                  <a:ext cx="180600" cy="180600"/>
                </a:xfrm>
                <a:prstGeom prst="cube">
                  <a:avLst>
                    <a:gd fmla="val 25000" name="adj"/>
                  </a:avLst>
                </a:prstGeom>
                <a:solidFill>
                  <a:srgbClr val="E6CFFD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14" name="Google Shape;114;p15"/>
                <p:cNvSpPr/>
                <p:nvPr/>
              </p:nvSpPr>
              <p:spPr>
                <a:xfrm>
                  <a:off x="1266650" y="1526975"/>
                  <a:ext cx="126600" cy="126600"/>
                </a:xfrm>
                <a:prstGeom prst="cube">
                  <a:avLst>
                    <a:gd fmla="val 25000" name="adj"/>
                  </a:avLst>
                </a:prstGeom>
                <a:solidFill>
                  <a:srgbClr val="E6CFFD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15" name="Google Shape;115;p15"/>
                <p:cNvSpPr/>
                <p:nvPr/>
              </p:nvSpPr>
              <p:spPr>
                <a:xfrm>
                  <a:off x="1032400" y="1458125"/>
                  <a:ext cx="96600" cy="96600"/>
                </a:xfrm>
                <a:prstGeom prst="cube">
                  <a:avLst>
                    <a:gd fmla="val 25000" name="adj"/>
                  </a:avLst>
                </a:prstGeom>
                <a:solidFill>
                  <a:srgbClr val="E6CFFD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116" name="Google Shape;116;p15"/>
              <p:cNvSpPr txBox="1"/>
              <p:nvPr/>
            </p:nvSpPr>
            <p:spPr>
              <a:xfrm>
                <a:off x="6550713" y="4161075"/>
                <a:ext cx="501900" cy="23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app 3</a:t>
                </a:r>
                <a:endParaRPr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</p:grpSp>
      <p:grpSp>
        <p:nvGrpSpPr>
          <p:cNvPr id="117" name="Google Shape;117;p15"/>
          <p:cNvGrpSpPr/>
          <p:nvPr/>
        </p:nvGrpSpPr>
        <p:grpSpPr>
          <a:xfrm>
            <a:off x="5318075" y="955125"/>
            <a:ext cx="3154375" cy="1833975"/>
            <a:chOff x="5318075" y="955125"/>
            <a:chExt cx="3154375" cy="1833975"/>
          </a:xfrm>
        </p:grpSpPr>
        <p:sp>
          <p:nvSpPr>
            <p:cNvPr id="118" name="Google Shape;118;p15"/>
            <p:cNvSpPr txBox="1"/>
            <p:nvPr/>
          </p:nvSpPr>
          <p:spPr>
            <a:xfrm>
              <a:off x="5318075" y="955125"/>
              <a:ext cx="1168800" cy="43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Container Orchestrator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19" name="Google Shape;119;p15"/>
            <p:cNvSpPr txBox="1"/>
            <p:nvPr/>
          </p:nvSpPr>
          <p:spPr>
            <a:xfrm>
              <a:off x="7303650" y="2354400"/>
              <a:ext cx="1168800" cy="43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Worker Nodes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20" name="Google Shape;120;p15"/>
          <p:cNvGrpSpPr/>
          <p:nvPr/>
        </p:nvGrpSpPr>
        <p:grpSpPr>
          <a:xfrm>
            <a:off x="2609949" y="1892673"/>
            <a:ext cx="3924100" cy="729900"/>
            <a:chOff x="2609949" y="1892673"/>
            <a:chExt cx="3924100" cy="729900"/>
          </a:xfrm>
        </p:grpSpPr>
        <p:cxnSp>
          <p:nvCxnSpPr>
            <p:cNvPr id="121" name="Google Shape;121;p15"/>
            <p:cNvCxnSpPr>
              <a:stCxn id="87" idx="6"/>
              <a:endCxn id="73" idx="2"/>
            </p:cNvCxnSpPr>
            <p:nvPr/>
          </p:nvCxnSpPr>
          <p:spPr>
            <a:xfrm rot="-5400000">
              <a:off x="3225999" y="1276623"/>
              <a:ext cx="729900" cy="1962000"/>
            </a:xfrm>
            <a:prstGeom prst="bentConnector3">
              <a:avLst>
                <a:gd fmla="val 6942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2" name="Google Shape;122;p15"/>
            <p:cNvCxnSpPr>
              <a:stCxn id="78" idx="6"/>
              <a:endCxn id="73" idx="2"/>
            </p:cNvCxnSpPr>
            <p:nvPr/>
          </p:nvCxnSpPr>
          <p:spPr>
            <a:xfrm rot="10800000">
              <a:off x="4571999" y="1892673"/>
              <a:ext cx="0" cy="729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23" name="Google Shape;123;p15"/>
            <p:cNvCxnSpPr>
              <a:stCxn id="82" idx="6"/>
              <a:endCxn id="73" idx="2"/>
            </p:cNvCxnSpPr>
            <p:nvPr/>
          </p:nvCxnSpPr>
          <p:spPr>
            <a:xfrm flipH="1" rot="5400000">
              <a:off x="5188099" y="1276623"/>
              <a:ext cx="729900" cy="1962000"/>
            </a:xfrm>
            <a:prstGeom prst="bentConnector3">
              <a:avLst>
                <a:gd fmla="val 6942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5" name="Shape 1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" name="Google Shape;1526;p42"/>
          <p:cNvSpPr txBox="1"/>
          <p:nvPr>
            <p:ph type="title"/>
          </p:nvPr>
        </p:nvSpPr>
        <p:spPr>
          <a:xfrm>
            <a:off x="0" y="0"/>
            <a:ext cx="6194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Evaluation</a:t>
            </a:r>
            <a:endParaRPr sz="2020"/>
          </a:p>
        </p:txBody>
      </p:sp>
      <p:sp>
        <p:nvSpPr>
          <p:cNvPr id="1527" name="Google Shape;1527;p42"/>
          <p:cNvSpPr txBox="1"/>
          <p:nvPr/>
        </p:nvSpPr>
        <p:spPr>
          <a:xfrm>
            <a:off x="0" y="572700"/>
            <a:ext cx="32304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Environment</a:t>
            </a:r>
            <a:endParaRPr b="1"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Char char="●"/>
            </a:pP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AKS Kubernetes cluster with 2 nodes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Char char="●"/>
            </a:pP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Each node (</a:t>
            </a:r>
            <a:r>
              <a:rPr lang="en" sz="1000" u="sng">
                <a:solidFill>
                  <a:schemeClr val="hlink"/>
                </a:solidFill>
                <a:latin typeface="Poppins"/>
                <a:ea typeface="Poppins"/>
                <a:cs typeface="Poppins"/>
                <a:sym typeface="Poppins"/>
                <a:hlinkClick r:id="rId3"/>
              </a:rPr>
              <a:t>Standard_DS2_v2</a:t>
            </a: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):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Char char="○"/>
            </a:pP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 vCPU cores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Char char="○"/>
            </a:pP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7 GiB RAM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Char char="○"/>
            </a:pP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128 GiB local SSD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Plugins &amp; Test cases</a:t>
            </a:r>
            <a:endParaRPr b="1" sz="12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rabicPeriod"/>
            </a:pPr>
            <a:r>
              <a:rPr b="1" lang="en" sz="1000" u="sng"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Local Path Provisioner</a:t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lphaLcPeriod"/>
            </a:pPr>
            <a:r>
              <a:rPr i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Local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rabicPeriod"/>
            </a:pPr>
            <a:r>
              <a:rPr b="1" lang="en" sz="1000" u="sng">
                <a:solidFill>
                  <a:schemeClr val="accent5"/>
                </a:solidFill>
                <a:latin typeface="Poppins"/>
                <a:ea typeface="Poppins"/>
                <a:cs typeface="Poppins"/>
                <a:sym typeface="Poppi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Longhorn</a:t>
            </a:r>
            <a:endParaRPr b="1" i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lphaLcPeriod"/>
            </a:pPr>
            <a:r>
              <a:rPr i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Longhorn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lphaLcPeriod"/>
            </a:pPr>
            <a:r>
              <a:rPr i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Longhorn + iSCSI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rabicPeriod"/>
            </a:pPr>
            <a:r>
              <a:rPr b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Union CSI</a:t>
            </a: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with </a:t>
            </a:r>
            <a:r>
              <a:rPr b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1.</a:t>
            </a:r>
            <a:r>
              <a:rPr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and </a:t>
            </a:r>
            <a:r>
              <a:rPr b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2.</a:t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lphaLcPeriod"/>
            </a:pPr>
            <a:r>
              <a:rPr i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Union + Local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lphaLcPeriod"/>
            </a:pPr>
            <a:r>
              <a:rPr i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Union + Longhorn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2921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Poppins"/>
              <a:buAutoNum type="alphaLcPeriod"/>
            </a:pPr>
            <a:r>
              <a:rPr i="1" lang="en" sz="1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Union + Longhorn + iSCSI</a:t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528" name="Google Shape;1528;p42"/>
          <p:cNvGrpSpPr/>
          <p:nvPr/>
        </p:nvGrpSpPr>
        <p:grpSpPr>
          <a:xfrm>
            <a:off x="2475175" y="572700"/>
            <a:ext cx="6293050" cy="4213000"/>
            <a:chOff x="2482125" y="670250"/>
            <a:chExt cx="6293050" cy="4213000"/>
          </a:xfrm>
        </p:grpSpPr>
        <p:grpSp>
          <p:nvGrpSpPr>
            <p:cNvPr id="1529" name="Google Shape;1529;p42"/>
            <p:cNvGrpSpPr/>
            <p:nvPr/>
          </p:nvGrpSpPr>
          <p:grpSpPr>
            <a:xfrm>
              <a:off x="2482125" y="670250"/>
              <a:ext cx="6293050" cy="4213000"/>
              <a:chOff x="2482125" y="670250"/>
              <a:chExt cx="6293050" cy="4213000"/>
            </a:xfrm>
          </p:grpSpPr>
          <p:sp>
            <p:nvSpPr>
              <p:cNvPr id="1530" name="Google Shape;1530;p42"/>
              <p:cNvSpPr/>
              <p:nvPr/>
            </p:nvSpPr>
            <p:spPr>
              <a:xfrm>
                <a:off x="5855725" y="3932850"/>
                <a:ext cx="1351200" cy="950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31" name="Google Shape;1531;p42"/>
              <p:cNvSpPr/>
              <p:nvPr/>
            </p:nvSpPr>
            <p:spPr>
              <a:xfrm>
                <a:off x="6233808" y="4374151"/>
                <a:ext cx="266400" cy="2898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532" name="Google Shape;1532;p42"/>
              <p:cNvGrpSpPr/>
              <p:nvPr/>
            </p:nvGrpSpPr>
            <p:grpSpPr>
              <a:xfrm>
                <a:off x="6271696" y="4454710"/>
                <a:ext cx="191476" cy="191476"/>
                <a:chOff x="7203958" y="2536432"/>
                <a:chExt cx="457201" cy="457201"/>
              </a:xfrm>
            </p:grpSpPr>
            <p:sp>
              <p:nvSpPr>
                <p:cNvPr id="1533" name="Google Shape;1533;p42"/>
                <p:cNvSpPr/>
                <p:nvPr/>
              </p:nvSpPr>
              <p:spPr>
                <a:xfrm>
                  <a:off x="7233501" y="2651723"/>
                  <a:ext cx="366000" cy="226800"/>
                </a:xfrm>
                <a:prstGeom prst="rect">
                  <a:avLst/>
                </a:prstGeom>
                <a:solidFill>
                  <a:srgbClr val="57224A"/>
                </a:solidFill>
                <a:ln cap="flat" cmpd="sng" w="9525">
                  <a:solidFill>
                    <a:srgbClr val="57224A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pic>
              <p:nvPicPr>
                <p:cNvPr id="1534" name="Google Shape;1534;p42"/>
                <p:cNvPicPr preferRelativeResize="0"/>
                <p:nvPr/>
              </p:nvPicPr>
              <p:blipFill>
                <a:blip r:embed="rId6">
                  <a:alphaModFix/>
                </a:blip>
                <a:stretch>
                  <a:fillRect/>
                </a:stretch>
              </p:blipFill>
              <p:spPr>
                <a:xfrm>
                  <a:off x="7203958" y="2536432"/>
                  <a:ext cx="457201" cy="4572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535" name="Google Shape;1535;p42"/>
              <p:cNvSpPr/>
              <p:nvPr/>
            </p:nvSpPr>
            <p:spPr>
              <a:xfrm>
                <a:off x="7371921" y="3932850"/>
                <a:ext cx="1351200" cy="950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36" name="Google Shape;1536;p42"/>
              <p:cNvSpPr/>
              <p:nvPr/>
            </p:nvSpPr>
            <p:spPr>
              <a:xfrm>
                <a:off x="7477477" y="4143347"/>
                <a:ext cx="648600" cy="6099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537" name="Google Shape;1537;p42"/>
              <p:cNvGrpSpPr/>
              <p:nvPr/>
            </p:nvGrpSpPr>
            <p:grpSpPr>
              <a:xfrm>
                <a:off x="7513581" y="4374250"/>
                <a:ext cx="577241" cy="290072"/>
                <a:chOff x="6516225" y="4306550"/>
                <a:chExt cx="700875" cy="352200"/>
              </a:xfrm>
            </p:grpSpPr>
            <p:sp>
              <p:nvSpPr>
                <p:cNvPr id="1538" name="Google Shape;1538;p42"/>
                <p:cNvSpPr/>
                <p:nvPr/>
              </p:nvSpPr>
              <p:spPr>
                <a:xfrm>
                  <a:off x="6516225" y="4306550"/>
                  <a:ext cx="323700" cy="352200"/>
                </a:xfrm>
                <a:prstGeom prst="can">
                  <a:avLst>
                    <a:gd fmla="val 25000" name="adj"/>
                  </a:avLst>
                </a:prstGeom>
                <a:solidFill>
                  <a:srgbClr val="CCCCCC"/>
                </a:solidFill>
                <a:ln cap="flat" cmpd="sng" w="9525">
                  <a:solidFill>
                    <a:schemeClr val="dk2"/>
                  </a:solidFill>
                  <a:prstDash val="dash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grpSp>
              <p:nvGrpSpPr>
                <p:cNvPr id="1539" name="Google Shape;1539;p42"/>
                <p:cNvGrpSpPr/>
                <p:nvPr/>
              </p:nvGrpSpPr>
              <p:grpSpPr>
                <a:xfrm>
                  <a:off x="6561917" y="4404281"/>
                  <a:ext cx="232487" cy="232487"/>
                  <a:chOff x="7596299" y="2536074"/>
                  <a:chExt cx="457201" cy="457201"/>
                </a:xfrm>
              </p:grpSpPr>
              <p:sp>
                <p:nvSpPr>
                  <p:cNvPr id="1540" name="Google Shape;1540;p42"/>
                  <p:cNvSpPr/>
                  <p:nvPr/>
                </p:nvSpPr>
                <p:spPr>
                  <a:xfrm>
                    <a:off x="7641900" y="2651275"/>
                    <a:ext cx="366000" cy="226800"/>
                  </a:xfrm>
                  <a:prstGeom prst="rect">
                    <a:avLst/>
                  </a:prstGeom>
                  <a:solidFill>
                    <a:srgbClr val="57224A"/>
                  </a:solidFill>
                  <a:ln cap="flat" cmpd="sng" w="9525">
                    <a:solidFill>
                      <a:srgbClr val="57224A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>
                      <a:latin typeface="Poppins"/>
                      <a:ea typeface="Poppins"/>
                      <a:cs typeface="Poppins"/>
                      <a:sym typeface="Poppins"/>
                    </a:endParaRPr>
                  </a:p>
                </p:txBody>
              </p:sp>
              <p:pic>
                <p:nvPicPr>
                  <p:cNvPr id="1541" name="Google Shape;1541;p42"/>
                  <p:cNvPicPr preferRelativeResize="0"/>
                  <p:nvPr/>
                </p:nvPicPr>
                <p:blipFill>
                  <a:blip r:embed="rId6">
                    <a:alphaModFix/>
                  </a:blip>
                  <a:stretch>
                    <a:fillRect/>
                  </a:stretch>
                </p:blipFill>
                <p:spPr>
                  <a:xfrm>
                    <a:off x="7596299" y="2536074"/>
                    <a:ext cx="457201" cy="45720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1542" name="Google Shape;1542;p42"/>
                <p:cNvSpPr/>
                <p:nvPr/>
              </p:nvSpPr>
              <p:spPr>
                <a:xfrm>
                  <a:off x="6893400" y="4306550"/>
                  <a:ext cx="323700" cy="352200"/>
                </a:xfrm>
                <a:prstGeom prst="can">
                  <a:avLst>
                    <a:gd fmla="val 25000" name="adj"/>
                  </a:avLst>
                </a:prstGeom>
                <a:solidFill>
                  <a:srgbClr val="CCCCCC"/>
                </a:solidFill>
                <a:ln cap="flat" cmpd="sng" w="9525">
                  <a:solidFill>
                    <a:schemeClr val="dk2"/>
                  </a:solidFill>
                  <a:prstDash val="dash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grpSp>
              <p:nvGrpSpPr>
                <p:cNvPr id="1543" name="Google Shape;1543;p42"/>
                <p:cNvGrpSpPr/>
                <p:nvPr/>
              </p:nvGrpSpPr>
              <p:grpSpPr>
                <a:xfrm>
                  <a:off x="6939092" y="4404281"/>
                  <a:ext cx="232487" cy="232487"/>
                  <a:chOff x="7596299" y="2536074"/>
                  <a:chExt cx="457201" cy="457201"/>
                </a:xfrm>
              </p:grpSpPr>
              <p:sp>
                <p:nvSpPr>
                  <p:cNvPr id="1544" name="Google Shape;1544;p42"/>
                  <p:cNvSpPr/>
                  <p:nvPr/>
                </p:nvSpPr>
                <p:spPr>
                  <a:xfrm>
                    <a:off x="7641900" y="2651275"/>
                    <a:ext cx="366000" cy="226800"/>
                  </a:xfrm>
                  <a:prstGeom prst="rect">
                    <a:avLst/>
                  </a:prstGeom>
                  <a:solidFill>
                    <a:srgbClr val="57224A"/>
                  </a:solidFill>
                  <a:ln cap="flat" cmpd="sng" w="9525">
                    <a:solidFill>
                      <a:srgbClr val="57224A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>
                      <a:latin typeface="Poppins"/>
                      <a:ea typeface="Poppins"/>
                      <a:cs typeface="Poppins"/>
                      <a:sym typeface="Poppins"/>
                    </a:endParaRPr>
                  </a:p>
                </p:txBody>
              </p:sp>
              <p:pic>
                <p:nvPicPr>
                  <p:cNvPr id="1545" name="Google Shape;1545;p42"/>
                  <p:cNvPicPr preferRelativeResize="0"/>
                  <p:nvPr/>
                </p:nvPicPr>
                <p:blipFill>
                  <a:blip r:embed="rId6">
                    <a:alphaModFix/>
                  </a:blip>
                  <a:stretch>
                    <a:fillRect/>
                  </a:stretch>
                </p:blipFill>
                <p:spPr>
                  <a:xfrm>
                    <a:off x="7596299" y="2536074"/>
                    <a:ext cx="457201" cy="45720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</p:grpSp>
          <p:sp>
            <p:nvSpPr>
              <p:cNvPr id="1546" name="Google Shape;1546;p42"/>
              <p:cNvSpPr/>
              <p:nvPr/>
            </p:nvSpPr>
            <p:spPr>
              <a:xfrm>
                <a:off x="8244117" y="4260084"/>
                <a:ext cx="376500" cy="376500"/>
              </a:xfrm>
              <a:prstGeom prst="rect">
                <a:avLst/>
              </a:prstGeom>
              <a:solidFill>
                <a:srgbClr val="F8F8F8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IO </a:t>
                </a: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Pod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cxnSp>
            <p:nvCxnSpPr>
              <p:cNvPr id="1547" name="Google Shape;1547;p42"/>
              <p:cNvCxnSpPr>
                <a:stCxn id="1536" idx="4"/>
                <a:endCxn id="1546" idx="1"/>
              </p:cNvCxnSpPr>
              <p:nvPr/>
            </p:nvCxnSpPr>
            <p:spPr>
              <a:xfrm>
                <a:off x="8126077" y="4448297"/>
                <a:ext cx="11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sp>
            <p:nvSpPr>
              <p:cNvPr id="1548" name="Google Shape;1548;p42"/>
              <p:cNvSpPr/>
              <p:nvPr/>
            </p:nvSpPr>
            <p:spPr>
              <a:xfrm>
                <a:off x="7371925" y="908740"/>
                <a:ext cx="1351200" cy="950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49" name="Google Shape;1549;p42"/>
              <p:cNvSpPr/>
              <p:nvPr/>
            </p:nvSpPr>
            <p:spPr>
              <a:xfrm>
                <a:off x="7477484" y="1119239"/>
                <a:ext cx="648600" cy="6099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50" name="Google Shape;1550;p42"/>
              <p:cNvSpPr/>
              <p:nvPr/>
            </p:nvSpPr>
            <p:spPr>
              <a:xfrm>
                <a:off x="8244142" y="1235978"/>
                <a:ext cx="376500" cy="376500"/>
              </a:xfrm>
              <a:prstGeom prst="rect">
                <a:avLst/>
              </a:prstGeom>
              <a:solidFill>
                <a:srgbClr val="F8F8F8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IO </a:t>
                </a: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Pod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cxnSp>
            <p:nvCxnSpPr>
              <p:cNvPr id="1551" name="Google Shape;1551;p42"/>
              <p:cNvCxnSpPr>
                <a:stCxn id="1549" idx="4"/>
                <a:endCxn id="1550" idx="1"/>
              </p:cNvCxnSpPr>
              <p:nvPr/>
            </p:nvCxnSpPr>
            <p:spPr>
              <a:xfrm>
                <a:off x="8126084" y="1424189"/>
                <a:ext cx="1182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sp>
            <p:nvSpPr>
              <p:cNvPr id="1552" name="Google Shape;1552;p42"/>
              <p:cNvSpPr/>
              <p:nvPr/>
            </p:nvSpPr>
            <p:spPr>
              <a:xfrm>
                <a:off x="7513143" y="1349896"/>
                <a:ext cx="266700" cy="2901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53" name="Google Shape;1553;p42"/>
              <p:cNvSpPr/>
              <p:nvPr/>
            </p:nvSpPr>
            <p:spPr>
              <a:xfrm>
                <a:off x="7823766" y="1349896"/>
                <a:ext cx="266700" cy="2901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pic>
            <p:nvPicPr>
              <p:cNvPr id="1554" name="Google Shape;1554;p42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7536409" y="1421812"/>
                <a:ext cx="220053" cy="20860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555" name="Google Shape;1555;p42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7847032" y="1421812"/>
                <a:ext cx="220053" cy="20860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56" name="Google Shape;1556;p42"/>
              <p:cNvSpPr/>
              <p:nvPr/>
            </p:nvSpPr>
            <p:spPr>
              <a:xfrm>
                <a:off x="7371921" y="2420800"/>
                <a:ext cx="1351200" cy="950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57" name="Google Shape;1557;p42"/>
              <p:cNvSpPr/>
              <p:nvPr/>
            </p:nvSpPr>
            <p:spPr>
              <a:xfrm>
                <a:off x="7477477" y="2631297"/>
                <a:ext cx="648600" cy="6099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558" name="Google Shape;1558;p42"/>
              <p:cNvGrpSpPr/>
              <p:nvPr/>
            </p:nvGrpSpPr>
            <p:grpSpPr>
              <a:xfrm>
                <a:off x="7513581" y="2862200"/>
                <a:ext cx="577241" cy="290072"/>
                <a:chOff x="6516225" y="4306550"/>
                <a:chExt cx="700875" cy="352200"/>
              </a:xfrm>
            </p:grpSpPr>
            <p:sp>
              <p:nvSpPr>
                <p:cNvPr id="1559" name="Google Shape;1559;p42"/>
                <p:cNvSpPr/>
                <p:nvPr/>
              </p:nvSpPr>
              <p:spPr>
                <a:xfrm>
                  <a:off x="6516225" y="4306550"/>
                  <a:ext cx="323700" cy="352200"/>
                </a:xfrm>
                <a:prstGeom prst="can">
                  <a:avLst>
                    <a:gd fmla="val 25000" name="adj"/>
                  </a:avLst>
                </a:prstGeom>
                <a:solidFill>
                  <a:srgbClr val="CCCCCC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grpSp>
              <p:nvGrpSpPr>
                <p:cNvPr id="1560" name="Google Shape;1560;p42"/>
                <p:cNvGrpSpPr/>
                <p:nvPr/>
              </p:nvGrpSpPr>
              <p:grpSpPr>
                <a:xfrm>
                  <a:off x="6561917" y="4404281"/>
                  <a:ext cx="232487" cy="232487"/>
                  <a:chOff x="7596299" y="2536074"/>
                  <a:chExt cx="457201" cy="457201"/>
                </a:xfrm>
              </p:grpSpPr>
              <p:sp>
                <p:nvSpPr>
                  <p:cNvPr id="1561" name="Google Shape;1561;p42"/>
                  <p:cNvSpPr/>
                  <p:nvPr/>
                </p:nvSpPr>
                <p:spPr>
                  <a:xfrm>
                    <a:off x="7641900" y="2651275"/>
                    <a:ext cx="366000" cy="226800"/>
                  </a:xfrm>
                  <a:prstGeom prst="rect">
                    <a:avLst/>
                  </a:prstGeom>
                  <a:solidFill>
                    <a:srgbClr val="57224A"/>
                  </a:solidFill>
                  <a:ln cap="flat" cmpd="sng" w="9525">
                    <a:solidFill>
                      <a:srgbClr val="57224A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>
                      <a:latin typeface="Poppins"/>
                      <a:ea typeface="Poppins"/>
                      <a:cs typeface="Poppins"/>
                      <a:sym typeface="Poppins"/>
                    </a:endParaRPr>
                  </a:p>
                </p:txBody>
              </p:sp>
              <p:pic>
                <p:nvPicPr>
                  <p:cNvPr id="1562" name="Google Shape;1562;p42"/>
                  <p:cNvPicPr preferRelativeResize="0"/>
                  <p:nvPr/>
                </p:nvPicPr>
                <p:blipFill>
                  <a:blip r:embed="rId6">
                    <a:alphaModFix/>
                  </a:blip>
                  <a:stretch>
                    <a:fillRect/>
                  </a:stretch>
                </p:blipFill>
                <p:spPr>
                  <a:xfrm>
                    <a:off x="7596299" y="2536074"/>
                    <a:ext cx="457201" cy="45720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1563" name="Google Shape;1563;p42"/>
                <p:cNvSpPr/>
                <p:nvPr/>
              </p:nvSpPr>
              <p:spPr>
                <a:xfrm>
                  <a:off x="6893400" y="4306550"/>
                  <a:ext cx="323700" cy="352200"/>
                </a:xfrm>
                <a:prstGeom prst="can">
                  <a:avLst>
                    <a:gd fmla="val 25000" name="adj"/>
                  </a:avLst>
                </a:prstGeom>
                <a:solidFill>
                  <a:srgbClr val="CCCCCC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grpSp>
              <p:nvGrpSpPr>
                <p:cNvPr id="1564" name="Google Shape;1564;p42"/>
                <p:cNvGrpSpPr/>
                <p:nvPr/>
              </p:nvGrpSpPr>
              <p:grpSpPr>
                <a:xfrm>
                  <a:off x="6939092" y="4404281"/>
                  <a:ext cx="232487" cy="232487"/>
                  <a:chOff x="7596299" y="2536074"/>
                  <a:chExt cx="457201" cy="457201"/>
                </a:xfrm>
              </p:grpSpPr>
              <p:sp>
                <p:nvSpPr>
                  <p:cNvPr id="1565" name="Google Shape;1565;p42"/>
                  <p:cNvSpPr/>
                  <p:nvPr/>
                </p:nvSpPr>
                <p:spPr>
                  <a:xfrm>
                    <a:off x="7641900" y="2651275"/>
                    <a:ext cx="366000" cy="226800"/>
                  </a:xfrm>
                  <a:prstGeom prst="rect">
                    <a:avLst/>
                  </a:prstGeom>
                  <a:solidFill>
                    <a:srgbClr val="57224A"/>
                  </a:solidFill>
                  <a:ln cap="flat" cmpd="sng" w="9525">
                    <a:solidFill>
                      <a:srgbClr val="57224A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ctr" bIns="91425" lIns="91425" spcFirstLastPara="1" rIns="91425" wrap="square" tIns="91425">
                    <a:noAutofit/>
                  </a:bodyPr>
                  <a:lstStyle/>
                  <a:p>
                    <a:pPr indent="0" lvl="0" marL="0" rtl="0" algn="ctr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>
                      <a:latin typeface="Poppins"/>
                      <a:ea typeface="Poppins"/>
                      <a:cs typeface="Poppins"/>
                      <a:sym typeface="Poppins"/>
                    </a:endParaRPr>
                  </a:p>
                </p:txBody>
              </p:sp>
              <p:pic>
                <p:nvPicPr>
                  <p:cNvPr id="1566" name="Google Shape;1566;p42"/>
                  <p:cNvPicPr preferRelativeResize="0"/>
                  <p:nvPr/>
                </p:nvPicPr>
                <p:blipFill>
                  <a:blip r:embed="rId6">
                    <a:alphaModFix/>
                  </a:blip>
                  <a:stretch>
                    <a:fillRect/>
                  </a:stretch>
                </p:blipFill>
                <p:spPr>
                  <a:xfrm>
                    <a:off x="7596299" y="2536074"/>
                    <a:ext cx="457201" cy="45720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</p:grpSp>
          <p:sp>
            <p:nvSpPr>
              <p:cNvPr id="1567" name="Google Shape;1567;p42"/>
              <p:cNvSpPr/>
              <p:nvPr/>
            </p:nvSpPr>
            <p:spPr>
              <a:xfrm>
                <a:off x="8244117" y="2748034"/>
                <a:ext cx="376500" cy="376500"/>
              </a:xfrm>
              <a:prstGeom prst="rect">
                <a:avLst/>
              </a:prstGeom>
              <a:solidFill>
                <a:srgbClr val="F8F8F8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IO Pod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cxnSp>
            <p:nvCxnSpPr>
              <p:cNvPr id="1568" name="Google Shape;1568;p42"/>
              <p:cNvCxnSpPr>
                <a:stCxn id="1557" idx="4"/>
                <a:endCxn id="1567" idx="1"/>
              </p:cNvCxnSpPr>
              <p:nvPr/>
            </p:nvCxnSpPr>
            <p:spPr>
              <a:xfrm>
                <a:off x="8126077" y="2936247"/>
                <a:ext cx="1179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sp>
            <p:nvSpPr>
              <p:cNvPr id="1569" name="Google Shape;1569;p42"/>
              <p:cNvSpPr/>
              <p:nvPr/>
            </p:nvSpPr>
            <p:spPr>
              <a:xfrm>
                <a:off x="2482125" y="3932850"/>
                <a:ext cx="1351200" cy="950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70" name="Google Shape;1570;p42"/>
              <p:cNvSpPr/>
              <p:nvPr/>
            </p:nvSpPr>
            <p:spPr>
              <a:xfrm>
                <a:off x="2963996" y="4303163"/>
                <a:ext cx="266400" cy="2898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571" name="Google Shape;1571;p42"/>
              <p:cNvGrpSpPr/>
              <p:nvPr/>
            </p:nvGrpSpPr>
            <p:grpSpPr>
              <a:xfrm>
                <a:off x="3001884" y="4383722"/>
                <a:ext cx="191476" cy="191476"/>
                <a:chOff x="7596299" y="2536074"/>
                <a:chExt cx="457201" cy="457201"/>
              </a:xfrm>
            </p:grpSpPr>
            <p:sp>
              <p:nvSpPr>
                <p:cNvPr id="1572" name="Google Shape;1572;p42"/>
                <p:cNvSpPr/>
                <p:nvPr/>
              </p:nvSpPr>
              <p:spPr>
                <a:xfrm>
                  <a:off x="7641900" y="2651275"/>
                  <a:ext cx="366000" cy="226800"/>
                </a:xfrm>
                <a:prstGeom prst="rect">
                  <a:avLst/>
                </a:prstGeom>
                <a:solidFill>
                  <a:srgbClr val="57224A"/>
                </a:solidFill>
                <a:ln cap="flat" cmpd="sng" w="9525">
                  <a:solidFill>
                    <a:srgbClr val="57224A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pic>
              <p:nvPicPr>
                <p:cNvPr id="1573" name="Google Shape;1573;p42"/>
                <p:cNvPicPr preferRelativeResize="0"/>
                <p:nvPr/>
              </p:nvPicPr>
              <p:blipFill>
                <a:blip r:embed="rId6">
                  <a:alphaModFix/>
                </a:blip>
                <a:stretch>
                  <a:fillRect/>
                </a:stretch>
              </p:blipFill>
              <p:spPr>
                <a:xfrm>
                  <a:off x="7596299" y="2536074"/>
                  <a:ext cx="457201" cy="4572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574" name="Google Shape;1574;p42"/>
              <p:cNvSpPr/>
              <p:nvPr/>
            </p:nvSpPr>
            <p:spPr>
              <a:xfrm>
                <a:off x="3998271" y="3932850"/>
                <a:ext cx="1351200" cy="950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75" name="Google Shape;1575;p42"/>
              <p:cNvSpPr/>
              <p:nvPr/>
            </p:nvSpPr>
            <p:spPr>
              <a:xfrm>
                <a:off x="4176931" y="4303413"/>
                <a:ext cx="266700" cy="2901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576" name="Google Shape;1576;p42"/>
              <p:cNvGrpSpPr/>
              <p:nvPr/>
            </p:nvGrpSpPr>
            <p:grpSpPr>
              <a:xfrm>
                <a:off x="4214558" y="4383902"/>
                <a:ext cx="191476" cy="191476"/>
                <a:chOff x="7596299" y="2536074"/>
                <a:chExt cx="457201" cy="457201"/>
              </a:xfrm>
            </p:grpSpPr>
            <p:sp>
              <p:nvSpPr>
                <p:cNvPr id="1577" name="Google Shape;1577;p42"/>
                <p:cNvSpPr/>
                <p:nvPr/>
              </p:nvSpPr>
              <p:spPr>
                <a:xfrm>
                  <a:off x="7641900" y="2651275"/>
                  <a:ext cx="366000" cy="226800"/>
                </a:xfrm>
                <a:prstGeom prst="rect">
                  <a:avLst/>
                </a:prstGeom>
                <a:solidFill>
                  <a:srgbClr val="57224A"/>
                </a:solidFill>
                <a:ln cap="flat" cmpd="sng" w="9525">
                  <a:solidFill>
                    <a:srgbClr val="57224A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pic>
              <p:nvPicPr>
                <p:cNvPr id="1578" name="Google Shape;1578;p42"/>
                <p:cNvPicPr preferRelativeResize="0"/>
                <p:nvPr/>
              </p:nvPicPr>
              <p:blipFill>
                <a:blip r:embed="rId6">
                  <a:alphaModFix/>
                </a:blip>
                <a:stretch>
                  <a:fillRect/>
                </a:stretch>
              </p:blipFill>
              <p:spPr>
                <a:xfrm>
                  <a:off x="7596299" y="2536074"/>
                  <a:ext cx="457201" cy="4572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579" name="Google Shape;1579;p42"/>
              <p:cNvSpPr/>
              <p:nvPr/>
            </p:nvSpPr>
            <p:spPr>
              <a:xfrm>
                <a:off x="4787217" y="4260234"/>
                <a:ext cx="376500" cy="376500"/>
              </a:xfrm>
              <a:prstGeom prst="rect">
                <a:avLst/>
              </a:prstGeom>
              <a:solidFill>
                <a:srgbClr val="F8F8F8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IO Pod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cxnSp>
            <p:nvCxnSpPr>
              <p:cNvPr id="1580" name="Google Shape;1580;p42"/>
              <p:cNvCxnSpPr>
                <a:stCxn id="1570" idx="4"/>
                <a:endCxn id="1575" idx="2"/>
              </p:cNvCxnSpPr>
              <p:nvPr/>
            </p:nvCxnSpPr>
            <p:spPr>
              <a:xfrm>
                <a:off x="3230396" y="4448063"/>
                <a:ext cx="946500" cy="3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dash"/>
                <a:round/>
                <a:headEnd len="med" w="med" type="none"/>
                <a:tailEnd len="med" w="med" type="triangle"/>
              </a:ln>
            </p:spPr>
          </p:cxnSp>
          <p:cxnSp>
            <p:nvCxnSpPr>
              <p:cNvPr id="1581" name="Google Shape;1581;p42"/>
              <p:cNvCxnSpPr>
                <a:stCxn id="1575" idx="4"/>
                <a:endCxn id="1579" idx="1"/>
              </p:cNvCxnSpPr>
              <p:nvPr/>
            </p:nvCxnSpPr>
            <p:spPr>
              <a:xfrm>
                <a:off x="4443631" y="4448463"/>
                <a:ext cx="3435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sp>
            <p:nvSpPr>
              <p:cNvPr id="1582" name="Google Shape;1582;p42"/>
              <p:cNvSpPr/>
              <p:nvPr/>
            </p:nvSpPr>
            <p:spPr>
              <a:xfrm>
                <a:off x="3998271" y="2420800"/>
                <a:ext cx="1351200" cy="950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83" name="Google Shape;1583;p42"/>
              <p:cNvSpPr/>
              <p:nvPr/>
            </p:nvSpPr>
            <p:spPr>
              <a:xfrm>
                <a:off x="4176931" y="2791363"/>
                <a:ext cx="266700" cy="2901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1584" name="Google Shape;1584;p42"/>
              <p:cNvGrpSpPr/>
              <p:nvPr/>
            </p:nvGrpSpPr>
            <p:grpSpPr>
              <a:xfrm>
                <a:off x="4214558" y="2871852"/>
                <a:ext cx="191476" cy="191476"/>
                <a:chOff x="7596299" y="2536074"/>
                <a:chExt cx="457201" cy="457201"/>
              </a:xfrm>
            </p:grpSpPr>
            <p:sp>
              <p:nvSpPr>
                <p:cNvPr id="1585" name="Google Shape;1585;p42"/>
                <p:cNvSpPr/>
                <p:nvPr/>
              </p:nvSpPr>
              <p:spPr>
                <a:xfrm>
                  <a:off x="7641900" y="2651275"/>
                  <a:ext cx="366000" cy="226800"/>
                </a:xfrm>
                <a:prstGeom prst="rect">
                  <a:avLst/>
                </a:prstGeom>
                <a:solidFill>
                  <a:srgbClr val="57224A"/>
                </a:solidFill>
                <a:ln cap="flat" cmpd="sng" w="9525">
                  <a:solidFill>
                    <a:srgbClr val="57224A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pic>
              <p:nvPicPr>
                <p:cNvPr id="1586" name="Google Shape;1586;p42"/>
                <p:cNvPicPr preferRelativeResize="0"/>
                <p:nvPr/>
              </p:nvPicPr>
              <p:blipFill>
                <a:blip r:embed="rId6">
                  <a:alphaModFix/>
                </a:blip>
                <a:stretch>
                  <a:fillRect/>
                </a:stretch>
              </p:blipFill>
              <p:spPr>
                <a:xfrm>
                  <a:off x="7596299" y="2536074"/>
                  <a:ext cx="457201" cy="4572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1587" name="Google Shape;1587;p42"/>
              <p:cNvSpPr/>
              <p:nvPr/>
            </p:nvSpPr>
            <p:spPr>
              <a:xfrm>
                <a:off x="4787217" y="2748184"/>
                <a:ext cx="376500" cy="376500"/>
              </a:xfrm>
              <a:prstGeom prst="rect">
                <a:avLst/>
              </a:prstGeom>
              <a:solidFill>
                <a:srgbClr val="F8F8F8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IO Pod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cxnSp>
            <p:nvCxnSpPr>
              <p:cNvPr id="1588" name="Google Shape;1588;p42"/>
              <p:cNvCxnSpPr>
                <a:stCxn id="1583" idx="4"/>
                <a:endCxn id="1587" idx="1"/>
              </p:cNvCxnSpPr>
              <p:nvPr/>
            </p:nvCxnSpPr>
            <p:spPr>
              <a:xfrm>
                <a:off x="4443631" y="2936413"/>
                <a:ext cx="3435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sp>
            <p:nvSpPr>
              <p:cNvPr id="1589" name="Google Shape;1589;p42"/>
              <p:cNvSpPr/>
              <p:nvPr/>
            </p:nvSpPr>
            <p:spPr>
              <a:xfrm>
                <a:off x="3998271" y="908750"/>
                <a:ext cx="1351200" cy="9504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90" name="Google Shape;1590;p42"/>
              <p:cNvSpPr/>
              <p:nvPr/>
            </p:nvSpPr>
            <p:spPr>
              <a:xfrm>
                <a:off x="4787217" y="1236134"/>
                <a:ext cx="376500" cy="376500"/>
              </a:xfrm>
              <a:prstGeom prst="rect">
                <a:avLst/>
              </a:prstGeom>
              <a:solidFill>
                <a:srgbClr val="F8F8F8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IO Pod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cxnSp>
            <p:nvCxnSpPr>
              <p:cNvPr id="1591" name="Google Shape;1591;p42"/>
              <p:cNvCxnSpPr>
                <a:stCxn id="1592" idx="4"/>
                <a:endCxn id="1590" idx="1"/>
              </p:cNvCxnSpPr>
              <p:nvPr/>
            </p:nvCxnSpPr>
            <p:spPr>
              <a:xfrm>
                <a:off x="4443518" y="1424371"/>
                <a:ext cx="343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oval"/>
              </a:ln>
            </p:spPr>
          </p:cxnSp>
          <p:sp>
            <p:nvSpPr>
              <p:cNvPr id="1592" name="Google Shape;1592;p42"/>
              <p:cNvSpPr/>
              <p:nvPr/>
            </p:nvSpPr>
            <p:spPr>
              <a:xfrm>
                <a:off x="4176818" y="1279321"/>
                <a:ext cx="266700" cy="2901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pic>
            <p:nvPicPr>
              <p:cNvPr id="1593" name="Google Shape;1593;p42"/>
              <p:cNvPicPr preferRelativeResize="0"/>
              <p:nvPr/>
            </p:nvPicPr>
            <p:blipFill>
              <a:blip r:embed="rId7">
                <a:alphaModFix/>
              </a:blip>
              <a:stretch>
                <a:fillRect/>
              </a:stretch>
            </p:blipFill>
            <p:spPr>
              <a:xfrm>
                <a:off x="4200084" y="1351237"/>
                <a:ext cx="220053" cy="20860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94" name="Google Shape;1594;p42"/>
              <p:cNvSpPr txBox="1"/>
              <p:nvPr/>
            </p:nvSpPr>
            <p:spPr>
              <a:xfrm>
                <a:off x="4272325" y="670250"/>
                <a:ext cx="803100" cy="23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Local</a:t>
                </a:r>
                <a:endParaRPr i="1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95" name="Google Shape;1595;p42"/>
              <p:cNvSpPr txBox="1"/>
              <p:nvPr/>
            </p:nvSpPr>
            <p:spPr>
              <a:xfrm>
                <a:off x="4272325" y="2184413"/>
                <a:ext cx="803100" cy="23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Longhorn</a:t>
                </a:r>
                <a:endParaRPr i="1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96" name="Google Shape;1596;p42"/>
              <p:cNvSpPr txBox="1"/>
              <p:nvPr/>
            </p:nvSpPr>
            <p:spPr>
              <a:xfrm>
                <a:off x="3184325" y="3694338"/>
                <a:ext cx="1455300" cy="23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Longhorn + iSCSI</a:t>
                </a:r>
                <a:endParaRPr i="1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97" name="Google Shape;1597;p42"/>
              <p:cNvSpPr txBox="1"/>
              <p:nvPr/>
            </p:nvSpPr>
            <p:spPr>
              <a:xfrm>
                <a:off x="6558375" y="3694338"/>
                <a:ext cx="1455300" cy="23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Union + </a:t>
                </a:r>
                <a:r>
                  <a:rPr i="1"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Longhorn + iSCSI</a:t>
                </a:r>
                <a:endParaRPr i="1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98" name="Google Shape;1598;p42"/>
              <p:cNvSpPr txBox="1"/>
              <p:nvPr/>
            </p:nvSpPr>
            <p:spPr>
              <a:xfrm>
                <a:off x="7319875" y="2184325"/>
                <a:ext cx="1455300" cy="23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Union + Longhorn</a:t>
                </a:r>
                <a:endParaRPr i="1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99" name="Google Shape;1599;p42"/>
              <p:cNvSpPr txBox="1"/>
              <p:nvPr/>
            </p:nvSpPr>
            <p:spPr>
              <a:xfrm>
                <a:off x="7319875" y="674300"/>
                <a:ext cx="1455300" cy="238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8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Union + Local</a:t>
                </a:r>
                <a:endParaRPr i="1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1600" name="Google Shape;1600;p42"/>
            <p:cNvSpPr/>
            <p:nvPr/>
          </p:nvSpPr>
          <p:spPr>
            <a:xfrm>
              <a:off x="6576346" y="4368438"/>
              <a:ext cx="266400" cy="2898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1601" name="Google Shape;1601;p42"/>
            <p:cNvGrpSpPr/>
            <p:nvPr/>
          </p:nvGrpSpPr>
          <p:grpSpPr>
            <a:xfrm>
              <a:off x="6614234" y="4448997"/>
              <a:ext cx="191476" cy="191476"/>
              <a:chOff x="7596299" y="2536074"/>
              <a:chExt cx="457201" cy="457201"/>
            </a:xfrm>
          </p:grpSpPr>
          <p:sp>
            <p:nvSpPr>
              <p:cNvPr id="1602" name="Google Shape;1602;p42"/>
              <p:cNvSpPr/>
              <p:nvPr/>
            </p:nvSpPr>
            <p:spPr>
              <a:xfrm>
                <a:off x="7641900" y="2651275"/>
                <a:ext cx="366000" cy="226800"/>
              </a:xfrm>
              <a:prstGeom prst="rect">
                <a:avLst/>
              </a:prstGeom>
              <a:solidFill>
                <a:srgbClr val="57224A"/>
              </a:solidFill>
              <a:ln cap="flat" cmpd="sng" w="9525">
                <a:solidFill>
                  <a:srgbClr val="57224A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pic>
            <p:nvPicPr>
              <p:cNvPr id="1603" name="Google Shape;1603;p42"/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7596299" y="2536074"/>
                <a:ext cx="457201" cy="45720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1604" name="Google Shape;1604;p42"/>
            <p:cNvCxnSpPr>
              <a:endCxn id="1542" idx="3"/>
            </p:cNvCxnSpPr>
            <p:nvPr/>
          </p:nvCxnSpPr>
          <p:spPr>
            <a:xfrm>
              <a:off x="6709522" y="4658322"/>
              <a:ext cx="1248000" cy="6000"/>
            </a:xfrm>
            <a:prstGeom prst="bentConnector4">
              <a:avLst>
                <a:gd fmla="val -128" name="adj1"/>
                <a:gd fmla="val 2620467" name="adj2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1605" name="Google Shape;1605;p42"/>
            <p:cNvCxnSpPr>
              <a:stCxn id="1531" idx="3"/>
              <a:endCxn id="1538" idx="3"/>
            </p:cNvCxnSpPr>
            <p:nvPr/>
          </p:nvCxnSpPr>
          <p:spPr>
            <a:xfrm flipH="1" rot="-5400000">
              <a:off x="7006608" y="4024351"/>
              <a:ext cx="600" cy="1279800"/>
            </a:xfrm>
            <a:prstGeom prst="bentConnector3">
              <a:avLst>
                <a:gd fmla="val 25354010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sp>
        <p:nvSpPr>
          <p:cNvPr id="1606" name="Google Shape;1606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7" st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7" st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8" st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8" st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7">
                                            <p:txEl>
                                              <p:pRg end="19" st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7">
                                            <p:txEl>
                                              <p:pRg end="19" st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0" name="Shape 1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1" name="Google Shape;1611;p43"/>
          <p:cNvSpPr txBox="1"/>
          <p:nvPr>
            <p:ph type="title"/>
          </p:nvPr>
        </p:nvSpPr>
        <p:spPr>
          <a:xfrm>
            <a:off x="0" y="0"/>
            <a:ext cx="3306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Evaluation – Results</a:t>
            </a:r>
            <a:endParaRPr sz="2020"/>
          </a:p>
        </p:txBody>
      </p:sp>
      <p:pic>
        <p:nvPicPr>
          <p:cNvPr id="1612" name="Google Shape;161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675" y="725100"/>
            <a:ext cx="4379024" cy="386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3" name="Google Shape;1613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1300" y="725100"/>
            <a:ext cx="4379024" cy="3861595"/>
          </a:xfrm>
          <a:prstGeom prst="rect">
            <a:avLst/>
          </a:prstGeom>
          <a:noFill/>
          <a:ln>
            <a:noFill/>
          </a:ln>
        </p:spPr>
      </p:pic>
      <p:sp>
        <p:nvSpPr>
          <p:cNvPr id="1614" name="Google Shape;1614;p43"/>
          <p:cNvSpPr txBox="1"/>
          <p:nvPr/>
        </p:nvSpPr>
        <p:spPr>
          <a:xfrm>
            <a:off x="6651075" y="4581625"/>
            <a:ext cx="1845600" cy="55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It’s FUSE :( </a:t>
            </a:r>
            <a:r>
              <a:rPr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...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15" name="Google Shape;1615;p43"/>
          <p:cNvSpPr/>
          <p:nvPr/>
        </p:nvSpPr>
        <p:spPr>
          <a:xfrm>
            <a:off x="1704925" y="1610050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16" name="Google Shape;1616;p43"/>
          <p:cNvSpPr/>
          <p:nvPr/>
        </p:nvSpPr>
        <p:spPr>
          <a:xfrm>
            <a:off x="2597650" y="2961725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17" name="Google Shape;1617;p43"/>
          <p:cNvSpPr/>
          <p:nvPr/>
        </p:nvSpPr>
        <p:spPr>
          <a:xfrm>
            <a:off x="1994725" y="1943350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18" name="Google Shape;1618;p43"/>
          <p:cNvSpPr/>
          <p:nvPr/>
        </p:nvSpPr>
        <p:spPr>
          <a:xfrm>
            <a:off x="2887450" y="3027300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19" name="Google Shape;1619;p43"/>
          <p:cNvSpPr/>
          <p:nvPr/>
        </p:nvSpPr>
        <p:spPr>
          <a:xfrm>
            <a:off x="2291450" y="2682650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20" name="Google Shape;1620;p43"/>
          <p:cNvSpPr/>
          <p:nvPr/>
        </p:nvSpPr>
        <p:spPr>
          <a:xfrm>
            <a:off x="3184175" y="3097663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621" name="Google Shape;1621;p43"/>
          <p:cNvGrpSpPr/>
          <p:nvPr/>
        </p:nvGrpSpPr>
        <p:grpSpPr>
          <a:xfrm>
            <a:off x="2312000" y="2419100"/>
            <a:ext cx="1495200" cy="678450"/>
            <a:chOff x="2312000" y="2419100"/>
            <a:chExt cx="1495200" cy="678450"/>
          </a:xfrm>
        </p:grpSpPr>
        <p:cxnSp>
          <p:nvCxnSpPr>
            <p:cNvPr id="1622" name="Google Shape;1622;p43"/>
            <p:cNvCxnSpPr>
              <a:stCxn id="1619" idx="0"/>
              <a:endCxn id="1620" idx="0"/>
            </p:cNvCxnSpPr>
            <p:nvPr/>
          </p:nvCxnSpPr>
          <p:spPr>
            <a:xfrm flipH="1" rot="-5400000">
              <a:off x="2550950" y="2443700"/>
              <a:ext cx="414900" cy="892800"/>
            </a:xfrm>
            <a:prstGeom prst="bentConnector3">
              <a:avLst>
                <a:gd fmla="val -35153" name="adj1"/>
              </a:avLst>
            </a:prstGeom>
            <a:noFill/>
            <a:ln cap="flat" cmpd="sng" w="9525">
              <a:solidFill>
                <a:srgbClr val="46BDC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623" name="Google Shape;1623;p43"/>
            <p:cNvSpPr txBox="1"/>
            <p:nvPr/>
          </p:nvSpPr>
          <p:spPr>
            <a:xfrm>
              <a:off x="3204800" y="2419100"/>
              <a:ext cx="602400" cy="23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46BDC6"/>
                  </a:solidFill>
                  <a:latin typeface="Poppins"/>
                  <a:ea typeface="Poppins"/>
                  <a:cs typeface="Poppins"/>
                  <a:sym typeface="Poppins"/>
                </a:rPr>
                <a:t>-40%</a:t>
              </a:r>
              <a:endParaRPr b="1" sz="1000">
                <a:solidFill>
                  <a:srgbClr val="46BDC6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624" name="Google Shape;1624;p43"/>
          <p:cNvSpPr/>
          <p:nvPr/>
        </p:nvSpPr>
        <p:spPr>
          <a:xfrm>
            <a:off x="6267050" y="1578700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25" name="Google Shape;1625;p43"/>
          <p:cNvSpPr/>
          <p:nvPr/>
        </p:nvSpPr>
        <p:spPr>
          <a:xfrm>
            <a:off x="7159775" y="1702738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26" name="Google Shape;1626;p43"/>
          <p:cNvSpPr/>
          <p:nvPr/>
        </p:nvSpPr>
        <p:spPr>
          <a:xfrm>
            <a:off x="6544775" y="1655375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27" name="Google Shape;1627;p43"/>
          <p:cNvSpPr/>
          <p:nvPr/>
        </p:nvSpPr>
        <p:spPr>
          <a:xfrm>
            <a:off x="7437500" y="2070388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28" name="Google Shape;1628;p43"/>
          <p:cNvSpPr/>
          <p:nvPr/>
        </p:nvSpPr>
        <p:spPr>
          <a:xfrm>
            <a:off x="6841425" y="2135300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29" name="Google Shape;1629;p43"/>
          <p:cNvSpPr/>
          <p:nvPr/>
        </p:nvSpPr>
        <p:spPr>
          <a:xfrm>
            <a:off x="7734150" y="2340613"/>
            <a:ext cx="41100" cy="32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1630" name="Google Shape;1630;p43"/>
          <p:cNvGrpSpPr/>
          <p:nvPr/>
        </p:nvGrpSpPr>
        <p:grpSpPr>
          <a:xfrm>
            <a:off x="6861975" y="1776725"/>
            <a:ext cx="1423800" cy="563775"/>
            <a:chOff x="6861975" y="1776725"/>
            <a:chExt cx="1423800" cy="563775"/>
          </a:xfrm>
        </p:grpSpPr>
        <p:cxnSp>
          <p:nvCxnSpPr>
            <p:cNvPr id="1631" name="Google Shape;1631;p43"/>
            <p:cNvCxnSpPr>
              <a:stCxn id="1628" idx="0"/>
              <a:endCxn id="1629" idx="0"/>
            </p:cNvCxnSpPr>
            <p:nvPr/>
          </p:nvCxnSpPr>
          <p:spPr>
            <a:xfrm flipH="1" rot="-5400000">
              <a:off x="7205775" y="1791500"/>
              <a:ext cx="205200" cy="892800"/>
            </a:xfrm>
            <a:prstGeom prst="bentConnector3">
              <a:avLst>
                <a:gd fmla="val -116045" name="adj1"/>
              </a:avLst>
            </a:prstGeom>
            <a:noFill/>
            <a:ln cap="flat" cmpd="sng" w="9525">
              <a:solidFill>
                <a:srgbClr val="46BDC6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632" name="Google Shape;1632;p43"/>
            <p:cNvSpPr txBox="1"/>
            <p:nvPr/>
          </p:nvSpPr>
          <p:spPr>
            <a:xfrm>
              <a:off x="7754775" y="1776725"/>
              <a:ext cx="531000" cy="23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46BDC6"/>
                  </a:solidFill>
                  <a:latin typeface="Poppins"/>
                  <a:ea typeface="Poppins"/>
                  <a:cs typeface="Poppins"/>
                  <a:sym typeface="Poppins"/>
                </a:rPr>
                <a:t>-14%</a:t>
              </a:r>
              <a:endParaRPr b="1" sz="1000">
                <a:solidFill>
                  <a:srgbClr val="46BDC6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633" name="Google Shape;1633;p43"/>
          <p:cNvGrpSpPr/>
          <p:nvPr/>
        </p:nvGrpSpPr>
        <p:grpSpPr>
          <a:xfrm>
            <a:off x="2015275" y="1658325"/>
            <a:ext cx="1423800" cy="1368925"/>
            <a:chOff x="2015275" y="1658325"/>
            <a:chExt cx="1423800" cy="1368925"/>
          </a:xfrm>
        </p:grpSpPr>
        <p:sp>
          <p:nvSpPr>
            <p:cNvPr id="1634" name="Google Shape;1634;p43"/>
            <p:cNvSpPr txBox="1"/>
            <p:nvPr/>
          </p:nvSpPr>
          <p:spPr>
            <a:xfrm>
              <a:off x="2908075" y="1658325"/>
              <a:ext cx="531000" cy="23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FF6D01"/>
                  </a:solidFill>
                  <a:latin typeface="Poppins"/>
                  <a:ea typeface="Poppins"/>
                  <a:cs typeface="Poppins"/>
                  <a:sym typeface="Poppins"/>
                </a:rPr>
                <a:t>-63%</a:t>
              </a:r>
              <a:endParaRPr b="1" sz="10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635" name="Google Shape;1635;p43"/>
            <p:cNvCxnSpPr>
              <a:stCxn id="1617" idx="0"/>
              <a:endCxn id="1618" idx="0"/>
            </p:cNvCxnSpPr>
            <p:nvPr/>
          </p:nvCxnSpPr>
          <p:spPr>
            <a:xfrm flipH="1" rot="-5400000">
              <a:off x="1919725" y="2038900"/>
              <a:ext cx="1083900" cy="892800"/>
            </a:xfrm>
            <a:prstGeom prst="bentConnector3">
              <a:avLst>
                <a:gd fmla="val -15373" name="adj1"/>
              </a:avLst>
            </a:prstGeom>
            <a:noFill/>
            <a:ln cap="flat" cmpd="sng" w="9525">
              <a:solidFill>
                <a:srgbClr val="FF6D0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636" name="Google Shape;1636;p43"/>
          <p:cNvGrpSpPr/>
          <p:nvPr/>
        </p:nvGrpSpPr>
        <p:grpSpPr>
          <a:xfrm>
            <a:off x="1725475" y="1340575"/>
            <a:ext cx="1423800" cy="1621275"/>
            <a:chOff x="1725475" y="1340575"/>
            <a:chExt cx="1423800" cy="1621275"/>
          </a:xfrm>
        </p:grpSpPr>
        <p:sp>
          <p:nvSpPr>
            <p:cNvPr id="1637" name="Google Shape;1637;p43"/>
            <p:cNvSpPr txBox="1"/>
            <p:nvPr/>
          </p:nvSpPr>
          <p:spPr>
            <a:xfrm>
              <a:off x="2618275" y="1340575"/>
              <a:ext cx="531000" cy="23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34A853"/>
                  </a:solidFill>
                  <a:latin typeface="Poppins"/>
                  <a:ea typeface="Poppins"/>
                  <a:cs typeface="Poppins"/>
                  <a:sym typeface="Poppins"/>
                </a:rPr>
                <a:t>-66%</a:t>
              </a:r>
              <a:endParaRPr b="1" sz="1000">
                <a:solidFill>
                  <a:srgbClr val="34A85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638" name="Google Shape;1638;p43"/>
            <p:cNvCxnSpPr>
              <a:stCxn id="1615" idx="0"/>
              <a:endCxn id="1616" idx="0"/>
            </p:cNvCxnSpPr>
            <p:nvPr/>
          </p:nvCxnSpPr>
          <p:spPr>
            <a:xfrm flipH="1" rot="-5400000">
              <a:off x="1495975" y="1839550"/>
              <a:ext cx="1351800" cy="892800"/>
            </a:xfrm>
            <a:prstGeom prst="bentConnector3">
              <a:avLst>
                <a:gd fmla="val -11157" name="adj1"/>
              </a:avLst>
            </a:prstGeom>
            <a:noFill/>
            <a:ln cap="flat" cmpd="sng" w="9525">
              <a:solidFill>
                <a:srgbClr val="34A853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639" name="Google Shape;1639;p43"/>
          <p:cNvGrpSpPr/>
          <p:nvPr/>
        </p:nvGrpSpPr>
        <p:grpSpPr>
          <a:xfrm>
            <a:off x="6565325" y="1422475"/>
            <a:ext cx="1423800" cy="647800"/>
            <a:chOff x="6565325" y="1422475"/>
            <a:chExt cx="1423800" cy="647800"/>
          </a:xfrm>
        </p:grpSpPr>
        <p:sp>
          <p:nvSpPr>
            <p:cNvPr id="1640" name="Google Shape;1640;p43"/>
            <p:cNvSpPr txBox="1"/>
            <p:nvPr/>
          </p:nvSpPr>
          <p:spPr>
            <a:xfrm>
              <a:off x="7458125" y="1422475"/>
              <a:ext cx="531000" cy="23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FF6D01"/>
                  </a:solidFill>
                  <a:latin typeface="Poppins"/>
                  <a:ea typeface="Poppins"/>
                  <a:cs typeface="Poppins"/>
                  <a:sym typeface="Poppins"/>
                </a:rPr>
                <a:t>-21%</a:t>
              </a:r>
              <a:endParaRPr b="1" sz="10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641" name="Google Shape;1641;p43"/>
            <p:cNvCxnSpPr>
              <a:stCxn id="1626" idx="0"/>
              <a:endCxn id="1627" idx="0"/>
            </p:cNvCxnSpPr>
            <p:nvPr/>
          </p:nvCxnSpPr>
          <p:spPr>
            <a:xfrm flipH="1" rot="-5400000">
              <a:off x="6804275" y="1416425"/>
              <a:ext cx="414900" cy="892800"/>
            </a:xfrm>
            <a:prstGeom prst="bentConnector3">
              <a:avLst>
                <a:gd fmla="val -27525" name="adj1"/>
              </a:avLst>
            </a:prstGeom>
            <a:noFill/>
            <a:ln cap="flat" cmpd="sng" w="9525">
              <a:solidFill>
                <a:srgbClr val="FF6D01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642" name="Google Shape;1642;p43"/>
          <p:cNvGrpSpPr/>
          <p:nvPr/>
        </p:nvGrpSpPr>
        <p:grpSpPr>
          <a:xfrm>
            <a:off x="6287600" y="1220725"/>
            <a:ext cx="1423800" cy="481875"/>
            <a:chOff x="6287600" y="1220725"/>
            <a:chExt cx="1423800" cy="481875"/>
          </a:xfrm>
        </p:grpSpPr>
        <p:sp>
          <p:nvSpPr>
            <p:cNvPr id="1643" name="Google Shape;1643;p43"/>
            <p:cNvSpPr txBox="1"/>
            <p:nvPr/>
          </p:nvSpPr>
          <p:spPr>
            <a:xfrm>
              <a:off x="7180400" y="1220725"/>
              <a:ext cx="531000" cy="238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34A853"/>
                  </a:solidFill>
                  <a:latin typeface="Poppins"/>
                  <a:ea typeface="Poppins"/>
                  <a:cs typeface="Poppins"/>
                  <a:sym typeface="Poppins"/>
                </a:rPr>
                <a:t>-5%</a:t>
              </a:r>
              <a:endParaRPr b="1" sz="1000">
                <a:solidFill>
                  <a:srgbClr val="34A85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644" name="Google Shape;1644;p43"/>
            <p:cNvCxnSpPr>
              <a:stCxn id="1624" idx="0"/>
              <a:endCxn id="1625" idx="0"/>
            </p:cNvCxnSpPr>
            <p:nvPr/>
          </p:nvCxnSpPr>
          <p:spPr>
            <a:xfrm flipH="1" rot="-5400000">
              <a:off x="6672050" y="1194250"/>
              <a:ext cx="123900" cy="892800"/>
            </a:xfrm>
            <a:prstGeom prst="bentConnector3">
              <a:avLst>
                <a:gd fmla="val -192191" name="adj1"/>
              </a:avLst>
            </a:prstGeom>
            <a:noFill/>
            <a:ln cap="flat" cmpd="sng" w="9525">
              <a:solidFill>
                <a:srgbClr val="34A853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1645" name="Google Shape;1645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9" name="Shape 1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0" name="Google Shape;1650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51" name="Google Shape;1651;p44"/>
          <p:cNvSpPr txBox="1"/>
          <p:nvPr>
            <p:ph type="title"/>
          </p:nvPr>
        </p:nvSpPr>
        <p:spPr>
          <a:xfrm>
            <a:off x="0" y="0"/>
            <a:ext cx="364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Overview</a:t>
            </a:r>
            <a:endParaRPr sz="2020"/>
          </a:p>
        </p:txBody>
      </p:sp>
      <p:sp>
        <p:nvSpPr>
          <p:cNvPr id="1652" name="Google Shape;1652;p44"/>
          <p:cNvSpPr txBox="1"/>
          <p:nvPr/>
        </p:nvSpPr>
        <p:spPr>
          <a:xfrm>
            <a:off x="0" y="572700"/>
            <a:ext cx="54099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Kubernetes context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Storage landscape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Enter Union CSI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Background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Implementation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Evaluation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6D0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Conclusion</a:t>
            </a:r>
            <a:endParaRPr b="1" sz="1800">
              <a:solidFill>
                <a:srgbClr val="FF6D0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6" name="Shape 1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57;p45"/>
          <p:cNvSpPr txBox="1"/>
          <p:nvPr>
            <p:ph type="title"/>
          </p:nvPr>
        </p:nvSpPr>
        <p:spPr>
          <a:xfrm>
            <a:off x="0" y="0"/>
            <a:ext cx="2568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Conclusion</a:t>
            </a:r>
            <a:endParaRPr sz="2020"/>
          </a:p>
        </p:txBody>
      </p:sp>
      <p:sp>
        <p:nvSpPr>
          <p:cNvPr id="1658" name="Google Shape;1658;p45"/>
          <p:cNvSpPr txBox="1"/>
          <p:nvPr/>
        </p:nvSpPr>
        <p:spPr>
          <a:xfrm>
            <a:off x="0" y="572700"/>
            <a:ext cx="65841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8000"/>
                </a:solidFill>
                <a:latin typeface="Poppins"/>
                <a:ea typeface="Poppins"/>
                <a:cs typeface="Poppins"/>
                <a:sym typeface="Poppins"/>
              </a:rPr>
              <a:t>Pros</a:t>
            </a:r>
            <a:endParaRPr b="1" sz="1800">
              <a:solidFill>
                <a:srgbClr val="008000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Scalable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Add it with your favorite storage </a:t>
            </a:r>
            <a:r>
              <a:rPr i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flavor</a:t>
            </a:r>
            <a:endParaRPr i="1"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Simple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CF222E"/>
                </a:solidFill>
                <a:latin typeface="Poppins"/>
                <a:ea typeface="Poppins"/>
                <a:cs typeface="Poppins"/>
                <a:sym typeface="Poppins"/>
              </a:rPr>
              <a:t>Cons</a:t>
            </a:r>
            <a:endParaRPr b="1" sz="1800">
              <a:solidFill>
                <a:srgbClr val="CF222E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FUSE overhead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Limited # of lower plugins to use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Fixed splittings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59" name="Google Shape;165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58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3" name="Shape 1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4" name="Google Shape;1664;p46"/>
          <p:cNvSpPr txBox="1"/>
          <p:nvPr>
            <p:ph type="title"/>
          </p:nvPr>
        </p:nvSpPr>
        <p:spPr>
          <a:xfrm>
            <a:off x="0" y="0"/>
            <a:ext cx="5787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Conclusion - </a:t>
            </a:r>
            <a:r>
              <a:rPr lang="en" sz="2020"/>
              <a:t>Future work</a:t>
            </a:r>
            <a:endParaRPr sz="2020"/>
          </a:p>
        </p:txBody>
      </p:sp>
      <p:sp>
        <p:nvSpPr>
          <p:cNvPr id="1665" name="Google Shape;1665;p46"/>
          <p:cNvSpPr txBox="1"/>
          <p:nvPr/>
        </p:nvSpPr>
        <p:spPr>
          <a:xfrm>
            <a:off x="0" y="572700"/>
            <a:ext cx="84726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What’s next?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Allow u</a:t>
            </a: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ser to configure and update # of capacity splits (e.g. ConfigMap)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Understand and test t</a:t>
            </a: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horoughly</a:t>
            </a: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Merger</a:t>
            </a: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FS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○"/>
            </a:pPr>
            <a:r>
              <a:rPr b="1" lang="en" sz="1600">
                <a:solidFill>
                  <a:srgbClr val="008000"/>
                </a:solidFill>
                <a:latin typeface="Poppins"/>
                <a:ea typeface="Poppins"/>
                <a:cs typeface="Poppins"/>
                <a:sym typeface="Poppins"/>
              </a:rPr>
              <a:t>Goal stretch</a:t>
            </a: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: Explore a kernelspace implementation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Make composition generic (e.g., cached storage pools, bcachefs)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Poppins"/>
              <a:buChar char="●"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Publish our work as OSS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666" name="Google Shape;1666;p4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6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0" name="Shape 16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1" name="Google Shape;1671;p47"/>
          <p:cNvSpPr txBox="1"/>
          <p:nvPr>
            <p:ph type="title"/>
          </p:nvPr>
        </p:nvSpPr>
        <p:spPr>
          <a:xfrm>
            <a:off x="311700" y="1457725"/>
            <a:ext cx="8520600" cy="171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40"/>
              <a:t>Thank you!</a:t>
            </a:r>
            <a:endParaRPr sz="324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324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40"/>
              <a:t>Q</a:t>
            </a:r>
            <a:r>
              <a:rPr lang="en" sz="3240"/>
              <a:t>uestions?</a:t>
            </a:r>
            <a:endParaRPr sz="3240"/>
          </a:p>
        </p:txBody>
      </p:sp>
      <p:sp>
        <p:nvSpPr>
          <p:cNvPr id="1672" name="Google Shape;1672;p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16"/>
          <p:cNvGrpSpPr/>
          <p:nvPr/>
        </p:nvGrpSpPr>
        <p:grpSpPr>
          <a:xfrm>
            <a:off x="2814082" y="332000"/>
            <a:ext cx="2111668" cy="2208800"/>
            <a:chOff x="2814082" y="332000"/>
            <a:chExt cx="2111668" cy="2208800"/>
          </a:xfrm>
        </p:grpSpPr>
        <p:sp>
          <p:nvSpPr>
            <p:cNvPr id="129" name="Google Shape;129;p16"/>
            <p:cNvSpPr/>
            <p:nvPr/>
          </p:nvSpPr>
          <p:spPr>
            <a:xfrm>
              <a:off x="3722450" y="332000"/>
              <a:ext cx="1203300" cy="11472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Pod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r>
                <a:rPr lang="en" sz="800">
                  <a:solidFill>
                    <a:srgbClr val="0F9D58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mypod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...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130" name="Google Shape;130;p16"/>
            <p:cNvCxnSpPr>
              <a:stCxn id="131" idx="0"/>
              <a:endCxn id="129" idx="2"/>
            </p:cNvCxnSpPr>
            <p:nvPr/>
          </p:nvCxnSpPr>
          <p:spPr>
            <a:xfrm flipH="1" rot="10800000">
              <a:off x="2814082" y="1479100"/>
              <a:ext cx="1509900" cy="1061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132" name="Google Shape;132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3" name="Google Shape;133;p16"/>
          <p:cNvSpPr txBox="1"/>
          <p:nvPr>
            <p:ph type="title"/>
          </p:nvPr>
        </p:nvSpPr>
        <p:spPr>
          <a:xfrm>
            <a:off x="0" y="0"/>
            <a:ext cx="51498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The Operator Pattern</a:t>
            </a:r>
            <a:endParaRPr sz="2020"/>
          </a:p>
        </p:txBody>
      </p:sp>
      <p:grpSp>
        <p:nvGrpSpPr>
          <p:cNvPr id="134" name="Google Shape;134;p16"/>
          <p:cNvGrpSpPr/>
          <p:nvPr/>
        </p:nvGrpSpPr>
        <p:grpSpPr>
          <a:xfrm>
            <a:off x="284450" y="2517526"/>
            <a:ext cx="1203300" cy="834599"/>
            <a:chOff x="424450" y="1267376"/>
            <a:chExt cx="1203300" cy="834599"/>
          </a:xfrm>
        </p:grpSpPr>
        <p:sp>
          <p:nvSpPr>
            <p:cNvPr id="135" name="Google Shape;135;p16"/>
            <p:cNvSpPr txBox="1"/>
            <p:nvPr/>
          </p:nvSpPr>
          <p:spPr>
            <a:xfrm>
              <a:off x="1075525" y="1333675"/>
              <a:ext cx="5019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write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36" name="Google Shape;136;p16"/>
            <p:cNvSpPr txBox="1"/>
            <p:nvPr/>
          </p:nvSpPr>
          <p:spPr>
            <a:xfrm>
              <a:off x="449200" y="1867975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User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37" name="Google Shape;137;p16"/>
            <p:cNvCxnSpPr>
              <a:stCxn id="138" idx="3"/>
            </p:cNvCxnSpPr>
            <p:nvPr/>
          </p:nvCxnSpPr>
          <p:spPr>
            <a:xfrm>
              <a:off x="1025050" y="1567676"/>
              <a:ext cx="6027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pic>
          <p:nvPicPr>
            <p:cNvPr id="138" name="Google Shape;138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4450" y="1267376"/>
              <a:ext cx="600600" cy="600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39" name="Google Shape;139;p16"/>
          <p:cNvGrpSpPr/>
          <p:nvPr/>
        </p:nvGrpSpPr>
        <p:grpSpPr>
          <a:xfrm>
            <a:off x="4225638" y="2203088"/>
            <a:ext cx="1710650" cy="1224525"/>
            <a:chOff x="4225638" y="2203088"/>
            <a:chExt cx="1710650" cy="1224525"/>
          </a:xfrm>
        </p:grpSpPr>
        <p:sp>
          <p:nvSpPr>
            <p:cNvPr id="140" name="Google Shape;140;p16"/>
            <p:cNvSpPr/>
            <p:nvPr/>
          </p:nvSpPr>
          <p:spPr>
            <a:xfrm flipH="1">
              <a:off x="4398188" y="2203088"/>
              <a:ext cx="1538100" cy="1065900"/>
            </a:xfrm>
            <a:prstGeom prst="rect">
              <a:avLst/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1" name="Google Shape;141;p16"/>
            <p:cNvSpPr/>
            <p:nvPr/>
          </p:nvSpPr>
          <p:spPr>
            <a:xfrm flipH="1">
              <a:off x="4315388" y="2278913"/>
              <a:ext cx="1538100" cy="1065900"/>
            </a:xfrm>
            <a:prstGeom prst="rect">
              <a:avLst/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142" name="Google Shape;142;p16"/>
            <p:cNvSpPr/>
            <p:nvPr/>
          </p:nvSpPr>
          <p:spPr>
            <a:xfrm flipH="1">
              <a:off x="4225638" y="2361713"/>
              <a:ext cx="1538100" cy="1065900"/>
            </a:xfrm>
            <a:prstGeom prst="rect">
              <a:avLst/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latin typeface="Poppins"/>
                  <a:ea typeface="Poppins"/>
                  <a:cs typeface="Poppins"/>
                  <a:sym typeface="Poppins"/>
                </a:rPr>
                <a:t>Controller</a:t>
              </a:r>
              <a:endParaRPr sz="10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43" name="Google Shape;143;p16"/>
          <p:cNvGrpSpPr/>
          <p:nvPr/>
        </p:nvGrpSpPr>
        <p:grpSpPr>
          <a:xfrm>
            <a:off x="3444350" y="2272125"/>
            <a:ext cx="781200" cy="446350"/>
            <a:chOff x="3444350" y="2272125"/>
            <a:chExt cx="781200" cy="446350"/>
          </a:xfrm>
        </p:grpSpPr>
        <p:sp>
          <p:nvSpPr>
            <p:cNvPr id="144" name="Google Shape;144;p16"/>
            <p:cNvSpPr txBox="1"/>
            <p:nvPr/>
          </p:nvSpPr>
          <p:spPr>
            <a:xfrm>
              <a:off x="3537250" y="2272125"/>
              <a:ext cx="595500" cy="28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45" name="Google Shape;145;p16"/>
            <p:cNvCxnSpPr/>
            <p:nvPr/>
          </p:nvCxnSpPr>
          <p:spPr>
            <a:xfrm rot="5400000">
              <a:off x="3834650" y="2327575"/>
              <a:ext cx="600" cy="781200"/>
            </a:xfrm>
            <a:prstGeom prst="curvedConnector3">
              <a:avLst>
                <a:gd fmla="val -2689166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triangle"/>
              <a:tailEnd len="med" w="med" type="none"/>
            </a:ln>
          </p:spPr>
        </p:cxnSp>
      </p:grpSp>
      <p:grpSp>
        <p:nvGrpSpPr>
          <p:cNvPr id="146" name="Google Shape;146;p16"/>
          <p:cNvGrpSpPr/>
          <p:nvPr/>
        </p:nvGrpSpPr>
        <p:grpSpPr>
          <a:xfrm>
            <a:off x="3444350" y="2905775"/>
            <a:ext cx="781200" cy="446350"/>
            <a:chOff x="3444350" y="2905775"/>
            <a:chExt cx="781200" cy="446350"/>
          </a:xfrm>
        </p:grpSpPr>
        <p:sp>
          <p:nvSpPr>
            <p:cNvPr id="147" name="Google Shape;147;p16"/>
            <p:cNvSpPr txBox="1"/>
            <p:nvPr/>
          </p:nvSpPr>
          <p:spPr>
            <a:xfrm>
              <a:off x="3506650" y="3067725"/>
              <a:ext cx="656700" cy="28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update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48" name="Google Shape;148;p16"/>
            <p:cNvCxnSpPr/>
            <p:nvPr/>
          </p:nvCxnSpPr>
          <p:spPr>
            <a:xfrm flipH="1" rot="5400000">
              <a:off x="3834650" y="2515475"/>
              <a:ext cx="600" cy="781200"/>
            </a:xfrm>
            <a:prstGeom prst="curvedConnector3">
              <a:avLst>
                <a:gd fmla="val -2689166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49" name="Google Shape;149;p16"/>
          <p:cNvGrpSpPr/>
          <p:nvPr/>
        </p:nvGrpSpPr>
        <p:grpSpPr>
          <a:xfrm>
            <a:off x="5936300" y="2275350"/>
            <a:ext cx="781200" cy="446363"/>
            <a:chOff x="5936300" y="2275350"/>
            <a:chExt cx="781200" cy="446363"/>
          </a:xfrm>
        </p:grpSpPr>
        <p:sp>
          <p:nvSpPr>
            <p:cNvPr id="150" name="Google Shape;150;p16"/>
            <p:cNvSpPr txBox="1"/>
            <p:nvPr/>
          </p:nvSpPr>
          <p:spPr>
            <a:xfrm>
              <a:off x="5998600" y="2275350"/>
              <a:ext cx="656700" cy="28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update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51" name="Google Shape;151;p16"/>
            <p:cNvCxnSpPr/>
            <p:nvPr/>
          </p:nvCxnSpPr>
          <p:spPr>
            <a:xfrm rot="5400000">
              <a:off x="6326600" y="2330813"/>
              <a:ext cx="600" cy="781200"/>
            </a:xfrm>
            <a:prstGeom prst="curvedConnector3">
              <a:avLst>
                <a:gd fmla="val -2689166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triangle"/>
              <a:tailEnd len="med" w="med" type="none"/>
            </a:ln>
          </p:spPr>
        </p:cxnSp>
      </p:grpSp>
      <p:grpSp>
        <p:nvGrpSpPr>
          <p:cNvPr id="152" name="Google Shape;152;p16"/>
          <p:cNvGrpSpPr/>
          <p:nvPr/>
        </p:nvGrpSpPr>
        <p:grpSpPr>
          <a:xfrm>
            <a:off x="5936300" y="2909012"/>
            <a:ext cx="781200" cy="446350"/>
            <a:chOff x="5936300" y="2909012"/>
            <a:chExt cx="781200" cy="446350"/>
          </a:xfrm>
        </p:grpSpPr>
        <p:sp>
          <p:nvSpPr>
            <p:cNvPr id="153" name="Google Shape;153;p16"/>
            <p:cNvSpPr txBox="1"/>
            <p:nvPr/>
          </p:nvSpPr>
          <p:spPr>
            <a:xfrm>
              <a:off x="5998600" y="3070963"/>
              <a:ext cx="656700" cy="28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watch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154" name="Google Shape;154;p16"/>
            <p:cNvCxnSpPr/>
            <p:nvPr/>
          </p:nvCxnSpPr>
          <p:spPr>
            <a:xfrm flipH="1" rot="5400000">
              <a:off x="6326600" y="2518712"/>
              <a:ext cx="600" cy="781200"/>
            </a:xfrm>
            <a:prstGeom prst="curvedConnector3">
              <a:avLst>
                <a:gd fmla="val -26891667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155" name="Google Shape;155;p16"/>
          <p:cNvGrpSpPr/>
          <p:nvPr/>
        </p:nvGrpSpPr>
        <p:grpSpPr>
          <a:xfrm>
            <a:off x="6717608" y="920275"/>
            <a:ext cx="1956600" cy="3303125"/>
            <a:chOff x="6717608" y="920275"/>
            <a:chExt cx="1956600" cy="3303125"/>
          </a:xfrm>
        </p:grpSpPr>
        <p:grpSp>
          <p:nvGrpSpPr>
            <p:cNvPr id="156" name="Google Shape;156;p16"/>
            <p:cNvGrpSpPr/>
            <p:nvPr/>
          </p:nvGrpSpPr>
          <p:grpSpPr>
            <a:xfrm>
              <a:off x="6717608" y="1407300"/>
              <a:ext cx="1956600" cy="2816100"/>
              <a:chOff x="4906558" y="1425500"/>
              <a:chExt cx="1956600" cy="2816100"/>
            </a:xfrm>
          </p:grpSpPr>
          <p:sp>
            <p:nvSpPr>
              <p:cNvPr id="157" name="Google Shape;157;p16"/>
              <p:cNvSpPr/>
              <p:nvPr/>
            </p:nvSpPr>
            <p:spPr>
              <a:xfrm>
                <a:off x="4906558" y="1425500"/>
                <a:ext cx="1956600" cy="2816100"/>
              </a:xfrm>
              <a:prstGeom prst="roundRect">
                <a:avLst>
                  <a:gd fmla="val 16667" name="adj"/>
                </a:avLst>
              </a:prstGeom>
              <a:noFill/>
              <a:ln cap="flat" cmpd="sng" w="9525">
                <a:solidFill>
                  <a:schemeClr val="dk2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58" name="Google Shape;158;p16"/>
              <p:cNvSpPr/>
              <p:nvPr/>
            </p:nvSpPr>
            <p:spPr>
              <a:xfrm>
                <a:off x="5631707" y="1847126"/>
                <a:ext cx="506400" cy="477600"/>
              </a:xfrm>
              <a:prstGeom prst="rect">
                <a:avLst/>
              </a:prstGeom>
              <a:solidFill>
                <a:srgbClr val="FFEFD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cxnSp>
            <p:nvCxnSpPr>
              <p:cNvPr id="159" name="Google Shape;159;p16"/>
              <p:cNvCxnSpPr>
                <a:stCxn id="158" idx="0"/>
              </p:cNvCxnSpPr>
              <p:nvPr/>
            </p:nvCxnSpPr>
            <p:spPr>
              <a:xfrm rot="10800000">
                <a:off x="5884907" y="1782326"/>
                <a:ext cx="0" cy="6480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0" name="Google Shape;160;p16"/>
              <p:cNvCxnSpPr/>
              <p:nvPr/>
            </p:nvCxnSpPr>
            <p:spPr>
              <a:xfrm rot="10800000">
                <a:off x="5820324" y="1782341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1" name="Google Shape;161;p16"/>
              <p:cNvCxnSpPr/>
              <p:nvPr/>
            </p:nvCxnSpPr>
            <p:spPr>
              <a:xfrm rot="10800000">
                <a:off x="5755794" y="1782341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2" name="Google Shape;162;p16"/>
              <p:cNvCxnSpPr/>
              <p:nvPr/>
            </p:nvCxnSpPr>
            <p:spPr>
              <a:xfrm rot="10800000">
                <a:off x="5691264" y="1782341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3" name="Google Shape;163;p16"/>
              <p:cNvCxnSpPr/>
              <p:nvPr/>
            </p:nvCxnSpPr>
            <p:spPr>
              <a:xfrm rot="10800000">
                <a:off x="6078445" y="1782341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4" name="Google Shape;164;p16"/>
              <p:cNvCxnSpPr/>
              <p:nvPr/>
            </p:nvCxnSpPr>
            <p:spPr>
              <a:xfrm rot="10800000">
                <a:off x="6013915" y="1782341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5" name="Google Shape;165;p16"/>
              <p:cNvCxnSpPr/>
              <p:nvPr/>
            </p:nvCxnSpPr>
            <p:spPr>
              <a:xfrm rot="10800000">
                <a:off x="5949385" y="1782341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6" name="Google Shape;166;p16"/>
              <p:cNvCxnSpPr>
                <a:stCxn id="158" idx="3"/>
              </p:cNvCxnSpPr>
              <p:nvPr/>
            </p:nvCxnSpPr>
            <p:spPr>
              <a:xfrm>
                <a:off x="6138107" y="2085926"/>
                <a:ext cx="64800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7" name="Google Shape;167;p16"/>
              <p:cNvCxnSpPr/>
              <p:nvPr/>
            </p:nvCxnSpPr>
            <p:spPr>
              <a:xfrm rot="10800000">
                <a:off x="6170394" y="1988939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8" name="Google Shape;168;p16"/>
              <p:cNvCxnSpPr/>
              <p:nvPr/>
            </p:nvCxnSpPr>
            <p:spPr>
              <a:xfrm rot="10800000">
                <a:off x="6170394" y="1924409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69" name="Google Shape;169;p16"/>
              <p:cNvCxnSpPr/>
              <p:nvPr/>
            </p:nvCxnSpPr>
            <p:spPr>
              <a:xfrm rot="10800000">
                <a:off x="6170394" y="1859879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0" name="Google Shape;170;p16"/>
              <p:cNvCxnSpPr/>
              <p:nvPr/>
            </p:nvCxnSpPr>
            <p:spPr>
              <a:xfrm rot="10800000">
                <a:off x="6170394" y="2247060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1" name="Google Shape;171;p16"/>
              <p:cNvCxnSpPr/>
              <p:nvPr/>
            </p:nvCxnSpPr>
            <p:spPr>
              <a:xfrm rot="10800000">
                <a:off x="6170394" y="2182530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2" name="Google Shape;172;p16"/>
              <p:cNvCxnSpPr/>
              <p:nvPr/>
            </p:nvCxnSpPr>
            <p:spPr>
              <a:xfrm rot="10800000">
                <a:off x="6170394" y="2118000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3" name="Google Shape;173;p16"/>
              <p:cNvCxnSpPr/>
              <p:nvPr/>
            </p:nvCxnSpPr>
            <p:spPr>
              <a:xfrm>
                <a:off x="5566922" y="2085862"/>
                <a:ext cx="64785" cy="0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4" name="Google Shape;174;p16"/>
              <p:cNvCxnSpPr/>
              <p:nvPr/>
            </p:nvCxnSpPr>
            <p:spPr>
              <a:xfrm rot="10800000">
                <a:off x="5599315" y="1988939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5" name="Google Shape;175;p16"/>
              <p:cNvCxnSpPr/>
              <p:nvPr/>
            </p:nvCxnSpPr>
            <p:spPr>
              <a:xfrm rot="10800000">
                <a:off x="5599315" y="1924409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6" name="Google Shape;176;p16"/>
              <p:cNvCxnSpPr/>
              <p:nvPr/>
            </p:nvCxnSpPr>
            <p:spPr>
              <a:xfrm rot="10800000">
                <a:off x="5599315" y="1859879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7" name="Google Shape;177;p16"/>
              <p:cNvCxnSpPr/>
              <p:nvPr/>
            </p:nvCxnSpPr>
            <p:spPr>
              <a:xfrm rot="10800000">
                <a:off x="5599315" y="2247060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8" name="Google Shape;178;p16"/>
              <p:cNvCxnSpPr/>
              <p:nvPr/>
            </p:nvCxnSpPr>
            <p:spPr>
              <a:xfrm rot="10800000">
                <a:off x="5599315" y="2182530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79" name="Google Shape;179;p16"/>
              <p:cNvCxnSpPr/>
              <p:nvPr/>
            </p:nvCxnSpPr>
            <p:spPr>
              <a:xfrm rot="10800000">
                <a:off x="5599315" y="2118000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0" name="Google Shape;180;p16"/>
              <p:cNvCxnSpPr/>
              <p:nvPr/>
            </p:nvCxnSpPr>
            <p:spPr>
              <a:xfrm rot="10800000">
                <a:off x="5884855" y="2324598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1" name="Google Shape;181;p16"/>
              <p:cNvCxnSpPr/>
              <p:nvPr/>
            </p:nvCxnSpPr>
            <p:spPr>
              <a:xfrm rot="10800000">
                <a:off x="5820324" y="2324598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2" name="Google Shape;182;p16"/>
              <p:cNvCxnSpPr/>
              <p:nvPr/>
            </p:nvCxnSpPr>
            <p:spPr>
              <a:xfrm rot="10800000">
                <a:off x="5755794" y="2324598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3" name="Google Shape;183;p16"/>
              <p:cNvCxnSpPr/>
              <p:nvPr/>
            </p:nvCxnSpPr>
            <p:spPr>
              <a:xfrm rot="10800000">
                <a:off x="5691264" y="2324598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4" name="Google Shape;184;p16"/>
              <p:cNvCxnSpPr/>
              <p:nvPr/>
            </p:nvCxnSpPr>
            <p:spPr>
              <a:xfrm rot="10800000">
                <a:off x="6078445" y="2324598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5" name="Google Shape;185;p16"/>
              <p:cNvCxnSpPr/>
              <p:nvPr/>
            </p:nvCxnSpPr>
            <p:spPr>
              <a:xfrm rot="10800000">
                <a:off x="6013915" y="2324598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86" name="Google Shape;186;p16"/>
              <p:cNvCxnSpPr/>
              <p:nvPr/>
            </p:nvCxnSpPr>
            <p:spPr>
              <a:xfrm rot="10800000">
                <a:off x="5949385" y="2324598"/>
                <a:ext cx="0" cy="64785"/>
              </a:xfrm>
              <a:prstGeom prst="straightConnector1">
                <a:avLst/>
              </a:prstGeom>
              <a:noFill/>
              <a:ln cap="flat" cmpd="sng" w="9525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87" name="Google Shape;187;p16"/>
              <p:cNvSpPr/>
              <p:nvPr/>
            </p:nvSpPr>
            <p:spPr>
              <a:xfrm>
                <a:off x="5631650" y="2558000"/>
                <a:ext cx="506400" cy="551100"/>
              </a:xfrm>
              <a:prstGeom prst="can">
                <a:avLst>
                  <a:gd fmla="val 25000" name="adj"/>
                </a:avLst>
              </a:prstGeom>
              <a:solidFill>
                <a:srgbClr val="CCCCCC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6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88" name="Google Shape;188;p16"/>
              <p:cNvSpPr/>
              <p:nvPr/>
            </p:nvSpPr>
            <p:spPr>
              <a:xfrm>
                <a:off x="5595081" y="3691651"/>
                <a:ext cx="147600" cy="98100"/>
              </a:xfrm>
              <a:prstGeom prst="rect">
                <a:avLst/>
              </a:prstGeom>
              <a:solidFill>
                <a:srgbClr val="D1E0F7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89" name="Google Shape;189;p16"/>
              <p:cNvSpPr/>
              <p:nvPr/>
            </p:nvSpPr>
            <p:spPr>
              <a:xfrm>
                <a:off x="6027010" y="3691651"/>
                <a:ext cx="147600" cy="98100"/>
              </a:xfrm>
              <a:prstGeom prst="rect">
                <a:avLst/>
              </a:prstGeom>
              <a:solidFill>
                <a:srgbClr val="D1E0F7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90" name="Google Shape;190;p16"/>
              <p:cNvSpPr/>
              <p:nvPr/>
            </p:nvSpPr>
            <p:spPr>
              <a:xfrm>
                <a:off x="5811045" y="3691651"/>
                <a:ext cx="147600" cy="98100"/>
              </a:xfrm>
              <a:prstGeom prst="rect">
                <a:avLst/>
              </a:prstGeom>
              <a:solidFill>
                <a:srgbClr val="D1E0F7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191" name="Google Shape;191;p16"/>
              <p:cNvSpPr/>
              <p:nvPr/>
            </p:nvSpPr>
            <p:spPr>
              <a:xfrm>
                <a:off x="5783569" y="3277727"/>
                <a:ext cx="202500" cy="135000"/>
              </a:xfrm>
              <a:prstGeom prst="rect">
                <a:avLst/>
              </a:prstGeom>
              <a:solidFill>
                <a:srgbClr val="D1E0F7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cxnSp>
            <p:nvCxnSpPr>
              <p:cNvPr id="192" name="Google Shape;192;p16"/>
              <p:cNvCxnSpPr>
                <a:stCxn id="191" idx="2"/>
                <a:endCxn id="190" idx="0"/>
              </p:cNvCxnSpPr>
              <p:nvPr/>
            </p:nvCxnSpPr>
            <p:spPr>
              <a:xfrm>
                <a:off x="5884819" y="3412727"/>
                <a:ext cx="0" cy="2790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3" name="Google Shape;193;p16"/>
              <p:cNvCxnSpPr>
                <a:stCxn id="191" idx="2"/>
                <a:endCxn id="188" idx="0"/>
              </p:cNvCxnSpPr>
              <p:nvPr/>
            </p:nvCxnSpPr>
            <p:spPr>
              <a:xfrm rot="5400000">
                <a:off x="5637319" y="3444227"/>
                <a:ext cx="279000" cy="216000"/>
              </a:xfrm>
              <a:prstGeom prst="bentConnector3">
                <a:avLst>
                  <a:gd fmla="val 50013" name="adj1"/>
                </a:avLst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194" name="Google Shape;194;p16"/>
              <p:cNvCxnSpPr>
                <a:stCxn id="191" idx="2"/>
                <a:endCxn id="189" idx="0"/>
              </p:cNvCxnSpPr>
              <p:nvPr/>
            </p:nvCxnSpPr>
            <p:spPr>
              <a:xfrm flipH="1" rot="-5400000">
                <a:off x="5853319" y="3444227"/>
                <a:ext cx="279000" cy="216000"/>
              </a:xfrm>
              <a:prstGeom prst="bentConnector3">
                <a:avLst>
                  <a:gd fmla="val 50013" name="adj1"/>
                </a:avLst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195" name="Google Shape;195;p16"/>
            <p:cNvSpPr txBox="1"/>
            <p:nvPr/>
          </p:nvSpPr>
          <p:spPr>
            <a:xfrm>
              <a:off x="6989400" y="920275"/>
              <a:ext cx="14130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Cluster resources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96" name="Google Shape;196;p16"/>
          <p:cNvSpPr/>
          <p:nvPr/>
        </p:nvSpPr>
        <p:spPr>
          <a:xfrm>
            <a:off x="3722450" y="332000"/>
            <a:ext cx="1203300" cy="14247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9EC2F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v1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Pod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mypod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status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  ...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197" name="Google Shape;197;p16"/>
          <p:cNvSpPr/>
          <p:nvPr/>
        </p:nvSpPr>
        <p:spPr>
          <a:xfrm>
            <a:off x="3760000" y="1133700"/>
            <a:ext cx="1126200" cy="277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8" name="Google Shape;198;p16"/>
          <p:cNvGrpSpPr/>
          <p:nvPr/>
        </p:nvGrpSpPr>
        <p:grpSpPr>
          <a:xfrm>
            <a:off x="1487758" y="920275"/>
            <a:ext cx="1956600" cy="3303125"/>
            <a:chOff x="1487758" y="920275"/>
            <a:chExt cx="1956600" cy="3303125"/>
          </a:xfrm>
        </p:grpSpPr>
        <p:grpSp>
          <p:nvGrpSpPr>
            <p:cNvPr id="199" name="Google Shape;199;p16"/>
            <p:cNvGrpSpPr/>
            <p:nvPr/>
          </p:nvGrpSpPr>
          <p:grpSpPr>
            <a:xfrm>
              <a:off x="1487758" y="920275"/>
              <a:ext cx="1956600" cy="3303125"/>
              <a:chOff x="1487758" y="920275"/>
              <a:chExt cx="1956600" cy="3303125"/>
            </a:xfrm>
          </p:grpSpPr>
          <p:sp>
            <p:nvSpPr>
              <p:cNvPr id="200" name="Google Shape;200;p16"/>
              <p:cNvSpPr/>
              <p:nvPr/>
            </p:nvSpPr>
            <p:spPr>
              <a:xfrm>
                <a:off x="1487758" y="1407300"/>
                <a:ext cx="1956600" cy="2816100"/>
              </a:xfrm>
              <a:prstGeom prst="roundRect">
                <a:avLst>
                  <a:gd fmla="val 16667" name="adj"/>
                </a:avLst>
              </a:prstGeom>
              <a:noFill/>
              <a:ln cap="flat" cmpd="sng" w="9525">
                <a:solidFill>
                  <a:schemeClr val="dk2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201" name="Google Shape;201;p16"/>
              <p:cNvGrpSpPr/>
              <p:nvPr/>
            </p:nvGrpSpPr>
            <p:grpSpPr>
              <a:xfrm>
                <a:off x="2032043" y="2375498"/>
                <a:ext cx="867996" cy="834594"/>
                <a:chOff x="3332980" y="175868"/>
                <a:chExt cx="551108" cy="529800"/>
              </a:xfrm>
            </p:grpSpPr>
            <p:sp>
              <p:nvSpPr>
                <p:cNvPr id="202" name="Google Shape;202;p16"/>
                <p:cNvSpPr/>
                <p:nvPr/>
              </p:nvSpPr>
              <p:spPr>
                <a:xfrm>
                  <a:off x="3332980" y="175868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131" name="Google Shape;131;p16"/>
                <p:cNvSpPr/>
                <p:nvPr/>
              </p:nvSpPr>
              <p:spPr>
                <a:xfrm>
                  <a:off x="3332988" y="175868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Pod</a:t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400">
                      <a:latin typeface="Poppins"/>
                      <a:ea typeface="Poppins"/>
                      <a:cs typeface="Poppins"/>
                      <a:sym typeface="Poppins"/>
                    </a:rPr>
                    <a:t>mypod</a:t>
                  </a:r>
                  <a:endParaRPr sz="4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grpSp>
            <p:nvGrpSpPr>
              <p:cNvPr id="203" name="Google Shape;203;p16"/>
              <p:cNvGrpSpPr/>
              <p:nvPr/>
            </p:nvGrpSpPr>
            <p:grpSpPr>
              <a:xfrm>
                <a:off x="1673073" y="1661454"/>
                <a:ext cx="595638" cy="572714"/>
                <a:chOff x="3332980" y="175868"/>
                <a:chExt cx="551108" cy="529800"/>
              </a:xfrm>
            </p:grpSpPr>
            <p:sp>
              <p:nvSpPr>
                <p:cNvPr id="204" name="Google Shape;204;p16"/>
                <p:cNvSpPr/>
                <p:nvPr/>
              </p:nvSpPr>
              <p:spPr>
                <a:xfrm>
                  <a:off x="3332980" y="175868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205" name="Google Shape;205;p16"/>
                <p:cNvSpPr/>
                <p:nvPr/>
              </p:nvSpPr>
              <p:spPr>
                <a:xfrm>
                  <a:off x="3332988" y="175868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600">
                      <a:latin typeface="Poppins"/>
                      <a:ea typeface="Poppins"/>
                      <a:cs typeface="Poppins"/>
                      <a:sym typeface="Poppins"/>
                    </a:rPr>
                    <a:t>Service</a:t>
                  </a:r>
                  <a:endParaRPr sz="6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grpSp>
            <p:nvGrpSpPr>
              <p:cNvPr id="206" name="Google Shape;206;p16"/>
              <p:cNvGrpSpPr/>
              <p:nvPr/>
            </p:nvGrpSpPr>
            <p:grpSpPr>
              <a:xfrm>
                <a:off x="1766207" y="3463195"/>
                <a:ext cx="409363" cy="393588"/>
                <a:chOff x="3332980" y="175868"/>
                <a:chExt cx="551108" cy="529800"/>
              </a:xfrm>
            </p:grpSpPr>
            <p:sp>
              <p:nvSpPr>
                <p:cNvPr id="207" name="Google Shape;207;p16"/>
                <p:cNvSpPr/>
                <p:nvPr/>
              </p:nvSpPr>
              <p:spPr>
                <a:xfrm>
                  <a:off x="3332980" y="175868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208" name="Google Shape;208;p16"/>
                <p:cNvSpPr/>
                <p:nvPr/>
              </p:nvSpPr>
              <p:spPr>
                <a:xfrm>
                  <a:off x="3332988" y="175868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500">
                      <a:latin typeface="Poppins"/>
                      <a:ea typeface="Poppins"/>
                      <a:cs typeface="Poppins"/>
                      <a:sym typeface="Poppins"/>
                    </a:rPr>
                    <a:t>CRD</a:t>
                  </a:r>
                  <a:endParaRPr sz="5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grpSp>
            <p:nvGrpSpPr>
              <p:cNvPr id="209" name="Google Shape;209;p16"/>
              <p:cNvGrpSpPr/>
              <p:nvPr/>
            </p:nvGrpSpPr>
            <p:grpSpPr>
              <a:xfrm>
                <a:off x="2900025" y="3299100"/>
                <a:ext cx="253253" cy="243422"/>
                <a:chOff x="3332940" y="70285"/>
                <a:chExt cx="471607" cy="453300"/>
              </a:xfrm>
            </p:grpSpPr>
            <p:sp>
              <p:nvSpPr>
                <p:cNvPr id="210" name="Google Shape;210;p16"/>
                <p:cNvSpPr/>
                <p:nvPr/>
              </p:nvSpPr>
              <p:spPr>
                <a:xfrm>
                  <a:off x="3332940" y="70285"/>
                  <a:ext cx="471600" cy="4533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211" name="Google Shape;211;p16"/>
                <p:cNvSpPr/>
                <p:nvPr/>
              </p:nvSpPr>
              <p:spPr>
                <a:xfrm>
                  <a:off x="3332947" y="70285"/>
                  <a:ext cx="471600" cy="4533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212" name="Google Shape;212;p16"/>
              <p:cNvSpPr txBox="1"/>
              <p:nvPr/>
            </p:nvSpPr>
            <p:spPr>
              <a:xfrm>
                <a:off x="1759550" y="920275"/>
                <a:ext cx="1413000" cy="393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b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>
                    <a:solidFill>
                      <a:schemeClr val="dk2"/>
                    </a:solidFill>
                    <a:latin typeface="Poppins"/>
                    <a:ea typeface="Poppins"/>
                    <a:cs typeface="Poppins"/>
                    <a:sym typeface="Poppins"/>
                  </a:rPr>
                  <a:t>Kubernetes objects</a:t>
                </a:r>
                <a:endParaRPr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grpSp>
          <p:nvGrpSpPr>
            <p:cNvPr id="213" name="Google Shape;213;p16"/>
            <p:cNvGrpSpPr/>
            <p:nvPr/>
          </p:nvGrpSpPr>
          <p:grpSpPr>
            <a:xfrm>
              <a:off x="2676132" y="1809520"/>
              <a:ext cx="409363" cy="393588"/>
              <a:chOff x="3332980" y="175868"/>
              <a:chExt cx="551108" cy="529800"/>
            </a:xfrm>
          </p:grpSpPr>
          <p:sp>
            <p:nvSpPr>
              <p:cNvPr id="214" name="Google Shape;214;p16"/>
              <p:cNvSpPr/>
              <p:nvPr/>
            </p:nvSpPr>
            <p:spPr>
              <a:xfrm>
                <a:off x="3332980" y="175868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15" name="Google Shape;215;p16"/>
              <p:cNvSpPr/>
              <p:nvPr/>
            </p:nvSpPr>
            <p:spPr>
              <a:xfrm>
                <a:off x="3332988" y="175868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500">
                    <a:latin typeface="Poppins"/>
                    <a:ea typeface="Poppins"/>
                    <a:cs typeface="Poppins"/>
                    <a:sym typeface="Poppins"/>
                  </a:rPr>
                  <a:t>PV</a:t>
                </a:r>
                <a:endParaRPr sz="5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</p:grpSp>
      <p:sp>
        <p:nvSpPr>
          <p:cNvPr id="216" name="Google Shape;216;p16"/>
          <p:cNvSpPr txBox="1"/>
          <p:nvPr/>
        </p:nvSpPr>
        <p:spPr>
          <a:xfrm>
            <a:off x="4925750" y="1130400"/>
            <a:ext cx="884100" cy="28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desired</a:t>
            </a:r>
            <a:endParaRPr sz="10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217" name="Google Shape;217;p16"/>
          <p:cNvGrpSpPr/>
          <p:nvPr/>
        </p:nvGrpSpPr>
        <p:grpSpPr>
          <a:xfrm>
            <a:off x="3760000" y="1408200"/>
            <a:ext cx="2049850" cy="284400"/>
            <a:chOff x="3760000" y="1408200"/>
            <a:chExt cx="2049850" cy="284400"/>
          </a:xfrm>
        </p:grpSpPr>
        <p:sp>
          <p:nvSpPr>
            <p:cNvPr id="218" name="Google Shape;218;p16"/>
            <p:cNvSpPr/>
            <p:nvPr/>
          </p:nvSpPr>
          <p:spPr>
            <a:xfrm>
              <a:off x="3760000" y="1411500"/>
              <a:ext cx="1126200" cy="2778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rgbClr val="CF22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16"/>
            <p:cNvSpPr txBox="1"/>
            <p:nvPr/>
          </p:nvSpPr>
          <p:spPr>
            <a:xfrm>
              <a:off x="4925750" y="1408200"/>
              <a:ext cx="884100" cy="28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actual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220" name="Google Shape;22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362" y="924026"/>
            <a:ext cx="722276" cy="697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7"/>
          <p:cNvSpPr txBox="1"/>
          <p:nvPr/>
        </p:nvSpPr>
        <p:spPr>
          <a:xfrm>
            <a:off x="8296175" y="3419325"/>
            <a:ext cx="678300" cy="37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provision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226" name="Google Shape;226;p17"/>
          <p:cNvGrpSpPr/>
          <p:nvPr/>
        </p:nvGrpSpPr>
        <p:grpSpPr>
          <a:xfrm>
            <a:off x="3834050" y="2368726"/>
            <a:ext cx="2587613" cy="1599000"/>
            <a:chOff x="3834050" y="2368726"/>
            <a:chExt cx="2587613" cy="1599000"/>
          </a:xfrm>
        </p:grpSpPr>
        <p:sp>
          <p:nvSpPr>
            <p:cNvPr id="227" name="Google Shape;227;p17"/>
            <p:cNvSpPr/>
            <p:nvPr/>
          </p:nvSpPr>
          <p:spPr>
            <a:xfrm>
              <a:off x="3834050" y="2368726"/>
              <a:ext cx="2116800" cy="15990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storage.k8s.io/v1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StorageClass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myclass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provisioner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awesome.storage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parameters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type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very-fast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fsType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ext4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volumeBindingMode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Immediate</a:t>
              </a:r>
              <a:endParaRPr sz="1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reclaimPolicy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Delete</a:t>
              </a:r>
              <a:endParaRPr sz="10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228" name="Google Shape;228;p17"/>
            <p:cNvCxnSpPr/>
            <p:nvPr/>
          </p:nvCxnSpPr>
          <p:spPr>
            <a:xfrm>
              <a:off x="5950963" y="3168225"/>
              <a:ext cx="4707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229" name="Google Shape;229;p17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A (dynamic) storage story in Kubernetes</a:t>
            </a:r>
            <a:endParaRPr sz="2020"/>
          </a:p>
        </p:txBody>
      </p:sp>
      <p:grpSp>
        <p:nvGrpSpPr>
          <p:cNvPr id="230" name="Google Shape;230;p17"/>
          <p:cNvGrpSpPr/>
          <p:nvPr/>
        </p:nvGrpSpPr>
        <p:grpSpPr>
          <a:xfrm>
            <a:off x="4530038" y="572700"/>
            <a:ext cx="4127026" cy="1373400"/>
            <a:chOff x="4530038" y="572700"/>
            <a:chExt cx="4127026" cy="1373400"/>
          </a:xfrm>
        </p:grpSpPr>
        <p:grpSp>
          <p:nvGrpSpPr>
            <p:cNvPr id="231" name="Google Shape;231;p17"/>
            <p:cNvGrpSpPr/>
            <p:nvPr/>
          </p:nvGrpSpPr>
          <p:grpSpPr>
            <a:xfrm>
              <a:off x="4530038" y="572700"/>
              <a:ext cx="4127026" cy="1373400"/>
              <a:chOff x="4530038" y="572700"/>
              <a:chExt cx="4127026" cy="1373400"/>
            </a:xfrm>
          </p:grpSpPr>
          <p:grpSp>
            <p:nvGrpSpPr>
              <p:cNvPr id="232" name="Google Shape;232;p17"/>
              <p:cNvGrpSpPr/>
              <p:nvPr/>
            </p:nvGrpSpPr>
            <p:grpSpPr>
              <a:xfrm>
                <a:off x="4530038" y="572700"/>
                <a:ext cx="2986200" cy="1373400"/>
                <a:chOff x="4530038" y="572700"/>
                <a:chExt cx="2986200" cy="1373400"/>
              </a:xfrm>
            </p:grpSpPr>
            <p:sp>
              <p:nvSpPr>
                <p:cNvPr id="233" name="Google Shape;233;p17"/>
                <p:cNvSpPr/>
                <p:nvPr/>
              </p:nvSpPr>
              <p:spPr>
                <a:xfrm>
                  <a:off x="4702383" y="745188"/>
                  <a:ext cx="799200" cy="411600"/>
                </a:xfrm>
                <a:prstGeom prst="rect">
                  <a:avLst/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Controller Manager</a:t>
                  </a:r>
                  <a:endParaRPr sz="6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cxnSp>
              <p:nvCxnSpPr>
                <p:cNvPr id="234" name="Google Shape;234;p17"/>
                <p:cNvCxnSpPr>
                  <a:stCxn id="233" idx="2"/>
                  <a:endCxn id="235" idx="0"/>
                </p:cNvCxnSpPr>
                <p:nvPr/>
              </p:nvCxnSpPr>
              <p:spPr>
                <a:xfrm>
                  <a:off x="5101983" y="1156788"/>
                  <a:ext cx="0" cy="205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sp>
              <p:nvSpPr>
                <p:cNvPr id="236" name="Google Shape;236;p17"/>
                <p:cNvSpPr/>
                <p:nvPr/>
              </p:nvSpPr>
              <p:spPr>
                <a:xfrm>
                  <a:off x="4530038" y="572700"/>
                  <a:ext cx="2986200" cy="1373400"/>
                </a:xfrm>
                <a:prstGeom prst="roundRect">
                  <a:avLst>
                    <a:gd fmla="val 16667" name="adj"/>
                  </a:avLst>
                </a:prstGeom>
                <a:noFill/>
                <a:ln cap="flat" cmpd="sng" w="9525">
                  <a:solidFill>
                    <a:schemeClr val="dk2"/>
                  </a:solidFill>
                  <a:prstDash val="dash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91425" lIns="91425" spcFirstLastPara="1" rIns="91425" wrap="square" tIns="91425">
                  <a:noAutofit/>
                </a:bodyPr>
                <a:lstStyle/>
                <a:p>
                  <a:pPr indent="0" lvl="0" marL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Control</a:t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  <a:p>
                  <a:pPr indent="0" lvl="0" marL="0" rtl="0" algn="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Plane</a:t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237" name="Google Shape;237;p17"/>
                <p:cNvSpPr/>
                <p:nvPr/>
              </p:nvSpPr>
              <p:spPr>
                <a:xfrm>
                  <a:off x="5706783" y="745188"/>
                  <a:ext cx="799200" cy="411600"/>
                </a:xfrm>
                <a:prstGeom prst="rect">
                  <a:avLst/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Scheduler</a:t>
                  </a:r>
                  <a:endParaRPr sz="6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238" name="Google Shape;238;p17"/>
                <p:cNvSpPr/>
                <p:nvPr/>
              </p:nvSpPr>
              <p:spPr>
                <a:xfrm>
                  <a:off x="4702388" y="1361875"/>
                  <a:ext cx="1803600" cy="411600"/>
                </a:xfrm>
                <a:prstGeom prst="rect">
                  <a:avLst/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API Server</a:t>
                  </a:r>
                  <a:endParaRPr sz="6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cxnSp>
              <p:nvCxnSpPr>
                <p:cNvPr id="239" name="Google Shape;239;p17"/>
                <p:cNvCxnSpPr>
                  <a:stCxn id="237" idx="2"/>
                  <a:endCxn id="240" idx="0"/>
                </p:cNvCxnSpPr>
                <p:nvPr/>
              </p:nvCxnSpPr>
              <p:spPr>
                <a:xfrm>
                  <a:off x="6106383" y="1156788"/>
                  <a:ext cx="0" cy="2052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dk2"/>
                  </a:solidFill>
                  <a:prstDash val="solid"/>
                  <a:round/>
                  <a:headEnd len="med" w="med" type="none"/>
                  <a:tailEnd len="med" w="med" type="triangle"/>
                </a:ln>
              </p:spPr>
            </p:cxnSp>
            <p:sp>
              <p:nvSpPr>
                <p:cNvPr id="241" name="Google Shape;241;p17"/>
                <p:cNvSpPr/>
                <p:nvPr/>
              </p:nvSpPr>
              <p:spPr>
                <a:xfrm>
                  <a:off x="6711188" y="1362000"/>
                  <a:ext cx="632400" cy="411600"/>
                </a:xfrm>
                <a:prstGeom prst="can">
                  <a:avLst>
                    <a:gd fmla="val 25000" name="adj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etcd</a:t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pic>
            <p:nvPicPr>
              <p:cNvPr id="242" name="Google Shape;242;p17"/>
              <p:cNvPicPr preferRelativeResize="0"/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7934787" y="572701"/>
                <a:ext cx="722276" cy="69715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243" name="Google Shape;243;p17"/>
            <p:cNvCxnSpPr>
              <a:stCxn id="241" idx="2"/>
              <a:endCxn id="238" idx="3"/>
            </p:cNvCxnSpPr>
            <p:nvPr/>
          </p:nvCxnSpPr>
          <p:spPr>
            <a:xfrm rot="10800000">
              <a:off x="6505988" y="1567800"/>
              <a:ext cx="205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triangle"/>
              <a:tailEnd len="med" w="med" type="none"/>
            </a:ln>
          </p:spPr>
        </p:cxnSp>
      </p:grpSp>
      <p:grpSp>
        <p:nvGrpSpPr>
          <p:cNvPr id="244" name="Google Shape;244;p17"/>
          <p:cNvGrpSpPr/>
          <p:nvPr/>
        </p:nvGrpSpPr>
        <p:grpSpPr>
          <a:xfrm>
            <a:off x="3744488" y="1333675"/>
            <a:ext cx="957900" cy="234000"/>
            <a:chOff x="3744488" y="1333675"/>
            <a:chExt cx="957900" cy="234000"/>
          </a:xfrm>
        </p:grpSpPr>
        <p:sp>
          <p:nvSpPr>
            <p:cNvPr id="245" name="Google Shape;245;p17"/>
            <p:cNvSpPr txBox="1"/>
            <p:nvPr/>
          </p:nvSpPr>
          <p:spPr>
            <a:xfrm>
              <a:off x="3930875" y="1333675"/>
              <a:ext cx="5019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apply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246" name="Google Shape;246;p17"/>
            <p:cNvCxnSpPr>
              <a:stCxn id="247" idx="3"/>
              <a:endCxn id="238" idx="1"/>
            </p:cNvCxnSpPr>
            <p:nvPr/>
          </p:nvCxnSpPr>
          <p:spPr>
            <a:xfrm>
              <a:off x="3744488" y="1567675"/>
              <a:ext cx="9579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248" name="Google Shape;248;p17"/>
          <p:cNvSpPr/>
          <p:nvPr/>
        </p:nvSpPr>
        <p:spPr>
          <a:xfrm>
            <a:off x="1627900" y="741713"/>
            <a:ext cx="2116800" cy="23076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v1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Pod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mypod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containers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nginx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image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nginx:stable-alpine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volumeMounts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mountPath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/data</a:t>
            </a:r>
            <a:endParaRPr sz="800">
              <a:solidFill>
                <a:srgbClr val="666666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volumes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vol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persistentVolumeClaim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     </a:t>
            </a: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claimName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r>
              <a:rPr lang="en" sz="800">
                <a:solidFill>
                  <a:srgbClr val="0F9D58"/>
                </a:solidFill>
                <a:latin typeface="Roboto Mono"/>
                <a:ea typeface="Roboto Mono"/>
                <a:cs typeface="Roboto Mono"/>
                <a:sym typeface="Roboto Mono"/>
              </a:rPr>
              <a:t>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myclaim</a:t>
            </a:r>
            <a:endParaRPr sz="5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249" name="Google Shape;249;p17"/>
          <p:cNvGrpSpPr/>
          <p:nvPr/>
        </p:nvGrpSpPr>
        <p:grpSpPr>
          <a:xfrm>
            <a:off x="5877925" y="3433134"/>
            <a:ext cx="678324" cy="809466"/>
            <a:chOff x="5877925" y="3433134"/>
            <a:chExt cx="678324" cy="809466"/>
          </a:xfrm>
        </p:grpSpPr>
        <p:grpSp>
          <p:nvGrpSpPr>
            <p:cNvPr id="250" name="Google Shape;250;p17"/>
            <p:cNvGrpSpPr/>
            <p:nvPr/>
          </p:nvGrpSpPr>
          <p:grpSpPr>
            <a:xfrm>
              <a:off x="5877925" y="3712800"/>
              <a:ext cx="551100" cy="529800"/>
              <a:chOff x="5478325" y="613175"/>
              <a:chExt cx="551100" cy="529800"/>
            </a:xfrm>
          </p:grpSpPr>
          <p:sp>
            <p:nvSpPr>
              <p:cNvPr id="251" name="Google Shape;251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52" name="Google Shape;252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myclaim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253" name="Google Shape;253;p17"/>
            <p:cNvCxnSpPr>
              <a:stCxn id="252" idx="0"/>
              <a:endCxn id="254" idx="3"/>
            </p:cNvCxnSpPr>
            <p:nvPr/>
          </p:nvCxnSpPr>
          <p:spPr>
            <a:xfrm flipH="1" rot="10800000">
              <a:off x="6374449" y="3433134"/>
              <a:ext cx="181800" cy="384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255" name="Google Shape;255;p17"/>
          <p:cNvGrpSpPr/>
          <p:nvPr/>
        </p:nvGrpSpPr>
        <p:grpSpPr>
          <a:xfrm>
            <a:off x="6411325" y="3433128"/>
            <a:ext cx="1568400" cy="809472"/>
            <a:chOff x="6411325" y="3433128"/>
            <a:chExt cx="1568400" cy="809472"/>
          </a:xfrm>
        </p:grpSpPr>
        <p:cxnSp>
          <p:nvCxnSpPr>
            <p:cNvPr id="256" name="Google Shape;256;p17"/>
            <p:cNvCxnSpPr/>
            <p:nvPr/>
          </p:nvCxnSpPr>
          <p:spPr>
            <a:xfrm>
              <a:off x="7463725" y="3977700"/>
              <a:ext cx="5160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257" name="Google Shape;257;p17"/>
            <p:cNvCxnSpPr/>
            <p:nvPr/>
          </p:nvCxnSpPr>
          <p:spPr>
            <a:xfrm>
              <a:off x="6411325" y="3977700"/>
              <a:ext cx="535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triangle"/>
            </a:ln>
          </p:spPr>
        </p:cxnSp>
        <p:grpSp>
          <p:nvGrpSpPr>
            <p:cNvPr id="258" name="Google Shape;258;p17"/>
            <p:cNvGrpSpPr/>
            <p:nvPr/>
          </p:nvGrpSpPr>
          <p:grpSpPr>
            <a:xfrm>
              <a:off x="6928825" y="3712800"/>
              <a:ext cx="551100" cy="529800"/>
              <a:chOff x="5478325" y="613175"/>
              <a:chExt cx="551100" cy="529800"/>
            </a:xfrm>
          </p:grpSpPr>
          <p:sp>
            <p:nvSpPr>
              <p:cNvPr id="259" name="Google Shape;259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60" name="Google Shape;260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pv-name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261" name="Google Shape;261;p17"/>
            <p:cNvCxnSpPr>
              <a:stCxn id="254" idx="2"/>
              <a:endCxn id="260" idx="5"/>
            </p:cNvCxnSpPr>
            <p:nvPr/>
          </p:nvCxnSpPr>
          <p:spPr>
            <a:xfrm>
              <a:off x="6801543" y="3433128"/>
              <a:ext cx="181800" cy="384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triangle"/>
              <a:tailEnd len="med" w="med" type="none"/>
            </a:ln>
          </p:spPr>
        </p:cxnSp>
      </p:grpSp>
      <p:grpSp>
        <p:nvGrpSpPr>
          <p:cNvPr id="262" name="Google Shape;262;p17"/>
          <p:cNvGrpSpPr/>
          <p:nvPr/>
        </p:nvGrpSpPr>
        <p:grpSpPr>
          <a:xfrm>
            <a:off x="6403363" y="2903325"/>
            <a:ext cx="1482013" cy="529800"/>
            <a:chOff x="6403363" y="2903325"/>
            <a:chExt cx="1482013" cy="529800"/>
          </a:xfrm>
        </p:grpSpPr>
        <p:grpSp>
          <p:nvGrpSpPr>
            <p:cNvPr id="263" name="Google Shape;263;p17"/>
            <p:cNvGrpSpPr/>
            <p:nvPr/>
          </p:nvGrpSpPr>
          <p:grpSpPr>
            <a:xfrm>
              <a:off x="6403363" y="2903325"/>
              <a:ext cx="551100" cy="529800"/>
              <a:chOff x="5478325" y="613175"/>
              <a:chExt cx="551100" cy="529800"/>
            </a:xfrm>
          </p:grpSpPr>
          <p:sp>
            <p:nvSpPr>
              <p:cNvPr id="264" name="Google Shape;264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54" name="Google Shape;254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SC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myclass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265" name="Google Shape;265;p17"/>
            <p:cNvCxnSpPr>
              <a:endCxn id="266" idx="1"/>
            </p:cNvCxnSpPr>
            <p:nvPr/>
          </p:nvCxnSpPr>
          <p:spPr>
            <a:xfrm>
              <a:off x="6936175" y="3168225"/>
              <a:ext cx="949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grpSp>
        <p:nvGrpSpPr>
          <p:cNvPr id="267" name="Google Shape;267;p17"/>
          <p:cNvGrpSpPr/>
          <p:nvPr/>
        </p:nvGrpSpPr>
        <p:grpSpPr>
          <a:xfrm>
            <a:off x="4488463" y="1774123"/>
            <a:ext cx="1228213" cy="2753202"/>
            <a:chOff x="4488463" y="1774123"/>
            <a:chExt cx="1228213" cy="2753202"/>
          </a:xfrm>
        </p:grpSpPr>
        <p:sp>
          <p:nvSpPr>
            <p:cNvPr id="268" name="Google Shape;268;p17"/>
            <p:cNvSpPr/>
            <p:nvPr/>
          </p:nvSpPr>
          <p:spPr>
            <a:xfrm>
              <a:off x="4488463" y="2544325"/>
              <a:ext cx="1228200" cy="19830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Node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grpSp>
          <p:nvGrpSpPr>
            <p:cNvPr id="269" name="Google Shape;269;p17"/>
            <p:cNvGrpSpPr/>
            <p:nvPr/>
          </p:nvGrpSpPr>
          <p:grpSpPr>
            <a:xfrm>
              <a:off x="4749484" y="2754823"/>
              <a:ext cx="706180" cy="752920"/>
              <a:chOff x="5478325" y="555537"/>
              <a:chExt cx="551100" cy="587438"/>
            </a:xfrm>
          </p:grpSpPr>
          <p:sp>
            <p:nvSpPr>
              <p:cNvPr id="270" name="Google Shape;270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71" name="Google Shape;271;p17"/>
              <p:cNvSpPr/>
              <p:nvPr/>
            </p:nvSpPr>
            <p:spPr>
              <a:xfrm>
                <a:off x="5478325" y="555537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Kubelet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272" name="Google Shape;272;p17"/>
            <p:cNvCxnSpPr>
              <a:stCxn id="271" idx="6"/>
            </p:cNvCxnSpPr>
            <p:nvPr/>
          </p:nvCxnSpPr>
          <p:spPr>
            <a:xfrm rot="10800000">
              <a:off x="5102574" y="1774123"/>
              <a:ext cx="0" cy="980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73" name="Google Shape;273;p17"/>
            <p:cNvSpPr/>
            <p:nvPr/>
          </p:nvSpPr>
          <p:spPr>
            <a:xfrm>
              <a:off x="5360275" y="2415025"/>
              <a:ext cx="356400" cy="129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node1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274" name="Google Shape;274;p17"/>
          <p:cNvCxnSpPr>
            <a:stCxn id="275" idx="6"/>
          </p:cNvCxnSpPr>
          <p:nvPr/>
        </p:nvCxnSpPr>
        <p:spPr>
          <a:xfrm rot="10800000">
            <a:off x="5097600" y="3434400"/>
            <a:ext cx="0" cy="27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none"/>
          </a:ln>
        </p:spPr>
      </p:cxnSp>
      <p:grpSp>
        <p:nvGrpSpPr>
          <p:cNvPr id="276" name="Google Shape;276;p17"/>
          <p:cNvGrpSpPr/>
          <p:nvPr/>
        </p:nvGrpSpPr>
        <p:grpSpPr>
          <a:xfrm>
            <a:off x="4822050" y="3712800"/>
            <a:ext cx="1074775" cy="529800"/>
            <a:chOff x="4822050" y="3712800"/>
            <a:chExt cx="1074775" cy="529800"/>
          </a:xfrm>
        </p:grpSpPr>
        <p:grpSp>
          <p:nvGrpSpPr>
            <p:cNvPr id="277" name="Google Shape;277;p17"/>
            <p:cNvGrpSpPr/>
            <p:nvPr/>
          </p:nvGrpSpPr>
          <p:grpSpPr>
            <a:xfrm>
              <a:off x="4822050" y="3712800"/>
              <a:ext cx="551100" cy="529800"/>
              <a:chOff x="5478325" y="613175"/>
              <a:chExt cx="551100" cy="529800"/>
            </a:xfrm>
          </p:grpSpPr>
          <p:sp>
            <p:nvSpPr>
              <p:cNvPr id="278" name="Google Shape;278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275" name="Google Shape;275;p17"/>
              <p:cNvSpPr/>
              <p:nvPr/>
            </p:nvSpPr>
            <p:spPr>
              <a:xfrm>
                <a:off x="547832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Pod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mypod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279" name="Google Shape;279;p17"/>
            <p:cNvCxnSpPr/>
            <p:nvPr/>
          </p:nvCxnSpPr>
          <p:spPr>
            <a:xfrm>
              <a:off x="5361025" y="3977400"/>
              <a:ext cx="535800" cy="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cxnSp>
        <p:nvCxnSpPr>
          <p:cNvPr id="280" name="Google Shape;280;p17"/>
          <p:cNvCxnSpPr>
            <a:stCxn id="281" idx="1"/>
            <a:endCxn id="282" idx="2"/>
          </p:cNvCxnSpPr>
          <p:nvPr/>
        </p:nvCxnSpPr>
        <p:spPr>
          <a:xfrm rot="10800000">
            <a:off x="5097475" y="4242600"/>
            <a:ext cx="0" cy="12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oval"/>
          </a:ln>
        </p:spPr>
      </p:cxnSp>
      <p:grpSp>
        <p:nvGrpSpPr>
          <p:cNvPr id="283" name="Google Shape;283;p17"/>
          <p:cNvGrpSpPr/>
          <p:nvPr/>
        </p:nvGrpSpPr>
        <p:grpSpPr>
          <a:xfrm>
            <a:off x="4957525" y="4153800"/>
            <a:ext cx="3338400" cy="327300"/>
            <a:chOff x="4957650" y="4153800"/>
            <a:chExt cx="3338400" cy="327300"/>
          </a:xfrm>
        </p:grpSpPr>
        <p:sp>
          <p:nvSpPr>
            <p:cNvPr id="281" name="Google Shape;281;p17"/>
            <p:cNvSpPr/>
            <p:nvPr/>
          </p:nvSpPr>
          <p:spPr>
            <a:xfrm>
              <a:off x="4957650" y="4365000"/>
              <a:ext cx="279900" cy="116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284" name="Google Shape;284;p17"/>
            <p:cNvCxnSpPr>
              <a:stCxn id="285" idx="3"/>
              <a:endCxn id="281" idx="3"/>
            </p:cNvCxnSpPr>
            <p:nvPr/>
          </p:nvCxnSpPr>
          <p:spPr>
            <a:xfrm rot="5400000">
              <a:off x="6533100" y="2718150"/>
              <a:ext cx="327300" cy="3198600"/>
            </a:xfrm>
            <a:prstGeom prst="bentConnector3">
              <a:avLst>
                <a:gd fmla="val 172754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</p:grpSp>
      <p:sp>
        <p:nvSpPr>
          <p:cNvPr id="285" name="Google Shape;285;p17"/>
          <p:cNvSpPr/>
          <p:nvPr/>
        </p:nvSpPr>
        <p:spPr>
          <a:xfrm>
            <a:off x="7979725" y="3801600"/>
            <a:ext cx="632400" cy="352200"/>
          </a:xfrm>
          <a:prstGeom prst="can">
            <a:avLst>
              <a:gd fmla="val 25000" name="adj"/>
            </a:avLst>
          </a:prstGeom>
          <a:solidFill>
            <a:srgbClr val="CC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latin typeface="Poppins"/>
                <a:ea typeface="Poppins"/>
                <a:cs typeface="Poppins"/>
                <a:sym typeface="Poppins"/>
              </a:rPr>
              <a:t>Volume</a:t>
            </a:r>
            <a:endParaRPr sz="700"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286" name="Google Shape;286;p17"/>
          <p:cNvCxnSpPr>
            <a:stCxn id="266" idx="2"/>
            <a:endCxn id="285" idx="1"/>
          </p:cNvCxnSpPr>
          <p:nvPr/>
        </p:nvCxnSpPr>
        <p:spPr>
          <a:xfrm>
            <a:off x="8295925" y="3419325"/>
            <a:ext cx="0" cy="38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7" name="Google Shape;287;p17"/>
          <p:cNvSpPr txBox="1"/>
          <p:nvPr/>
        </p:nvSpPr>
        <p:spPr>
          <a:xfrm>
            <a:off x="8296175" y="3419325"/>
            <a:ext cx="678300" cy="37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attach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88" name="Google Shape;288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89" name="Google Shape;289;p17"/>
          <p:cNvGrpSpPr/>
          <p:nvPr/>
        </p:nvGrpSpPr>
        <p:grpSpPr>
          <a:xfrm>
            <a:off x="7446500" y="2040300"/>
            <a:ext cx="1697400" cy="1379025"/>
            <a:chOff x="7446500" y="2040300"/>
            <a:chExt cx="1697400" cy="1379025"/>
          </a:xfrm>
        </p:grpSpPr>
        <p:sp>
          <p:nvSpPr>
            <p:cNvPr id="266" name="Google Shape;266;p17"/>
            <p:cNvSpPr/>
            <p:nvPr/>
          </p:nvSpPr>
          <p:spPr>
            <a:xfrm>
              <a:off x="7885375" y="2917125"/>
              <a:ext cx="821100" cy="502200"/>
            </a:xfrm>
            <a:prstGeom prst="rect">
              <a:avLst/>
            </a:prstGeom>
            <a:solidFill>
              <a:srgbClr val="F7967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Awesome Storage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90" name="Google Shape;290;p17"/>
            <p:cNvSpPr txBox="1"/>
            <p:nvPr/>
          </p:nvSpPr>
          <p:spPr>
            <a:xfrm>
              <a:off x="7446500" y="2040300"/>
              <a:ext cx="1697400" cy="876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Storage driver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2921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000"/>
                <a:buFont typeface="Poppins"/>
                <a:buChar char="●"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Local storage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-2921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000"/>
                <a:buFont typeface="Poppins"/>
                <a:buChar char="●"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Remote access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91" name="Google Shape;291;p17"/>
          <p:cNvGrpSpPr/>
          <p:nvPr/>
        </p:nvGrpSpPr>
        <p:grpSpPr>
          <a:xfrm>
            <a:off x="424450" y="1267376"/>
            <a:ext cx="1203300" cy="834599"/>
            <a:chOff x="424450" y="1267376"/>
            <a:chExt cx="1203300" cy="834599"/>
          </a:xfrm>
        </p:grpSpPr>
        <p:sp>
          <p:nvSpPr>
            <p:cNvPr id="292" name="Google Shape;292;p17"/>
            <p:cNvSpPr txBox="1"/>
            <p:nvPr/>
          </p:nvSpPr>
          <p:spPr>
            <a:xfrm>
              <a:off x="1075525" y="1333675"/>
              <a:ext cx="5019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write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293" name="Google Shape;293;p17"/>
            <p:cNvSpPr txBox="1"/>
            <p:nvPr/>
          </p:nvSpPr>
          <p:spPr>
            <a:xfrm>
              <a:off x="449200" y="1867975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User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294" name="Google Shape;294;p17"/>
            <p:cNvCxnSpPr>
              <a:stCxn id="295" idx="3"/>
              <a:endCxn id="247" idx="1"/>
            </p:cNvCxnSpPr>
            <p:nvPr/>
          </p:nvCxnSpPr>
          <p:spPr>
            <a:xfrm>
              <a:off x="1025050" y="1567676"/>
              <a:ext cx="6027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pic>
          <p:nvPicPr>
            <p:cNvPr id="295" name="Google Shape;295;p1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24450" y="1267376"/>
              <a:ext cx="600600" cy="600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96" name="Google Shape;296;p17"/>
          <p:cNvSpPr/>
          <p:nvPr/>
        </p:nvSpPr>
        <p:spPr>
          <a:xfrm>
            <a:off x="1627900" y="741725"/>
            <a:ext cx="2116800" cy="1724100"/>
          </a:xfrm>
          <a:prstGeom prst="rect">
            <a:avLst/>
          </a:prstGeom>
          <a:solidFill>
            <a:srgbClr val="F8F8F8"/>
          </a:solidFill>
          <a:ln cap="flat" cmpd="sng" w="9525">
            <a:solidFill>
              <a:srgbClr val="E0E0E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apiVersion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v1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kind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PersistentVolumeClaim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metadata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myclaim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spec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storageClassName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myclass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accessModes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- ReadWriteOnce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resources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requests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</a:t>
            </a:r>
            <a:endParaRPr sz="800">
              <a:solidFill>
                <a:schemeClr val="dk1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rPr>
              <a:t>      storage</a:t>
            </a:r>
            <a:r>
              <a:rPr lang="en"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rPr>
              <a:t>: 5Gi</a:t>
            </a:r>
            <a:endParaRPr b="1" sz="800">
              <a:solidFill>
                <a:srgbClr val="008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97" name="Google Shape;297;p17"/>
          <p:cNvGrpSpPr/>
          <p:nvPr/>
        </p:nvGrpSpPr>
        <p:grpSpPr>
          <a:xfrm>
            <a:off x="7164375" y="3397725"/>
            <a:ext cx="719974" cy="420009"/>
            <a:chOff x="7164375" y="3397725"/>
            <a:chExt cx="719974" cy="420009"/>
          </a:xfrm>
        </p:grpSpPr>
        <p:cxnSp>
          <p:nvCxnSpPr>
            <p:cNvPr id="298" name="Google Shape;298;p17"/>
            <p:cNvCxnSpPr>
              <a:endCxn id="260" idx="0"/>
            </p:cNvCxnSpPr>
            <p:nvPr/>
          </p:nvCxnSpPr>
          <p:spPr>
            <a:xfrm flipH="1">
              <a:off x="7425349" y="3419334"/>
              <a:ext cx="459000" cy="398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99" name="Google Shape;299;p17"/>
            <p:cNvSpPr txBox="1"/>
            <p:nvPr/>
          </p:nvSpPr>
          <p:spPr>
            <a:xfrm>
              <a:off x="7164375" y="3397725"/>
              <a:ext cx="575100" cy="25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create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00" name="Google Shape;300;p17"/>
          <p:cNvSpPr txBox="1"/>
          <p:nvPr/>
        </p:nvSpPr>
        <p:spPr>
          <a:xfrm>
            <a:off x="6392625" y="3977750"/>
            <a:ext cx="575100" cy="2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bound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6" name="Google Shape;306;p18"/>
          <p:cNvSpPr txBox="1"/>
          <p:nvPr>
            <p:ph type="title"/>
          </p:nvPr>
        </p:nvSpPr>
        <p:spPr>
          <a:xfrm>
            <a:off x="0" y="0"/>
            <a:ext cx="364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Overview</a:t>
            </a:r>
            <a:endParaRPr sz="2020"/>
          </a:p>
        </p:txBody>
      </p:sp>
      <p:sp>
        <p:nvSpPr>
          <p:cNvPr id="307" name="Google Shape;307;p18"/>
          <p:cNvSpPr txBox="1"/>
          <p:nvPr/>
        </p:nvSpPr>
        <p:spPr>
          <a:xfrm>
            <a:off x="0" y="572700"/>
            <a:ext cx="54099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Kubernetes context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6D0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Storage landscape</a:t>
            </a:r>
            <a:endParaRPr b="1" sz="1800">
              <a:solidFill>
                <a:srgbClr val="FF6D0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Enter Union CSI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Background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Implementation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Evaluation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Conclusion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19"/>
          <p:cNvSpPr txBox="1"/>
          <p:nvPr>
            <p:ph type="title"/>
          </p:nvPr>
        </p:nvSpPr>
        <p:spPr>
          <a:xfrm>
            <a:off x="0" y="0"/>
            <a:ext cx="914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The problem</a:t>
            </a:r>
            <a:endParaRPr sz="2020"/>
          </a:p>
        </p:txBody>
      </p:sp>
      <p:grpSp>
        <p:nvGrpSpPr>
          <p:cNvPr id="313" name="Google Shape;313;p19"/>
          <p:cNvGrpSpPr/>
          <p:nvPr/>
        </p:nvGrpSpPr>
        <p:grpSpPr>
          <a:xfrm>
            <a:off x="3666338" y="2415025"/>
            <a:ext cx="1491938" cy="2230200"/>
            <a:chOff x="3666338" y="2415025"/>
            <a:chExt cx="1491938" cy="2230200"/>
          </a:xfrm>
        </p:grpSpPr>
        <p:grpSp>
          <p:nvGrpSpPr>
            <p:cNvPr id="314" name="Google Shape;314;p19"/>
            <p:cNvGrpSpPr/>
            <p:nvPr/>
          </p:nvGrpSpPr>
          <p:grpSpPr>
            <a:xfrm>
              <a:off x="3666338" y="2415025"/>
              <a:ext cx="1228213" cy="2112300"/>
              <a:chOff x="4488463" y="2415025"/>
              <a:chExt cx="1228213" cy="2112300"/>
            </a:xfrm>
          </p:grpSpPr>
          <p:sp>
            <p:nvSpPr>
              <p:cNvPr id="315" name="Google Shape;315;p19"/>
              <p:cNvSpPr/>
              <p:nvPr/>
            </p:nvSpPr>
            <p:spPr>
              <a:xfrm>
                <a:off x="4488463" y="2544325"/>
                <a:ext cx="1228200" cy="1983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316" name="Google Shape;316;p19"/>
              <p:cNvGrpSpPr/>
              <p:nvPr/>
            </p:nvGrpSpPr>
            <p:grpSpPr>
              <a:xfrm>
                <a:off x="4749484" y="2754823"/>
                <a:ext cx="706180" cy="752920"/>
                <a:chOff x="5478325" y="555537"/>
                <a:chExt cx="551100" cy="587438"/>
              </a:xfrm>
            </p:grpSpPr>
            <p:sp>
              <p:nvSpPr>
                <p:cNvPr id="317" name="Google Shape;317;p19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318" name="Google Shape;318;p19"/>
                <p:cNvSpPr/>
                <p:nvPr/>
              </p:nvSpPr>
              <p:spPr>
                <a:xfrm>
                  <a:off x="5478325" y="555537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Kubelet</a:t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319" name="Google Shape;319;p19"/>
              <p:cNvSpPr/>
              <p:nvPr/>
            </p:nvSpPr>
            <p:spPr>
              <a:xfrm>
                <a:off x="5360275" y="2415025"/>
                <a:ext cx="356400" cy="129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node1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320" name="Google Shape;320;p19"/>
            <p:cNvSpPr/>
            <p:nvPr/>
          </p:nvSpPr>
          <p:spPr>
            <a:xfrm>
              <a:off x="4632075" y="4072525"/>
              <a:ext cx="526200" cy="5727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latin typeface="Poppins"/>
                  <a:ea typeface="Poppins"/>
                  <a:cs typeface="Poppins"/>
                  <a:sym typeface="Poppins"/>
                </a:rPr>
                <a:t>NVMe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latin typeface="Poppins"/>
                  <a:ea typeface="Poppins"/>
                  <a:cs typeface="Poppins"/>
                  <a:sym typeface="Poppins"/>
                </a:rPr>
                <a:t>256 GiB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21" name="Google Shape;321;p19"/>
          <p:cNvGrpSpPr/>
          <p:nvPr/>
        </p:nvGrpSpPr>
        <p:grpSpPr>
          <a:xfrm>
            <a:off x="5440438" y="2415025"/>
            <a:ext cx="1491938" cy="2230200"/>
            <a:chOff x="5440438" y="2415025"/>
            <a:chExt cx="1491938" cy="2230200"/>
          </a:xfrm>
        </p:grpSpPr>
        <p:grpSp>
          <p:nvGrpSpPr>
            <p:cNvPr id="322" name="Google Shape;322;p19"/>
            <p:cNvGrpSpPr/>
            <p:nvPr/>
          </p:nvGrpSpPr>
          <p:grpSpPr>
            <a:xfrm>
              <a:off x="5440438" y="2415025"/>
              <a:ext cx="1228213" cy="2112300"/>
              <a:chOff x="4488463" y="2415025"/>
              <a:chExt cx="1228213" cy="2112300"/>
            </a:xfrm>
          </p:grpSpPr>
          <p:sp>
            <p:nvSpPr>
              <p:cNvPr id="323" name="Google Shape;323;p19"/>
              <p:cNvSpPr/>
              <p:nvPr/>
            </p:nvSpPr>
            <p:spPr>
              <a:xfrm>
                <a:off x="4488463" y="2544325"/>
                <a:ext cx="1228200" cy="1983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324" name="Google Shape;324;p19"/>
              <p:cNvGrpSpPr/>
              <p:nvPr/>
            </p:nvGrpSpPr>
            <p:grpSpPr>
              <a:xfrm>
                <a:off x="4749484" y="2754823"/>
                <a:ext cx="706180" cy="752920"/>
                <a:chOff x="5478325" y="555537"/>
                <a:chExt cx="551100" cy="587438"/>
              </a:xfrm>
            </p:grpSpPr>
            <p:sp>
              <p:nvSpPr>
                <p:cNvPr id="325" name="Google Shape;325;p19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326" name="Google Shape;326;p19"/>
                <p:cNvSpPr/>
                <p:nvPr/>
              </p:nvSpPr>
              <p:spPr>
                <a:xfrm>
                  <a:off x="5478325" y="555537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Kubelet</a:t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327" name="Google Shape;327;p19"/>
              <p:cNvSpPr/>
              <p:nvPr/>
            </p:nvSpPr>
            <p:spPr>
              <a:xfrm>
                <a:off x="5360275" y="2415025"/>
                <a:ext cx="356400" cy="129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node2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328" name="Google Shape;328;p19"/>
            <p:cNvSpPr/>
            <p:nvPr/>
          </p:nvSpPr>
          <p:spPr>
            <a:xfrm>
              <a:off x="6406175" y="4072525"/>
              <a:ext cx="526200" cy="5727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latin typeface="Poppins"/>
                  <a:ea typeface="Poppins"/>
                  <a:cs typeface="Poppins"/>
                  <a:sym typeface="Poppins"/>
                </a:rPr>
                <a:t>NVMe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latin typeface="Poppins"/>
                  <a:ea typeface="Poppins"/>
                  <a:cs typeface="Poppins"/>
                  <a:sym typeface="Poppins"/>
                </a:rPr>
                <a:t>256 GiB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29" name="Google Shape;329;p19"/>
          <p:cNvSpPr/>
          <p:nvPr/>
        </p:nvSpPr>
        <p:spPr>
          <a:xfrm>
            <a:off x="5644000" y="1316525"/>
            <a:ext cx="821100" cy="502200"/>
          </a:xfrm>
          <a:prstGeom prst="rect">
            <a:avLst/>
          </a:prstGeom>
          <a:solidFill>
            <a:srgbClr val="F796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latin typeface="Poppins"/>
                <a:ea typeface="Poppins"/>
                <a:cs typeface="Poppins"/>
                <a:sym typeface="Poppins"/>
              </a:rPr>
              <a:t>Awesome Storage</a:t>
            </a:r>
            <a:endParaRPr sz="6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30" name="Google Shape;330;p19"/>
          <p:cNvGrpSpPr/>
          <p:nvPr/>
        </p:nvGrpSpPr>
        <p:grpSpPr>
          <a:xfrm>
            <a:off x="424450" y="1267376"/>
            <a:ext cx="600600" cy="834599"/>
            <a:chOff x="424450" y="1267376"/>
            <a:chExt cx="600600" cy="834599"/>
          </a:xfrm>
        </p:grpSpPr>
        <p:sp>
          <p:nvSpPr>
            <p:cNvPr id="331" name="Google Shape;331;p19"/>
            <p:cNvSpPr txBox="1"/>
            <p:nvPr/>
          </p:nvSpPr>
          <p:spPr>
            <a:xfrm>
              <a:off x="449200" y="1867975"/>
              <a:ext cx="5511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User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32" name="Google Shape;332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24450" y="1267376"/>
              <a:ext cx="600600" cy="6006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3" name="Google Shape;333;p19"/>
          <p:cNvGrpSpPr/>
          <p:nvPr/>
        </p:nvGrpSpPr>
        <p:grpSpPr>
          <a:xfrm>
            <a:off x="7214538" y="2415025"/>
            <a:ext cx="1491938" cy="2230200"/>
            <a:chOff x="7214538" y="2415025"/>
            <a:chExt cx="1491938" cy="2230200"/>
          </a:xfrm>
        </p:grpSpPr>
        <p:grpSp>
          <p:nvGrpSpPr>
            <p:cNvPr id="334" name="Google Shape;334;p19"/>
            <p:cNvGrpSpPr/>
            <p:nvPr/>
          </p:nvGrpSpPr>
          <p:grpSpPr>
            <a:xfrm>
              <a:off x="7214538" y="2415025"/>
              <a:ext cx="1228213" cy="2112300"/>
              <a:chOff x="4488463" y="2415025"/>
              <a:chExt cx="1228213" cy="2112300"/>
            </a:xfrm>
          </p:grpSpPr>
          <p:sp>
            <p:nvSpPr>
              <p:cNvPr id="335" name="Google Shape;335;p19"/>
              <p:cNvSpPr/>
              <p:nvPr/>
            </p:nvSpPr>
            <p:spPr>
              <a:xfrm>
                <a:off x="4488463" y="2544325"/>
                <a:ext cx="1228200" cy="19830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Node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grpSp>
            <p:nvGrpSpPr>
              <p:cNvPr id="336" name="Google Shape;336;p19"/>
              <p:cNvGrpSpPr/>
              <p:nvPr/>
            </p:nvGrpSpPr>
            <p:grpSpPr>
              <a:xfrm>
                <a:off x="4749484" y="2754823"/>
                <a:ext cx="706180" cy="752920"/>
                <a:chOff x="5478325" y="555537"/>
                <a:chExt cx="551100" cy="587438"/>
              </a:xfrm>
            </p:grpSpPr>
            <p:sp>
              <p:nvSpPr>
                <p:cNvPr id="337" name="Google Shape;337;p19"/>
                <p:cNvSpPr/>
                <p:nvPr/>
              </p:nvSpPr>
              <p:spPr>
                <a:xfrm>
                  <a:off x="5478325" y="613175"/>
                  <a:ext cx="551100" cy="5298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  <p:sp>
              <p:nvSpPr>
                <p:cNvPr id="338" name="Google Shape;338;p19"/>
                <p:cNvSpPr/>
                <p:nvPr/>
              </p:nvSpPr>
              <p:spPr>
                <a:xfrm>
                  <a:off x="5478325" y="555537"/>
                  <a:ext cx="551100" cy="529800"/>
                </a:xfrm>
                <a:prstGeom prst="heptagon">
                  <a:avLst>
                    <a:gd fmla="val 102572" name="hf"/>
                    <a:gd fmla="val 105210" name="vf"/>
                  </a:avLst>
                </a:prstGeom>
                <a:solidFill>
                  <a:srgbClr val="9EC2F5"/>
                </a:solidFill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" sz="800">
                      <a:latin typeface="Poppins"/>
                      <a:ea typeface="Poppins"/>
                      <a:cs typeface="Poppins"/>
                      <a:sym typeface="Poppins"/>
                    </a:rPr>
                    <a:t>Kubelet</a:t>
                  </a:r>
                  <a:endParaRPr sz="800">
                    <a:latin typeface="Poppins"/>
                    <a:ea typeface="Poppins"/>
                    <a:cs typeface="Poppins"/>
                    <a:sym typeface="Poppins"/>
                  </a:endParaRPr>
                </a:p>
              </p:txBody>
            </p:sp>
          </p:grpSp>
          <p:sp>
            <p:nvSpPr>
              <p:cNvPr id="339" name="Google Shape;339;p19"/>
              <p:cNvSpPr/>
              <p:nvPr/>
            </p:nvSpPr>
            <p:spPr>
              <a:xfrm>
                <a:off x="5360275" y="2415025"/>
                <a:ext cx="356400" cy="129300"/>
              </a:xfrm>
              <a:prstGeom prst="rect">
                <a:avLst/>
              </a:prstGeom>
              <a:solidFill>
                <a:schemeClr val="lt2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node3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340" name="Google Shape;340;p19"/>
            <p:cNvSpPr/>
            <p:nvPr/>
          </p:nvSpPr>
          <p:spPr>
            <a:xfrm>
              <a:off x="8180275" y="4072525"/>
              <a:ext cx="526200" cy="5727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latin typeface="Poppins"/>
                  <a:ea typeface="Poppins"/>
                  <a:cs typeface="Poppins"/>
                  <a:sym typeface="Poppins"/>
                </a:rPr>
                <a:t>NVMe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600">
                  <a:latin typeface="Poppins"/>
                  <a:ea typeface="Poppins"/>
                  <a:cs typeface="Poppins"/>
                  <a:sym typeface="Poppins"/>
                </a:rPr>
                <a:t>256 GiB</a:t>
              </a:r>
              <a:endParaRPr sz="600"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41" name="Google Shape;341;p19"/>
          <p:cNvSpPr txBox="1"/>
          <p:nvPr/>
        </p:nvSpPr>
        <p:spPr>
          <a:xfrm>
            <a:off x="4594875" y="4645225"/>
            <a:ext cx="600600" cy="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rPr>
              <a:t>local storage</a:t>
            </a:r>
            <a:endParaRPr sz="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42" name="Google Shape;342;p19"/>
          <p:cNvSpPr/>
          <p:nvPr/>
        </p:nvSpPr>
        <p:spPr>
          <a:xfrm>
            <a:off x="4188350" y="4208700"/>
            <a:ext cx="184200" cy="3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43" name="Google Shape;343;p19"/>
          <p:cNvGrpSpPr/>
          <p:nvPr/>
        </p:nvGrpSpPr>
        <p:grpSpPr>
          <a:xfrm>
            <a:off x="313075" y="2843450"/>
            <a:ext cx="4317925" cy="1724100"/>
            <a:chOff x="313075" y="2843450"/>
            <a:chExt cx="4317925" cy="1724100"/>
          </a:xfrm>
        </p:grpSpPr>
        <p:grpSp>
          <p:nvGrpSpPr>
            <p:cNvPr id="344" name="Google Shape;344;p19"/>
            <p:cNvGrpSpPr/>
            <p:nvPr/>
          </p:nvGrpSpPr>
          <p:grpSpPr>
            <a:xfrm>
              <a:off x="4004900" y="3712800"/>
              <a:ext cx="551100" cy="529800"/>
              <a:chOff x="4661175" y="613175"/>
              <a:chExt cx="551100" cy="529800"/>
            </a:xfrm>
          </p:grpSpPr>
          <p:sp>
            <p:nvSpPr>
              <p:cNvPr id="345" name="Google Shape;345;p19"/>
              <p:cNvSpPr/>
              <p:nvPr/>
            </p:nvSpPr>
            <p:spPr>
              <a:xfrm>
                <a:off x="4661175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346" name="Google Shape;346;p19"/>
              <p:cNvSpPr/>
              <p:nvPr/>
            </p:nvSpPr>
            <p:spPr>
              <a:xfrm>
                <a:off x="4661175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Pod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pod1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sp>
          <p:nvSpPr>
            <p:cNvPr id="347" name="Google Shape;347;p19"/>
            <p:cNvSpPr/>
            <p:nvPr/>
          </p:nvSpPr>
          <p:spPr>
            <a:xfrm>
              <a:off x="4140500" y="4365000"/>
              <a:ext cx="279900" cy="116100"/>
            </a:xfrm>
            <a:prstGeom prst="can">
              <a:avLst>
                <a:gd fmla="val 25000" name="adj"/>
              </a:avLst>
            </a:prstGeom>
            <a:solidFill>
              <a:srgbClr val="CCCC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48" name="Google Shape;348;p19"/>
            <p:cNvSpPr/>
            <p:nvPr/>
          </p:nvSpPr>
          <p:spPr>
            <a:xfrm>
              <a:off x="313075" y="2843450"/>
              <a:ext cx="2116800" cy="17241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PersistentVolumeClaim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pvc1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storageClassName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myclass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accessModes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 ReadWriteOnce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resources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requests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storage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200Gi</a:t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grpSp>
          <p:nvGrpSpPr>
            <p:cNvPr id="349" name="Google Shape;349;p19"/>
            <p:cNvGrpSpPr/>
            <p:nvPr/>
          </p:nvGrpSpPr>
          <p:grpSpPr>
            <a:xfrm>
              <a:off x="2772563" y="3712800"/>
              <a:ext cx="551100" cy="529800"/>
              <a:chOff x="2372963" y="613175"/>
              <a:chExt cx="551100" cy="529800"/>
            </a:xfrm>
          </p:grpSpPr>
          <p:sp>
            <p:nvSpPr>
              <p:cNvPr id="350" name="Google Shape;350;p19"/>
              <p:cNvSpPr/>
              <p:nvPr/>
            </p:nvSpPr>
            <p:spPr>
              <a:xfrm>
                <a:off x="2372963" y="613175"/>
                <a:ext cx="551100" cy="529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  <p:sp>
            <p:nvSpPr>
              <p:cNvPr id="351" name="Google Shape;351;p19"/>
              <p:cNvSpPr/>
              <p:nvPr/>
            </p:nvSpPr>
            <p:spPr>
              <a:xfrm>
                <a:off x="2372963" y="613175"/>
                <a:ext cx="551100" cy="529800"/>
              </a:xfrm>
              <a:prstGeom prst="heptagon">
                <a:avLst>
                  <a:gd fmla="val 102572" name="hf"/>
                  <a:gd fmla="val 105210" name="vf"/>
                </a:avLst>
              </a:prstGeom>
              <a:solidFill>
                <a:srgbClr val="9EC2F5"/>
              </a:solidFill>
              <a:ln cap="flat" cmpd="sng" w="9525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800">
                    <a:latin typeface="Poppins"/>
                    <a:ea typeface="Poppins"/>
                    <a:cs typeface="Poppins"/>
                    <a:sym typeface="Poppins"/>
                  </a:rPr>
                  <a:t>PVC</a:t>
                </a:r>
                <a:endParaRPr sz="800">
                  <a:latin typeface="Poppins"/>
                  <a:ea typeface="Poppins"/>
                  <a:cs typeface="Poppins"/>
                  <a:sym typeface="Poppins"/>
                </a:endParaRPr>
              </a:p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>
                    <a:latin typeface="Poppins"/>
                    <a:ea typeface="Poppins"/>
                    <a:cs typeface="Poppins"/>
                    <a:sym typeface="Poppins"/>
                  </a:rPr>
                  <a:t>pvc1</a:t>
                </a:r>
                <a:endParaRPr sz="400">
                  <a:latin typeface="Poppins"/>
                  <a:ea typeface="Poppins"/>
                  <a:cs typeface="Poppins"/>
                  <a:sym typeface="Poppins"/>
                </a:endParaRPr>
              </a:p>
            </p:txBody>
          </p:sp>
        </p:grpSp>
        <p:cxnSp>
          <p:nvCxnSpPr>
            <p:cNvPr id="352" name="Google Shape;352;p19"/>
            <p:cNvCxnSpPr>
              <a:stCxn id="347" idx="1"/>
              <a:endCxn id="342" idx="2"/>
            </p:cNvCxnSpPr>
            <p:nvPr/>
          </p:nvCxnSpPr>
          <p:spPr>
            <a:xfrm rot="10800000">
              <a:off x="4280450" y="4242600"/>
              <a:ext cx="0" cy="122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oval"/>
            </a:ln>
          </p:spPr>
        </p:cxnSp>
        <p:cxnSp>
          <p:nvCxnSpPr>
            <p:cNvPr id="353" name="Google Shape;353;p19"/>
            <p:cNvCxnSpPr>
              <a:endCxn id="351" idx="1"/>
            </p:cNvCxnSpPr>
            <p:nvPr/>
          </p:nvCxnSpPr>
          <p:spPr>
            <a:xfrm rot="10800000">
              <a:off x="3323664" y="4053518"/>
              <a:ext cx="681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cxnSp>
          <p:nvCxnSpPr>
            <p:cNvPr id="354" name="Google Shape;354;p19"/>
            <p:cNvCxnSpPr>
              <a:stCxn id="347" idx="4"/>
            </p:cNvCxnSpPr>
            <p:nvPr/>
          </p:nvCxnSpPr>
          <p:spPr>
            <a:xfrm>
              <a:off x="4420400" y="4423050"/>
              <a:ext cx="210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355" name="Google Shape;355;p19"/>
            <p:cNvCxnSpPr>
              <a:stCxn id="351" idx="4"/>
            </p:cNvCxnSpPr>
            <p:nvPr/>
          </p:nvCxnSpPr>
          <p:spPr>
            <a:xfrm rot="10800000">
              <a:off x="2431761" y="4053518"/>
              <a:ext cx="3408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356" name="Google Shape;356;p19"/>
          <p:cNvCxnSpPr>
            <a:stCxn id="329" idx="2"/>
            <a:endCxn id="323" idx="0"/>
          </p:cNvCxnSpPr>
          <p:nvPr/>
        </p:nvCxnSpPr>
        <p:spPr>
          <a:xfrm>
            <a:off x="6054550" y="1818725"/>
            <a:ext cx="0" cy="725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cxnSp>
        <p:nvCxnSpPr>
          <p:cNvPr id="357" name="Google Shape;357;p19"/>
          <p:cNvCxnSpPr>
            <a:stCxn id="329" idx="2"/>
            <a:endCxn id="335" idx="0"/>
          </p:cNvCxnSpPr>
          <p:nvPr/>
        </p:nvCxnSpPr>
        <p:spPr>
          <a:xfrm flipH="1" rot="-5400000">
            <a:off x="6578800" y="1294475"/>
            <a:ext cx="725700" cy="1774200"/>
          </a:xfrm>
          <a:prstGeom prst="bentConnector3">
            <a:avLst>
              <a:gd fmla="val 49993" name="adj1"/>
            </a:avLst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triangle"/>
          </a:ln>
        </p:spPr>
      </p:cxnSp>
      <p:grpSp>
        <p:nvGrpSpPr>
          <p:cNvPr id="358" name="Google Shape;358;p19"/>
          <p:cNvGrpSpPr/>
          <p:nvPr/>
        </p:nvGrpSpPr>
        <p:grpSpPr>
          <a:xfrm>
            <a:off x="4280350" y="1818725"/>
            <a:ext cx="1774200" cy="725700"/>
            <a:chOff x="4280350" y="1818725"/>
            <a:chExt cx="1774200" cy="725700"/>
          </a:xfrm>
        </p:grpSpPr>
        <p:cxnSp>
          <p:nvCxnSpPr>
            <p:cNvPr id="359" name="Google Shape;359;p19"/>
            <p:cNvCxnSpPr>
              <a:stCxn id="329" idx="2"/>
              <a:endCxn id="315" idx="0"/>
            </p:cNvCxnSpPr>
            <p:nvPr/>
          </p:nvCxnSpPr>
          <p:spPr>
            <a:xfrm rot="5400000">
              <a:off x="4804600" y="1294475"/>
              <a:ext cx="725700" cy="1774200"/>
            </a:xfrm>
            <a:prstGeom prst="bentConnector3">
              <a:avLst>
                <a:gd fmla="val 49993" name="adj1"/>
              </a:avLst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triangle"/>
            </a:ln>
          </p:spPr>
        </p:cxnSp>
        <p:sp>
          <p:nvSpPr>
            <p:cNvPr id="360" name="Google Shape;360;p19"/>
            <p:cNvSpPr txBox="1"/>
            <p:nvPr/>
          </p:nvSpPr>
          <p:spPr>
            <a:xfrm>
              <a:off x="5074375" y="1947750"/>
              <a:ext cx="6813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consider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61" name="Google Shape;361;p19"/>
          <p:cNvGrpSpPr/>
          <p:nvPr/>
        </p:nvGrpSpPr>
        <p:grpSpPr>
          <a:xfrm>
            <a:off x="1025036" y="308275"/>
            <a:ext cx="3697689" cy="1724100"/>
            <a:chOff x="1025036" y="308275"/>
            <a:chExt cx="3697689" cy="1724100"/>
          </a:xfrm>
        </p:grpSpPr>
        <p:sp>
          <p:nvSpPr>
            <p:cNvPr id="362" name="Google Shape;362;p19"/>
            <p:cNvSpPr/>
            <p:nvPr/>
          </p:nvSpPr>
          <p:spPr>
            <a:xfrm>
              <a:off x="1627738" y="1226913"/>
              <a:ext cx="551100" cy="529800"/>
            </a:xfrm>
            <a:prstGeom prst="heptagon">
              <a:avLst>
                <a:gd fmla="val 102572" name="hf"/>
                <a:gd fmla="val 105210" name="vf"/>
              </a:avLst>
            </a:prstGeom>
            <a:solidFill>
              <a:srgbClr val="9EC2F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latin typeface="Poppins"/>
                  <a:ea typeface="Poppins"/>
                  <a:cs typeface="Poppins"/>
                  <a:sym typeface="Poppins"/>
                </a:rPr>
                <a:t>PVC</a:t>
              </a:r>
              <a:endParaRPr sz="800"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>
                  <a:latin typeface="Poppins"/>
                  <a:ea typeface="Poppins"/>
                  <a:cs typeface="Poppins"/>
                  <a:sym typeface="Poppins"/>
                </a:rPr>
                <a:t>pvc2</a:t>
              </a:r>
              <a:endParaRPr sz="400">
                <a:latin typeface="Poppins"/>
                <a:ea typeface="Poppins"/>
                <a:cs typeface="Poppins"/>
                <a:sym typeface="Poppins"/>
              </a:endParaRPr>
            </a:p>
          </p:txBody>
        </p:sp>
        <p:cxnSp>
          <p:nvCxnSpPr>
            <p:cNvPr id="363" name="Google Shape;363;p19"/>
            <p:cNvCxnSpPr>
              <a:endCxn id="362" idx="4"/>
            </p:cNvCxnSpPr>
            <p:nvPr/>
          </p:nvCxnSpPr>
          <p:spPr>
            <a:xfrm>
              <a:off x="1025036" y="1567630"/>
              <a:ext cx="6027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364" name="Google Shape;364;p19"/>
            <p:cNvSpPr txBox="1"/>
            <p:nvPr/>
          </p:nvSpPr>
          <p:spPr>
            <a:xfrm>
              <a:off x="1063300" y="1333625"/>
              <a:ext cx="526200" cy="2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create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65" name="Google Shape;365;p19"/>
            <p:cNvSpPr/>
            <p:nvPr/>
          </p:nvSpPr>
          <p:spPr>
            <a:xfrm>
              <a:off x="2605925" y="308275"/>
              <a:ext cx="2116800" cy="1724100"/>
            </a:xfrm>
            <a:prstGeom prst="rect">
              <a:avLst/>
            </a:prstGeom>
            <a:solidFill>
              <a:srgbClr val="F8F8F8"/>
            </a:solidFill>
            <a:ln cap="flat" cmpd="sng" w="9525">
              <a:solidFill>
                <a:srgbClr val="E0E0E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apiVersion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v1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kind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PersistentVolumeClaim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metadata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pvc2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spec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storageClassName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myclass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accessModes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- ReadWriteOnce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resources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requests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</a:t>
              </a:r>
              <a:endParaRPr sz="800">
                <a:solidFill>
                  <a:schemeClr val="dk1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008000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      storage</a:t>
              </a:r>
              <a:r>
                <a:rPr lang="en" sz="800">
                  <a:solidFill>
                    <a:schemeClr val="dk1"/>
                  </a:solidFill>
                  <a:latin typeface="Roboto Mono"/>
                  <a:ea typeface="Roboto Mono"/>
                  <a:cs typeface="Roboto Mono"/>
                  <a:sym typeface="Roboto Mono"/>
                </a:rPr>
                <a:t>: 400Gi</a:t>
              </a:r>
              <a:endParaRPr b="1" sz="800">
                <a:solidFill>
                  <a:srgbClr val="008000"/>
                </a:solidFill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cxnSp>
          <p:nvCxnSpPr>
            <p:cNvPr id="366" name="Google Shape;366;p19"/>
            <p:cNvCxnSpPr>
              <a:stCxn id="362" idx="1"/>
            </p:cNvCxnSpPr>
            <p:nvPr/>
          </p:nvCxnSpPr>
          <p:spPr>
            <a:xfrm>
              <a:off x="2178839" y="1567630"/>
              <a:ext cx="4245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ash"/>
              <a:round/>
              <a:headEnd len="med" w="med" type="none"/>
              <a:tailEnd len="med" w="med" type="none"/>
            </a:ln>
          </p:spPr>
        </p:cxnSp>
      </p:grpSp>
      <p:sp>
        <p:nvSpPr>
          <p:cNvPr id="367" name="Google Shape;367;p19"/>
          <p:cNvSpPr txBox="1"/>
          <p:nvPr/>
        </p:nvSpPr>
        <p:spPr>
          <a:xfrm>
            <a:off x="6844175" y="221225"/>
            <a:ext cx="1932600" cy="1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3 x 256 GiB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=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768 total GiB</a:t>
            </a:r>
            <a:endParaRPr b="1"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available in the cluster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68" name="Google Shape;368;p19"/>
          <p:cNvSpPr/>
          <p:nvPr/>
        </p:nvSpPr>
        <p:spPr>
          <a:xfrm>
            <a:off x="721800" y="4360000"/>
            <a:ext cx="9522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19"/>
          <p:cNvSpPr/>
          <p:nvPr/>
        </p:nvSpPr>
        <p:spPr>
          <a:xfrm>
            <a:off x="3009700" y="1823900"/>
            <a:ext cx="952200" cy="141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19"/>
          <p:cNvSpPr txBox="1"/>
          <p:nvPr/>
        </p:nvSpPr>
        <p:spPr>
          <a:xfrm>
            <a:off x="7263875" y="1637000"/>
            <a:ext cx="1093200" cy="32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  <a:r>
              <a:rPr b="1" lang="en" sz="16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68</a:t>
            </a:r>
            <a:endParaRPr sz="16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371" name="Google Shape;371;p19"/>
          <p:cNvCxnSpPr/>
          <p:nvPr/>
        </p:nvCxnSpPr>
        <p:spPr>
          <a:xfrm flipH="1" rot="10800000">
            <a:off x="7154875" y="818975"/>
            <a:ext cx="354600" cy="2046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2" name="Google Shape;372;p19"/>
          <p:cNvSpPr/>
          <p:nvPr/>
        </p:nvSpPr>
        <p:spPr>
          <a:xfrm>
            <a:off x="7420925" y="1665200"/>
            <a:ext cx="779100" cy="271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CF222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74" name="Google Shape;374;p19"/>
          <p:cNvSpPr/>
          <p:nvPr/>
        </p:nvSpPr>
        <p:spPr>
          <a:xfrm>
            <a:off x="4567500" y="3998025"/>
            <a:ext cx="4209300" cy="725700"/>
          </a:xfrm>
          <a:prstGeom prst="roundRect">
            <a:avLst>
              <a:gd fmla="val 16667" name="adj"/>
            </a:avLst>
          </a:prstGeom>
          <a:solidFill>
            <a:srgbClr val="9EC2F5">
              <a:alpha val="29750"/>
            </a:srgbClr>
          </a:solidFill>
          <a:ln cap="flat" cmpd="sng" w="9525">
            <a:solidFill>
              <a:srgbClr val="9EC2F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75" name="Google Shape;375;p19"/>
          <p:cNvGrpSpPr/>
          <p:nvPr/>
        </p:nvGrpSpPr>
        <p:grpSpPr>
          <a:xfrm>
            <a:off x="5705045" y="540338"/>
            <a:ext cx="699000" cy="613800"/>
            <a:chOff x="5731970" y="639313"/>
            <a:chExt cx="699000" cy="613800"/>
          </a:xfrm>
        </p:grpSpPr>
        <p:sp>
          <p:nvSpPr>
            <p:cNvPr id="376" name="Google Shape;376;p19"/>
            <p:cNvSpPr/>
            <p:nvPr/>
          </p:nvSpPr>
          <p:spPr>
            <a:xfrm>
              <a:off x="5731970" y="639313"/>
              <a:ext cx="699000" cy="604800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 cap="flat" cmpd="sng" w="38100">
              <a:solidFill>
                <a:srgbClr val="CF22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2200">
                <a:solidFill>
                  <a:srgbClr val="CF222E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77" name="Google Shape;377;p19"/>
            <p:cNvSpPr txBox="1"/>
            <p:nvPr/>
          </p:nvSpPr>
          <p:spPr>
            <a:xfrm>
              <a:off x="5893675" y="782413"/>
              <a:ext cx="375600" cy="47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rgbClr val="CF222E"/>
                  </a:solidFill>
                  <a:latin typeface="Poppins"/>
                  <a:ea typeface="Poppins"/>
                  <a:cs typeface="Poppins"/>
                  <a:sym typeface="Poppins"/>
                </a:rPr>
                <a:t>!</a:t>
              </a:r>
              <a:endParaRPr b="1" sz="2800">
                <a:solidFill>
                  <a:srgbClr val="CF222E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78" name="Google Shape;378;p19"/>
          <p:cNvGrpSpPr/>
          <p:nvPr/>
        </p:nvGrpSpPr>
        <p:grpSpPr>
          <a:xfrm>
            <a:off x="3942870" y="2178603"/>
            <a:ext cx="300000" cy="375900"/>
            <a:chOff x="3942870" y="2178603"/>
            <a:chExt cx="300000" cy="375900"/>
          </a:xfrm>
        </p:grpSpPr>
        <p:sp>
          <p:nvSpPr>
            <p:cNvPr id="379" name="Google Shape;379;p19"/>
            <p:cNvSpPr/>
            <p:nvPr/>
          </p:nvSpPr>
          <p:spPr>
            <a:xfrm>
              <a:off x="4001078" y="2255339"/>
              <a:ext cx="183600" cy="222300"/>
            </a:xfrm>
            <a:prstGeom prst="rect">
              <a:avLst/>
            </a:prstGeom>
            <a:solidFill>
              <a:srgbClr val="CF222E"/>
            </a:solidFill>
            <a:ln cap="flat" cmpd="sng" w="9525">
              <a:solidFill>
                <a:srgbClr val="CF22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80" name="Google Shape;380;p19"/>
            <p:cNvSpPr txBox="1"/>
            <p:nvPr/>
          </p:nvSpPr>
          <p:spPr>
            <a:xfrm>
              <a:off x="3942870" y="2178603"/>
              <a:ext cx="3000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X</a:t>
              </a:r>
              <a:endPara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81" name="Google Shape;381;p19"/>
          <p:cNvGrpSpPr/>
          <p:nvPr/>
        </p:nvGrpSpPr>
        <p:grpSpPr>
          <a:xfrm>
            <a:off x="5717045" y="2178603"/>
            <a:ext cx="300000" cy="375900"/>
            <a:chOff x="5717045" y="2178603"/>
            <a:chExt cx="300000" cy="375900"/>
          </a:xfrm>
        </p:grpSpPr>
        <p:sp>
          <p:nvSpPr>
            <p:cNvPr id="382" name="Google Shape;382;p19"/>
            <p:cNvSpPr/>
            <p:nvPr/>
          </p:nvSpPr>
          <p:spPr>
            <a:xfrm>
              <a:off x="5775253" y="2255402"/>
              <a:ext cx="183600" cy="222300"/>
            </a:xfrm>
            <a:prstGeom prst="rect">
              <a:avLst/>
            </a:prstGeom>
            <a:solidFill>
              <a:srgbClr val="CF222E"/>
            </a:solidFill>
            <a:ln cap="flat" cmpd="sng" w="9525">
              <a:solidFill>
                <a:srgbClr val="CF22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83" name="Google Shape;383;p19"/>
            <p:cNvSpPr txBox="1"/>
            <p:nvPr/>
          </p:nvSpPr>
          <p:spPr>
            <a:xfrm>
              <a:off x="5717045" y="2178603"/>
              <a:ext cx="3000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X</a:t>
              </a:r>
              <a:endPara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384" name="Google Shape;384;p19"/>
          <p:cNvGrpSpPr/>
          <p:nvPr/>
        </p:nvGrpSpPr>
        <p:grpSpPr>
          <a:xfrm>
            <a:off x="7491233" y="2178603"/>
            <a:ext cx="300000" cy="375900"/>
            <a:chOff x="7491233" y="2178603"/>
            <a:chExt cx="300000" cy="375900"/>
          </a:xfrm>
        </p:grpSpPr>
        <p:sp>
          <p:nvSpPr>
            <p:cNvPr id="385" name="Google Shape;385;p19"/>
            <p:cNvSpPr/>
            <p:nvPr/>
          </p:nvSpPr>
          <p:spPr>
            <a:xfrm>
              <a:off x="7549453" y="2255402"/>
              <a:ext cx="183600" cy="222300"/>
            </a:xfrm>
            <a:prstGeom prst="rect">
              <a:avLst/>
            </a:prstGeom>
            <a:solidFill>
              <a:srgbClr val="CF222E"/>
            </a:solidFill>
            <a:ln cap="flat" cmpd="sng" w="9525">
              <a:solidFill>
                <a:srgbClr val="CF222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86" name="Google Shape;386;p19"/>
            <p:cNvSpPr txBox="1"/>
            <p:nvPr/>
          </p:nvSpPr>
          <p:spPr>
            <a:xfrm>
              <a:off x="7491233" y="2178603"/>
              <a:ext cx="300000" cy="37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chemeClr val="lt1"/>
                  </a:solidFill>
                  <a:latin typeface="Poppins"/>
                  <a:ea typeface="Poppins"/>
                  <a:cs typeface="Poppins"/>
                  <a:sym typeface="Poppins"/>
                </a:rPr>
                <a:t>X</a:t>
              </a:r>
              <a:endPara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300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0"/>
          <p:cNvSpPr txBox="1"/>
          <p:nvPr>
            <p:ph type="title"/>
          </p:nvPr>
        </p:nvSpPr>
        <p:spPr>
          <a:xfrm>
            <a:off x="0" y="0"/>
            <a:ext cx="6987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Existing solutions</a:t>
            </a:r>
            <a:endParaRPr sz="2020"/>
          </a:p>
        </p:txBody>
      </p:sp>
      <p:sp>
        <p:nvSpPr>
          <p:cNvPr id="392" name="Google Shape;39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93" name="Google Shape;39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71900" y="3287289"/>
            <a:ext cx="1118276" cy="14735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4" name="Google Shape;394;p20"/>
          <p:cNvGrpSpPr/>
          <p:nvPr/>
        </p:nvGrpSpPr>
        <p:grpSpPr>
          <a:xfrm>
            <a:off x="157900" y="759750"/>
            <a:ext cx="3264300" cy="3264300"/>
            <a:chOff x="157900" y="759750"/>
            <a:chExt cx="3264300" cy="3264300"/>
          </a:xfrm>
        </p:grpSpPr>
        <p:sp>
          <p:nvSpPr>
            <p:cNvPr id="395" name="Google Shape;395;p20"/>
            <p:cNvSpPr/>
            <p:nvPr/>
          </p:nvSpPr>
          <p:spPr>
            <a:xfrm>
              <a:off x="157900" y="759750"/>
              <a:ext cx="3264300" cy="3264300"/>
            </a:xfrm>
            <a:prstGeom prst="ellipse">
              <a:avLst/>
            </a:prstGeom>
            <a:noFill/>
            <a:ln cap="flat" cmpd="sng" w="19050">
              <a:solidFill>
                <a:srgbClr val="008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96" name="Google Shape;396;p20"/>
            <p:cNvPicPr preferRelativeResize="0"/>
            <p:nvPr/>
          </p:nvPicPr>
          <p:blipFill rotWithShape="1">
            <a:blip r:embed="rId4">
              <a:alphaModFix/>
            </a:blip>
            <a:srcRect b="18168" l="5263" r="4148" t="18548"/>
            <a:stretch/>
          </p:blipFill>
          <p:spPr>
            <a:xfrm>
              <a:off x="796325" y="1295675"/>
              <a:ext cx="1414800" cy="633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97" name="Google Shape;397;p2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002325" y="2610022"/>
              <a:ext cx="721200" cy="8957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8" name="Google Shape;398;p20"/>
            <p:cNvSpPr txBox="1"/>
            <p:nvPr/>
          </p:nvSpPr>
          <p:spPr>
            <a:xfrm>
              <a:off x="2211125" y="1880325"/>
              <a:ext cx="1045500" cy="4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Local storage</a:t>
              </a:r>
              <a:endParaRPr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99" name="Google Shape;399;p20"/>
            <p:cNvSpPr txBox="1"/>
            <p:nvPr/>
          </p:nvSpPr>
          <p:spPr>
            <a:xfrm>
              <a:off x="1515700" y="2164550"/>
              <a:ext cx="5487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LVM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00" name="Google Shape;400;p20"/>
            <p:cNvSpPr txBox="1"/>
            <p:nvPr/>
          </p:nvSpPr>
          <p:spPr>
            <a:xfrm>
              <a:off x="1201250" y="3152400"/>
              <a:ext cx="7212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DRBD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01" name="Google Shape;401;p20"/>
            <p:cNvSpPr txBox="1"/>
            <p:nvPr/>
          </p:nvSpPr>
          <p:spPr>
            <a:xfrm>
              <a:off x="531900" y="2441200"/>
              <a:ext cx="922500" cy="4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Linux kernel</a:t>
              </a:r>
              <a:endParaRPr sz="13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02" name="Google Shape;402;p20"/>
            <p:cNvSpPr txBox="1"/>
            <p:nvPr/>
          </p:nvSpPr>
          <p:spPr>
            <a:xfrm>
              <a:off x="1662425" y="1009475"/>
              <a:ext cx="5487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Fast</a:t>
              </a:r>
              <a:endPara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03" name="Google Shape;403;p20"/>
            <p:cNvSpPr txBox="1"/>
            <p:nvPr/>
          </p:nvSpPr>
          <p:spPr>
            <a:xfrm>
              <a:off x="2424000" y="1537000"/>
              <a:ext cx="5487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NVMe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04" name="Google Shape;404;p20"/>
            <p:cNvSpPr txBox="1"/>
            <p:nvPr/>
          </p:nvSpPr>
          <p:spPr>
            <a:xfrm>
              <a:off x="355850" y="1981275"/>
              <a:ext cx="7212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Simple</a:t>
              </a:r>
              <a:endPara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405" name="Google Shape;405;p20"/>
          <p:cNvCxnSpPr>
            <a:endCxn id="395" idx="5"/>
          </p:cNvCxnSpPr>
          <p:nvPr/>
        </p:nvCxnSpPr>
        <p:spPr>
          <a:xfrm rot="10800000">
            <a:off x="2944154" y="3546004"/>
            <a:ext cx="660600" cy="33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06" name="Google Shape;406;p20"/>
          <p:cNvGrpSpPr/>
          <p:nvPr/>
        </p:nvGrpSpPr>
        <p:grpSpPr>
          <a:xfrm>
            <a:off x="2723525" y="174800"/>
            <a:ext cx="1473600" cy="1473600"/>
            <a:chOff x="2723525" y="174800"/>
            <a:chExt cx="1473600" cy="1473600"/>
          </a:xfrm>
        </p:grpSpPr>
        <p:sp>
          <p:nvSpPr>
            <p:cNvPr id="407" name="Google Shape;407;p20"/>
            <p:cNvSpPr/>
            <p:nvPr/>
          </p:nvSpPr>
          <p:spPr>
            <a:xfrm>
              <a:off x="2723525" y="174800"/>
              <a:ext cx="1473600" cy="1473600"/>
            </a:xfrm>
            <a:prstGeom prst="ellipse">
              <a:avLst/>
            </a:prstGeom>
            <a:noFill/>
            <a:ln cap="flat" cmpd="sng" w="19050">
              <a:solidFill>
                <a:srgbClr val="F7967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408" name="Google Shape;408;p2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841692" y="533715"/>
              <a:ext cx="904157" cy="4374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9" name="Google Shape;409;p20"/>
            <p:cNvSpPr txBox="1"/>
            <p:nvPr/>
          </p:nvSpPr>
          <p:spPr>
            <a:xfrm>
              <a:off x="3154150" y="263125"/>
              <a:ext cx="440400" cy="21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iSCSI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10" name="Google Shape;410;p20"/>
            <p:cNvSpPr txBox="1"/>
            <p:nvPr/>
          </p:nvSpPr>
          <p:spPr>
            <a:xfrm>
              <a:off x="3571900" y="477925"/>
              <a:ext cx="440400" cy="23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NFS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11" name="Google Shape;411;p20"/>
            <p:cNvSpPr txBox="1"/>
            <p:nvPr/>
          </p:nvSpPr>
          <p:spPr>
            <a:xfrm>
              <a:off x="2898425" y="1026988"/>
              <a:ext cx="9981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Replicated</a:t>
              </a:r>
              <a:endParaRPr sz="10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412" name="Google Shape;412;p20"/>
          <p:cNvCxnSpPr/>
          <p:nvPr/>
        </p:nvCxnSpPr>
        <p:spPr>
          <a:xfrm rot="10800000">
            <a:off x="3589050" y="1638150"/>
            <a:ext cx="399900" cy="164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13" name="Google Shape;413;p20"/>
          <p:cNvGrpSpPr/>
          <p:nvPr/>
        </p:nvGrpSpPr>
        <p:grpSpPr>
          <a:xfrm>
            <a:off x="3823538" y="226975"/>
            <a:ext cx="2498786" cy="2491200"/>
            <a:chOff x="3823538" y="226975"/>
            <a:chExt cx="2498786" cy="2491200"/>
          </a:xfrm>
        </p:grpSpPr>
        <p:sp>
          <p:nvSpPr>
            <p:cNvPr id="414" name="Google Shape;414;p20"/>
            <p:cNvSpPr/>
            <p:nvPr/>
          </p:nvSpPr>
          <p:spPr>
            <a:xfrm>
              <a:off x="3831124" y="226975"/>
              <a:ext cx="2491200" cy="2491200"/>
            </a:xfrm>
            <a:prstGeom prst="ellipse">
              <a:avLst/>
            </a:prstGeom>
            <a:noFill/>
            <a:ln cap="flat" cmpd="sng" w="19050">
              <a:solidFill>
                <a:srgbClr val="F8B33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415" name="Google Shape;415;p20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528276" y="1792635"/>
              <a:ext cx="955799" cy="7115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6" name="Google Shape;416;p20"/>
            <p:cNvSpPr txBox="1"/>
            <p:nvPr/>
          </p:nvSpPr>
          <p:spPr>
            <a:xfrm>
              <a:off x="4438575" y="376178"/>
              <a:ext cx="1045500" cy="633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Storage pooling</a:t>
              </a:r>
              <a:endParaRPr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417" name="Google Shape;417;p20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437463" y="768126"/>
              <a:ext cx="585900" cy="768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18" name="Google Shape;418;p20"/>
            <p:cNvSpPr txBox="1"/>
            <p:nvPr/>
          </p:nvSpPr>
          <p:spPr>
            <a:xfrm>
              <a:off x="5308612" y="1755450"/>
              <a:ext cx="5487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FUSE</a:t>
              </a:r>
              <a:endParaRPr sz="8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19" name="Google Shape;419;p20"/>
            <p:cNvSpPr txBox="1"/>
            <p:nvPr/>
          </p:nvSpPr>
          <p:spPr>
            <a:xfrm>
              <a:off x="4212263" y="1039550"/>
              <a:ext cx="10644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Distributed</a:t>
              </a:r>
              <a:endPara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0" name="Google Shape;420;p20"/>
            <p:cNvSpPr txBox="1"/>
            <p:nvPr/>
          </p:nvSpPr>
          <p:spPr>
            <a:xfrm>
              <a:off x="3823538" y="1469250"/>
              <a:ext cx="16143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Software-defined storage</a:t>
              </a:r>
              <a:endParaRPr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1" name="Google Shape;421;p20"/>
            <p:cNvSpPr txBox="1"/>
            <p:nvPr/>
          </p:nvSpPr>
          <p:spPr>
            <a:xfrm>
              <a:off x="4066798" y="1880325"/>
              <a:ext cx="6234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Bloated</a:t>
              </a:r>
              <a:endParaRPr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cxnSp>
        <p:nvCxnSpPr>
          <p:cNvPr id="422" name="Google Shape;422;p20"/>
          <p:cNvCxnSpPr/>
          <p:nvPr/>
        </p:nvCxnSpPr>
        <p:spPr>
          <a:xfrm flipH="1" rot="10800000">
            <a:off x="4263775" y="2642575"/>
            <a:ext cx="382800" cy="67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23" name="Google Shape;423;p20"/>
          <p:cNvCxnSpPr/>
          <p:nvPr/>
        </p:nvCxnSpPr>
        <p:spPr>
          <a:xfrm flipH="1" rot="10800000">
            <a:off x="4695225" y="3825950"/>
            <a:ext cx="856200" cy="131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24" name="Google Shape;424;p20"/>
          <p:cNvGrpSpPr/>
          <p:nvPr/>
        </p:nvGrpSpPr>
        <p:grpSpPr>
          <a:xfrm>
            <a:off x="5425700" y="1434825"/>
            <a:ext cx="3474900" cy="3474900"/>
            <a:chOff x="5425700" y="1434825"/>
            <a:chExt cx="3474900" cy="3474900"/>
          </a:xfrm>
        </p:grpSpPr>
        <p:sp>
          <p:nvSpPr>
            <p:cNvPr id="425" name="Google Shape;425;p20"/>
            <p:cNvSpPr/>
            <p:nvPr/>
          </p:nvSpPr>
          <p:spPr>
            <a:xfrm>
              <a:off x="5425700" y="1434825"/>
              <a:ext cx="3474900" cy="3474900"/>
            </a:xfrm>
            <a:prstGeom prst="ellipse">
              <a:avLst/>
            </a:prstGeom>
            <a:noFill/>
            <a:ln cap="flat" cmpd="sng" w="19050">
              <a:solidFill>
                <a:srgbClr val="81B0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6" name="Google Shape;426;p20"/>
            <p:cNvSpPr txBox="1"/>
            <p:nvPr/>
          </p:nvSpPr>
          <p:spPr>
            <a:xfrm>
              <a:off x="5538550" y="3152388"/>
              <a:ext cx="10455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Scalable</a:t>
              </a:r>
              <a:endPara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27" name="Google Shape;427;p20"/>
            <p:cNvSpPr txBox="1"/>
            <p:nvPr/>
          </p:nvSpPr>
          <p:spPr>
            <a:xfrm>
              <a:off x="6475700" y="1627950"/>
              <a:ext cx="1045500" cy="5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Remote</a:t>
              </a:r>
              <a:r>
                <a:rPr lang="en" sz="15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 storage</a:t>
              </a:r>
              <a:endParaRPr sz="15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428" name="Google Shape;428;p20"/>
            <p:cNvPicPr preferRelativeResize="0"/>
            <p:nvPr/>
          </p:nvPicPr>
          <p:blipFill rotWithShape="1">
            <a:blip r:embed="rId9">
              <a:alphaModFix/>
            </a:blip>
            <a:srcRect b="0" l="0" r="0" t="119"/>
            <a:stretch/>
          </p:blipFill>
          <p:spPr>
            <a:xfrm>
              <a:off x="6771175" y="3675433"/>
              <a:ext cx="955800" cy="8104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9" name="Google Shape;429;p20"/>
            <p:cNvSpPr txBox="1"/>
            <p:nvPr/>
          </p:nvSpPr>
          <p:spPr>
            <a:xfrm>
              <a:off x="7611925" y="3546000"/>
              <a:ext cx="10455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Slow(er)</a:t>
              </a:r>
              <a:endPara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30" name="Google Shape;430;p20"/>
            <p:cNvSpPr txBox="1"/>
            <p:nvPr/>
          </p:nvSpPr>
          <p:spPr>
            <a:xfrm>
              <a:off x="5725675" y="3692038"/>
              <a:ext cx="1045500" cy="39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Flexible</a:t>
              </a:r>
              <a:endPara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31" name="Google Shape;431;p20"/>
            <p:cNvSpPr txBox="1"/>
            <p:nvPr/>
          </p:nvSpPr>
          <p:spPr>
            <a:xfrm>
              <a:off x="5771925" y="2772063"/>
              <a:ext cx="816300" cy="28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Snapshots</a:t>
              </a:r>
              <a:endParaRPr sz="9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432" name="Google Shape;432;p20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6930350" y="2309750"/>
              <a:ext cx="1727075" cy="10226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3" name="Google Shape;433;p20"/>
            <p:cNvSpPr txBox="1"/>
            <p:nvPr/>
          </p:nvSpPr>
          <p:spPr>
            <a:xfrm>
              <a:off x="6057800" y="2249653"/>
              <a:ext cx="1045500" cy="488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Highly</a:t>
              </a:r>
              <a:endPara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dk2"/>
                  </a:solidFill>
                  <a:latin typeface="Poppins"/>
                  <a:ea typeface="Poppins"/>
                  <a:cs typeface="Poppins"/>
                  <a:sym typeface="Poppins"/>
                </a:rPr>
                <a:t>available</a:t>
              </a:r>
              <a:endParaRPr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39" name="Google Shape;439;p21"/>
          <p:cNvSpPr txBox="1"/>
          <p:nvPr>
            <p:ph type="title"/>
          </p:nvPr>
        </p:nvSpPr>
        <p:spPr>
          <a:xfrm>
            <a:off x="0" y="0"/>
            <a:ext cx="364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20"/>
              <a:t>Overview</a:t>
            </a:r>
            <a:endParaRPr sz="2020"/>
          </a:p>
        </p:txBody>
      </p:sp>
      <p:sp>
        <p:nvSpPr>
          <p:cNvPr id="440" name="Google Shape;440;p21"/>
          <p:cNvSpPr txBox="1"/>
          <p:nvPr/>
        </p:nvSpPr>
        <p:spPr>
          <a:xfrm>
            <a:off x="0" y="572700"/>
            <a:ext cx="5409900" cy="45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Kubernetes context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Storage landscape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6D0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rgbClr val="FF6D01"/>
                </a:solidFill>
                <a:latin typeface="Poppins"/>
                <a:ea typeface="Poppins"/>
                <a:cs typeface="Poppins"/>
                <a:sym typeface="Poppins"/>
              </a:rPr>
              <a:t>Enter Union CSI</a:t>
            </a:r>
            <a:endParaRPr b="1" sz="1800">
              <a:solidFill>
                <a:srgbClr val="FF6D0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Background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Implementation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Evaluation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"/>
              <a:buAutoNum type="arabicPeriod"/>
            </a:pPr>
            <a:r>
              <a:rPr b="1" lang="en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Conclusion</a:t>
            </a:r>
            <a:endParaRPr b="1"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