
<file path=[Content_Types].xml><?xml version="1.0" encoding="utf-8"?>
<Types xmlns="http://schemas.openxmlformats.org/package/2006/content-types">
  <Default Extension="emf" ContentType="image/x-emf"/>
  <Default Extension="jpe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8"/>
  </p:sldMasterIdLst>
  <p:notesMasterIdLst>
    <p:notesMasterId r:id="rId26"/>
  </p:notesMasterIdLst>
  <p:sldIdLst>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3" r:id="rId23"/>
    <p:sldId id="274" r:id="rId24"/>
    <p:sldId id="272"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3FB4"/>
    <a:srgbClr val="CCECFF"/>
    <a:srgbClr val="66CCFF"/>
    <a:srgbClr val="FF820A"/>
    <a:srgbClr val="FFB500"/>
    <a:srgbClr val="B378F4"/>
    <a:srgbClr val="2F8C16"/>
    <a:srgbClr val="80C4FF"/>
    <a:srgbClr val="3F3B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4B0A7F6-C712-4E8A-83B5-88DB111AD184}" v="239" dt="2024-07-12T14:28:58.842"/>
  </p1510:revLst>
</p1510:revInfo>
</file>

<file path=ppt/tableStyles.xml><?xml version="1.0" encoding="utf-8"?>
<a:tblStyleLst xmlns:a="http://schemas.openxmlformats.org/drawingml/2006/main" def="{5C22544A-7EE6-4342-B048-85BDC9FD1C3A}">
  <a:tblStyle styleId="{0817EA92-75D0-4044-A80A-286907CE0DDB}" styleName="Custom Table Style">
    <a:wholeTbl>
      <a:tcTxStyle>
        <a:fontRef idx="minor">
          <a:prstClr val="black"/>
        </a:fontRef>
        <a:schemeClr val="dk1"/>
      </a:tcTxStyle>
      <a:tcStyle>
        <a:tcBdr>
          <a:left>
            <a:ln w="0" cmpd="sng">
              <a:solidFill>
                <a:schemeClr val="bg1"/>
              </a:solidFill>
            </a:ln>
          </a:left>
          <a:right>
            <a:ln w="0" cmpd="sng">
              <a:solidFill>
                <a:schemeClr val="bg1"/>
              </a:solidFill>
            </a:ln>
          </a:right>
          <a:top>
            <a:ln w="28575" cmpd="sng">
              <a:solidFill>
                <a:schemeClr val="dk1"/>
              </a:solidFill>
            </a:ln>
          </a:top>
          <a:bottom>
            <a:ln w="0" cmpd="sng">
              <a:solidFill>
                <a:schemeClr val="bg1"/>
              </a:solidFill>
            </a:ln>
          </a:bottom>
          <a:insideH>
            <a:ln w="0" cmpd="sng">
              <a:solidFill>
                <a:schemeClr val="bg1"/>
              </a:solidFill>
            </a:ln>
          </a:insideH>
          <a:insideV>
            <a:ln w="0" cmpd="sng">
              <a:solidFill>
                <a:schemeClr val="bg1"/>
              </a:solidFill>
            </a:ln>
          </a:insideV>
        </a:tcBdr>
        <a:fill>
          <a:solidFill>
            <a:srgbClr val="FFFFFF"/>
          </a:solidFill>
        </a:fill>
      </a:tcStyle>
    </a:wholeTbl>
    <a:band1H>
      <a:tcStyle>
        <a:tcBdr/>
        <a:fill>
          <a:solidFill>
            <a:schemeClr val="accent6"/>
          </a:solidFill>
        </a:fill>
      </a:tcStyle>
    </a:band1H>
    <a:band2H>
      <a:tcStyle>
        <a:tcBdr/>
      </a:tcStyle>
    </a:band2H>
    <a:band1V>
      <a:tcStyle>
        <a:tcBdr/>
        <a:fill>
          <a:solidFill>
            <a:srgbClr val="FFFFFF"/>
          </a:solidFill>
        </a:fill>
      </a:tcStyle>
    </a:band1V>
    <a:band2V>
      <a:tcStyle>
        <a:tcBdr/>
      </a:tcStyle>
    </a:band2V>
    <a:lastCol>
      <a:tcTxStyle>
        <a:fontRef idx="minor">
          <a:prstClr val="black"/>
        </a:fontRef>
        <a:schemeClr val="dk1"/>
      </a:tcTxStyle>
      <a:tcStyle>
        <a:tcBdr/>
        <a:fill>
          <a:solidFill>
            <a:srgbClr val="FFFFFF"/>
          </a:solidFill>
        </a:fill>
      </a:tcStyle>
    </a:lastCol>
    <a:firstCol>
      <a:tcTxStyle>
        <a:fontRef idx="minor">
          <a:prstClr val="black"/>
        </a:fontRef>
        <a:schemeClr val="dk1"/>
      </a:tcTxStyle>
      <a:tcStyle>
        <a:tcBdr/>
        <a:fill>
          <a:solidFill>
            <a:srgbClr val="FFFFFF"/>
          </a:solidFill>
        </a:fill>
      </a:tcStyle>
    </a:firstCol>
    <a:lastRow>
      <a:tcTxStyle>
        <a:fontRef idx="minor">
          <a:prstClr val="black"/>
        </a:fontRef>
        <a:schemeClr val="dk1"/>
      </a:tcTxStyle>
      <a:tcStyle>
        <a:tcBdr>
          <a:top>
            <a:ln w="0" cmpd="sng">
              <a:solidFill>
                <a:schemeClr val="lt1"/>
              </a:solidFill>
            </a:ln>
          </a:top>
        </a:tcBdr>
        <a:fill>
          <a:solidFill>
            <a:srgbClr val="FFFFFF"/>
          </a:solidFill>
        </a:fill>
      </a:tcStyle>
    </a:lastRow>
    <a:firstRow>
      <a:tcTxStyle>
        <a:fontRef idx="minor">
          <a:prstClr val="black"/>
        </a:fontRef>
        <a:schemeClr val="dk1"/>
      </a:tcTxStyle>
      <a:tcStyle>
        <a:tcBdr>
          <a:bottom>
            <a:ln w="0" cmpd="sng">
              <a:solidFill>
                <a:schemeClr val="lt1"/>
              </a:solidFill>
            </a:ln>
          </a:bottom>
        </a:tcBdr>
        <a:fill>
          <a:solidFill>
            <a:schemeClr val="l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4" autoAdjust="0"/>
    <p:restoredTop sz="93792" autoAdjust="0"/>
  </p:normalViewPr>
  <p:slideViewPr>
    <p:cSldViewPr snapToGrid="0" showGuides="1">
      <p:cViewPr varScale="1">
        <p:scale>
          <a:sx n="79" d="100"/>
          <a:sy n="79" d="100"/>
        </p:scale>
        <p:origin x="86" y="144"/>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1.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3.xml"/><Relationship Id="rId7" Type="http://schemas.openxmlformats.org/officeDocument/2006/relationships/customXml" Target="../customXml/item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3.xml"/><Relationship Id="rId24" Type="http://schemas.openxmlformats.org/officeDocument/2006/relationships/slide" Target="slides/slide16.xml"/><Relationship Id="rId5" Type="http://schemas.openxmlformats.org/officeDocument/2006/relationships/customXml" Target="../customXml/item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viewProps" Target="viewProps.xml"/><Relationship Id="rId10" Type="http://schemas.openxmlformats.org/officeDocument/2006/relationships/slide" Target="slides/slide2.xml"/><Relationship Id="rId19" Type="http://schemas.openxmlformats.org/officeDocument/2006/relationships/slide" Target="slides/slide11.xml"/><Relationship Id="rId31" Type="http://schemas.microsoft.com/office/2015/10/relationships/revisionInfo" Target="revisionInfo.xml"/><Relationship Id="rId4" Type="http://schemas.openxmlformats.org/officeDocument/2006/relationships/customXml" Target="../customXml/item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A3C172-8945-4189-AABF-306FFB3D052F}" type="datetimeFigureOut">
              <a:rPr lang="en-US" smtClean="0"/>
              <a:t>7/14/2024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C6894C-2343-459D-88D7-5041FE4A84B3}" type="slidenum">
              <a:rPr lang="en-US" smtClean="0"/>
              <a:t>‹#›</a:t>
            </a:fld>
            <a:endParaRPr lang="en-US"/>
          </a:p>
        </p:txBody>
      </p:sp>
    </p:spTree>
    <p:extLst>
      <p:ext uri="{BB962C8B-B14F-4D97-AF65-F5344CB8AC3E}">
        <p14:creationId xmlns:p14="http://schemas.microsoft.com/office/powerpoint/2010/main" val="42897620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DB336E-FD81-49ED-A9DC-D43BD92F0F9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x-none"/>
          </a:p>
        </p:txBody>
      </p:sp>
      <p:sp>
        <p:nvSpPr>
          <p:cNvPr id="3" name="Subtitle 2">
            <a:extLst>
              <a:ext uri="{FF2B5EF4-FFF2-40B4-BE49-F238E27FC236}">
                <a16:creationId xmlns:a16="http://schemas.microsoft.com/office/drawing/2014/main" id="{B648DAE6-E2A8-4EE1-9EC6-233EC852B8B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x-none"/>
          </a:p>
        </p:txBody>
      </p:sp>
      <p:sp>
        <p:nvSpPr>
          <p:cNvPr id="4" name="Date Placeholder 3">
            <a:extLst>
              <a:ext uri="{FF2B5EF4-FFF2-40B4-BE49-F238E27FC236}">
                <a16:creationId xmlns:a16="http://schemas.microsoft.com/office/drawing/2014/main" id="{F1ADD314-D47D-4D39-A8BE-68BDA8FAD0C0}"/>
              </a:ext>
            </a:extLst>
          </p:cNvPr>
          <p:cNvSpPr>
            <a:spLocks noGrp="1"/>
          </p:cNvSpPr>
          <p:nvPr>
            <p:ph type="dt" sz="half" idx="10"/>
          </p:nvPr>
        </p:nvSpPr>
        <p:spPr/>
        <p:txBody>
          <a:bodyPr/>
          <a:lstStyle/>
          <a:p>
            <a:fld id="{BEEC5A5A-C34E-462D-A18F-97AFFCCC6197}" type="datetimeFigureOut">
              <a:rPr lang="x-none" smtClean="0"/>
              <a:t>7/14/2024</a:t>
            </a:fld>
            <a:endParaRPr lang="x-none"/>
          </a:p>
        </p:txBody>
      </p:sp>
      <p:sp>
        <p:nvSpPr>
          <p:cNvPr id="5" name="Footer Placeholder 4">
            <a:extLst>
              <a:ext uri="{FF2B5EF4-FFF2-40B4-BE49-F238E27FC236}">
                <a16:creationId xmlns:a16="http://schemas.microsoft.com/office/drawing/2014/main" id="{714A5880-19F7-4F08-A54C-B26B474CC35F}"/>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id="{0E4C1DF9-F12A-4161-9C6F-7D0144B6195D}"/>
              </a:ext>
            </a:extLst>
          </p:cNvPr>
          <p:cNvSpPr>
            <a:spLocks noGrp="1"/>
          </p:cNvSpPr>
          <p:nvPr>
            <p:ph type="sldNum" sz="quarter" idx="12"/>
          </p:nvPr>
        </p:nvSpPr>
        <p:spPr/>
        <p:txBody>
          <a:bodyPr/>
          <a:lstStyle/>
          <a:p>
            <a:fld id="{5AEC89D8-36C3-40BD-BBB3-9AD7F891C9FD}" type="slidenum">
              <a:rPr lang="x-none" smtClean="0"/>
              <a:t>‹#›</a:t>
            </a:fld>
            <a:endParaRPr lang="x-none"/>
          </a:p>
        </p:txBody>
      </p:sp>
    </p:spTree>
    <p:extLst>
      <p:ext uri="{BB962C8B-B14F-4D97-AF65-F5344CB8AC3E}">
        <p14:creationId xmlns:p14="http://schemas.microsoft.com/office/powerpoint/2010/main" val="35039586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E7F28-F0CB-4CC1-8305-503D1DF6EC03}"/>
              </a:ext>
            </a:extLst>
          </p:cNvPr>
          <p:cNvSpPr>
            <a:spLocks noGrp="1"/>
          </p:cNvSpPr>
          <p:nvPr>
            <p:ph type="title"/>
          </p:nvPr>
        </p:nvSpPr>
        <p:spPr/>
        <p:txBody>
          <a:bodyPr/>
          <a:lstStyle/>
          <a:p>
            <a:r>
              <a:rPr lang="en-US"/>
              <a:t>Click to edit Master title style</a:t>
            </a:r>
            <a:endParaRPr lang="x-none"/>
          </a:p>
        </p:txBody>
      </p:sp>
      <p:sp>
        <p:nvSpPr>
          <p:cNvPr id="3" name="Vertical Text Placeholder 2">
            <a:extLst>
              <a:ext uri="{FF2B5EF4-FFF2-40B4-BE49-F238E27FC236}">
                <a16:creationId xmlns:a16="http://schemas.microsoft.com/office/drawing/2014/main" id="{A017CA0D-777F-43F8-ABA5-26769433F53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a:extLst>
              <a:ext uri="{FF2B5EF4-FFF2-40B4-BE49-F238E27FC236}">
                <a16:creationId xmlns:a16="http://schemas.microsoft.com/office/drawing/2014/main" id="{47B3CD40-6447-4F51-AEB9-46FE105C3618}"/>
              </a:ext>
            </a:extLst>
          </p:cNvPr>
          <p:cNvSpPr>
            <a:spLocks noGrp="1"/>
          </p:cNvSpPr>
          <p:nvPr>
            <p:ph type="dt" sz="half" idx="10"/>
          </p:nvPr>
        </p:nvSpPr>
        <p:spPr/>
        <p:txBody>
          <a:bodyPr/>
          <a:lstStyle/>
          <a:p>
            <a:fld id="{BEEC5A5A-C34E-462D-A18F-97AFFCCC6197}" type="datetimeFigureOut">
              <a:rPr lang="x-none" smtClean="0"/>
              <a:t>7/14/2024</a:t>
            </a:fld>
            <a:endParaRPr lang="x-none"/>
          </a:p>
        </p:txBody>
      </p:sp>
      <p:sp>
        <p:nvSpPr>
          <p:cNvPr id="5" name="Footer Placeholder 4">
            <a:extLst>
              <a:ext uri="{FF2B5EF4-FFF2-40B4-BE49-F238E27FC236}">
                <a16:creationId xmlns:a16="http://schemas.microsoft.com/office/drawing/2014/main" id="{2F3440BF-F0D1-4F55-8A0C-8FDCD2466151}"/>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id="{E06803D4-BDF2-46C2-B2DC-E57707091141}"/>
              </a:ext>
            </a:extLst>
          </p:cNvPr>
          <p:cNvSpPr>
            <a:spLocks noGrp="1"/>
          </p:cNvSpPr>
          <p:nvPr>
            <p:ph type="sldNum" sz="quarter" idx="12"/>
          </p:nvPr>
        </p:nvSpPr>
        <p:spPr/>
        <p:txBody>
          <a:bodyPr/>
          <a:lstStyle/>
          <a:p>
            <a:fld id="{5AEC89D8-36C3-40BD-BBB3-9AD7F891C9FD}" type="slidenum">
              <a:rPr lang="x-none" smtClean="0"/>
              <a:t>‹#›</a:t>
            </a:fld>
            <a:endParaRPr lang="x-none"/>
          </a:p>
        </p:txBody>
      </p:sp>
    </p:spTree>
    <p:extLst>
      <p:ext uri="{BB962C8B-B14F-4D97-AF65-F5344CB8AC3E}">
        <p14:creationId xmlns:p14="http://schemas.microsoft.com/office/powerpoint/2010/main" val="39588953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2FE2CC2-6E68-4C74-8608-D6CD82EFBD7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x-none"/>
          </a:p>
        </p:txBody>
      </p:sp>
      <p:sp>
        <p:nvSpPr>
          <p:cNvPr id="3" name="Vertical Text Placeholder 2">
            <a:extLst>
              <a:ext uri="{FF2B5EF4-FFF2-40B4-BE49-F238E27FC236}">
                <a16:creationId xmlns:a16="http://schemas.microsoft.com/office/drawing/2014/main" id="{B8984188-1A1E-48A1-BFB9-31CA6B7609E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a:extLst>
              <a:ext uri="{FF2B5EF4-FFF2-40B4-BE49-F238E27FC236}">
                <a16:creationId xmlns:a16="http://schemas.microsoft.com/office/drawing/2014/main" id="{B4A2D3AD-D4CA-4846-BD08-8E5C7632BCDB}"/>
              </a:ext>
            </a:extLst>
          </p:cNvPr>
          <p:cNvSpPr>
            <a:spLocks noGrp="1"/>
          </p:cNvSpPr>
          <p:nvPr>
            <p:ph type="dt" sz="half" idx="10"/>
          </p:nvPr>
        </p:nvSpPr>
        <p:spPr/>
        <p:txBody>
          <a:bodyPr/>
          <a:lstStyle/>
          <a:p>
            <a:fld id="{BEEC5A5A-C34E-462D-A18F-97AFFCCC6197}" type="datetimeFigureOut">
              <a:rPr lang="x-none" smtClean="0"/>
              <a:t>7/14/2024</a:t>
            </a:fld>
            <a:endParaRPr lang="x-none"/>
          </a:p>
        </p:txBody>
      </p:sp>
      <p:sp>
        <p:nvSpPr>
          <p:cNvPr id="5" name="Footer Placeholder 4">
            <a:extLst>
              <a:ext uri="{FF2B5EF4-FFF2-40B4-BE49-F238E27FC236}">
                <a16:creationId xmlns:a16="http://schemas.microsoft.com/office/drawing/2014/main" id="{0BF5E457-45C9-4079-B7A7-BCF24CDDECAB}"/>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id="{4D9969FF-369E-4A81-AF91-859D7B350CF5}"/>
              </a:ext>
            </a:extLst>
          </p:cNvPr>
          <p:cNvSpPr>
            <a:spLocks noGrp="1"/>
          </p:cNvSpPr>
          <p:nvPr>
            <p:ph type="sldNum" sz="quarter" idx="12"/>
          </p:nvPr>
        </p:nvSpPr>
        <p:spPr/>
        <p:txBody>
          <a:bodyPr/>
          <a:lstStyle/>
          <a:p>
            <a:fld id="{5AEC89D8-36C3-40BD-BBB3-9AD7F891C9FD}" type="slidenum">
              <a:rPr lang="x-none" smtClean="0"/>
              <a:t>‹#›</a:t>
            </a:fld>
            <a:endParaRPr lang="x-none"/>
          </a:p>
        </p:txBody>
      </p:sp>
    </p:spTree>
    <p:extLst>
      <p:ext uri="{BB962C8B-B14F-4D97-AF65-F5344CB8AC3E}">
        <p14:creationId xmlns:p14="http://schemas.microsoft.com/office/powerpoint/2010/main" val="21294470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063290-826F-408A-AB40-62208055989B}"/>
              </a:ext>
            </a:extLst>
          </p:cNvPr>
          <p:cNvSpPr>
            <a:spLocks noGrp="1"/>
          </p:cNvSpPr>
          <p:nvPr>
            <p:ph type="title"/>
          </p:nvPr>
        </p:nvSpPr>
        <p:spPr/>
        <p:txBody>
          <a:bodyPr/>
          <a:lstStyle/>
          <a:p>
            <a:r>
              <a:rPr lang="en-US"/>
              <a:t>Click to edit Master title style</a:t>
            </a:r>
            <a:endParaRPr lang="x-none"/>
          </a:p>
        </p:txBody>
      </p:sp>
      <p:sp>
        <p:nvSpPr>
          <p:cNvPr id="3" name="Content Placeholder 2">
            <a:extLst>
              <a:ext uri="{FF2B5EF4-FFF2-40B4-BE49-F238E27FC236}">
                <a16:creationId xmlns:a16="http://schemas.microsoft.com/office/drawing/2014/main" id="{FCE64A7F-3E13-4436-8FBE-BF46DB10319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a:extLst>
              <a:ext uri="{FF2B5EF4-FFF2-40B4-BE49-F238E27FC236}">
                <a16:creationId xmlns:a16="http://schemas.microsoft.com/office/drawing/2014/main" id="{54FFE154-20EB-4017-AC9F-094A3CDC4549}"/>
              </a:ext>
            </a:extLst>
          </p:cNvPr>
          <p:cNvSpPr>
            <a:spLocks noGrp="1"/>
          </p:cNvSpPr>
          <p:nvPr>
            <p:ph type="dt" sz="half" idx="10"/>
          </p:nvPr>
        </p:nvSpPr>
        <p:spPr/>
        <p:txBody>
          <a:bodyPr/>
          <a:lstStyle/>
          <a:p>
            <a:fld id="{BEEC5A5A-C34E-462D-A18F-97AFFCCC6197}" type="datetimeFigureOut">
              <a:rPr lang="x-none" smtClean="0"/>
              <a:t>7/14/2024</a:t>
            </a:fld>
            <a:endParaRPr lang="x-none"/>
          </a:p>
        </p:txBody>
      </p:sp>
      <p:sp>
        <p:nvSpPr>
          <p:cNvPr id="5" name="Footer Placeholder 4">
            <a:extLst>
              <a:ext uri="{FF2B5EF4-FFF2-40B4-BE49-F238E27FC236}">
                <a16:creationId xmlns:a16="http://schemas.microsoft.com/office/drawing/2014/main" id="{CA277453-1B78-4E4F-A2CE-2E7A026AD213}"/>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id="{F5A0407F-8D2B-4E16-9356-6EF7F1BB70BE}"/>
              </a:ext>
            </a:extLst>
          </p:cNvPr>
          <p:cNvSpPr>
            <a:spLocks noGrp="1"/>
          </p:cNvSpPr>
          <p:nvPr>
            <p:ph type="sldNum" sz="quarter" idx="12"/>
          </p:nvPr>
        </p:nvSpPr>
        <p:spPr/>
        <p:txBody>
          <a:bodyPr/>
          <a:lstStyle/>
          <a:p>
            <a:fld id="{5AEC89D8-36C3-40BD-BBB3-9AD7F891C9FD}" type="slidenum">
              <a:rPr lang="x-none" smtClean="0"/>
              <a:t>‹#›</a:t>
            </a:fld>
            <a:endParaRPr lang="x-none"/>
          </a:p>
        </p:txBody>
      </p:sp>
    </p:spTree>
    <p:extLst>
      <p:ext uri="{BB962C8B-B14F-4D97-AF65-F5344CB8AC3E}">
        <p14:creationId xmlns:p14="http://schemas.microsoft.com/office/powerpoint/2010/main" val="3135755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8FA108-2EDC-4C71-A970-40C6BE83C6C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x-none"/>
          </a:p>
        </p:txBody>
      </p:sp>
      <p:sp>
        <p:nvSpPr>
          <p:cNvPr id="3" name="Text Placeholder 2">
            <a:extLst>
              <a:ext uri="{FF2B5EF4-FFF2-40B4-BE49-F238E27FC236}">
                <a16:creationId xmlns:a16="http://schemas.microsoft.com/office/drawing/2014/main" id="{29D1B614-1C5F-4ACE-8687-5940DD0F7F2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B87B245-FDEF-436E-AF0A-4096779C0411}"/>
              </a:ext>
            </a:extLst>
          </p:cNvPr>
          <p:cNvSpPr>
            <a:spLocks noGrp="1"/>
          </p:cNvSpPr>
          <p:nvPr>
            <p:ph type="dt" sz="half" idx="10"/>
          </p:nvPr>
        </p:nvSpPr>
        <p:spPr/>
        <p:txBody>
          <a:bodyPr/>
          <a:lstStyle/>
          <a:p>
            <a:fld id="{BEEC5A5A-C34E-462D-A18F-97AFFCCC6197}" type="datetimeFigureOut">
              <a:rPr lang="x-none" smtClean="0"/>
              <a:t>7/14/2024</a:t>
            </a:fld>
            <a:endParaRPr lang="x-none"/>
          </a:p>
        </p:txBody>
      </p:sp>
      <p:sp>
        <p:nvSpPr>
          <p:cNvPr id="5" name="Footer Placeholder 4">
            <a:extLst>
              <a:ext uri="{FF2B5EF4-FFF2-40B4-BE49-F238E27FC236}">
                <a16:creationId xmlns:a16="http://schemas.microsoft.com/office/drawing/2014/main" id="{863817DE-6CA9-4653-8F35-FE139076C5B4}"/>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id="{CA5397C1-D258-4E18-A422-0B6A78CE45B7}"/>
              </a:ext>
            </a:extLst>
          </p:cNvPr>
          <p:cNvSpPr>
            <a:spLocks noGrp="1"/>
          </p:cNvSpPr>
          <p:nvPr>
            <p:ph type="sldNum" sz="quarter" idx="12"/>
          </p:nvPr>
        </p:nvSpPr>
        <p:spPr/>
        <p:txBody>
          <a:bodyPr/>
          <a:lstStyle/>
          <a:p>
            <a:fld id="{5AEC89D8-36C3-40BD-BBB3-9AD7F891C9FD}" type="slidenum">
              <a:rPr lang="x-none" smtClean="0"/>
              <a:t>‹#›</a:t>
            </a:fld>
            <a:endParaRPr lang="x-none"/>
          </a:p>
        </p:txBody>
      </p:sp>
    </p:spTree>
    <p:extLst>
      <p:ext uri="{BB962C8B-B14F-4D97-AF65-F5344CB8AC3E}">
        <p14:creationId xmlns:p14="http://schemas.microsoft.com/office/powerpoint/2010/main" val="15489821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39105-F9A1-44F5-8D28-DE5C2154A787}"/>
              </a:ext>
            </a:extLst>
          </p:cNvPr>
          <p:cNvSpPr>
            <a:spLocks noGrp="1"/>
          </p:cNvSpPr>
          <p:nvPr>
            <p:ph type="title"/>
          </p:nvPr>
        </p:nvSpPr>
        <p:spPr/>
        <p:txBody>
          <a:bodyPr/>
          <a:lstStyle/>
          <a:p>
            <a:r>
              <a:rPr lang="en-US"/>
              <a:t>Click to edit Master title style</a:t>
            </a:r>
            <a:endParaRPr lang="x-none"/>
          </a:p>
        </p:txBody>
      </p:sp>
      <p:sp>
        <p:nvSpPr>
          <p:cNvPr id="3" name="Content Placeholder 2">
            <a:extLst>
              <a:ext uri="{FF2B5EF4-FFF2-40B4-BE49-F238E27FC236}">
                <a16:creationId xmlns:a16="http://schemas.microsoft.com/office/drawing/2014/main" id="{FF6EE506-F84A-47F0-9AB4-F969C78B939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Content Placeholder 3">
            <a:extLst>
              <a:ext uri="{FF2B5EF4-FFF2-40B4-BE49-F238E27FC236}">
                <a16:creationId xmlns:a16="http://schemas.microsoft.com/office/drawing/2014/main" id="{9B488FD5-4E4D-48E4-87C8-721B7765DA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5" name="Date Placeholder 4">
            <a:extLst>
              <a:ext uri="{FF2B5EF4-FFF2-40B4-BE49-F238E27FC236}">
                <a16:creationId xmlns:a16="http://schemas.microsoft.com/office/drawing/2014/main" id="{99395383-A56D-412C-A099-7AD491853E31}"/>
              </a:ext>
            </a:extLst>
          </p:cNvPr>
          <p:cNvSpPr>
            <a:spLocks noGrp="1"/>
          </p:cNvSpPr>
          <p:nvPr>
            <p:ph type="dt" sz="half" idx="10"/>
          </p:nvPr>
        </p:nvSpPr>
        <p:spPr/>
        <p:txBody>
          <a:bodyPr/>
          <a:lstStyle/>
          <a:p>
            <a:fld id="{BEEC5A5A-C34E-462D-A18F-97AFFCCC6197}" type="datetimeFigureOut">
              <a:rPr lang="x-none" smtClean="0"/>
              <a:t>7/14/2024</a:t>
            </a:fld>
            <a:endParaRPr lang="x-none"/>
          </a:p>
        </p:txBody>
      </p:sp>
      <p:sp>
        <p:nvSpPr>
          <p:cNvPr id="6" name="Footer Placeholder 5">
            <a:extLst>
              <a:ext uri="{FF2B5EF4-FFF2-40B4-BE49-F238E27FC236}">
                <a16:creationId xmlns:a16="http://schemas.microsoft.com/office/drawing/2014/main" id="{9F58A6C8-1153-482E-87AC-3F214A2DC4E9}"/>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a16="http://schemas.microsoft.com/office/drawing/2014/main" id="{BA381CF5-6108-455E-B0B3-2E0F7BF74D74}"/>
              </a:ext>
            </a:extLst>
          </p:cNvPr>
          <p:cNvSpPr>
            <a:spLocks noGrp="1"/>
          </p:cNvSpPr>
          <p:nvPr>
            <p:ph type="sldNum" sz="quarter" idx="12"/>
          </p:nvPr>
        </p:nvSpPr>
        <p:spPr/>
        <p:txBody>
          <a:bodyPr/>
          <a:lstStyle/>
          <a:p>
            <a:fld id="{5AEC89D8-36C3-40BD-BBB3-9AD7F891C9FD}" type="slidenum">
              <a:rPr lang="x-none" smtClean="0"/>
              <a:t>‹#›</a:t>
            </a:fld>
            <a:endParaRPr lang="x-none"/>
          </a:p>
        </p:txBody>
      </p:sp>
    </p:spTree>
    <p:extLst>
      <p:ext uri="{BB962C8B-B14F-4D97-AF65-F5344CB8AC3E}">
        <p14:creationId xmlns:p14="http://schemas.microsoft.com/office/powerpoint/2010/main" val="36008636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2B29E-64CA-43D6-B098-9C6EDC57DFF7}"/>
              </a:ext>
            </a:extLst>
          </p:cNvPr>
          <p:cNvSpPr>
            <a:spLocks noGrp="1"/>
          </p:cNvSpPr>
          <p:nvPr>
            <p:ph type="title"/>
          </p:nvPr>
        </p:nvSpPr>
        <p:spPr>
          <a:xfrm>
            <a:off x="839788" y="365125"/>
            <a:ext cx="10515600" cy="1325563"/>
          </a:xfrm>
        </p:spPr>
        <p:txBody>
          <a:bodyPr/>
          <a:lstStyle/>
          <a:p>
            <a:r>
              <a:rPr lang="en-US"/>
              <a:t>Click to edit Master title style</a:t>
            </a:r>
            <a:endParaRPr lang="x-none"/>
          </a:p>
        </p:txBody>
      </p:sp>
      <p:sp>
        <p:nvSpPr>
          <p:cNvPr id="3" name="Text Placeholder 2">
            <a:extLst>
              <a:ext uri="{FF2B5EF4-FFF2-40B4-BE49-F238E27FC236}">
                <a16:creationId xmlns:a16="http://schemas.microsoft.com/office/drawing/2014/main" id="{3B83EA06-9200-4615-8F22-8367568A48A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CBDE1F6-1917-4DDA-B6D8-0F22A683EA4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5" name="Text Placeholder 4">
            <a:extLst>
              <a:ext uri="{FF2B5EF4-FFF2-40B4-BE49-F238E27FC236}">
                <a16:creationId xmlns:a16="http://schemas.microsoft.com/office/drawing/2014/main" id="{8A31C28F-C768-42D7-A388-B8C34D89686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1A3E7C6-2173-4992-9386-438062C37FE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7" name="Date Placeholder 6">
            <a:extLst>
              <a:ext uri="{FF2B5EF4-FFF2-40B4-BE49-F238E27FC236}">
                <a16:creationId xmlns:a16="http://schemas.microsoft.com/office/drawing/2014/main" id="{0F48E0AA-51CE-4D45-ADBD-C14C92C4FE39}"/>
              </a:ext>
            </a:extLst>
          </p:cNvPr>
          <p:cNvSpPr>
            <a:spLocks noGrp="1"/>
          </p:cNvSpPr>
          <p:nvPr>
            <p:ph type="dt" sz="half" idx="10"/>
          </p:nvPr>
        </p:nvSpPr>
        <p:spPr/>
        <p:txBody>
          <a:bodyPr/>
          <a:lstStyle/>
          <a:p>
            <a:fld id="{BEEC5A5A-C34E-462D-A18F-97AFFCCC6197}" type="datetimeFigureOut">
              <a:rPr lang="x-none" smtClean="0"/>
              <a:t>7/14/2024</a:t>
            </a:fld>
            <a:endParaRPr lang="x-none"/>
          </a:p>
        </p:txBody>
      </p:sp>
      <p:sp>
        <p:nvSpPr>
          <p:cNvPr id="8" name="Footer Placeholder 7">
            <a:extLst>
              <a:ext uri="{FF2B5EF4-FFF2-40B4-BE49-F238E27FC236}">
                <a16:creationId xmlns:a16="http://schemas.microsoft.com/office/drawing/2014/main" id="{85A561F3-8773-4F0A-8E9A-71C3A946DFBF}"/>
              </a:ext>
            </a:extLst>
          </p:cNvPr>
          <p:cNvSpPr>
            <a:spLocks noGrp="1"/>
          </p:cNvSpPr>
          <p:nvPr>
            <p:ph type="ftr" sz="quarter" idx="11"/>
          </p:nvPr>
        </p:nvSpPr>
        <p:spPr/>
        <p:txBody>
          <a:bodyPr/>
          <a:lstStyle/>
          <a:p>
            <a:endParaRPr lang="x-none"/>
          </a:p>
        </p:txBody>
      </p:sp>
      <p:sp>
        <p:nvSpPr>
          <p:cNvPr id="9" name="Slide Number Placeholder 8">
            <a:extLst>
              <a:ext uri="{FF2B5EF4-FFF2-40B4-BE49-F238E27FC236}">
                <a16:creationId xmlns:a16="http://schemas.microsoft.com/office/drawing/2014/main" id="{E2E000E1-D905-42AA-BA5F-7B9A8A7381EA}"/>
              </a:ext>
            </a:extLst>
          </p:cNvPr>
          <p:cNvSpPr>
            <a:spLocks noGrp="1"/>
          </p:cNvSpPr>
          <p:nvPr>
            <p:ph type="sldNum" sz="quarter" idx="12"/>
          </p:nvPr>
        </p:nvSpPr>
        <p:spPr/>
        <p:txBody>
          <a:bodyPr/>
          <a:lstStyle/>
          <a:p>
            <a:fld id="{5AEC89D8-36C3-40BD-BBB3-9AD7F891C9FD}" type="slidenum">
              <a:rPr lang="x-none" smtClean="0"/>
              <a:t>‹#›</a:t>
            </a:fld>
            <a:endParaRPr lang="x-none"/>
          </a:p>
        </p:txBody>
      </p:sp>
    </p:spTree>
    <p:extLst>
      <p:ext uri="{BB962C8B-B14F-4D97-AF65-F5344CB8AC3E}">
        <p14:creationId xmlns:p14="http://schemas.microsoft.com/office/powerpoint/2010/main" val="4122757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76D87-5AC3-4555-B66B-10A548A80E71}"/>
              </a:ext>
            </a:extLst>
          </p:cNvPr>
          <p:cNvSpPr>
            <a:spLocks noGrp="1"/>
          </p:cNvSpPr>
          <p:nvPr>
            <p:ph type="title"/>
          </p:nvPr>
        </p:nvSpPr>
        <p:spPr/>
        <p:txBody>
          <a:bodyPr/>
          <a:lstStyle/>
          <a:p>
            <a:r>
              <a:rPr lang="en-US"/>
              <a:t>Click to edit Master title style</a:t>
            </a:r>
            <a:endParaRPr lang="x-none"/>
          </a:p>
        </p:txBody>
      </p:sp>
      <p:sp>
        <p:nvSpPr>
          <p:cNvPr id="3" name="Date Placeholder 2">
            <a:extLst>
              <a:ext uri="{FF2B5EF4-FFF2-40B4-BE49-F238E27FC236}">
                <a16:creationId xmlns:a16="http://schemas.microsoft.com/office/drawing/2014/main" id="{05904580-456F-4FF1-A944-2C679E1A541C}"/>
              </a:ext>
            </a:extLst>
          </p:cNvPr>
          <p:cNvSpPr>
            <a:spLocks noGrp="1"/>
          </p:cNvSpPr>
          <p:nvPr>
            <p:ph type="dt" sz="half" idx="10"/>
          </p:nvPr>
        </p:nvSpPr>
        <p:spPr/>
        <p:txBody>
          <a:bodyPr/>
          <a:lstStyle/>
          <a:p>
            <a:fld id="{BEEC5A5A-C34E-462D-A18F-97AFFCCC6197}" type="datetimeFigureOut">
              <a:rPr lang="x-none" smtClean="0"/>
              <a:t>7/14/2024</a:t>
            </a:fld>
            <a:endParaRPr lang="x-none"/>
          </a:p>
        </p:txBody>
      </p:sp>
      <p:sp>
        <p:nvSpPr>
          <p:cNvPr id="4" name="Footer Placeholder 3">
            <a:extLst>
              <a:ext uri="{FF2B5EF4-FFF2-40B4-BE49-F238E27FC236}">
                <a16:creationId xmlns:a16="http://schemas.microsoft.com/office/drawing/2014/main" id="{E9B0BBC4-246B-44AA-A893-9D79D1641E4F}"/>
              </a:ext>
            </a:extLst>
          </p:cNvPr>
          <p:cNvSpPr>
            <a:spLocks noGrp="1"/>
          </p:cNvSpPr>
          <p:nvPr>
            <p:ph type="ftr" sz="quarter" idx="11"/>
          </p:nvPr>
        </p:nvSpPr>
        <p:spPr/>
        <p:txBody>
          <a:bodyPr/>
          <a:lstStyle/>
          <a:p>
            <a:endParaRPr lang="x-none"/>
          </a:p>
        </p:txBody>
      </p:sp>
      <p:sp>
        <p:nvSpPr>
          <p:cNvPr id="5" name="Slide Number Placeholder 4">
            <a:extLst>
              <a:ext uri="{FF2B5EF4-FFF2-40B4-BE49-F238E27FC236}">
                <a16:creationId xmlns:a16="http://schemas.microsoft.com/office/drawing/2014/main" id="{BAD383D6-7F85-4E8B-99A8-1527EE28605D}"/>
              </a:ext>
            </a:extLst>
          </p:cNvPr>
          <p:cNvSpPr>
            <a:spLocks noGrp="1"/>
          </p:cNvSpPr>
          <p:nvPr>
            <p:ph type="sldNum" sz="quarter" idx="12"/>
          </p:nvPr>
        </p:nvSpPr>
        <p:spPr/>
        <p:txBody>
          <a:bodyPr/>
          <a:lstStyle/>
          <a:p>
            <a:fld id="{5AEC89D8-36C3-40BD-BBB3-9AD7F891C9FD}" type="slidenum">
              <a:rPr lang="x-none" smtClean="0"/>
              <a:t>‹#›</a:t>
            </a:fld>
            <a:endParaRPr lang="x-none"/>
          </a:p>
        </p:txBody>
      </p:sp>
    </p:spTree>
    <p:extLst>
      <p:ext uri="{BB962C8B-B14F-4D97-AF65-F5344CB8AC3E}">
        <p14:creationId xmlns:p14="http://schemas.microsoft.com/office/powerpoint/2010/main" val="26589211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A44CC01-20C1-460D-A973-0C56DF352290}"/>
              </a:ext>
            </a:extLst>
          </p:cNvPr>
          <p:cNvSpPr>
            <a:spLocks noGrp="1"/>
          </p:cNvSpPr>
          <p:nvPr>
            <p:ph type="dt" sz="half" idx="10"/>
          </p:nvPr>
        </p:nvSpPr>
        <p:spPr/>
        <p:txBody>
          <a:bodyPr/>
          <a:lstStyle/>
          <a:p>
            <a:fld id="{BEEC5A5A-C34E-462D-A18F-97AFFCCC6197}" type="datetimeFigureOut">
              <a:rPr lang="x-none" smtClean="0"/>
              <a:t>7/14/2024</a:t>
            </a:fld>
            <a:endParaRPr lang="x-none"/>
          </a:p>
        </p:txBody>
      </p:sp>
      <p:sp>
        <p:nvSpPr>
          <p:cNvPr id="3" name="Footer Placeholder 2">
            <a:extLst>
              <a:ext uri="{FF2B5EF4-FFF2-40B4-BE49-F238E27FC236}">
                <a16:creationId xmlns:a16="http://schemas.microsoft.com/office/drawing/2014/main" id="{4FAE492F-10AC-4925-A5D9-9945CCAF4D99}"/>
              </a:ext>
            </a:extLst>
          </p:cNvPr>
          <p:cNvSpPr>
            <a:spLocks noGrp="1"/>
          </p:cNvSpPr>
          <p:nvPr>
            <p:ph type="ftr" sz="quarter" idx="11"/>
          </p:nvPr>
        </p:nvSpPr>
        <p:spPr/>
        <p:txBody>
          <a:bodyPr/>
          <a:lstStyle/>
          <a:p>
            <a:endParaRPr lang="x-none"/>
          </a:p>
        </p:txBody>
      </p:sp>
      <p:sp>
        <p:nvSpPr>
          <p:cNvPr id="4" name="Slide Number Placeholder 3">
            <a:extLst>
              <a:ext uri="{FF2B5EF4-FFF2-40B4-BE49-F238E27FC236}">
                <a16:creationId xmlns:a16="http://schemas.microsoft.com/office/drawing/2014/main" id="{0A11D9BD-BA8B-4DB4-8483-C954561D70DF}"/>
              </a:ext>
            </a:extLst>
          </p:cNvPr>
          <p:cNvSpPr>
            <a:spLocks noGrp="1"/>
          </p:cNvSpPr>
          <p:nvPr>
            <p:ph type="sldNum" sz="quarter" idx="12"/>
          </p:nvPr>
        </p:nvSpPr>
        <p:spPr/>
        <p:txBody>
          <a:bodyPr/>
          <a:lstStyle/>
          <a:p>
            <a:fld id="{5AEC89D8-36C3-40BD-BBB3-9AD7F891C9FD}" type="slidenum">
              <a:rPr lang="x-none" smtClean="0"/>
              <a:t>‹#›</a:t>
            </a:fld>
            <a:endParaRPr lang="x-none"/>
          </a:p>
        </p:txBody>
      </p:sp>
    </p:spTree>
    <p:extLst>
      <p:ext uri="{BB962C8B-B14F-4D97-AF65-F5344CB8AC3E}">
        <p14:creationId xmlns:p14="http://schemas.microsoft.com/office/powerpoint/2010/main" val="16194881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D1329-3E79-4BBC-929C-B27C44CA96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x-none"/>
          </a:p>
        </p:txBody>
      </p:sp>
      <p:sp>
        <p:nvSpPr>
          <p:cNvPr id="3" name="Content Placeholder 2">
            <a:extLst>
              <a:ext uri="{FF2B5EF4-FFF2-40B4-BE49-F238E27FC236}">
                <a16:creationId xmlns:a16="http://schemas.microsoft.com/office/drawing/2014/main" id="{FC68BEA3-E897-4CA2-80CA-2C68F3F4DE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Text Placeholder 3">
            <a:extLst>
              <a:ext uri="{FF2B5EF4-FFF2-40B4-BE49-F238E27FC236}">
                <a16:creationId xmlns:a16="http://schemas.microsoft.com/office/drawing/2014/main" id="{0CBF5564-6F01-4B69-BD37-EEB969D4CB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B108D7-F142-48E0-8DC2-2EBA78D22271}"/>
              </a:ext>
            </a:extLst>
          </p:cNvPr>
          <p:cNvSpPr>
            <a:spLocks noGrp="1"/>
          </p:cNvSpPr>
          <p:nvPr>
            <p:ph type="dt" sz="half" idx="10"/>
          </p:nvPr>
        </p:nvSpPr>
        <p:spPr/>
        <p:txBody>
          <a:bodyPr/>
          <a:lstStyle/>
          <a:p>
            <a:fld id="{BEEC5A5A-C34E-462D-A18F-97AFFCCC6197}" type="datetimeFigureOut">
              <a:rPr lang="x-none" smtClean="0"/>
              <a:t>7/14/2024</a:t>
            </a:fld>
            <a:endParaRPr lang="x-none"/>
          </a:p>
        </p:txBody>
      </p:sp>
      <p:sp>
        <p:nvSpPr>
          <p:cNvPr id="6" name="Footer Placeholder 5">
            <a:extLst>
              <a:ext uri="{FF2B5EF4-FFF2-40B4-BE49-F238E27FC236}">
                <a16:creationId xmlns:a16="http://schemas.microsoft.com/office/drawing/2014/main" id="{ED1B4CA7-2949-429D-9B0C-105C09B4873B}"/>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a16="http://schemas.microsoft.com/office/drawing/2014/main" id="{C348C01C-19F7-4CCB-BF06-6A6B1B47134E}"/>
              </a:ext>
            </a:extLst>
          </p:cNvPr>
          <p:cNvSpPr>
            <a:spLocks noGrp="1"/>
          </p:cNvSpPr>
          <p:nvPr>
            <p:ph type="sldNum" sz="quarter" idx="12"/>
          </p:nvPr>
        </p:nvSpPr>
        <p:spPr/>
        <p:txBody>
          <a:bodyPr/>
          <a:lstStyle/>
          <a:p>
            <a:fld id="{5AEC89D8-36C3-40BD-BBB3-9AD7F891C9FD}" type="slidenum">
              <a:rPr lang="x-none" smtClean="0"/>
              <a:t>‹#›</a:t>
            </a:fld>
            <a:endParaRPr lang="x-none"/>
          </a:p>
        </p:txBody>
      </p:sp>
    </p:spTree>
    <p:extLst>
      <p:ext uri="{BB962C8B-B14F-4D97-AF65-F5344CB8AC3E}">
        <p14:creationId xmlns:p14="http://schemas.microsoft.com/office/powerpoint/2010/main" val="4475839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94D959-D184-4493-A7E4-5ACA5BF17B5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x-none"/>
          </a:p>
        </p:txBody>
      </p:sp>
      <p:sp>
        <p:nvSpPr>
          <p:cNvPr id="3" name="Picture Placeholder 2">
            <a:extLst>
              <a:ext uri="{FF2B5EF4-FFF2-40B4-BE49-F238E27FC236}">
                <a16:creationId xmlns:a16="http://schemas.microsoft.com/office/drawing/2014/main" id="{46661210-6CB0-4486-9A17-47DAA449E0A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x-none"/>
          </a:p>
        </p:txBody>
      </p:sp>
      <p:sp>
        <p:nvSpPr>
          <p:cNvPr id="4" name="Text Placeholder 3">
            <a:extLst>
              <a:ext uri="{FF2B5EF4-FFF2-40B4-BE49-F238E27FC236}">
                <a16:creationId xmlns:a16="http://schemas.microsoft.com/office/drawing/2014/main" id="{528887B9-1A3F-42C1-933F-2F5253E5FC1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D906871-540D-4750-996E-A559F845D0EC}"/>
              </a:ext>
            </a:extLst>
          </p:cNvPr>
          <p:cNvSpPr>
            <a:spLocks noGrp="1"/>
          </p:cNvSpPr>
          <p:nvPr>
            <p:ph type="dt" sz="half" idx="10"/>
          </p:nvPr>
        </p:nvSpPr>
        <p:spPr/>
        <p:txBody>
          <a:bodyPr/>
          <a:lstStyle/>
          <a:p>
            <a:fld id="{BEEC5A5A-C34E-462D-A18F-97AFFCCC6197}" type="datetimeFigureOut">
              <a:rPr lang="x-none" smtClean="0"/>
              <a:t>7/14/2024</a:t>
            </a:fld>
            <a:endParaRPr lang="x-none"/>
          </a:p>
        </p:txBody>
      </p:sp>
      <p:sp>
        <p:nvSpPr>
          <p:cNvPr id="6" name="Footer Placeholder 5">
            <a:extLst>
              <a:ext uri="{FF2B5EF4-FFF2-40B4-BE49-F238E27FC236}">
                <a16:creationId xmlns:a16="http://schemas.microsoft.com/office/drawing/2014/main" id="{37FC5687-6F34-45F4-812B-6DD196EF769E}"/>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a16="http://schemas.microsoft.com/office/drawing/2014/main" id="{46208062-A972-4E99-9098-5FE7F8020528}"/>
              </a:ext>
            </a:extLst>
          </p:cNvPr>
          <p:cNvSpPr>
            <a:spLocks noGrp="1"/>
          </p:cNvSpPr>
          <p:nvPr>
            <p:ph type="sldNum" sz="quarter" idx="12"/>
          </p:nvPr>
        </p:nvSpPr>
        <p:spPr/>
        <p:txBody>
          <a:bodyPr/>
          <a:lstStyle/>
          <a:p>
            <a:fld id="{5AEC89D8-36C3-40BD-BBB3-9AD7F891C9FD}" type="slidenum">
              <a:rPr lang="x-none" smtClean="0"/>
              <a:t>‹#›</a:t>
            </a:fld>
            <a:endParaRPr lang="x-none"/>
          </a:p>
        </p:txBody>
      </p:sp>
    </p:spTree>
    <p:extLst>
      <p:ext uri="{BB962C8B-B14F-4D97-AF65-F5344CB8AC3E}">
        <p14:creationId xmlns:p14="http://schemas.microsoft.com/office/powerpoint/2010/main" val="42035448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8" name="Title Placeholder 1">
            <a:extLst>
              <a:ext uri="{FF2B5EF4-FFF2-40B4-BE49-F238E27FC236}">
                <a16:creationId xmlns:a16="http://schemas.microsoft.com/office/drawing/2014/main" id="{B9905801-388D-4253-87A4-6EB37F81BF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x-none"/>
          </a:p>
        </p:txBody>
      </p:sp>
      <p:sp>
        <p:nvSpPr>
          <p:cNvPr id="19" name="Text Placeholder 2">
            <a:extLst>
              <a:ext uri="{FF2B5EF4-FFF2-40B4-BE49-F238E27FC236}">
                <a16:creationId xmlns:a16="http://schemas.microsoft.com/office/drawing/2014/main" id="{BBE98C94-2CFC-443B-A8C2-6EFED990E01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20" name="Date Placeholder 3">
            <a:extLst>
              <a:ext uri="{FF2B5EF4-FFF2-40B4-BE49-F238E27FC236}">
                <a16:creationId xmlns:a16="http://schemas.microsoft.com/office/drawing/2014/main" id="{C9B99DF4-0A27-4D37-B411-4D8EF767613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EC5A5A-C34E-462D-A18F-97AFFCCC6197}" type="datetimeFigureOut">
              <a:rPr lang="x-none" smtClean="0"/>
              <a:t>7/14/2024</a:t>
            </a:fld>
            <a:endParaRPr lang="x-none"/>
          </a:p>
        </p:txBody>
      </p:sp>
      <p:sp>
        <p:nvSpPr>
          <p:cNvPr id="21" name="Footer Placeholder 4">
            <a:extLst>
              <a:ext uri="{FF2B5EF4-FFF2-40B4-BE49-F238E27FC236}">
                <a16:creationId xmlns:a16="http://schemas.microsoft.com/office/drawing/2014/main" id="{3B1DC021-EAB1-4F43-97DD-2B2B6852B9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x-none"/>
          </a:p>
        </p:txBody>
      </p:sp>
      <p:sp>
        <p:nvSpPr>
          <p:cNvPr id="22" name="Slide Number Placeholder 5">
            <a:extLst>
              <a:ext uri="{FF2B5EF4-FFF2-40B4-BE49-F238E27FC236}">
                <a16:creationId xmlns:a16="http://schemas.microsoft.com/office/drawing/2014/main" id="{24D7D44E-BE5A-4F58-94A1-C1365101104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EC89D8-36C3-40BD-BBB3-9AD7F891C9FD}" type="slidenum">
              <a:rPr lang="x-none" smtClean="0"/>
              <a:t>‹#›</a:t>
            </a:fld>
            <a:endParaRPr lang="x-none"/>
          </a:p>
        </p:txBody>
      </p:sp>
    </p:spTree>
    <p:extLst>
      <p:ext uri="{BB962C8B-B14F-4D97-AF65-F5344CB8AC3E}">
        <p14:creationId xmlns:p14="http://schemas.microsoft.com/office/powerpoint/2010/main" val="42159385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5000"/>
        </a:lnSpc>
        <a:spcBef>
          <a:spcPct val="0"/>
        </a:spcBef>
        <a:buNone/>
        <a:defRPr sz="2400" b="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1pPr>
      <a:lvl2pPr marL="180975" indent="-180975"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2pPr>
      <a:lvl3pPr marL="360000" indent="-180975"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3pPr>
      <a:lvl4pPr marL="360000" indent="-180000" algn="l" defTabSz="914400" rtl="0" eaLnBrk="1" latinLnBrk="0" hangingPunct="1">
        <a:lnSpc>
          <a:spcPct val="100000"/>
        </a:lnSpc>
        <a:spcBef>
          <a:spcPts val="600"/>
        </a:spcBef>
        <a:spcAft>
          <a:spcPts val="0"/>
        </a:spcAft>
        <a:buFont typeface="Arial" panose="020B0604020202020204" pitchFamily="34" charset="0"/>
        <a:buChar char="•"/>
        <a:defRPr sz="1400" kern="1200">
          <a:solidFill>
            <a:schemeClr val="tx1"/>
          </a:solidFill>
          <a:latin typeface="+mn-lt"/>
          <a:ea typeface="+mn-ea"/>
          <a:cs typeface="+mn-cs"/>
        </a:defRPr>
      </a:lvl4pPr>
      <a:lvl5pPr marL="360000" indent="-180975"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5pPr>
      <a:lvl6pPr marL="0" indent="0" algn="l" defTabSz="914400" rtl="0" eaLnBrk="1" latinLnBrk="0" hangingPunct="1">
        <a:lnSpc>
          <a:spcPct val="100000"/>
        </a:lnSpc>
        <a:spcBef>
          <a:spcPts val="600"/>
        </a:spcBef>
        <a:spcAft>
          <a:spcPts val="0"/>
        </a:spcAft>
        <a:buFont typeface="Arial" panose="020B0604020202020204" pitchFamily="34" charset="0"/>
        <a:buChar char="​"/>
        <a:defRPr sz="1400" kern="1200">
          <a:solidFill>
            <a:schemeClr val="tx1"/>
          </a:solidFill>
          <a:latin typeface="+mn-lt"/>
          <a:ea typeface="+mn-ea"/>
          <a:cs typeface="+mn-cs"/>
        </a:defRPr>
      </a:lvl6pPr>
      <a:lvl7pPr marL="180000" indent="-18000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7pPr>
      <a:lvl8pPr marL="360000" indent="-18000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8pPr>
      <a:lvl9pPr marL="360000" indent="-180000" algn="l" defTabSz="914400" rtl="0" eaLnBrk="1" latinLnBrk="0" hangingPunct="1">
        <a:lnSpc>
          <a:spcPct val="100000"/>
        </a:lnSpc>
        <a:spcBef>
          <a:spcPts val="6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12000" algn="l" defTabSz="3175" rtl="0" eaLnBrk="1" latinLnBrk="0" hangingPunct="1">
        <a:defRPr sz="1200" b="1" kern="1200">
          <a:solidFill>
            <a:schemeClr val="tx1"/>
          </a:solidFill>
          <a:latin typeface="+mn-lt"/>
          <a:ea typeface="+mn-ea"/>
          <a:cs typeface="+mn-cs"/>
        </a:defRPr>
      </a:lvl1pPr>
      <a:lvl2pPr marL="3175" algn="l" defTabSz="3175" rtl="0" eaLnBrk="1" latinLnBrk="0" hangingPunct="1">
        <a:defRPr sz="1100" kern="1200">
          <a:solidFill>
            <a:schemeClr val="tx1"/>
          </a:solidFill>
          <a:latin typeface="+mn-lt"/>
          <a:ea typeface="+mn-ea"/>
          <a:cs typeface="+mn-cs"/>
        </a:defRPr>
      </a:lvl2pPr>
      <a:lvl3pPr marL="3175" algn="l" defTabSz="3175" rtl="0" eaLnBrk="1" latinLnBrk="0" hangingPunct="1">
        <a:defRPr sz="1100" kern="1200">
          <a:solidFill>
            <a:schemeClr val="tx1"/>
          </a:solidFill>
          <a:latin typeface="+mn-lt"/>
          <a:ea typeface="+mn-ea"/>
          <a:cs typeface="+mn-cs"/>
        </a:defRPr>
      </a:lvl3pPr>
      <a:lvl4pPr marL="3175" algn="l" defTabSz="3175" rtl="0" eaLnBrk="1" latinLnBrk="0" hangingPunct="1">
        <a:defRPr sz="1100" kern="1200">
          <a:solidFill>
            <a:schemeClr val="tx1"/>
          </a:solidFill>
          <a:latin typeface="+mn-lt"/>
          <a:ea typeface="+mn-ea"/>
          <a:cs typeface="+mn-cs"/>
        </a:defRPr>
      </a:lvl4pPr>
      <a:lvl5pPr marL="3175" algn="l" defTabSz="3175" rtl="0" eaLnBrk="1" latinLnBrk="0" hangingPunct="1">
        <a:defRPr sz="1100" kern="1200">
          <a:solidFill>
            <a:schemeClr val="tx1"/>
          </a:solidFill>
          <a:latin typeface="+mn-lt"/>
          <a:ea typeface="+mn-ea"/>
          <a:cs typeface="+mn-cs"/>
        </a:defRPr>
      </a:lvl5pPr>
      <a:lvl6pPr marL="3175" algn="l" defTabSz="3175" rtl="0" eaLnBrk="1" latinLnBrk="0" hangingPunct="1">
        <a:defRPr sz="1100" kern="1200">
          <a:solidFill>
            <a:schemeClr val="tx1"/>
          </a:solidFill>
          <a:latin typeface="+mn-lt"/>
          <a:ea typeface="+mn-ea"/>
          <a:cs typeface="+mn-cs"/>
        </a:defRPr>
      </a:lvl6pPr>
      <a:lvl7pPr marL="3175" algn="l" defTabSz="3175" rtl="0" eaLnBrk="1" latinLnBrk="0" hangingPunct="1">
        <a:defRPr sz="1100" kern="1200">
          <a:solidFill>
            <a:schemeClr val="tx1"/>
          </a:solidFill>
          <a:latin typeface="+mn-lt"/>
          <a:ea typeface="+mn-ea"/>
          <a:cs typeface="+mn-cs"/>
        </a:defRPr>
      </a:lvl7pPr>
      <a:lvl8pPr marL="3175" algn="l" defTabSz="3175" rtl="0" eaLnBrk="1" latinLnBrk="0" hangingPunct="1">
        <a:defRPr sz="1100" kern="1200">
          <a:solidFill>
            <a:schemeClr val="tx1"/>
          </a:solidFill>
          <a:latin typeface="+mn-lt"/>
          <a:ea typeface="+mn-ea"/>
          <a:cs typeface="+mn-cs"/>
        </a:defRPr>
      </a:lvl8pPr>
      <a:lvl9pPr marL="3175" algn="l" defTabSz="3175" rtl="0" eaLnBrk="1" latinLnBrk="0" hangingPunct="1">
        <a:defRPr sz="11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66" userDrawn="1">
          <p15:clr>
            <a:srgbClr val="F26B43"/>
          </p15:clr>
        </p15:guide>
        <p15:guide id="2" pos="7514" userDrawn="1">
          <p15:clr>
            <a:srgbClr val="F26B43"/>
          </p15:clr>
        </p15:guide>
        <p15:guide id="3" orient="horz" pos="709" userDrawn="1">
          <p15:clr>
            <a:srgbClr val="F26B43"/>
          </p15:clr>
        </p15:guide>
        <p15:guide id="4" orient="horz" pos="3997" userDrawn="1">
          <p15:clr>
            <a:srgbClr val="F26B43"/>
          </p15:clr>
        </p15:guide>
        <p15:guide id="5" pos="3840" userDrawn="1">
          <p15:clr>
            <a:srgbClr val="F26B43"/>
          </p15:clr>
        </p15:guide>
        <p15:guide id="6" orient="horz" pos="2364" userDrawn="1">
          <p15:clr>
            <a:srgbClr val="F26B43"/>
          </p15:clr>
        </p15:guide>
        <p15:guide id="7" orient="horz" pos="1321" userDrawn="1">
          <p15:clr>
            <a:srgbClr val="A4A3A4"/>
          </p15:clr>
        </p15:guide>
        <p15:guide id="8" orient="horz" pos="867" userDrawn="1">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customXml" Target="../../customXml/item3.xml"/><Relationship Id="rId1" Type="http://schemas.openxmlformats.org/officeDocument/2006/relationships/customXml" Target="../../customXml/item7.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7.png"/></Relationships>
</file>

<file path=ppt/slides/_rels/slide11.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12.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13.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1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6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customXml" Target="../../customXml/item1.xml"/><Relationship Id="rId1" Type="http://schemas.openxmlformats.org/officeDocument/2006/relationships/customXml" Target="../../customXml/item4.xml"/><Relationship Id="rId4" Type="http://schemas.openxmlformats.org/officeDocument/2006/relationships/image" Target="../media/image6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6.png"/><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jpeg"/><Relationship Id="rId7" Type="http://schemas.openxmlformats.org/officeDocument/2006/relationships/image" Target="../media/image32.png"/><Relationship Id="rId2" Type="http://schemas.openxmlformats.org/officeDocument/2006/relationships/image" Target="../media/image27.jpe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jpeg"/><Relationship Id="rId4" Type="http://schemas.openxmlformats.org/officeDocument/2006/relationships/image" Target="../media/image29.jpeg"/><Relationship Id="rId9" Type="http://schemas.openxmlformats.org/officeDocument/2006/relationships/image" Target="../media/image34.svg"/></Relationships>
</file>

<file path=ppt/slides/_rels/slide9.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6.emf"/><Relationship Id="rId7" Type="http://schemas.openxmlformats.org/officeDocument/2006/relationships/image" Target="../media/image39.emf"/><Relationship Id="rId12" Type="http://schemas.openxmlformats.org/officeDocument/2006/relationships/image" Target="../media/image44.jpeg"/><Relationship Id="rId2" Type="http://schemas.openxmlformats.org/officeDocument/2006/relationships/image" Target="../media/image35.jpeg"/><Relationship Id="rId1" Type="http://schemas.openxmlformats.org/officeDocument/2006/relationships/slideLayout" Target="../slideLayouts/slideLayout2.xml"/><Relationship Id="rId6" Type="http://schemas.openxmlformats.org/officeDocument/2006/relationships/image" Target="../media/image38.png"/><Relationship Id="rId11" Type="http://schemas.openxmlformats.org/officeDocument/2006/relationships/image" Target="../media/image43.jpeg"/><Relationship Id="rId5" Type="http://schemas.openxmlformats.org/officeDocument/2006/relationships/image" Target="../media/image38.emf"/><Relationship Id="rId10" Type="http://schemas.openxmlformats.org/officeDocument/2006/relationships/image" Target="../media/image42.emf"/><Relationship Id="rId4" Type="http://schemas.openxmlformats.org/officeDocument/2006/relationships/image" Target="../media/image37.emf"/><Relationship Id="rId9" Type="http://schemas.openxmlformats.org/officeDocument/2006/relationships/image" Target="../media/image4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19C49-7351-41B1-AD44-1E3B2EE5F592}"/>
              </a:ext>
            </a:extLst>
          </p:cNvPr>
          <p:cNvSpPr>
            <a:spLocks noGrp="1"/>
          </p:cNvSpPr>
          <p:nvPr>
            <p:ph type="ctrTitle"/>
          </p:nvPr>
        </p:nvSpPr>
        <p:spPr>
          <a:xfrm>
            <a:off x="513347" y="406400"/>
            <a:ext cx="11165305" cy="2387600"/>
          </a:xfrm>
        </p:spPr>
        <p:txBody>
          <a:bodyPr>
            <a:normAutofit/>
          </a:bodyPr>
          <a:lstStyle/>
          <a:p>
            <a:r>
              <a:rPr lang="el-GR" sz="3200" b="1" dirty="0">
                <a:latin typeface="Times New Roman" panose="02020603050405020304" pitchFamily="18" charset="0"/>
                <a:cs typeface="Times New Roman" panose="02020603050405020304" pitchFamily="18" charset="0"/>
              </a:rPr>
              <a:t>Παραμετρική μελέτη βιομηχανικού φυγοκεντρικού φυσητήρα με χρήση λογισμικού υπολογιστικής ρευστοδυναμικής</a:t>
            </a:r>
            <a:endParaRPr lang="en-US" sz="3200" b="1"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BD2313B7-6C82-4C40-90F5-9A9F038024B3}"/>
              </a:ext>
            </a:extLst>
          </p:cNvPr>
          <p:cNvSpPr>
            <a:spLocks noGrp="1"/>
          </p:cNvSpPr>
          <p:nvPr>
            <p:ph type="subTitle" idx="1"/>
          </p:nvPr>
        </p:nvSpPr>
        <p:spPr>
          <a:xfrm>
            <a:off x="513347" y="3074068"/>
            <a:ext cx="11165305" cy="3377532"/>
          </a:xfrm>
        </p:spPr>
        <p:txBody>
          <a:bodyPr>
            <a:normAutofit/>
          </a:bodyPr>
          <a:lstStyle/>
          <a:p>
            <a:r>
              <a:rPr lang="el-GR" sz="1600" dirty="0">
                <a:latin typeface="Times New Roman" panose="02020603050405020304" pitchFamily="18" charset="0"/>
                <a:cs typeface="Times New Roman" panose="02020603050405020304" pitchFamily="18" charset="0"/>
              </a:rPr>
              <a:t>Διπλωματική Εργασία</a:t>
            </a:r>
          </a:p>
          <a:p>
            <a:endParaRPr lang="el-GR" sz="2000" dirty="0">
              <a:latin typeface="Times New Roman" panose="02020603050405020304" pitchFamily="18" charset="0"/>
              <a:cs typeface="Times New Roman" panose="02020603050405020304" pitchFamily="18" charset="0"/>
            </a:endParaRPr>
          </a:p>
          <a:p>
            <a:endParaRPr lang="el-GR" sz="2000" dirty="0">
              <a:latin typeface="Times New Roman" panose="02020603050405020304" pitchFamily="18" charset="0"/>
              <a:cs typeface="Times New Roman" panose="02020603050405020304" pitchFamily="18" charset="0"/>
            </a:endParaRPr>
          </a:p>
          <a:p>
            <a:r>
              <a:rPr lang="el-GR" sz="2000" b="1" dirty="0">
                <a:latin typeface="Times New Roman" panose="02020603050405020304" pitchFamily="18" charset="0"/>
                <a:cs typeface="Times New Roman" panose="02020603050405020304" pitchFamily="18" charset="0"/>
              </a:rPr>
              <a:t>Σοκιανίδης Κωνσταντίνος</a:t>
            </a:r>
          </a:p>
          <a:p>
            <a:endParaRPr lang="de-CH" sz="2000" dirty="0">
              <a:latin typeface="Times New Roman" panose="02020603050405020304" pitchFamily="18" charset="0"/>
              <a:cs typeface="Times New Roman" panose="02020603050405020304" pitchFamily="18" charset="0"/>
            </a:endParaRPr>
          </a:p>
          <a:p>
            <a:endParaRPr lang="el-GR" sz="2000" dirty="0">
              <a:latin typeface="Times New Roman" panose="02020603050405020304" pitchFamily="18" charset="0"/>
              <a:cs typeface="Times New Roman" panose="02020603050405020304" pitchFamily="18" charset="0"/>
            </a:endParaRPr>
          </a:p>
          <a:p>
            <a:pPr algn="l"/>
            <a:r>
              <a:rPr lang="el-GR" sz="1800" dirty="0">
                <a:latin typeface="Times New Roman" panose="02020603050405020304" pitchFamily="18" charset="0"/>
                <a:cs typeface="Times New Roman" panose="02020603050405020304" pitchFamily="18" charset="0"/>
              </a:rPr>
              <a:t>Επιβλέπων Καθηγητής: Αρετάκης Νικόλαος</a:t>
            </a:r>
          </a:p>
          <a:p>
            <a:pPr algn="l"/>
            <a:r>
              <a:rPr lang="el-GR" sz="1800" i="1" dirty="0">
                <a:latin typeface="Times New Roman" panose="02020603050405020304" pitchFamily="18" charset="0"/>
                <a:cs typeface="Times New Roman" panose="02020603050405020304" pitchFamily="18" charset="0"/>
              </a:rPr>
              <a:t>Αθήνα, Ιούλιος 2024</a:t>
            </a:r>
            <a:endParaRPr lang="en-US" sz="1800" i="1" dirty="0">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8283E1C0-1D12-7B47-4A91-DB5D3D3C6541}"/>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8129" y="240949"/>
            <a:ext cx="730435" cy="733878"/>
          </a:xfrm>
          <a:prstGeom prst="rect">
            <a:avLst/>
          </a:prstGeom>
          <a:noFill/>
          <a:ln>
            <a:noFill/>
          </a:ln>
        </p:spPr>
      </p:pic>
      <p:sp>
        <p:nvSpPr>
          <p:cNvPr id="10" name="TextBox 9">
            <a:extLst>
              <a:ext uri="{FF2B5EF4-FFF2-40B4-BE49-F238E27FC236}">
                <a16:creationId xmlns:a16="http://schemas.microsoft.com/office/drawing/2014/main" id="{E0962F05-911E-34E4-AEFD-762004E6ED43}"/>
              </a:ext>
            </a:extLst>
          </p:cNvPr>
          <p:cNvSpPr txBox="1"/>
          <p:nvPr/>
        </p:nvSpPr>
        <p:spPr>
          <a:xfrm>
            <a:off x="-306805" y="236163"/>
            <a:ext cx="3994484" cy="738664"/>
          </a:xfrm>
          <a:prstGeom prst="rect">
            <a:avLst/>
          </a:prstGeom>
          <a:noFill/>
        </p:spPr>
        <p:txBody>
          <a:bodyPr wrap="square">
            <a:spAutoFit/>
          </a:bodyPr>
          <a:lstStyle/>
          <a:p>
            <a:pPr algn="just"/>
            <a:r>
              <a:rPr lang="el-GR" sz="1800" dirty="0">
                <a:latin typeface="Times New Roman" panose="02020603050405020304" pitchFamily="18" charset="0"/>
                <a:cs typeface="Times New Roman" panose="02020603050405020304" pitchFamily="18" charset="0"/>
              </a:rPr>
              <a:t>                    </a:t>
            </a:r>
            <a:r>
              <a:rPr lang="el-GR" sz="1200" dirty="0">
                <a:latin typeface="Times New Roman" panose="02020603050405020304" pitchFamily="18" charset="0"/>
                <a:cs typeface="Times New Roman" panose="02020603050405020304" pitchFamily="18" charset="0"/>
              </a:rPr>
              <a:t>Εθνικό Μετσόβιο Πολυτεχνείο</a:t>
            </a:r>
          </a:p>
          <a:p>
            <a:pPr algn="just"/>
            <a:r>
              <a:rPr lang="el-GR" sz="1200" dirty="0">
                <a:latin typeface="Times New Roman" panose="02020603050405020304" pitchFamily="18" charset="0"/>
                <a:cs typeface="Times New Roman" panose="02020603050405020304" pitchFamily="18" charset="0"/>
              </a:rPr>
              <a:t>                              Σχολή Μηχανολόγων Μηχανικών</a:t>
            </a:r>
            <a:endParaRPr lang="de-CH" sz="1200" dirty="0">
              <a:latin typeface="Times New Roman" panose="02020603050405020304" pitchFamily="18" charset="0"/>
              <a:cs typeface="Times New Roman" panose="02020603050405020304" pitchFamily="18" charset="0"/>
            </a:endParaRPr>
          </a:p>
          <a:p>
            <a:pPr algn="just"/>
            <a:r>
              <a:rPr lang="de-CH" sz="1200" dirty="0">
                <a:latin typeface="Times New Roman" panose="02020603050405020304" pitchFamily="18" charset="0"/>
                <a:cs typeface="Times New Roman" panose="02020603050405020304" pitchFamily="18" charset="0"/>
              </a:rPr>
              <a:t>	     </a:t>
            </a:r>
            <a:r>
              <a:rPr lang="el-GR" sz="1200" dirty="0">
                <a:latin typeface="Times New Roman" panose="02020603050405020304" pitchFamily="18" charset="0"/>
                <a:cs typeface="Times New Roman" panose="02020603050405020304" pitchFamily="18" charset="0"/>
              </a:rPr>
              <a:t> Εργαστήριο Θερμικών Στροβιλομηχανών</a:t>
            </a:r>
          </a:p>
        </p:txBody>
      </p:sp>
    </p:spTree>
    <p:custDataLst>
      <p:custData r:id="rId1"/>
      <p:custData r:id="rId2"/>
    </p:custDataLst>
    <p:extLst>
      <p:ext uri="{BB962C8B-B14F-4D97-AF65-F5344CB8AC3E}">
        <p14:creationId xmlns:p14="http://schemas.microsoft.com/office/powerpoint/2010/main" val="28864326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CA6FACAC-D82E-EB92-DD64-C1C9EA99028B}"/>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3569" y="1956175"/>
            <a:ext cx="5163057" cy="2945648"/>
          </a:xfrm>
          <a:prstGeom prst="rect">
            <a:avLst/>
          </a:prstGeom>
          <a:noFill/>
          <a:ln>
            <a:noFill/>
          </a:ln>
        </p:spPr>
      </p:pic>
      <p:pic>
        <p:nvPicPr>
          <p:cNvPr id="10" name="Picture 9">
            <a:extLst>
              <a:ext uri="{FF2B5EF4-FFF2-40B4-BE49-F238E27FC236}">
                <a16:creationId xmlns:a16="http://schemas.microsoft.com/office/drawing/2014/main" id="{68D8700F-2F28-F066-BC08-A2187B31E94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27989" y="1956175"/>
            <a:ext cx="4930938" cy="2945648"/>
          </a:xfrm>
          <a:prstGeom prst="rect">
            <a:avLst/>
          </a:prstGeom>
          <a:noFill/>
          <a:ln>
            <a:noFill/>
          </a:ln>
        </p:spPr>
      </p:pic>
      <p:sp>
        <p:nvSpPr>
          <p:cNvPr id="5" name="Slide Number Placeholder 4">
            <a:extLst>
              <a:ext uri="{FF2B5EF4-FFF2-40B4-BE49-F238E27FC236}">
                <a16:creationId xmlns:a16="http://schemas.microsoft.com/office/drawing/2014/main" id="{3AD5A6EA-5CC2-B795-B0BA-1DCBF23BDE5E}"/>
              </a:ext>
            </a:extLst>
          </p:cNvPr>
          <p:cNvSpPr>
            <a:spLocks noGrp="1"/>
          </p:cNvSpPr>
          <p:nvPr>
            <p:ph type="sldNum" sz="quarter" idx="12"/>
          </p:nvPr>
        </p:nvSpPr>
        <p:spPr/>
        <p:txBody>
          <a:bodyPr/>
          <a:lstStyle/>
          <a:p>
            <a:fld id="{5AEC89D8-36C3-40BD-BBB3-9AD7F891C9FD}" type="slidenum">
              <a:rPr lang="x-none" smtClean="0"/>
              <a:t>10</a:t>
            </a:fld>
            <a:endParaRPr lang="x-none"/>
          </a:p>
        </p:txBody>
      </p:sp>
      <p:sp>
        <p:nvSpPr>
          <p:cNvPr id="6" name="Title 1">
            <a:extLst>
              <a:ext uri="{FF2B5EF4-FFF2-40B4-BE49-F238E27FC236}">
                <a16:creationId xmlns:a16="http://schemas.microsoft.com/office/drawing/2014/main" id="{542F4C2C-B3DC-3B8C-4BFC-46D8673DA8EF}"/>
              </a:ext>
            </a:extLst>
          </p:cNvPr>
          <p:cNvSpPr>
            <a:spLocks noGrp="1"/>
          </p:cNvSpPr>
          <p:nvPr>
            <p:ph type="title"/>
          </p:nvPr>
        </p:nvSpPr>
        <p:spPr>
          <a:xfrm>
            <a:off x="838200" y="320675"/>
            <a:ext cx="10515600" cy="1325563"/>
          </a:xfrm>
        </p:spPr>
        <p:txBody>
          <a:bodyPr/>
          <a:lstStyle/>
          <a:p>
            <a:r>
              <a:rPr lang="de-CH" b="1" dirty="0">
                <a:latin typeface="Times New Roman" panose="02020603050405020304" pitchFamily="18" charset="0"/>
                <a:cs typeface="Times New Roman" panose="02020603050405020304" pitchFamily="18" charset="0"/>
              </a:rPr>
              <a:t>3</a:t>
            </a:r>
            <a:r>
              <a:rPr lang="el-GR" b="1" dirty="0">
                <a:latin typeface="Times New Roman" panose="02020603050405020304" pitchFamily="18" charset="0"/>
                <a:cs typeface="Times New Roman" panose="02020603050405020304" pitchFamily="18" charset="0"/>
              </a:rPr>
              <a:t>. Παραμετρικές μελέτες της πτερωτής</a:t>
            </a:r>
            <a:br>
              <a:rPr lang="el-GR" b="1" dirty="0">
                <a:latin typeface="Times New Roman" panose="02020603050405020304" pitchFamily="18" charset="0"/>
                <a:cs typeface="Times New Roman" panose="02020603050405020304" pitchFamily="18" charset="0"/>
              </a:rPr>
            </a:br>
            <a:r>
              <a:rPr lang="el-GR" b="1" dirty="0">
                <a:latin typeface="Times New Roman" panose="02020603050405020304" pitchFamily="18" charset="0"/>
                <a:cs typeface="Times New Roman" panose="02020603050405020304" pitchFamily="18" charset="0"/>
              </a:rPr>
              <a:t>3.1. Διάμετρος πτερωτής</a:t>
            </a:r>
            <a:endParaRPr lang="en-US" sz="2000" b="1" dirty="0">
              <a:latin typeface="Times New Roman" panose="02020603050405020304" pitchFamily="18" charset="0"/>
              <a:cs typeface="Times New Roman" panose="02020603050405020304" pitchFamily="18" charset="0"/>
            </a:endParaRPr>
          </a:p>
        </p:txBody>
      </p:sp>
      <p:sp>
        <p:nvSpPr>
          <p:cNvPr id="7" name="Rectangle: Rounded Corners 6">
            <a:extLst>
              <a:ext uri="{FF2B5EF4-FFF2-40B4-BE49-F238E27FC236}">
                <a16:creationId xmlns:a16="http://schemas.microsoft.com/office/drawing/2014/main" id="{E4D944CF-F84A-BB52-BD63-D139170CFAC5}"/>
              </a:ext>
            </a:extLst>
          </p:cNvPr>
          <p:cNvSpPr/>
          <p:nvPr/>
        </p:nvSpPr>
        <p:spPr>
          <a:xfrm>
            <a:off x="838200" y="1785352"/>
            <a:ext cx="10515600" cy="350854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err="1">
              <a:solidFill>
                <a:schemeClr val="tx1"/>
              </a:solidFill>
            </a:endParaRPr>
          </a:p>
        </p:txBody>
      </p:sp>
      <p:sp>
        <p:nvSpPr>
          <p:cNvPr id="16" name="TextBox 15">
            <a:extLst>
              <a:ext uri="{FF2B5EF4-FFF2-40B4-BE49-F238E27FC236}">
                <a16:creationId xmlns:a16="http://schemas.microsoft.com/office/drawing/2014/main" id="{0806BF12-F996-272B-28FE-6F59C2F6B658}"/>
              </a:ext>
            </a:extLst>
          </p:cNvPr>
          <p:cNvSpPr txBox="1"/>
          <p:nvPr/>
        </p:nvSpPr>
        <p:spPr>
          <a:xfrm>
            <a:off x="2620840" y="5688304"/>
            <a:ext cx="6950319" cy="551945"/>
          </a:xfrm>
          <a:prstGeom prst="rect">
            <a:avLst/>
          </a:prstGeom>
          <a:solidFill>
            <a:srgbClr val="CCECFF"/>
          </a:solidFill>
          <a:ln w="28575">
            <a:solidFill>
              <a:srgbClr val="002060"/>
            </a:solidFill>
          </a:ln>
        </p:spPr>
        <p:txBody>
          <a:bodyPr wrap="square" lIns="0" tIns="0" rIns="0" bIns="0" rtlCol="0">
            <a:noAutofit/>
          </a:bodyPr>
          <a:lstStyle/>
          <a:p>
            <a:pPr algn="ctr"/>
            <a:r>
              <a:rPr lang="el-GR" sz="1400" dirty="0">
                <a:effectLst/>
                <a:latin typeface="Times New Roman" panose="02020603050405020304" pitchFamily="18" charset="0"/>
                <a:ea typeface="Calibri" panose="020F0502020204030204" pitchFamily="34" charset="0"/>
                <a:cs typeface="Times New Roman" panose="02020603050405020304" pitchFamily="18" charset="0"/>
              </a:rPr>
              <a:t>Παρατηρείται πως με </a:t>
            </a:r>
            <a:r>
              <a:rPr lang="el-GR" sz="1400" b="1" dirty="0">
                <a:effectLst/>
                <a:latin typeface="Times New Roman" panose="02020603050405020304" pitchFamily="18" charset="0"/>
                <a:ea typeface="Calibri" panose="020F0502020204030204" pitchFamily="34" charset="0"/>
                <a:cs typeface="Times New Roman" panose="02020603050405020304" pitchFamily="18" charset="0"/>
              </a:rPr>
              <a:t>αύξηση της διαμέτρου </a:t>
            </a:r>
            <a:r>
              <a:rPr lang="el-GR" sz="1400" dirty="0">
                <a:effectLst/>
                <a:latin typeface="Times New Roman" panose="02020603050405020304" pitchFamily="18" charset="0"/>
                <a:ea typeface="Calibri" panose="020F0502020204030204" pitchFamily="34" charset="0"/>
                <a:cs typeface="Times New Roman" panose="02020603050405020304" pitchFamily="18" charset="0"/>
              </a:rPr>
              <a:t>της πτερωτής υπάρχει </a:t>
            </a:r>
            <a:r>
              <a:rPr lang="el-GR" sz="1400" b="1" dirty="0">
                <a:effectLst/>
                <a:latin typeface="Times New Roman" panose="02020603050405020304" pitchFamily="18" charset="0"/>
                <a:ea typeface="Calibri" panose="020F0502020204030204" pitchFamily="34" charset="0"/>
                <a:cs typeface="Times New Roman" panose="02020603050405020304" pitchFamily="18" charset="0"/>
              </a:rPr>
              <a:t>μετατόπιση της καμπύλης λειτουργίας προς υψηλότερες διαφορές πίεσης </a:t>
            </a:r>
            <a:r>
              <a:rPr lang="el-GR" sz="1400" dirty="0">
                <a:effectLst/>
                <a:latin typeface="Times New Roman" panose="02020603050405020304" pitchFamily="18" charset="0"/>
                <a:ea typeface="Calibri" panose="020F0502020204030204" pitchFamily="34" charset="0"/>
                <a:cs typeface="Times New Roman" panose="02020603050405020304" pitchFamily="18" charset="0"/>
              </a:rPr>
              <a:t>και </a:t>
            </a:r>
            <a:r>
              <a:rPr lang="el-GR" sz="1400" b="1" dirty="0">
                <a:effectLst/>
                <a:latin typeface="Times New Roman" panose="02020603050405020304" pitchFamily="18" charset="0"/>
                <a:ea typeface="Calibri" panose="020F0502020204030204" pitchFamily="34" charset="0"/>
                <a:cs typeface="Times New Roman" panose="02020603050405020304" pitchFamily="18" charset="0"/>
              </a:rPr>
              <a:t>υψηλότερους βαθμού απόδοσης</a:t>
            </a:r>
            <a:r>
              <a:rPr lang="de-CH" sz="1400" b="1"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1400" dirty="0" err="1">
              <a:latin typeface="Times New Roman" panose="02020603050405020304" pitchFamily="18" charset="0"/>
              <a:cs typeface="Times New Roman" panose="02020603050405020304" pitchFamily="18" charset="0"/>
            </a:endParaRPr>
          </a:p>
        </p:txBody>
      </p:sp>
      <p:pic>
        <p:nvPicPr>
          <p:cNvPr id="12" name="Picture 11">
            <a:extLst>
              <a:ext uri="{FF2B5EF4-FFF2-40B4-BE49-F238E27FC236}">
                <a16:creationId xmlns:a16="http://schemas.microsoft.com/office/drawing/2014/main" id="{109E3D25-80A3-F30A-326A-B31697E3BC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02581" y="181561"/>
            <a:ext cx="1732582" cy="1774614"/>
          </a:xfrm>
          <a:prstGeom prst="rect">
            <a:avLst/>
          </a:prstGeom>
          <a:ln>
            <a:solidFill>
              <a:schemeClr val="tx1"/>
            </a:solidFill>
          </a:ln>
        </p:spPr>
      </p:pic>
      <p:cxnSp>
        <p:nvCxnSpPr>
          <p:cNvPr id="17" name="Straight Arrow Connector 16">
            <a:extLst>
              <a:ext uri="{FF2B5EF4-FFF2-40B4-BE49-F238E27FC236}">
                <a16:creationId xmlns:a16="http://schemas.microsoft.com/office/drawing/2014/main" id="{486304C7-2F23-FE60-304E-52995A2FEB7B}"/>
              </a:ext>
            </a:extLst>
          </p:cNvPr>
          <p:cNvCxnSpPr>
            <a:cxnSpLocks/>
          </p:cNvCxnSpPr>
          <p:nvPr/>
        </p:nvCxnSpPr>
        <p:spPr>
          <a:xfrm>
            <a:off x="10118558" y="523374"/>
            <a:ext cx="812131" cy="1261978"/>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43349F07-81ED-3603-EBF6-6EF3F337EB73}"/>
                  </a:ext>
                </a:extLst>
              </p:cNvPr>
              <p:cNvSpPr txBox="1"/>
              <p:nvPr/>
            </p:nvSpPr>
            <p:spPr>
              <a:xfrm>
                <a:off x="321257" y="4946814"/>
                <a:ext cx="1554085" cy="694164"/>
              </a:xfrm>
              <a:prstGeom prst="rect">
                <a:avLst/>
              </a:prstGeom>
              <a:solidFill>
                <a:schemeClr val="bg1"/>
              </a:solidFill>
              <a:ln>
                <a:solidFill>
                  <a:schemeClr val="tx1"/>
                </a:solidFill>
              </a:ln>
            </p:spPr>
            <p:txBody>
              <a:bodyPr wrap="square">
                <a:spAutoFit/>
              </a:bodyPr>
              <a:lstStyle/>
              <a:p>
                <a14:m>
                  <m:oMathPara xmlns:m="http://schemas.openxmlformats.org/officeDocument/2006/math">
                    <m:oMathParaPr>
                      <m:jc m:val="centerGroup"/>
                    </m:oMathParaPr>
                    <m:oMath xmlns:m="http://schemas.openxmlformats.org/officeDocument/2006/math">
                      <m:f>
                        <m:fPr>
                          <m:ctrlPr>
                            <a:rPr lang="en-US" sz="1600" i="1" smtClean="0">
                              <a:effectLst/>
                              <a:latin typeface="Cambria Math" panose="02040503050406030204" pitchFamily="18" charset="0"/>
                            </a:rPr>
                          </m:ctrlPr>
                        </m:fPr>
                        <m:num>
                          <m:sSub>
                            <m:sSubPr>
                              <m:ctrlPr>
                                <a:rPr lang="en-US" sz="1600" i="1">
                                  <a:latin typeface="Cambria Math" panose="02040503050406030204" pitchFamily="18" charset="0"/>
                                  <a:ea typeface="Times New Roman" panose="02020603050405020304" pitchFamily="18" charset="0"/>
                                </a:rPr>
                              </m:ctrlPr>
                            </m:sSubPr>
                            <m:e>
                              <m:r>
                                <a:rPr lang="en-US" sz="1600" b="0" i="1" smtClean="0">
                                  <a:latin typeface="Cambria Math" panose="02040503050406030204" pitchFamily="18" charset="0"/>
                                  <a:ea typeface="Times New Roman" panose="02020603050405020304" pitchFamily="18" charset="0"/>
                                </a:rPr>
                                <m:t>𝑄</m:t>
                              </m:r>
                            </m:e>
                            <m:sub>
                              <m:r>
                                <a:rPr lang="el-GR" sz="1600" i="1">
                                  <a:latin typeface="Cambria Math" panose="02040503050406030204" pitchFamily="18" charset="0"/>
                                  <a:ea typeface="Times New Roman" panose="02020603050405020304" pitchFamily="18" charset="0"/>
                                  <a:cs typeface="Courier New" panose="02070309020205020404" pitchFamily="49" charset="0"/>
                                </a:rPr>
                                <m:t>1</m:t>
                              </m:r>
                            </m:sub>
                          </m:sSub>
                        </m:num>
                        <m:den>
                          <m:sSub>
                            <m:sSubPr>
                              <m:ctrlPr>
                                <a:rPr lang="en-US" sz="1600" i="1">
                                  <a:latin typeface="Cambria Math" panose="02040503050406030204" pitchFamily="18" charset="0"/>
                                  <a:ea typeface="Times New Roman" panose="02020603050405020304" pitchFamily="18" charset="0"/>
                                </a:rPr>
                              </m:ctrlPr>
                            </m:sSubPr>
                            <m:e>
                              <m:r>
                                <a:rPr lang="en-US" sz="1600" b="0" i="1" smtClean="0">
                                  <a:latin typeface="Cambria Math" panose="02040503050406030204" pitchFamily="18" charset="0"/>
                                  <a:ea typeface="Times New Roman" panose="02020603050405020304" pitchFamily="18" charset="0"/>
                                </a:rPr>
                                <m:t>𝑄</m:t>
                              </m:r>
                            </m:e>
                            <m:sub>
                              <m:r>
                                <a:rPr lang="en-US" sz="1600" b="0" i="1" smtClean="0">
                                  <a:latin typeface="Cambria Math" panose="02040503050406030204" pitchFamily="18" charset="0"/>
                                  <a:ea typeface="Times New Roman" panose="02020603050405020304" pitchFamily="18" charset="0"/>
                                  <a:cs typeface="Courier New" panose="02070309020205020404" pitchFamily="49" charset="0"/>
                                </a:rPr>
                                <m:t>2</m:t>
                              </m:r>
                            </m:sub>
                          </m:sSub>
                        </m:den>
                      </m:f>
                      <m:r>
                        <a:rPr lang="el-GR" sz="1600" i="1">
                          <a:effectLst/>
                          <a:latin typeface="Cambria Math" panose="02040503050406030204" pitchFamily="18" charset="0"/>
                          <a:ea typeface="Times New Roman" panose="02020603050405020304" pitchFamily="18" charset="0"/>
                          <a:cs typeface="Courier New" panose="02070309020205020404" pitchFamily="49" charset="0"/>
                        </a:rPr>
                        <m:t>=</m:t>
                      </m:r>
                      <m:sSup>
                        <m:sSupPr>
                          <m:ctrlPr>
                            <a:rPr lang="el-GR" sz="1600" i="1" smtClean="0">
                              <a:effectLst/>
                              <a:latin typeface="Cambria Math" panose="02040503050406030204" pitchFamily="18" charset="0"/>
                              <a:cs typeface="Courier New" panose="02070309020205020404" pitchFamily="49" charset="0"/>
                            </a:rPr>
                          </m:ctrlPr>
                        </m:sSupPr>
                        <m:e>
                          <m:d>
                            <m:dPr>
                              <m:ctrlPr>
                                <a:rPr lang="el-GR" sz="1600" i="1">
                                  <a:latin typeface="Cambria Math" panose="02040503050406030204" pitchFamily="18" charset="0"/>
                                  <a:cs typeface="Courier New" panose="02070309020205020404" pitchFamily="49" charset="0"/>
                                </a:rPr>
                              </m:ctrlPr>
                            </m:dPr>
                            <m:e>
                              <m:f>
                                <m:fPr>
                                  <m:ctrlPr>
                                    <a:rPr lang="en-US" sz="1600" i="1">
                                      <a:latin typeface="Cambria Math" panose="02040503050406030204" pitchFamily="18" charset="0"/>
                                    </a:rPr>
                                  </m:ctrlPr>
                                </m:fPr>
                                <m:num>
                                  <m:sSub>
                                    <m:sSubPr>
                                      <m:ctrlPr>
                                        <a:rPr lang="en-US" sz="1600" i="1">
                                          <a:latin typeface="Cambria Math" panose="02040503050406030204" pitchFamily="18" charset="0"/>
                                          <a:ea typeface="Times New Roman" panose="02020603050405020304" pitchFamily="18" charset="0"/>
                                        </a:rPr>
                                      </m:ctrlPr>
                                    </m:sSubPr>
                                    <m:e>
                                      <m:r>
                                        <a:rPr lang="de-CH" sz="1600" i="1">
                                          <a:latin typeface="Cambria Math" panose="02040503050406030204" pitchFamily="18" charset="0"/>
                                          <a:ea typeface="Times New Roman" panose="02020603050405020304" pitchFamily="18" charset="0"/>
                                          <a:cs typeface="Courier New" panose="02070309020205020404" pitchFamily="49" charset="0"/>
                                        </a:rPr>
                                        <m:t>𝐷</m:t>
                                      </m:r>
                                    </m:e>
                                    <m:sub>
                                      <m:r>
                                        <a:rPr lang="el-GR" sz="1600" i="1">
                                          <a:latin typeface="Cambria Math" panose="02040503050406030204" pitchFamily="18" charset="0"/>
                                          <a:ea typeface="Times New Roman" panose="02020603050405020304" pitchFamily="18" charset="0"/>
                                          <a:cs typeface="Courier New" panose="02070309020205020404" pitchFamily="49" charset="0"/>
                                        </a:rPr>
                                        <m:t>1</m:t>
                                      </m:r>
                                    </m:sub>
                                  </m:sSub>
                                </m:num>
                                <m:den>
                                  <m:sSub>
                                    <m:sSubPr>
                                      <m:ctrlPr>
                                        <a:rPr lang="en-US" sz="1600" i="1">
                                          <a:latin typeface="Cambria Math" panose="02040503050406030204" pitchFamily="18" charset="0"/>
                                          <a:ea typeface="Times New Roman" panose="02020603050405020304" pitchFamily="18" charset="0"/>
                                        </a:rPr>
                                      </m:ctrlPr>
                                    </m:sSubPr>
                                    <m:e>
                                      <m:r>
                                        <a:rPr lang="de-CH" sz="1600" i="1">
                                          <a:latin typeface="Cambria Math" panose="02040503050406030204" pitchFamily="18" charset="0"/>
                                          <a:ea typeface="Times New Roman" panose="02020603050405020304" pitchFamily="18" charset="0"/>
                                          <a:cs typeface="Courier New" panose="02070309020205020404" pitchFamily="49" charset="0"/>
                                        </a:rPr>
                                        <m:t>𝐷</m:t>
                                      </m:r>
                                    </m:e>
                                    <m:sub>
                                      <m:r>
                                        <a:rPr lang="en-US" sz="1600" b="0" i="1" smtClean="0">
                                          <a:latin typeface="Cambria Math" panose="02040503050406030204" pitchFamily="18" charset="0"/>
                                          <a:ea typeface="Times New Roman" panose="02020603050405020304" pitchFamily="18" charset="0"/>
                                          <a:cs typeface="Courier New" panose="02070309020205020404" pitchFamily="49" charset="0"/>
                                        </a:rPr>
                                        <m:t>2</m:t>
                                      </m:r>
                                    </m:sub>
                                  </m:sSub>
                                </m:den>
                              </m:f>
                            </m:e>
                          </m:d>
                        </m:e>
                        <m:sup>
                          <m:r>
                            <a:rPr lang="en-US" sz="1600" b="0" i="1" smtClean="0">
                              <a:effectLst/>
                              <a:latin typeface="Cambria Math" panose="02040503050406030204" pitchFamily="18" charset="0"/>
                              <a:cs typeface="Courier New" panose="02070309020205020404" pitchFamily="49" charset="0"/>
                            </a:rPr>
                            <m:t>3</m:t>
                          </m:r>
                        </m:sup>
                      </m:sSup>
                    </m:oMath>
                  </m:oMathPara>
                </a14:m>
                <a:endParaRPr lang="en-US" sz="1600" dirty="0"/>
              </a:p>
            </p:txBody>
          </p:sp>
        </mc:Choice>
        <mc:Fallback>
          <p:sp>
            <p:nvSpPr>
              <p:cNvPr id="3" name="TextBox 2">
                <a:extLst>
                  <a:ext uri="{FF2B5EF4-FFF2-40B4-BE49-F238E27FC236}">
                    <a16:creationId xmlns:a16="http://schemas.microsoft.com/office/drawing/2014/main" id="{43349F07-81ED-3603-EBF6-6EF3F337EB73}"/>
                  </a:ext>
                </a:extLst>
              </p:cNvPr>
              <p:cNvSpPr txBox="1">
                <a:spLocks noRot="1" noChangeAspect="1" noMove="1" noResize="1" noEditPoints="1" noAdjustHandles="1" noChangeArrowheads="1" noChangeShapeType="1" noTextEdit="1"/>
              </p:cNvSpPr>
              <p:nvPr/>
            </p:nvSpPr>
            <p:spPr>
              <a:xfrm>
                <a:off x="321257" y="4946814"/>
                <a:ext cx="1554085" cy="694164"/>
              </a:xfrm>
              <a:prstGeom prst="rect">
                <a:avLst/>
              </a:prstGeom>
              <a:blipFill>
                <a:blip r:embed="rId5"/>
                <a:stretch>
                  <a:fillRect/>
                </a:stretch>
              </a:blipFill>
              <a:ln>
                <a:solidFill>
                  <a:schemeClr val="tx1"/>
                </a:solidFill>
              </a:ln>
            </p:spPr>
            <p:txBody>
              <a:bodyPr/>
              <a:lstStyle/>
              <a:p>
                <a:r>
                  <a:rPr lang="en-US">
                    <a:noFill/>
                  </a:rPr>
                  <a:t> </a:t>
                </a:r>
              </a:p>
            </p:txBody>
          </p:sp>
        </mc:Fallback>
      </mc:AlternateContent>
    </p:spTree>
    <p:extLst>
      <p:ext uri="{BB962C8B-B14F-4D97-AF65-F5344CB8AC3E}">
        <p14:creationId xmlns:p14="http://schemas.microsoft.com/office/powerpoint/2010/main" val="33664821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4C42178E-F65F-6753-3C91-675E1FB5F624}"/>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68386" y="1845169"/>
            <a:ext cx="4519997" cy="3391085"/>
          </a:xfrm>
          <a:prstGeom prst="rect">
            <a:avLst/>
          </a:prstGeom>
          <a:noFill/>
          <a:ln>
            <a:noFill/>
          </a:ln>
        </p:spPr>
      </p:pic>
      <p:pic>
        <p:nvPicPr>
          <p:cNvPr id="11" name="Picture 10">
            <a:extLst>
              <a:ext uri="{FF2B5EF4-FFF2-40B4-BE49-F238E27FC236}">
                <a16:creationId xmlns:a16="http://schemas.microsoft.com/office/drawing/2014/main" id="{85BB1839-8803-D688-3075-879AF373A64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0624" y="1845169"/>
            <a:ext cx="4519997" cy="3388910"/>
          </a:xfrm>
          <a:prstGeom prst="rect">
            <a:avLst/>
          </a:prstGeom>
          <a:noFill/>
          <a:ln>
            <a:noFill/>
          </a:ln>
        </p:spPr>
      </p:pic>
      <p:sp>
        <p:nvSpPr>
          <p:cNvPr id="5" name="Slide Number Placeholder 4">
            <a:extLst>
              <a:ext uri="{FF2B5EF4-FFF2-40B4-BE49-F238E27FC236}">
                <a16:creationId xmlns:a16="http://schemas.microsoft.com/office/drawing/2014/main" id="{3AD5A6EA-5CC2-B795-B0BA-1DCBF23BDE5E}"/>
              </a:ext>
            </a:extLst>
          </p:cNvPr>
          <p:cNvSpPr>
            <a:spLocks noGrp="1"/>
          </p:cNvSpPr>
          <p:nvPr>
            <p:ph type="sldNum" sz="quarter" idx="12"/>
          </p:nvPr>
        </p:nvSpPr>
        <p:spPr/>
        <p:txBody>
          <a:bodyPr/>
          <a:lstStyle/>
          <a:p>
            <a:fld id="{5AEC89D8-36C3-40BD-BBB3-9AD7F891C9FD}" type="slidenum">
              <a:rPr lang="x-none" smtClean="0"/>
              <a:t>11</a:t>
            </a:fld>
            <a:endParaRPr lang="x-none"/>
          </a:p>
        </p:txBody>
      </p:sp>
      <p:sp>
        <p:nvSpPr>
          <p:cNvPr id="6" name="Title 1">
            <a:extLst>
              <a:ext uri="{FF2B5EF4-FFF2-40B4-BE49-F238E27FC236}">
                <a16:creationId xmlns:a16="http://schemas.microsoft.com/office/drawing/2014/main" id="{542F4C2C-B3DC-3B8C-4BFC-46D8673DA8EF}"/>
              </a:ext>
            </a:extLst>
          </p:cNvPr>
          <p:cNvSpPr>
            <a:spLocks noGrp="1"/>
          </p:cNvSpPr>
          <p:nvPr>
            <p:ph type="title"/>
          </p:nvPr>
        </p:nvSpPr>
        <p:spPr>
          <a:xfrm>
            <a:off x="838200" y="320675"/>
            <a:ext cx="10515600" cy="1325563"/>
          </a:xfrm>
        </p:spPr>
        <p:txBody>
          <a:bodyPr/>
          <a:lstStyle/>
          <a:p>
            <a:r>
              <a:rPr lang="de-CH" b="1" dirty="0">
                <a:latin typeface="Times New Roman" panose="02020603050405020304" pitchFamily="18" charset="0"/>
                <a:cs typeface="Times New Roman" panose="02020603050405020304" pitchFamily="18" charset="0"/>
              </a:rPr>
              <a:t>3</a:t>
            </a:r>
            <a:r>
              <a:rPr lang="el-GR" b="1" dirty="0">
                <a:latin typeface="Times New Roman" panose="02020603050405020304" pitchFamily="18" charset="0"/>
                <a:cs typeface="Times New Roman" panose="02020603050405020304" pitchFamily="18" charset="0"/>
              </a:rPr>
              <a:t>. Παραμετρικές μελέτες της πτερωτής</a:t>
            </a:r>
            <a:br>
              <a:rPr lang="el-GR" b="1" dirty="0">
                <a:latin typeface="Times New Roman" panose="02020603050405020304" pitchFamily="18" charset="0"/>
                <a:cs typeface="Times New Roman" panose="02020603050405020304" pitchFamily="18" charset="0"/>
              </a:rPr>
            </a:br>
            <a:r>
              <a:rPr lang="el-GR" b="1" dirty="0">
                <a:latin typeface="Times New Roman" panose="02020603050405020304" pitchFamily="18" charset="0"/>
                <a:cs typeface="Times New Roman" panose="02020603050405020304" pitchFamily="18" charset="0"/>
              </a:rPr>
              <a:t>3.2. Ύψος πτερυγίων</a:t>
            </a:r>
            <a:endParaRPr lang="en-US" sz="2000" b="1" dirty="0">
              <a:latin typeface="Times New Roman" panose="02020603050405020304" pitchFamily="18" charset="0"/>
              <a:cs typeface="Times New Roman" panose="02020603050405020304" pitchFamily="18" charset="0"/>
            </a:endParaRPr>
          </a:p>
        </p:txBody>
      </p:sp>
      <p:sp>
        <p:nvSpPr>
          <p:cNvPr id="7" name="Rectangle: Rounded Corners 6">
            <a:extLst>
              <a:ext uri="{FF2B5EF4-FFF2-40B4-BE49-F238E27FC236}">
                <a16:creationId xmlns:a16="http://schemas.microsoft.com/office/drawing/2014/main" id="{E4D944CF-F84A-BB52-BD63-D139170CFAC5}"/>
              </a:ext>
            </a:extLst>
          </p:cNvPr>
          <p:cNvSpPr/>
          <p:nvPr/>
        </p:nvSpPr>
        <p:spPr>
          <a:xfrm>
            <a:off x="838200" y="1785352"/>
            <a:ext cx="10515600" cy="350854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err="1">
              <a:solidFill>
                <a:schemeClr val="tx1"/>
              </a:solidFill>
            </a:endParaRPr>
          </a:p>
        </p:txBody>
      </p:sp>
      <p:sp>
        <p:nvSpPr>
          <p:cNvPr id="16" name="TextBox 15">
            <a:extLst>
              <a:ext uri="{FF2B5EF4-FFF2-40B4-BE49-F238E27FC236}">
                <a16:creationId xmlns:a16="http://schemas.microsoft.com/office/drawing/2014/main" id="{0806BF12-F996-272B-28FE-6F59C2F6B658}"/>
              </a:ext>
            </a:extLst>
          </p:cNvPr>
          <p:cNvSpPr txBox="1"/>
          <p:nvPr/>
        </p:nvSpPr>
        <p:spPr>
          <a:xfrm>
            <a:off x="1455301" y="5749879"/>
            <a:ext cx="9626170" cy="486392"/>
          </a:xfrm>
          <a:prstGeom prst="rect">
            <a:avLst/>
          </a:prstGeom>
          <a:solidFill>
            <a:srgbClr val="CCECFF"/>
          </a:solidFill>
          <a:ln w="28575">
            <a:solidFill>
              <a:srgbClr val="002060"/>
            </a:solidFill>
          </a:ln>
        </p:spPr>
        <p:txBody>
          <a:bodyPr wrap="square" lIns="0" tIns="0" rIns="0" bIns="0" rtlCol="0">
            <a:noAutofit/>
          </a:bodyPr>
          <a:lstStyle/>
          <a:p>
            <a:pPr algn="ctr"/>
            <a:r>
              <a:rPr lang="el-GR" sz="1400" dirty="0">
                <a:effectLst/>
                <a:latin typeface="Times New Roman" panose="02020603050405020304" pitchFamily="18" charset="0"/>
                <a:ea typeface="Times New Roman" panose="02020603050405020304" pitchFamily="18" charset="0"/>
                <a:cs typeface="Times New Roman" panose="02020603050405020304" pitchFamily="18" charset="0"/>
              </a:rPr>
              <a:t>Παρατηρείται ότι με </a:t>
            </a:r>
            <a:r>
              <a:rPr lang="el-GR" sz="1400" b="1" dirty="0">
                <a:effectLst/>
                <a:latin typeface="Times New Roman" panose="02020603050405020304" pitchFamily="18" charset="0"/>
                <a:ea typeface="Times New Roman" panose="02020603050405020304" pitchFamily="18" charset="0"/>
                <a:cs typeface="Times New Roman" panose="02020603050405020304" pitchFamily="18" charset="0"/>
              </a:rPr>
              <a:t>αύξηση του ύψους των πτερυγίων </a:t>
            </a:r>
            <a:r>
              <a:rPr lang="el-GR" sz="1400" dirty="0">
                <a:effectLst/>
                <a:latin typeface="Times New Roman" panose="02020603050405020304" pitchFamily="18" charset="0"/>
                <a:ea typeface="Times New Roman" panose="02020603050405020304" pitchFamily="18" charset="0"/>
                <a:cs typeface="Times New Roman" panose="02020603050405020304" pitchFamily="18" charset="0"/>
              </a:rPr>
              <a:t>πάλι η καμπύλη λειτουργίας </a:t>
            </a:r>
            <a:r>
              <a:rPr lang="el-GR" sz="1400" b="1" dirty="0">
                <a:effectLst/>
                <a:latin typeface="Times New Roman" panose="02020603050405020304" pitchFamily="18" charset="0"/>
                <a:ea typeface="Times New Roman" panose="02020603050405020304" pitchFamily="18" charset="0"/>
                <a:cs typeface="Times New Roman" panose="02020603050405020304" pitchFamily="18" charset="0"/>
              </a:rPr>
              <a:t>μετατοπίζεται προς μεγαλύτερες διαφορές πίεσης και μεγαλύτερους βαθμούς απόδοσης, </a:t>
            </a:r>
            <a:r>
              <a:rPr lang="el-GR" sz="1400" b="1" dirty="0">
                <a:latin typeface="Times New Roman" panose="02020603050405020304" pitchFamily="18" charset="0"/>
                <a:ea typeface="Times New Roman" panose="02020603050405020304" pitchFamily="18" charset="0"/>
                <a:cs typeface="Times New Roman" panose="02020603050405020304" pitchFamily="18" charset="0"/>
              </a:rPr>
              <a:t>σε πολύ μικρότερο βαθμό </a:t>
            </a:r>
            <a:r>
              <a:rPr lang="el-GR" sz="1400" dirty="0">
                <a:effectLst/>
                <a:latin typeface="Times New Roman" panose="02020603050405020304" pitchFamily="18" charset="0"/>
                <a:ea typeface="Times New Roman" panose="02020603050405020304" pitchFamily="18" charset="0"/>
                <a:cs typeface="Times New Roman" panose="02020603050405020304" pitchFamily="18" charset="0"/>
              </a:rPr>
              <a:t>όμως σε σχέση με την αύξηση της διαμέτρου</a:t>
            </a:r>
            <a:r>
              <a:rPr lang="de-CH" sz="14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dirty="0" err="1">
              <a:latin typeface="Times New Roman" panose="02020603050405020304" pitchFamily="18" charset="0"/>
              <a:cs typeface="Times New Roman" panose="02020603050405020304" pitchFamily="18" charset="0"/>
            </a:endParaRPr>
          </a:p>
        </p:txBody>
      </p:sp>
      <p:pic>
        <p:nvPicPr>
          <p:cNvPr id="2" name="Εικόνα 6">
            <a:extLst>
              <a:ext uri="{FF2B5EF4-FFF2-40B4-BE49-F238E27FC236}">
                <a16:creationId xmlns:a16="http://schemas.microsoft.com/office/drawing/2014/main" id="{78842E3C-C7C9-B3A6-166D-FF4740E20136}"/>
              </a:ext>
            </a:extLst>
          </p:cNvPr>
          <p:cNvPicPr>
            <a:picLocks noChangeAspect="1"/>
          </p:cNvPicPr>
          <p:nvPr/>
        </p:nvPicPr>
        <p:blipFill>
          <a:blip r:embed="rId4" cstate="print"/>
          <a:srcRect l="5405" r="3861"/>
          <a:stretch>
            <a:fillRect/>
          </a:stretch>
        </p:blipFill>
        <p:spPr bwMode="auto">
          <a:xfrm>
            <a:off x="9773152" y="229268"/>
            <a:ext cx="2177769" cy="1806742"/>
          </a:xfrm>
          <a:prstGeom prst="rect">
            <a:avLst/>
          </a:prstGeom>
          <a:noFill/>
          <a:ln w="9525">
            <a:solidFill>
              <a:schemeClr val="tx1"/>
            </a:solidFill>
            <a:miter lim="800000"/>
            <a:headEnd/>
            <a:tailEnd/>
          </a:ln>
        </p:spPr>
      </p:pic>
      <p:cxnSp>
        <p:nvCxnSpPr>
          <p:cNvPr id="17" name="Straight Arrow Connector 16">
            <a:extLst>
              <a:ext uri="{FF2B5EF4-FFF2-40B4-BE49-F238E27FC236}">
                <a16:creationId xmlns:a16="http://schemas.microsoft.com/office/drawing/2014/main" id="{486304C7-2F23-FE60-304E-52995A2FEB7B}"/>
              </a:ext>
            </a:extLst>
          </p:cNvPr>
          <p:cNvCxnSpPr>
            <a:cxnSpLocks/>
          </p:cNvCxnSpPr>
          <p:nvPr/>
        </p:nvCxnSpPr>
        <p:spPr>
          <a:xfrm>
            <a:off x="10635290" y="983456"/>
            <a:ext cx="1155657" cy="0"/>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68699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6403363-12E4-3EBC-6C32-E4D4004E0C9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53657" y="1847423"/>
            <a:ext cx="4513981" cy="3384400"/>
          </a:xfrm>
          <a:prstGeom prst="rect">
            <a:avLst/>
          </a:prstGeom>
          <a:noFill/>
          <a:ln>
            <a:noFill/>
          </a:ln>
        </p:spPr>
      </p:pic>
      <p:pic>
        <p:nvPicPr>
          <p:cNvPr id="3" name="Picture 2">
            <a:extLst>
              <a:ext uri="{FF2B5EF4-FFF2-40B4-BE49-F238E27FC236}">
                <a16:creationId xmlns:a16="http://schemas.microsoft.com/office/drawing/2014/main" id="{1961B61E-F05F-997C-D373-E71C4EE7A49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25083" y="2008625"/>
            <a:ext cx="4315460" cy="3235557"/>
          </a:xfrm>
          <a:prstGeom prst="rect">
            <a:avLst/>
          </a:prstGeom>
          <a:noFill/>
          <a:ln>
            <a:noFill/>
          </a:ln>
        </p:spPr>
      </p:pic>
      <p:sp>
        <p:nvSpPr>
          <p:cNvPr id="5" name="Slide Number Placeholder 4">
            <a:extLst>
              <a:ext uri="{FF2B5EF4-FFF2-40B4-BE49-F238E27FC236}">
                <a16:creationId xmlns:a16="http://schemas.microsoft.com/office/drawing/2014/main" id="{3AD5A6EA-5CC2-B795-B0BA-1DCBF23BDE5E}"/>
              </a:ext>
            </a:extLst>
          </p:cNvPr>
          <p:cNvSpPr>
            <a:spLocks noGrp="1"/>
          </p:cNvSpPr>
          <p:nvPr>
            <p:ph type="sldNum" sz="quarter" idx="12"/>
          </p:nvPr>
        </p:nvSpPr>
        <p:spPr/>
        <p:txBody>
          <a:bodyPr/>
          <a:lstStyle/>
          <a:p>
            <a:fld id="{5AEC89D8-36C3-40BD-BBB3-9AD7F891C9FD}" type="slidenum">
              <a:rPr lang="x-none" smtClean="0"/>
              <a:t>12</a:t>
            </a:fld>
            <a:endParaRPr lang="x-none"/>
          </a:p>
        </p:txBody>
      </p:sp>
      <p:sp>
        <p:nvSpPr>
          <p:cNvPr id="6" name="Title 1">
            <a:extLst>
              <a:ext uri="{FF2B5EF4-FFF2-40B4-BE49-F238E27FC236}">
                <a16:creationId xmlns:a16="http://schemas.microsoft.com/office/drawing/2014/main" id="{542F4C2C-B3DC-3B8C-4BFC-46D8673DA8EF}"/>
              </a:ext>
            </a:extLst>
          </p:cNvPr>
          <p:cNvSpPr>
            <a:spLocks noGrp="1"/>
          </p:cNvSpPr>
          <p:nvPr>
            <p:ph type="title"/>
          </p:nvPr>
        </p:nvSpPr>
        <p:spPr>
          <a:xfrm>
            <a:off x="838200" y="320675"/>
            <a:ext cx="10515600" cy="1325563"/>
          </a:xfrm>
        </p:spPr>
        <p:txBody>
          <a:bodyPr/>
          <a:lstStyle/>
          <a:p>
            <a:r>
              <a:rPr lang="de-CH" b="1" dirty="0">
                <a:latin typeface="Times New Roman" panose="02020603050405020304" pitchFamily="18" charset="0"/>
                <a:cs typeface="Times New Roman" panose="02020603050405020304" pitchFamily="18" charset="0"/>
              </a:rPr>
              <a:t>3</a:t>
            </a:r>
            <a:r>
              <a:rPr lang="el-GR" b="1" dirty="0">
                <a:latin typeface="Times New Roman" panose="02020603050405020304" pitchFamily="18" charset="0"/>
                <a:cs typeface="Times New Roman" panose="02020603050405020304" pitchFamily="18" charset="0"/>
              </a:rPr>
              <a:t>. Παραμετρικές μελέτες της πτερωτής</a:t>
            </a:r>
            <a:br>
              <a:rPr lang="el-GR" b="1" dirty="0">
                <a:latin typeface="Times New Roman" panose="02020603050405020304" pitchFamily="18" charset="0"/>
                <a:cs typeface="Times New Roman" panose="02020603050405020304" pitchFamily="18" charset="0"/>
              </a:rPr>
            </a:br>
            <a:r>
              <a:rPr lang="el-GR" b="1" dirty="0">
                <a:latin typeface="Times New Roman" panose="02020603050405020304" pitchFamily="18" charset="0"/>
                <a:cs typeface="Times New Roman" panose="02020603050405020304" pitchFamily="18" charset="0"/>
              </a:rPr>
              <a:t>3.3. Αριθμός πτερυγίων</a:t>
            </a:r>
            <a:endParaRPr lang="en-US" sz="2000" b="1" dirty="0">
              <a:latin typeface="Times New Roman" panose="02020603050405020304" pitchFamily="18" charset="0"/>
              <a:cs typeface="Times New Roman" panose="02020603050405020304" pitchFamily="18" charset="0"/>
            </a:endParaRPr>
          </a:p>
        </p:txBody>
      </p:sp>
      <p:sp>
        <p:nvSpPr>
          <p:cNvPr id="7" name="Rectangle: Rounded Corners 6">
            <a:extLst>
              <a:ext uri="{FF2B5EF4-FFF2-40B4-BE49-F238E27FC236}">
                <a16:creationId xmlns:a16="http://schemas.microsoft.com/office/drawing/2014/main" id="{E4D944CF-F84A-BB52-BD63-D139170CFAC5}"/>
              </a:ext>
            </a:extLst>
          </p:cNvPr>
          <p:cNvSpPr/>
          <p:nvPr/>
        </p:nvSpPr>
        <p:spPr>
          <a:xfrm>
            <a:off x="838200" y="1785352"/>
            <a:ext cx="10515600" cy="350854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err="1">
              <a:solidFill>
                <a:schemeClr val="tx1"/>
              </a:solidFill>
            </a:endParaRPr>
          </a:p>
        </p:txBody>
      </p:sp>
      <p:sp>
        <p:nvSpPr>
          <p:cNvPr id="16" name="TextBox 15">
            <a:extLst>
              <a:ext uri="{FF2B5EF4-FFF2-40B4-BE49-F238E27FC236}">
                <a16:creationId xmlns:a16="http://schemas.microsoft.com/office/drawing/2014/main" id="{0806BF12-F996-272B-28FE-6F59C2F6B658}"/>
              </a:ext>
            </a:extLst>
          </p:cNvPr>
          <p:cNvSpPr txBox="1"/>
          <p:nvPr/>
        </p:nvSpPr>
        <p:spPr>
          <a:xfrm>
            <a:off x="1312192" y="5517169"/>
            <a:ext cx="9567615" cy="1204306"/>
          </a:xfrm>
          <a:prstGeom prst="rect">
            <a:avLst/>
          </a:prstGeom>
          <a:solidFill>
            <a:srgbClr val="CCECFF"/>
          </a:solidFill>
          <a:ln w="28575">
            <a:solidFill>
              <a:srgbClr val="002060"/>
            </a:solidFill>
          </a:ln>
        </p:spPr>
        <p:txBody>
          <a:bodyPr wrap="square" lIns="0" tIns="0" rIns="0" bIns="0" rtlCol="0">
            <a:noAutofit/>
          </a:bodyPr>
          <a:lstStyle/>
          <a:p>
            <a:pPr marL="742950" lvl="1" indent="-285750">
              <a:buFont typeface="Wingdings" panose="05000000000000000000" pitchFamily="2" charset="2"/>
              <a:buChar char="§"/>
            </a:pPr>
            <a:r>
              <a:rPr lang="el-GR" sz="1400" dirty="0">
                <a:latin typeface="Times New Roman" panose="02020603050405020304" pitchFamily="18" charset="0"/>
                <a:ea typeface="Calibri" panose="020F0502020204030204" pitchFamily="34" charset="0"/>
                <a:cs typeface="Times New Roman" panose="02020603050405020304" pitchFamily="18" charset="0"/>
              </a:rPr>
              <a:t>Π</a:t>
            </a:r>
            <a:r>
              <a:rPr lang="el-GR" sz="1400" dirty="0">
                <a:effectLst/>
                <a:latin typeface="Times New Roman" panose="02020603050405020304" pitchFamily="18" charset="0"/>
                <a:ea typeface="Calibri" panose="020F0502020204030204" pitchFamily="34" charset="0"/>
                <a:cs typeface="Times New Roman" panose="02020603050405020304" pitchFamily="18" charset="0"/>
              </a:rPr>
              <a:t>αρατηρείται ότι όσο </a:t>
            </a:r>
            <a:r>
              <a:rPr lang="el-GR" sz="1400" b="1" dirty="0">
                <a:effectLst/>
                <a:latin typeface="Times New Roman" panose="02020603050405020304" pitchFamily="18" charset="0"/>
                <a:ea typeface="Calibri" panose="020F0502020204030204" pitchFamily="34" charset="0"/>
                <a:cs typeface="Times New Roman" panose="02020603050405020304" pitchFamily="18" charset="0"/>
              </a:rPr>
              <a:t>αυξάνεται ο αριθμός των πτερυγίων </a:t>
            </a:r>
            <a:r>
              <a:rPr lang="el-GR" sz="1400" dirty="0">
                <a:effectLst/>
                <a:latin typeface="Times New Roman" panose="02020603050405020304" pitchFamily="18" charset="0"/>
                <a:ea typeface="Calibri" panose="020F0502020204030204" pitchFamily="34" charset="0"/>
                <a:cs typeface="Times New Roman" panose="02020603050405020304" pitchFamily="18" charset="0"/>
              </a:rPr>
              <a:t>τόσο η </a:t>
            </a:r>
            <a:r>
              <a:rPr lang="el-GR" sz="1400" b="1" dirty="0">
                <a:effectLst/>
                <a:latin typeface="Times New Roman" panose="02020603050405020304" pitchFamily="18" charset="0"/>
                <a:ea typeface="Calibri" panose="020F0502020204030204" pitchFamily="34" charset="0"/>
                <a:cs typeface="Times New Roman" panose="02020603050405020304" pitchFamily="18" charset="0"/>
              </a:rPr>
              <a:t>χαρακτηριστική καμπύλη βελτιώνεται</a:t>
            </a:r>
            <a:r>
              <a:rPr lang="el-GR" sz="1400" dirty="0">
                <a:effectLst/>
                <a:latin typeface="Times New Roman" panose="02020603050405020304" pitchFamily="18" charset="0"/>
                <a:ea typeface="Calibri" panose="020F0502020204030204" pitchFamily="34" charset="0"/>
                <a:cs typeface="Times New Roman" panose="02020603050405020304" pitchFamily="18" charset="0"/>
              </a:rPr>
              <a:t>, κινούμενη δεξιότερα, καθώς η ροή κατευθύνεται καλύτερα εντός του κελύφους. </a:t>
            </a:r>
          </a:p>
          <a:p>
            <a:pPr marL="742950" lvl="1" indent="-285750">
              <a:buFont typeface="Wingdings" panose="05000000000000000000" pitchFamily="2" charset="2"/>
              <a:buChar char="§"/>
            </a:pPr>
            <a:r>
              <a:rPr lang="el-GR" sz="1400" dirty="0">
                <a:latin typeface="Times New Roman" panose="02020603050405020304" pitchFamily="18" charset="0"/>
                <a:ea typeface="Calibri" panose="020F0502020204030204" pitchFamily="34" charset="0"/>
                <a:cs typeface="Times New Roman" panose="02020603050405020304" pitchFamily="18" charset="0"/>
              </a:rPr>
              <a:t>Ο</a:t>
            </a:r>
            <a:r>
              <a:rPr lang="el-GR"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el-GR" sz="1400" b="1" dirty="0">
                <a:effectLst/>
                <a:latin typeface="Times New Roman" panose="02020603050405020304" pitchFamily="18" charset="0"/>
                <a:ea typeface="Calibri" panose="020F0502020204030204" pitchFamily="34" charset="0"/>
                <a:cs typeface="Times New Roman" panose="02020603050405020304" pitchFamily="18" charset="0"/>
              </a:rPr>
              <a:t>μέγιστος βαθμός απόδοσης της μηχανής με αύξηση των πτερυγίων</a:t>
            </a:r>
            <a:r>
              <a:rPr lang="el-GR"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el-GR" sz="1400" b="1" dirty="0">
                <a:effectLst/>
                <a:latin typeface="Times New Roman" panose="02020603050405020304" pitchFamily="18" charset="0"/>
                <a:ea typeface="Calibri" panose="020F0502020204030204" pitchFamily="34" charset="0"/>
                <a:cs typeface="Times New Roman" panose="02020603050405020304" pitchFamily="18" charset="0"/>
              </a:rPr>
              <a:t>μειώνεται</a:t>
            </a:r>
            <a:r>
              <a:rPr lang="el-GR" sz="1400" dirty="0">
                <a:effectLst/>
                <a:latin typeface="Times New Roman" panose="02020603050405020304" pitchFamily="18" charset="0"/>
                <a:ea typeface="Calibri" panose="020F0502020204030204" pitchFamily="34" charset="0"/>
                <a:cs typeface="Times New Roman" panose="02020603050405020304" pitchFamily="18" charset="0"/>
              </a:rPr>
              <a:t>, εξαιτίας των περισσότερων απωλειών που εισάγουν τα περισσότερα πτερύγια, όμως επιτυγχάνεται </a:t>
            </a:r>
            <a:r>
              <a:rPr lang="el-GR" sz="1400" b="1" dirty="0">
                <a:effectLst/>
                <a:latin typeface="Times New Roman" panose="02020603050405020304" pitchFamily="18" charset="0"/>
                <a:ea typeface="Calibri" panose="020F0502020204030204" pitchFamily="34" charset="0"/>
                <a:cs typeface="Times New Roman" panose="02020603050405020304" pitchFamily="18" charset="0"/>
              </a:rPr>
              <a:t>μεγαλύτερος βαθμός απόδοσης σε μεγαλύτερο εύρος παροχών</a:t>
            </a:r>
            <a:r>
              <a:rPr lang="el-GR" sz="14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1400" dirty="0" err="1">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31F325F5-FFD6-2543-2FE7-33E151356861}"/>
              </a:ext>
            </a:extLst>
          </p:cNvPr>
          <p:cNvPicPr>
            <a:picLocks noChangeAspect="1"/>
          </p:cNvPicPr>
          <p:nvPr/>
        </p:nvPicPr>
        <p:blipFill rotWithShape="1">
          <a:blip r:embed="rId4"/>
          <a:srcRect l="28545"/>
          <a:stretch/>
        </p:blipFill>
        <p:spPr>
          <a:xfrm>
            <a:off x="10027042" y="81477"/>
            <a:ext cx="1857915" cy="1927148"/>
          </a:xfrm>
          <a:prstGeom prst="rect">
            <a:avLst/>
          </a:prstGeom>
          <a:ln>
            <a:solidFill>
              <a:schemeClr val="tx1"/>
            </a:solidFill>
          </a:ln>
        </p:spPr>
      </p:pic>
    </p:spTree>
    <p:extLst>
      <p:ext uri="{BB962C8B-B14F-4D97-AF65-F5344CB8AC3E}">
        <p14:creationId xmlns:p14="http://schemas.microsoft.com/office/powerpoint/2010/main" val="4196669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48DC9C8-42B2-AF4D-B319-2B953AA129F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54682" y="2231630"/>
            <a:ext cx="5009070" cy="2987297"/>
          </a:xfrm>
          <a:prstGeom prst="rect">
            <a:avLst/>
          </a:prstGeom>
          <a:noFill/>
          <a:ln>
            <a:noFill/>
          </a:ln>
        </p:spPr>
      </p:pic>
      <p:pic>
        <p:nvPicPr>
          <p:cNvPr id="2" name="Picture 1">
            <a:extLst>
              <a:ext uri="{FF2B5EF4-FFF2-40B4-BE49-F238E27FC236}">
                <a16:creationId xmlns:a16="http://schemas.microsoft.com/office/drawing/2014/main" id="{B7CB2B27-DD4E-FBA3-A04C-016BFEE78A7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8248" y="2182580"/>
            <a:ext cx="5077265" cy="3027016"/>
          </a:xfrm>
          <a:prstGeom prst="rect">
            <a:avLst/>
          </a:prstGeom>
          <a:noFill/>
          <a:ln>
            <a:noFill/>
          </a:ln>
        </p:spPr>
      </p:pic>
      <p:sp>
        <p:nvSpPr>
          <p:cNvPr id="5" name="Slide Number Placeholder 4">
            <a:extLst>
              <a:ext uri="{FF2B5EF4-FFF2-40B4-BE49-F238E27FC236}">
                <a16:creationId xmlns:a16="http://schemas.microsoft.com/office/drawing/2014/main" id="{3AD5A6EA-5CC2-B795-B0BA-1DCBF23BDE5E}"/>
              </a:ext>
            </a:extLst>
          </p:cNvPr>
          <p:cNvSpPr>
            <a:spLocks noGrp="1"/>
          </p:cNvSpPr>
          <p:nvPr>
            <p:ph type="sldNum" sz="quarter" idx="12"/>
          </p:nvPr>
        </p:nvSpPr>
        <p:spPr/>
        <p:txBody>
          <a:bodyPr/>
          <a:lstStyle/>
          <a:p>
            <a:fld id="{5AEC89D8-36C3-40BD-BBB3-9AD7F891C9FD}" type="slidenum">
              <a:rPr lang="x-none" smtClean="0"/>
              <a:t>13</a:t>
            </a:fld>
            <a:endParaRPr lang="x-none"/>
          </a:p>
        </p:txBody>
      </p:sp>
      <p:sp>
        <p:nvSpPr>
          <p:cNvPr id="6" name="Title 1">
            <a:extLst>
              <a:ext uri="{FF2B5EF4-FFF2-40B4-BE49-F238E27FC236}">
                <a16:creationId xmlns:a16="http://schemas.microsoft.com/office/drawing/2014/main" id="{542F4C2C-B3DC-3B8C-4BFC-46D8673DA8EF}"/>
              </a:ext>
            </a:extLst>
          </p:cNvPr>
          <p:cNvSpPr>
            <a:spLocks noGrp="1"/>
          </p:cNvSpPr>
          <p:nvPr>
            <p:ph type="title"/>
          </p:nvPr>
        </p:nvSpPr>
        <p:spPr>
          <a:xfrm>
            <a:off x="838200" y="320675"/>
            <a:ext cx="10515600" cy="1325563"/>
          </a:xfrm>
        </p:spPr>
        <p:txBody>
          <a:bodyPr/>
          <a:lstStyle/>
          <a:p>
            <a:r>
              <a:rPr lang="de-CH" b="1" dirty="0">
                <a:latin typeface="Times New Roman" panose="02020603050405020304" pitchFamily="18" charset="0"/>
                <a:cs typeface="Times New Roman" panose="02020603050405020304" pitchFamily="18" charset="0"/>
              </a:rPr>
              <a:t>3</a:t>
            </a:r>
            <a:r>
              <a:rPr lang="el-GR" b="1" dirty="0">
                <a:latin typeface="Times New Roman" panose="02020603050405020304" pitchFamily="18" charset="0"/>
                <a:cs typeface="Times New Roman" panose="02020603050405020304" pitchFamily="18" charset="0"/>
              </a:rPr>
              <a:t>. Παραμετρικές μελέτες της πτερωτής</a:t>
            </a:r>
            <a:br>
              <a:rPr lang="el-GR" b="1" dirty="0">
                <a:latin typeface="Times New Roman" panose="02020603050405020304" pitchFamily="18" charset="0"/>
                <a:cs typeface="Times New Roman" panose="02020603050405020304" pitchFamily="18" charset="0"/>
              </a:rPr>
            </a:br>
            <a:r>
              <a:rPr lang="el-GR" b="1" dirty="0">
                <a:latin typeface="Times New Roman" panose="02020603050405020304" pitchFamily="18" charset="0"/>
                <a:cs typeface="Times New Roman" panose="02020603050405020304" pitchFamily="18" charset="0"/>
              </a:rPr>
              <a:t>3.4. Γωνία πτερυγίων</a:t>
            </a:r>
            <a:endParaRPr lang="en-US" sz="2000" b="1" dirty="0">
              <a:latin typeface="Times New Roman" panose="02020603050405020304" pitchFamily="18" charset="0"/>
              <a:cs typeface="Times New Roman" panose="02020603050405020304" pitchFamily="18" charset="0"/>
            </a:endParaRPr>
          </a:p>
        </p:txBody>
      </p:sp>
      <p:sp>
        <p:nvSpPr>
          <p:cNvPr id="7" name="Rectangle: Rounded Corners 6">
            <a:extLst>
              <a:ext uri="{FF2B5EF4-FFF2-40B4-BE49-F238E27FC236}">
                <a16:creationId xmlns:a16="http://schemas.microsoft.com/office/drawing/2014/main" id="{E4D944CF-F84A-BB52-BD63-D139170CFAC5}"/>
              </a:ext>
            </a:extLst>
          </p:cNvPr>
          <p:cNvSpPr/>
          <p:nvPr/>
        </p:nvSpPr>
        <p:spPr>
          <a:xfrm>
            <a:off x="838200" y="1785352"/>
            <a:ext cx="10515600" cy="350854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err="1">
              <a:solidFill>
                <a:schemeClr val="tx1"/>
              </a:solidFill>
            </a:endParaRPr>
          </a:p>
        </p:txBody>
      </p:sp>
      <p:sp>
        <p:nvSpPr>
          <p:cNvPr id="16" name="TextBox 15">
            <a:extLst>
              <a:ext uri="{FF2B5EF4-FFF2-40B4-BE49-F238E27FC236}">
                <a16:creationId xmlns:a16="http://schemas.microsoft.com/office/drawing/2014/main" id="{0806BF12-F996-272B-28FE-6F59C2F6B658}"/>
              </a:ext>
            </a:extLst>
          </p:cNvPr>
          <p:cNvSpPr txBox="1"/>
          <p:nvPr/>
        </p:nvSpPr>
        <p:spPr>
          <a:xfrm>
            <a:off x="1244184" y="5440044"/>
            <a:ext cx="9522657" cy="988042"/>
          </a:xfrm>
          <a:prstGeom prst="rect">
            <a:avLst/>
          </a:prstGeom>
          <a:solidFill>
            <a:srgbClr val="CCECFF"/>
          </a:solidFill>
          <a:ln w="28575">
            <a:solidFill>
              <a:srgbClr val="002060"/>
            </a:solidFill>
          </a:ln>
        </p:spPr>
        <p:txBody>
          <a:bodyPr wrap="square" lIns="0" tIns="0" rIns="0" bIns="0" rtlCol="0">
            <a:noAutofit/>
          </a:bodyPr>
          <a:lstStyle/>
          <a:p>
            <a:pPr marL="742950" lvl="1" indent="-285750" algn="just">
              <a:lnSpc>
                <a:spcPct val="115000"/>
              </a:lnSpc>
              <a:buFont typeface="Wingdings" panose="05000000000000000000" pitchFamily="2" charset="2"/>
              <a:buChar char="§"/>
            </a:pPr>
            <a:r>
              <a:rPr lang="el-GR" sz="1400" dirty="0">
                <a:latin typeface="Garamond" panose="02020404030301010803" pitchFamily="18" charset="0"/>
                <a:ea typeface="Calibri" panose="020F0502020204030204" pitchFamily="34" charset="0"/>
                <a:cs typeface="Courier New" panose="02070309020205020404" pitchFamily="49" charset="0"/>
              </a:rPr>
              <a:t>Γ</a:t>
            </a:r>
            <a:r>
              <a:rPr lang="el-GR" sz="1400" dirty="0">
                <a:effectLst/>
                <a:latin typeface="Garamond" panose="02020404030301010803" pitchFamily="18" charset="0"/>
                <a:ea typeface="Calibri" panose="020F0502020204030204" pitchFamily="34" charset="0"/>
                <a:cs typeface="Courier New" panose="02070309020205020404" pitchFamily="49" charset="0"/>
              </a:rPr>
              <a:t>ια </a:t>
            </a:r>
            <a:r>
              <a:rPr lang="el-GR" sz="1400" b="1" dirty="0">
                <a:effectLst/>
                <a:latin typeface="Garamond" panose="02020404030301010803" pitchFamily="18" charset="0"/>
                <a:ea typeface="Calibri" panose="020F0502020204030204" pitchFamily="34" charset="0"/>
                <a:cs typeface="Courier New" panose="02070309020205020404" pitchFamily="49" charset="0"/>
              </a:rPr>
              <a:t>σημαντική αύξηση </a:t>
            </a:r>
            <a:r>
              <a:rPr lang="el-GR" sz="1400" dirty="0">
                <a:effectLst/>
                <a:latin typeface="Garamond" panose="02020404030301010803" pitchFamily="18" charset="0"/>
                <a:ea typeface="Calibri" panose="020F0502020204030204" pitchFamily="34" charset="0"/>
                <a:cs typeface="Courier New" panose="02070309020205020404" pitchFamily="49" charset="0"/>
              </a:rPr>
              <a:t>των γωνιών εισόδου και εξόδου η</a:t>
            </a:r>
            <a:r>
              <a:rPr lang="el-GR" sz="1400" b="1" dirty="0">
                <a:effectLst/>
                <a:latin typeface="Garamond" panose="02020404030301010803" pitchFamily="18" charset="0"/>
                <a:ea typeface="Calibri" panose="020F0502020204030204" pitchFamily="34" charset="0"/>
                <a:cs typeface="Courier New" panose="02070309020205020404" pitchFamily="49" charset="0"/>
              </a:rPr>
              <a:t> απόδοση της μηχανής ελαττώνεται</a:t>
            </a:r>
            <a:r>
              <a:rPr lang="el-GR" sz="1400" dirty="0">
                <a:effectLst/>
                <a:latin typeface="Garamond" panose="02020404030301010803" pitchFamily="18" charset="0"/>
                <a:ea typeface="Calibri" panose="020F0502020204030204" pitchFamily="34" charset="0"/>
                <a:cs typeface="Courier New" panose="02070309020205020404" pitchFamily="49" charset="0"/>
              </a:rPr>
              <a:t>. </a:t>
            </a:r>
          </a:p>
          <a:p>
            <a:pPr marL="742950" lvl="1" indent="-285750" algn="just">
              <a:lnSpc>
                <a:spcPct val="115000"/>
              </a:lnSpc>
              <a:buFont typeface="Wingdings" panose="05000000000000000000" pitchFamily="2" charset="2"/>
              <a:buChar char="§"/>
            </a:pPr>
            <a:r>
              <a:rPr lang="el-GR" sz="1400" dirty="0">
                <a:effectLst/>
                <a:latin typeface="Garamond" panose="02020404030301010803" pitchFamily="18" charset="0"/>
                <a:ea typeface="Calibri" panose="020F0502020204030204" pitchFamily="34" charset="0"/>
                <a:cs typeface="Courier New" panose="02070309020205020404" pitchFamily="49" charset="0"/>
              </a:rPr>
              <a:t>Για </a:t>
            </a:r>
            <a:r>
              <a:rPr lang="el-GR" sz="1400" b="1" dirty="0">
                <a:effectLst/>
                <a:latin typeface="Garamond" panose="02020404030301010803" pitchFamily="18" charset="0"/>
                <a:ea typeface="Calibri" panose="020F0502020204030204" pitchFamily="34" charset="0"/>
                <a:cs typeface="Courier New" panose="02070309020205020404" pitchFamily="49" charset="0"/>
              </a:rPr>
              <a:t>μικρή μείωση </a:t>
            </a:r>
            <a:r>
              <a:rPr lang="el-GR" sz="1400" dirty="0">
                <a:effectLst/>
                <a:latin typeface="Garamond" panose="02020404030301010803" pitchFamily="18" charset="0"/>
                <a:ea typeface="Calibri" panose="020F0502020204030204" pitchFamily="34" charset="0"/>
                <a:cs typeface="Courier New" panose="02070309020205020404" pitchFamily="49" charset="0"/>
              </a:rPr>
              <a:t>στις γωνίες ο </a:t>
            </a:r>
            <a:r>
              <a:rPr lang="el-GR" sz="1400" b="1" dirty="0">
                <a:effectLst/>
                <a:latin typeface="Garamond" panose="02020404030301010803" pitchFamily="18" charset="0"/>
                <a:ea typeface="Calibri" panose="020F0502020204030204" pitchFamily="34" charset="0"/>
                <a:cs typeface="Courier New" panose="02070309020205020404" pitchFamily="49" charset="0"/>
              </a:rPr>
              <a:t>μέγιστος</a:t>
            </a:r>
            <a:r>
              <a:rPr lang="el-GR" sz="1400" dirty="0">
                <a:effectLst/>
                <a:latin typeface="Garamond" panose="02020404030301010803" pitchFamily="18" charset="0"/>
                <a:ea typeface="Calibri" panose="020F0502020204030204" pitchFamily="34" charset="0"/>
                <a:cs typeface="Courier New" panose="02070309020205020404" pitchFamily="49" charset="0"/>
              </a:rPr>
              <a:t> </a:t>
            </a:r>
            <a:r>
              <a:rPr lang="el-GR" sz="1400" b="1" dirty="0">
                <a:effectLst/>
                <a:latin typeface="Garamond" panose="02020404030301010803" pitchFamily="18" charset="0"/>
                <a:ea typeface="Calibri" panose="020F0502020204030204" pitchFamily="34" charset="0"/>
                <a:cs typeface="Courier New" panose="02070309020205020404" pitchFamily="49" charset="0"/>
              </a:rPr>
              <a:t>βαθμός απόδοσης μειώνεται </a:t>
            </a:r>
            <a:r>
              <a:rPr lang="el-GR" sz="1400" dirty="0">
                <a:effectLst/>
                <a:latin typeface="Garamond" panose="02020404030301010803" pitchFamily="18" charset="0"/>
                <a:ea typeface="Calibri" panose="020F0502020204030204" pitchFamily="34" charset="0"/>
                <a:cs typeface="Courier New" panose="02070309020205020404" pitchFamily="49" charset="0"/>
              </a:rPr>
              <a:t>ελαφρώς αλλά επιτυγχάνεται </a:t>
            </a:r>
            <a:r>
              <a:rPr lang="el-GR" sz="1400" b="1" dirty="0">
                <a:effectLst/>
                <a:latin typeface="Garamond" panose="02020404030301010803" pitchFamily="18" charset="0"/>
                <a:ea typeface="Calibri" panose="020F0502020204030204" pitchFamily="34" charset="0"/>
                <a:cs typeface="Courier New" panose="02070309020205020404" pitchFamily="49" charset="0"/>
              </a:rPr>
              <a:t>μεγαλύτερος βαθμός απόδοσης σε μεγαλύτερο εύρος παροχών</a:t>
            </a:r>
            <a:r>
              <a:rPr lang="el-GR" sz="1400" dirty="0">
                <a:effectLst/>
                <a:latin typeface="Garamond" panose="02020404030301010803" pitchFamily="18" charset="0"/>
                <a:ea typeface="Calibri" panose="020F0502020204030204" pitchFamily="34" charset="0"/>
                <a:cs typeface="Courier New" panose="02070309020205020404" pitchFamily="49" charset="0"/>
              </a:rPr>
              <a:t>. </a:t>
            </a:r>
            <a:endParaRPr lang="de-CH" sz="1400" dirty="0">
              <a:effectLst/>
              <a:latin typeface="Garamond" panose="02020404030301010803" pitchFamily="18" charset="0"/>
              <a:ea typeface="Calibri" panose="020F0502020204030204" pitchFamily="34" charset="0"/>
              <a:cs typeface="Courier New" panose="02070309020205020404" pitchFamily="49" charset="0"/>
            </a:endParaRPr>
          </a:p>
          <a:p>
            <a:pPr marL="742950" lvl="1" indent="-285750" algn="just">
              <a:lnSpc>
                <a:spcPct val="115000"/>
              </a:lnSpc>
              <a:buFont typeface="Wingdings" panose="05000000000000000000" pitchFamily="2" charset="2"/>
              <a:buChar char="§"/>
            </a:pPr>
            <a:r>
              <a:rPr lang="el-GR" sz="1400" dirty="0">
                <a:effectLst/>
                <a:latin typeface="Garamond" panose="02020404030301010803" pitchFamily="18" charset="0"/>
                <a:ea typeface="Calibri" panose="020F0502020204030204" pitchFamily="34" charset="0"/>
                <a:cs typeface="Courier New" panose="02070309020205020404" pitchFamily="49" charset="0"/>
              </a:rPr>
              <a:t>Για </a:t>
            </a:r>
            <a:r>
              <a:rPr lang="el-GR" sz="1400" b="1" dirty="0">
                <a:effectLst/>
                <a:latin typeface="Garamond" panose="02020404030301010803" pitchFamily="18" charset="0"/>
                <a:ea typeface="Calibri" panose="020F0502020204030204" pitchFamily="34" charset="0"/>
                <a:cs typeface="Courier New" panose="02070309020205020404" pitchFamily="49" charset="0"/>
              </a:rPr>
              <a:t>μικρή αύξηση </a:t>
            </a:r>
            <a:r>
              <a:rPr lang="el-GR" sz="1400" dirty="0">
                <a:effectLst/>
                <a:latin typeface="Garamond" panose="02020404030301010803" pitchFamily="18" charset="0"/>
                <a:ea typeface="Times New Roman" panose="02020603050405020304" pitchFamily="18" charset="0"/>
                <a:cs typeface="Courier New" panose="02070309020205020404" pitchFamily="49" charset="0"/>
              </a:rPr>
              <a:t>στις γωνίες </a:t>
            </a:r>
            <a:r>
              <a:rPr lang="el-GR" sz="1400" b="1" dirty="0">
                <a:effectLst/>
                <a:latin typeface="Garamond" panose="02020404030301010803" pitchFamily="18" charset="0"/>
                <a:ea typeface="Times New Roman" panose="02020603050405020304" pitchFamily="18" charset="0"/>
                <a:cs typeface="Courier New" panose="02070309020205020404" pitchFamily="49" charset="0"/>
              </a:rPr>
              <a:t>δεν παρατηρείται σημαντική μεταβολή </a:t>
            </a:r>
            <a:r>
              <a:rPr lang="el-GR" sz="1400" dirty="0">
                <a:effectLst/>
                <a:latin typeface="Garamond" panose="02020404030301010803" pitchFamily="18" charset="0"/>
                <a:ea typeface="Times New Roman" panose="02020603050405020304" pitchFamily="18" charset="0"/>
                <a:cs typeface="Courier New" panose="02070309020205020404" pitchFamily="49" charset="0"/>
              </a:rPr>
              <a:t>στον βαθμό απόδοσης.</a:t>
            </a:r>
            <a:endParaRPr lang="en-US" sz="1200" dirty="0">
              <a:effectLst/>
              <a:latin typeface="Garamond" panose="02020404030301010803" pitchFamily="18" charset="0"/>
              <a:ea typeface="Calibri" panose="020F0502020204030204" pitchFamily="34" charset="0"/>
              <a:cs typeface="Courier New" panose="02070309020205020404" pitchFamily="49" charset="0"/>
            </a:endParaRPr>
          </a:p>
        </p:txBody>
      </p:sp>
      <p:pic>
        <p:nvPicPr>
          <p:cNvPr id="8" name="Picture 7">
            <a:extLst>
              <a:ext uri="{FF2B5EF4-FFF2-40B4-BE49-F238E27FC236}">
                <a16:creationId xmlns:a16="http://schemas.microsoft.com/office/drawing/2014/main" id="{74B437A8-30E2-F686-696B-BFFC1EEFCEB7}"/>
              </a:ext>
            </a:extLst>
          </p:cNvPr>
          <p:cNvPicPr>
            <a:picLocks noChangeAspect="1"/>
          </p:cNvPicPr>
          <p:nvPr/>
        </p:nvPicPr>
        <p:blipFill>
          <a:blip r:embed="rId4"/>
          <a:stretch>
            <a:fillRect/>
          </a:stretch>
        </p:blipFill>
        <p:spPr>
          <a:xfrm>
            <a:off x="7195745" y="444790"/>
            <a:ext cx="4626141" cy="1563701"/>
          </a:xfrm>
          <a:prstGeom prst="rect">
            <a:avLst/>
          </a:prstGeom>
          <a:ln>
            <a:solidFill>
              <a:schemeClr val="tx1"/>
            </a:solidFill>
          </a:ln>
        </p:spPr>
      </p:pic>
    </p:spTree>
    <p:extLst>
      <p:ext uri="{BB962C8B-B14F-4D97-AF65-F5344CB8AC3E}">
        <p14:creationId xmlns:p14="http://schemas.microsoft.com/office/powerpoint/2010/main" val="15924211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BB321DF8-E2F1-4476-3D21-8DEDC8103D1A}"/>
              </a:ext>
            </a:extLst>
          </p:cNvPr>
          <p:cNvPicPr>
            <a:picLocks noChangeAspect="1"/>
          </p:cNvPicPr>
          <p:nvPr/>
        </p:nvPicPr>
        <p:blipFill>
          <a:blip r:embed="rId2"/>
          <a:stretch>
            <a:fillRect/>
          </a:stretch>
        </p:blipFill>
        <p:spPr>
          <a:xfrm>
            <a:off x="7629986" y="1902583"/>
            <a:ext cx="4109502" cy="3214611"/>
          </a:xfrm>
          <a:prstGeom prst="rect">
            <a:avLst/>
          </a:prstGeom>
        </p:spPr>
      </p:pic>
      <p:pic>
        <p:nvPicPr>
          <p:cNvPr id="11" name="Picture 10">
            <a:extLst>
              <a:ext uri="{FF2B5EF4-FFF2-40B4-BE49-F238E27FC236}">
                <a16:creationId xmlns:a16="http://schemas.microsoft.com/office/drawing/2014/main" id="{C230DFC3-9E1E-B036-429D-7513615A274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200" y="3761434"/>
            <a:ext cx="2474167" cy="1992252"/>
          </a:xfrm>
          <a:prstGeom prst="rect">
            <a:avLst/>
          </a:prstGeom>
        </p:spPr>
      </p:pic>
      <p:sp>
        <p:nvSpPr>
          <p:cNvPr id="5" name="Slide Number Placeholder 4">
            <a:extLst>
              <a:ext uri="{FF2B5EF4-FFF2-40B4-BE49-F238E27FC236}">
                <a16:creationId xmlns:a16="http://schemas.microsoft.com/office/drawing/2014/main" id="{3AD5A6EA-5CC2-B795-B0BA-1DCBF23BDE5E}"/>
              </a:ext>
            </a:extLst>
          </p:cNvPr>
          <p:cNvSpPr>
            <a:spLocks noGrp="1"/>
          </p:cNvSpPr>
          <p:nvPr>
            <p:ph type="sldNum" sz="quarter" idx="12"/>
          </p:nvPr>
        </p:nvSpPr>
        <p:spPr/>
        <p:txBody>
          <a:bodyPr/>
          <a:lstStyle/>
          <a:p>
            <a:fld id="{5AEC89D8-36C3-40BD-BBB3-9AD7F891C9FD}" type="slidenum">
              <a:rPr lang="x-none" smtClean="0"/>
              <a:t>14</a:t>
            </a:fld>
            <a:endParaRPr lang="x-none"/>
          </a:p>
        </p:txBody>
      </p:sp>
      <p:sp>
        <p:nvSpPr>
          <p:cNvPr id="6" name="Title 1">
            <a:extLst>
              <a:ext uri="{FF2B5EF4-FFF2-40B4-BE49-F238E27FC236}">
                <a16:creationId xmlns:a16="http://schemas.microsoft.com/office/drawing/2014/main" id="{542F4C2C-B3DC-3B8C-4BFC-46D8673DA8EF}"/>
              </a:ext>
            </a:extLst>
          </p:cNvPr>
          <p:cNvSpPr>
            <a:spLocks noGrp="1"/>
          </p:cNvSpPr>
          <p:nvPr>
            <p:ph type="title"/>
          </p:nvPr>
        </p:nvSpPr>
        <p:spPr>
          <a:xfrm>
            <a:off x="838200" y="320675"/>
            <a:ext cx="10515600" cy="1325563"/>
          </a:xfrm>
        </p:spPr>
        <p:txBody>
          <a:bodyPr/>
          <a:lstStyle/>
          <a:p>
            <a:r>
              <a:rPr lang="el-GR" b="1" dirty="0">
                <a:latin typeface="Times New Roman" panose="02020603050405020304" pitchFamily="18" charset="0"/>
                <a:cs typeface="Times New Roman" panose="02020603050405020304" pitchFamily="18" charset="0"/>
              </a:rPr>
              <a:t>4. Παράδειγμα νέας σχεδίασης</a:t>
            </a:r>
            <a:br>
              <a:rPr lang="el-GR" b="1" dirty="0">
                <a:latin typeface="Times New Roman" panose="02020603050405020304" pitchFamily="18" charset="0"/>
                <a:cs typeface="Times New Roman" panose="02020603050405020304" pitchFamily="18" charset="0"/>
              </a:rPr>
            </a:br>
            <a:endParaRPr lang="en-US" sz="2000" b="1" dirty="0">
              <a:latin typeface="Times New Roman" panose="02020603050405020304" pitchFamily="18" charset="0"/>
              <a:cs typeface="Times New Roman" panose="02020603050405020304" pitchFamily="18" charset="0"/>
            </a:endParaRPr>
          </a:p>
        </p:txBody>
      </p:sp>
      <p:sp>
        <p:nvSpPr>
          <p:cNvPr id="7" name="Rectangle: Rounded Corners 6">
            <a:extLst>
              <a:ext uri="{FF2B5EF4-FFF2-40B4-BE49-F238E27FC236}">
                <a16:creationId xmlns:a16="http://schemas.microsoft.com/office/drawing/2014/main" id="{E4D944CF-F84A-BB52-BD63-D139170CFAC5}"/>
              </a:ext>
            </a:extLst>
          </p:cNvPr>
          <p:cNvSpPr/>
          <p:nvPr/>
        </p:nvSpPr>
        <p:spPr>
          <a:xfrm>
            <a:off x="407963" y="1557554"/>
            <a:ext cx="11331525" cy="4020285"/>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err="1">
              <a:solidFill>
                <a:schemeClr val="tx1"/>
              </a:solidFill>
            </a:endParaRPr>
          </a:p>
        </p:txBody>
      </p:sp>
      <p:sp>
        <p:nvSpPr>
          <p:cNvPr id="16" name="TextBox 15">
            <a:extLst>
              <a:ext uri="{FF2B5EF4-FFF2-40B4-BE49-F238E27FC236}">
                <a16:creationId xmlns:a16="http://schemas.microsoft.com/office/drawing/2014/main" id="{0806BF12-F996-272B-28FE-6F59C2F6B658}"/>
              </a:ext>
            </a:extLst>
          </p:cNvPr>
          <p:cNvSpPr txBox="1"/>
          <p:nvPr/>
        </p:nvSpPr>
        <p:spPr>
          <a:xfrm>
            <a:off x="2325239" y="5922868"/>
            <a:ext cx="6974074" cy="490548"/>
          </a:xfrm>
          <a:prstGeom prst="rect">
            <a:avLst/>
          </a:prstGeom>
          <a:solidFill>
            <a:srgbClr val="CCECFF"/>
          </a:solidFill>
          <a:ln w="28575">
            <a:solidFill>
              <a:srgbClr val="002060"/>
            </a:solidFill>
          </a:ln>
        </p:spPr>
        <p:txBody>
          <a:bodyPr wrap="square" lIns="0" tIns="0" rIns="0" bIns="0" rtlCol="0">
            <a:noAutofit/>
          </a:bodyPr>
          <a:lstStyle/>
          <a:p>
            <a:pPr algn="ctr"/>
            <a:r>
              <a:rPr lang="el-GR" sz="1400" dirty="0">
                <a:latin typeface="Times New Roman" panose="02020603050405020304" pitchFamily="18" charset="0"/>
                <a:ea typeface="Calibri" panose="020F0502020204030204" pitchFamily="34" charset="0"/>
                <a:cs typeface="Times New Roman" panose="02020603050405020304" pitchFamily="18" charset="0"/>
              </a:rPr>
              <a:t>Ο </a:t>
            </a:r>
            <a:r>
              <a:rPr lang="el-GR" sz="1400" b="1" dirty="0">
                <a:effectLst/>
                <a:latin typeface="Times New Roman" panose="02020603050405020304" pitchFamily="18" charset="0"/>
                <a:ea typeface="Calibri" panose="020F0502020204030204" pitchFamily="34" charset="0"/>
                <a:cs typeface="Times New Roman" panose="02020603050405020304" pitchFamily="18" charset="0"/>
              </a:rPr>
              <a:t>βαθμός απόδοσης παρουσιάζει αύξηση </a:t>
            </a:r>
            <a:r>
              <a:rPr lang="el-GR" sz="1400" dirty="0">
                <a:effectLst/>
                <a:latin typeface="Times New Roman" panose="02020603050405020304" pitchFamily="18" charset="0"/>
                <a:ea typeface="Calibri" panose="020F0502020204030204" pitchFamily="34" charset="0"/>
                <a:cs typeface="Times New Roman" panose="02020603050405020304" pitchFamily="18" charset="0"/>
              </a:rPr>
              <a:t>3 μονάδες (+9.4%).</a:t>
            </a:r>
          </a:p>
          <a:p>
            <a:pPr algn="ctr"/>
            <a:r>
              <a:rPr lang="el-GR" sz="1400" dirty="0">
                <a:latin typeface="Times New Roman" panose="02020603050405020304" pitchFamily="18" charset="0"/>
                <a:ea typeface="Calibri" panose="020F0502020204030204" pitchFamily="34" charset="0"/>
                <a:cs typeface="Times New Roman" panose="02020603050405020304" pitchFamily="18" charset="0"/>
              </a:rPr>
              <a:t>(Αύξηση στην αποδιδόμενη ισχύ 25%, ενώ στην καταναλισκόμενη έχουμε αύξηση μόλις 14%)</a:t>
            </a:r>
            <a:r>
              <a:rPr lang="el-GR" sz="14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400" dirty="0" err="1">
              <a:latin typeface="Times New Roman" panose="02020603050405020304" pitchFamily="18" charset="0"/>
              <a:cs typeface="Times New Roman" panose="02020603050405020304" pitchFamily="18" charset="0"/>
            </a:endParaRPr>
          </a:p>
        </p:txBody>
      </p:sp>
      <p:graphicFrame>
        <p:nvGraphicFramePr>
          <p:cNvPr id="10" name="Table 9">
            <a:extLst>
              <a:ext uri="{FF2B5EF4-FFF2-40B4-BE49-F238E27FC236}">
                <a16:creationId xmlns:a16="http://schemas.microsoft.com/office/drawing/2014/main" id="{D3BB608D-532B-8820-ECAB-6E09A97BB756}"/>
              </a:ext>
            </a:extLst>
          </p:cNvPr>
          <p:cNvGraphicFramePr>
            <a:graphicFrameLocks noGrp="1"/>
          </p:cNvGraphicFramePr>
          <p:nvPr>
            <p:extLst>
              <p:ext uri="{D42A27DB-BD31-4B8C-83A1-F6EECF244321}">
                <p14:modId xmlns:p14="http://schemas.microsoft.com/office/powerpoint/2010/main" val="2665756444"/>
              </p:ext>
            </p:extLst>
          </p:nvPr>
        </p:nvGraphicFramePr>
        <p:xfrm>
          <a:off x="662473" y="1762510"/>
          <a:ext cx="3013788" cy="1953671"/>
        </p:xfrm>
        <a:graphic>
          <a:graphicData uri="http://schemas.openxmlformats.org/drawingml/2006/table">
            <a:tbl>
              <a:tblPr firstRow="1" firstCol="1" bandRow="1"/>
              <a:tblGrid>
                <a:gridCol w="824797">
                  <a:extLst>
                    <a:ext uri="{9D8B030D-6E8A-4147-A177-3AD203B41FA5}">
                      <a16:colId xmlns:a16="http://schemas.microsoft.com/office/drawing/2014/main" val="3034406389"/>
                    </a:ext>
                  </a:extLst>
                </a:gridCol>
                <a:gridCol w="1184239">
                  <a:extLst>
                    <a:ext uri="{9D8B030D-6E8A-4147-A177-3AD203B41FA5}">
                      <a16:colId xmlns:a16="http://schemas.microsoft.com/office/drawing/2014/main" val="1915127261"/>
                    </a:ext>
                  </a:extLst>
                </a:gridCol>
                <a:gridCol w="1004752">
                  <a:extLst>
                    <a:ext uri="{9D8B030D-6E8A-4147-A177-3AD203B41FA5}">
                      <a16:colId xmlns:a16="http://schemas.microsoft.com/office/drawing/2014/main" val="2842184565"/>
                    </a:ext>
                  </a:extLst>
                </a:gridCol>
              </a:tblGrid>
              <a:tr h="432463">
                <a:tc>
                  <a:txBody>
                    <a:bodyPr/>
                    <a:lstStyle/>
                    <a:p>
                      <a:pPr marL="0" marR="0" algn="ctr">
                        <a:lnSpc>
                          <a:spcPct val="115000"/>
                        </a:lnSpc>
                        <a:spcBef>
                          <a:spcPts val="0"/>
                        </a:spcBef>
                        <a:spcAft>
                          <a:spcPts val="0"/>
                        </a:spcAft>
                      </a:pPr>
                      <a:r>
                        <a:rPr lang="el-GR" sz="1000" b="1"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l-GR" sz="1000" b="1" dirty="0">
                          <a:effectLst/>
                          <a:latin typeface="Times New Roman" panose="02020603050405020304" pitchFamily="18" charset="0"/>
                          <a:ea typeface="Calibri" panose="020F0502020204030204" pitchFamily="34" charset="0"/>
                          <a:cs typeface="Times New Roman" panose="02020603050405020304" pitchFamily="18" charset="0"/>
                        </a:rPr>
                        <a:t>Αρχική γεωμετρία (</a:t>
                      </a:r>
                      <a:r>
                        <a:rPr lang="en-US" sz="1000" b="1" dirty="0">
                          <a:effectLst/>
                          <a:latin typeface="Times New Roman" panose="02020603050405020304" pitchFamily="18" charset="0"/>
                          <a:ea typeface="Calibri" panose="020F0502020204030204" pitchFamily="34" charset="0"/>
                          <a:cs typeface="Times New Roman" panose="02020603050405020304" pitchFamily="18" charset="0"/>
                        </a:rPr>
                        <a:t>baseline design)</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l-GR" sz="1000" b="1">
                          <a:effectLst/>
                          <a:latin typeface="Times New Roman" panose="02020603050405020304" pitchFamily="18" charset="0"/>
                          <a:ea typeface="Calibri" panose="020F0502020204030204" pitchFamily="34" charset="0"/>
                          <a:cs typeface="Times New Roman" panose="02020603050405020304" pitchFamily="18" charset="0"/>
                        </a:rPr>
                        <a:t>Νέα γεωμετρία (</a:t>
                      </a:r>
                      <a:r>
                        <a:rPr lang="en-US" sz="1000" b="1">
                          <a:effectLst/>
                          <a:latin typeface="Times New Roman" panose="02020603050405020304" pitchFamily="18" charset="0"/>
                          <a:ea typeface="Calibri" panose="020F0502020204030204" pitchFamily="34" charset="0"/>
                          <a:cs typeface="Times New Roman" panose="02020603050405020304" pitchFamily="18" charset="0"/>
                        </a:rPr>
                        <a:t>new design)</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52127881"/>
                  </a:ext>
                </a:extLst>
              </a:tr>
              <a:tr h="336169">
                <a:tc>
                  <a:txBody>
                    <a:bodyPr/>
                    <a:lstStyle/>
                    <a:p>
                      <a:pPr marL="0" marR="0" algn="ctr">
                        <a:lnSpc>
                          <a:spcPct val="115000"/>
                        </a:lnSpc>
                        <a:spcBef>
                          <a:spcPts val="0"/>
                        </a:spcBef>
                        <a:spcAft>
                          <a:spcPts val="0"/>
                        </a:spcAft>
                      </a:pPr>
                      <a:r>
                        <a:rPr lang="el-GR" sz="1000" b="1" dirty="0">
                          <a:effectLst/>
                          <a:latin typeface="Times New Roman" panose="02020603050405020304" pitchFamily="18" charset="0"/>
                          <a:ea typeface="Calibri" panose="020F0502020204030204" pitchFamily="34" charset="0"/>
                          <a:cs typeface="Times New Roman" panose="02020603050405020304" pitchFamily="18" charset="0"/>
                        </a:rPr>
                        <a:t>Διάμετρος πτερωτής</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l-GR" sz="1000" i="1" dirty="0">
                          <a:effectLst/>
                          <a:latin typeface="Times New Roman" panose="02020603050405020304" pitchFamily="18" charset="0"/>
                          <a:ea typeface="Calibri" panose="020F0502020204030204" pitchFamily="34" charset="0"/>
                          <a:cs typeface="Times New Roman" panose="02020603050405020304" pitchFamily="18" charset="0"/>
                        </a:rPr>
                        <a:t>395</a:t>
                      </a:r>
                      <a:r>
                        <a:rPr lang="en-US" sz="1000" i="1" dirty="0">
                          <a:effectLst/>
                          <a:latin typeface="Times New Roman" panose="02020603050405020304" pitchFamily="18" charset="0"/>
                          <a:ea typeface="Calibri" panose="020F0502020204030204" pitchFamily="34" charset="0"/>
                          <a:cs typeface="Times New Roman" panose="02020603050405020304" pitchFamily="18" charset="0"/>
                        </a:rPr>
                        <a:t>mm</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1000" i="1" dirty="0">
                          <a:effectLst/>
                          <a:latin typeface="Times New Roman" panose="02020603050405020304" pitchFamily="18" charset="0"/>
                          <a:ea typeface="Calibri" panose="020F0502020204030204" pitchFamily="34" charset="0"/>
                          <a:cs typeface="Times New Roman" panose="02020603050405020304" pitchFamily="18" charset="0"/>
                        </a:rPr>
                        <a:t>403mm</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82662163"/>
                  </a:ext>
                </a:extLst>
              </a:tr>
              <a:tr h="314984">
                <a:tc>
                  <a:txBody>
                    <a:bodyPr/>
                    <a:lstStyle/>
                    <a:p>
                      <a:pPr marL="0" marR="0" algn="ctr">
                        <a:lnSpc>
                          <a:spcPct val="115000"/>
                        </a:lnSpc>
                        <a:spcBef>
                          <a:spcPts val="0"/>
                        </a:spcBef>
                        <a:spcAft>
                          <a:spcPts val="0"/>
                        </a:spcAft>
                      </a:pPr>
                      <a:r>
                        <a:rPr lang="el-GR" sz="1000" b="1">
                          <a:effectLst/>
                          <a:latin typeface="Times New Roman" panose="02020603050405020304" pitchFamily="18" charset="0"/>
                          <a:ea typeface="Calibri" panose="020F0502020204030204" pitchFamily="34" charset="0"/>
                          <a:cs typeface="Times New Roman" panose="02020603050405020304" pitchFamily="18" charset="0"/>
                        </a:rPr>
                        <a:t>Ύψος πτερυγίων</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1000" i="1">
                          <a:effectLst/>
                          <a:latin typeface="Times New Roman" panose="02020603050405020304" pitchFamily="18" charset="0"/>
                          <a:ea typeface="Calibri" panose="020F0502020204030204" pitchFamily="34" charset="0"/>
                          <a:cs typeface="Times New Roman" panose="02020603050405020304" pitchFamily="18" charset="0"/>
                        </a:rPr>
                        <a:t>160mm</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1000" i="1" dirty="0">
                          <a:effectLst/>
                          <a:latin typeface="Times New Roman" panose="02020603050405020304" pitchFamily="18" charset="0"/>
                          <a:ea typeface="Calibri" panose="020F0502020204030204" pitchFamily="34" charset="0"/>
                          <a:cs typeface="Times New Roman" panose="02020603050405020304" pitchFamily="18" charset="0"/>
                        </a:rPr>
                        <a:t>164mm</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04039039"/>
                  </a:ext>
                </a:extLst>
              </a:tr>
              <a:tr h="336169">
                <a:tc>
                  <a:txBody>
                    <a:bodyPr/>
                    <a:lstStyle/>
                    <a:p>
                      <a:pPr marL="0" marR="0" algn="ctr">
                        <a:lnSpc>
                          <a:spcPct val="115000"/>
                        </a:lnSpc>
                        <a:spcBef>
                          <a:spcPts val="0"/>
                        </a:spcBef>
                        <a:spcAft>
                          <a:spcPts val="0"/>
                        </a:spcAft>
                      </a:pPr>
                      <a:r>
                        <a:rPr lang="el-GR" sz="1000" b="1">
                          <a:effectLst/>
                          <a:latin typeface="Times New Roman" panose="02020603050405020304" pitchFamily="18" charset="0"/>
                          <a:ea typeface="Calibri" panose="020F0502020204030204" pitchFamily="34" charset="0"/>
                          <a:cs typeface="Times New Roman" panose="02020603050405020304" pitchFamily="18" charset="0"/>
                        </a:rPr>
                        <a:t>Αριθμός πτερυγίων</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1000" i="1">
                          <a:effectLst/>
                          <a:latin typeface="Times New Roman" panose="02020603050405020304" pitchFamily="18" charset="0"/>
                          <a:ea typeface="Calibri" panose="020F0502020204030204" pitchFamily="34" charset="0"/>
                          <a:cs typeface="Times New Roman" panose="02020603050405020304" pitchFamily="18" charset="0"/>
                        </a:rPr>
                        <a:t>16</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1000" i="1" dirty="0">
                          <a:effectLst/>
                          <a:latin typeface="Times New Roman" panose="02020603050405020304" pitchFamily="18" charset="0"/>
                          <a:ea typeface="Calibri" panose="020F0502020204030204" pitchFamily="34" charset="0"/>
                          <a:cs typeface="Times New Roman" panose="02020603050405020304" pitchFamily="18" charset="0"/>
                        </a:rPr>
                        <a:t>18</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08702228"/>
                  </a:ext>
                </a:extLst>
              </a:tr>
              <a:tr h="314984">
                <a:tc>
                  <a:txBody>
                    <a:bodyPr/>
                    <a:lstStyle/>
                    <a:p>
                      <a:pPr marL="0" marR="0" algn="ctr">
                        <a:lnSpc>
                          <a:spcPct val="115000"/>
                        </a:lnSpc>
                        <a:spcBef>
                          <a:spcPts val="0"/>
                        </a:spcBef>
                        <a:spcAft>
                          <a:spcPts val="0"/>
                        </a:spcAft>
                      </a:pPr>
                      <a:r>
                        <a:rPr lang="el-GR" sz="1000" b="1" dirty="0">
                          <a:effectLst/>
                          <a:latin typeface="Times New Roman" panose="02020603050405020304" pitchFamily="18" charset="0"/>
                          <a:ea typeface="Calibri" panose="020F0502020204030204" pitchFamily="34" charset="0"/>
                          <a:cs typeface="Times New Roman" panose="02020603050405020304" pitchFamily="18" charset="0"/>
                        </a:rPr>
                        <a:t>Γωνία</a:t>
                      </a:r>
                      <a:r>
                        <a:rPr lang="en-US" sz="10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l-GR" sz="1000" b="1" dirty="0">
                          <a:effectLst/>
                          <a:latin typeface="Times New Roman" panose="02020603050405020304" pitchFamily="18" charset="0"/>
                          <a:ea typeface="Calibri" panose="020F0502020204030204" pitchFamily="34" charset="0"/>
                          <a:cs typeface="Times New Roman" panose="02020603050405020304" pitchFamily="18" charset="0"/>
                        </a:rPr>
                        <a:t>κλίσης πτερυγίων</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1000" i="1">
                          <a:effectLst/>
                          <a:latin typeface="Times New Roman" panose="02020603050405020304" pitchFamily="18" charset="0"/>
                          <a:ea typeface="Calibri" panose="020F0502020204030204" pitchFamily="34" charset="0"/>
                          <a:cs typeface="Times New Roman" panose="02020603050405020304" pitchFamily="18" charset="0"/>
                        </a:rPr>
                        <a:t>25.5˚</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1000" i="1" dirty="0">
                          <a:effectLst/>
                          <a:latin typeface="Times New Roman" panose="02020603050405020304" pitchFamily="18" charset="0"/>
                          <a:ea typeface="Calibri" panose="020F0502020204030204" pitchFamily="34" charset="0"/>
                          <a:cs typeface="Times New Roman" panose="02020603050405020304" pitchFamily="18" charset="0"/>
                        </a:rPr>
                        <a:t>22˚</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04765581"/>
                  </a:ext>
                </a:extLst>
              </a:tr>
            </a:tbl>
          </a:graphicData>
        </a:graphic>
      </p:graphicFrame>
      <p:pic>
        <p:nvPicPr>
          <p:cNvPr id="17" name="Picture 16">
            <a:extLst>
              <a:ext uri="{FF2B5EF4-FFF2-40B4-BE49-F238E27FC236}">
                <a16:creationId xmlns:a16="http://schemas.microsoft.com/office/drawing/2014/main" id="{3AD78A6A-C6BD-911F-9EDF-D4858CC20624}"/>
              </a:ext>
            </a:extLst>
          </p:cNvPr>
          <p:cNvPicPr>
            <a:picLocks noChangeAspect="1"/>
          </p:cNvPicPr>
          <p:nvPr/>
        </p:nvPicPr>
        <p:blipFill>
          <a:blip r:embed="rId4"/>
          <a:stretch>
            <a:fillRect/>
          </a:stretch>
        </p:blipFill>
        <p:spPr>
          <a:xfrm>
            <a:off x="3757525" y="1810700"/>
            <a:ext cx="4109502" cy="3236600"/>
          </a:xfrm>
          <a:prstGeom prst="rect">
            <a:avLst/>
          </a:prstGeom>
        </p:spPr>
      </p:pic>
      <p:sp>
        <p:nvSpPr>
          <p:cNvPr id="2" name="Oval 1"/>
          <p:cNvSpPr/>
          <p:nvPr/>
        </p:nvSpPr>
        <p:spPr>
          <a:xfrm>
            <a:off x="6400800" y="3412816"/>
            <a:ext cx="72828" cy="80888"/>
          </a:xfrm>
          <a:prstGeom prst="ellipse">
            <a:avLst/>
          </a:prstGeom>
          <a:solidFill>
            <a:srgbClr val="000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l-GR" sz="1400" dirty="0" err="1">
              <a:solidFill>
                <a:schemeClr val="tx1"/>
              </a:solidFill>
            </a:endParaRPr>
          </a:p>
        </p:txBody>
      </p:sp>
      <p:sp>
        <p:nvSpPr>
          <p:cNvPr id="12" name="Oval 11"/>
          <p:cNvSpPr/>
          <p:nvPr/>
        </p:nvSpPr>
        <p:spPr>
          <a:xfrm>
            <a:off x="6585568" y="3192984"/>
            <a:ext cx="72828" cy="80888"/>
          </a:xfrm>
          <a:prstGeom prst="ellipse">
            <a:avLst/>
          </a:prstGeom>
          <a:solidFill>
            <a:srgbClr val="000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l-GR" sz="1400" dirty="0" err="1">
              <a:solidFill>
                <a:schemeClr val="tx1"/>
              </a:solidFill>
            </a:endParaRPr>
          </a:p>
        </p:txBody>
      </p:sp>
      <p:sp>
        <p:nvSpPr>
          <p:cNvPr id="13" name="Oval 12"/>
          <p:cNvSpPr/>
          <p:nvPr/>
        </p:nvSpPr>
        <p:spPr>
          <a:xfrm>
            <a:off x="10324072" y="3071604"/>
            <a:ext cx="72828" cy="80888"/>
          </a:xfrm>
          <a:prstGeom prst="ellipse">
            <a:avLst/>
          </a:prstGeom>
          <a:solidFill>
            <a:srgbClr val="000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l-GR" sz="1400" dirty="0" err="1">
              <a:solidFill>
                <a:schemeClr val="tx1"/>
              </a:solidFill>
            </a:endParaRPr>
          </a:p>
        </p:txBody>
      </p:sp>
      <p:sp>
        <p:nvSpPr>
          <p:cNvPr id="14" name="Oval 13"/>
          <p:cNvSpPr/>
          <p:nvPr/>
        </p:nvSpPr>
        <p:spPr>
          <a:xfrm>
            <a:off x="10494004" y="2909764"/>
            <a:ext cx="72828" cy="80888"/>
          </a:xfrm>
          <a:prstGeom prst="ellipse">
            <a:avLst/>
          </a:prstGeom>
          <a:solidFill>
            <a:srgbClr val="000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l-GR" sz="1400" dirty="0" err="1">
              <a:solidFill>
                <a:schemeClr val="tx1"/>
              </a:solidFill>
            </a:endParaRPr>
          </a:p>
        </p:txBody>
      </p:sp>
      <p:sp>
        <p:nvSpPr>
          <p:cNvPr id="3" name="TextBox 2"/>
          <p:cNvSpPr txBox="1"/>
          <p:nvPr/>
        </p:nvSpPr>
        <p:spPr>
          <a:xfrm>
            <a:off x="10648094" y="2849057"/>
            <a:ext cx="1150094" cy="202301"/>
          </a:xfrm>
          <a:prstGeom prst="rect">
            <a:avLst/>
          </a:prstGeom>
          <a:noFill/>
        </p:spPr>
        <p:txBody>
          <a:bodyPr wrap="square" lIns="0" tIns="0" rIns="0" bIns="0" rtlCol="0">
            <a:noAutofit/>
          </a:bodyPr>
          <a:lstStyle/>
          <a:p>
            <a:pPr algn="l"/>
            <a:r>
              <a:rPr lang="el-GR" sz="1050" b="1" dirty="0">
                <a:latin typeface="Times New Roman" panose="02020603050405020304" pitchFamily="18" charset="0"/>
                <a:cs typeface="Times New Roman" panose="02020603050405020304" pitchFamily="18" charset="0"/>
              </a:rPr>
              <a:t>+3 μονάδες (9.4%)</a:t>
            </a:r>
          </a:p>
        </p:txBody>
      </p:sp>
      <p:cxnSp>
        <p:nvCxnSpPr>
          <p:cNvPr id="8" name="Straight Arrow Connector 7"/>
          <p:cNvCxnSpPr/>
          <p:nvPr/>
        </p:nvCxnSpPr>
        <p:spPr>
          <a:xfrm flipH="1" flipV="1">
            <a:off x="10532253" y="2968312"/>
            <a:ext cx="1021" cy="194854"/>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6698856" y="3123514"/>
            <a:ext cx="636915" cy="202301"/>
          </a:xfrm>
          <a:prstGeom prst="rect">
            <a:avLst/>
          </a:prstGeom>
          <a:noFill/>
        </p:spPr>
        <p:txBody>
          <a:bodyPr wrap="square" lIns="0" tIns="0" rIns="0" bIns="0" rtlCol="0">
            <a:noAutofit/>
          </a:bodyPr>
          <a:lstStyle/>
          <a:p>
            <a:pPr algn="l"/>
            <a:r>
              <a:rPr lang="el-GR" sz="1050" b="1" dirty="0">
                <a:latin typeface="Times New Roman" panose="02020603050405020304" pitchFamily="18" charset="0"/>
                <a:cs typeface="Times New Roman" panose="02020603050405020304" pitchFamily="18" charset="0"/>
              </a:rPr>
              <a:t>Νέο ΣΛ</a:t>
            </a:r>
          </a:p>
        </p:txBody>
      </p:sp>
      <p:sp>
        <p:nvSpPr>
          <p:cNvPr id="23" name="TextBox 22"/>
          <p:cNvSpPr txBox="1"/>
          <p:nvPr/>
        </p:nvSpPr>
        <p:spPr>
          <a:xfrm>
            <a:off x="6376693" y="3540018"/>
            <a:ext cx="636915" cy="202301"/>
          </a:xfrm>
          <a:prstGeom prst="rect">
            <a:avLst/>
          </a:prstGeom>
          <a:noFill/>
        </p:spPr>
        <p:txBody>
          <a:bodyPr wrap="square" lIns="0" tIns="0" rIns="0" bIns="0" rtlCol="0">
            <a:noAutofit/>
          </a:bodyPr>
          <a:lstStyle/>
          <a:p>
            <a:pPr algn="l"/>
            <a:r>
              <a:rPr lang="el-GR" sz="1050" b="1" dirty="0">
                <a:latin typeface="Times New Roman" panose="02020603050405020304" pitchFamily="18" charset="0"/>
                <a:cs typeface="Times New Roman" panose="02020603050405020304" pitchFamily="18" charset="0"/>
              </a:rPr>
              <a:t>Αρχικό ΣΛ</a:t>
            </a:r>
          </a:p>
        </p:txBody>
      </p:sp>
    </p:spTree>
    <p:extLst>
      <p:ext uri="{BB962C8B-B14F-4D97-AF65-F5344CB8AC3E}">
        <p14:creationId xmlns:p14="http://schemas.microsoft.com/office/powerpoint/2010/main" val="31078984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3AD5A6EA-5CC2-B795-B0BA-1DCBF23BDE5E}"/>
              </a:ext>
            </a:extLst>
          </p:cNvPr>
          <p:cNvSpPr>
            <a:spLocks noGrp="1"/>
          </p:cNvSpPr>
          <p:nvPr>
            <p:ph type="sldNum" sz="quarter" idx="12"/>
          </p:nvPr>
        </p:nvSpPr>
        <p:spPr/>
        <p:txBody>
          <a:bodyPr/>
          <a:lstStyle/>
          <a:p>
            <a:fld id="{5AEC89D8-36C3-40BD-BBB3-9AD7F891C9FD}" type="slidenum">
              <a:rPr lang="x-none" smtClean="0"/>
              <a:t>15</a:t>
            </a:fld>
            <a:endParaRPr lang="x-none"/>
          </a:p>
        </p:txBody>
      </p:sp>
      <p:sp>
        <p:nvSpPr>
          <p:cNvPr id="6" name="Title 1">
            <a:extLst>
              <a:ext uri="{FF2B5EF4-FFF2-40B4-BE49-F238E27FC236}">
                <a16:creationId xmlns:a16="http://schemas.microsoft.com/office/drawing/2014/main" id="{542F4C2C-B3DC-3B8C-4BFC-46D8673DA8EF}"/>
              </a:ext>
            </a:extLst>
          </p:cNvPr>
          <p:cNvSpPr>
            <a:spLocks noGrp="1"/>
          </p:cNvSpPr>
          <p:nvPr>
            <p:ph type="title"/>
          </p:nvPr>
        </p:nvSpPr>
        <p:spPr>
          <a:xfrm>
            <a:off x="838200" y="320675"/>
            <a:ext cx="10515600" cy="1325563"/>
          </a:xfrm>
        </p:spPr>
        <p:txBody>
          <a:bodyPr/>
          <a:lstStyle/>
          <a:p>
            <a:r>
              <a:rPr lang="el-GR" b="1" dirty="0">
                <a:latin typeface="Times New Roman" panose="02020603050405020304" pitchFamily="18" charset="0"/>
                <a:cs typeface="Times New Roman" panose="02020603050405020304" pitchFamily="18" charset="0"/>
              </a:rPr>
              <a:t>5. Συμπεράσματα - Ανακεφαλαίωση</a:t>
            </a:r>
            <a:br>
              <a:rPr lang="el-GR" b="1" dirty="0">
                <a:latin typeface="Times New Roman" panose="02020603050405020304" pitchFamily="18" charset="0"/>
                <a:cs typeface="Times New Roman" panose="02020603050405020304" pitchFamily="18" charset="0"/>
              </a:rPr>
            </a:br>
            <a:endParaRPr lang="en-US" sz="2000" b="1" dirty="0">
              <a:latin typeface="Times New Roman" panose="02020603050405020304" pitchFamily="18" charset="0"/>
              <a:cs typeface="Times New Roman" panose="02020603050405020304" pitchFamily="18" charset="0"/>
            </a:endParaRPr>
          </a:p>
        </p:txBody>
      </p:sp>
      <p:sp>
        <p:nvSpPr>
          <p:cNvPr id="7" name="Rectangle: Rounded Corners 6">
            <a:extLst>
              <a:ext uri="{FF2B5EF4-FFF2-40B4-BE49-F238E27FC236}">
                <a16:creationId xmlns:a16="http://schemas.microsoft.com/office/drawing/2014/main" id="{E4D944CF-F84A-BB52-BD63-D139170CFAC5}"/>
              </a:ext>
            </a:extLst>
          </p:cNvPr>
          <p:cNvSpPr/>
          <p:nvPr/>
        </p:nvSpPr>
        <p:spPr>
          <a:xfrm>
            <a:off x="407964" y="1225329"/>
            <a:ext cx="6662920" cy="531199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err="1">
              <a:solidFill>
                <a:schemeClr val="tx1"/>
              </a:solidFill>
            </a:endParaRPr>
          </a:p>
        </p:txBody>
      </p:sp>
      <p:sp>
        <p:nvSpPr>
          <p:cNvPr id="2" name="TextBox 1">
            <a:extLst>
              <a:ext uri="{FF2B5EF4-FFF2-40B4-BE49-F238E27FC236}">
                <a16:creationId xmlns:a16="http://schemas.microsoft.com/office/drawing/2014/main" id="{79B0C72E-89D1-5BE8-A19F-741488A617D1}"/>
              </a:ext>
            </a:extLst>
          </p:cNvPr>
          <p:cNvSpPr txBox="1"/>
          <p:nvPr/>
        </p:nvSpPr>
        <p:spPr>
          <a:xfrm>
            <a:off x="659981" y="1430752"/>
            <a:ext cx="6662920" cy="4901150"/>
          </a:xfrm>
          <a:prstGeom prst="rect">
            <a:avLst/>
          </a:prstGeom>
          <a:noFill/>
        </p:spPr>
        <p:txBody>
          <a:bodyPr wrap="square">
            <a:spAutoFit/>
          </a:bodyPr>
          <a:lstStyle/>
          <a:p>
            <a:pPr>
              <a:lnSpc>
                <a:spcPct val="150000"/>
              </a:lnSpc>
            </a:pPr>
            <a:r>
              <a:rPr lang="el-GR" sz="1400" dirty="0">
                <a:latin typeface="Times New Roman" panose="02020603050405020304" pitchFamily="18" charset="0"/>
                <a:cs typeface="Times New Roman" panose="02020603050405020304" pitchFamily="18" charset="0"/>
              </a:rPr>
              <a:t>Στη διπλωματική αυτή μελετήθηκε η σχεδίαση και προσομοίωση ενός φυγοκεντρικού φυσητήρα με τη χρήση λογισμικού υπολογιστικής ρευστοδυναμικής. Συγκεκριμένα:</a:t>
            </a:r>
          </a:p>
          <a:p>
            <a:pPr>
              <a:lnSpc>
                <a:spcPct val="150000"/>
              </a:lnSpc>
            </a:pPr>
            <a:endParaRPr lang="el-GR" sz="1400" dirty="0">
              <a:latin typeface="Times New Roman" panose="02020603050405020304" pitchFamily="18" charset="0"/>
              <a:cs typeface="Times New Roman" panose="02020603050405020304" pitchFamily="18" charset="0"/>
            </a:endParaRPr>
          </a:p>
          <a:p>
            <a:pPr marL="285750" indent="-285750">
              <a:lnSpc>
                <a:spcPct val="150000"/>
              </a:lnSpc>
              <a:buFont typeface="Wingdings" panose="05000000000000000000" pitchFamily="2" charset="2"/>
              <a:buChar char="ü"/>
            </a:pPr>
            <a:r>
              <a:rPr lang="el-GR" sz="1400" dirty="0">
                <a:latin typeface="Times New Roman" panose="02020603050405020304" pitchFamily="18" charset="0"/>
                <a:cs typeface="Times New Roman" panose="02020603050405020304" pitchFamily="18" charset="0"/>
              </a:rPr>
              <a:t>Ξεκινώντας από τα κατασκευαστικά σχέδια ενός φυσητήρα σχεδιάστηκε στο λογισμικό Solidworks η γεωμετρία της πτερωτής και του κελύφους του φυσητήρα</a:t>
            </a:r>
          </a:p>
          <a:p>
            <a:pPr marL="285750" indent="-285750">
              <a:lnSpc>
                <a:spcPct val="150000"/>
              </a:lnSpc>
              <a:buFont typeface="Wingdings" panose="05000000000000000000" pitchFamily="2" charset="2"/>
              <a:buChar char="ü"/>
            </a:pPr>
            <a:r>
              <a:rPr lang="el-GR" sz="1400" dirty="0">
                <a:latin typeface="Times New Roman" panose="02020603050405020304" pitchFamily="18" charset="0"/>
                <a:cs typeface="Times New Roman" panose="02020603050405020304" pitchFamily="18" charset="0"/>
              </a:rPr>
              <a:t>Συναρμολογήθηκε η πτερωτή με το κέλυφος και στη συνέχεια μοντελοποιήθηκε το ρευστό εντός της μηχανής, το οποίο και πλεγματοποιήθηκε με το εργαλείο Flow Simulation του Solidworks</a:t>
            </a:r>
          </a:p>
          <a:p>
            <a:pPr marL="285750" indent="-285750">
              <a:lnSpc>
                <a:spcPct val="150000"/>
              </a:lnSpc>
              <a:buFont typeface="Wingdings" panose="05000000000000000000" pitchFamily="2" charset="2"/>
              <a:buChar char="ü"/>
            </a:pPr>
            <a:r>
              <a:rPr lang="el-GR" sz="1400" dirty="0">
                <a:latin typeface="Times New Roman" panose="02020603050405020304" pitchFamily="18" charset="0"/>
                <a:cs typeface="Times New Roman" panose="02020603050405020304" pitchFamily="18" charset="0"/>
              </a:rPr>
              <a:t>Η επαλήθευση της αξιοπιστίας και ακρίβειας του μοντέλου έγινε συγκρίνοντας τα αποτελέσματα της προσομοίωσης με αντίστοιχα πειραματικά που υπήρχαν για την συγκεκριμένη μηχανή</a:t>
            </a:r>
          </a:p>
          <a:p>
            <a:pPr marL="285750" indent="-285750">
              <a:lnSpc>
                <a:spcPct val="150000"/>
              </a:lnSpc>
              <a:buFont typeface="Wingdings" panose="05000000000000000000" pitchFamily="2" charset="2"/>
              <a:buChar char="ü"/>
            </a:pPr>
            <a:r>
              <a:rPr lang="el-GR" sz="1400" dirty="0">
                <a:latin typeface="Times New Roman" panose="02020603050405020304" pitchFamily="18" charset="0"/>
                <a:cs typeface="Times New Roman" panose="02020603050405020304" pitchFamily="18" charset="0"/>
              </a:rPr>
              <a:t>Στη συνέχεια έγιναν αλλαγές στην γεωμετρία της πτερωτής και μελετήθηκαν οι επιδόσεις της μηχανής για τις νέες σχεδιάσεις</a:t>
            </a:r>
          </a:p>
          <a:p>
            <a:pPr marL="285750" indent="-285750">
              <a:lnSpc>
                <a:spcPct val="150000"/>
              </a:lnSpc>
              <a:buFont typeface="Wingdings" panose="05000000000000000000" pitchFamily="2" charset="2"/>
              <a:buChar char="ü"/>
            </a:pPr>
            <a:r>
              <a:rPr lang="el-GR" sz="1400" dirty="0">
                <a:latin typeface="Times New Roman" panose="02020603050405020304" pitchFamily="18" charset="0"/>
                <a:cs typeface="Times New Roman" panose="02020603050405020304" pitchFamily="18" charset="0"/>
              </a:rPr>
              <a:t>Πιο συγκεκριμένα μελετήθηκε η επίδραση της διαμέτρου της πτερωτής, του ύψους των πτερυγίων, ο αριθμός και η γωνία των πτερυγίων</a:t>
            </a:r>
          </a:p>
        </p:txBody>
      </p:sp>
      <p:pic>
        <p:nvPicPr>
          <p:cNvPr id="9" name="flow_Trim">
            <a:hlinkClick r:id="" action="ppaction://media"/>
            <a:extLst>
              <a:ext uri="{FF2B5EF4-FFF2-40B4-BE49-F238E27FC236}">
                <a16:creationId xmlns:a16="http://schemas.microsoft.com/office/drawing/2014/main" id="{2EF7AFE0-1601-1858-A9E9-01CB5E350E35}"/>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l="-26552" r="26552"/>
          <a:stretch/>
        </p:blipFill>
        <p:spPr>
          <a:xfrm>
            <a:off x="5401585" y="2378384"/>
            <a:ext cx="6593583" cy="2864928"/>
          </a:xfrm>
          <a:prstGeom prst="rect">
            <a:avLst/>
          </a:prstGeom>
        </p:spPr>
      </p:pic>
    </p:spTree>
    <p:extLst>
      <p:ext uri="{BB962C8B-B14F-4D97-AF65-F5344CB8AC3E}">
        <p14:creationId xmlns:p14="http://schemas.microsoft.com/office/powerpoint/2010/main" val="2149437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099"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3AD5A6EA-5CC2-B795-B0BA-1DCBF23BDE5E}"/>
              </a:ext>
            </a:extLst>
          </p:cNvPr>
          <p:cNvSpPr>
            <a:spLocks noGrp="1"/>
          </p:cNvSpPr>
          <p:nvPr>
            <p:ph type="sldNum" sz="quarter" idx="12"/>
          </p:nvPr>
        </p:nvSpPr>
        <p:spPr/>
        <p:txBody>
          <a:bodyPr/>
          <a:lstStyle/>
          <a:p>
            <a:fld id="{5AEC89D8-36C3-40BD-BBB3-9AD7F891C9FD}" type="slidenum">
              <a:rPr lang="x-none" smtClean="0"/>
              <a:t>16</a:t>
            </a:fld>
            <a:endParaRPr lang="x-none"/>
          </a:p>
        </p:txBody>
      </p:sp>
      <p:sp>
        <p:nvSpPr>
          <p:cNvPr id="6" name="Title 1">
            <a:extLst>
              <a:ext uri="{FF2B5EF4-FFF2-40B4-BE49-F238E27FC236}">
                <a16:creationId xmlns:a16="http://schemas.microsoft.com/office/drawing/2014/main" id="{542F4C2C-B3DC-3B8C-4BFC-46D8673DA8EF}"/>
              </a:ext>
            </a:extLst>
          </p:cNvPr>
          <p:cNvSpPr>
            <a:spLocks noGrp="1"/>
          </p:cNvSpPr>
          <p:nvPr>
            <p:ph type="title"/>
          </p:nvPr>
        </p:nvSpPr>
        <p:spPr>
          <a:xfrm>
            <a:off x="838200" y="320675"/>
            <a:ext cx="10515600" cy="1325563"/>
          </a:xfrm>
        </p:spPr>
        <p:txBody>
          <a:bodyPr/>
          <a:lstStyle/>
          <a:p>
            <a:r>
              <a:rPr lang="el-GR" b="1" dirty="0">
                <a:latin typeface="Times New Roman" panose="02020603050405020304" pitchFamily="18" charset="0"/>
                <a:cs typeface="Times New Roman" panose="02020603050405020304" pitchFamily="18" charset="0"/>
              </a:rPr>
              <a:t>5. Συμπεράσματα - Ανακεφαλαίωση</a:t>
            </a:r>
            <a:br>
              <a:rPr lang="el-GR" b="1" dirty="0">
                <a:latin typeface="Times New Roman" panose="02020603050405020304" pitchFamily="18" charset="0"/>
                <a:cs typeface="Times New Roman" panose="02020603050405020304" pitchFamily="18" charset="0"/>
              </a:rPr>
            </a:br>
            <a:endParaRPr lang="en-US" sz="2000" b="1" dirty="0">
              <a:latin typeface="Times New Roman" panose="02020603050405020304" pitchFamily="18" charset="0"/>
              <a:cs typeface="Times New Roman" panose="02020603050405020304" pitchFamily="18" charset="0"/>
            </a:endParaRPr>
          </a:p>
        </p:txBody>
      </p:sp>
      <p:sp>
        <p:nvSpPr>
          <p:cNvPr id="7" name="Rectangle: Rounded Corners 6">
            <a:extLst>
              <a:ext uri="{FF2B5EF4-FFF2-40B4-BE49-F238E27FC236}">
                <a16:creationId xmlns:a16="http://schemas.microsoft.com/office/drawing/2014/main" id="{E4D944CF-F84A-BB52-BD63-D139170CFAC5}"/>
              </a:ext>
            </a:extLst>
          </p:cNvPr>
          <p:cNvSpPr/>
          <p:nvPr/>
        </p:nvSpPr>
        <p:spPr>
          <a:xfrm>
            <a:off x="838200" y="1225330"/>
            <a:ext cx="10901288" cy="490115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err="1">
              <a:solidFill>
                <a:schemeClr val="tx1"/>
              </a:solidFill>
            </a:endParaRPr>
          </a:p>
        </p:txBody>
      </p:sp>
      <p:sp>
        <p:nvSpPr>
          <p:cNvPr id="2" name="TextBox 1">
            <a:extLst>
              <a:ext uri="{FF2B5EF4-FFF2-40B4-BE49-F238E27FC236}">
                <a16:creationId xmlns:a16="http://schemas.microsoft.com/office/drawing/2014/main" id="{79B0C72E-89D1-5BE8-A19F-741488A617D1}"/>
              </a:ext>
            </a:extLst>
          </p:cNvPr>
          <p:cNvSpPr txBox="1"/>
          <p:nvPr/>
        </p:nvSpPr>
        <p:spPr>
          <a:xfrm>
            <a:off x="1199445" y="1340265"/>
            <a:ext cx="10015456" cy="4901150"/>
          </a:xfrm>
          <a:prstGeom prst="rect">
            <a:avLst/>
          </a:prstGeom>
          <a:noFill/>
        </p:spPr>
        <p:txBody>
          <a:bodyPr wrap="square">
            <a:spAutoFit/>
          </a:bodyPr>
          <a:lstStyle/>
          <a:p>
            <a:pPr>
              <a:lnSpc>
                <a:spcPct val="150000"/>
              </a:lnSpc>
            </a:pPr>
            <a:r>
              <a:rPr lang="el-GR" sz="1350" dirty="0">
                <a:latin typeface="Times New Roman" panose="02020603050405020304" pitchFamily="18" charset="0"/>
                <a:cs typeface="Times New Roman" panose="02020603050405020304" pitchFamily="18" charset="0"/>
              </a:rPr>
              <a:t>Από τις παραμετρικές μελέτες που πραγματοποιήθηκαν προκύπτουν τα εξής γενικά συμπεράσματα:</a:t>
            </a:r>
          </a:p>
          <a:p>
            <a:pPr>
              <a:lnSpc>
                <a:spcPct val="150000"/>
              </a:lnSpc>
            </a:pPr>
            <a:endParaRPr lang="el-GR" sz="1350" dirty="0">
              <a:latin typeface="Times New Roman" panose="02020603050405020304" pitchFamily="18" charset="0"/>
              <a:cs typeface="Times New Roman" panose="02020603050405020304" pitchFamily="18" charset="0"/>
            </a:endParaRPr>
          </a:p>
          <a:p>
            <a:pPr marL="285750" indent="-285750">
              <a:lnSpc>
                <a:spcPct val="150000"/>
              </a:lnSpc>
              <a:buFont typeface="Wingdings" panose="05000000000000000000" pitchFamily="2" charset="2"/>
              <a:buChar char="§"/>
            </a:pPr>
            <a:r>
              <a:rPr lang="el-GR" sz="1350" dirty="0">
                <a:latin typeface="Times New Roman" panose="02020603050405020304" pitchFamily="18" charset="0"/>
                <a:cs typeface="Times New Roman" panose="02020603050405020304" pitchFamily="18" charset="0"/>
              </a:rPr>
              <a:t>Με αύξηση της διαμέτρου της πτερωτής υπάρχει μετατόπιση της καμπύλης λειτουργίας προς υψηλότερες διαφορές πίεσης και υψηλότερους βαθμού απόδοσης για την ίδια παροχή.</a:t>
            </a:r>
          </a:p>
          <a:p>
            <a:pPr marL="285750" indent="-285750">
              <a:lnSpc>
                <a:spcPct val="150000"/>
              </a:lnSpc>
              <a:buFont typeface="Wingdings" panose="05000000000000000000" pitchFamily="2" charset="2"/>
              <a:buChar char="§"/>
            </a:pPr>
            <a:endParaRPr lang="el-GR" sz="1350" dirty="0">
              <a:latin typeface="Times New Roman" panose="02020603050405020304" pitchFamily="18" charset="0"/>
              <a:cs typeface="Times New Roman" panose="02020603050405020304" pitchFamily="18" charset="0"/>
            </a:endParaRPr>
          </a:p>
          <a:p>
            <a:pPr marL="285750" indent="-285750">
              <a:lnSpc>
                <a:spcPct val="150000"/>
              </a:lnSpc>
              <a:buFont typeface="Wingdings" panose="05000000000000000000" pitchFamily="2" charset="2"/>
              <a:buChar char="§"/>
            </a:pPr>
            <a:r>
              <a:rPr lang="el-GR" sz="1350" dirty="0">
                <a:latin typeface="Times New Roman" panose="02020603050405020304" pitchFamily="18" charset="0"/>
                <a:cs typeface="Times New Roman" panose="02020603050405020304" pitchFamily="18" charset="0"/>
              </a:rPr>
              <a:t>Με αύξηση του ύψους των πτερυγίων η καμπύλη λειτουργίας μετατοπίζεται επίσης προς μεγαλύτερες διαφορές πίεσης και μεγαλύτερους βαθμούς απόδοσης, όχι τόσο έντονα όμως όσο με την αύξηση της διαμέτρου.</a:t>
            </a:r>
          </a:p>
          <a:p>
            <a:pPr marL="285750" indent="-285750">
              <a:lnSpc>
                <a:spcPct val="150000"/>
              </a:lnSpc>
              <a:buFont typeface="Wingdings" panose="05000000000000000000" pitchFamily="2" charset="2"/>
              <a:buChar char="§"/>
            </a:pPr>
            <a:endParaRPr lang="el-GR" sz="1350" dirty="0">
              <a:latin typeface="Times New Roman" panose="02020603050405020304" pitchFamily="18" charset="0"/>
              <a:cs typeface="Times New Roman" panose="02020603050405020304" pitchFamily="18" charset="0"/>
            </a:endParaRPr>
          </a:p>
          <a:p>
            <a:pPr marL="285750" indent="-285750">
              <a:lnSpc>
                <a:spcPct val="150000"/>
              </a:lnSpc>
              <a:buFont typeface="Wingdings" panose="05000000000000000000" pitchFamily="2" charset="2"/>
              <a:buChar char="§"/>
            </a:pPr>
            <a:r>
              <a:rPr lang="el-GR" sz="1350" dirty="0">
                <a:latin typeface="Times New Roman" panose="02020603050405020304" pitchFamily="18" charset="0"/>
                <a:cs typeface="Times New Roman" panose="02020603050405020304" pitchFamily="18" charset="0"/>
              </a:rPr>
              <a:t>Με αύξηση του αριθμού των πτερυγίων η χαρακτηριστική καμπύλη βελτιώνεται, κινούμενη δεξιότερα, καθώς η ροή κατευθύνεται καλύτερα εντός του κελύφους. Όμως, ο μέγιστος βαθμός απόδοσης της μηχανής με αύξηση των πτερυγίων φαίνεται να μειώνεται, εξαιτίας των περισσότερων απωλειών που εισάγουν τα περισσότερα πτερύγια. Παράλληλα όμως επιτυγχάνεται μεγαλύτερος βαθμός απόδοσης σε μεγαλύτερο εύρος παροχών.</a:t>
            </a:r>
          </a:p>
          <a:p>
            <a:pPr marL="285750" indent="-285750">
              <a:lnSpc>
                <a:spcPct val="150000"/>
              </a:lnSpc>
              <a:buFont typeface="Wingdings" panose="05000000000000000000" pitchFamily="2" charset="2"/>
              <a:buChar char="§"/>
            </a:pPr>
            <a:endParaRPr lang="el-GR" sz="1350" dirty="0">
              <a:latin typeface="Times New Roman" panose="02020603050405020304" pitchFamily="18" charset="0"/>
              <a:cs typeface="Times New Roman" panose="02020603050405020304" pitchFamily="18" charset="0"/>
            </a:endParaRPr>
          </a:p>
          <a:p>
            <a:pPr marL="285750" indent="-285750">
              <a:lnSpc>
                <a:spcPct val="150000"/>
              </a:lnSpc>
              <a:buFont typeface="Wingdings" panose="05000000000000000000" pitchFamily="2" charset="2"/>
              <a:buChar char="§"/>
            </a:pPr>
            <a:r>
              <a:rPr lang="el-GR" sz="1350" dirty="0">
                <a:latin typeface="Times New Roman" panose="02020603050405020304" pitchFamily="18" charset="0"/>
                <a:cs typeface="Times New Roman" panose="02020603050405020304" pitchFamily="18" charset="0"/>
              </a:rPr>
              <a:t>Μικρές αλλαγές στην πτερωτή μπορούν να οδηγήσουν σε έναν νέο αποδοτικό φυσητήρα για να καλύψει διαφορετικές ανάγκες από τον αρχικό χωρίς να χρειάζεται να αλλάξει και το κέλυφος.</a:t>
            </a:r>
          </a:p>
        </p:txBody>
      </p:sp>
    </p:spTree>
    <p:extLst>
      <p:ext uri="{BB962C8B-B14F-4D97-AF65-F5344CB8AC3E}">
        <p14:creationId xmlns:p14="http://schemas.microsoft.com/office/powerpoint/2010/main" val="37802927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19C49-7351-41B1-AD44-1E3B2EE5F592}"/>
              </a:ext>
            </a:extLst>
          </p:cNvPr>
          <p:cNvSpPr>
            <a:spLocks noGrp="1"/>
          </p:cNvSpPr>
          <p:nvPr>
            <p:ph type="ctrTitle"/>
          </p:nvPr>
        </p:nvSpPr>
        <p:spPr>
          <a:xfrm>
            <a:off x="513346" y="1959980"/>
            <a:ext cx="11165305" cy="560599"/>
          </a:xfrm>
        </p:spPr>
        <p:txBody>
          <a:bodyPr>
            <a:normAutofit/>
          </a:bodyPr>
          <a:lstStyle/>
          <a:p>
            <a:r>
              <a:rPr lang="el-GR" sz="3200" b="1" dirty="0">
                <a:latin typeface="Times New Roman" panose="02020603050405020304" pitchFamily="18" charset="0"/>
                <a:cs typeface="Times New Roman" panose="02020603050405020304" pitchFamily="18" charset="0"/>
              </a:rPr>
              <a:t>Σας ευχαριστώ πολύ για την προσοχή σας</a:t>
            </a:r>
            <a:endParaRPr lang="en-US" sz="3200" b="1" dirty="0">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8283E1C0-1D12-7B47-4A91-DB5D3D3C6541}"/>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17812" y="2747616"/>
            <a:ext cx="1356374" cy="1362767"/>
          </a:xfrm>
          <a:prstGeom prst="rect">
            <a:avLst/>
          </a:prstGeom>
          <a:noFill/>
          <a:ln>
            <a:noFill/>
          </a:ln>
        </p:spPr>
      </p:pic>
    </p:spTree>
    <p:custDataLst>
      <p:custData r:id="rId1"/>
      <p:custData r:id="rId2"/>
    </p:custDataLst>
    <p:extLst>
      <p:ext uri="{BB962C8B-B14F-4D97-AF65-F5344CB8AC3E}">
        <p14:creationId xmlns:p14="http://schemas.microsoft.com/office/powerpoint/2010/main" val="11693840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A6482-415C-4AE9-4478-CA185B0811B7}"/>
              </a:ext>
            </a:extLst>
          </p:cNvPr>
          <p:cNvSpPr>
            <a:spLocks noGrp="1"/>
          </p:cNvSpPr>
          <p:nvPr>
            <p:ph type="title"/>
          </p:nvPr>
        </p:nvSpPr>
        <p:spPr>
          <a:xfrm>
            <a:off x="838200" y="365125"/>
            <a:ext cx="10515600" cy="1203423"/>
          </a:xfrm>
        </p:spPr>
        <p:txBody>
          <a:bodyPr/>
          <a:lstStyle/>
          <a:p>
            <a:r>
              <a:rPr lang="el-GR" b="1" dirty="0">
                <a:latin typeface="Times New Roman" panose="02020603050405020304" pitchFamily="18" charset="0"/>
                <a:cs typeface="Times New Roman" panose="02020603050405020304" pitchFamily="18" charset="0"/>
              </a:rPr>
              <a:t>Δομή της παρουσίασης</a:t>
            </a:r>
            <a:endParaRPr lang="en-US" b="1" dirty="0">
              <a:latin typeface="Times New Roman" panose="02020603050405020304" pitchFamily="18" charset="0"/>
              <a:cs typeface="Times New Roman" panose="02020603050405020304" pitchFamily="18" charset="0"/>
            </a:endParaRPr>
          </a:p>
        </p:txBody>
      </p:sp>
      <p:sp>
        <p:nvSpPr>
          <p:cNvPr id="5" name="Slide Number Placeholder 4">
            <a:extLst>
              <a:ext uri="{FF2B5EF4-FFF2-40B4-BE49-F238E27FC236}">
                <a16:creationId xmlns:a16="http://schemas.microsoft.com/office/drawing/2014/main" id="{7D3CA2BD-AA31-6D97-F317-A7A29E41F1AE}"/>
              </a:ext>
            </a:extLst>
          </p:cNvPr>
          <p:cNvSpPr>
            <a:spLocks noGrp="1"/>
          </p:cNvSpPr>
          <p:nvPr>
            <p:ph type="sldNum" sz="quarter" idx="12"/>
          </p:nvPr>
        </p:nvSpPr>
        <p:spPr/>
        <p:txBody>
          <a:bodyPr/>
          <a:lstStyle/>
          <a:p>
            <a:fld id="{5AEC89D8-36C3-40BD-BBB3-9AD7F891C9FD}" type="slidenum">
              <a:rPr lang="x-none" smtClean="0"/>
              <a:t>2</a:t>
            </a:fld>
            <a:endParaRPr lang="x-none"/>
          </a:p>
        </p:txBody>
      </p:sp>
      <p:sp>
        <p:nvSpPr>
          <p:cNvPr id="11" name="Content Placeholder 10">
            <a:extLst>
              <a:ext uri="{FF2B5EF4-FFF2-40B4-BE49-F238E27FC236}">
                <a16:creationId xmlns:a16="http://schemas.microsoft.com/office/drawing/2014/main" id="{F0A604D2-E5C6-0673-0901-BA70D0CE4966}"/>
              </a:ext>
            </a:extLst>
          </p:cNvPr>
          <p:cNvSpPr>
            <a:spLocks noGrp="1"/>
          </p:cNvSpPr>
          <p:nvPr>
            <p:ph idx="1"/>
          </p:nvPr>
        </p:nvSpPr>
        <p:spPr>
          <a:xfrm>
            <a:off x="838200" y="1371600"/>
            <a:ext cx="10515600" cy="5023945"/>
          </a:xfrm>
        </p:spPr>
        <p:txBody>
          <a:bodyPr>
            <a:normAutofit fontScale="77500" lnSpcReduction="20000"/>
          </a:bodyPr>
          <a:lstStyle/>
          <a:p>
            <a:r>
              <a:rPr lang="de-CH" sz="1800" b="1" dirty="0">
                <a:latin typeface="Times New Roman" panose="02020603050405020304" pitchFamily="18" charset="0"/>
                <a:cs typeface="Times New Roman" panose="02020603050405020304" pitchFamily="18" charset="0"/>
              </a:rPr>
              <a:t>1. </a:t>
            </a:r>
            <a:r>
              <a:rPr lang="el-GR" sz="1800" b="1" dirty="0">
                <a:latin typeface="Times New Roman" panose="02020603050405020304" pitchFamily="18" charset="0"/>
                <a:cs typeface="Times New Roman" panose="02020603050405020304" pitchFamily="18" charset="0"/>
              </a:rPr>
              <a:t>Εισαγωγή</a:t>
            </a:r>
          </a:p>
          <a:p>
            <a:r>
              <a:rPr lang="el-GR" sz="1800" dirty="0">
                <a:latin typeface="Times New Roman" panose="02020603050405020304" pitchFamily="18" charset="0"/>
                <a:cs typeface="Times New Roman" panose="02020603050405020304" pitchFamily="18" charset="0"/>
              </a:rPr>
              <a:t>    1.1. Ο φυγοκεντρικός φυσητήρας</a:t>
            </a:r>
          </a:p>
          <a:p>
            <a:r>
              <a:rPr lang="el-GR" sz="1800" dirty="0">
                <a:latin typeface="Times New Roman" panose="02020603050405020304" pitchFamily="18" charset="0"/>
                <a:cs typeface="Times New Roman" panose="02020603050405020304" pitchFamily="18" charset="0"/>
              </a:rPr>
              <a:t>    1.2. Σκοπός της εργασίας</a:t>
            </a:r>
          </a:p>
          <a:p>
            <a:endParaRPr lang="el-GR" sz="1800" dirty="0">
              <a:latin typeface="Times New Roman" panose="02020603050405020304" pitchFamily="18" charset="0"/>
              <a:cs typeface="Times New Roman" panose="02020603050405020304" pitchFamily="18" charset="0"/>
            </a:endParaRPr>
          </a:p>
          <a:p>
            <a:r>
              <a:rPr lang="el-GR" sz="1800" b="1" dirty="0">
                <a:latin typeface="Times New Roman" panose="02020603050405020304" pitchFamily="18" charset="0"/>
                <a:cs typeface="Times New Roman" panose="02020603050405020304" pitchFamily="18" charset="0"/>
              </a:rPr>
              <a:t>2. Μοντελοποίηση</a:t>
            </a:r>
          </a:p>
          <a:p>
            <a:r>
              <a:rPr lang="el-GR" sz="1800" dirty="0">
                <a:latin typeface="Times New Roman" panose="02020603050405020304" pitchFamily="18" charset="0"/>
                <a:cs typeface="Times New Roman" panose="02020603050405020304" pitchFamily="18" charset="0"/>
              </a:rPr>
              <a:t>     2.1. Σχεδίαση του φυσητήρα σε </a:t>
            </a:r>
            <a:r>
              <a:rPr lang="de-CH" sz="1800" dirty="0">
                <a:latin typeface="Times New Roman" panose="02020603050405020304" pitchFamily="18" charset="0"/>
                <a:cs typeface="Times New Roman" panose="02020603050405020304" pitchFamily="18" charset="0"/>
              </a:rPr>
              <a:t>CAD </a:t>
            </a:r>
            <a:r>
              <a:rPr lang="el-GR" sz="1800" dirty="0">
                <a:latin typeface="Times New Roman" panose="02020603050405020304" pitchFamily="18" charset="0"/>
                <a:cs typeface="Times New Roman" panose="02020603050405020304" pitchFamily="18" charset="0"/>
              </a:rPr>
              <a:t>λογισμικό</a:t>
            </a:r>
          </a:p>
          <a:p>
            <a:r>
              <a:rPr lang="el-GR" sz="1800" dirty="0">
                <a:latin typeface="Times New Roman" panose="02020603050405020304" pitchFamily="18" charset="0"/>
                <a:cs typeface="Times New Roman" panose="02020603050405020304" pitchFamily="18" charset="0"/>
              </a:rPr>
              <a:t>     2.2. Δημιουργία του </a:t>
            </a:r>
            <a:r>
              <a:rPr lang="de-CH" sz="1800" dirty="0">
                <a:latin typeface="Times New Roman" panose="02020603050405020304" pitchFamily="18" charset="0"/>
                <a:cs typeface="Times New Roman" panose="02020603050405020304" pitchFamily="18" charset="0"/>
              </a:rPr>
              <a:t>CFD </a:t>
            </a:r>
            <a:r>
              <a:rPr lang="el-GR" sz="1800" dirty="0">
                <a:latin typeface="Times New Roman" panose="02020603050405020304" pitchFamily="18" charset="0"/>
                <a:cs typeface="Times New Roman" panose="02020603050405020304" pitchFamily="18" charset="0"/>
              </a:rPr>
              <a:t>μοντέλου – Τεχνική μοντελοποίησης</a:t>
            </a:r>
          </a:p>
          <a:p>
            <a:r>
              <a:rPr lang="el-GR" sz="1800" dirty="0">
                <a:latin typeface="Times New Roman" panose="02020603050405020304" pitchFamily="18" charset="0"/>
                <a:cs typeface="Times New Roman" panose="02020603050405020304" pitchFamily="18" charset="0"/>
              </a:rPr>
              <a:t>     2.3. Δημιουργία του </a:t>
            </a:r>
            <a:r>
              <a:rPr lang="de-CH" sz="1800" dirty="0">
                <a:latin typeface="Times New Roman" panose="02020603050405020304" pitchFamily="18" charset="0"/>
                <a:cs typeface="Times New Roman" panose="02020603050405020304" pitchFamily="18" charset="0"/>
              </a:rPr>
              <a:t>CFD </a:t>
            </a:r>
            <a:r>
              <a:rPr lang="el-GR" sz="1800" dirty="0">
                <a:latin typeface="Times New Roman" panose="02020603050405020304" pitchFamily="18" charset="0"/>
                <a:cs typeface="Times New Roman" panose="02020603050405020304" pitchFamily="18" charset="0"/>
              </a:rPr>
              <a:t>μοντέλου – Πλεγματοποίηση, οριακές συνθήκες και κριτήρια σύγκλισης</a:t>
            </a:r>
          </a:p>
          <a:p>
            <a:r>
              <a:rPr lang="el-GR" sz="1800" dirty="0">
                <a:latin typeface="Times New Roman" panose="02020603050405020304" pitchFamily="18" charset="0"/>
                <a:cs typeface="Times New Roman" panose="02020603050405020304" pitchFamily="18" charset="0"/>
              </a:rPr>
              <a:t>     2.4. Μελέτη ανεξαρτησίας πλέγματος και επικύρωση υπολογιστικού μοντέλου</a:t>
            </a:r>
          </a:p>
          <a:p>
            <a:r>
              <a:rPr lang="el-GR" sz="1800" dirty="0">
                <a:latin typeface="Times New Roman" panose="02020603050405020304" pitchFamily="18" charset="0"/>
                <a:cs typeface="Times New Roman" panose="02020603050405020304" pitchFamily="18" charset="0"/>
              </a:rPr>
              <a:t>     2.5. Επαλήθευση των νόμων ομοιότητας για την πτερωτή</a:t>
            </a:r>
          </a:p>
          <a:p>
            <a:endParaRPr lang="el-GR" sz="1800" dirty="0">
              <a:latin typeface="Times New Roman" panose="02020603050405020304" pitchFamily="18" charset="0"/>
              <a:cs typeface="Times New Roman" panose="02020603050405020304" pitchFamily="18" charset="0"/>
            </a:endParaRPr>
          </a:p>
          <a:p>
            <a:r>
              <a:rPr lang="el-GR" sz="1800" b="1" dirty="0">
                <a:latin typeface="Times New Roman" panose="02020603050405020304" pitchFamily="18" charset="0"/>
                <a:cs typeface="Times New Roman" panose="02020603050405020304" pitchFamily="18" charset="0"/>
              </a:rPr>
              <a:t>3. Παραμετρικές μελέτες της πτερωτής</a:t>
            </a:r>
          </a:p>
          <a:p>
            <a:r>
              <a:rPr lang="el-GR" sz="1800" dirty="0">
                <a:latin typeface="Times New Roman" panose="02020603050405020304" pitchFamily="18" charset="0"/>
                <a:cs typeface="Times New Roman" panose="02020603050405020304" pitchFamily="18" charset="0"/>
              </a:rPr>
              <a:t>    3.1. Διάμετρος πτερωτής</a:t>
            </a:r>
          </a:p>
          <a:p>
            <a:r>
              <a:rPr lang="el-GR" sz="1800" dirty="0">
                <a:latin typeface="Times New Roman" panose="02020603050405020304" pitchFamily="18" charset="0"/>
                <a:cs typeface="Times New Roman" panose="02020603050405020304" pitchFamily="18" charset="0"/>
              </a:rPr>
              <a:t>    3.2. Ύψος πτερυγίων</a:t>
            </a:r>
          </a:p>
          <a:p>
            <a:r>
              <a:rPr lang="el-GR" sz="1800" dirty="0">
                <a:latin typeface="Times New Roman" panose="02020603050405020304" pitchFamily="18" charset="0"/>
                <a:cs typeface="Times New Roman" panose="02020603050405020304" pitchFamily="18" charset="0"/>
              </a:rPr>
              <a:t>    3.3. Αριθμός πτερυγίων</a:t>
            </a:r>
          </a:p>
          <a:p>
            <a:r>
              <a:rPr lang="el-GR" sz="1800" dirty="0">
                <a:latin typeface="Times New Roman" panose="02020603050405020304" pitchFamily="18" charset="0"/>
                <a:cs typeface="Times New Roman" panose="02020603050405020304" pitchFamily="18" charset="0"/>
              </a:rPr>
              <a:t>    3.4. Γωνία πτερυγίων</a:t>
            </a:r>
          </a:p>
          <a:p>
            <a:endParaRPr lang="el-GR" sz="1800" dirty="0">
              <a:latin typeface="Times New Roman" panose="02020603050405020304" pitchFamily="18" charset="0"/>
              <a:cs typeface="Times New Roman" panose="02020603050405020304" pitchFamily="18" charset="0"/>
            </a:endParaRPr>
          </a:p>
          <a:p>
            <a:r>
              <a:rPr lang="el-GR" sz="1800" b="1" dirty="0">
                <a:latin typeface="Times New Roman" panose="02020603050405020304" pitchFamily="18" charset="0"/>
                <a:cs typeface="Times New Roman" panose="02020603050405020304" pitchFamily="18" charset="0"/>
              </a:rPr>
              <a:t>4. Παράδειγμα νέας σχεδίασης</a:t>
            </a:r>
          </a:p>
          <a:p>
            <a:endParaRPr lang="el-GR" sz="1800" dirty="0">
              <a:latin typeface="Times New Roman" panose="02020603050405020304" pitchFamily="18" charset="0"/>
              <a:cs typeface="Times New Roman" panose="02020603050405020304" pitchFamily="18" charset="0"/>
            </a:endParaRPr>
          </a:p>
          <a:p>
            <a:r>
              <a:rPr lang="el-GR" sz="1800" b="1" dirty="0">
                <a:latin typeface="Times New Roman" panose="02020603050405020304" pitchFamily="18" charset="0"/>
                <a:cs typeface="Times New Roman" panose="02020603050405020304" pitchFamily="18" charset="0"/>
              </a:rPr>
              <a:t>5. Συμπεράσματα</a:t>
            </a:r>
          </a:p>
          <a:p>
            <a:endParaRPr lang="en-US" dirty="0"/>
          </a:p>
        </p:txBody>
      </p:sp>
    </p:spTree>
    <p:extLst>
      <p:ext uri="{BB962C8B-B14F-4D97-AF65-F5344CB8AC3E}">
        <p14:creationId xmlns:p14="http://schemas.microsoft.com/office/powerpoint/2010/main" val="1572580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3AD5A6EA-5CC2-B795-B0BA-1DCBF23BDE5E}"/>
              </a:ext>
            </a:extLst>
          </p:cNvPr>
          <p:cNvSpPr>
            <a:spLocks noGrp="1"/>
          </p:cNvSpPr>
          <p:nvPr>
            <p:ph type="sldNum" sz="quarter" idx="12"/>
          </p:nvPr>
        </p:nvSpPr>
        <p:spPr/>
        <p:txBody>
          <a:bodyPr/>
          <a:lstStyle/>
          <a:p>
            <a:fld id="{5AEC89D8-36C3-40BD-BBB3-9AD7F891C9FD}" type="slidenum">
              <a:rPr lang="x-none" smtClean="0"/>
              <a:t>3</a:t>
            </a:fld>
            <a:endParaRPr lang="x-none"/>
          </a:p>
        </p:txBody>
      </p:sp>
      <p:sp>
        <p:nvSpPr>
          <p:cNvPr id="6" name="Title 1">
            <a:extLst>
              <a:ext uri="{FF2B5EF4-FFF2-40B4-BE49-F238E27FC236}">
                <a16:creationId xmlns:a16="http://schemas.microsoft.com/office/drawing/2014/main" id="{542F4C2C-B3DC-3B8C-4BFC-46D8673DA8EF}"/>
              </a:ext>
            </a:extLst>
          </p:cNvPr>
          <p:cNvSpPr>
            <a:spLocks noGrp="1"/>
          </p:cNvSpPr>
          <p:nvPr>
            <p:ph type="title"/>
          </p:nvPr>
        </p:nvSpPr>
        <p:spPr>
          <a:xfrm>
            <a:off x="838200" y="320675"/>
            <a:ext cx="10515600" cy="1325563"/>
          </a:xfrm>
        </p:spPr>
        <p:txBody>
          <a:bodyPr/>
          <a:lstStyle/>
          <a:p>
            <a:r>
              <a:rPr lang="el-GR" b="1" dirty="0">
                <a:latin typeface="Times New Roman" panose="02020603050405020304" pitchFamily="18" charset="0"/>
                <a:cs typeface="Times New Roman" panose="02020603050405020304" pitchFamily="18" charset="0"/>
              </a:rPr>
              <a:t>1. Εισαγωγή</a:t>
            </a:r>
            <a:br>
              <a:rPr lang="el-GR" b="1" dirty="0">
                <a:latin typeface="Times New Roman" panose="02020603050405020304" pitchFamily="18" charset="0"/>
                <a:cs typeface="Times New Roman" panose="02020603050405020304" pitchFamily="18" charset="0"/>
              </a:rPr>
            </a:br>
            <a:r>
              <a:rPr lang="el-GR" sz="2000" b="1" dirty="0">
                <a:latin typeface="Times New Roman" panose="02020603050405020304" pitchFamily="18" charset="0"/>
                <a:cs typeface="Times New Roman" panose="02020603050405020304" pitchFamily="18" charset="0"/>
              </a:rPr>
              <a:t>1.1. Ο φυγοκεντρικός φυσητήρας</a:t>
            </a:r>
            <a:endParaRPr lang="en-US" sz="2000" b="1" dirty="0">
              <a:latin typeface="Times New Roman" panose="02020603050405020304" pitchFamily="18" charset="0"/>
              <a:cs typeface="Times New Roman" panose="02020603050405020304" pitchFamily="18" charset="0"/>
            </a:endParaRPr>
          </a:p>
        </p:txBody>
      </p:sp>
      <p:pic>
        <p:nvPicPr>
          <p:cNvPr id="1026" name="Picture 2" descr="Centrifugal Fan - an overview | ScienceDirect Topics">
            <a:extLst>
              <a:ext uri="{FF2B5EF4-FFF2-40B4-BE49-F238E27FC236}">
                <a16:creationId xmlns:a16="http://schemas.microsoft.com/office/drawing/2014/main" id="{72B3C0A5-28D2-FD3C-2F70-A4776DA01E0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71070" y="3007257"/>
            <a:ext cx="2838994" cy="146304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Rounded Corners 6">
            <a:extLst>
              <a:ext uri="{FF2B5EF4-FFF2-40B4-BE49-F238E27FC236}">
                <a16:creationId xmlns:a16="http://schemas.microsoft.com/office/drawing/2014/main" id="{E4D944CF-F84A-BB52-BD63-D139170CFAC5}"/>
              </a:ext>
            </a:extLst>
          </p:cNvPr>
          <p:cNvSpPr/>
          <p:nvPr/>
        </p:nvSpPr>
        <p:spPr>
          <a:xfrm>
            <a:off x="838200" y="1498209"/>
            <a:ext cx="3304735" cy="398819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err="1">
              <a:solidFill>
                <a:schemeClr val="tx1"/>
              </a:solidFill>
            </a:endParaRPr>
          </a:p>
        </p:txBody>
      </p:sp>
      <p:sp>
        <p:nvSpPr>
          <p:cNvPr id="8" name="Rectangle: Rounded Corners 7">
            <a:extLst>
              <a:ext uri="{FF2B5EF4-FFF2-40B4-BE49-F238E27FC236}">
                <a16:creationId xmlns:a16="http://schemas.microsoft.com/office/drawing/2014/main" id="{0F0ECC59-7415-7EF4-84E5-B91D925F24DA}"/>
              </a:ext>
            </a:extLst>
          </p:cNvPr>
          <p:cNvSpPr/>
          <p:nvPr/>
        </p:nvSpPr>
        <p:spPr>
          <a:xfrm>
            <a:off x="4384933" y="1498209"/>
            <a:ext cx="6968867" cy="398819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err="1">
              <a:solidFill>
                <a:schemeClr val="tx1"/>
              </a:solidFill>
            </a:endParaRPr>
          </a:p>
        </p:txBody>
      </p:sp>
      <p:sp>
        <p:nvSpPr>
          <p:cNvPr id="10" name="TextBox 9">
            <a:extLst>
              <a:ext uri="{FF2B5EF4-FFF2-40B4-BE49-F238E27FC236}">
                <a16:creationId xmlns:a16="http://schemas.microsoft.com/office/drawing/2014/main" id="{491F1FAC-0C3C-DCB8-D96F-36CEB47A10C3}"/>
              </a:ext>
            </a:extLst>
          </p:cNvPr>
          <p:cNvSpPr txBox="1"/>
          <p:nvPr/>
        </p:nvSpPr>
        <p:spPr>
          <a:xfrm>
            <a:off x="1080198" y="1770918"/>
            <a:ext cx="3481754" cy="745270"/>
          </a:xfrm>
          <a:prstGeom prst="rect">
            <a:avLst/>
          </a:prstGeom>
          <a:noFill/>
        </p:spPr>
        <p:txBody>
          <a:bodyPr wrap="square" lIns="0" tIns="0" rIns="0" bIns="0" rtlCol="0">
            <a:noAutofit/>
          </a:bodyPr>
          <a:lstStyle/>
          <a:p>
            <a:pPr algn="l"/>
            <a:r>
              <a:rPr lang="el-GR" sz="1400" dirty="0">
                <a:latin typeface="Times New Roman" panose="02020603050405020304" pitchFamily="18" charset="0"/>
                <a:cs typeface="Times New Roman" panose="02020603050405020304" pitchFamily="18" charset="0"/>
              </a:rPr>
              <a:t>Βασικά μέρη:</a:t>
            </a:r>
          </a:p>
          <a:p>
            <a:pPr marL="285750" indent="-285750" algn="l">
              <a:buFont typeface="Arial" panose="020B0604020202020204" pitchFamily="34" charset="0"/>
              <a:buChar char="•"/>
            </a:pPr>
            <a:r>
              <a:rPr lang="el-GR" sz="1400" dirty="0">
                <a:latin typeface="Times New Roman" panose="02020603050405020304" pitchFamily="18" charset="0"/>
                <a:cs typeface="Times New Roman" panose="02020603050405020304" pitchFamily="18" charset="0"/>
              </a:rPr>
              <a:t>Πτερωτή</a:t>
            </a:r>
            <a:r>
              <a:rPr lang="en-US" sz="1400" dirty="0">
                <a:latin typeface="Times New Roman" panose="02020603050405020304" pitchFamily="18" charset="0"/>
                <a:cs typeface="Times New Roman" panose="02020603050405020304" pitchFamily="18" charset="0"/>
              </a:rPr>
              <a:t> </a:t>
            </a:r>
            <a:endParaRPr lang="el-GR" sz="1400" dirty="0">
              <a:latin typeface="Times New Roman" panose="02020603050405020304" pitchFamily="18" charset="0"/>
              <a:cs typeface="Times New Roman" panose="02020603050405020304" pitchFamily="18" charset="0"/>
            </a:endParaRPr>
          </a:p>
          <a:p>
            <a:pPr marL="285750" indent="-285750" algn="l">
              <a:buFont typeface="Arial" panose="020B0604020202020204" pitchFamily="34" charset="0"/>
              <a:buChar char="•"/>
            </a:pPr>
            <a:r>
              <a:rPr lang="el-GR" sz="1400" dirty="0">
                <a:latin typeface="Times New Roman" panose="02020603050405020304" pitchFamily="18" charset="0"/>
                <a:cs typeface="Times New Roman" panose="02020603050405020304" pitchFamily="18" charset="0"/>
              </a:rPr>
              <a:t>Κέλυφος</a:t>
            </a:r>
          </a:p>
          <a:p>
            <a:pPr marL="285750" indent="-285750" algn="l">
              <a:buFont typeface="Arial" panose="020B0604020202020204" pitchFamily="34" charset="0"/>
              <a:buChar char="•"/>
            </a:pPr>
            <a:endParaRPr lang="en-US" sz="1400" dirty="0" err="1"/>
          </a:p>
        </p:txBody>
      </p:sp>
      <p:sp>
        <p:nvSpPr>
          <p:cNvPr id="12" name="TextBox 11">
            <a:extLst>
              <a:ext uri="{FF2B5EF4-FFF2-40B4-BE49-F238E27FC236}">
                <a16:creationId xmlns:a16="http://schemas.microsoft.com/office/drawing/2014/main" id="{BA67D867-EAFB-2C5A-7007-162FFCE8F1D7}"/>
              </a:ext>
            </a:extLst>
          </p:cNvPr>
          <p:cNvSpPr txBox="1"/>
          <p:nvPr/>
        </p:nvSpPr>
        <p:spPr>
          <a:xfrm>
            <a:off x="4661691" y="1512230"/>
            <a:ext cx="6094826" cy="338554"/>
          </a:xfrm>
          <a:prstGeom prst="rect">
            <a:avLst/>
          </a:prstGeom>
          <a:noFill/>
        </p:spPr>
        <p:txBody>
          <a:bodyPr wrap="square">
            <a:spAutoFit/>
          </a:bodyPr>
          <a:lstStyle/>
          <a:p>
            <a:pPr algn="l"/>
            <a:r>
              <a:rPr lang="el-GR" sz="1400" dirty="0">
                <a:latin typeface="Times New Roman" panose="02020603050405020304" pitchFamily="18" charset="0"/>
                <a:cs typeface="Times New Roman" panose="02020603050405020304" pitchFamily="18" charset="0"/>
              </a:rPr>
              <a:t>Κύριες εφαρμογές</a:t>
            </a:r>
            <a:r>
              <a:rPr lang="el-GR" sz="1600" dirty="0">
                <a:latin typeface="Times New Roman" panose="02020603050405020304" pitchFamily="18" charset="0"/>
                <a:cs typeface="Times New Roman" panose="02020603050405020304" pitchFamily="18" charset="0"/>
              </a:rPr>
              <a:t>:</a:t>
            </a:r>
          </a:p>
        </p:txBody>
      </p:sp>
      <p:sp>
        <p:nvSpPr>
          <p:cNvPr id="13" name="TextBox 12">
            <a:extLst>
              <a:ext uri="{FF2B5EF4-FFF2-40B4-BE49-F238E27FC236}">
                <a16:creationId xmlns:a16="http://schemas.microsoft.com/office/drawing/2014/main" id="{03CA4BCB-C923-2D40-BA10-DD9AC7B19665}"/>
              </a:ext>
            </a:extLst>
          </p:cNvPr>
          <p:cNvSpPr txBox="1"/>
          <p:nvPr/>
        </p:nvSpPr>
        <p:spPr>
          <a:xfrm>
            <a:off x="4480905" y="1811579"/>
            <a:ext cx="6094826" cy="307777"/>
          </a:xfrm>
          <a:prstGeom prst="rect">
            <a:avLst/>
          </a:prstGeom>
          <a:noFill/>
        </p:spPr>
        <p:txBody>
          <a:bodyPr wrap="square">
            <a:spAutoFit/>
          </a:bodyPr>
          <a:lstStyle/>
          <a:p>
            <a:pPr marL="285750" indent="-285750" algn="l">
              <a:buFont typeface="Arial" panose="020B0604020202020204" pitchFamily="34" charset="0"/>
              <a:buChar char="•"/>
            </a:pPr>
            <a:r>
              <a:rPr lang="el-GR" sz="1400" dirty="0">
                <a:latin typeface="Times New Roman" panose="02020603050405020304" pitchFamily="18" charset="0"/>
                <a:cs typeface="Times New Roman" panose="02020603050405020304" pitchFamily="18" charset="0"/>
              </a:rPr>
              <a:t>Εξαερισμός χώρων</a:t>
            </a:r>
          </a:p>
        </p:txBody>
      </p:sp>
      <p:sp>
        <p:nvSpPr>
          <p:cNvPr id="14" name="TextBox 13">
            <a:extLst>
              <a:ext uri="{FF2B5EF4-FFF2-40B4-BE49-F238E27FC236}">
                <a16:creationId xmlns:a16="http://schemas.microsoft.com/office/drawing/2014/main" id="{0CC40D62-7C9F-3F7D-9B2E-80D921B17634}"/>
              </a:ext>
            </a:extLst>
          </p:cNvPr>
          <p:cNvSpPr txBox="1"/>
          <p:nvPr/>
        </p:nvSpPr>
        <p:spPr>
          <a:xfrm>
            <a:off x="4384933" y="3863581"/>
            <a:ext cx="2930267" cy="523220"/>
          </a:xfrm>
          <a:prstGeom prst="rect">
            <a:avLst/>
          </a:prstGeom>
          <a:noFill/>
        </p:spPr>
        <p:txBody>
          <a:bodyPr wrap="square">
            <a:spAutoFit/>
          </a:bodyPr>
          <a:lstStyle/>
          <a:p>
            <a:pPr marL="285750" indent="-285750" algn="l">
              <a:buFont typeface="Arial" panose="020B0604020202020204" pitchFamily="34" charset="0"/>
              <a:buChar char="•"/>
            </a:pPr>
            <a:r>
              <a:rPr lang="el-GR" sz="1400" dirty="0">
                <a:latin typeface="Times New Roman" panose="02020603050405020304" pitchFamily="18" charset="0"/>
                <a:cs typeface="Times New Roman" panose="02020603050405020304" pitchFamily="18" charset="0"/>
              </a:rPr>
              <a:t>Απομάκρυνση ρύπων</a:t>
            </a:r>
            <a:r>
              <a:rPr lang="de-CH" sz="1400" dirty="0">
                <a:latin typeface="Times New Roman" panose="02020603050405020304" pitchFamily="18" charset="0"/>
                <a:cs typeface="Times New Roman" panose="02020603050405020304" pitchFamily="18" charset="0"/>
              </a:rPr>
              <a:t>/</a:t>
            </a:r>
            <a:r>
              <a:rPr lang="el-GR" sz="1400" dirty="0">
                <a:latin typeface="Times New Roman" panose="02020603050405020304" pitchFamily="18" charset="0"/>
                <a:cs typeface="Times New Roman" panose="02020603050405020304" pitchFamily="18" charset="0"/>
              </a:rPr>
              <a:t>σωματιδίων απο περιβάλλον εργασίας</a:t>
            </a:r>
          </a:p>
        </p:txBody>
      </p:sp>
      <p:sp>
        <p:nvSpPr>
          <p:cNvPr id="15" name="TextBox 14">
            <a:extLst>
              <a:ext uri="{FF2B5EF4-FFF2-40B4-BE49-F238E27FC236}">
                <a16:creationId xmlns:a16="http://schemas.microsoft.com/office/drawing/2014/main" id="{E365BF8F-2C3F-28BB-36F9-8403E3FD84E8}"/>
              </a:ext>
            </a:extLst>
          </p:cNvPr>
          <p:cNvSpPr txBox="1"/>
          <p:nvPr/>
        </p:nvSpPr>
        <p:spPr>
          <a:xfrm>
            <a:off x="8396780" y="1811578"/>
            <a:ext cx="6094826" cy="307777"/>
          </a:xfrm>
          <a:prstGeom prst="rect">
            <a:avLst/>
          </a:prstGeom>
          <a:noFill/>
        </p:spPr>
        <p:txBody>
          <a:bodyPr wrap="square">
            <a:spAutoFit/>
          </a:bodyPr>
          <a:lstStyle/>
          <a:p>
            <a:pPr marL="285750" indent="-285750" algn="l">
              <a:buFont typeface="Arial" panose="020B0604020202020204" pitchFamily="34" charset="0"/>
              <a:buChar char="•"/>
            </a:pPr>
            <a:r>
              <a:rPr lang="el-GR" sz="1400" dirty="0">
                <a:latin typeface="Times New Roman" panose="02020603050405020304" pitchFamily="18" charset="0"/>
                <a:cs typeface="Times New Roman" panose="02020603050405020304" pitchFamily="18" charset="0"/>
              </a:rPr>
              <a:t>Πνευματική μεταφορά υλικών</a:t>
            </a:r>
          </a:p>
        </p:txBody>
      </p:sp>
      <p:sp>
        <p:nvSpPr>
          <p:cNvPr id="16" name="TextBox 15">
            <a:extLst>
              <a:ext uri="{FF2B5EF4-FFF2-40B4-BE49-F238E27FC236}">
                <a16:creationId xmlns:a16="http://schemas.microsoft.com/office/drawing/2014/main" id="{0806BF12-F996-272B-28FE-6F59C2F6B658}"/>
              </a:ext>
            </a:extLst>
          </p:cNvPr>
          <p:cNvSpPr txBox="1"/>
          <p:nvPr/>
        </p:nvSpPr>
        <p:spPr>
          <a:xfrm>
            <a:off x="3008309" y="5919933"/>
            <a:ext cx="6175382" cy="480327"/>
          </a:xfrm>
          <a:prstGeom prst="rect">
            <a:avLst/>
          </a:prstGeom>
          <a:solidFill>
            <a:srgbClr val="CCECFF"/>
          </a:solidFill>
          <a:ln w="28575">
            <a:solidFill>
              <a:srgbClr val="002060"/>
            </a:solidFill>
          </a:ln>
        </p:spPr>
        <p:txBody>
          <a:bodyPr wrap="square" lIns="0" tIns="0" rIns="0" bIns="0" rtlCol="0">
            <a:noAutofit/>
          </a:bodyPr>
          <a:lstStyle/>
          <a:p>
            <a:pPr algn="ctr"/>
            <a:r>
              <a:rPr lang="el-GR" sz="1400" dirty="0">
                <a:latin typeface="Times New Roman" panose="02020603050405020304" pitchFamily="18" charset="0"/>
                <a:cs typeface="Times New Roman" panose="02020603050405020304" pitchFamily="18" charset="0"/>
              </a:rPr>
              <a:t>Πρόκειται για </a:t>
            </a:r>
            <a:r>
              <a:rPr lang="el-GR" sz="1400" b="1" dirty="0">
                <a:latin typeface="Times New Roman" panose="02020603050405020304" pitchFamily="18" charset="0"/>
                <a:cs typeface="Times New Roman" panose="02020603050405020304" pitchFamily="18" charset="0"/>
              </a:rPr>
              <a:t>στροβιλομηχανή απλής σχεδίασης</a:t>
            </a:r>
            <a:r>
              <a:rPr lang="el-GR" sz="1400" dirty="0">
                <a:latin typeface="Times New Roman" panose="02020603050405020304" pitchFamily="18" charset="0"/>
                <a:cs typeface="Times New Roman" panose="02020603050405020304" pitchFamily="18" charset="0"/>
              </a:rPr>
              <a:t>, που χρησιμοποιείται σε </a:t>
            </a:r>
            <a:r>
              <a:rPr lang="el-GR" sz="1400" b="1" dirty="0">
                <a:latin typeface="Times New Roman" panose="02020603050405020304" pitchFamily="18" charset="0"/>
                <a:cs typeface="Times New Roman" panose="02020603050405020304" pitchFamily="18" charset="0"/>
              </a:rPr>
              <a:t>ευρύ φάσμα βιομηχανικών εφαρμογών </a:t>
            </a:r>
            <a:r>
              <a:rPr lang="el-GR" sz="1400" dirty="0">
                <a:latin typeface="Times New Roman" panose="02020603050405020304" pitchFamily="18" charset="0"/>
                <a:cs typeface="Times New Roman" panose="02020603050405020304" pitchFamily="18" charset="0"/>
              </a:rPr>
              <a:t>και </a:t>
            </a:r>
            <a:r>
              <a:rPr lang="de-CH" sz="1400" b="1" dirty="0">
                <a:latin typeface="Times New Roman" panose="02020603050405020304" pitchFamily="18" charset="0"/>
                <a:cs typeface="Times New Roman" panose="02020603050405020304" pitchFamily="18" charset="0"/>
              </a:rPr>
              <a:t>HVAC</a:t>
            </a:r>
            <a:r>
              <a:rPr lang="de-CH" sz="1400" dirty="0">
                <a:latin typeface="Times New Roman" panose="02020603050405020304" pitchFamily="18" charset="0"/>
                <a:cs typeface="Times New Roman" panose="02020603050405020304" pitchFamily="18" charset="0"/>
              </a:rPr>
              <a:t> </a:t>
            </a:r>
            <a:r>
              <a:rPr lang="el-GR" sz="1400" dirty="0">
                <a:latin typeface="Times New Roman" panose="02020603050405020304" pitchFamily="18" charset="0"/>
                <a:cs typeface="Times New Roman" panose="02020603050405020304" pitchFamily="18" charset="0"/>
              </a:rPr>
              <a:t>συστήματα για ελεγχόμενη ροή αέρα.</a:t>
            </a:r>
            <a:endParaRPr lang="en-US" sz="1400" dirty="0" err="1">
              <a:latin typeface="Times New Roman" panose="02020603050405020304" pitchFamily="18" charset="0"/>
              <a:cs typeface="Times New Roman" panose="02020603050405020304" pitchFamily="18" charset="0"/>
            </a:endParaRPr>
          </a:p>
        </p:txBody>
      </p:sp>
      <p:pic>
        <p:nvPicPr>
          <p:cNvPr id="1028" name="Picture 4" descr="Industrial Centrifugal Fan In Ventilation Systems Stock, 48% OFF">
            <a:extLst>
              <a:ext uri="{FF2B5EF4-FFF2-40B4-BE49-F238E27FC236}">
                <a16:creationId xmlns:a16="http://schemas.microsoft.com/office/drawing/2014/main" id="{5793E760-5564-03FE-19C0-22BEE8B35E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3789" y="2132930"/>
            <a:ext cx="2408771" cy="160584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Pneumatic Conveying Air Blower, Capacity: 900 Cum/Hr at Rs 80000/piece in  Coimbatore">
            <a:extLst>
              <a:ext uri="{FF2B5EF4-FFF2-40B4-BE49-F238E27FC236}">
                <a16:creationId xmlns:a16="http://schemas.microsoft.com/office/drawing/2014/main" id="{EF98A297-9C58-2A6A-9B73-4C6C1534812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729002" y="2112002"/>
            <a:ext cx="2034599" cy="162677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Centrifugal Fans, Blowers for Industrial Ventilation Systems - Eldridge USA">
            <a:extLst>
              <a:ext uri="{FF2B5EF4-FFF2-40B4-BE49-F238E27FC236}">
                <a16:creationId xmlns:a16="http://schemas.microsoft.com/office/drawing/2014/main" id="{3B2328D1-D004-4A87-3C3E-A9BC6F96ECA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65963" y="3839735"/>
            <a:ext cx="2119532" cy="15896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47595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2A1BCA9-494D-1055-47E9-760A34DFBA7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03290" y="2891868"/>
            <a:ext cx="2832552" cy="2348374"/>
          </a:xfrm>
          <a:prstGeom prst="rect">
            <a:avLst/>
          </a:prstGeom>
        </p:spPr>
      </p:pic>
      <p:pic>
        <p:nvPicPr>
          <p:cNvPr id="3" name="Picture 2">
            <a:extLst>
              <a:ext uri="{FF2B5EF4-FFF2-40B4-BE49-F238E27FC236}">
                <a16:creationId xmlns:a16="http://schemas.microsoft.com/office/drawing/2014/main" id="{3B13CB6F-CCAF-92E7-4C4A-189CD724B23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5616"/>
          <a:stretch/>
        </p:blipFill>
        <p:spPr>
          <a:xfrm>
            <a:off x="838200" y="3047003"/>
            <a:ext cx="3200015" cy="2193239"/>
          </a:xfrm>
          <a:prstGeom prst="rect">
            <a:avLst/>
          </a:prstGeom>
        </p:spPr>
      </p:pic>
      <p:sp>
        <p:nvSpPr>
          <p:cNvPr id="5" name="Slide Number Placeholder 4">
            <a:extLst>
              <a:ext uri="{FF2B5EF4-FFF2-40B4-BE49-F238E27FC236}">
                <a16:creationId xmlns:a16="http://schemas.microsoft.com/office/drawing/2014/main" id="{3AD5A6EA-5CC2-B795-B0BA-1DCBF23BDE5E}"/>
              </a:ext>
            </a:extLst>
          </p:cNvPr>
          <p:cNvSpPr>
            <a:spLocks noGrp="1"/>
          </p:cNvSpPr>
          <p:nvPr>
            <p:ph type="sldNum" sz="quarter" idx="12"/>
          </p:nvPr>
        </p:nvSpPr>
        <p:spPr/>
        <p:txBody>
          <a:bodyPr/>
          <a:lstStyle/>
          <a:p>
            <a:fld id="{5AEC89D8-36C3-40BD-BBB3-9AD7F891C9FD}" type="slidenum">
              <a:rPr lang="x-none" smtClean="0"/>
              <a:t>4</a:t>
            </a:fld>
            <a:endParaRPr lang="x-none"/>
          </a:p>
        </p:txBody>
      </p:sp>
      <p:sp>
        <p:nvSpPr>
          <p:cNvPr id="6" name="Title 1">
            <a:extLst>
              <a:ext uri="{FF2B5EF4-FFF2-40B4-BE49-F238E27FC236}">
                <a16:creationId xmlns:a16="http://schemas.microsoft.com/office/drawing/2014/main" id="{542F4C2C-B3DC-3B8C-4BFC-46D8673DA8EF}"/>
              </a:ext>
            </a:extLst>
          </p:cNvPr>
          <p:cNvSpPr>
            <a:spLocks noGrp="1"/>
          </p:cNvSpPr>
          <p:nvPr>
            <p:ph type="title"/>
          </p:nvPr>
        </p:nvSpPr>
        <p:spPr>
          <a:xfrm>
            <a:off x="838200" y="320675"/>
            <a:ext cx="10515600" cy="1325563"/>
          </a:xfrm>
        </p:spPr>
        <p:txBody>
          <a:bodyPr/>
          <a:lstStyle/>
          <a:p>
            <a:r>
              <a:rPr lang="el-GR" b="1" dirty="0">
                <a:latin typeface="Times New Roman" panose="02020603050405020304" pitchFamily="18" charset="0"/>
                <a:cs typeface="Times New Roman" panose="02020603050405020304" pitchFamily="18" charset="0"/>
              </a:rPr>
              <a:t>1. Εισαγωγή</a:t>
            </a:r>
            <a:br>
              <a:rPr lang="el-GR" b="1" dirty="0">
                <a:latin typeface="Times New Roman" panose="02020603050405020304" pitchFamily="18" charset="0"/>
                <a:cs typeface="Times New Roman" panose="02020603050405020304" pitchFamily="18" charset="0"/>
              </a:rPr>
            </a:br>
            <a:r>
              <a:rPr lang="el-GR" sz="2000" b="1" dirty="0">
                <a:latin typeface="Times New Roman" panose="02020603050405020304" pitchFamily="18" charset="0"/>
                <a:cs typeface="Times New Roman" panose="02020603050405020304" pitchFamily="18" charset="0"/>
              </a:rPr>
              <a:t>1.</a:t>
            </a:r>
            <a:r>
              <a:rPr lang="en-US" sz="2000" b="1" dirty="0">
                <a:latin typeface="Times New Roman" panose="02020603050405020304" pitchFamily="18" charset="0"/>
                <a:cs typeface="Times New Roman" panose="02020603050405020304" pitchFamily="18" charset="0"/>
              </a:rPr>
              <a:t>2</a:t>
            </a:r>
            <a:r>
              <a:rPr lang="el-GR" sz="2000" b="1" dirty="0">
                <a:latin typeface="Times New Roman" panose="02020603050405020304" pitchFamily="18" charset="0"/>
                <a:cs typeface="Times New Roman" panose="02020603050405020304" pitchFamily="18" charset="0"/>
              </a:rPr>
              <a:t>. Ο σκοπός της εργασίας</a:t>
            </a:r>
            <a:endParaRPr lang="en-US" sz="2000" b="1" dirty="0">
              <a:latin typeface="Times New Roman" panose="02020603050405020304" pitchFamily="18" charset="0"/>
              <a:cs typeface="Times New Roman" panose="02020603050405020304" pitchFamily="18" charset="0"/>
            </a:endParaRPr>
          </a:p>
        </p:txBody>
      </p:sp>
      <p:sp>
        <p:nvSpPr>
          <p:cNvPr id="7" name="Rectangle: Rounded Corners 6">
            <a:extLst>
              <a:ext uri="{FF2B5EF4-FFF2-40B4-BE49-F238E27FC236}">
                <a16:creationId xmlns:a16="http://schemas.microsoft.com/office/drawing/2014/main" id="{E4D944CF-F84A-BB52-BD63-D139170CFAC5}"/>
              </a:ext>
            </a:extLst>
          </p:cNvPr>
          <p:cNvSpPr/>
          <p:nvPr/>
        </p:nvSpPr>
        <p:spPr>
          <a:xfrm>
            <a:off x="838200" y="1498209"/>
            <a:ext cx="6125308" cy="398819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err="1">
              <a:solidFill>
                <a:schemeClr val="tx1"/>
              </a:solidFill>
            </a:endParaRPr>
          </a:p>
        </p:txBody>
      </p:sp>
      <p:sp>
        <p:nvSpPr>
          <p:cNvPr id="8" name="Rectangle: Rounded Corners 7">
            <a:extLst>
              <a:ext uri="{FF2B5EF4-FFF2-40B4-BE49-F238E27FC236}">
                <a16:creationId xmlns:a16="http://schemas.microsoft.com/office/drawing/2014/main" id="{0F0ECC59-7415-7EF4-84E5-B91D925F24DA}"/>
              </a:ext>
            </a:extLst>
          </p:cNvPr>
          <p:cNvSpPr/>
          <p:nvPr/>
        </p:nvSpPr>
        <p:spPr>
          <a:xfrm>
            <a:off x="7202658" y="1498209"/>
            <a:ext cx="4151142" cy="398819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err="1">
              <a:solidFill>
                <a:schemeClr val="tx1"/>
              </a:solidFill>
            </a:endParaRPr>
          </a:p>
        </p:txBody>
      </p:sp>
      <p:sp>
        <p:nvSpPr>
          <p:cNvPr id="16" name="TextBox 15">
            <a:extLst>
              <a:ext uri="{FF2B5EF4-FFF2-40B4-BE49-F238E27FC236}">
                <a16:creationId xmlns:a16="http://schemas.microsoft.com/office/drawing/2014/main" id="{0806BF12-F996-272B-28FE-6F59C2F6B658}"/>
              </a:ext>
            </a:extLst>
          </p:cNvPr>
          <p:cNvSpPr txBox="1"/>
          <p:nvPr/>
        </p:nvSpPr>
        <p:spPr>
          <a:xfrm>
            <a:off x="1573236" y="5692552"/>
            <a:ext cx="9045527" cy="948455"/>
          </a:xfrm>
          <a:prstGeom prst="rect">
            <a:avLst/>
          </a:prstGeom>
          <a:solidFill>
            <a:srgbClr val="CCECFF"/>
          </a:solidFill>
          <a:ln w="28575">
            <a:solidFill>
              <a:srgbClr val="002060"/>
            </a:solidFill>
          </a:ln>
        </p:spPr>
        <p:txBody>
          <a:bodyPr wrap="square" lIns="0" tIns="0" rIns="0" bIns="0" rtlCol="0">
            <a:noAutofit/>
          </a:bodyPr>
          <a:lstStyle/>
          <a:p>
            <a:pPr marL="742950" lvl="1" indent="-285750">
              <a:buFont typeface="Wingdings" panose="05000000000000000000" pitchFamily="2" charset="2"/>
              <a:buChar char="§"/>
            </a:pPr>
            <a:r>
              <a:rPr lang="el-GR" sz="1400" dirty="0">
                <a:latin typeface="Times New Roman" panose="02020603050405020304" pitchFamily="18" charset="0"/>
                <a:cs typeface="Times New Roman" panose="02020603050405020304" pitchFamily="18" charset="0"/>
              </a:rPr>
              <a:t>Σε μία </a:t>
            </a:r>
            <a:r>
              <a:rPr lang="el-GR" sz="1400" b="1" dirty="0">
                <a:latin typeface="Times New Roman" panose="02020603050405020304" pitchFamily="18" charset="0"/>
                <a:cs typeface="Times New Roman" panose="02020603050405020304" pitchFamily="18" charset="0"/>
              </a:rPr>
              <a:t>διογκωμένη οικονομία κλίμακας</a:t>
            </a:r>
            <a:r>
              <a:rPr lang="el-GR" sz="1400" dirty="0">
                <a:latin typeface="Times New Roman" panose="02020603050405020304" pitchFamily="18" charset="0"/>
                <a:cs typeface="Times New Roman" panose="02020603050405020304" pitchFamily="18" charset="0"/>
              </a:rPr>
              <a:t> απαιτείται να δοθεί βάση στην </a:t>
            </a:r>
            <a:r>
              <a:rPr lang="el-GR" sz="1400" b="1" dirty="0">
                <a:latin typeface="Times New Roman" panose="02020603050405020304" pitchFamily="18" charset="0"/>
                <a:cs typeface="Times New Roman" panose="02020603050405020304" pitchFamily="18" charset="0"/>
              </a:rPr>
              <a:t>ανάλυση</a:t>
            </a:r>
            <a:r>
              <a:rPr lang="el-GR" sz="1400" dirty="0">
                <a:latin typeface="Times New Roman" panose="02020603050405020304" pitchFamily="18" charset="0"/>
                <a:cs typeface="Times New Roman" panose="02020603050405020304" pitchFamily="18" charset="0"/>
              </a:rPr>
              <a:t> και </a:t>
            </a:r>
            <a:r>
              <a:rPr lang="el-GR" sz="1400" b="1" dirty="0">
                <a:latin typeface="Times New Roman" panose="02020603050405020304" pitchFamily="18" charset="0"/>
                <a:cs typeface="Times New Roman" panose="02020603050405020304" pitchFamily="18" charset="0"/>
              </a:rPr>
              <a:t>βελτιστοποίηση</a:t>
            </a:r>
            <a:r>
              <a:rPr lang="el-GR" sz="1400" dirty="0">
                <a:latin typeface="Times New Roman" panose="02020603050405020304" pitchFamily="18" charset="0"/>
                <a:cs typeface="Times New Roman" panose="02020603050405020304" pitchFamily="18" charset="0"/>
              </a:rPr>
              <a:t> της λειτουργίας των φυγοκεντρικών φυσητήρων, διατηρώντας </a:t>
            </a:r>
            <a:r>
              <a:rPr lang="el-GR" sz="1400" b="1" dirty="0">
                <a:latin typeface="Times New Roman" panose="02020603050405020304" pitchFamily="18" charset="0"/>
                <a:cs typeface="Times New Roman" panose="02020603050405020304" pitchFamily="18" charset="0"/>
              </a:rPr>
              <a:t>χαμηλό το κόστος </a:t>
            </a:r>
            <a:r>
              <a:rPr lang="el-GR" sz="1400" dirty="0">
                <a:latin typeface="Times New Roman" panose="02020603050405020304" pitchFamily="18" charset="0"/>
                <a:cs typeface="Times New Roman" panose="02020603050405020304" pitchFamily="18" charset="0"/>
              </a:rPr>
              <a:t>κατασκευής τους.</a:t>
            </a:r>
          </a:p>
          <a:p>
            <a:pPr marL="742950" lvl="1" indent="-285750">
              <a:buFont typeface="Wingdings" panose="05000000000000000000" pitchFamily="2" charset="2"/>
              <a:buChar char="§"/>
            </a:pPr>
            <a:r>
              <a:rPr lang="el-GR" sz="1400" b="1" dirty="0">
                <a:latin typeface="Times New Roman" panose="02020603050405020304" pitchFamily="18" charset="0"/>
                <a:cs typeface="Times New Roman" panose="02020603050405020304" pitchFamily="18" charset="0"/>
              </a:rPr>
              <a:t>Σκοπός της εργασίας </a:t>
            </a:r>
            <a:r>
              <a:rPr lang="el-GR" sz="1400" dirty="0">
                <a:latin typeface="Times New Roman" panose="02020603050405020304" pitchFamily="18" charset="0"/>
                <a:cs typeface="Times New Roman" panose="02020603050405020304" pitchFamily="18" charset="0"/>
              </a:rPr>
              <a:t>είναι να δημιουργηθεί ένα </a:t>
            </a:r>
            <a:r>
              <a:rPr lang="de-CH" sz="1400" b="1" dirty="0" err="1">
                <a:latin typeface="Times New Roman" panose="02020603050405020304" pitchFamily="18" charset="0"/>
                <a:cs typeface="Times New Roman" panose="02020603050405020304" pitchFamily="18" charset="0"/>
              </a:rPr>
              <a:t>workflow</a:t>
            </a:r>
            <a:r>
              <a:rPr lang="de-CH" sz="1400" dirty="0">
                <a:latin typeface="Times New Roman" panose="02020603050405020304" pitchFamily="18" charset="0"/>
                <a:cs typeface="Times New Roman" panose="02020603050405020304" pitchFamily="18" charset="0"/>
              </a:rPr>
              <a:t> </a:t>
            </a:r>
            <a:r>
              <a:rPr lang="el-GR" sz="1400" dirty="0">
                <a:latin typeface="Times New Roman" panose="02020603050405020304" pitchFamily="18" charset="0"/>
                <a:cs typeface="Times New Roman" panose="02020603050405020304" pitchFamily="18" charset="0"/>
              </a:rPr>
              <a:t>για τη σχεδίαση, προσομοίωση και ανάλυση τέτοιων φυσητήρων</a:t>
            </a:r>
            <a:endParaRPr lang="en-US" sz="1400" dirty="0" err="1">
              <a:latin typeface="Times New Roman" panose="02020603050405020304" pitchFamily="18" charset="0"/>
              <a:cs typeface="Times New Roman" panose="02020603050405020304" pitchFamily="18" charset="0"/>
            </a:endParaRPr>
          </a:p>
        </p:txBody>
      </p:sp>
      <p:sp>
        <p:nvSpPr>
          <p:cNvPr id="18" name="TextBox 17">
            <a:extLst>
              <a:ext uri="{FF2B5EF4-FFF2-40B4-BE49-F238E27FC236}">
                <a16:creationId xmlns:a16="http://schemas.microsoft.com/office/drawing/2014/main" id="{67E455A0-BC3D-C95A-FA9A-10FA2E897AB1}"/>
              </a:ext>
            </a:extLst>
          </p:cNvPr>
          <p:cNvSpPr txBox="1"/>
          <p:nvPr/>
        </p:nvSpPr>
        <p:spPr>
          <a:xfrm>
            <a:off x="988257" y="5152836"/>
            <a:ext cx="2957217" cy="230832"/>
          </a:xfrm>
          <a:prstGeom prst="rect">
            <a:avLst/>
          </a:prstGeom>
          <a:noFill/>
        </p:spPr>
        <p:txBody>
          <a:bodyPr wrap="square">
            <a:spAutoFit/>
          </a:bodyPr>
          <a:lstStyle/>
          <a:p>
            <a:pPr algn="l"/>
            <a:r>
              <a:rPr lang="el-GR" sz="900" i="1" dirty="0">
                <a:latin typeface="Times New Roman" panose="02020603050405020304" pitchFamily="18" charset="0"/>
                <a:cs typeface="Times New Roman" panose="02020603050405020304" pitchFamily="18" charset="0"/>
              </a:rPr>
              <a:t>Έσοδα αγοράς βιομηχανικών φυσητήρων (σε εκατ. δολάρια).</a:t>
            </a:r>
          </a:p>
        </p:txBody>
      </p:sp>
      <p:sp>
        <p:nvSpPr>
          <p:cNvPr id="19" name="TextBox 18">
            <a:extLst>
              <a:ext uri="{FF2B5EF4-FFF2-40B4-BE49-F238E27FC236}">
                <a16:creationId xmlns:a16="http://schemas.microsoft.com/office/drawing/2014/main" id="{0DC20791-B638-4D1B-58A0-E074CCB5CFFC}"/>
              </a:ext>
            </a:extLst>
          </p:cNvPr>
          <p:cNvSpPr txBox="1"/>
          <p:nvPr/>
        </p:nvSpPr>
        <p:spPr>
          <a:xfrm>
            <a:off x="4349977" y="5152836"/>
            <a:ext cx="2957217" cy="230832"/>
          </a:xfrm>
          <a:prstGeom prst="rect">
            <a:avLst/>
          </a:prstGeom>
          <a:noFill/>
        </p:spPr>
        <p:txBody>
          <a:bodyPr wrap="square">
            <a:spAutoFit/>
          </a:bodyPr>
          <a:lstStyle/>
          <a:p>
            <a:pPr algn="l"/>
            <a:r>
              <a:rPr lang="el-GR" sz="900" i="1" dirty="0">
                <a:latin typeface="Times New Roman" panose="02020603050405020304" pitchFamily="18" charset="0"/>
                <a:cs typeface="Times New Roman" panose="02020603050405020304" pitchFamily="18" charset="0"/>
              </a:rPr>
              <a:t>Η αγορά βιομηχανικών φυσητήρων ανά περιοχή.</a:t>
            </a:r>
          </a:p>
        </p:txBody>
      </p:sp>
      <p:sp>
        <p:nvSpPr>
          <p:cNvPr id="20" name="TextBox 19">
            <a:extLst>
              <a:ext uri="{FF2B5EF4-FFF2-40B4-BE49-F238E27FC236}">
                <a16:creationId xmlns:a16="http://schemas.microsoft.com/office/drawing/2014/main" id="{D3FCEFF8-D895-A316-FAE4-54C7C868167C}"/>
              </a:ext>
            </a:extLst>
          </p:cNvPr>
          <p:cNvSpPr txBox="1"/>
          <p:nvPr/>
        </p:nvSpPr>
        <p:spPr>
          <a:xfrm>
            <a:off x="1092793" y="1607082"/>
            <a:ext cx="5990290" cy="523220"/>
          </a:xfrm>
          <a:prstGeom prst="rect">
            <a:avLst/>
          </a:prstGeom>
          <a:noFill/>
        </p:spPr>
        <p:txBody>
          <a:bodyPr wrap="square">
            <a:spAutoFit/>
          </a:bodyPr>
          <a:lstStyle/>
          <a:p>
            <a:pPr marL="285750" indent="-285750" algn="l">
              <a:buFont typeface="Wingdings" panose="05000000000000000000" pitchFamily="2" charset="2"/>
              <a:buChar char="§"/>
            </a:pPr>
            <a:r>
              <a:rPr lang="el-GR" sz="1400" dirty="0">
                <a:latin typeface="Times New Roman" panose="02020603050405020304" pitchFamily="18" charset="0"/>
                <a:cs typeface="Times New Roman" panose="02020603050405020304" pitchFamily="18" charset="0"/>
              </a:rPr>
              <a:t>Η αγορά βιομηχανικών φυσητήρων είναι ήδη μεγάλη (2.86 δις), καθώς χρησιμοποιούνται με ποικίλους τρόπους και από διαφορετικές βιομηχανίες</a:t>
            </a:r>
            <a:endParaRPr lang="el-GR" sz="1600" dirty="0">
              <a:latin typeface="Times New Roman" panose="02020603050405020304" pitchFamily="18" charset="0"/>
              <a:cs typeface="Times New Roman" panose="02020603050405020304" pitchFamily="18" charset="0"/>
            </a:endParaRPr>
          </a:p>
        </p:txBody>
      </p:sp>
      <p:sp>
        <p:nvSpPr>
          <p:cNvPr id="21" name="TextBox 20">
            <a:extLst>
              <a:ext uri="{FF2B5EF4-FFF2-40B4-BE49-F238E27FC236}">
                <a16:creationId xmlns:a16="http://schemas.microsoft.com/office/drawing/2014/main" id="{B9CDFBDE-F593-ECDF-F3E2-8F90C35B4C5C}"/>
              </a:ext>
            </a:extLst>
          </p:cNvPr>
          <p:cNvSpPr txBox="1"/>
          <p:nvPr/>
        </p:nvSpPr>
        <p:spPr>
          <a:xfrm>
            <a:off x="1043070" y="2131647"/>
            <a:ext cx="5990290" cy="307777"/>
          </a:xfrm>
          <a:prstGeom prst="rect">
            <a:avLst/>
          </a:prstGeom>
          <a:noFill/>
        </p:spPr>
        <p:txBody>
          <a:bodyPr wrap="square">
            <a:spAutoFit/>
          </a:bodyPr>
          <a:lstStyle/>
          <a:p>
            <a:pPr marL="285750" indent="-285750" algn="l">
              <a:buFont typeface="Wingdings" panose="05000000000000000000" pitchFamily="2" charset="2"/>
              <a:buChar char="§"/>
            </a:pPr>
            <a:r>
              <a:rPr lang="el-GR" sz="1400" dirty="0">
                <a:latin typeface="Times New Roman" panose="02020603050405020304" pitchFamily="18" charset="0"/>
                <a:cs typeface="Times New Roman" panose="02020603050405020304" pitchFamily="18" charset="0"/>
              </a:rPr>
              <a:t>Προβλέπεται αύξηση 23% έως το 2028 (3.5 δις) </a:t>
            </a:r>
            <a:endParaRPr lang="el-GR" sz="1600" dirty="0">
              <a:latin typeface="Times New Roman" panose="02020603050405020304" pitchFamily="18" charset="0"/>
              <a:cs typeface="Times New Roman" panose="02020603050405020304" pitchFamily="18" charset="0"/>
            </a:endParaRPr>
          </a:p>
        </p:txBody>
      </p:sp>
      <p:sp>
        <p:nvSpPr>
          <p:cNvPr id="22" name="TextBox 21">
            <a:extLst>
              <a:ext uri="{FF2B5EF4-FFF2-40B4-BE49-F238E27FC236}">
                <a16:creationId xmlns:a16="http://schemas.microsoft.com/office/drawing/2014/main" id="{B883D414-C70F-7BC8-D65D-53D97035462A}"/>
              </a:ext>
            </a:extLst>
          </p:cNvPr>
          <p:cNvSpPr txBox="1"/>
          <p:nvPr/>
        </p:nvSpPr>
        <p:spPr>
          <a:xfrm>
            <a:off x="1043071" y="2455920"/>
            <a:ext cx="5920438" cy="523220"/>
          </a:xfrm>
          <a:prstGeom prst="rect">
            <a:avLst/>
          </a:prstGeom>
          <a:noFill/>
        </p:spPr>
        <p:txBody>
          <a:bodyPr wrap="square">
            <a:spAutoFit/>
          </a:bodyPr>
          <a:lstStyle/>
          <a:p>
            <a:pPr marL="285750" indent="-285750" algn="l">
              <a:buFont typeface="Wingdings" panose="05000000000000000000" pitchFamily="2" charset="2"/>
              <a:buChar char="§"/>
            </a:pPr>
            <a:r>
              <a:rPr lang="el-GR" sz="1400" dirty="0">
                <a:latin typeface="Times New Roman" panose="02020603050405020304" pitchFamily="18" charset="0"/>
                <a:cs typeface="Times New Roman" panose="02020603050405020304" pitchFamily="18" charset="0"/>
              </a:rPr>
              <a:t>Υπάρχει η ανάγκη για βελτιστοποίηση των επιδόσεων, διατηρώντας χαμηλό το κόστος κατασκευής, εγκατάστασης και επισκευής</a:t>
            </a:r>
            <a:endParaRPr lang="el-GR" sz="1600" dirty="0">
              <a:latin typeface="Times New Roman" panose="02020603050405020304" pitchFamily="18" charset="0"/>
              <a:cs typeface="Times New Roman" panose="02020603050405020304" pitchFamily="18" charset="0"/>
            </a:endParaRPr>
          </a:p>
        </p:txBody>
      </p:sp>
      <p:sp>
        <p:nvSpPr>
          <p:cNvPr id="25" name="TextBox 24">
            <a:extLst>
              <a:ext uri="{FF2B5EF4-FFF2-40B4-BE49-F238E27FC236}">
                <a16:creationId xmlns:a16="http://schemas.microsoft.com/office/drawing/2014/main" id="{57E5EF3C-2B60-3DBD-FF67-BDCB58404E4F}"/>
              </a:ext>
            </a:extLst>
          </p:cNvPr>
          <p:cNvSpPr txBox="1"/>
          <p:nvPr/>
        </p:nvSpPr>
        <p:spPr>
          <a:xfrm>
            <a:off x="7252381" y="1915831"/>
            <a:ext cx="3909444" cy="2677656"/>
          </a:xfrm>
          <a:prstGeom prst="rect">
            <a:avLst/>
          </a:prstGeom>
          <a:noFill/>
        </p:spPr>
        <p:txBody>
          <a:bodyPr wrap="square">
            <a:spAutoFit/>
          </a:bodyPr>
          <a:lstStyle/>
          <a:p>
            <a:pPr algn="l"/>
            <a:r>
              <a:rPr lang="el-GR" sz="1400" dirty="0">
                <a:latin typeface="Times New Roman" panose="02020603050405020304" pitchFamily="18" charset="0"/>
                <a:cs typeface="Times New Roman" panose="02020603050405020304" pitchFamily="18" charset="0"/>
              </a:rPr>
              <a:t>Σκοπός της διπλωματικής εργασίας είναι:</a:t>
            </a:r>
          </a:p>
          <a:p>
            <a:pPr algn="l"/>
            <a:endParaRPr lang="el-GR" sz="1400" dirty="0">
              <a:latin typeface="Times New Roman" panose="02020603050405020304" pitchFamily="18" charset="0"/>
              <a:cs typeface="Times New Roman" panose="02020603050405020304" pitchFamily="18" charset="0"/>
            </a:endParaRPr>
          </a:p>
          <a:p>
            <a:pPr marL="285750" indent="-285750" algn="l">
              <a:buFont typeface="Wingdings" panose="05000000000000000000" pitchFamily="2" charset="2"/>
              <a:buChar char="§"/>
            </a:pPr>
            <a:r>
              <a:rPr lang="el-GR" sz="1400" dirty="0">
                <a:latin typeface="Times New Roman" panose="02020603050405020304" pitchFamily="18" charset="0"/>
                <a:cs typeface="Times New Roman" panose="02020603050405020304" pitchFamily="18" charset="0"/>
              </a:rPr>
              <a:t>Να μοντελοποιηθεί υπάρχων φυσητήρας του Εργαστηρίου Θερμικών Στροβιλομηχανών</a:t>
            </a:r>
          </a:p>
          <a:p>
            <a:pPr algn="l"/>
            <a:endParaRPr lang="el-GR" sz="1400" dirty="0">
              <a:latin typeface="Times New Roman" panose="02020603050405020304" pitchFamily="18" charset="0"/>
              <a:cs typeface="Times New Roman" panose="02020603050405020304" pitchFamily="18" charset="0"/>
            </a:endParaRPr>
          </a:p>
          <a:p>
            <a:pPr marL="285750" indent="-285750" algn="l">
              <a:buFont typeface="Wingdings" panose="05000000000000000000" pitchFamily="2" charset="2"/>
              <a:buChar char="§"/>
            </a:pPr>
            <a:r>
              <a:rPr lang="el-GR" sz="1400" dirty="0">
                <a:latin typeface="Times New Roman" panose="02020603050405020304" pitchFamily="18" charset="0"/>
                <a:cs typeface="Times New Roman" panose="02020603050405020304" pitchFamily="18" charset="0"/>
              </a:rPr>
              <a:t>Να δημιουργηθεί βάσει αυτού ένα </a:t>
            </a:r>
            <a:r>
              <a:rPr lang="en-US" sz="1400" dirty="0">
                <a:latin typeface="Times New Roman" panose="02020603050405020304" pitchFamily="18" charset="0"/>
                <a:cs typeface="Times New Roman" panose="02020603050405020304" pitchFamily="18" charset="0"/>
              </a:rPr>
              <a:t>workflow </a:t>
            </a:r>
            <a:r>
              <a:rPr lang="el-GR" sz="1400" dirty="0">
                <a:latin typeface="Times New Roman" panose="02020603050405020304" pitchFamily="18" charset="0"/>
                <a:cs typeface="Times New Roman" panose="02020603050405020304" pitchFamily="18" charset="0"/>
              </a:rPr>
              <a:t>για τη σχεδίαση, προσομοίωση και ανάλυση αντίστοιχων φυσητήρων</a:t>
            </a:r>
          </a:p>
          <a:p>
            <a:pPr marL="285750" indent="-285750" algn="l">
              <a:buFont typeface="Arial" panose="020B0604020202020204" pitchFamily="34" charset="0"/>
              <a:buChar char="•"/>
            </a:pPr>
            <a:endParaRPr lang="el-GR" sz="1400" dirty="0">
              <a:latin typeface="Times New Roman" panose="02020603050405020304" pitchFamily="18" charset="0"/>
              <a:cs typeface="Times New Roman" panose="02020603050405020304" pitchFamily="18" charset="0"/>
            </a:endParaRPr>
          </a:p>
          <a:p>
            <a:pPr marL="285750" indent="-285750" algn="l">
              <a:buFont typeface="Wingdings" panose="05000000000000000000" pitchFamily="2" charset="2"/>
              <a:buChar char="§"/>
            </a:pPr>
            <a:r>
              <a:rPr lang="el-GR" sz="1400" dirty="0">
                <a:latin typeface="Times New Roman" panose="02020603050405020304" pitchFamily="18" charset="0"/>
                <a:cs typeface="Times New Roman" panose="02020603050405020304" pitchFamily="18" charset="0"/>
              </a:rPr>
              <a:t>Να μελετηθεί η επίδραση των γεωμετρικών παραμέτρων της πτερωτής στις επιδόσεις του φυσητήρα</a:t>
            </a:r>
          </a:p>
        </p:txBody>
      </p:sp>
    </p:spTree>
    <p:extLst>
      <p:ext uri="{BB962C8B-B14F-4D97-AF65-F5344CB8AC3E}">
        <p14:creationId xmlns:p14="http://schemas.microsoft.com/office/powerpoint/2010/main" val="8728752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2A8BA1A7-1F9A-7F1E-B185-E826EE858088}"/>
              </a:ext>
            </a:extLst>
          </p:cNvPr>
          <p:cNvPicPr>
            <a:picLocks noChangeAspect="1"/>
          </p:cNvPicPr>
          <p:nvPr/>
        </p:nvPicPr>
        <p:blipFill>
          <a:blip r:embed="rId2"/>
          <a:stretch>
            <a:fillRect/>
          </a:stretch>
        </p:blipFill>
        <p:spPr>
          <a:xfrm>
            <a:off x="1561119" y="3861850"/>
            <a:ext cx="2622371" cy="1541818"/>
          </a:xfrm>
          <a:prstGeom prst="rect">
            <a:avLst/>
          </a:prstGeom>
        </p:spPr>
      </p:pic>
      <p:pic>
        <p:nvPicPr>
          <p:cNvPr id="30" name="Picture 29">
            <a:extLst>
              <a:ext uri="{FF2B5EF4-FFF2-40B4-BE49-F238E27FC236}">
                <a16:creationId xmlns:a16="http://schemas.microsoft.com/office/drawing/2014/main" id="{BF64F8CB-99C4-9CD3-7791-FE6E4AB34C41}"/>
              </a:ext>
            </a:extLst>
          </p:cNvPr>
          <p:cNvPicPr>
            <a:picLocks noChangeAspect="1"/>
          </p:cNvPicPr>
          <p:nvPr/>
        </p:nvPicPr>
        <p:blipFill>
          <a:blip r:embed="rId3"/>
          <a:stretch>
            <a:fillRect/>
          </a:stretch>
        </p:blipFill>
        <p:spPr>
          <a:xfrm>
            <a:off x="526496" y="1423877"/>
            <a:ext cx="2489488" cy="2447023"/>
          </a:xfrm>
          <a:prstGeom prst="rect">
            <a:avLst/>
          </a:prstGeom>
        </p:spPr>
      </p:pic>
      <p:sp>
        <p:nvSpPr>
          <p:cNvPr id="5" name="Slide Number Placeholder 4">
            <a:extLst>
              <a:ext uri="{FF2B5EF4-FFF2-40B4-BE49-F238E27FC236}">
                <a16:creationId xmlns:a16="http://schemas.microsoft.com/office/drawing/2014/main" id="{3AD5A6EA-5CC2-B795-B0BA-1DCBF23BDE5E}"/>
              </a:ext>
            </a:extLst>
          </p:cNvPr>
          <p:cNvSpPr>
            <a:spLocks noGrp="1"/>
          </p:cNvSpPr>
          <p:nvPr>
            <p:ph type="sldNum" sz="quarter" idx="12"/>
          </p:nvPr>
        </p:nvSpPr>
        <p:spPr/>
        <p:txBody>
          <a:bodyPr/>
          <a:lstStyle/>
          <a:p>
            <a:fld id="{5AEC89D8-36C3-40BD-BBB3-9AD7F891C9FD}" type="slidenum">
              <a:rPr lang="x-none" smtClean="0"/>
              <a:t>5</a:t>
            </a:fld>
            <a:endParaRPr lang="x-none"/>
          </a:p>
        </p:txBody>
      </p:sp>
      <p:sp>
        <p:nvSpPr>
          <p:cNvPr id="6" name="Title 1">
            <a:extLst>
              <a:ext uri="{FF2B5EF4-FFF2-40B4-BE49-F238E27FC236}">
                <a16:creationId xmlns:a16="http://schemas.microsoft.com/office/drawing/2014/main" id="{542F4C2C-B3DC-3B8C-4BFC-46D8673DA8EF}"/>
              </a:ext>
            </a:extLst>
          </p:cNvPr>
          <p:cNvSpPr>
            <a:spLocks noGrp="1"/>
          </p:cNvSpPr>
          <p:nvPr>
            <p:ph type="title"/>
          </p:nvPr>
        </p:nvSpPr>
        <p:spPr>
          <a:xfrm>
            <a:off x="838200" y="320675"/>
            <a:ext cx="10515600" cy="1325563"/>
          </a:xfrm>
        </p:spPr>
        <p:txBody>
          <a:bodyPr/>
          <a:lstStyle/>
          <a:p>
            <a:r>
              <a:rPr lang="el-GR" b="1" dirty="0">
                <a:latin typeface="Times New Roman" panose="02020603050405020304" pitchFamily="18" charset="0"/>
                <a:cs typeface="Times New Roman" panose="02020603050405020304" pitchFamily="18" charset="0"/>
              </a:rPr>
              <a:t>2. Μοντελοποίηση του φυσητήρα</a:t>
            </a:r>
            <a:br>
              <a:rPr lang="el-GR" b="1" dirty="0">
                <a:latin typeface="Times New Roman" panose="02020603050405020304" pitchFamily="18" charset="0"/>
                <a:cs typeface="Times New Roman" panose="02020603050405020304" pitchFamily="18" charset="0"/>
              </a:rPr>
            </a:br>
            <a:r>
              <a:rPr lang="el-GR" sz="2000" b="1" dirty="0">
                <a:latin typeface="Times New Roman" panose="02020603050405020304" pitchFamily="18" charset="0"/>
                <a:cs typeface="Times New Roman" panose="02020603050405020304" pitchFamily="18" charset="0"/>
              </a:rPr>
              <a:t>2.1. Δημιουργία του </a:t>
            </a:r>
            <a:r>
              <a:rPr lang="de-CH" sz="2000" b="1" dirty="0">
                <a:latin typeface="Times New Roman" panose="02020603050405020304" pitchFamily="18" charset="0"/>
                <a:cs typeface="Times New Roman" panose="02020603050405020304" pitchFamily="18" charset="0"/>
              </a:rPr>
              <a:t>CAD </a:t>
            </a:r>
            <a:r>
              <a:rPr lang="el-GR" sz="2000" b="1" dirty="0">
                <a:latin typeface="Times New Roman" panose="02020603050405020304" pitchFamily="18" charset="0"/>
                <a:cs typeface="Times New Roman" panose="02020603050405020304" pitchFamily="18" charset="0"/>
              </a:rPr>
              <a:t>μοντέλου</a:t>
            </a:r>
            <a:endParaRPr lang="en-US" sz="2000" b="1" dirty="0">
              <a:latin typeface="Times New Roman" panose="02020603050405020304" pitchFamily="18" charset="0"/>
              <a:cs typeface="Times New Roman" panose="02020603050405020304" pitchFamily="18" charset="0"/>
            </a:endParaRPr>
          </a:p>
        </p:txBody>
      </p:sp>
      <p:sp>
        <p:nvSpPr>
          <p:cNvPr id="16" name="TextBox 15">
            <a:extLst>
              <a:ext uri="{FF2B5EF4-FFF2-40B4-BE49-F238E27FC236}">
                <a16:creationId xmlns:a16="http://schemas.microsoft.com/office/drawing/2014/main" id="{0806BF12-F996-272B-28FE-6F59C2F6B658}"/>
              </a:ext>
            </a:extLst>
          </p:cNvPr>
          <p:cNvSpPr txBox="1"/>
          <p:nvPr/>
        </p:nvSpPr>
        <p:spPr>
          <a:xfrm>
            <a:off x="2260502" y="5910245"/>
            <a:ext cx="8383759" cy="486392"/>
          </a:xfrm>
          <a:prstGeom prst="rect">
            <a:avLst/>
          </a:prstGeom>
          <a:solidFill>
            <a:srgbClr val="CCECFF"/>
          </a:solidFill>
          <a:ln w="28575">
            <a:solidFill>
              <a:srgbClr val="002060"/>
            </a:solidFill>
          </a:ln>
        </p:spPr>
        <p:txBody>
          <a:bodyPr wrap="square" lIns="0" tIns="0" rIns="0" bIns="0" rtlCol="0">
            <a:noAutofit/>
          </a:bodyPr>
          <a:lstStyle/>
          <a:p>
            <a:pPr algn="ctr"/>
            <a:r>
              <a:rPr lang="el-GR" sz="1400" dirty="0">
                <a:latin typeface="Times New Roman" panose="02020603050405020304" pitchFamily="18" charset="0"/>
                <a:cs typeface="Times New Roman" panose="02020603050405020304" pitchFamily="18" charset="0"/>
              </a:rPr>
              <a:t>Ξεκινώντας από </a:t>
            </a:r>
            <a:r>
              <a:rPr lang="el-GR" sz="1400" b="1" dirty="0">
                <a:latin typeface="Times New Roman" panose="02020603050405020304" pitchFamily="18" charset="0"/>
                <a:cs typeface="Times New Roman" panose="02020603050405020304" pitchFamily="18" charset="0"/>
              </a:rPr>
              <a:t>2</a:t>
            </a:r>
            <a:r>
              <a:rPr lang="de-CH" sz="1400" b="1" dirty="0">
                <a:latin typeface="Times New Roman" panose="02020603050405020304" pitchFamily="18" charset="0"/>
                <a:cs typeface="Times New Roman" panose="02020603050405020304" pitchFamily="18" charset="0"/>
              </a:rPr>
              <a:t>D </a:t>
            </a:r>
            <a:r>
              <a:rPr lang="el-GR" sz="1400" b="1" dirty="0">
                <a:latin typeface="Times New Roman" panose="02020603050405020304" pitchFamily="18" charset="0"/>
                <a:cs typeface="Times New Roman" panose="02020603050405020304" pitchFamily="18" charset="0"/>
              </a:rPr>
              <a:t>σχέδια</a:t>
            </a:r>
            <a:r>
              <a:rPr lang="el-GR" sz="1400" dirty="0">
                <a:latin typeface="Times New Roman" panose="02020603050405020304" pitchFamily="18" charset="0"/>
                <a:cs typeface="Times New Roman" panose="02020603050405020304" pitchFamily="18" charset="0"/>
              </a:rPr>
              <a:t>, από τα οποία κατασκευάστηκε ο φυσητήρας του εργαστηρίου, σχεδιάστηκε το κέλυφος και η πτερωτή στο </a:t>
            </a:r>
            <a:r>
              <a:rPr lang="de-CH" sz="1400" b="1" dirty="0">
                <a:latin typeface="Times New Roman" panose="02020603050405020304" pitchFamily="18" charset="0"/>
                <a:cs typeface="Times New Roman" panose="02020603050405020304" pitchFamily="18" charset="0"/>
              </a:rPr>
              <a:t>Solidworks</a:t>
            </a:r>
            <a:r>
              <a:rPr lang="de-CH" sz="1400" dirty="0">
                <a:latin typeface="Times New Roman" panose="02020603050405020304" pitchFamily="18" charset="0"/>
                <a:cs typeface="Times New Roman" panose="02020603050405020304" pitchFamily="18" charset="0"/>
              </a:rPr>
              <a:t> </a:t>
            </a:r>
            <a:r>
              <a:rPr lang="el-GR" sz="1400" dirty="0">
                <a:latin typeface="Times New Roman" panose="02020603050405020304" pitchFamily="18" charset="0"/>
                <a:cs typeface="Times New Roman" panose="02020603050405020304" pitchFamily="18" charset="0"/>
              </a:rPr>
              <a:t>και στη συνέχεια δημιουργήθηκε το </a:t>
            </a:r>
            <a:r>
              <a:rPr lang="de-CH" sz="1400" b="1" dirty="0">
                <a:latin typeface="Times New Roman" panose="02020603050405020304" pitchFamily="18" charset="0"/>
                <a:cs typeface="Times New Roman" panose="02020603050405020304" pitchFamily="18" charset="0"/>
              </a:rPr>
              <a:t>CAD</a:t>
            </a:r>
            <a:r>
              <a:rPr lang="de-CH" sz="1400" dirty="0">
                <a:latin typeface="Times New Roman" panose="02020603050405020304" pitchFamily="18" charset="0"/>
                <a:cs typeface="Times New Roman" panose="02020603050405020304" pitchFamily="18" charset="0"/>
              </a:rPr>
              <a:t> </a:t>
            </a:r>
            <a:r>
              <a:rPr lang="el-GR" sz="1400" dirty="0">
                <a:latin typeface="Times New Roman" panose="02020603050405020304" pitchFamily="18" charset="0"/>
                <a:cs typeface="Times New Roman" panose="02020603050405020304" pitchFamily="18" charset="0"/>
              </a:rPr>
              <a:t>του συναρμολογημένου φυσητήρα.</a:t>
            </a:r>
            <a:endParaRPr lang="en-US" sz="1400" dirty="0" err="1">
              <a:latin typeface="Times New Roman" panose="02020603050405020304" pitchFamily="18" charset="0"/>
              <a:cs typeface="Times New Roman" panose="02020603050405020304" pitchFamily="18" charset="0"/>
            </a:endParaRPr>
          </a:p>
        </p:txBody>
      </p:sp>
      <p:pic>
        <p:nvPicPr>
          <p:cNvPr id="2" name="Picture 1">
            <a:extLst>
              <a:ext uri="{FF2B5EF4-FFF2-40B4-BE49-F238E27FC236}">
                <a16:creationId xmlns:a16="http://schemas.microsoft.com/office/drawing/2014/main" id="{3ABA8025-E70D-477D-6BE7-F27CB2AD5E1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307816" y="1681406"/>
            <a:ext cx="1309803" cy="1206561"/>
          </a:xfrm>
          <a:prstGeom prst="rect">
            <a:avLst/>
          </a:prstGeom>
          <a:noFill/>
          <a:ln>
            <a:noFill/>
          </a:ln>
        </p:spPr>
      </p:pic>
      <p:pic>
        <p:nvPicPr>
          <p:cNvPr id="11" name="Picture 10">
            <a:extLst>
              <a:ext uri="{FF2B5EF4-FFF2-40B4-BE49-F238E27FC236}">
                <a16:creationId xmlns:a16="http://schemas.microsoft.com/office/drawing/2014/main" id="{0E7FBCF5-B7B4-2521-1AD3-B7343FF505A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50336" y="1646238"/>
            <a:ext cx="1978224" cy="1984201"/>
          </a:xfrm>
          <a:prstGeom prst="rect">
            <a:avLst/>
          </a:prstGeom>
        </p:spPr>
      </p:pic>
      <p:pic>
        <p:nvPicPr>
          <p:cNvPr id="12" name="Picture 11">
            <a:extLst>
              <a:ext uri="{FF2B5EF4-FFF2-40B4-BE49-F238E27FC236}">
                <a16:creationId xmlns:a16="http://schemas.microsoft.com/office/drawing/2014/main" id="{0ADFC03F-F2F6-E695-5B0B-1ED0F6AD748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66475" y="3630439"/>
            <a:ext cx="1690261" cy="1731266"/>
          </a:xfrm>
          <a:prstGeom prst="rect">
            <a:avLst/>
          </a:prstGeom>
        </p:spPr>
      </p:pic>
      <p:pic>
        <p:nvPicPr>
          <p:cNvPr id="13" name="Picture 12">
            <a:extLst>
              <a:ext uri="{FF2B5EF4-FFF2-40B4-BE49-F238E27FC236}">
                <a16:creationId xmlns:a16="http://schemas.microsoft.com/office/drawing/2014/main" id="{BFFD8D6E-FBD2-4030-656A-49B4662A4086}"/>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2295" b="2736"/>
          <a:stretch/>
        </p:blipFill>
        <p:spPr bwMode="auto">
          <a:xfrm>
            <a:off x="8637921" y="2864240"/>
            <a:ext cx="3110537" cy="2579960"/>
          </a:xfrm>
          <a:prstGeom prst="rect">
            <a:avLst/>
          </a:prstGeom>
          <a:ln>
            <a:noFill/>
          </a:ln>
          <a:extLst>
            <a:ext uri="{53640926-AAD7-44D8-BBD7-CCE9431645EC}">
              <a14:shadowObscured xmlns:a14="http://schemas.microsoft.com/office/drawing/2010/main"/>
            </a:ext>
          </a:extLst>
        </p:spPr>
      </p:pic>
      <p:sp>
        <p:nvSpPr>
          <p:cNvPr id="14" name="Rectangle: Rounded Corners 13">
            <a:extLst>
              <a:ext uri="{FF2B5EF4-FFF2-40B4-BE49-F238E27FC236}">
                <a16:creationId xmlns:a16="http://schemas.microsoft.com/office/drawing/2014/main" id="{F2D703CD-C9F1-6D79-FFF4-8D5CE5F390B3}"/>
              </a:ext>
            </a:extLst>
          </p:cNvPr>
          <p:cNvSpPr/>
          <p:nvPr/>
        </p:nvSpPr>
        <p:spPr>
          <a:xfrm>
            <a:off x="4822875" y="1496296"/>
            <a:ext cx="3259014" cy="400853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err="1">
              <a:solidFill>
                <a:schemeClr val="tx1"/>
              </a:solidFill>
            </a:endParaRPr>
          </a:p>
        </p:txBody>
      </p:sp>
      <p:sp>
        <p:nvSpPr>
          <p:cNvPr id="15" name="Rectangle: Rounded Corners 14">
            <a:extLst>
              <a:ext uri="{FF2B5EF4-FFF2-40B4-BE49-F238E27FC236}">
                <a16:creationId xmlns:a16="http://schemas.microsoft.com/office/drawing/2014/main" id="{8A67E1C9-B4A7-FA39-236B-3CF1D9F93F0A}"/>
              </a:ext>
            </a:extLst>
          </p:cNvPr>
          <p:cNvSpPr/>
          <p:nvPr/>
        </p:nvSpPr>
        <p:spPr>
          <a:xfrm>
            <a:off x="8719626" y="1496297"/>
            <a:ext cx="3019864" cy="400853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err="1">
              <a:solidFill>
                <a:schemeClr val="tx1"/>
              </a:solidFill>
            </a:endParaRPr>
          </a:p>
        </p:txBody>
      </p:sp>
      <p:sp>
        <p:nvSpPr>
          <p:cNvPr id="17" name="Rectangle: Rounded Corners 16">
            <a:extLst>
              <a:ext uri="{FF2B5EF4-FFF2-40B4-BE49-F238E27FC236}">
                <a16:creationId xmlns:a16="http://schemas.microsoft.com/office/drawing/2014/main" id="{331C7BAE-D9C2-9B06-9E32-086E7BF6FF15}"/>
              </a:ext>
            </a:extLst>
          </p:cNvPr>
          <p:cNvSpPr/>
          <p:nvPr/>
        </p:nvSpPr>
        <p:spPr>
          <a:xfrm>
            <a:off x="574381" y="1496296"/>
            <a:ext cx="3610758" cy="398819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err="1">
              <a:solidFill>
                <a:schemeClr val="tx1"/>
              </a:solidFill>
            </a:endParaRPr>
          </a:p>
        </p:txBody>
      </p:sp>
      <p:sp>
        <p:nvSpPr>
          <p:cNvPr id="26" name="Arrow: Right 25">
            <a:extLst>
              <a:ext uri="{FF2B5EF4-FFF2-40B4-BE49-F238E27FC236}">
                <a16:creationId xmlns:a16="http://schemas.microsoft.com/office/drawing/2014/main" id="{6AADE160-F621-F647-9D25-EADD5DB72704}"/>
              </a:ext>
            </a:extLst>
          </p:cNvPr>
          <p:cNvSpPr/>
          <p:nvPr/>
        </p:nvSpPr>
        <p:spPr>
          <a:xfrm>
            <a:off x="4276936" y="3225018"/>
            <a:ext cx="464234" cy="274320"/>
          </a:xfrm>
          <a:prstGeom prst="rightArrow">
            <a:avLst/>
          </a:prstGeom>
          <a:solidFill>
            <a:srgbClr val="0070C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err="1">
              <a:solidFill>
                <a:schemeClr val="tx1"/>
              </a:solidFill>
            </a:endParaRPr>
          </a:p>
        </p:txBody>
      </p:sp>
      <p:sp>
        <p:nvSpPr>
          <p:cNvPr id="27" name="Arrow: Right 26">
            <a:extLst>
              <a:ext uri="{FF2B5EF4-FFF2-40B4-BE49-F238E27FC236}">
                <a16:creationId xmlns:a16="http://schemas.microsoft.com/office/drawing/2014/main" id="{BF3B3200-5B58-E20A-E1D0-6AAD71A36014}"/>
              </a:ext>
            </a:extLst>
          </p:cNvPr>
          <p:cNvSpPr/>
          <p:nvPr/>
        </p:nvSpPr>
        <p:spPr>
          <a:xfrm>
            <a:off x="8173687" y="3225018"/>
            <a:ext cx="464234" cy="274320"/>
          </a:xfrm>
          <a:prstGeom prst="rightArrow">
            <a:avLst/>
          </a:prstGeom>
          <a:solidFill>
            <a:srgbClr val="0070C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err="1">
              <a:solidFill>
                <a:schemeClr val="tx1"/>
              </a:solidFill>
            </a:endParaRPr>
          </a:p>
        </p:txBody>
      </p:sp>
      <p:sp>
        <p:nvSpPr>
          <p:cNvPr id="28" name="Freeform: Shape 27">
            <a:extLst>
              <a:ext uri="{FF2B5EF4-FFF2-40B4-BE49-F238E27FC236}">
                <a16:creationId xmlns:a16="http://schemas.microsoft.com/office/drawing/2014/main" id="{43BB341C-5587-5D05-16CF-201A18B26486}"/>
              </a:ext>
            </a:extLst>
          </p:cNvPr>
          <p:cNvSpPr/>
          <p:nvPr/>
        </p:nvSpPr>
        <p:spPr>
          <a:xfrm>
            <a:off x="10993902" y="1479405"/>
            <a:ext cx="780756" cy="468970"/>
          </a:xfrm>
          <a:custGeom>
            <a:avLst/>
            <a:gdLst>
              <a:gd name="connsiteX0" fmla="*/ 0 w 780756"/>
              <a:gd name="connsiteY0" fmla="*/ 4737 h 468970"/>
              <a:gd name="connsiteX1" fmla="*/ 316523 w 780756"/>
              <a:gd name="connsiteY1" fmla="*/ 4737 h 468970"/>
              <a:gd name="connsiteX2" fmla="*/ 422030 w 780756"/>
              <a:gd name="connsiteY2" fmla="*/ 53973 h 468970"/>
              <a:gd name="connsiteX3" fmla="*/ 527538 w 780756"/>
              <a:gd name="connsiteY3" fmla="*/ 138380 h 468970"/>
              <a:gd name="connsiteX4" fmla="*/ 661181 w 780756"/>
              <a:gd name="connsiteY4" fmla="*/ 229820 h 468970"/>
              <a:gd name="connsiteX5" fmla="*/ 745587 w 780756"/>
              <a:gd name="connsiteY5" fmla="*/ 335327 h 468970"/>
              <a:gd name="connsiteX6" fmla="*/ 780756 w 780756"/>
              <a:gd name="connsiteY6" fmla="*/ 468970 h 468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0756" h="468970">
                <a:moveTo>
                  <a:pt x="0" y="4737"/>
                </a:moveTo>
                <a:cubicBezTo>
                  <a:pt x="123092" y="634"/>
                  <a:pt x="246185" y="-3469"/>
                  <a:pt x="316523" y="4737"/>
                </a:cubicBezTo>
                <a:cubicBezTo>
                  <a:pt x="386861" y="12943"/>
                  <a:pt x="386861" y="31699"/>
                  <a:pt x="422030" y="53973"/>
                </a:cubicBezTo>
                <a:cubicBezTo>
                  <a:pt x="457199" y="76247"/>
                  <a:pt x="487680" y="109072"/>
                  <a:pt x="527538" y="138380"/>
                </a:cubicBezTo>
                <a:cubicBezTo>
                  <a:pt x="567396" y="167688"/>
                  <a:pt x="624840" y="196996"/>
                  <a:pt x="661181" y="229820"/>
                </a:cubicBezTo>
                <a:cubicBezTo>
                  <a:pt x="697522" y="262644"/>
                  <a:pt x="725658" y="295469"/>
                  <a:pt x="745587" y="335327"/>
                </a:cubicBezTo>
                <a:cubicBezTo>
                  <a:pt x="765516" y="375185"/>
                  <a:pt x="767861" y="406838"/>
                  <a:pt x="780756" y="468970"/>
                </a:cubicBezTo>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7726475B-605A-306A-618E-426D4509F487}"/>
              </a:ext>
            </a:extLst>
          </p:cNvPr>
          <p:cNvSpPr txBox="1"/>
          <p:nvPr/>
        </p:nvSpPr>
        <p:spPr>
          <a:xfrm>
            <a:off x="2720927" y="1523999"/>
            <a:ext cx="1188720" cy="225991"/>
          </a:xfrm>
          <a:prstGeom prst="rect">
            <a:avLst/>
          </a:prstGeom>
          <a:noFill/>
        </p:spPr>
        <p:txBody>
          <a:bodyPr wrap="square" lIns="0" tIns="0" rIns="0" bIns="0" rtlCol="0">
            <a:noAutofit/>
          </a:bodyPr>
          <a:lstStyle/>
          <a:p>
            <a:pPr algn="l"/>
            <a:r>
              <a:rPr lang="en-US" sz="1400" b="1" i="1" dirty="0">
                <a:latin typeface="Times New Roman" panose="02020603050405020304" pitchFamily="18" charset="0"/>
                <a:cs typeface="Times New Roman" panose="02020603050405020304" pitchFamily="18" charset="0"/>
              </a:rPr>
              <a:t>2D drawings</a:t>
            </a:r>
          </a:p>
        </p:txBody>
      </p:sp>
      <p:sp>
        <p:nvSpPr>
          <p:cNvPr id="32" name="TextBox 31">
            <a:extLst>
              <a:ext uri="{FF2B5EF4-FFF2-40B4-BE49-F238E27FC236}">
                <a16:creationId xmlns:a16="http://schemas.microsoft.com/office/drawing/2014/main" id="{59A6716E-C2FB-8443-351D-8F7011D4832A}"/>
              </a:ext>
            </a:extLst>
          </p:cNvPr>
          <p:cNvSpPr txBox="1"/>
          <p:nvPr/>
        </p:nvSpPr>
        <p:spPr>
          <a:xfrm>
            <a:off x="6530663" y="1523999"/>
            <a:ext cx="1597125" cy="225991"/>
          </a:xfrm>
          <a:prstGeom prst="rect">
            <a:avLst/>
          </a:prstGeom>
          <a:noFill/>
        </p:spPr>
        <p:txBody>
          <a:bodyPr wrap="square" lIns="0" tIns="0" rIns="0" bIns="0" rtlCol="0">
            <a:noAutofit/>
          </a:bodyPr>
          <a:lstStyle/>
          <a:p>
            <a:pPr algn="l"/>
            <a:r>
              <a:rPr lang="en-US" sz="1400" b="1" i="1" dirty="0">
                <a:latin typeface="Times New Roman" panose="02020603050405020304" pitchFamily="18" charset="0"/>
                <a:cs typeface="Times New Roman" panose="02020603050405020304" pitchFamily="18" charset="0"/>
              </a:rPr>
              <a:t>3D CAD parts</a:t>
            </a:r>
          </a:p>
        </p:txBody>
      </p:sp>
      <p:sp>
        <p:nvSpPr>
          <p:cNvPr id="33" name="TextBox 32">
            <a:extLst>
              <a:ext uri="{FF2B5EF4-FFF2-40B4-BE49-F238E27FC236}">
                <a16:creationId xmlns:a16="http://schemas.microsoft.com/office/drawing/2014/main" id="{1118627D-546A-1298-75BD-FE64C0FD693A}"/>
              </a:ext>
            </a:extLst>
          </p:cNvPr>
          <p:cNvSpPr txBox="1"/>
          <p:nvPr/>
        </p:nvSpPr>
        <p:spPr>
          <a:xfrm>
            <a:off x="8981127" y="1568410"/>
            <a:ext cx="843620" cy="225991"/>
          </a:xfrm>
          <a:prstGeom prst="rect">
            <a:avLst/>
          </a:prstGeom>
          <a:noFill/>
        </p:spPr>
        <p:txBody>
          <a:bodyPr wrap="square" lIns="0" tIns="0" rIns="0" bIns="0" rtlCol="0">
            <a:noAutofit/>
          </a:bodyPr>
          <a:lstStyle/>
          <a:p>
            <a:pPr algn="l"/>
            <a:r>
              <a:rPr lang="en-US" sz="1400" b="1" i="1" dirty="0">
                <a:latin typeface="Times New Roman" panose="02020603050405020304" pitchFamily="18" charset="0"/>
                <a:cs typeface="Times New Roman" panose="02020603050405020304" pitchFamily="18" charset="0"/>
              </a:rPr>
              <a:t>Assembly</a:t>
            </a:r>
          </a:p>
        </p:txBody>
      </p:sp>
    </p:spTree>
    <p:extLst>
      <p:ext uri="{BB962C8B-B14F-4D97-AF65-F5344CB8AC3E}">
        <p14:creationId xmlns:p14="http://schemas.microsoft.com/office/powerpoint/2010/main" val="26631153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Εικόνα 10">
            <a:extLst>
              <a:ext uri="{FF2B5EF4-FFF2-40B4-BE49-F238E27FC236}">
                <a16:creationId xmlns:a16="http://schemas.microsoft.com/office/drawing/2014/main" id="{97A14079-C6DE-C441-668F-E89EFDD667BB}"/>
              </a:ext>
            </a:extLst>
          </p:cNvPr>
          <p:cNvPicPr>
            <a:picLocks noChangeAspect="1"/>
          </p:cNvPicPr>
          <p:nvPr/>
        </p:nvPicPr>
        <p:blipFill rotWithShape="1">
          <a:blip r:embed="rId2" cstate="print"/>
          <a:srcRect l="47840"/>
          <a:stretch/>
        </p:blipFill>
        <p:spPr bwMode="auto">
          <a:xfrm>
            <a:off x="9480663" y="1899064"/>
            <a:ext cx="1860877" cy="1690679"/>
          </a:xfrm>
          <a:prstGeom prst="rect">
            <a:avLst/>
          </a:prstGeom>
          <a:noFill/>
          <a:ln w="9525">
            <a:noFill/>
            <a:miter lim="800000"/>
            <a:headEnd/>
            <a:tailEnd/>
          </a:ln>
        </p:spPr>
      </p:pic>
      <p:pic>
        <p:nvPicPr>
          <p:cNvPr id="21" name="Picture 20">
            <a:extLst>
              <a:ext uri="{FF2B5EF4-FFF2-40B4-BE49-F238E27FC236}">
                <a16:creationId xmlns:a16="http://schemas.microsoft.com/office/drawing/2014/main" id="{5E580D4B-6895-86C8-18B2-B74B1A16626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80664" y="3862324"/>
            <a:ext cx="1790700" cy="1673306"/>
          </a:xfrm>
          <a:prstGeom prst="rect">
            <a:avLst/>
          </a:prstGeom>
        </p:spPr>
      </p:pic>
      <p:cxnSp>
        <p:nvCxnSpPr>
          <p:cNvPr id="51" name="Straight Arrow Connector 50">
            <a:extLst>
              <a:ext uri="{FF2B5EF4-FFF2-40B4-BE49-F238E27FC236}">
                <a16:creationId xmlns:a16="http://schemas.microsoft.com/office/drawing/2014/main" id="{5328E42E-FEF5-24B6-39CF-5EEE53539C95}"/>
              </a:ext>
            </a:extLst>
          </p:cNvPr>
          <p:cNvCxnSpPr>
            <a:cxnSpLocks/>
          </p:cNvCxnSpPr>
          <p:nvPr/>
        </p:nvCxnSpPr>
        <p:spPr>
          <a:xfrm flipV="1">
            <a:off x="10421260" y="3933607"/>
            <a:ext cx="245043" cy="507465"/>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0AC91080-6E13-6161-57DA-73F07338263E}"/>
              </a:ext>
            </a:extLst>
          </p:cNvPr>
          <p:cNvSpPr txBox="1"/>
          <p:nvPr/>
        </p:nvSpPr>
        <p:spPr>
          <a:xfrm>
            <a:off x="10267885" y="3781062"/>
            <a:ext cx="1003479" cy="333108"/>
          </a:xfrm>
          <a:prstGeom prst="rect">
            <a:avLst/>
          </a:prstGeom>
          <a:noFill/>
        </p:spPr>
        <p:txBody>
          <a:bodyPr wrap="square" lIns="0" tIns="0" rIns="0" bIns="0" rtlCol="0">
            <a:noAutofit/>
          </a:bodyPr>
          <a:lstStyle/>
          <a:p>
            <a:pPr algn="ctr"/>
            <a:r>
              <a:rPr lang="de-CH" sz="1100" i="1" dirty="0">
                <a:latin typeface="Times New Roman" panose="02020603050405020304" pitchFamily="18" charset="0"/>
                <a:cs typeface="Times New Roman" panose="02020603050405020304" pitchFamily="18" charset="0"/>
              </a:rPr>
              <a:t>Stationary</a:t>
            </a:r>
            <a:r>
              <a:rPr lang="en-US" sz="1100" i="1" dirty="0">
                <a:latin typeface="Times New Roman" panose="02020603050405020304" pitchFamily="18" charset="0"/>
                <a:cs typeface="Times New Roman" panose="02020603050405020304" pitchFamily="18" charset="0"/>
              </a:rPr>
              <a:t> region</a:t>
            </a:r>
          </a:p>
        </p:txBody>
      </p:sp>
      <p:pic>
        <p:nvPicPr>
          <p:cNvPr id="11" name="Picture 10">
            <a:extLst>
              <a:ext uri="{FF2B5EF4-FFF2-40B4-BE49-F238E27FC236}">
                <a16:creationId xmlns:a16="http://schemas.microsoft.com/office/drawing/2014/main" id="{B787B009-F4BF-EEF7-C045-6430DB191CEB}"/>
              </a:ext>
            </a:extLst>
          </p:cNvPr>
          <p:cNvPicPr>
            <a:picLocks noChangeAspect="1"/>
          </p:cNvPicPr>
          <p:nvPr/>
        </p:nvPicPr>
        <p:blipFill>
          <a:blip r:embed="rId4" cstate="print"/>
          <a:stretch>
            <a:fillRect/>
          </a:stretch>
        </p:blipFill>
        <p:spPr>
          <a:xfrm>
            <a:off x="996322" y="3759123"/>
            <a:ext cx="2175972" cy="1513266"/>
          </a:xfrm>
          <a:prstGeom prst="rect">
            <a:avLst/>
          </a:prstGeom>
        </p:spPr>
      </p:pic>
      <p:sp>
        <p:nvSpPr>
          <p:cNvPr id="5" name="Slide Number Placeholder 4">
            <a:extLst>
              <a:ext uri="{FF2B5EF4-FFF2-40B4-BE49-F238E27FC236}">
                <a16:creationId xmlns:a16="http://schemas.microsoft.com/office/drawing/2014/main" id="{3AD5A6EA-5CC2-B795-B0BA-1DCBF23BDE5E}"/>
              </a:ext>
            </a:extLst>
          </p:cNvPr>
          <p:cNvSpPr>
            <a:spLocks noGrp="1"/>
          </p:cNvSpPr>
          <p:nvPr>
            <p:ph type="sldNum" sz="quarter" idx="12"/>
          </p:nvPr>
        </p:nvSpPr>
        <p:spPr/>
        <p:txBody>
          <a:bodyPr/>
          <a:lstStyle/>
          <a:p>
            <a:fld id="{5AEC89D8-36C3-40BD-BBB3-9AD7F891C9FD}" type="slidenum">
              <a:rPr lang="x-none" smtClean="0"/>
              <a:t>6</a:t>
            </a:fld>
            <a:endParaRPr lang="x-none"/>
          </a:p>
        </p:txBody>
      </p:sp>
      <p:sp>
        <p:nvSpPr>
          <p:cNvPr id="6" name="Title 1">
            <a:extLst>
              <a:ext uri="{FF2B5EF4-FFF2-40B4-BE49-F238E27FC236}">
                <a16:creationId xmlns:a16="http://schemas.microsoft.com/office/drawing/2014/main" id="{542F4C2C-B3DC-3B8C-4BFC-46D8673DA8EF}"/>
              </a:ext>
            </a:extLst>
          </p:cNvPr>
          <p:cNvSpPr>
            <a:spLocks noGrp="1"/>
          </p:cNvSpPr>
          <p:nvPr>
            <p:ph type="title"/>
          </p:nvPr>
        </p:nvSpPr>
        <p:spPr>
          <a:xfrm>
            <a:off x="838200" y="320675"/>
            <a:ext cx="10515600" cy="1325563"/>
          </a:xfrm>
        </p:spPr>
        <p:txBody>
          <a:bodyPr/>
          <a:lstStyle/>
          <a:p>
            <a:r>
              <a:rPr lang="el-GR" b="1" dirty="0">
                <a:latin typeface="Times New Roman" panose="02020603050405020304" pitchFamily="18" charset="0"/>
                <a:cs typeface="Times New Roman" panose="02020603050405020304" pitchFamily="18" charset="0"/>
              </a:rPr>
              <a:t>2. Μοντελοποίηση του φυσητήρα</a:t>
            </a:r>
            <a:br>
              <a:rPr lang="el-GR" b="1" dirty="0">
                <a:latin typeface="Times New Roman" panose="02020603050405020304" pitchFamily="18" charset="0"/>
                <a:cs typeface="Times New Roman" panose="02020603050405020304" pitchFamily="18" charset="0"/>
              </a:rPr>
            </a:br>
            <a:r>
              <a:rPr lang="el-GR" sz="2000" b="1" dirty="0">
                <a:latin typeface="Times New Roman" panose="02020603050405020304" pitchFamily="18" charset="0"/>
                <a:cs typeface="Times New Roman" panose="02020603050405020304" pitchFamily="18" charset="0"/>
              </a:rPr>
              <a:t>2.</a:t>
            </a:r>
            <a:r>
              <a:rPr lang="de-CH" sz="2000" b="1" dirty="0">
                <a:latin typeface="Times New Roman" panose="02020603050405020304" pitchFamily="18" charset="0"/>
                <a:cs typeface="Times New Roman" panose="02020603050405020304" pitchFamily="18" charset="0"/>
              </a:rPr>
              <a:t>2</a:t>
            </a:r>
            <a:r>
              <a:rPr lang="el-GR" sz="2000" b="1" dirty="0">
                <a:latin typeface="Times New Roman" panose="02020603050405020304" pitchFamily="18" charset="0"/>
                <a:cs typeface="Times New Roman" panose="02020603050405020304" pitchFamily="18" charset="0"/>
              </a:rPr>
              <a:t>. Δημιουργία του </a:t>
            </a:r>
            <a:r>
              <a:rPr lang="de-CH" sz="2000" b="1" dirty="0">
                <a:latin typeface="Times New Roman" panose="02020603050405020304" pitchFamily="18" charset="0"/>
                <a:cs typeface="Times New Roman" panose="02020603050405020304" pitchFamily="18" charset="0"/>
              </a:rPr>
              <a:t>CFD </a:t>
            </a:r>
            <a:r>
              <a:rPr lang="el-GR" sz="2000" b="1" dirty="0">
                <a:latin typeface="Times New Roman" panose="02020603050405020304" pitchFamily="18" charset="0"/>
                <a:cs typeface="Times New Roman" panose="02020603050405020304" pitchFamily="18" charset="0"/>
              </a:rPr>
              <a:t>μοντέλου</a:t>
            </a:r>
            <a:r>
              <a:rPr lang="de-CH" sz="2000" b="1" dirty="0">
                <a:latin typeface="Times New Roman" panose="02020603050405020304" pitchFamily="18" charset="0"/>
                <a:cs typeface="Times New Roman" panose="02020603050405020304" pitchFamily="18" charset="0"/>
              </a:rPr>
              <a:t> – </a:t>
            </a:r>
            <a:r>
              <a:rPr lang="el-GR" sz="2000" b="1" dirty="0">
                <a:latin typeface="Times New Roman" panose="02020603050405020304" pitchFamily="18" charset="0"/>
                <a:cs typeface="Times New Roman" panose="02020603050405020304" pitchFamily="18" charset="0"/>
              </a:rPr>
              <a:t>Τεχνική μοντελοποίησης</a:t>
            </a:r>
            <a:endParaRPr lang="en-US" sz="2000" b="1" dirty="0">
              <a:latin typeface="Times New Roman" panose="02020603050405020304" pitchFamily="18" charset="0"/>
              <a:cs typeface="Times New Roman" panose="02020603050405020304" pitchFamily="18" charset="0"/>
            </a:endParaRPr>
          </a:p>
        </p:txBody>
      </p:sp>
      <p:sp>
        <p:nvSpPr>
          <p:cNvPr id="7" name="Rectangle: Rounded Corners 6">
            <a:extLst>
              <a:ext uri="{FF2B5EF4-FFF2-40B4-BE49-F238E27FC236}">
                <a16:creationId xmlns:a16="http://schemas.microsoft.com/office/drawing/2014/main" id="{E4D944CF-F84A-BB52-BD63-D139170CFAC5}"/>
              </a:ext>
            </a:extLst>
          </p:cNvPr>
          <p:cNvSpPr/>
          <p:nvPr/>
        </p:nvSpPr>
        <p:spPr>
          <a:xfrm>
            <a:off x="838199" y="1498209"/>
            <a:ext cx="5924563" cy="420624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err="1">
              <a:solidFill>
                <a:schemeClr val="tx1"/>
              </a:solidFill>
            </a:endParaRPr>
          </a:p>
        </p:txBody>
      </p:sp>
      <p:sp>
        <p:nvSpPr>
          <p:cNvPr id="8" name="Rectangle: Rounded Corners 7">
            <a:extLst>
              <a:ext uri="{FF2B5EF4-FFF2-40B4-BE49-F238E27FC236}">
                <a16:creationId xmlns:a16="http://schemas.microsoft.com/office/drawing/2014/main" id="{0F0ECC59-7415-7EF4-84E5-B91D925F24DA}"/>
              </a:ext>
            </a:extLst>
          </p:cNvPr>
          <p:cNvSpPr/>
          <p:nvPr/>
        </p:nvSpPr>
        <p:spPr>
          <a:xfrm>
            <a:off x="6869895" y="1519721"/>
            <a:ext cx="4492284" cy="4184727"/>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err="1">
              <a:solidFill>
                <a:schemeClr val="tx1"/>
              </a:solidFill>
            </a:endParaRPr>
          </a:p>
        </p:txBody>
      </p:sp>
      <p:sp>
        <p:nvSpPr>
          <p:cNvPr id="16" name="TextBox 15">
            <a:extLst>
              <a:ext uri="{FF2B5EF4-FFF2-40B4-BE49-F238E27FC236}">
                <a16:creationId xmlns:a16="http://schemas.microsoft.com/office/drawing/2014/main" id="{0806BF12-F996-272B-28FE-6F59C2F6B658}"/>
              </a:ext>
            </a:extLst>
          </p:cNvPr>
          <p:cNvSpPr txBox="1"/>
          <p:nvPr/>
        </p:nvSpPr>
        <p:spPr>
          <a:xfrm>
            <a:off x="2353261" y="5881112"/>
            <a:ext cx="7485478" cy="486392"/>
          </a:xfrm>
          <a:prstGeom prst="rect">
            <a:avLst/>
          </a:prstGeom>
          <a:solidFill>
            <a:srgbClr val="CCECFF"/>
          </a:solidFill>
          <a:ln w="28575">
            <a:solidFill>
              <a:srgbClr val="002060"/>
            </a:solidFill>
          </a:ln>
        </p:spPr>
        <p:txBody>
          <a:bodyPr wrap="square" lIns="0" tIns="0" rIns="0" bIns="0" rtlCol="0">
            <a:noAutofit/>
          </a:bodyPr>
          <a:lstStyle/>
          <a:p>
            <a:pPr algn="ctr"/>
            <a:r>
              <a:rPr lang="el-GR" sz="1400" dirty="0">
                <a:latin typeface="Times New Roman" panose="02020603050405020304" pitchFamily="18" charset="0"/>
                <a:cs typeface="Times New Roman" panose="02020603050405020304" pitchFamily="18" charset="0"/>
              </a:rPr>
              <a:t>Για τη μοντελοποίηση του όγκου του ρευστού εντός της μηχανής χρησιμοποιήθηκαν </a:t>
            </a:r>
            <a:r>
              <a:rPr lang="el-GR" sz="1400" b="1" dirty="0">
                <a:latin typeface="Times New Roman" panose="02020603050405020304" pitchFamily="18" charset="0"/>
                <a:cs typeface="Times New Roman" panose="02020603050405020304" pitchFamily="18" charset="0"/>
              </a:rPr>
              <a:t>2 όγκοι</a:t>
            </a:r>
            <a:r>
              <a:rPr lang="el-GR" sz="1400" dirty="0">
                <a:latin typeface="Times New Roman" panose="02020603050405020304" pitchFamily="18" charset="0"/>
                <a:cs typeface="Times New Roman" panose="02020603050405020304" pitchFamily="18" charset="0"/>
              </a:rPr>
              <a:t>, ένας  </a:t>
            </a:r>
            <a:r>
              <a:rPr lang="el-GR" sz="1400" b="1" dirty="0">
                <a:latin typeface="Times New Roman" panose="02020603050405020304" pitchFamily="18" charset="0"/>
                <a:cs typeface="Times New Roman" panose="02020603050405020304" pitchFamily="18" charset="0"/>
              </a:rPr>
              <a:t>εντός της πτερωτής όπου θα περιστρέφεται</a:t>
            </a:r>
            <a:r>
              <a:rPr lang="el-GR" sz="1400" dirty="0">
                <a:latin typeface="Times New Roman" panose="02020603050405020304" pitchFamily="18" charset="0"/>
                <a:cs typeface="Times New Roman" panose="02020603050405020304" pitchFamily="18" charset="0"/>
              </a:rPr>
              <a:t>, κι </a:t>
            </a:r>
            <a:r>
              <a:rPr lang="el-GR" sz="1400" b="1" dirty="0">
                <a:latin typeface="Times New Roman" panose="02020603050405020304" pitchFamily="18" charset="0"/>
                <a:cs typeface="Times New Roman" panose="02020603050405020304" pitchFamily="18" charset="0"/>
              </a:rPr>
              <a:t>ένας ακίνητος </a:t>
            </a:r>
            <a:r>
              <a:rPr lang="el-GR" sz="1400" dirty="0">
                <a:latin typeface="Times New Roman" panose="02020603050405020304" pitchFamily="18" charset="0"/>
                <a:cs typeface="Times New Roman" panose="02020603050405020304" pitchFamily="18" charset="0"/>
              </a:rPr>
              <a:t>που καλύπτει την υπόλοιπη γεωμετρία.</a:t>
            </a:r>
            <a:endParaRPr lang="en-US" sz="1400" dirty="0" err="1">
              <a:latin typeface="Times New Roman" panose="02020603050405020304" pitchFamily="18" charset="0"/>
              <a:cs typeface="Times New Roman" panose="02020603050405020304" pitchFamily="18" charset="0"/>
            </a:endParaRPr>
          </a:p>
        </p:txBody>
      </p:sp>
      <p:pic>
        <p:nvPicPr>
          <p:cNvPr id="2" name="Picture 1">
            <a:extLst>
              <a:ext uri="{FF2B5EF4-FFF2-40B4-BE49-F238E27FC236}">
                <a16:creationId xmlns:a16="http://schemas.microsoft.com/office/drawing/2014/main" id="{877D702D-3B71-2BE0-7E03-C01155C508E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05" r="50349" b="-2817"/>
          <a:stretch/>
        </p:blipFill>
        <p:spPr bwMode="auto">
          <a:xfrm>
            <a:off x="4000014" y="3891644"/>
            <a:ext cx="1217213" cy="1135056"/>
          </a:xfrm>
          <a:prstGeom prst="rect">
            <a:avLst/>
          </a:prstGeom>
          <a:ln>
            <a:noFill/>
          </a:ln>
          <a:extLst>
            <a:ext uri="{53640926-AAD7-44D8-BBD7-CCE9431645EC}">
              <a14:shadowObscured xmlns:a14="http://schemas.microsoft.com/office/drawing/2010/main"/>
            </a:ext>
          </a:extLst>
        </p:spPr>
      </p:pic>
      <p:pic>
        <p:nvPicPr>
          <p:cNvPr id="3" name="Picture 2">
            <a:extLst>
              <a:ext uri="{FF2B5EF4-FFF2-40B4-BE49-F238E27FC236}">
                <a16:creationId xmlns:a16="http://schemas.microsoft.com/office/drawing/2014/main" id="{EE128746-E557-F811-AD1A-51A02290ECA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111941" y="3872937"/>
            <a:ext cx="1128294" cy="1135056"/>
          </a:xfrm>
          <a:prstGeom prst="rect">
            <a:avLst/>
          </a:prstGeom>
        </p:spPr>
      </p:pic>
      <p:pic>
        <p:nvPicPr>
          <p:cNvPr id="9" name="Picture 8">
            <a:extLst>
              <a:ext uri="{FF2B5EF4-FFF2-40B4-BE49-F238E27FC236}">
                <a16:creationId xmlns:a16="http://schemas.microsoft.com/office/drawing/2014/main" id="{452AED91-0B1C-5DE6-55DC-155386607A8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89762" y="1882362"/>
            <a:ext cx="2094419" cy="1647868"/>
          </a:xfrm>
          <a:prstGeom prst="rect">
            <a:avLst/>
          </a:prstGeom>
        </p:spPr>
      </p:pic>
      <p:sp>
        <p:nvSpPr>
          <p:cNvPr id="12" name="TextBox 11">
            <a:extLst>
              <a:ext uri="{FF2B5EF4-FFF2-40B4-BE49-F238E27FC236}">
                <a16:creationId xmlns:a16="http://schemas.microsoft.com/office/drawing/2014/main" id="{A3075049-CF63-73FA-D805-B447498EB974}"/>
              </a:ext>
            </a:extLst>
          </p:cNvPr>
          <p:cNvSpPr txBox="1"/>
          <p:nvPr/>
        </p:nvSpPr>
        <p:spPr>
          <a:xfrm>
            <a:off x="1098141" y="1683893"/>
            <a:ext cx="3035698" cy="344658"/>
          </a:xfrm>
          <a:prstGeom prst="rect">
            <a:avLst/>
          </a:prstGeom>
          <a:noFill/>
        </p:spPr>
        <p:txBody>
          <a:bodyPr wrap="square" lIns="0" tIns="0" rIns="0" bIns="0" rtlCol="0">
            <a:noAutofit/>
          </a:bodyPr>
          <a:lstStyle/>
          <a:p>
            <a:pPr marL="171450" indent="-171450" algn="l">
              <a:buFont typeface="Arial" panose="020B0604020202020204" pitchFamily="34" charset="0"/>
              <a:buChar char="•"/>
            </a:pPr>
            <a:r>
              <a:rPr lang="en-US" sz="1400" u="sng" dirty="0">
                <a:latin typeface="Times New Roman" panose="02020603050405020304" pitchFamily="18" charset="0"/>
                <a:cs typeface="Times New Roman" panose="02020603050405020304" pitchFamily="18" charset="0"/>
              </a:rPr>
              <a:t>Single Reference Frame model (SRF)</a:t>
            </a:r>
          </a:p>
        </p:txBody>
      </p:sp>
      <p:sp>
        <p:nvSpPr>
          <p:cNvPr id="13" name="TextBox 12">
            <a:extLst>
              <a:ext uri="{FF2B5EF4-FFF2-40B4-BE49-F238E27FC236}">
                <a16:creationId xmlns:a16="http://schemas.microsoft.com/office/drawing/2014/main" id="{F33DA4D5-C5E7-4D28-3C64-2EED393B11CE}"/>
              </a:ext>
            </a:extLst>
          </p:cNvPr>
          <p:cNvSpPr txBox="1"/>
          <p:nvPr/>
        </p:nvSpPr>
        <p:spPr>
          <a:xfrm>
            <a:off x="996323" y="3425791"/>
            <a:ext cx="3287899" cy="344658"/>
          </a:xfrm>
          <a:prstGeom prst="rect">
            <a:avLst/>
          </a:prstGeom>
          <a:noFill/>
        </p:spPr>
        <p:txBody>
          <a:bodyPr wrap="square" lIns="0" tIns="0" rIns="0" bIns="0" rtlCol="0">
            <a:noAutofit/>
          </a:bodyPr>
          <a:lstStyle/>
          <a:p>
            <a:pPr marL="171450" indent="-171450" algn="l">
              <a:buFont typeface="Arial" panose="020B0604020202020204" pitchFamily="34" charset="0"/>
              <a:buChar char="•"/>
            </a:pPr>
            <a:r>
              <a:rPr lang="en-US" sz="1400" u="sng" dirty="0">
                <a:latin typeface="Times New Roman" panose="02020603050405020304" pitchFamily="18" charset="0"/>
                <a:cs typeface="Times New Roman" panose="02020603050405020304" pitchFamily="18" charset="0"/>
              </a:rPr>
              <a:t>Multiple Reference Frame model (MRF)</a:t>
            </a:r>
          </a:p>
        </p:txBody>
      </p:sp>
      <p:sp>
        <p:nvSpPr>
          <p:cNvPr id="14" name="TextBox 13">
            <a:extLst>
              <a:ext uri="{FF2B5EF4-FFF2-40B4-BE49-F238E27FC236}">
                <a16:creationId xmlns:a16="http://schemas.microsoft.com/office/drawing/2014/main" id="{59BBEB81-C8A0-3C06-B572-84A041FDF9AB}"/>
              </a:ext>
            </a:extLst>
          </p:cNvPr>
          <p:cNvSpPr txBox="1"/>
          <p:nvPr/>
        </p:nvSpPr>
        <p:spPr>
          <a:xfrm>
            <a:off x="4481424" y="5026700"/>
            <a:ext cx="1261034" cy="344658"/>
          </a:xfrm>
          <a:prstGeom prst="rect">
            <a:avLst/>
          </a:prstGeom>
          <a:noFill/>
        </p:spPr>
        <p:txBody>
          <a:bodyPr wrap="square" lIns="0" tIns="0" rIns="0" bIns="0" rtlCol="0">
            <a:noAutofit/>
          </a:bodyPr>
          <a:lstStyle/>
          <a:p>
            <a:pPr algn="l"/>
            <a:r>
              <a:rPr lang="en-US" sz="1100" i="1" u="sng" dirty="0">
                <a:latin typeface="Times New Roman" panose="02020603050405020304" pitchFamily="18" charset="0"/>
                <a:cs typeface="Times New Roman" panose="02020603050405020304" pitchFamily="18" charset="0"/>
              </a:rPr>
              <a:t>Sliding Mesh Method</a:t>
            </a:r>
          </a:p>
        </p:txBody>
      </p:sp>
      <p:sp>
        <p:nvSpPr>
          <p:cNvPr id="15" name="Rectangle: Rounded Corners 14">
            <a:extLst>
              <a:ext uri="{FF2B5EF4-FFF2-40B4-BE49-F238E27FC236}">
                <a16:creationId xmlns:a16="http://schemas.microsoft.com/office/drawing/2014/main" id="{6E6A012F-8B67-3C30-EEE6-16395C9AA2F0}"/>
              </a:ext>
            </a:extLst>
          </p:cNvPr>
          <p:cNvSpPr/>
          <p:nvPr/>
        </p:nvSpPr>
        <p:spPr>
          <a:xfrm>
            <a:off x="3957016" y="3781062"/>
            <a:ext cx="2309850" cy="1433415"/>
          </a:xfrm>
          <a:prstGeom prst="roundRect">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err="1">
              <a:solidFill>
                <a:schemeClr val="tx1"/>
              </a:solidFill>
            </a:endParaRPr>
          </a:p>
        </p:txBody>
      </p:sp>
      <p:pic>
        <p:nvPicPr>
          <p:cNvPr id="18" name="Picture 17">
            <a:extLst>
              <a:ext uri="{FF2B5EF4-FFF2-40B4-BE49-F238E27FC236}">
                <a16:creationId xmlns:a16="http://schemas.microsoft.com/office/drawing/2014/main" id="{1C81768A-5889-7BE9-F192-625B5661BC50}"/>
              </a:ext>
            </a:extLst>
          </p:cNvPr>
          <p:cNvPicPr>
            <a:picLocks noChangeAspect="1"/>
          </p:cNvPicPr>
          <p:nvPr/>
        </p:nvPicPr>
        <p:blipFill>
          <a:blip r:embed="rId8" cstate="print"/>
          <a:stretch>
            <a:fillRect/>
          </a:stretch>
        </p:blipFill>
        <p:spPr>
          <a:xfrm>
            <a:off x="7128204" y="2249442"/>
            <a:ext cx="1155711" cy="1143800"/>
          </a:xfrm>
          <a:prstGeom prst="rect">
            <a:avLst/>
          </a:prstGeom>
        </p:spPr>
      </p:pic>
      <p:pic>
        <p:nvPicPr>
          <p:cNvPr id="19" name="Picture 18">
            <a:extLst>
              <a:ext uri="{FF2B5EF4-FFF2-40B4-BE49-F238E27FC236}">
                <a16:creationId xmlns:a16="http://schemas.microsoft.com/office/drawing/2014/main" id="{B3C1F3F5-DCAF-1AFB-2BB2-7ED47BA59A38}"/>
              </a:ext>
            </a:extLst>
          </p:cNvPr>
          <p:cNvPicPr>
            <a:picLocks noChangeAspect="1"/>
          </p:cNvPicPr>
          <p:nvPr/>
        </p:nvPicPr>
        <p:blipFill>
          <a:blip r:embed="rId9" cstate="print"/>
          <a:stretch>
            <a:fillRect/>
          </a:stretch>
        </p:blipFill>
        <p:spPr>
          <a:xfrm>
            <a:off x="8319857" y="2199481"/>
            <a:ext cx="864263" cy="1243721"/>
          </a:xfrm>
          <a:prstGeom prst="rect">
            <a:avLst/>
          </a:prstGeom>
        </p:spPr>
      </p:pic>
      <p:pic>
        <p:nvPicPr>
          <p:cNvPr id="20" name="Picture 19">
            <a:extLst>
              <a:ext uri="{FF2B5EF4-FFF2-40B4-BE49-F238E27FC236}">
                <a16:creationId xmlns:a16="http://schemas.microsoft.com/office/drawing/2014/main" id="{D879FCDA-C7DE-0C3D-116A-2AB04AEF5D86}"/>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901" t="2765" r="901" b="4771"/>
          <a:stretch/>
        </p:blipFill>
        <p:spPr bwMode="auto">
          <a:xfrm>
            <a:off x="7273565" y="3827123"/>
            <a:ext cx="1847475" cy="1670068"/>
          </a:xfrm>
          <a:prstGeom prst="rect">
            <a:avLst/>
          </a:prstGeom>
          <a:ln>
            <a:noFill/>
          </a:ln>
          <a:extLst>
            <a:ext uri="{53640926-AAD7-44D8-BBD7-CCE9431645EC}">
              <a14:shadowObscured xmlns:a14="http://schemas.microsoft.com/office/drawing/2010/main"/>
            </a:ext>
          </a:extLst>
        </p:spPr>
      </p:pic>
      <p:cxnSp>
        <p:nvCxnSpPr>
          <p:cNvPr id="35" name="Straight Arrow Connector 34">
            <a:extLst>
              <a:ext uri="{FF2B5EF4-FFF2-40B4-BE49-F238E27FC236}">
                <a16:creationId xmlns:a16="http://schemas.microsoft.com/office/drawing/2014/main" id="{0372DF9F-2853-1F25-BD1A-DD7CB9A9F364}"/>
              </a:ext>
            </a:extLst>
          </p:cNvPr>
          <p:cNvCxnSpPr>
            <a:cxnSpLocks/>
          </p:cNvCxnSpPr>
          <p:nvPr/>
        </p:nvCxnSpPr>
        <p:spPr>
          <a:xfrm flipH="1" flipV="1">
            <a:off x="7403165" y="3785071"/>
            <a:ext cx="304025" cy="195307"/>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4BAD2ED8-1EBD-90B0-18CF-96E8E55A60AF}"/>
              </a:ext>
            </a:extLst>
          </p:cNvPr>
          <p:cNvCxnSpPr>
            <a:cxnSpLocks/>
          </p:cNvCxnSpPr>
          <p:nvPr/>
        </p:nvCxnSpPr>
        <p:spPr>
          <a:xfrm flipH="1">
            <a:off x="7463519" y="4828177"/>
            <a:ext cx="618140" cy="282982"/>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C4E4F161-CD5F-DB6A-4767-060D4CF93113}"/>
              </a:ext>
            </a:extLst>
          </p:cNvPr>
          <p:cNvSpPr txBox="1"/>
          <p:nvPr/>
        </p:nvSpPr>
        <p:spPr>
          <a:xfrm>
            <a:off x="6992585" y="4995854"/>
            <a:ext cx="562863" cy="333108"/>
          </a:xfrm>
          <a:prstGeom prst="rect">
            <a:avLst/>
          </a:prstGeom>
          <a:noFill/>
        </p:spPr>
        <p:txBody>
          <a:bodyPr wrap="square" lIns="0" tIns="0" rIns="0" bIns="0" rtlCol="0">
            <a:noAutofit/>
          </a:bodyPr>
          <a:lstStyle/>
          <a:p>
            <a:pPr algn="ctr"/>
            <a:r>
              <a:rPr lang="en-US" sz="1100" i="1" dirty="0">
                <a:latin typeface="Times New Roman" panose="02020603050405020304" pitchFamily="18" charset="0"/>
                <a:cs typeface="Times New Roman" panose="02020603050405020304" pitchFamily="18" charset="0"/>
              </a:rPr>
              <a:t>Lid 1 (inlet)</a:t>
            </a:r>
          </a:p>
        </p:txBody>
      </p:sp>
      <p:sp>
        <p:nvSpPr>
          <p:cNvPr id="41" name="TextBox 40">
            <a:extLst>
              <a:ext uri="{FF2B5EF4-FFF2-40B4-BE49-F238E27FC236}">
                <a16:creationId xmlns:a16="http://schemas.microsoft.com/office/drawing/2014/main" id="{A7A48F64-8B93-8D14-2F89-680345C6CE0E}"/>
              </a:ext>
            </a:extLst>
          </p:cNvPr>
          <p:cNvSpPr txBox="1"/>
          <p:nvPr/>
        </p:nvSpPr>
        <p:spPr>
          <a:xfrm>
            <a:off x="6900656" y="3600499"/>
            <a:ext cx="562863" cy="333108"/>
          </a:xfrm>
          <a:prstGeom prst="rect">
            <a:avLst/>
          </a:prstGeom>
          <a:noFill/>
        </p:spPr>
        <p:txBody>
          <a:bodyPr wrap="square" lIns="0" tIns="0" rIns="0" bIns="0" rtlCol="0">
            <a:noAutofit/>
          </a:bodyPr>
          <a:lstStyle/>
          <a:p>
            <a:pPr algn="ctr"/>
            <a:r>
              <a:rPr lang="en-US" sz="1100" i="1" dirty="0">
                <a:latin typeface="Times New Roman" panose="02020603050405020304" pitchFamily="18" charset="0"/>
                <a:cs typeface="Times New Roman" panose="02020603050405020304" pitchFamily="18" charset="0"/>
              </a:rPr>
              <a:t>Lid 2 (outlet)</a:t>
            </a:r>
          </a:p>
        </p:txBody>
      </p:sp>
      <p:cxnSp>
        <p:nvCxnSpPr>
          <p:cNvPr id="42" name="Straight Arrow Connector 41">
            <a:extLst>
              <a:ext uri="{FF2B5EF4-FFF2-40B4-BE49-F238E27FC236}">
                <a16:creationId xmlns:a16="http://schemas.microsoft.com/office/drawing/2014/main" id="{1F06FB71-4833-2A28-E954-F2BC008447B3}"/>
              </a:ext>
            </a:extLst>
          </p:cNvPr>
          <p:cNvCxnSpPr>
            <a:cxnSpLocks/>
          </p:cNvCxnSpPr>
          <p:nvPr/>
        </p:nvCxnSpPr>
        <p:spPr>
          <a:xfrm flipV="1">
            <a:off x="8023314" y="2184011"/>
            <a:ext cx="71781" cy="317182"/>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1F093A35-E785-7A6C-C06D-83AD6CFAE0D1}"/>
              </a:ext>
            </a:extLst>
          </p:cNvPr>
          <p:cNvCxnSpPr>
            <a:cxnSpLocks/>
          </p:cNvCxnSpPr>
          <p:nvPr/>
        </p:nvCxnSpPr>
        <p:spPr>
          <a:xfrm flipH="1" flipV="1">
            <a:off x="8355551" y="2184011"/>
            <a:ext cx="457876" cy="317182"/>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8167DD68-BBD3-C5CF-47A4-8D4729A6BFB7}"/>
              </a:ext>
            </a:extLst>
          </p:cNvPr>
          <p:cNvSpPr txBox="1"/>
          <p:nvPr/>
        </p:nvSpPr>
        <p:spPr>
          <a:xfrm>
            <a:off x="7687070" y="1991412"/>
            <a:ext cx="1003479" cy="333108"/>
          </a:xfrm>
          <a:prstGeom prst="rect">
            <a:avLst/>
          </a:prstGeom>
          <a:noFill/>
        </p:spPr>
        <p:txBody>
          <a:bodyPr wrap="square" lIns="0" tIns="0" rIns="0" bIns="0" rtlCol="0">
            <a:noAutofit/>
          </a:bodyPr>
          <a:lstStyle/>
          <a:p>
            <a:pPr algn="ctr"/>
            <a:r>
              <a:rPr lang="en-US" sz="1100" i="1" dirty="0">
                <a:latin typeface="Times New Roman" panose="02020603050405020304" pitchFamily="18" charset="0"/>
                <a:cs typeface="Times New Roman" panose="02020603050405020304" pitchFamily="18" charset="0"/>
              </a:rPr>
              <a:t>Rotating region</a:t>
            </a:r>
          </a:p>
        </p:txBody>
      </p:sp>
      <p:sp>
        <p:nvSpPr>
          <p:cNvPr id="50" name="TextBox 49">
            <a:extLst>
              <a:ext uri="{FF2B5EF4-FFF2-40B4-BE49-F238E27FC236}">
                <a16:creationId xmlns:a16="http://schemas.microsoft.com/office/drawing/2014/main" id="{2FCE227B-0029-68FE-82A5-52F8CBF2E3CF}"/>
              </a:ext>
            </a:extLst>
          </p:cNvPr>
          <p:cNvSpPr txBox="1"/>
          <p:nvPr/>
        </p:nvSpPr>
        <p:spPr>
          <a:xfrm>
            <a:off x="7128866" y="1651449"/>
            <a:ext cx="3035698" cy="344658"/>
          </a:xfrm>
          <a:prstGeom prst="rect">
            <a:avLst/>
          </a:prstGeom>
          <a:noFill/>
        </p:spPr>
        <p:txBody>
          <a:bodyPr wrap="square" lIns="0" tIns="0" rIns="0" bIns="0" rtlCol="0">
            <a:noAutofit/>
          </a:bodyPr>
          <a:lstStyle/>
          <a:p>
            <a:pPr marL="171450" indent="-171450" algn="l">
              <a:buFont typeface="Arial" panose="020B0604020202020204" pitchFamily="34" charset="0"/>
              <a:buChar char="•"/>
            </a:pPr>
            <a:r>
              <a:rPr lang="el-GR" sz="1400" u="sng" dirty="0">
                <a:latin typeface="Times New Roman" panose="02020603050405020304" pitchFamily="18" charset="0"/>
                <a:cs typeface="Times New Roman" panose="02020603050405020304" pitchFamily="18" charset="0"/>
              </a:rPr>
              <a:t>Όγκοι ρευστού εντός της μηχανής</a:t>
            </a:r>
            <a:endParaRPr lang="en-US" sz="1400" u="sng" dirty="0">
              <a:latin typeface="Times New Roman" panose="02020603050405020304" pitchFamily="18" charset="0"/>
              <a:cs typeface="Times New Roman" panose="02020603050405020304" pitchFamily="18" charset="0"/>
            </a:endParaRPr>
          </a:p>
        </p:txBody>
      </p:sp>
      <p:sp>
        <p:nvSpPr>
          <p:cNvPr id="54" name="Arrow: Right 53">
            <a:extLst>
              <a:ext uri="{FF2B5EF4-FFF2-40B4-BE49-F238E27FC236}">
                <a16:creationId xmlns:a16="http://schemas.microsoft.com/office/drawing/2014/main" id="{DDCEB735-1475-A909-92CF-C80A5A086D63}"/>
              </a:ext>
            </a:extLst>
          </p:cNvPr>
          <p:cNvSpPr/>
          <p:nvPr/>
        </p:nvSpPr>
        <p:spPr>
          <a:xfrm>
            <a:off x="9095803" y="4471345"/>
            <a:ext cx="384860" cy="227632"/>
          </a:xfrm>
          <a:prstGeom prst="rightArrow">
            <a:avLst/>
          </a:prstGeom>
          <a:solidFill>
            <a:srgbClr val="0070C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err="1">
              <a:solidFill>
                <a:schemeClr val="tx1"/>
              </a:solidFill>
            </a:endParaRPr>
          </a:p>
        </p:txBody>
      </p:sp>
      <p:sp>
        <p:nvSpPr>
          <p:cNvPr id="55" name="TextBox 54">
            <a:extLst>
              <a:ext uri="{FF2B5EF4-FFF2-40B4-BE49-F238E27FC236}">
                <a16:creationId xmlns:a16="http://schemas.microsoft.com/office/drawing/2014/main" id="{EC6E76D8-6BC3-13D9-8BBF-F5386EE24AA6}"/>
              </a:ext>
            </a:extLst>
          </p:cNvPr>
          <p:cNvSpPr txBox="1"/>
          <p:nvPr/>
        </p:nvSpPr>
        <p:spPr>
          <a:xfrm>
            <a:off x="3533230" y="2120426"/>
            <a:ext cx="2753063" cy="1391358"/>
          </a:xfrm>
          <a:prstGeom prst="rect">
            <a:avLst/>
          </a:prstGeom>
          <a:noFill/>
        </p:spPr>
        <p:txBody>
          <a:bodyPr wrap="square" lIns="0" tIns="0" rIns="0" bIns="0" rtlCol="0">
            <a:noAutofit/>
          </a:bodyPr>
          <a:lstStyle/>
          <a:p>
            <a:pPr algn="l"/>
            <a:r>
              <a:rPr lang="el-GR" sz="1200" dirty="0">
                <a:solidFill>
                  <a:srgbClr val="00B050"/>
                </a:solidFill>
                <a:latin typeface="Times New Roman" panose="02020603050405020304" pitchFamily="18" charset="0"/>
                <a:cs typeface="Times New Roman" panose="02020603050405020304" pitchFamily="18" charset="0"/>
              </a:rPr>
              <a:t>+</a:t>
            </a:r>
            <a:r>
              <a:rPr lang="el-GR" sz="1200" dirty="0">
                <a:latin typeface="Times New Roman" panose="02020603050405020304" pitchFamily="18" charset="0"/>
                <a:cs typeface="Times New Roman" panose="02020603050405020304" pitchFamily="18" charset="0"/>
              </a:rPr>
              <a:t> απλό στη μοντελοποίηση</a:t>
            </a:r>
          </a:p>
          <a:p>
            <a:pPr algn="l"/>
            <a:r>
              <a:rPr lang="el-GR" sz="1200" dirty="0">
                <a:solidFill>
                  <a:srgbClr val="00B050"/>
                </a:solidFill>
                <a:latin typeface="Times New Roman" panose="02020603050405020304" pitchFamily="18" charset="0"/>
                <a:cs typeface="Times New Roman" panose="02020603050405020304" pitchFamily="18" charset="0"/>
              </a:rPr>
              <a:t>+</a:t>
            </a:r>
            <a:r>
              <a:rPr lang="el-GR" sz="1200" dirty="0">
                <a:latin typeface="Times New Roman" panose="02020603050405020304" pitchFamily="18" charset="0"/>
                <a:cs typeface="Times New Roman" panose="02020603050405020304" pitchFamily="18" charset="0"/>
              </a:rPr>
              <a:t> μειωμένο υπολογιστικό κόστος</a:t>
            </a:r>
          </a:p>
          <a:p>
            <a:pPr algn="l"/>
            <a:endParaRPr lang="el-GR" sz="1200" dirty="0">
              <a:latin typeface="Times New Roman" panose="02020603050405020304" pitchFamily="18" charset="0"/>
              <a:cs typeface="Times New Roman" panose="02020603050405020304" pitchFamily="18" charset="0"/>
            </a:endParaRPr>
          </a:p>
          <a:p>
            <a:pPr algn="l"/>
            <a:r>
              <a:rPr lang="el-GR" sz="1200" dirty="0">
                <a:solidFill>
                  <a:schemeClr val="accent1">
                    <a:lumMod val="60000"/>
                    <a:lumOff val="40000"/>
                  </a:schemeClr>
                </a:solidFill>
                <a:latin typeface="Times New Roman" panose="02020603050405020304" pitchFamily="18" charset="0"/>
                <a:cs typeface="Times New Roman" panose="02020603050405020304" pitchFamily="18" charset="0"/>
              </a:rPr>
              <a:t>- </a:t>
            </a:r>
            <a:r>
              <a:rPr lang="el-GR" sz="1200" dirty="0">
                <a:latin typeface="Times New Roman" panose="02020603050405020304" pitchFamily="18" charset="0"/>
                <a:cs typeface="Times New Roman" panose="02020603050405020304" pitchFamily="18" charset="0"/>
              </a:rPr>
              <a:t>Χαμηλής ακρίβειας στην περίπτωση περιστρεφόμενων τμημάτων </a:t>
            </a:r>
            <a:endParaRPr lang="en-US" sz="1200" dirty="0">
              <a:latin typeface="Times New Roman" panose="02020603050405020304" pitchFamily="18" charset="0"/>
              <a:cs typeface="Times New Roman" panose="02020603050405020304" pitchFamily="18" charset="0"/>
            </a:endParaRPr>
          </a:p>
        </p:txBody>
      </p:sp>
      <p:sp>
        <p:nvSpPr>
          <p:cNvPr id="56" name="TextBox 55">
            <a:extLst>
              <a:ext uri="{FF2B5EF4-FFF2-40B4-BE49-F238E27FC236}">
                <a16:creationId xmlns:a16="http://schemas.microsoft.com/office/drawing/2014/main" id="{23CD351E-0F15-CDCF-C37B-9CAA989EA78D}"/>
              </a:ext>
            </a:extLst>
          </p:cNvPr>
          <p:cNvSpPr txBox="1"/>
          <p:nvPr/>
        </p:nvSpPr>
        <p:spPr>
          <a:xfrm>
            <a:off x="1215966" y="5257086"/>
            <a:ext cx="2595959" cy="374540"/>
          </a:xfrm>
          <a:prstGeom prst="rect">
            <a:avLst/>
          </a:prstGeom>
          <a:noFill/>
        </p:spPr>
        <p:txBody>
          <a:bodyPr wrap="square" lIns="0" tIns="0" rIns="0" bIns="0" rtlCol="0">
            <a:noAutofit/>
          </a:bodyPr>
          <a:lstStyle/>
          <a:p>
            <a:pPr algn="l"/>
            <a:r>
              <a:rPr lang="el-GR" sz="1200" dirty="0">
                <a:solidFill>
                  <a:srgbClr val="00B050"/>
                </a:solidFill>
                <a:latin typeface="Times New Roman" panose="02020603050405020304" pitchFamily="18" charset="0"/>
                <a:cs typeface="Times New Roman" panose="02020603050405020304" pitchFamily="18" charset="0"/>
              </a:rPr>
              <a:t>+</a:t>
            </a:r>
            <a:r>
              <a:rPr lang="el-GR" sz="1200" dirty="0">
                <a:latin typeface="Times New Roman" panose="02020603050405020304" pitchFamily="18" charset="0"/>
                <a:cs typeface="Times New Roman" panose="02020603050405020304" pitchFamily="18" charset="0"/>
              </a:rPr>
              <a:t> κατάλληλο για προσομοιώσεις που περιλαμβάνουν περιστρεφόμενα τμήματα</a:t>
            </a:r>
          </a:p>
          <a:p>
            <a:pPr algn="l"/>
            <a:endParaRPr lang="el-GR" sz="1200" dirty="0">
              <a:latin typeface="Times New Roman" panose="02020603050405020304" pitchFamily="18" charset="0"/>
              <a:cs typeface="Times New Roman" panose="02020603050405020304" pitchFamily="18" charset="0"/>
            </a:endParaRPr>
          </a:p>
          <a:p>
            <a:pPr algn="l"/>
            <a:endParaRPr lang="en-US" sz="1200" dirty="0">
              <a:latin typeface="Times New Roman" panose="02020603050405020304" pitchFamily="18" charset="0"/>
              <a:cs typeface="Times New Roman" panose="02020603050405020304" pitchFamily="18" charset="0"/>
            </a:endParaRPr>
          </a:p>
        </p:txBody>
      </p:sp>
      <p:sp>
        <p:nvSpPr>
          <p:cNvPr id="57" name="TextBox 56">
            <a:extLst>
              <a:ext uri="{FF2B5EF4-FFF2-40B4-BE49-F238E27FC236}">
                <a16:creationId xmlns:a16="http://schemas.microsoft.com/office/drawing/2014/main" id="{5D4E3D83-C1B1-62DF-8BCE-B8C5589CAF20}"/>
              </a:ext>
            </a:extLst>
          </p:cNvPr>
          <p:cNvSpPr txBox="1"/>
          <p:nvPr/>
        </p:nvSpPr>
        <p:spPr>
          <a:xfrm>
            <a:off x="4351106" y="5269901"/>
            <a:ext cx="2595959" cy="374540"/>
          </a:xfrm>
          <a:prstGeom prst="rect">
            <a:avLst/>
          </a:prstGeom>
          <a:noFill/>
        </p:spPr>
        <p:txBody>
          <a:bodyPr wrap="square" lIns="0" tIns="0" rIns="0" bIns="0" rtlCol="0">
            <a:noAutofit/>
          </a:bodyPr>
          <a:lstStyle/>
          <a:p>
            <a:pPr algn="l"/>
            <a:r>
              <a:rPr lang="el-GR" sz="1200" dirty="0">
                <a:solidFill>
                  <a:schemeClr val="accent1">
                    <a:lumMod val="60000"/>
                    <a:lumOff val="40000"/>
                  </a:schemeClr>
                </a:solidFill>
                <a:latin typeface="Times New Roman" panose="02020603050405020304" pitchFamily="18" charset="0"/>
                <a:cs typeface="Times New Roman" panose="02020603050405020304" pitchFamily="18" charset="0"/>
              </a:rPr>
              <a:t>-</a:t>
            </a:r>
            <a:r>
              <a:rPr lang="el-GR" sz="1200" dirty="0">
                <a:latin typeface="Times New Roman" panose="02020603050405020304" pitchFamily="18" charset="0"/>
                <a:cs typeface="Times New Roman" panose="02020603050405020304" pitchFamily="18" charset="0"/>
              </a:rPr>
              <a:t> αυξημένο υπολογιστικό κόστος</a:t>
            </a:r>
          </a:p>
          <a:p>
            <a:pPr algn="l"/>
            <a:r>
              <a:rPr lang="el-GR" sz="1200" dirty="0">
                <a:solidFill>
                  <a:schemeClr val="accent1">
                    <a:lumMod val="60000"/>
                    <a:lumOff val="40000"/>
                  </a:schemeClr>
                </a:solidFill>
                <a:latin typeface="Times New Roman" panose="02020603050405020304" pitchFamily="18" charset="0"/>
                <a:cs typeface="Times New Roman" panose="02020603050405020304" pitchFamily="18" charset="0"/>
              </a:rPr>
              <a:t>-</a:t>
            </a:r>
            <a:r>
              <a:rPr lang="el-GR" sz="1200" dirty="0">
                <a:latin typeface="Times New Roman" panose="02020603050405020304" pitchFamily="18" charset="0"/>
                <a:cs typeface="Times New Roman" panose="02020603050405020304" pitchFamily="18" charset="0"/>
              </a:rPr>
              <a:t> πιο πολύπλοκη μοντελοποίηση</a:t>
            </a:r>
          </a:p>
          <a:p>
            <a:pPr algn="l"/>
            <a:endParaRPr lang="el-GR" sz="1200" dirty="0">
              <a:latin typeface="Times New Roman" panose="02020603050405020304" pitchFamily="18" charset="0"/>
              <a:cs typeface="Times New Roman" panose="02020603050405020304" pitchFamily="18" charset="0"/>
            </a:endParaRPr>
          </a:p>
          <a:p>
            <a:pPr algn="l"/>
            <a:endParaRPr lang="el-GR" sz="1200" dirty="0">
              <a:latin typeface="Times New Roman" panose="02020603050405020304" pitchFamily="18" charset="0"/>
              <a:cs typeface="Times New Roman" panose="02020603050405020304" pitchFamily="18" charset="0"/>
            </a:endParaRPr>
          </a:p>
          <a:p>
            <a:pPr algn="l"/>
            <a:endParaRPr 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508131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Εικόνα 43">
            <a:extLst>
              <a:ext uri="{FF2B5EF4-FFF2-40B4-BE49-F238E27FC236}">
                <a16:creationId xmlns:a16="http://schemas.microsoft.com/office/drawing/2014/main" id="{EEDE2513-D362-0DDA-7B5E-A4A25CFE9908}"/>
              </a:ext>
            </a:extLst>
          </p:cNvPr>
          <p:cNvPicPr>
            <a:picLocks noChangeAspect="1"/>
          </p:cNvPicPr>
          <p:nvPr/>
        </p:nvPicPr>
        <p:blipFill>
          <a:blip r:embed="rId2" cstate="print"/>
          <a:srcRect/>
          <a:stretch>
            <a:fillRect/>
          </a:stretch>
        </p:blipFill>
        <p:spPr bwMode="auto">
          <a:xfrm>
            <a:off x="910818" y="1918084"/>
            <a:ext cx="1177633" cy="1226676"/>
          </a:xfrm>
          <a:prstGeom prst="rect">
            <a:avLst/>
          </a:prstGeom>
          <a:noFill/>
          <a:ln w="9525">
            <a:noFill/>
            <a:miter lim="800000"/>
            <a:headEnd/>
            <a:tailEnd/>
          </a:ln>
        </p:spPr>
      </p:pic>
      <p:pic>
        <p:nvPicPr>
          <p:cNvPr id="20" name="Εικόνα 40">
            <a:extLst>
              <a:ext uri="{FF2B5EF4-FFF2-40B4-BE49-F238E27FC236}">
                <a16:creationId xmlns:a16="http://schemas.microsoft.com/office/drawing/2014/main" id="{9BC28320-58CE-43E4-7CF7-2928C2F1A23B}"/>
              </a:ext>
            </a:extLst>
          </p:cNvPr>
          <p:cNvPicPr>
            <a:picLocks noChangeAspect="1"/>
          </p:cNvPicPr>
          <p:nvPr/>
        </p:nvPicPr>
        <p:blipFill>
          <a:blip r:embed="rId3" cstate="print"/>
          <a:srcRect l="3967" r="1644"/>
          <a:stretch>
            <a:fillRect/>
          </a:stretch>
        </p:blipFill>
        <p:spPr bwMode="auto">
          <a:xfrm>
            <a:off x="1499635" y="3151064"/>
            <a:ext cx="2271863" cy="2202675"/>
          </a:xfrm>
          <a:prstGeom prst="rect">
            <a:avLst/>
          </a:prstGeom>
          <a:noFill/>
          <a:ln w="9525">
            <a:noFill/>
            <a:miter lim="800000"/>
            <a:headEnd/>
            <a:tailEnd/>
          </a:ln>
        </p:spPr>
      </p:pic>
      <p:pic>
        <p:nvPicPr>
          <p:cNvPr id="19" name="Picture 18">
            <a:extLst>
              <a:ext uri="{FF2B5EF4-FFF2-40B4-BE49-F238E27FC236}">
                <a16:creationId xmlns:a16="http://schemas.microsoft.com/office/drawing/2014/main" id="{BB491D77-361C-A669-83ED-EA8BF9F4E10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09236" y="2926276"/>
            <a:ext cx="1555373" cy="1453406"/>
          </a:xfrm>
          <a:prstGeom prst="rect">
            <a:avLst/>
          </a:prstGeom>
        </p:spPr>
      </p:pic>
      <p:sp>
        <p:nvSpPr>
          <p:cNvPr id="5" name="Slide Number Placeholder 4">
            <a:extLst>
              <a:ext uri="{FF2B5EF4-FFF2-40B4-BE49-F238E27FC236}">
                <a16:creationId xmlns:a16="http://schemas.microsoft.com/office/drawing/2014/main" id="{3AD5A6EA-5CC2-B795-B0BA-1DCBF23BDE5E}"/>
              </a:ext>
            </a:extLst>
          </p:cNvPr>
          <p:cNvSpPr>
            <a:spLocks noGrp="1"/>
          </p:cNvSpPr>
          <p:nvPr>
            <p:ph type="sldNum" sz="quarter" idx="12"/>
          </p:nvPr>
        </p:nvSpPr>
        <p:spPr/>
        <p:txBody>
          <a:bodyPr/>
          <a:lstStyle/>
          <a:p>
            <a:fld id="{5AEC89D8-36C3-40BD-BBB3-9AD7F891C9FD}" type="slidenum">
              <a:rPr lang="x-none" smtClean="0"/>
              <a:t>7</a:t>
            </a:fld>
            <a:endParaRPr lang="x-none"/>
          </a:p>
        </p:txBody>
      </p:sp>
      <p:sp>
        <p:nvSpPr>
          <p:cNvPr id="6" name="Title 1">
            <a:extLst>
              <a:ext uri="{FF2B5EF4-FFF2-40B4-BE49-F238E27FC236}">
                <a16:creationId xmlns:a16="http://schemas.microsoft.com/office/drawing/2014/main" id="{542F4C2C-B3DC-3B8C-4BFC-46D8673DA8EF}"/>
              </a:ext>
            </a:extLst>
          </p:cNvPr>
          <p:cNvSpPr>
            <a:spLocks noGrp="1"/>
          </p:cNvSpPr>
          <p:nvPr>
            <p:ph type="title"/>
          </p:nvPr>
        </p:nvSpPr>
        <p:spPr>
          <a:xfrm>
            <a:off x="838200" y="320675"/>
            <a:ext cx="10820400" cy="1325563"/>
          </a:xfrm>
        </p:spPr>
        <p:txBody>
          <a:bodyPr/>
          <a:lstStyle/>
          <a:p>
            <a:r>
              <a:rPr lang="el-GR" b="1" dirty="0">
                <a:latin typeface="Times New Roman" panose="02020603050405020304" pitchFamily="18" charset="0"/>
                <a:cs typeface="Times New Roman" panose="02020603050405020304" pitchFamily="18" charset="0"/>
              </a:rPr>
              <a:t>2. Μοντελοποίηση του φυσητήρα</a:t>
            </a:r>
            <a:br>
              <a:rPr lang="el-GR" b="1" dirty="0">
                <a:latin typeface="Times New Roman" panose="02020603050405020304" pitchFamily="18" charset="0"/>
                <a:cs typeface="Times New Roman" panose="02020603050405020304" pitchFamily="18" charset="0"/>
              </a:rPr>
            </a:br>
            <a:r>
              <a:rPr lang="el-GR" sz="2000" b="1" dirty="0">
                <a:latin typeface="Times New Roman" panose="02020603050405020304" pitchFamily="18" charset="0"/>
                <a:cs typeface="Times New Roman" panose="02020603050405020304" pitchFamily="18" charset="0"/>
              </a:rPr>
              <a:t>2.3. Δημιουργία του </a:t>
            </a:r>
            <a:r>
              <a:rPr lang="de-CH" sz="2000" b="1" dirty="0">
                <a:latin typeface="Times New Roman" panose="02020603050405020304" pitchFamily="18" charset="0"/>
                <a:cs typeface="Times New Roman" panose="02020603050405020304" pitchFamily="18" charset="0"/>
              </a:rPr>
              <a:t>CFD </a:t>
            </a:r>
            <a:r>
              <a:rPr lang="el-GR" sz="2000" b="1" dirty="0">
                <a:latin typeface="Times New Roman" panose="02020603050405020304" pitchFamily="18" charset="0"/>
                <a:cs typeface="Times New Roman" panose="02020603050405020304" pitchFamily="18" charset="0"/>
              </a:rPr>
              <a:t>μοντέλου – Πλεγματοποίηση, οριακές συνθήκες και κριτήρια σύγκλισης</a:t>
            </a:r>
            <a:endParaRPr lang="en-US" sz="2000" b="1" dirty="0">
              <a:latin typeface="Times New Roman" panose="02020603050405020304" pitchFamily="18" charset="0"/>
              <a:cs typeface="Times New Roman" panose="02020603050405020304" pitchFamily="18" charset="0"/>
            </a:endParaRPr>
          </a:p>
        </p:txBody>
      </p:sp>
      <p:sp>
        <p:nvSpPr>
          <p:cNvPr id="8" name="Rectangle: Rounded Corners 7">
            <a:extLst>
              <a:ext uri="{FF2B5EF4-FFF2-40B4-BE49-F238E27FC236}">
                <a16:creationId xmlns:a16="http://schemas.microsoft.com/office/drawing/2014/main" id="{0F0ECC59-7415-7EF4-84E5-B91D925F24DA}"/>
              </a:ext>
            </a:extLst>
          </p:cNvPr>
          <p:cNvSpPr/>
          <p:nvPr/>
        </p:nvSpPr>
        <p:spPr>
          <a:xfrm>
            <a:off x="838201" y="1572224"/>
            <a:ext cx="2921667" cy="398819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err="1">
              <a:solidFill>
                <a:schemeClr val="tx1"/>
              </a:solidFill>
            </a:endParaRPr>
          </a:p>
        </p:txBody>
      </p:sp>
      <p:sp>
        <p:nvSpPr>
          <p:cNvPr id="16" name="TextBox 15">
            <a:extLst>
              <a:ext uri="{FF2B5EF4-FFF2-40B4-BE49-F238E27FC236}">
                <a16:creationId xmlns:a16="http://schemas.microsoft.com/office/drawing/2014/main" id="{0806BF12-F996-272B-28FE-6F59C2F6B658}"/>
              </a:ext>
            </a:extLst>
          </p:cNvPr>
          <p:cNvSpPr txBox="1"/>
          <p:nvPr/>
        </p:nvSpPr>
        <p:spPr>
          <a:xfrm>
            <a:off x="1662448" y="5828921"/>
            <a:ext cx="8950323" cy="892277"/>
          </a:xfrm>
          <a:prstGeom prst="rect">
            <a:avLst/>
          </a:prstGeom>
          <a:solidFill>
            <a:srgbClr val="CCECFF"/>
          </a:solidFill>
          <a:ln w="28575">
            <a:solidFill>
              <a:srgbClr val="002060"/>
            </a:solidFill>
          </a:ln>
        </p:spPr>
        <p:txBody>
          <a:bodyPr wrap="square" lIns="0" tIns="0" rIns="0" bIns="0" rtlCol="0">
            <a:noAutofit/>
          </a:bodyPr>
          <a:lstStyle/>
          <a:p>
            <a:pPr marL="742950" lvl="1" indent="-285750">
              <a:buFont typeface="Wingdings" panose="05000000000000000000" pitchFamily="2" charset="2"/>
              <a:buChar char="§"/>
            </a:pPr>
            <a:r>
              <a:rPr lang="el-GR" sz="1400" dirty="0">
                <a:latin typeface="Times New Roman" panose="02020603050405020304" pitchFamily="18" charset="0"/>
                <a:cs typeface="Times New Roman" panose="02020603050405020304" pitchFamily="18" charset="0"/>
              </a:rPr>
              <a:t>Ένα </a:t>
            </a:r>
            <a:r>
              <a:rPr lang="el-GR" sz="1400" b="1" dirty="0">
                <a:latin typeface="Times New Roman" panose="02020603050405020304" pitchFamily="18" charset="0"/>
                <a:cs typeface="Times New Roman" panose="02020603050405020304" pitchFamily="18" charset="0"/>
              </a:rPr>
              <a:t>απλό δομημένο πλέγμα </a:t>
            </a:r>
            <a:r>
              <a:rPr lang="el-GR" sz="1400" dirty="0">
                <a:latin typeface="Times New Roman" panose="02020603050405020304" pitchFamily="18" charset="0"/>
                <a:cs typeface="Times New Roman" panose="02020603050405020304" pitchFamily="18" charset="0"/>
              </a:rPr>
              <a:t>δημιουργήθηκε στο </a:t>
            </a:r>
            <a:r>
              <a:rPr lang="de-CH" sz="1400" dirty="0">
                <a:latin typeface="Times New Roman" panose="02020603050405020304" pitchFamily="18" charset="0"/>
                <a:cs typeface="Times New Roman" panose="02020603050405020304" pitchFamily="18" charset="0"/>
              </a:rPr>
              <a:t>Flow Simulation </a:t>
            </a:r>
            <a:r>
              <a:rPr lang="el-GR" sz="1400" dirty="0">
                <a:latin typeface="Times New Roman" panose="02020603050405020304" pitchFamily="18" charset="0"/>
                <a:cs typeface="Times New Roman" panose="02020603050405020304" pitchFamily="18" charset="0"/>
              </a:rPr>
              <a:t>του </a:t>
            </a:r>
            <a:r>
              <a:rPr lang="de-CH" sz="1400" dirty="0">
                <a:latin typeface="Times New Roman" panose="02020603050405020304" pitchFamily="18" charset="0"/>
                <a:cs typeface="Times New Roman" panose="02020603050405020304" pitchFamily="18" charset="0"/>
              </a:rPr>
              <a:t>Solidworks </a:t>
            </a:r>
            <a:r>
              <a:rPr lang="el-GR" sz="1400" dirty="0">
                <a:latin typeface="Times New Roman" panose="02020603050405020304" pitchFamily="18" charset="0"/>
                <a:cs typeface="Times New Roman" panose="02020603050405020304" pitchFamily="18" charset="0"/>
              </a:rPr>
              <a:t>που </a:t>
            </a:r>
            <a:r>
              <a:rPr lang="el-GR" sz="1400" b="1" dirty="0">
                <a:latin typeface="Times New Roman" panose="02020603050405020304" pitchFamily="18" charset="0"/>
                <a:cs typeface="Times New Roman" panose="02020603050405020304" pitchFamily="18" charset="0"/>
              </a:rPr>
              <a:t>πυκνώνει στα πτερύγια της πτερωτής</a:t>
            </a:r>
          </a:p>
          <a:p>
            <a:pPr marL="742950" lvl="1" indent="-285750">
              <a:buFont typeface="Wingdings" panose="05000000000000000000" pitchFamily="2" charset="2"/>
              <a:buChar char="§"/>
            </a:pPr>
            <a:r>
              <a:rPr lang="el-GR" sz="1400" dirty="0">
                <a:latin typeface="Times New Roman" panose="02020603050405020304" pitchFamily="18" charset="0"/>
                <a:cs typeface="Times New Roman" panose="02020603050405020304" pitchFamily="18" charset="0"/>
              </a:rPr>
              <a:t>Ορίστηκαν οι </a:t>
            </a:r>
            <a:r>
              <a:rPr lang="el-GR" sz="1400" b="1" dirty="0">
                <a:latin typeface="Times New Roman" panose="02020603050405020304" pitchFamily="18" charset="0"/>
                <a:cs typeface="Times New Roman" panose="02020603050405020304" pitchFamily="18" charset="0"/>
              </a:rPr>
              <a:t>οριακές συνθήκες στην είσοδο, έξοδο και στα τοιχώματα </a:t>
            </a:r>
            <a:r>
              <a:rPr lang="el-GR" sz="1400" dirty="0">
                <a:latin typeface="Times New Roman" panose="02020603050405020304" pitchFamily="18" charset="0"/>
                <a:cs typeface="Times New Roman" panose="02020603050405020304" pitchFamily="18" charset="0"/>
              </a:rPr>
              <a:t>και επιλέχθηκαν τα μεγέθη που θα αποτελούν τα </a:t>
            </a:r>
            <a:r>
              <a:rPr lang="el-GR" sz="1400" b="1" dirty="0">
                <a:latin typeface="Times New Roman" panose="02020603050405020304" pitchFamily="18" charset="0"/>
                <a:cs typeface="Times New Roman" panose="02020603050405020304" pitchFamily="18" charset="0"/>
              </a:rPr>
              <a:t>κριτήρια σύγκλισης</a:t>
            </a:r>
          </a:p>
          <a:p>
            <a:pPr marL="285750" indent="-285750">
              <a:buFont typeface="Wingdings" panose="05000000000000000000" pitchFamily="2" charset="2"/>
              <a:buChar char="§"/>
            </a:pPr>
            <a:endParaRPr lang="en-US" sz="1400" dirty="0" err="1">
              <a:latin typeface="Times New Roman" panose="02020603050405020304" pitchFamily="18" charset="0"/>
              <a:cs typeface="Times New Roman" panose="02020603050405020304" pitchFamily="18" charset="0"/>
            </a:endParaRPr>
          </a:p>
        </p:txBody>
      </p:sp>
      <p:sp>
        <p:nvSpPr>
          <p:cNvPr id="9" name="Rectangle: Rounded Corners 8">
            <a:extLst>
              <a:ext uri="{FF2B5EF4-FFF2-40B4-BE49-F238E27FC236}">
                <a16:creationId xmlns:a16="http://schemas.microsoft.com/office/drawing/2014/main" id="{58AE670B-0A6B-3D92-9216-5F17C89FF929}"/>
              </a:ext>
            </a:extLst>
          </p:cNvPr>
          <p:cNvSpPr/>
          <p:nvPr/>
        </p:nvSpPr>
        <p:spPr>
          <a:xfrm>
            <a:off x="8963526" y="1638571"/>
            <a:ext cx="2390273" cy="398819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err="1">
              <a:solidFill>
                <a:schemeClr val="tx1"/>
              </a:solidFill>
            </a:endParaRPr>
          </a:p>
        </p:txBody>
      </p:sp>
      <p:sp>
        <p:nvSpPr>
          <p:cNvPr id="10" name="Rectangle: Rounded Corners 9">
            <a:extLst>
              <a:ext uri="{FF2B5EF4-FFF2-40B4-BE49-F238E27FC236}">
                <a16:creationId xmlns:a16="http://schemas.microsoft.com/office/drawing/2014/main" id="{459A02C3-7EF7-FA80-B474-E9B5FFB467EB}"/>
              </a:ext>
            </a:extLst>
          </p:cNvPr>
          <p:cNvSpPr/>
          <p:nvPr/>
        </p:nvSpPr>
        <p:spPr>
          <a:xfrm>
            <a:off x="4030580" y="1646238"/>
            <a:ext cx="4710362" cy="398819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err="1">
              <a:solidFill>
                <a:schemeClr val="tx1"/>
              </a:solidFill>
            </a:endParaRPr>
          </a:p>
        </p:txBody>
      </p:sp>
      <p:pic>
        <p:nvPicPr>
          <p:cNvPr id="11" name="Εικόνα 19">
            <a:extLst>
              <a:ext uri="{FF2B5EF4-FFF2-40B4-BE49-F238E27FC236}">
                <a16:creationId xmlns:a16="http://schemas.microsoft.com/office/drawing/2014/main" id="{B6FB0DF2-6C09-E8CB-8718-0EFFF02B6A1E}"/>
              </a:ext>
            </a:extLst>
          </p:cNvPr>
          <p:cNvPicPr>
            <a:picLocks noChangeAspect="1"/>
          </p:cNvPicPr>
          <p:nvPr/>
        </p:nvPicPr>
        <p:blipFill rotWithShape="1">
          <a:blip r:embed="rId5" cstate="print"/>
          <a:srcRect l="36285"/>
          <a:stretch/>
        </p:blipFill>
        <p:spPr bwMode="auto">
          <a:xfrm>
            <a:off x="7354022" y="2895560"/>
            <a:ext cx="1318615" cy="1493899"/>
          </a:xfrm>
          <a:prstGeom prst="rect">
            <a:avLst/>
          </a:prstGeom>
          <a:noFill/>
          <a:ln w="9525">
            <a:noFill/>
            <a:miter lim="800000"/>
            <a:headEnd/>
            <a:tailEnd/>
          </a:ln>
        </p:spPr>
      </p:pic>
      <p:pic>
        <p:nvPicPr>
          <p:cNvPr id="12" name="Picture 11">
            <a:extLst>
              <a:ext uri="{FF2B5EF4-FFF2-40B4-BE49-F238E27FC236}">
                <a16:creationId xmlns:a16="http://schemas.microsoft.com/office/drawing/2014/main" id="{A23BAED3-FC05-D327-1833-91B4364BAF4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901" t="2765" r="901" b="4771"/>
          <a:stretch/>
        </p:blipFill>
        <p:spPr bwMode="auto">
          <a:xfrm>
            <a:off x="5523282" y="2865592"/>
            <a:ext cx="1761897" cy="1592708"/>
          </a:xfrm>
          <a:prstGeom prst="rect">
            <a:avLst/>
          </a:prstGeom>
          <a:ln>
            <a:noFill/>
          </a:ln>
          <a:extLst>
            <a:ext uri="{53640926-AAD7-44D8-BBD7-CCE9431645EC}">
              <a14:shadowObscured xmlns:a14="http://schemas.microsoft.com/office/drawing/2010/main"/>
            </a:ext>
          </a:extLst>
        </p:spPr>
      </p:pic>
      <p:cxnSp>
        <p:nvCxnSpPr>
          <p:cNvPr id="14" name="Straight Connector 13">
            <a:extLst>
              <a:ext uri="{FF2B5EF4-FFF2-40B4-BE49-F238E27FC236}">
                <a16:creationId xmlns:a16="http://schemas.microsoft.com/office/drawing/2014/main" id="{A9A4E27D-2760-7717-283D-44CBCAADC802}"/>
              </a:ext>
            </a:extLst>
          </p:cNvPr>
          <p:cNvCxnSpPr>
            <a:cxnSpLocks/>
          </p:cNvCxnSpPr>
          <p:nvPr/>
        </p:nvCxnSpPr>
        <p:spPr>
          <a:xfrm>
            <a:off x="5546558" y="2111542"/>
            <a:ext cx="0" cy="344887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44FF304-73C8-7377-598C-A4EA54A8AB33}"/>
              </a:ext>
            </a:extLst>
          </p:cNvPr>
          <p:cNvCxnSpPr>
            <a:cxnSpLocks/>
          </p:cNvCxnSpPr>
          <p:nvPr/>
        </p:nvCxnSpPr>
        <p:spPr>
          <a:xfrm>
            <a:off x="7293142" y="2111542"/>
            <a:ext cx="0" cy="344887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Arrow: Circular 23">
            <a:extLst>
              <a:ext uri="{FF2B5EF4-FFF2-40B4-BE49-F238E27FC236}">
                <a16:creationId xmlns:a16="http://schemas.microsoft.com/office/drawing/2014/main" id="{242FD12C-8525-2E64-BC29-19A8849A374E}"/>
              </a:ext>
            </a:extLst>
          </p:cNvPr>
          <p:cNvSpPr/>
          <p:nvPr/>
        </p:nvSpPr>
        <p:spPr>
          <a:xfrm rot="3108498">
            <a:off x="1845105" y="2799994"/>
            <a:ext cx="974355" cy="645709"/>
          </a:xfrm>
          <a:prstGeom prst="circularArrow">
            <a:avLst>
              <a:gd name="adj1" fmla="val 12500"/>
              <a:gd name="adj2" fmla="val 1142319"/>
              <a:gd name="adj3" fmla="val 20457681"/>
              <a:gd name="adj4" fmla="val 10812268"/>
              <a:gd name="adj5" fmla="val 23079"/>
            </a:avLst>
          </a:prstGeom>
          <a:solidFill>
            <a:srgbClr val="0070C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err="1">
              <a:ln w="28575">
                <a:solidFill>
                  <a:srgbClr val="093FB4"/>
                </a:solidFill>
              </a:ln>
              <a:solidFill>
                <a:srgbClr val="00B0F0"/>
              </a:solidFill>
            </a:endParaRPr>
          </a:p>
        </p:txBody>
      </p:sp>
      <p:sp>
        <p:nvSpPr>
          <p:cNvPr id="25" name="TextBox 24">
            <a:extLst>
              <a:ext uri="{FF2B5EF4-FFF2-40B4-BE49-F238E27FC236}">
                <a16:creationId xmlns:a16="http://schemas.microsoft.com/office/drawing/2014/main" id="{1E57EE22-5989-62DE-199C-A7CE505CE27A}"/>
              </a:ext>
            </a:extLst>
          </p:cNvPr>
          <p:cNvSpPr txBox="1"/>
          <p:nvPr/>
        </p:nvSpPr>
        <p:spPr>
          <a:xfrm rot="2975445">
            <a:off x="2256883" y="2938749"/>
            <a:ext cx="786804" cy="181434"/>
          </a:xfrm>
          <a:prstGeom prst="rect">
            <a:avLst/>
          </a:prstGeom>
          <a:noFill/>
        </p:spPr>
        <p:txBody>
          <a:bodyPr wrap="square" lIns="0" tIns="0" rIns="0" bIns="0" rtlCol="0">
            <a:noAutofit/>
          </a:bodyPr>
          <a:lstStyle/>
          <a:p>
            <a:pPr algn="l"/>
            <a:r>
              <a:rPr lang="de-CH" sz="1050" i="1" dirty="0">
                <a:latin typeface="Times New Roman" panose="02020603050405020304" pitchFamily="18" charset="0"/>
                <a:cs typeface="Times New Roman" panose="02020603050405020304" pitchFamily="18" charset="0"/>
              </a:rPr>
              <a:t>refinement</a:t>
            </a:r>
            <a:endParaRPr lang="en-US" sz="1050" i="1" dirty="0" err="1">
              <a:latin typeface="Times New Roman" panose="02020603050405020304" pitchFamily="18" charset="0"/>
              <a:cs typeface="Times New Roman" panose="02020603050405020304" pitchFamily="18" charset="0"/>
            </a:endParaRPr>
          </a:p>
        </p:txBody>
      </p:sp>
      <p:sp>
        <p:nvSpPr>
          <p:cNvPr id="26" name="TextBox 25">
            <a:extLst>
              <a:ext uri="{FF2B5EF4-FFF2-40B4-BE49-F238E27FC236}">
                <a16:creationId xmlns:a16="http://schemas.microsoft.com/office/drawing/2014/main" id="{90AF9D0D-0B79-10D1-4E14-28E9C9208CF1}"/>
              </a:ext>
            </a:extLst>
          </p:cNvPr>
          <p:cNvSpPr txBox="1"/>
          <p:nvPr/>
        </p:nvSpPr>
        <p:spPr>
          <a:xfrm>
            <a:off x="2788075" y="2695074"/>
            <a:ext cx="914400" cy="914400"/>
          </a:xfrm>
          <a:prstGeom prst="rect">
            <a:avLst/>
          </a:prstGeom>
          <a:noFill/>
        </p:spPr>
        <p:txBody>
          <a:bodyPr wrap="none" lIns="0" tIns="0" rIns="0" bIns="0" rtlCol="0">
            <a:noAutofit/>
          </a:bodyPr>
          <a:lstStyle/>
          <a:p>
            <a:pPr algn="l"/>
            <a:endParaRPr lang="en-US" sz="1400" dirty="0" err="1"/>
          </a:p>
        </p:txBody>
      </p:sp>
      <p:sp>
        <p:nvSpPr>
          <p:cNvPr id="27" name="TextBox 26">
            <a:extLst>
              <a:ext uri="{FF2B5EF4-FFF2-40B4-BE49-F238E27FC236}">
                <a16:creationId xmlns:a16="http://schemas.microsoft.com/office/drawing/2014/main" id="{385F4AB7-0182-A102-9006-8F2A9E30790B}"/>
              </a:ext>
            </a:extLst>
          </p:cNvPr>
          <p:cNvSpPr txBox="1"/>
          <p:nvPr/>
        </p:nvSpPr>
        <p:spPr>
          <a:xfrm>
            <a:off x="1647143" y="5326219"/>
            <a:ext cx="1485540" cy="188094"/>
          </a:xfrm>
          <a:prstGeom prst="rect">
            <a:avLst/>
          </a:prstGeom>
          <a:noFill/>
        </p:spPr>
        <p:txBody>
          <a:bodyPr wrap="square" lIns="0" tIns="0" rIns="0" bIns="0" rtlCol="0">
            <a:noAutofit/>
          </a:bodyPr>
          <a:lstStyle/>
          <a:p>
            <a:pPr algn="l"/>
            <a:r>
              <a:rPr lang="de-CH" sz="1050" u="sng" dirty="0">
                <a:latin typeface="Times New Roman" panose="02020603050405020304" pitchFamily="18" charset="0"/>
                <a:cs typeface="Times New Roman" panose="02020603050405020304" pitchFamily="18" charset="0"/>
              </a:rPr>
              <a:t>A</a:t>
            </a:r>
            <a:r>
              <a:rPr lang="el-GR" sz="1050" u="sng" dirty="0">
                <a:latin typeface="Times New Roman" panose="02020603050405020304" pitchFamily="18" charset="0"/>
                <a:cs typeface="Times New Roman" panose="02020603050405020304" pitchFamily="18" charset="0"/>
              </a:rPr>
              <a:t>ριθμός στοιχείων</a:t>
            </a:r>
            <a:r>
              <a:rPr lang="de-CH" sz="1050" u="sng" dirty="0">
                <a:latin typeface="Times New Roman" panose="02020603050405020304" pitchFamily="18" charset="0"/>
                <a:cs typeface="Times New Roman" panose="02020603050405020304" pitchFamily="18" charset="0"/>
              </a:rPr>
              <a:t>: 105195</a:t>
            </a:r>
            <a:endParaRPr lang="en-US" sz="1050" u="sng" dirty="0" err="1">
              <a:latin typeface="Times New Roman" panose="02020603050405020304" pitchFamily="18" charset="0"/>
              <a:cs typeface="Times New Roman" panose="02020603050405020304" pitchFamily="18" charset="0"/>
            </a:endParaRPr>
          </a:p>
        </p:txBody>
      </p:sp>
      <p:sp>
        <p:nvSpPr>
          <p:cNvPr id="28" name="TextBox 27">
            <a:extLst>
              <a:ext uri="{FF2B5EF4-FFF2-40B4-BE49-F238E27FC236}">
                <a16:creationId xmlns:a16="http://schemas.microsoft.com/office/drawing/2014/main" id="{FFB24EA5-F3E6-2597-C1D0-A77F6AAD8EE5}"/>
              </a:ext>
            </a:extLst>
          </p:cNvPr>
          <p:cNvSpPr txBox="1"/>
          <p:nvPr/>
        </p:nvSpPr>
        <p:spPr>
          <a:xfrm>
            <a:off x="867290" y="2926276"/>
            <a:ext cx="730805" cy="188094"/>
          </a:xfrm>
          <a:prstGeom prst="rect">
            <a:avLst/>
          </a:prstGeom>
          <a:solidFill>
            <a:schemeClr val="bg1"/>
          </a:solidFill>
          <a:ln>
            <a:solidFill>
              <a:schemeClr val="tx1"/>
            </a:solidFill>
          </a:ln>
        </p:spPr>
        <p:txBody>
          <a:bodyPr wrap="square" lIns="0" tIns="0" rIns="0" bIns="0" rtlCol="0">
            <a:noAutofit/>
          </a:bodyPr>
          <a:lstStyle/>
          <a:p>
            <a:pPr algn="ctr"/>
            <a:r>
              <a:rPr lang="de-CH" sz="1050" dirty="0">
                <a:latin typeface="Times New Roman" panose="02020603050405020304" pitchFamily="18" charset="0"/>
                <a:cs typeface="Times New Roman" panose="02020603050405020304" pitchFamily="18" charset="0"/>
              </a:rPr>
              <a:t>Global Mesh</a:t>
            </a:r>
            <a:endParaRPr lang="en-US" sz="1050" dirty="0" err="1">
              <a:latin typeface="Times New Roman" panose="02020603050405020304" pitchFamily="18" charset="0"/>
              <a:cs typeface="Times New Roman" panose="02020603050405020304" pitchFamily="18" charset="0"/>
            </a:endParaRPr>
          </a:p>
        </p:txBody>
      </p:sp>
      <p:sp>
        <p:nvSpPr>
          <p:cNvPr id="29" name="TextBox 28">
            <a:extLst>
              <a:ext uri="{FF2B5EF4-FFF2-40B4-BE49-F238E27FC236}">
                <a16:creationId xmlns:a16="http://schemas.microsoft.com/office/drawing/2014/main" id="{9220071D-AD80-8D36-CDD9-A757A65F9A0A}"/>
              </a:ext>
            </a:extLst>
          </p:cNvPr>
          <p:cNvSpPr txBox="1"/>
          <p:nvPr/>
        </p:nvSpPr>
        <p:spPr>
          <a:xfrm>
            <a:off x="1332262" y="4505815"/>
            <a:ext cx="660373" cy="188094"/>
          </a:xfrm>
          <a:prstGeom prst="rect">
            <a:avLst/>
          </a:prstGeom>
          <a:solidFill>
            <a:schemeClr val="bg1"/>
          </a:solidFill>
          <a:ln>
            <a:solidFill>
              <a:schemeClr val="tx1"/>
            </a:solidFill>
          </a:ln>
        </p:spPr>
        <p:txBody>
          <a:bodyPr wrap="square" lIns="0" tIns="0" rIns="0" bIns="0" rtlCol="0">
            <a:noAutofit/>
          </a:bodyPr>
          <a:lstStyle/>
          <a:p>
            <a:pPr algn="ctr"/>
            <a:r>
              <a:rPr lang="de-CH" sz="1050" dirty="0">
                <a:latin typeface="Times New Roman" panose="02020603050405020304" pitchFamily="18" charset="0"/>
                <a:cs typeface="Times New Roman" panose="02020603050405020304" pitchFamily="18" charset="0"/>
              </a:rPr>
              <a:t>Local Mesh</a:t>
            </a:r>
            <a:endParaRPr lang="en-US" sz="1050" dirty="0" err="1">
              <a:latin typeface="Times New Roman" panose="02020603050405020304" pitchFamily="18" charset="0"/>
              <a:cs typeface="Times New Roman" panose="02020603050405020304" pitchFamily="18" charset="0"/>
            </a:endParaRPr>
          </a:p>
        </p:txBody>
      </p:sp>
      <p:sp>
        <p:nvSpPr>
          <p:cNvPr id="31" name="TextBox 30">
            <a:extLst>
              <a:ext uri="{FF2B5EF4-FFF2-40B4-BE49-F238E27FC236}">
                <a16:creationId xmlns:a16="http://schemas.microsoft.com/office/drawing/2014/main" id="{52330D48-EB12-5A6B-D177-B31C5CD37091}"/>
              </a:ext>
            </a:extLst>
          </p:cNvPr>
          <p:cNvSpPr txBox="1"/>
          <p:nvPr/>
        </p:nvSpPr>
        <p:spPr>
          <a:xfrm>
            <a:off x="9011654" y="2132630"/>
            <a:ext cx="2390273" cy="1384995"/>
          </a:xfrm>
          <a:prstGeom prst="rect">
            <a:avLst/>
          </a:prstGeom>
          <a:noFill/>
        </p:spPr>
        <p:txBody>
          <a:bodyPr wrap="square">
            <a:spAutoFit/>
          </a:bodyPr>
          <a:lstStyle/>
          <a:p>
            <a:pPr marL="171450" indent="-171450">
              <a:buFont typeface="Wingdings" panose="05000000000000000000" pitchFamily="2" charset="2"/>
              <a:buChar char="§"/>
            </a:pPr>
            <a:r>
              <a:rPr lang="el-GR" sz="1200" dirty="0">
                <a:latin typeface="Times New Roman" panose="02020603050405020304" pitchFamily="18" charset="0"/>
                <a:cs typeface="Times New Roman" panose="02020603050405020304" pitchFamily="18" charset="0"/>
              </a:rPr>
              <a:t>Παροχή όγκου στην είσοδο </a:t>
            </a:r>
            <a:endParaRPr lang="de-CH" sz="1200" dirty="0">
              <a:latin typeface="Times New Roman" panose="02020603050405020304" pitchFamily="18" charset="0"/>
              <a:cs typeface="Times New Roman" panose="02020603050405020304" pitchFamily="18" charset="0"/>
            </a:endParaRPr>
          </a:p>
          <a:p>
            <a:pPr marL="171450" indent="-171450">
              <a:buFont typeface="Wingdings" panose="05000000000000000000" pitchFamily="2" charset="2"/>
              <a:buChar char="§"/>
            </a:pPr>
            <a:r>
              <a:rPr lang="el-GR" sz="1200" dirty="0">
                <a:latin typeface="Times New Roman" panose="02020603050405020304" pitchFamily="18" charset="0"/>
                <a:cs typeface="Times New Roman" panose="02020603050405020304" pitchFamily="18" charset="0"/>
              </a:rPr>
              <a:t>Ολική πίεση στην είσοδο </a:t>
            </a:r>
            <a:endParaRPr lang="de-CH" sz="1200" dirty="0">
              <a:latin typeface="Times New Roman" panose="02020603050405020304" pitchFamily="18" charset="0"/>
              <a:cs typeface="Times New Roman" panose="02020603050405020304" pitchFamily="18" charset="0"/>
            </a:endParaRPr>
          </a:p>
          <a:p>
            <a:pPr marL="171450" indent="-171450">
              <a:buFont typeface="Wingdings" panose="05000000000000000000" pitchFamily="2" charset="2"/>
              <a:buChar char="§"/>
            </a:pPr>
            <a:r>
              <a:rPr lang="el-GR" sz="1200" dirty="0">
                <a:latin typeface="Times New Roman" panose="02020603050405020304" pitchFamily="18" charset="0"/>
                <a:cs typeface="Times New Roman" panose="02020603050405020304" pitchFamily="18" charset="0"/>
              </a:rPr>
              <a:t>Παροχή όγκου στην έξοδο</a:t>
            </a:r>
          </a:p>
          <a:p>
            <a:pPr marL="171450" indent="-171450">
              <a:buFont typeface="Wingdings" panose="05000000000000000000" pitchFamily="2" charset="2"/>
              <a:buChar char="§"/>
            </a:pPr>
            <a:r>
              <a:rPr lang="el-GR" sz="1200" dirty="0">
                <a:latin typeface="Times New Roman" panose="02020603050405020304" pitchFamily="18" charset="0"/>
                <a:cs typeface="Times New Roman" panose="02020603050405020304" pitchFamily="18" charset="0"/>
              </a:rPr>
              <a:t>Στατική πίεση στην έξοδο</a:t>
            </a:r>
            <a:endParaRPr lang="de-CH" sz="1200" dirty="0">
              <a:latin typeface="Times New Roman" panose="02020603050405020304" pitchFamily="18" charset="0"/>
              <a:cs typeface="Times New Roman" panose="02020603050405020304" pitchFamily="18" charset="0"/>
            </a:endParaRPr>
          </a:p>
          <a:p>
            <a:pPr marL="171450" indent="-171450">
              <a:buFont typeface="Wingdings" panose="05000000000000000000" pitchFamily="2" charset="2"/>
              <a:buChar char="§"/>
            </a:pPr>
            <a:r>
              <a:rPr lang="el-GR" sz="1200" dirty="0">
                <a:latin typeface="Times New Roman" panose="02020603050405020304" pitchFamily="18" charset="0"/>
                <a:cs typeface="Times New Roman" panose="02020603050405020304" pitchFamily="18" charset="0"/>
              </a:rPr>
              <a:t>Ροπή στην πτερωτή </a:t>
            </a:r>
            <a:endParaRPr lang="de-CH" sz="1200" dirty="0">
              <a:latin typeface="Times New Roman" panose="02020603050405020304" pitchFamily="18" charset="0"/>
              <a:cs typeface="Times New Roman" panose="02020603050405020304" pitchFamily="18" charset="0"/>
            </a:endParaRPr>
          </a:p>
          <a:p>
            <a:pPr marL="171450" indent="-171450">
              <a:buFont typeface="Wingdings" panose="05000000000000000000" pitchFamily="2" charset="2"/>
              <a:buChar char="§"/>
            </a:pPr>
            <a:r>
              <a:rPr lang="el-GR" sz="1200" dirty="0">
                <a:latin typeface="Times New Roman" panose="02020603050405020304" pitchFamily="18" charset="0"/>
                <a:cs typeface="Times New Roman" panose="02020603050405020304" pitchFamily="18" charset="0"/>
              </a:rPr>
              <a:t>Βαθμός απόδοσης (ολικές προς στατικές συνθήκες)</a:t>
            </a:r>
            <a:endParaRPr lang="en-US" sz="1200" dirty="0">
              <a:latin typeface="Times New Roman" panose="02020603050405020304" pitchFamily="18" charset="0"/>
              <a:cs typeface="Times New Roman" panose="02020603050405020304" pitchFamily="18" charset="0"/>
            </a:endParaRPr>
          </a:p>
        </p:txBody>
      </p:sp>
      <p:sp>
        <p:nvSpPr>
          <p:cNvPr id="32" name="TextBox 31">
            <a:extLst>
              <a:ext uri="{FF2B5EF4-FFF2-40B4-BE49-F238E27FC236}">
                <a16:creationId xmlns:a16="http://schemas.microsoft.com/office/drawing/2014/main" id="{CC94B749-94B4-FA2E-7C02-36B8BAA5AC7E}"/>
              </a:ext>
            </a:extLst>
          </p:cNvPr>
          <p:cNvSpPr txBox="1"/>
          <p:nvPr/>
        </p:nvSpPr>
        <p:spPr>
          <a:xfrm>
            <a:off x="1145114" y="1639931"/>
            <a:ext cx="1555383" cy="234265"/>
          </a:xfrm>
          <a:prstGeom prst="rect">
            <a:avLst/>
          </a:prstGeom>
          <a:noFill/>
        </p:spPr>
        <p:txBody>
          <a:bodyPr wrap="square" lIns="0" tIns="0" rIns="0" bIns="0" rtlCol="0">
            <a:noAutofit/>
          </a:bodyPr>
          <a:lstStyle/>
          <a:p>
            <a:pPr algn="l"/>
            <a:r>
              <a:rPr lang="el-GR" sz="1400" u="sng" dirty="0">
                <a:latin typeface="Times New Roman" panose="02020603050405020304" pitchFamily="18" charset="0"/>
                <a:cs typeface="Times New Roman" panose="02020603050405020304" pitchFamily="18" charset="0"/>
              </a:rPr>
              <a:t>Πλέγμα</a:t>
            </a:r>
            <a:endParaRPr lang="en-US" sz="1400" u="sng" dirty="0" err="1">
              <a:latin typeface="Times New Roman" panose="02020603050405020304" pitchFamily="18" charset="0"/>
              <a:cs typeface="Times New Roman" panose="02020603050405020304" pitchFamily="18" charset="0"/>
            </a:endParaRPr>
          </a:p>
        </p:txBody>
      </p:sp>
      <p:sp>
        <p:nvSpPr>
          <p:cNvPr id="33" name="TextBox 32">
            <a:extLst>
              <a:ext uri="{FF2B5EF4-FFF2-40B4-BE49-F238E27FC236}">
                <a16:creationId xmlns:a16="http://schemas.microsoft.com/office/drawing/2014/main" id="{0B20B462-7C4B-0E45-F257-2188803170D7}"/>
              </a:ext>
            </a:extLst>
          </p:cNvPr>
          <p:cNvSpPr txBox="1"/>
          <p:nvPr/>
        </p:nvSpPr>
        <p:spPr>
          <a:xfrm>
            <a:off x="4461819" y="1764634"/>
            <a:ext cx="1555383" cy="234265"/>
          </a:xfrm>
          <a:prstGeom prst="rect">
            <a:avLst/>
          </a:prstGeom>
          <a:noFill/>
        </p:spPr>
        <p:txBody>
          <a:bodyPr wrap="square" lIns="0" tIns="0" rIns="0" bIns="0" rtlCol="0">
            <a:noAutofit/>
          </a:bodyPr>
          <a:lstStyle/>
          <a:p>
            <a:pPr algn="l"/>
            <a:r>
              <a:rPr lang="el-GR" sz="1400" u="sng" dirty="0">
                <a:latin typeface="Times New Roman" panose="02020603050405020304" pitchFamily="18" charset="0"/>
                <a:cs typeface="Times New Roman" panose="02020603050405020304" pitchFamily="18" charset="0"/>
              </a:rPr>
              <a:t>Οριακές Συνθήκες</a:t>
            </a:r>
            <a:endParaRPr lang="en-US" sz="1400" u="sng" dirty="0" err="1">
              <a:latin typeface="Times New Roman" panose="02020603050405020304" pitchFamily="18" charset="0"/>
              <a:cs typeface="Times New Roman" panose="02020603050405020304" pitchFamily="18" charset="0"/>
            </a:endParaRPr>
          </a:p>
        </p:txBody>
      </p:sp>
      <p:sp>
        <p:nvSpPr>
          <p:cNvPr id="34" name="TextBox 33">
            <a:extLst>
              <a:ext uri="{FF2B5EF4-FFF2-40B4-BE49-F238E27FC236}">
                <a16:creationId xmlns:a16="http://schemas.microsoft.com/office/drawing/2014/main" id="{DBFFE6C6-83B5-5385-5019-C7FF2CF2F099}"/>
              </a:ext>
            </a:extLst>
          </p:cNvPr>
          <p:cNvSpPr txBox="1"/>
          <p:nvPr/>
        </p:nvSpPr>
        <p:spPr>
          <a:xfrm>
            <a:off x="9114030" y="1818168"/>
            <a:ext cx="2021196" cy="234265"/>
          </a:xfrm>
          <a:prstGeom prst="rect">
            <a:avLst/>
          </a:prstGeom>
          <a:noFill/>
        </p:spPr>
        <p:txBody>
          <a:bodyPr wrap="square" lIns="0" tIns="0" rIns="0" bIns="0" rtlCol="0">
            <a:noAutofit/>
          </a:bodyPr>
          <a:lstStyle/>
          <a:p>
            <a:pPr algn="l"/>
            <a:r>
              <a:rPr lang="el-GR" sz="1400" u="sng" dirty="0">
                <a:latin typeface="Times New Roman" panose="02020603050405020304" pitchFamily="18" charset="0"/>
                <a:cs typeface="Times New Roman" panose="02020603050405020304" pitchFamily="18" charset="0"/>
              </a:rPr>
              <a:t>Μεγέθη που υπολογίζονται</a:t>
            </a:r>
            <a:endParaRPr lang="en-US" sz="1400" u="sng" dirty="0" err="1">
              <a:latin typeface="Times New Roman" panose="02020603050405020304" pitchFamily="18" charset="0"/>
              <a:cs typeface="Times New Roman" panose="02020603050405020304" pitchFamily="18" charset="0"/>
            </a:endParaRPr>
          </a:p>
        </p:txBody>
      </p:sp>
      <p:sp>
        <p:nvSpPr>
          <p:cNvPr id="35" name="TextBox 34">
            <a:extLst>
              <a:ext uri="{FF2B5EF4-FFF2-40B4-BE49-F238E27FC236}">
                <a16:creationId xmlns:a16="http://schemas.microsoft.com/office/drawing/2014/main" id="{095F37D8-30E3-8AC8-03D2-05E363E0B939}"/>
              </a:ext>
            </a:extLst>
          </p:cNvPr>
          <p:cNvSpPr txBox="1"/>
          <p:nvPr/>
        </p:nvSpPr>
        <p:spPr>
          <a:xfrm>
            <a:off x="9112081" y="4130079"/>
            <a:ext cx="2021196" cy="1374754"/>
          </a:xfrm>
          <a:prstGeom prst="rect">
            <a:avLst/>
          </a:prstGeom>
          <a:noFill/>
        </p:spPr>
        <p:txBody>
          <a:bodyPr wrap="square" lIns="0" tIns="0" rIns="0" bIns="0" rtlCol="0">
            <a:noAutofit/>
          </a:bodyPr>
          <a:lstStyle/>
          <a:p>
            <a:pPr algn="l"/>
            <a:r>
              <a:rPr lang="el-GR" sz="1400" u="sng" dirty="0">
                <a:latin typeface="Times New Roman" panose="02020603050405020304" pitchFamily="18" charset="0"/>
                <a:cs typeface="Times New Roman" panose="02020603050405020304" pitchFamily="18" charset="0"/>
              </a:rPr>
              <a:t>Κριτήρια Σύγκλισης</a:t>
            </a:r>
          </a:p>
          <a:p>
            <a:pPr algn="l"/>
            <a:endParaRPr lang="el-GR" sz="1400" u="sng" dirty="0">
              <a:latin typeface="Times New Roman" panose="02020603050405020304" pitchFamily="18" charset="0"/>
              <a:cs typeface="Times New Roman" panose="02020603050405020304" pitchFamily="18" charset="0"/>
            </a:endParaRPr>
          </a:p>
          <a:p>
            <a:pPr marL="171450" indent="-171450">
              <a:buFont typeface="Wingdings" panose="05000000000000000000" pitchFamily="2" charset="2"/>
              <a:buChar char="§"/>
            </a:pPr>
            <a:r>
              <a:rPr lang="el-GR" sz="1200" dirty="0">
                <a:latin typeface="Times New Roman" panose="02020603050405020304" pitchFamily="18" charset="0"/>
                <a:cs typeface="Times New Roman" panose="02020603050405020304" pitchFamily="18" charset="0"/>
              </a:rPr>
              <a:t>Ροπή στην πτερωτή </a:t>
            </a:r>
            <a:endParaRPr lang="de-CH" sz="1200" dirty="0">
              <a:latin typeface="Times New Roman" panose="02020603050405020304" pitchFamily="18" charset="0"/>
              <a:cs typeface="Times New Roman" panose="02020603050405020304" pitchFamily="18" charset="0"/>
            </a:endParaRPr>
          </a:p>
          <a:p>
            <a:pPr marL="171450" indent="-171450">
              <a:buFont typeface="Wingdings" panose="05000000000000000000" pitchFamily="2" charset="2"/>
              <a:buChar char="§"/>
            </a:pPr>
            <a:r>
              <a:rPr lang="el-GR" sz="1200" dirty="0">
                <a:latin typeface="Times New Roman" panose="02020603050405020304" pitchFamily="18" charset="0"/>
                <a:cs typeface="Times New Roman" panose="02020603050405020304" pitchFamily="18" charset="0"/>
              </a:rPr>
              <a:t>Διαφορά ολικής πίεσης στην είσοδο με στατική στην έξοδο</a:t>
            </a:r>
            <a:endParaRPr lang="de-CH" sz="1200" dirty="0">
              <a:latin typeface="Times New Roman" panose="02020603050405020304" pitchFamily="18" charset="0"/>
              <a:cs typeface="Times New Roman" panose="02020603050405020304" pitchFamily="18" charset="0"/>
            </a:endParaRPr>
          </a:p>
          <a:p>
            <a:endParaRPr lang="el-GR" sz="1200" dirty="0">
              <a:latin typeface="Times New Roman" panose="02020603050405020304" pitchFamily="18" charset="0"/>
              <a:cs typeface="Times New Roman" panose="02020603050405020304" pitchFamily="18" charset="0"/>
            </a:endParaRPr>
          </a:p>
          <a:p>
            <a:pPr algn="ctr"/>
            <a:r>
              <a:rPr lang="el-GR" sz="1200" dirty="0">
                <a:highlight>
                  <a:srgbClr val="FFFF00"/>
                </a:highlight>
                <a:latin typeface="Times New Roman" panose="02020603050405020304" pitchFamily="18" charset="0"/>
                <a:cs typeface="Times New Roman" panose="02020603050405020304" pitchFamily="18" charset="0"/>
              </a:rPr>
              <a:t>Διακύμανση λύσης</a:t>
            </a:r>
            <a:r>
              <a:rPr lang="de-CH" sz="1200" dirty="0">
                <a:highlight>
                  <a:srgbClr val="FFFF00"/>
                </a:highlight>
                <a:latin typeface="Times New Roman" panose="02020603050405020304" pitchFamily="18" charset="0"/>
                <a:cs typeface="Times New Roman" panose="02020603050405020304" pitchFamily="18" charset="0"/>
              </a:rPr>
              <a:t> ≤ </a:t>
            </a:r>
            <a:r>
              <a:rPr lang="el-GR" sz="1200" dirty="0">
                <a:highlight>
                  <a:srgbClr val="FFFF00"/>
                </a:highlight>
                <a:latin typeface="Times New Roman" panose="02020603050405020304" pitchFamily="18" charset="0"/>
                <a:cs typeface="Times New Roman" panose="02020603050405020304" pitchFamily="18" charset="0"/>
              </a:rPr>
              <a:t>1%</a:t>
            </a:r>
            <a:endParaRPr lang="en-US" sz="1200" dirty="0">
              <a:highlight>
                <a:srgbClr val="FFFF00"/>
              </a:highlight>
              <a:latin typeface="Times New Roman" panose="02020603050405020304" pitchFamily="18" charset="0"/>
              <a:cs typeface="Times New Roman" panose="02020603050405020304" pitchFamily="18" charset="0"/>
            </a:endParaRPr>
          </a:p>
          <a:p>
            <a:pPr algn="l"/>
            <a:endParaRPr lang="el-GR" sz="1400" u="sng" dirty="0">
              <a:latin typeface="Times New Roman" panose="02020603050405020304" pitchFamily="18" charset="0"/>
              <a:cs typeface="Times New Roman" panose="02020603050405020304" pitchFamily="18" charset="0"/>
            </a:endParaRPr>
          </a:p>
          <a:p>
            <a:pPr algn="l"/>
            <a:endParaRPr lang="el-GR" sz="1400" u="sng" dirty="0">
              <a:latin typeface="Times New Roman" panose="02020603050405020304" pitchFamily="18" charset="0"/>
              <a:cs typeface="Times New Roman" panose="02020603050405020304" pitchFamily="18" charset="0"/>
            </a:endParaRPr>
          </a:p>
          <a:p>
            <a:pPr algn="l"/>
            <a:endParaRPr lang="en-US" sz="1400" u="sng" dirty="0" err="1">
              <a:latin typeface="Times New Roman" panose="02020603050405020304" pitchFamily="18" charset="0"/>
              <a:cs typeface="Times New Roman" panose="02020603050405020304" pitchFamily="18" charset="0"/>
            </a:endParaRPr>
          </a:p>
        </p:txBody>
      </p:sp>
      <p:sp>
        <p:nvSpPr>
          <p:cNvPr id="36" name="TextBox 35">
            <a:extLst>
              <a:ext uri="{FF2B5EF4-FFF2-40B4-BE49-F238E27FC236}">
                <a16:creationId xmlns:a16="http://schemas.microsoft.com/office/drawing/2014/main" id="{183A64E3-C1D5-075C-DD69-5134315495E1}"/>
              </a:ext>
            </a:extLst>
          </p:cNvPr>
          <p:cNvSpPr txBox="1"/>
          <p:nvPr/>
        </p:nvSpPr>
        <p:spPr>
          <a:xfrm>
            <a:off x="4080182" y="4627074"/>
            <a:ext cx="1437899" cy="276999"/>
          </a:xfrm>
          <a:prstGeom prst="rect">
            <a:avLst/>
          </a:prstGeom>
          <a:noFill/>
        </p:spPr>
        <p:txBody>
          <a:bodyPr wrap="square">
            <a:spAutoFit/>
          </a:bodyPr>
          <a:lstStyle/>
          <a:p>
            <a:pPr marL="171450" indent="-171450">
              <a:buFont typeface="Wingdings" panose="05000000000000000000" pitchFamily="2" charset="2"/>
              <a:buChar char="§"/>
            </a:pPr>
            <a:r>
              <a:rPr lang="el-GR" sz="1200" dirty="0">
                <a:latin typeface="Times New Roman" panose="02020603050405020304" pitchFamily="18" charset="0"/>
                <a:cs typeface="Times New Roman" panose="02020603050405020304" pitchFamily="18" charset="0"/>
              </a:rPr>
              <a:t>Συνθήκες τοίχου</a:t>
            </a:r>
            <a:endParaRPr lang="en-US" sz="1200" dirty="0">
              <a:latin typeface="Times New Roman" panose="02020603050405020304" pitchFamily="18" charset="0"/>
              <a:cs typeface="Times New Roman" panose="02020603050405020304" pitchFamily="18" charset="0"/>
            </a:endParaRPr>
          </a:p>
        </p:txBody>
      </p:sp>
      <p:sp>
        <p:nvSpPr>
          <p:cNvPr id="39" name="TextBox 38">
            <a:extLst>
              <a:ext uri="{FF2B5EF4-FFF2-40B4-BE49-F238E27FC236}">
                <a16:creationId xmlns:a16="http://schemas.microsoft.com/office/drawing/2014/main" id="{890EB008-F577-6AAC-B7F0-96FA2C92FD23}"/>
              </a:ext>
            </a:extLst>
          </p:cNvPr>
          <p:cNvSpPr txBox="1"/>
          <p:nvPr/>
        </p:nvSpPr>
        <p:spPr>
          <a:xfrm>
            <a:off x="5755337" y="2140285"/>
            <a:ext cx="1513740" cy="461665"/>
          </a:xfrm>
          <a:prstGeom prst="rect">
            <a:avLst/>
          </a:prstGeom>
          <a:noFill/>
        </p:spPr>
        <p:txBody>
          <a:bodyPr wrap="square">
            <a:spAutoFit/>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l-GR"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Στατική πίεση στην έξοδο</a:t>
            </a:r>
            <a:endParaRPr kumimoji="0" lang="de-CH"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41" name="TextBox 40">
            <a:extLst>
              <a:ext uri="{FF2B5EF4-FFF2-40B4-BE49-F238E27FC236}">
                <a16:creationId xmlns:a16="http://schemas.microsoft.com/office/drawing/2014/main" id="{6F30D215-A064-A47D-B0C0-E8FED622E2C0}"/>
              </a:ext>
            </a:extLst>
          </p:cNvPr>
          <p:cNvSpPr txBox="1"/>
          <p:nvPr/>
        </p:nvSpPr>
        <p:spPr>
          <a:xfrm>
            <a:off x="5723309" y="4613423"/>
            <a:ext cx="1577797" cy="461665"/>
          </a:xfrm>
          <a:prstGeom prst="rect">
            <a:avLst/>
          </a:prstGeom>
          <a:noFill/>
        </p:spPr>
        <p:txBody>
          <a:bodyPr wrap="square">
            <a:spAutoFit/>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l-GR"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Παροχή όγκου στην είσοδο </a:t>
            </a:r>
            <a:endParaRPr kumimoji="0" lang="de-CH"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42" name="TextBox 41">
            <a:extLst>
              <a:ext uri="{FF2B5EF4-FFF2-40B4-BE49-F238E27FC236}">
                <a16:creationId xmlns:a16="http://schemas.microsoft.com/office/drawing/2014/main" id="{990D7E64-63E0-C275-9F5C-10C80888C120}"/>
              </a:ext>
            </a:extLst>
          </p:cNvPr>
          <p:cNvSpPr txBox="1"/>
          <p:nvPr/>
        </p:nvSpPr>
        <p:spPr>
          <a:xfrm>
            <a:off x="7387255" y="4572810"/>
            <a:ext cx="1577797" cy="646331"/>
          </a:xfrm>
          <a:prstGeom prst="rect">
            <a:avLst/>
          </a:prstGeom>
          <a:noFill/>
        </p:spPr>
        <p:txBody>
          <a:bodyPr wrap="square">
            <a:spAutoFit/>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l-GR"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Συνθήκες τοίχου</a:t>
            </a:r>
          </a:p>
          <a:p>
            <a:pPr marR="0" lvl="0" algn="l" defTabSz="914400" rtl="0" eaLnBrk="1" fontAlgn="auto" latinLnBrk="0" hangingPunct="1">
              <a:lnSpc>
                <a:spcPct val="100000"/>
              </a:lnSpc>
              <a:spcBef>
                <a:spcPts val="0"/>
              </a:spcBef>
              <a:spcAft>
                <a:spcPts val="0"/>
              </a:spcAft>
              <a:buClrTx/>
              <a:buSzTx/>
              <a:tabLst/>
              <a:defRPr/>
            </a:pPr>
            <a:r>
              <a:rPr lang="el-GR" sz="1200" dirty="0">
                <a:solidFill>
                  <a:prstClr val="black"/>
                </a:solidFill>
                <a:latin typeface="Times New Roman" panose="02020603050405020304" pitchFamily="18" charset="0"/>
                <a:cs typeface="Times New Roman" panose="02020603050405020304" pitchFamily="18" charset="0"/>
              </a:rPr>
              <a:t>(με ταχύτητα περιστροφής)</a:t>
            </a:r>
            <a:endParaRPr kumimoji="0" lang="de-CH"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cxnSp>
        <p:nvCxnSpPr>
          <p:cNvPr id="2" name="Straight Arrow Connector 1">
            <a:extLst>
              <a:ext uri="{FF2B5EF4-FFF2-40B4-BE49-F238E27FC236}">
                <a16:creationId xmlns:a16="http://schemas.microsoft.com/office/drawing/2014/main" id="{2CDE7BB5-730F-50A9-EAB7-643B8FA2C728}"/>
              </a:ext>
            </a:extLst>
          </p:cNvPr>
          <p:cNvCxnSpPr>
            <a:cxnSpLocks/>
          </p:cNvCxnSpPr>
          <p:nvPr/>
        </p:nvCxnSpPr>
        <p:spPr>
          <a:xfrm flipH="1">
            <a:off x="6248400" y="3863258"/>
            <a:ext cx="87433" cy="777797"/>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C35322DA-1B09-908B-B0C0-1329004D852D}"/>
              </a:ext>
            </a:extLst>
          </p:cNvPr>
          <p:cNvCxnSpPr>
            <a:cxnSpLocks/>
          </p:cNvCxnSpPr>
          <p:nvPr/>
        </p:nvCxnSpPr>
        <p:spPr>
          <a:xfrm flipV="1">
            <a:off x="6059570" y="2600640"/>
            <a:ext cx="174294" cy="413708"/>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49634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F93A4A0E-A21A-BD05-277A-BBAEEEA0AC4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92765" y="3858138"/>
            <a:ext cx="2928277" cy="2196311"/>
          </a:xfrm>
          <a:prstGeom prst="rect">
            <a:avLst/>
          </a:prstGeom>
          <a:noFill/>
          <a:ln>
            <a:noFill/>
          </a:ln>
        </p:spPr>
      </p:pic>
      <p:pic>
        <p:nvPicPr>
          <p:cNvPr id="24" name="Picture 23">
            <a:extLst>
              <a:ext uri="{FF2B5EF4-FFF2-40B4-BE49-F238E27FC236}">
                <a16:creationId xmlns:a16="http://schemas.microsoft.com/office/drawing/2014/main" id="{A9EBA378-6605-3BF0-D1C5-3ED976C3017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52832" y="1474937"/>
            <a:ext cx="2928279" cy="2196311"/>
          </a:xfrm>
          <a:prstGeom prst="rect">
            <a:avLst/>
          </a:prstGeom>
          <a:noFill/>
          <a:ln>
            <a:noFill/>
          </a:ln>
        </p:spPr>
      </p:pic>
      <p:pic>
        <p:nvPicPr>
          <p:cNvPr id="17" name="Εικόνα 3">
            <a:extLst>
              <a:ext uri="{FF2B5EF4-FFF2-40B4-BE49-F238E27FC236}">
                <a16:creationId xmlns:a16="http://schemas.microsoft.com/office/drawing/2014/main" id="{2087491A-F45C-2AAA-1223-2508F03A03F4}"/>
              </a:ext>
            </a:extLst>
          </p:cNvPr>
          <p:cNvPicPr>
            <a:picLocks noChangeAspect="1"/>
          </p:cNvPicPr>
          <p:nvPr/>
        </p:nvPicPr>
        <p:blipFill>
          <a:blip r:embed="rId4" cstate="print"/>
          <a:srcRect/>
          <a:stretch>
            <a:fillRect/>
          </a:stretch>
        </p:blipFill>
        <p:spPr bwMode="auto">
          <a:xfrm>
            <a:off x="4523664" y="3496788"/>
            <a:ext cx="3535338" cy="2651078"/>
          </a:xfrm>
          <a:prstGeom prst="rect">
            <a:avLst/>
          </a:prstGeom>
          <a:noFill/>
          <a:ln w="9525">
            <a:noFill/>
            <a:miter lim="800000"/>
            <a:headEnd/>
            <a:tailEnd/>
          </a:ln>
        </p:spPr>
      </p:pic>
      <p:pic>
        <p:nvPicPr>
          <p:cNvPr id="15" name="Picture 14">
            <a:extLst>
              <a:ext uri="{FF2B5EF4-FFF2-40B4-BE49-F238E27FC236}">
                <a16:creationId xmlns:a16="http://schemas.microsoft.com/office/drawing/2014/main" id="{DA70253D-C22E-A0C9-F3C7-7D7D962CDBD8}"/>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92791" y="3498554"/>
            <a:ext cx="3535338" cy="2652309"/>
          </a:xfrm>
          <a:prstGeom prst="rect">
            <a:avLst/>
          </a:prstGeom>
          <a:noFill/>
          <a:ln>
            <a:noFill/>
          </a:ln>
        </p:spPr>
      </p:pic>
      <p:pic>
        <p:nvPicPr>
          <p:cNvPr id="2" name="Εικόνα 7">
            <a:extLst>
              <a:ext uri="{FF2B5EF4-FFF2-40B4-BE49-F238E27FC236}">
                <a16:creationId xmlns:a16="http://schemas.microsoft.com/office/drawing/2014/main" id="{CABF4AC2-7A0D-0907-7E86-3FC336339CAB}"/>
              </a:ext>
            </a:extLst>
          </p:cNvPr>
          <p:cNvPicPr>
            <a:picLocks noChangeAspect="1"/>
          </p:cNvPicPr>
          <p:nvPr/>
        </p:nvPicPr>
        <p:blipFill rotWithShape="1">
          <a:blip r:embed="rId6" cstate="print"/>
          <a:srcRect l="50009"/>
          <a:stretch/>
        </p:blipFill>
        <p:spPr bwMode="auto">
          <a:xfrm>
            <a:off x="984674" y="1672337"/>
            <a:ext cx="2273968" cy="1640897"/>
          </a:xfrm>
          <a:prstGeom prst="rect">
            <a:avLst/>
          </a:prstGeom>
          <a:noFill/>
          <a:ln w="9525">
            <a:noFill/>
            <a:miter lim="800000"/>
            <a:headEnd/>
            <a:tailEnd/>
          </a:ln>
        </p:spPr>
      </p:pic>
      <p:sp>
        <p:nvSpPr>
          <p:cNvPr id="5" name="Slide Number Placeholder 4">
            <a:extLst>
              <a:ext uri="{FF2B5EF4-FFF2-40B4-BE49-F238E27FC236}">
                <a16:creationId xmlns:a16="http://schemas.microsoft.com/office/drawing/2014/main" id="{3AD5A6EA-5CC2-B795-B0BA-1DCBF23BDE5E}"/>
              </a:ext>
            </a:extLst>
          </p:cNvPr>
          <p:cNvSpPr>
            <a:spLocks noGrp="1"/>
          </p:cNvSpPr>
          <p:nvPr>
            <p:ph type="sldNum" sz="quarter" idx="12"/>
          </p:nvPr>
        </p:nvSpPr>
        <p:spPr/>
        <p:txBody>
          <a:bodyPr/>
          <a:lstStyle/>
          <a:p>
            <a:fld id="{5AEC89D8-36C3-40BD-BBB3-9AD7F891C9FD}" type="slidenum">
              <a:rPr lang="x-none" smtClean="0"/>
              <a:t>8</a:t>
            </a:fld>
            <a:endParaRPr lang="x-none" dirty="0"/>
          </a:p>
        </p:txBody>
      </p:sp>
      <p:sp>
        <p:nvSpPr>
          <p:cNvPr id="6" name="Title 1">
            <a:extLst>
              <a:ext uri="{FF2B5EF4-FFF2-40B4-BE49-F238E27FC236}">
                <a16:creationId xmlns:a16="http://schemas.microsoft.com/office/drawing/2014/main" id="{542F4C2C-B3DC-3B8C-4BFC-46D8673DA8EF}"/>
              </a:ext>
            </a:extLst>
          </p:cNvPr>
          <p:cNvSpPr>
            <a:spLocks noGrp="1"/>
          </p:cNvSpPr>
          <p:nvPr>
            <p:ph type="title"/>
          </p:nvPr>
        </p:nvSpPr>
        <p:spPr>
          <a:xfrm>
            <a:off x="838199" y="27445"/>
            <a:ext cx="10515600" cy="1325563"/>
          </a:xfrm>
        </p:spPr>
        <p:txBody>
          <a:bodyPr/>
          <a:lstStyle/>
          <a:p>
            <a:r>
              <a:rPr lang="el-GR" b="1" dirty="0">
                <a:latin typeface="Times New Roman" panose="02020603050405020304" pitchFamily="18" charset="0"/>
                <a:cs typeface="Times New Roman" panose="02020603050405020304" pitchFamily="18" charset="0"/>
              </a:rPr>
              <a:t>2. Μοντελοποίηση του φυσητήρα</a:t>
            </a:r>
            <a:br>
              <a:rPr lang="el-GR" b="1" dirty="0">
                <a:latin typeface="Times New Roman" panose="02020603050405020304" pitchFamily="18" charset="0"/>
                <a:cs typeface="Times New Roman" panose="02020603050405020304" pitchFamily="18" charset="0"/>
              </a:rPr>
            </a:br>
            <a:r>
              <a:rPr lang="el-GR" sz="2000" b="1" dirty="0">
                <a:latin typeface="Times New Roman" panose="02020603050405020304" pitchFamily="18" charset="0"/>
                <a:cs typeface="Times New Roman" panose="02020603050405020304" pitchFamily="18" charset="0"/>
              </a:rPr>
              <a:t>2.4. Μελέτη ανεξαρτησίας πλέγματος και επικύρωση υπολογιστικού μοντέλου</a:t>
            </a:r>
            <a:endParaRPr lang="en-US" sz="2000" b="1" dirty="0">
              <a:latin typeface="Times New Roman" panose="02020603050405020304" pitchFamily="18" charset="0"/>
              <a:cs typeface="Times New Roman" panose="02020603050405020304" pitchFamily="18" charset="0"/>
            </a:endParaRPr>
          </a:p>
        </p:txBody>
      </p:sp>
      <p:sp>
        <p:nvSpPr>
          <p:cNvPr id="7" name="Rectangle: Rounded Corners 6">
            <a:extLst>
              <a:ext uri="{FF2B5EF4-FFF2-40B4-BE49-F238E27FC236}">
                <a16:creationId xmlns:a16="http://schemas.microsoft.com/office/drawing/2014/main" id="{E4D944CF-F84A-BB52-BD63-D139170CFAC5}"/>
              </a:ext>
            </a:extLst>
          </p:cNvPr>
          <p:cNvSpPr/>
          <p:nvPr/>
        </p:nvSpPr>
        <p:spPr>
          <a:xfrm>
            <a:off x="838201" y="1385248"/>
            <a:ext cx="2566915" cy="196527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err="1">
              <a:solidFill>
                <a:schemeClr val="tx1"/>
              </a:solidFill>
            </a:endParaRPr>
          </a:p>
        </p:txBody>
      </p:sp>
      <p:sp>
        <p:nvSpPr>
          <p:cNvPr id="8" name="Rectangle: Rounded Corners 7">
            <a:extLst>
              <a:ext uri="{FF2B5EF4-FFF2-40B4-BE49-F238E27FC236}">
                <a16:creationId xmlns:a16="http://schemas.microsoft.com/office/drawing/2014/main" id="{0F0ECC59-7415-7EF4-84E5-B91D925F24DA}"/>
              </a:ext>
            </a:extLst>
          </p:cNvPr>
          <p:cNvSpPr/>
          <p:nvPr/>
        </p:nvSpPr>
        <p:spPr>
          <a:xfrm>
            <a:off x="3551589" y="1385249"/>
            <a:ext cx="4602948" cy="196527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err="1">
              <a:solidFill>
                <a:schemeClr val="tx1"/>
              </a:solidFill>
            </a:endParaRPr>
          </a:p>
        </p:txBody>
      </p:sp>
      <p:sp>
        <p:nvSpPr>
          <p:cNvPr id="16" name="TextBox 15">
            <a:extLst>
              <a:ext uri="{FF2B5EF4-FFF2-40B4-BE49-F238E27FC236}">
                <a16:creationId xmlns:a16="http://schemas.microsoft.com/office/drawing/2014/main" id="{0806BF12-F996-272B-28FE-6F59C2F6B658}"/>
              </a:ext>
            </a:extLst>
          </p:cNvPr>
          <p:cNvSpPr txBox="1"/>
          <p:nvPr/>
        </p:nvSpPr>
        <p:spPr>
          <a:xfrm>
            <a:off x="2273344" y="6228796"/>
            <a:ext cx="7874668" cy="571901"/>
          </a:xfrm>
          <a:prstGeom prst="rect">
            <a:avLst/>
          </a:prstGeom>
          <a:solidFill>
            <a:srgbClr val="CCECFF"/>
          </a:solidFill>
          <a:ln w="28575">
            <a:solidFill>
              <a:srgbClr val="002060"/>
            </a:solidFill>
          </a:ln>
        </p:spPr>
        <p:txBody>
          <a:bodyPr wrap="square" lIns="0" tIns="0" rIns="0" bIns="0" rtlCol="0">
            <a:noAutofit/>
          </a:bodyPr>
          <a:lstStyle/>
          <a:p>
            <a:pPr marL="742950" lvl="1" indent="-285750">
              <a:buFont typeface="Wingdings" panose="05000000000000000000" pitchFamily="2" charset="2"/>
              <a:buChar char="§"/>
            </a:pPr>
            <a:r>
              <a:rPr lang="el-GR" sz="1200" b="1" dirty="0">
                <a:latin typeface="Times New Roman" panose="02020603050405020304" pitchFamily="18" charset="0"/>
                <a:cs typeface="Times New Roman" panose="02020603050405020304" pitchFamily="18" charset="0"/>
              </a:rPr>
              <a:t>Συγκρίνοντας το σφάλμα σε 5 σημεία με τα αντίστοιχα πειραματικά </a:t>
            </a:r>
            <a:r>
              <a:rPr lang="el-GR" sz="1200" dirty="0">
                <a:latin typeface="Times New Roman" panose="02020603050405020304" pitchFamily="18" charset="0"/>
                <a:cs typeface="Times New Roman" panose="02020603050405020304" pitchFamily="18" charset="0"/>
              </a:rPr>
              <a:t>γύρω από το σημείο λειτουργίας συμπεραίνουμε ότι το </a:t>
            </a:r>
            <a:r>
              <a:rPr lang="de-CH" sz="1200" dirty="0">
                <a:latin typeface="Times New Roman" panose="02020603050405020304" pitchFamily="18" charset="0"/>
                <a:cs typeface="Times New Roman" panose="02020603050405020304" pitchFamily="18" charset="0"/>
              </a:rPr>
              <a:t>CFD </a:t>
            </a:r>
            <a:r>
              <a:rPr lang="el-GR" sz="1200" dirty="0">
                <a:latin typeface="Times New Roman" panose="02020603050405020304" pitchFamily="18" charset="0"/>
                <a:cs typeface="Times New Roman" panose="02020603050405020304" pitchFamily="18" charset="0"/>
              </a:rPr>
              <a:t>μοντέλο είναι </a:t>
            </a:r>
            <a:r>
              <a:rPr lang="el-GR" sz="1200" b="1" dirty="0">
                <a:latin typeface="Times New Roman" panose="02020603050405020304" pitchFamily="18" charset="0"/>
                <a:cs typeface="Times New Roman" panose="02020603050405020304" pitchFamily="18" charset="0"/>
              </a:rPr>
              <a:t>αξιόπιστο</a:t>
            </a:r>
            <a:r>
              <a:rPr lang="el-GR" sz="1200" dirty="0">
                <a:latin typeface="Times New Roman" panose="02020603050405020304" pitchFamily="18" charset="0"/>
                <a:cs typeface="Times New Roman" panose="02020603050405020304" pitchFamily="18" charset="0"/>
              </a:rPr>
              <a:t>.</a:t>
            </a:r>
          </a:p>
          <a:p>
            <a:pPr marL="742950" lvl="1" indent="-285750">
              <a:buFont typeface="Wingdings" panose="05000000000000000000" pitchFamily="2" charset="2"/>
              <a:buChar char="§"/>
            </a:pPr>
            <a:r>
              <a:rPr lang="el-GR" sz="1200" dirty="0">
                <a:latin typeface="Times New Roman" panose="02020603050405020304" pitchFamily="18" charset="0"/>
                <a:cs typeface="Times New Roman" panose="02020603050405020304" pitchFamily="18" charset="0"/>
              </a:rPr>
              <a:t> Επιλέγεται το </a:t>
            </a:r>
            <a:r>
              <a:rPr lang="de-CH" sz="1200" b="1" dirty="0">
                <a:latin typeface="Times New Roman" panose="02020603050405020304" pitchFamily="18" charset="0"/>
                <a:cs typeface="Times New Roman" panose="02020603050405020304" pitchFamily="18" charset="0"/>
              </a:rPr>
              <a:t>Mesh 2</a:t>
            </a:r>
            <a:r>
              <a:rPr lang="de-CH" sz="1200" dirty="0">
                <a:latin typeface="Times New Roman" panose="02020603050405020304" pitchFamily="18" charset="0"/>
                <a:cs typeface="Times New Roman" panose="02020603050405020304" pitchFamily="18" charset="0"/>
              </a:rPr>
              <a:t> </a:t>
            </a:r>
            <a:r>
              <a:rPr lang="el-GR" sz="1200" dirty="0">
                <a:latin typeface="Times New Roman" panose="02020603050405020304" pitchFamily="18" charset="0"/>
                <a:cs typeface="Times New Roman" panose="02020603050405020304" pitchFamily="18" charset="0"/>
              </a:rPr>
              <a:t>διότι έχει </a:t>
            </a:r>
            <a:r>
              <a:rPr lang="el-GR" sz="1200" b="1" dirty="0">
                <a:latin typeface="Times New Roman" panose="02020603050405020304" pitchFamily="18" charset="0"/>
                <a:cs typeface="Times New Roman" panose="02020603050405020304" pitchFamily="18" charset="0"/>
              </a:rPr>
              <a:t>παρόμοια ακρίβεια με τα πιο πυκνά αλλά είναι οικονομικότερο υπολογιστικά</a:t>
            </a:r>
            <a:r>
              <a:rPr lang="el-GR" sz="1200" dirty="0">
                <a:latin typeface="Times New Roman" panose="02020603050405020304" pitchFamily="18" charset="0"/>
                <a:cs typeface="Times New Roman" panose="02020603050405020304" pitchFamily="18" charset="0"/>
              </a:rPr>
              <a:t>.</a:t>
            </a:r>
            <a:endParaRPr lang="en-US" sz="1200" dirty="0" err="1">
              <a:latin typeface="Times New Roman" panose="02020603050405020304" pitchFamily="18" charset="0"/>
              <a:cs typeface="Times New Roman" panose="02020603050405020304" pitchFamily="18" charset="0"/>
            </a:endParaRPr>
          </a:p>
        </p:txBody>
      </p:sp>
      <p:sp>
        <p:nvSpPr>
          <p:cNvPr id="12" name="Rectangle: Rounded Corners 11">
            <a:extLst>
              <a:ext uri="{FF2B5EF4-FFF2-40B4-BE49-F238E27FC236}">
                <a16:creationId xmlns:a16="http://schemas.microsoft.com/office/drawing/2014/main" id="{AC491B40-DEEB-B88A-AA45-F7164E3A3409}"/>
              </a:ext>
            </a:extLst>
          </p:cNvPr>
          <p:cNvSpPr/>
          <p:nvPr/>
        </p:nvSpPr>
        <p:spPr>
          <a:xfrm>
            <a:off x="838201" y="3435163"/>
            <a:ext cx="7316336" cy="2737037"/>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dirty="0" err="1">
              <a:solidFill>
                <a:schemeClr val="tx1"/>
              </a:solidFill>
            </a:endParaRPr>
          </a:p>
        </p:txBody>
      </p:sp>
      <p:sp>
        <p:nvSpPr>
          <p:cNvPr id="19" name="Rectangle: Rounded Corners 18">
            <a:extLst>
              <a:ext uri="{FF2B5EF4-FFF2-40B4-BE49-F238E27FC236}">
                <a16:creationId xmlns:a16="http://schemas.microsoft.com/office/drawing/2014/main" id="{0BB2F0BE-CFD1-AEE2-1485-37B8F2D63350}"/>
              </a:ext>
            </a:extLst>
          </p:cNvPr>
          <p:cNvSpPr/>
          <p:nvPr/>
        </p:nvSpPr>
        <p:spPr>
          <a:xfrm>
            <a:off x="8266084" y="1353009"/>
            <a:ext cx="3087715" cy="481599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err="1">
              <a:solidFill>
                <a:schemeClr val="tx1"/>
              </a:solidFill>
            </a:endParaRPr>
          </a:p>
        </p:txBody>
      </p:sp>
      <p:sp>
        <p:nvSpPr>
          <p:cNvPr id="20" name="Oval 19">
            <a:extLst>
              <a:ext uri="{FF2B5EF4-FFF2-40B4-BE49-F238E27FC236}">
                <a16:creationId xmlns:a16="http://schemas.microsoft.com/office/drawing/2014/main" id="{CD677A96-6F46-AF7E-327D-E8574EE9761B}"/>
              </a:ext>
            </a:extLst>
          </p:cNvPr>
          <p:cNvSpPr/>
          <p:nvPr/>
        </p:nvSpPr>
        <p:spPr>
          <a:xfrm rot="2165213">
            <a:off x="2308870" y="4493466"/>
            <a:ext cx="1714821" cy="378738"/>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err="1">
              <a:solidFill>
                <a:schemeClr val="tx1"/>
              </a:solidFill>
            </a:endParaRPr>
          </a:p>
        </p:txBody>
      </p:sp>
      <p:sp>
        <p:nvSpPr>
          <p:cNvPr id="21" name="Oval 20">
            <a:extLst>
              <a:ext uri="{FF2B5EF4-FFF2-40B4-BE49-F238E27FC236}">
                <a16:creationId xmlns:a16="http://schemas.microsoft.com/office/drawing/2014/main" id="{9D9F348E-EB8C-3514-2DA7-1341690ED057}"/>
              </a:ext>
            </a:extLst>
          </p:cNvPr>
          <p:cNvSpPr/>
          <p:nvPr/>
        </p:nvSpPr>
        <p:spPr>
          <a:xfrm rot="943720">
            <a:off x="6024564" y="5082232"/>
            <a:ext cx="1486786" cy="326883"/>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err="1">
              <a:solidFill>
                <a:schemeClr val="tx1"/>
              </a:solidFill>
            </a:endParaRPr>
          </a:p>
        </p:txBody>
      </p:sp>
      <p:pic>
        <p:nvPicPr>
          <p:cNvPr id="14" name="Picture 13">
            <a:extLst>
              <a:ext uri="{FF2B5EF4-FFF2-40B4-BE49-F238E27FC236}">
                <a16:creationId xmlns:a16="http://schemas.microsoft.com/office/drawing/2014/main" id="{7A007A08-BD40-FF1D-8D69-EC31AD1BF16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26830" y="4460892"/>
            <a:ext cx="160173" cy="134338"/>
          </a:xfrm>
          <a:prstGeom prst="rect">
            <a:avLst/>
          </a:prstGeom>
          <a:ln>
            <a:solidFill>
              <a:schemeClr val="tx1"/>
            </a:solidFill>
          </a:ln>
        </p:spPr>
      </p:pic>
      <p:pic>
        <p:nvPicPr>
          <p:cNvPr id="18" name="Picture 17">
            <a:extLst>
              <a:ext uri="{FF2B5EF4-FFF2-40B4-BE49-F238E27FC236}">
                <a16:creationId xmlns:a16="http://schemas.microsoft.com/office/drawing/2014/main" id="{53B4CCAE-793D-185F-7E78-51BC7E1679D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91170" y="5011233"/>
            <a:ext cx="160173" cy="134338"/>
          </a:xfrm>
          <a:prstGeom prst="rect">
            <a:avLst/>
          </a:prstGeom>
          <a:ln>
            <a:solidFill>
              <a:schemeClr val="tx1"/>
            </a:solidFill>
          </a:ln>
        </p:spPr>
      </p:pic>
      <p:graphicFrame>
        <p:nvGraphicFramePr>
          <p:cNvPr id="22" name="Table 21">
            <a:extLst>
              <a:ext uri="{FF2B5EF4-FFF2-40B4-BE49-F238E27FC236}">
                <a16:creationId xmlns:a16="http://schemas.microsoft.com/office/drawing/2014/main" id="{DF700365-6E3D-6CC1-5B15-5B5F065FA71C}"/>
              </a:ext>
            </a:extLst>
          </p:cNvPr>
          <p:cNvGraphicFramePr>
            <a:graphicFrameLocks noGrp="1"/>
          </p:cNvGraphicFramePr>
          <p:nvPr>
            <p:extLst>
              <p:ext uri="{D42A27DB-BD31-4B8C-83A1-F6EECF244321}">
                <p14:modId xmlns:p14="http://schemas.microsoft.com/office/powerpoint/2010/main" val="3969894430"/>
              </p:ext>
            </p:extLst>
          </p:nvPr>
        </p:nvGraphicFramePr>
        <p:xfrm>
          <a:off x="3627939" y="1929558"/>
          <a:ext cx="3423404" cy="1192640"/>
        </p:xfrm>
        <a:graphic>
          <a:graphicData uri="http://schemas.openxmlformats.org/drawingml/2006/table">
            <a:tbl>
              <a:tblPr firstRow="1" firstCol="1" bandRow="1"/>
              <a:tblGrid>
                <a:gridCol w="1711702">
                  <a:extLst>
                    <a:ext uri="{9D8B030D-6E8A-4147-A177-3AD203B41FA5}">
                      <a16:colId xmlns:a16="http://schemas.microsoft.com/office/drawing/2014/main" val="526588306"/>
                    </a:ext>
                  </a:extLst>
                </a:gridCol>
                <a:gridCol w="1711702">
                  <a:extLst>
                    <a:ext uri="{9D8B030D-6E8A-4147-A177-3AD203B41FA5}">
                      <a16:colId xmlns:a16="http://schemas.microsoft.com/office/drawing/2014/main" val="1388324726"/>
                    </a:ext>
                  </a:extLst>
                </a:gridCol>
              </a:tblGrid>
              <a:tr h="289668">
                <a:tc>
                  <a:txBody>
                    <a:bodyPr/>
                    <a:lstStyle/>
                    <a:p>
                      <a:pPr marL="0" marR="0" algn="ctr">
                        <a:lnSpc>
                          <a:spcPct val="115000"/>
                        </a:lnSpc>
                        <a:spcBef>
                          <a:spcPts val="0"/>
                        </a:spcBef>
                        <a:spcAft>
                          <a:spcPts val="0"/>
                        </a:spcAft>
                        <a:tabLst>
                          <a:tab pos="3909060" algn="l"/>
                        </a:tabLst>
                      </a:pPr>
                      <a:r>
                        <a:rPr lang="el-GR" sz="1400" b="1" dirty="0">
                          <a:effectLst/>
                          <a:latin typeface="Times New Roman" panose="02020603050405020304" pitchFamily="18" charset="0"/>
                          <a:ea typeface="Times New Roman" panose="02020603050405020304" pitchFamily="18" charset="0"/>
                          <a:cs typeface="Times New Roman" panose="02020603050405020304" pitchFamily="18" charset="0"/>
                        </a:rPr>
                        <a:t>Αριθμός Πλέγματος</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400" b="1">
                          <a:effectLst/>
                          <a:latin typeface="Times New Roman" panose="02020603050405020304" pitchFamily="18" charset="0"/>
                          <a:ea typeface="Times New Roman" panose="02020603050405020304" pitchFamily="18" charset="0"/>
                          <a:cs typeface="Times New Roman" panose="02020603050405020304" pitchFamily="18" charset="0"/>
                        </a:rPr>
                        <a:t>Σύνολο Στοιχείων</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32862502"/>
                  </a:ext>
                </a:extLst>
              </a:tr>
              <a:tr h="141380">
                <a:tc>
                  <a:txBody>
                    <a:bodyPr/>
                    <a:lstStyle/>
                    <a:p>
                      <a:pPr marL="0" marR="0" algn="ctr">
                        <a:lnSpc>
                          <a:spcPct val="115000"/>
                        </a:lnSpc>
                        <a:spcBef>
                          <a:spcPts val="0"/>
                        </a:spcBef>
                        <a:spcAft>
                          <a:spcPts val="0"/>
                        </a:spcAft>
                        <a:tabLst>
                          <a:tab pos="3909060" algn="l"/>
                        </a:tabLst>
                      </a:pPr>
                      <a:r>
                        <a:rPr lang="de-CH" sz="1400" dirty="0">
                          <a:effectLst/>
                          <a:latin typeface="Times New Roman" panose="02020603050405020304" pitchFamily="18" charset="0"/>
                          <a:ea typeface="Times New Roman" panose="02020603050405020304" pitchFamily="18" charset="0"/>
                          <a:cs typeface="Times New Roman" panose="02020603050405020304" pitchFamily="18" charset="0"/>
                        </a:rPr>
                        <a:t>Mesh </a:t>
                      </a:r>
                      <a:r>
                        <a:rPr lang="el-GR" sz="1400" dirty="0">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400" dirty="0">
                          <a:effectLst/>
                          <a:latin typeface="Times New Roman" panose="02020603050405020304" pitchFamily="18" charset="0"/>
                          <a:ea typeface="Times New Roman" panose="02020603050405020304" pitchFamily="18" charset="0"/>
                          <a:cs typeface="Times New Roman" panose="02020603050405020304" pitchFamily="18" charset="0"/>
                        </a:rPr>
                        <a:t>26967</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97676290"/>
                  </a:ext>
                </a:extLst>
              </a:tr>
              <a:tr h="141380">
                <a:tc>
                  <a:txBody>
                    <a:bodyPr/>
                    <a:lstStyle/>
                    <a:p>
                      <a:pPr marL="0" marR="0" algn="ctr">
                        <a:lnSpc>
                          <a:spcPct val="115000"/>
                        </a:lnSpc>
                        <a:spcBef>
                          <a:spcPts val="0"/>
                        </a:spcBef>
                        <a:spcAft>
                          <a:spcPts val="0"/>
                        </a:spcAft>
                        <a:tabLst>
                          <a:tab pos="3909060" algn="l"/>
                        </a:tabLst>
                      </a:pPr>
                      <a:r>
                        <a:rPr lang="de-CH" sz="1400" dirty="0">
                          <a:effectLst/>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Mesh </a:t>
                      </a:r>
                      <a:r>
                        <a:rPr lang="el-GR" sz="1400" dirty="0">
                          <a:effectLst/>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2</a:t>
                      </a:r>
                      <a:endParaRPr lang="en-US" sz="12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400" dirty="0">
                          <a:effectLst/>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105195</a:t>
                      </a:r>
                      <a:endParaRPr lang="en-US" sz="12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57064460"/>
                  </a:ext>
                </a:extLst>
              </a:tr>
              <a:tr h="141380">
                <a:tc>
                  <a:txBody>
                    <a:bodyPr/>
                    <a:lstStyle/>
                    <a:p>
                      <a:pPr marL="0" marR="0" algn="ctr">
                        <a:lnSpc>
                          <a:spcPct val="115000"/>
                        </a:lnSpc>
                        <a:spcBef>
                          <a:spcPts val="0"/>
                        </a:spcBef>
                        <a:spcAft>
                          <a:spcPts val="0"/>
                        </a:spcAft>
                        <a:tabLst>
                          <a:tab pos="3909060" algn="l"/>
                        </a:tabLst>
                      </a:pPr>
                      <a:r>
                        <a:rPr lang="de-CH" sz="1400" dirty="0">
                          <a:effectLst/>
                          <a:latin typeface="Times New Roman" panose="02020603050405020304" pitchFamily="18" charset="0"/>
                          <a:ea typeface="Times New Roman" panose="02020603050405020304" pitchFamily="18" charset="0"/>
                          <a:cs typeface="Times New Roman" panose="02020603050405020304" pitchFamily="18" charset="0"/>
                        </a:rPr>
                        <a:t>Mesh </a:t>
                      </a:r>
                      <a:r>
                        <a:rPr lang="el-GR" sz="1400" dirty="0">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400" dirty="0">
                          <a:effectLst/>
                          <a:latin typeface="Times New Roman" panose="02020603050405020304" pitchFamily="18" charset="0"/>
                          <a:ea typeface="Times New Roman" panose="02020603050405020304" pitchFamily="18" charset="0"/>
                          <a:cs typeface="Times New Roman" panose="02020603050405020304" pitchFamily="18" charset="0"/>
                        </a:rPr>
                        <a:t>340883</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76543270"/>
                  </a:ext>
                </a:extLst>
              </a:tr>
              <a:tr h="141380">
                <a:tc>
                  <a:txBody>
                    <a:bodyPr/>
                    <a:lstStyle/>
                    <a:p>
                      <a:pPr marL="0" marR="0" algn="ctr">
                        <a:lnSpc>
                          <a:spcPct val="115000"/>
                        </a:lnSpc>
                        <a:spcBef>
                          <a:spcPts val="0"/>
                        </a:spcBef>
                        <a:spcAft>
                          <a:spcPts val="0"/>
                        </a:spcAft>
                        <a:tabLst>
                          <a:tab pos="3909060" algn="l"/>
                        </a:tabLst>
                      </a:pPr>
                      <a:r>
                        <a:rPr lang="de-CH" sz="1400" dirty="0">
                          <a:effectLst/>
                          <a:latin typeface="Times New Roman" panose="02020603050405020304" pitchFamily="18" charset="0"/>
                          <a:ea typeface="Times New Roman" panose="02020603050405020304" pitchFamily="18" charset="0"/>
                          <a:cs typeface="Times New Roman" panose="02020603050405020304" pitchFamily="18" charset="0"/>
                        </a:rPr>
                        <a:t>Mesh </a:t>
                      </a:r>
                      <a:r>
                        <a:rPr lang="el-GR" sz="1400" dirty="0">
                          <a:effectLst/>
                          <a:latin typeface="Times New Roman" panose="02020603050405020304" pitchFamily="18" charset="0"/>
                          <a:ea typeface="Times New Roman" panose="02020603050405020304" pitchFamily="18" charset="0"/>
                          <a:cs typeface="Times New Roman" panose="02020603050405020304" pitchFamily="18" charset="0"/>
                        </a:rPr>
                        <a:t>4</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400" dirty="0">
                          <a:effectLst/>
                          <a:latin typeface="Times New Roman" panose="02020603050405020304" pitchFamily="18" charset="0"/>
                          <a:ea typeface="Times New Roman" panose="02020603050405020304" pitchFamily="18" charset="0"/>
                          <a:cs typeface="Times New Roman" panose="02020603050405020304" pitchFamily="18" charset="0"/>
                        </a:rPr>
                        <a:t>617322</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25106449"/>
                  </a:ext>
                </a:extLst>
              </a:tr>
            </a:tbl>
          </a:graphicData>
        </a:graphic>
      </p:graphicFrame>
      <p:sp>
        <p:nvSpPr>
          <p:cNvPr id="26" name="TextBox 25">
            <a:extLst>
              <a:ext uri="{FF2B5EF4-FFF2-40B4-BE49-F238E27FC236}">
                <a16:creationId xmlns:a16="http://schemas.microsoft.com/office/drawing/2014/main" id="{1894F991-AFDC-F734-A055-A19336AE63E9}"/>
              </a:ext>
            </a:extLst>
          </p:cNvPr>
          <p:cNvSpPr txBox="1"/>
          <p:nvPr/>
        </p:nvSpPr>
        <p:spPr>
          <a:xfrm>
            <a:off x="1869261" y="4639249"/>
            <a:ext cx="1035110" cy="152612"/>
          </a:xfrm>
          <a:prstGeom prst="rect">
            <a:avLst/>
          </a:prstGeom>
          <a:solidFill>
            <a:schemeClr val="bg1"/>
          </a:solidFill>
          <a:ln>
            <a:solidFill>
              <a:schemeClr val="tx1"/>
            </a:solidFill>
          </a:ln>
        </p:spPr>
        <p:txBody>
          <a:bodyPr wrap="square" lIns="0" tIns="0" rIns="0" bIns="0" rtlCol="0">
            <a:noAutofit/>
          </a:bodyPr>
          <a:lstStyle/>
          <a:p>
            <a:pPr algn="ctr"/>
            <a:r>
              <a:rPr lang="en-US" sz="1050" dirty="0">
                <a:latin typeface="Times New Roman" panose="02020603050405020304" pitchFamily="18" charset="0"/>
                <a:cs typeface="Times New Roman" panose="02020603050405020304" pitchFamily="18" charset="0"/>
              </a:rPr>
              <a:t>Mean </a:t>
            </a:r>
            <a:r>
              <a:rPr lang="de-CH" sz="1050" dirty="0">
                <a:latin typeface="Times New Roman" panose="02020603050405020304" pitchFamily="18" charset="0"/>
                <a:cs typeface="Times New Roman" panose="02020603050405020304" pitchFamily="18" charset="0"/>
              </a:rPr>
              <a:t>Error 5% </a:t>
            </a:r>
            <a:endParaRPr lang="en-US" sz="1050" dirty="0" err="1">
              <a:latin typeface="Times New Roman" panose="02020603050405020304" pitchFamily="18" charset="0"/>
              <a:cs typeface="Times New Roman" panose="02020603050405020304" pitchFamily="18" charset="0"/>
            </a:endParaRPr>
          </a:p>
        </p:txBody>
      </p:sp>
      <p:sp>
        <p:nvSpPr>
          <p:cNvPr id="27" name="TextBox 26">
            <a:extLst>
              <a:ext uri="{FF2B5EF4-FFF2-40B4-BE49-F238E27FC236}">
                <a16:creationId xmlns:a16="http://schemas.microsoft.com/office/drawing/2014/main" id="{986B6746-41F2-FD08-E169-0A7A5965E3DB}"/>
              </a:ext>
            </a:extLst>
          </p:cNvPr>
          <p:cNvSpPr txBox="1"/>
          <p:nvPr/>
        </p:nvSpPr>
        <p:spPr>
          <a:xfrm>
            <a:off x="5203179" y="4791860"/>
            <a:ext cx="1007499" cy="164433"/>
          </a:xfrm>
          <a:prstGeom prst="rect">
            <a:avLst/>
          </a:prstGeom>
          <a:solidFill>
            <a:schemeClr val="bg1"/>
          </a:solidFill>
          <a:ln>
            <a:solidFill>
              <a:schemeClr val="tx1"/>
            </a:solidFill>
          </a:ln>
        </p:spPr>
        <p:txBody>
          <a:bodyPr wrap="square" lIns="0" tIns="0" rIns="0" bIns="0" rtlCol="0">
            <a:noAutofit/>
          </a:bodyPr>
          <a:lstStyle/>
          <a:p>
            <a:pPr algn="ctr"/>
            <a:r>
              <a:rPr lang="en-US" sz="1050" dirty="0">
                <a:latin typeface="Times New Roman" panose="02020603050405020304" pitchFamily="18" charset="0"/>
                <a:cs typeface="Times New Roman" panose="02020603050405020304" pitchFamily="18" charset="0"/>
              </a:rPr>
              <a:t>Mean </a:t>
            </a:r>
            <a:r>
              <a:rPr lang="de-CH" sz="1050" dirty="0">
                <a:latin typeface="Times New Roman" panose="02020603050405020304" pitchFamily="18" charset="0"/>
                <a:cs typeface="Times New Roman" panose="02020603050405020304" pitchFamily="18" charset="0"/>
              </a:rPr>
              <a:t>Error 8% </a:t>
            </a:r>
            <a:endParaRPr lang="en-US" sz="1050" dirty="0" err="1">
              <a:latin typeface="Times New Roman" panose="02020603050405020304" pitchFamily="18" charset="0"/>
              <a:cs typeface="Times New Roman" panose="02020603050405020304" pitchFamily="18" charset="0"/>
            </a:endParaRPr>
          </a:p>
        </p:txBody>
      </p:sp>
      <p:sp>
        <p:nvSpPr>
          <p:cNvPr id="28" name="TextBox 27">
            <a:extLst>
              <a:ext uri="{FF2B5EF4-FFF2-40B4-BE49-F238E27FC236}">
                <a16:creationId xmlns:a16="http://schemas.microsoft.com/office/drawing/2014/main" id="{C23C62BE-3A36-F078-064F-96065B5709C4}"/>
              </a:ext>
            </a:extLst>
          </p:cNvPr>
          <p:cNvSpPr txBox="1"/>
          <p:nvPr/>
        </p:nvSpPr>
        <p:spPr>
          <a:xfrm>
            <a:off x="3718677" y="1540271"/>
            <a:ext cx="2116639" cy="234265"/>
          </a:xfrm>
          <a:prstGeom prst="rect">
            <a:avLst/>
          </a:prstGeom>
          <a:noFill/>
        </p:spPr>
        <p:txBody>
          <a:bodyPr wrap="square" lIns="0" tIns="0" rIns="0" bIns="0" rtlCol="0">
            <a:noAutofit/>
          </a:bodyPr>
          <a:lstStyle/>
          <a:p>
            <a:pPr algn="l"/>
            <a:r>
              <a:rPr lang="el-GR" sz="1400" u="sng" dirty="0">
                <a:latin typeface="Times New Roman" panose="02020603050405020304" pitchFamily="18" charset="0"/>
                <a:cs typeface="Times New Roman" panose="02020603050405020304" pitchFamily="18" charset="0"/>
              </a:rPr>
              <a:t>Πλέγματα που μελετήθηκαν</a:t>
            </a:r>
            <a:endParaRPr lang="en-US" sz="1400" u="sng" dirty="0" err="1">
              <a:latin typeface="Times New Roman" panose="02020603050405020304" pitchFamily="18" charset="0"/>
              <a:cs typeface="Times New Roman" panose="02020603050405020304" pitchFamily="18" charset="0"/>
            </a:endParaRPr>
          </a:p>
        </p:txBody>
      </p:sp>
      <p:sp>
        <p:nvSpPr>
          <p:cNvPr id="29" name="TextBox 28">
            <a:extLst>
              <a:ext uri="{FF2B5EF4-FFF2-40B4-BE49-F238E27FC236}">
                <a16:creationId xmlns:a16="http://schemas.microsoft.com/office/drawing/2014/main" id="{643D3D71-3259-1994-9193-E81865FE5B58}"/>
              </a:ext>
            </a:extLst>
          </p:cNvPr>
          <p:cNvSpPr txBox="1"/>
          <p:nvPr/>
        </p:nvSpPr>
        <p:spPr>
          <a:xfrm>
            <a:off x="1049641" y="1421952"/>
            <a:ext cx="2116639" cy="234265"/>
          </a:xfrm>
          <a:prstGeom prst="rect">
            <a:avLst/>
          </a:prstGeom>
          <a:noFill/>
        </p:spPr>
        <p:txBody>
          <a:bodyPr wrap="square" lIns="0" tIns="0" rIns="0" bIns="0" rtlCol="0">
            <a:noAutofit/>
          </a:bodyPr>
          <a:lstStyle/>
          <a:p>
            <a:pPr algn="l"/>
            <a:r>
              <a:rPr lang="el-GR" sz="1400" u="sng" dirty="0">
                <a:latin typeface="Times New Roman" panose="02020603050405020304" pitchFamily="18" charset="0"/>
                <a:cs typeface="Times New Roman" panose="02020603050405020304" pitchFamily="18" charset="0"/>
              </a:rPr>
              <a:t>Πειραματική διάταξη</a:t>
            </a:r>
            <a:endParaRPr lang="en-US" sz="1400" u="sng" dirty="0" err="1">
              <a:latin typeface="Times New Roman" panose="02020603050405020304" pitchFamily="18" charset="0"/>
              <a:cs typeface="Times New Roman" panose="02020603050405020304" pitchFamily="18" charset="0"/>
            </a:endParaRPr>
          </a:p>
        </p:txBody>
      </p:sp>
      <p:sp>
        <p:nvSpPr>
          <p:cNvPr id="30" name="TextBox 29">
            <a:extLst>
              <a:ext uri="{FF2B5EF4-FFF2-40B4-BE49-F238E27FC236}">
                <a16:creationId xmlns:a16="http://schemas.microsoft.com/office/drawing/2014/main" id="{0D11F980-D66E-59DB-AC95-152D97F8A22F}"/>
              </a:ext>
            </a:extLst>
          </p:cNvPr>
          <p:cNvSpPr txBox="1"/>
          <p:nvPr/>
        </p:nvSpPr>
        <p:spPr>
          <a:xfrm>
            <a:off x="6971256" y="2490068"/>
            <a:ext cx="1005005" cy="225173"/>
          </a:xfrm>
          <a:prstGeom prst="rect">
            <a:avLst/>
          </a:prstGeom>
          <a:noFill/>
          <a:ln>
            <a:noFill/>
          </a:ln>
        </p:spPr>
        <p:txBody>
          <a:bodyPr wrap="square" lIns="0" tIns="0" rIns="0" bIns="0" rtlCol="0">
            <a:noAutofit/>
          </a:bodyPr>
          <a:lstStyle/>
          <a:p>
            <a:pPr algn="ctr"/>
            <a:r>
              <a:rPr lang="en-US" sz="1050" dirty="0">
                <a:solidFill>
                  <a:srgbClr val="FF0000"/>
                </a:solidFill>
                <a:latin typeface="Times New Roman" panose="02020603050405020304" pitchFamily="18" charset="0"/>
                <a:cs typeface="Times New Roman" panose="02020603050405020304" pitchFamily="18" charset="0"/>
              </a:rPr>
              <a:t>⁓ </a:t>
            </a:r>
            <a:r>
              <a:rPr lang="de-CH" sz="1050" dirty="0">
                <a:solidFill>
                  <a:srgbClr val="FF0000"/>
                </a:solidFill>
                <a:latin typeface="Times New Roman" panose="02020603050405020304" pitchFamily="18" charset="0"/>
                <a:cs typeface="Times New Roman" panose="02020603050405020304" pitchFamily="18" charset="0"/>
              </a:rPr>
              <a:t>20 min/</a:t>
            </a:r>
            <a:r>
              <a:rPr lang="de-CH" sz="1050" dirty="0" err="1">
                <a:solidFill>
                  <a:srgbClr val="FF0000"/>
                </a:solidFill>
                <a:latin typeface="Times New Roman" panose="02020603050405020304" pitchFamily="18" charset="0"/>
                <a:cs typeface="Times New Roman" panose="02020603050405020304" pitchFamily="18" charset="0"/>
              </a:rPr>
              <a:t>point</a:t>
            </a:r>
            <a:r>
              <a:rPr lang="de-CH" sz="1050" dirty="0">
                <a:solidFill>
                  <a:srgbClr val="FF0000"/>
                </a:solidFill>
                <a:latin typeface="Times New Roman" panose="02020603050405020304" pitchFamily="18" charset="0"/>
                <a:cs typeface="Times New Roman" panose="02020603050405020304" pitchFamily="18" charset="0"/>
              </a:rPr>
              <a:t>*</a:t>
            </a:r>
          </a:p>
        </p:txBody>
      </p:sp>
      <p:pic>
        <p:nvPicPr>
          <p:cNvPr id="32" name="Graphic 31" descr="Clock with solid fill">
            <a:extLst>
              <a:ext uri="{FF2B5EF4-FFF2-40B4-BE49-F238E27FC236}">
                <a16:creationId xmlns:a16="http://schemas.microsoft.com/office/drawing/2014/main" id="{B64D6726-067C-2999-A430-F7E3CD42060F}"/>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869649" y="2429328"/>
            <a:ext cx="285913" cy="285913"/>
          </a:xfrm>
          <a:prstGeom prst="rect">
            <a:avLst/>
          </a:prstGeom>
        </p:spPr>
      </p:pic>
      <p:sp>
        <p:nvSpPr>
          <p:cNvPr id="3" name="Rectangle 2"/>
          <p:cNvSpPr/>
          <p:nvPr/>
        </p:nvSpPr>
        <p:spPr>
          <a:xfrm>
            <a:off x="5690847" y="3195782"/>
            <a:ext cx="1917513" cy="184666"/>
          </a:xfrm>
          <a:prstGeom prst="rect">
            <a:avLst/>
          </a:prstGeom>
        </p:spPr>
        <p:txBody>
          <a:bodyPr wrap="none">
            <a:spAutoFit/>
          </a:bodyPr>
          <a:lstStyle/>
          <a:p>
            <a:pPr algn="ctr"/>
            <a:r>
              <a:rPr lang="it-IT" sz="600" dirty="0">
                <a:solidFill>
                  <a:srgbClr val="FF0000"/>
                </a:solidFill>
                <a:latin typeface="Times New Roman" panose="02020603050405020304" pitchFamily="18" charset="0"/>
                <a:cs typeface="Times New Roman" panose="02020603050405020304" pitchFamily="18" charset="0"/>
              </a:rPr>
              <a:t>*INTEL Core i-5 10400@2.9GHz, 6 cores, 16GB RAM</a:t>
            </a:r>
            <a:endParaRPr lang="en-US" sz="600" dirty="0" err="1">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886255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Picture 49">
            <a:extLst>
              <a:ext uri="{FF2B5EF4-FFF2-40B4-BE49-F238E27FC236}">
                <a16:creationId xmlns:a16="http://schemas.microsoft.com/office/drawing/2014/main" id="{AF47E6F5-7C4B-1758-521E-3C1F7CF4108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02628" y="1424376"/>
            <a:ext cx="2506676" cy="1879917"/>
          </a:xfrm>
          <a:prstGeom prst="rect">
            <a:avLst/>
          </a:prstGeom>
          <a:noFill/>
          <a:ln>
            <a:noFill/>
          </a:ln>
        </p:spPr>
      </p:pic>
      <p:sp>
        <p:nvSpPr>
          <p:cNvPr id="5" name="Slide Number Placeholder 4">
            <a:extLst>
              <a:ext uri="{FF2B5EF4-FFF2-40B4-BE49-F238E27FC236}">
                <a16:creationId xmlns:a16="http://schemas.microsoft.com/office/drawing/2014/main" id="{3AD5A6EA-5CC2-B795-B0BA-1DCBF23BDE5E}"/>
              </a:ext>
            </a:extLst>
          </p:cNvPr>
          <p:cNvSpPr>
            <a:spLocks noGrp="1"/>
          </p:cNvSpPr>
          <p:nvPr>
            <p:ph type="sldNum" sz="quarter" idx="12"/>
          </p:nvPr>
        </p:nvSpPr>
        <p:spPr/>
        <p:txBody>
          <a:bodyPr/>
          <a:lstStyle/>
          <a:p>
            <a:fld id="{5AEC89D8-36C3-40BD-BBB3-9AD7F891C9FD}" type="slidenum">
              <a:rPr lang="x-none" smtClean="0"/>
              <a:t>9</a:t>
            </a:fld>
            <a:endParaRPr lang="x-none"/>
          </a:p>
        </p:txBody>
      </p:sp>
      <p:sp>
        <p:nvSpPr>
          <p:cNvPr id="6" name="Title 1">
            <a:extLst>
              <a:ext uri="{FF2B5EF4-FFF2-40B4-BE49-F238E27FC236}">
                <a16:creationId xmlns:a16="http://schemas.microsoft.com/office/drawing/2014/main" id="{542F4C2C-B3DC-3B8C-4BFC-46D8673DA8EF}"/>
              </a:ext>
            </a:extLst>
          </p:cNvPr>
          <p:cNvSpPr>
            <a:spLocks noGrp="1"/>
          </p:cNvSpPr>
          <p:nvPr>
            <p:ph type="title"/>
          </p:nvPr>
        </p:nvSpPr>
        <p:spPr>
          <a:xfrm>
            <a:off x="838200" y="320675"/>
            <a:ext cx="10515600" cy="1325563"/>
          </a:xfrm>
        </p:spPr>
        <p:txBody>
          <a:bodyPr/>
          <a:lstStyle/>
          <a:p>
            <a:r>
              <a:rPr lang="el-GR" b="1" dirty="0">
                <a:latin typeface="Times New Roman" panose="02020603050405020304" pitchFamily="18" charset="0"/>
                <a:cs typeface="Times New Roman" panose="02020603050405020304" pitchFamily="18" charset="0"/>
              </a:rPr>
              <a:t>2. Μοντελοποίηση του φυσητήρα</a:t>
            </a:r>
            <a:br>
              <a:rPr lang="el-GR" b="1" dirty="0">
                <a:latin typeface="Times New Roman" panose="02020603050405020304" pitchFamily="18" charset="0"/>
                <a:cs typeface="Times New Roman" panose="02020603050405020304" pitchFamily="18" charset="0"/>
              </a:rPr>
            </a:br>
            <a:r>
              <a:rPr lang="el-GR" sz="2000" b="1" dirty="0">
                <a:latin typeface="Times New Roman" panose="02020603050405020304" pitchFamily="18" charset="0"/>
                <a:cs typeface="Times New Roman" panose="02020603050405020304" pitchFamily="18" charset="0"/>
              </a:rPr>
              <a:t>2.5.</a:t>
            </a:r>
            <a:r>
              <a:rPr lang="de-CH" sz="2000" b="1" dirty="0">
                <a:latin typeface="Times New Roman" panose="02020603050405020304" pitchFamily="18" charset="0"/>
                <a:cs typeface="Times New Roman" panose="02020603050405020304" pitchFamily="18" charset="0"/>
              </a:rPr>
              <a:t> </a:t>
            </a:r>
            <a:r>
              <a:rPr lang="el-GR" sz="2000" b="1" dirty="0">
                <a:latin typeface="Times New Roman" panose="02020603050405020304" pitchFamily="18" charset="0"/>
                <a:cs typeface="Times New Roman" panose="02020603050405020304" pitchFamily="18" charset="0"/>
              </a:rPr>
              <a:t>Επαλήθευση των νόμων ομοιότητας για την πτερωτή</a:t>
            </a:r>
            <a:endParaRPr lang="en-US" sz="2000" b="1" dirty="0">
              <a:latin typeface="Times New Roman" panose="02020603050405020304" pitchFamily="18" charset="0"/>
              <a:cs typeface="Times New Roman" panose="02020603050405020304" pitchFamily="18" charset="0"/>
            </a:endParaRPr>
          </a:p>
        </p:txBody>
      </p:sp>
      <p:sp>
        <p:nvSpPr>
          <p:cNvPr id="7" name="Rectangle: Rounded Corners 6">
            <a:extLst>
              <a:ext uri="{FF2B5EF4-FFF2-40B4-BE49-F238E27FC236}">
                <a16:creationId xmlns:a16="http://schemas.microsoft.com/office/drawing/2014/main" id="{E4D944CF-F84A-BB52-BD63-D139170CFAC5}"/>
              </a:ext>
            </a:extLst>
          </p:cNvPr>
          <p:cNvSpPr/>
          <p:nvPr/>
        </p:nvSpPr>
        <p:spPr>
          <a:xfrm>
            <a:off x="838200" y="1498209"/>
            <a:ext cx="4257175" cy="415567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err="1">
              <a:solidFill>
                <a:schemeClr val="tx1"/>
              </a:solidFill>
            </a:endParaRPr>
          </a:p>
        </p:txBody>
      </p:sp>
      <p:sp>
        <p:nvSpPr>
          <p:cNvPr id="8" name="Rectangle: Rounded Corners 7">
            <a:extLst>
              <a:ext uri="{FF2B5EF4-FFF2-40B4-BE49-F238E27FC236}">
                <a16:creationId xmlns:a16="http://schemas.microsoft.com/office/drawing/2014/main" id="{0F0ECC59-7415-7EF4-84E5-B91D925F24DA}"/>
              </a:ext>
            </a:extLst>
          </p:cNvPr>
          <p:cNvSpPr/>
          <p:nvPr/>
        </p:nvSpPr>
        <p:spPr>
          <a:xfrm>
            <a:off x="5182336" y="3462611"/>
            <a:ext cx="6037360" cy="213788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err="1">
              <a:solidFill>
                <a:schemeClr val="tx1"/>
              </a:solidFill>
            </a:endParaRPr>
          </a:p>
        </p:txBody>
      </p:sp>
      <p:sp>
        <p:nvSpPr>
          <p:cNvPr id="16" name="TextBox 15">
            <a:extLst>
              <a:ext uri="{FF2B5EF4-FFF2-40B4-BE49-F238E27FC236}">
                <a16:creationId xmlns:a16="http://schemas.microsoft.com/office/drawing/2014/main" id="{0806BF12-F996-272B-28FE-6F59C2F6B658}"/>
              </a:ext>
            </a:extLst>
          </p:cNvPr>
          <p:cNvSpPr txBox="1"/>
          <p:nvPr/>
        </p:nvSpPr>
        <p:spPr>
          <a:xfrm>
            <a:off x="3871978" y="6046997"/>
            <a:ext cx="4448043" cy="248295"/>
          </a:xfrm>
          <a:prstGeom prst="rect">
            <a:avLst/>
          </a:prstGeom>
          <a:solidFill>
            <a:srgbClr val="CCECFF"/>
          </a:solidFill>
          <a:ln w="28575">
            <a:solidFill>
              <a:srgbClr val="002060"/>
            </a:solidFill>
          </a:ln>
        </p:spPr>
        <p:txBody>
          <a:bodyPr wrap="square" lIns="0" tIns="0" rIns="0" bIns="0" rtlCol="0">
            <a:noAutofit/>
          </a:bodyPr>
          <a:lstStyle/>
          <a:p>
            <a:pPr lvl="1"/>
            <a:r>
              <a:rPr lang="en-US" sz="1400" b="1" dirty="0">
                <a:latin typeface="Times New Roman" panose="02020603050405020304" pitchFamily="18" charset="0"/>
                <a:cs typeface="Times New Roman" panose="02020603050405020304" pitchFamily="18" charset="0"/>
              </a:rPr>
              <a:t>E</a:t>
            </a:r>
            <a:r>
              <a:rPr lang="el-GR" sz="1400" b="1" dirty="0">
                <a:latin typeface="Times New Roman" panose="02020603050405020304" pitchFamily="18" charset="0"/>
                <a:cs typeface="Times New Roman" panose="02020603050405020304" pitchFamily="18" charset="0"/>
              </a:rPr>
              <a:t>παληθεύονται οι νόμοι ομοιότητας της πτερωτής</a:t>
            </a:r>
            <a:endParaRPr lang="en-US" sz="1400" b="1" dirty="0">
              <a:latin typeface="Times New Roman" panose="02020603050405020304" pitchFamily="18" charset="0"/>
              <a:cs typeface="Times New Roman" panose="02020603050405020304" pitchFamily="18" charset="0"/>
            </a:endParaRPr>
          </a:p>
        </p:txBody>
      </p:sp>
      <p:graphicFrame>
        <p:nvGraphicFramePr>
          <p:cNvPr id="2" name="Table 1">
            <a:extLst>
              <a:ext uri="{FF2B5EF4-FFF2-40B4-BE49-F238E27FC236}">
                <a16:creationId xmlns:a16="http://schemas.microsoft.com/office/drawing/2014/main" id="{693B9000-C108-A4E3-79CD-94D78FE61969}"/>
              </a:ext>
            </a:extLst>
          </p:cNvPr>
          <p:cNvGraphicFramePr>
            <a:graphicFrameLocks noGrp="1"/>
          </p:cNvGraphicFramePr>
          <p:nvPr>
            <p:extLst>
              <p:ext uri="{D42A27DB-BD31-4B8C-83A1-F6EECF244321}">
                <p14:modId xmlns:p14="http://schemas.microsoft.com/office/powerpoint/2010/main" val="387352388"/>
              </p:ext>
            </p:extLst>
          </p:nvPr>
        </p:nvGraphicFramePr>
        <p:xfrm>
          <a:off x="925161" y="2907107"/>
          <a:ext cx="4083252" cy="2186416"/>
        </p:xfrm>
        <a:graphic>
          <a:graphicData uri="http://schemas.openxmlformats.org/drawingml/2006/table">
            <a:tbl>
              <a:tblPr firstRow="1" firstCol="1" bandRow="1"/>
              <a:tblGrid>
                <a:gridCol w="527165">
                  <a:extLst>
                    <a:ext uri="{9D8B030D-6E8A-4147-A177-3AD203B41FA5}">
                      <a16:colId xmlns:a16="http://schemas.microsoft.com/office/drawing/2014/main" val="3239364519"/>
                    </a:ext>
                  </a:extLst>
                </a:gridCol>
                <a:gridCol w="1153442">
                  <a:extLst>
                    <a:ext uri="{9D8B030D-6E8A-4147-A177-3AD203B41FA5}">
                      <a16:colId xmlns:a16="http://schemas.microsoft.com/office/drawing/2014/main" val="2374728549"/>
                    </a:ext>
                  </a:extLst>
                </a:gridCol>
                <a:gridCol w="1153921">
                  <a:extLst>
                    <a:ext uri="{9D8B030D-6E8A-4147-A177-3AD203B41FA5}">
                      <a16:colId xmlns:a16="http://schemas.microsoft.com/office/drawing/2014/main" val="164597928"/>
                    </a:ext>
                  </a:extLst>
                </a:gridCol>
                <a:gridCol w="1248724">
                  <a:extLst>
                    <a:ext uri="{9D8B030D-6E8A-4147-A177-3AD203B41FA5}">
                      <a16:colId xmlns:a16="http://schemas.microsoft.com/office/drawing/2014/main" val="2690910876"/>
                    </a:ext>
                  </a:extLst>
                </a:gridCol>
              </a:tblGrid>
              <a:tr h="570052">
                <a:tc>
                  <a:txBody>
                    <a:bodyPr/>
                    <a:lstStyle/>
                    <a:p>
                      <a:pPr marL="0" marR="0" algn="ctr">
                        <a:lnSpc>
                          <a:spcPct val="115000"/>
                        </a:lnSpc>
                        <a:spcBef>
                          <a:spcPts val="0"/>
                        </a:spcBef>
                        <a:spcAft>
                          <a:spcPts val="0"/>
                        </a:spcAft>
                        <a:tabLst>
                          <a:tab pos="3909060" algn="l"/>
                        </a:tabLst>
                      </a:pPr>
                      <a:r>
                        <a:rPr lang="el-GR" sz="1000" b="1" dirty="0">
                          <a:effectLst/>
                          <a:latin typeface="Times New Roman" panose="02020603050405020304" pitchFamily="18" charset="0"/>
                          <a:ea typeface="Times New Roman" panose="02020603050405020304" pitchFamily="18" charset="0"/>
                          <a:cs typeface="Times New Roman" panose="02020603050405020304" pitchFamily="18" charset="0"/>
                        </a:rPr>
                        <a:t>Σημείο</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000" b="1" dirty="0">
                          <a:effectLst/>
                          <a:latin typeface="Times New Roman" panose="02020603050405020304" pitchFamily="18" charset="0"/>
                          <a:ea typeface="Times New Roman" panose="02020603050405020304" pitchFamily="18" charset="0"/>
                          <a:cs typeface="Times New Roman" panose="02020603050405020304" pitchFamily="18" charset="0"/>
                        </a:rPr>
                        <a:t>Παροχή πειραματικών δεδομένων</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000" b="1">
                          <a:effectLst/>
                          <a:latin typeface="Times New Roman" panose="02020603050405020304" pitchFamily="18" charset="0"/>
                          <a:ea typeface="Times New Roman" panose="02020603050405020304" pitchFamily="18" charset="0"/>
                          <a:cs typeface="Times New Roman" panose="02020603050405020304" pitchFamily="18" charset="0"/>
                        </a:rPr>
                        <a:t>Ισοδύναμη παροχή</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lnSpc>
                          <a:spcPct val="115000"/>
                        </a:lnSpc>
                        <a:spcBef>
                          <a:spcPts val="0"/>
                        </a:spcBef>
                        <a:spcAft>
                          <a:spcPts val="0"/>
                        </a:spcAft>
                        <a:tabLst>
                          <a:tab pos="3909060" algn="l"/>
                        </a:tabLst>
                      </a:pPr>
                      <a:r>
                        <a:rPr lang="el-GR" sz="1000" b="1">
                          <a:effectLst/>
                          <a:latin typeface="Times New Roman" panose="02020603050405020304" pitchFamily="18" charset="0"/>
                          <a:ea typeface="Times New Roman" panose="02020603050405020304" pitchFamily="18" charset="0"/>
                          <a:cs typeface="Times New Roman" panose="02020603050405020304" pitchFamily="18" charset="0"/>
                        </a:rPr>
                        <a:t>στα 1450 </a:t>
                      </a:r>
                      <a:r>
                        <a:rPr lang="en-US" sz="1000" b="1">
                          <a:effectLst/>
                          <a:latin typeface="Times New Roman" panose="02020603050405020304" pitchFamily="18" charset="0"/>
                          <a:ea typeface="Times New Roman" panose="02020603050405020304" pitchFamily="18" charset="0"/>
                          <a:cs typeface="Times New Roman" panose="02020603050405020304" pitchFamily="18" charset="0"/>
                        </a:rPr>
                        <a:t>rpm</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000" b="1">
                          <a:effectLst/>
                          <a:latin typeface="Times New Roman" panose="02020603050405020304" pitchFamily="18" charset="0"/>
                          <a:ea typeface="Times New Roman" panose="02020603050405020304" pitchFamily="18" charset="0"/>
                          <a:cs typeface="Times New Roman" panose="02020603050405020304" pitchFamily="18" charset="0"/>
                        </a:rPr>
                        <a:t>Ισοδύναμη παροχή</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lnSpc>
                          <a:spcPct val="115000"/>
                        </a:lnSpc>
                        <a:spcBef>
                          <a:spcPts val="0"/>
                        </a:spcBef>
                        <a:spcAft>
                          <a:spcPts val="0"/>
                        </a:spcAft>
                        <a:tabLst>
                          <a:tab pos="3909060" algn="l"/>
                        </a:tabLst>
                      </a:pPr>
                      <a:r>
                        <a:rPr lang="el-GR" sz="1000" b="1">
                          <a:effectLst/>
                          <a:latin typeface="Times New Roman" panose="02020603050405020304" pitchFamily="18" charset="0"/>
                          <a:ea typeface="Times New Roman" panose="02020603050405020304" pitchFamily="18" charset="0"/>
                          <a:cs typeface="Times New Roman" panose="02020603050405020304" pitchFamily="18" charset="0"/>
                        </a:rPr>
                        <a:t>στα </a:t>
                      </a:r>
                      <a:r>
                        <a:rPr lang="en-US" sz="1000" b="1">
                          <a:effectLst/>
                          <a:latin typeface="Times New Roman" panose="02020603050405020304" pitchFamily="18" charset="0"/>
                          <a:ea typeface="Times New Roman" panose="02020603050405020304" pitchFamily="18" charset="0"/>
                          <a:cs typeface="Times New Roman" panose="02020603050405020304" pitchFamily="18" charset="0"/>
                        </a:rPr>
                        <a:t>970 rpm</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01644113"/>
                  </a:ext>
                </a:extLst>
              </a:tr>
              <a:tr h="179596">
                <a:tc>
                  <a:txBody>
                    <a:bodyPr/>
                    <a:lstStyle/>
                    <a:p>
                      <a:pPr marL="0" marR="0" algn="ctr">
                        <a:lnSpc>
                          <a:spcPct val="115000"/>
                        </a:lnSpc>
                        <a:spcBef>
                          <a:spcPts val="0"/>
                        </a:spcBef>
                        <a:spcAft>
                          <a:spcPts val="0"/>
                        </a:spcAft>
                        <a:tabLst>
                          <a:tab pos="3909060" algn="l"/>
                        </a:tabLst>
                      </a:pPr>
                      <a:r>
                        <a:rPr lang="en-US" sz="1000">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000">
                          <a:effectLst/>
                          <a:latin typeface="Times New Roman" panose="02020603050405020304" pitchFamily="18" charset="0"/>
                          <a:ea typeface="Times New Roman" panose="02020603050405020304" pitchFamily="18" charset="0"/>
                          <a:cs typeface="Times New Roman" panose="02020603050405020304" pitchFamily="18" charset="0"/>
                        </a:rPr>
                        <a:t>6033.408</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000" dirty="0">
                          <a:effectLst/>
                          <a:latin typeface="Times New Roman" panose="02020603050405020304" pitchFamily="18" charset="0"/>
                          <a:ea typeface="Times New Roman" panose="02020603050405020304" pitchFamily="18" charset="0"/>
                          <a:cs typeface="Times New Roman" panose="02020603050405020304" pitchFamily="18" charset="0"/>
                        </a:rPr>
                        <a:t>6417.503</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000">
                          <a:effectLst/>
                          <a:latin typeface="Times New Roman" panose="02020603050405020304" pitchFamily="18" charset="0"/>
                          <a:ea typeface="Times New Roman" panose="02020603050405020304" pitchFamily="18" charset="0"/>
                          <a:cs typeface="Times New Roman" panose="02020603050405020304" pitchFamily="18" charset="0"/>
                        </a:rPr>
                        <a:t>4293.088</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98115484"/>
                  </a:ext>
                </a:extLst>
              </a:tr>
              <a:tr h="179596">
                <a:tc>
                  <a:txBody>
                    <a:bodyPr/>
                    <a:lstStyle/>
                    <a:p>
                      <a:pPr marL="0" marR="0" algn="ctr">
                        <a:lnSpc>
                          <a:spcPct val="115000"/>
                        </a:lnSpc>
                        <a:spcBef>
                          <a:spcPts val="0"/>
                        </a:spcBef>
                        <a:spcAft>
                          <a:spcPts val="0"/>
                        </a:spcAft>
                        <a:tabLst>
                          <a:tab pos="3909060" algn="l"/>
                        </a:tabLst>
                      </a:pPr>
                      <a:r>
                        <a:rPr lang="en-US" sz="1000">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000">
                          <a:effectLst/>
                          <a:latin typeface="Times New Roman" panose="02020603050405020304" pitchFamily="18" charset="0"/>
                          <a:ea typeface="Times New Roman" panose="02020603050405020304" pitchFamily="18" charset="0"/>
                          <a:cs typeface="Times New Roman" panose="02020603050405020304" pitchFamily="18" charset="0"/>
                        </a:rPr>
                        <a:t>5673.898</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000" dirty="0">
                          <a:effectLst/>
                          <a:latin typeface="Times New Roman" panose="02020603050405020304" pitchFamily="18" charset="0"/>
                          <a:ea typeface="Times New Roman" panose="02020603050405020304" pitchFamily="18" charset="0"/>
                          <a:cs typeface="Times New Roman" panose="02020603050405020304" pitchFamily="18" charset="0"/>
                        </a:rPr>
                        <a:t>6011.876</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000" dirty="0">
                          <a:effectLst/>
                          <a:latin typeface="Times New Roman" panose="02020603050405020304" pitchFamily="18" charset="0"/>
                          <a:ea typeface="Times New Roman" panose="02020603050405020304" pitchFamily="18" charset="0"/>
                          <a:cs typeface="Times New Roman" panose="02020603050405020304" pitchFamily="18" charset="0"/>
                        </a:rPr>
                        <a:t>4021.737</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11589248"/>
                  </a:ext>
                </a:extLst>
              </a:tr>
              <a:tr h="179596">
                <a:tc>
                  <a:txBody>
                    <a:bodyPr/>
                    <a:lstStyle/>
                    <a:p>
                      <a:pPr marL="0" marR="0" algn="ctr">
                        <a:lnSpc>
                          <a:spcPct val="115000"/>
                        </a:lnSpc>
                        <a:spcBef>
                          <a:spcPts val="0"/>
                        </a:spcBef>
                        <a:spcAft>
                          <a:spcPts val="0"/>
                        </a:spcAft>
                        <a:tabLst>
                          <a:tab pos="3909060" algn="l"/>
                        </a:tabLst>
                      </a:pPr>
                      <a:r>
                        <a:rPr lang="en-US" sz="1000">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000">
                          <a:effectLst/>
                          <a:latin typeface="Times New Roman" panose="02020603050405020304" pitchFamily="18" charset="0"/>
                          <a:ea typeface="Times New Roman" panose="02020603050405020304" pitchFamily="18" charset="0"/>
                          <a:cs typeface="Times New Roman" panose="02020603050405020304" pitchFamily="18" charset="0"/>
                        </a:rPr>
                        <a:t>5254.123</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000">
                          <a:effectLst/>
                          <a:latin typeface="Times New Roman" panose="02020603050405020304" pitchFamily="18" charset="0"/>
                          <a:ea typeface="Times New Roman" panose="02020603050405020304" pitchFamily="18" charset="0"/>
                          <a:cs typeface="Times New Roman" panose="02020603050405020304" pitchFamily="18" charset="0"/>
                        </a:rPr>
                        <a:t>5535.345</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000" dirty="0">
                          <a:effectLst/>
                          <a:latin typeface="Times New Roman" panose="02020603050405020304" pitchFamily="18" charset="0"/>
                          <a:ea typeface="Times New Roman" panose="02020603050405020304" pitchFamily="18" charset="0"/>
                          <a:cs typeface="Times New Roman" panose="02020603050405020304" pitchFamily="18" charset="0"/>
                        </a:rPr>
                        <a:t>3702.955</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03423289"/>
                  </a:ext>
                </a:extLst>
              </a:tr>
              <a:tr h="179596">
                <a:tc>
                  <a:txBody>
                    <a:bodyPr/>
                    <a:lstStyle/>
                    <a:p>
                      <a:pPr marL="0" marR="0" algn="ctr">
                        <a:lnSpc>
                          <a:spcPct val="115000"/>
                        </a:lnSpc>
                        <a:spcBef>
                          <a:spcPts val="0"/>
                        </a:spcBef>
                        <a:spcAft>
                          <a:spcPts val="0"/>
                        </a:spcAft>
                        <a:tabLst>
                          <a:tab pos="3909060" algn="l"/>
                        </a:tabLst>
                      </a:pPr>
                      <a:r>
                        <a:rPr lang="en-US" sz="1000">
                          <a:effectLst/>
                          <a:latin typeface="Times New Roman" panose="02020603050405020304" pitchFamily="18" charset="0"/>
                          <a:ea typeface="Times New Roman" panose="02020603050405020304" pitchFamily="18" charset="0"/>
                          <a:cs typeface="Times New Roman" panose="02020603050405020304" pitchFamily="18" charset="0"/>
                        </a:rPr>
                        <a:t>4</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000">
                          <a:effectLst/>
                          <a:latin typeface="Times New Roman" panose="02020603050405020304" pitchFamily="18" charset="0"/>
                          <a:ea typeface="Times New Roman" panose="02020603050405020304" pitchFamily="18" charset="0"/>
                          <a:cs typeface="Times New Roman" panose="02020603050405020304" pitchFamily="18" charset="0"/>
                        </a:rPr>
                        <a:t>4611.035</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000">
                          <a:effectLst/>
                          <a:latin typeface="Times New Roman" panose="02020603050405020304" pitchFamily="18" charset="0"/>
                          <a:ea typeface="Times New Roman" panose="02020603050405020304" pitchFamily="18" charset="0"/>
                          <a:cs typeface="Times New Roman" panose="02020603050405020304" pitchFamily="18" charset="0"/>
                        </a:rPr>
                        <a:t>4812.708</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000" dirty="0">
                          <a:effectLst/>
                          <a:latin typeface="Times New Roman" panose="02020603050405020304" pitchFamily="18" charset="0"/>
                          <a:ea typeface="Times New Roman" panose="02020603050405020304" pitchFamily="18" charset="0"/>
                          <a:cs typeface="Times New Roman" panose="02020603050405020304" pitchFamily="18" charset="0"/>
                        </a:rPr>
                        <a:t>3219.536</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87491869"/>
                  </a:ext>
                </a:extLst>
              </a:tr>
              <a:tr h="179596">
                <a:tc>
                  <a:txBody>
                    <a:bodyPr/>
                    <a:lstStyle/>
                    <a:p>
                      <a:pPr marL="0" marR="0" algn="ctr">
                        <a:lnSpc>
                          <a:spcPct val="115000"/>
                        </a:lnSpc>
                        <a:spcBef>
                          <a:spcPts val="0"/>
                        </a:spcBef>
                        <a:spcAft>
                          <a:spcPts val="0"/>
                        </a:spcAft>
                        <a:tabLst>
                          <a:tab pos="3909060" algn="l"/>
                        </a:tabLst>
                      </a:pPr>
                      <a:r>
                        <a:rPr lang="en-US" sz="1000">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000">
                          <a:effectLst/>
                          <a:latin typeface="Times New Roman" panose="02020603050405020304" pitchFamily="18" charset="0"/>
                          <a:ea typeface="Times New Roman" panose="02020603050405020304" pitchFamily="18" charset="0"/>
                          <a:cs typeface="Times New Roman" panose="02020603050405020304" pitchFamily="18" charset="0"/>
                        </a:rPr>
                        <a:t>3922.961</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000">
                          <a:effectLst/>
                          <a:latin typeface="Times New Roman" panose="02020603050405020304" pitchFamily="18" charset="0"/>
                          <a:ea typeface="Times New Roman" panose="02020603050405020304" pitchFamily="18" charset="0"/>
                          <a:cs typeface="Times New Roman" panose="02020603050405020304" pitchFamily="18" charset="0"/>
                        </a:rPr>
                        <a:t>4043.569</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000" dirty="0">
                          <a:effectLst/>
                          <a:latin typeface="Times New Roman" panose="02020603050405020304" pitchFamily="18" charset="0"/>
                          <a:ea typeface="Times New Roman" panose="02020603050405020304" pitchFamily="18" charset="0"/>
                          <a:cs typeface="Times New Roman" panose="02020603050405020304" pitchFamily="18" charset="0"/>
                        </a:rPr>
                        <a:t>2705.008</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87065389"/>
                  </a:ext>
                </a:extLst>
              </a:tr>
              <a:tr h="179596">
                <a:tc>
                  <a:txBody>
                    <a:bodyPr/>
                    <a:lstStyle/>
                    <a:p>
                      <a:pPr marL="0" marR="0" algn="ctr">
                        <a:lnSpc>
                          <a:spcPct val="115000"/>
                        </a:lnSpc>
                        <a:spcBef>
                          <a:spcPts val="0"/>
                        </a:spcBef>
                        <a:spcAft>
                          <a:spcPts val="0"/>
                        </a:spcAft>
                        <a:tabLst>
                          <a:tab pos="3909060" algn="l"/>
                        </a:tabLst>
                      </a:pPr>
                      <a:r>
                        <a:rPr lang="en-US" sz="1000">
                          <a:effectLst/>
                          <a:latin typeface="Times New Roman" panose="02020603050405020304" pitchFamily="18" charset="0"/>
                          <a:ea typeface="Times New Roman" panose="02020603050405020304" pitchFamily="18" charset="0"/>
                          <a:cs typeface="Times New Roman" panose="02020603050405020304" pitchFamily="18" charset="0"/>
                        </a:rPr>
                        <a:t>6</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000">
                          <a:effectLst/>
                          <a:latin typeface="Times New Roman" panose="02020603050405020304" pitchFamily="18" charset="0"/>
                          <a:ea typeface="Times New Roman" panose="02020603050405020304" pitchFamily="18" charset="0"/>
                          <a:cs typeface="Times New Roman" panose="02020603050405020304" pitchFamily="18" charset="0"/>
                        </a:rPr>
                        <a:t>3073.138</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000">
                          <a:effectLst/>
                          <a:latin typeface="Times New Roman" panose="02020603050405020304" pitchFamily="18" charset="0"/>
                          <a:ea typeface="Times New Roman" panose="02020603050405020304" pitchFamily="18" charset="0"/>
                          <a:cs typeface="Times New Roman" panose="02020603050405020304" pitchFamily="18" charset="0"/>
                        </a:rPr>
                        <a:t>3130.116</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000" dirty="0">
                          <a:effectLst/>
                          <a:latin typeface="Times New Roman" panose="02020603050405020304" pitchFamily="18" charset="0"/>
                          <a:ea typeface="Times New Roman" panose="02020603050405020304" pitchFamily="18" charset="0"/>
                          <a:cs typeface="Times New Roman" panose="02020603050405020304" pitchFamily="18" charset="0"/>
                        </a:rPr>
                        <a:t>2093.939</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25978984"/>
                  </a:ext>
                </a:extLst>
              </a:tr>
              <a:tr h="179596">
                <a:tc>
                  <a:txBody>
                    <a:bodyPr/>
                    <a:lstStyle/>
                    <a:p>
                      <a:pPr marL="0" marR="0" algn="ctr">
                        <a:lnSpc>
                          <a:spcPct val="115000"/>
                        </a:lnSpc>
                        <a:spcBef>
                          <a:spcPts val="0"/>
                        </a:spcBef>
                        <a:spcAft>
                          <a:spcPts val="0"/>
                        </a:spcAft>
                        <a:tabLst>
                          <a:tab pos="3909060" algn="l"/>
                        </a:tabLst>
                      </a:pPr>
                      <a:r>
                        <a:rPr lang="en-US" sz="1000">
                          <a:effectLst/>
                          <a:latin typeface="Times New Roman" panose="02020603050405020304" pitchFamily="18" charset="0"/>
                          <a:ea typeface="Times New Roman" panose="02020603050405020304" pitchFamily="18" charset="0"/>
                          <a:cs typeface="Times New Roman" panose="02020603050405020304" pitchFamily="18" charset="0"/>
                        </a:rPr>
                        <a:t>7</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000">
                          <a:effectLst/>
                          <a:latin typeface="Times New Roman" panose="02020603050405020304" pitchFamily="18" charset="0"/>
                          <a:ea typeface="Times New Roman" panose="02020603050405020304" pitchFamily="18" charset="0"/>
                          <a:cs typeface="Times New Roman" panose="02020603050405020304" pitchFamily="18" charset="0"/>
                        </a:rPr>
                        <a:t>1916.174</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000">
                          <a:effectLst/>
                          <a:latin typeface="Times New Roman" panose="02020603050405020304" pitchFamily="18" charset="0"/>
                          <a:ea typeface="Times New Roman" panose="02020603050405020304" pitchFamily="18" charset="0"/>
                          <a:cs typeface="Times New Roman" panose="02020603050405020304" pitchFamily="18" charset="0"/>
                        </a:rPr>
                        <a:t>1931.352</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000" dirty="0">
                          <a:effectLst/>
                          <a:latin typeface="Times New Roman" panose="02020603050405020304" pitchFamily="18" charset="0"/>
                          <a:ea typeface="Times New Roman" panose="02020603050405020304" pitchFamily="18" charset="0"/>
                          <a:cs typeface="Times New Roman" panose="02020603050405020304" pitchFamily="18" charset="0"/>
                        </a:rPr>
                        <a:t>1292.008</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1673292"/>
                  </a:ext>
                </a:extLst>
              </a:tr>
              <a:tr h="179596">
                <a:tc>
                  <a:txBody>
                    <a:bodyPr/>
                    <a:lstStyle/>
                    <a:p>
                      <a:pPr marL="0" marR="0" algn="ctr">
                        <a:lnSpc>
                          <a:spcPct val="115000"/>
                        </a:lnSpc>
                        <a:spcBef>
                          <a:spcPts val="0"/>
                        </a:spcBef>
                        <a:spcAft>
                          <a:spcPts val="0"/>
                        </a:spcAft>
                        <a:tabLst>
                          <a:tab pos="3909060" algn="l"/>
                        </a:tabLst>
                      </a:pPr>
                      <a:r>
                        <a:rPr lang="en-US" sz="1000">
                          <a:effectLst/>
                          <a:latin typeface="Times New Roman" panose="02020603050405020304" pitchFamily="18" charset="0"/>
                          <a:ea typeface="Times New Roman" panose="02020603050405020304" pitchFamily="18" charset="0"/>
                          <a:cs typeface="Times New Roman" panose="02020603050405020304" pitchFamily="18" charset="0"/>
                        </a:rPr>
                        <a:t>8</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000">
                          <a:effectLst/>
                          <a:latin typeface="Times New Roman" panose="02020603050405020304" pitchFamily="18" charset="0"/>
                          <a:ea typeface="Times New Roman" panose="02020603050405020304" pitchFamily="18" charset="0"/>
                          <a:cs typeface="Times New Roman" panose="02020603050405020304" pitchFamily="18" charset="0"/>
                        </a:rPr>
                        <a:t>1316.975</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000">
                          <a:effectLst/>
                          <a:latin typeface="Times New Roman" panose="02020603050405020304" pitchFamily="18" charset="0"/>
                          <a:ea typeface="Times New Roman" panose="02020603050405020304" pitchFamily="18" charset="0"/>
                          <a:cs typeface="Times New Roman" panose="02020603050405020304" pitchFamily="18" charset="0"/>
                        </a:rPr>
                        <a:t>1324.365</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000" dirty="0">
                          <a:effectLst/>
                          <a:latin typeface="Times New Roman" panose="02020603050405020304" pitchFamily="18" charset="0"/>
                          <a:ea typeface="Times New Roman" panose="02020603050405020304" pitchFamily="18" charset="0"/>
                          <a:cs typeface="Times New Roman" panose="02020603050405020304" pitchFamily="18" charset="0"/>
                        </a:rPr>
                        <a:t>885.955</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94046252"/>
                  </a:ext>
                </a:extLst>
              </a:tr>
              <a:tr h="179596">
                <a:tc>
                  <a:txBody>
                    <a:bodyPr/>
                    <a:lstStyle/>
                    <a:p>
                      <a:pPr marL="0" marR="0" algn="ctr">
                        <a:lnSpc>
                          <a:spcPct val="115000"/>
                        </a:lnSpc>
                        <a:spcBef>
                          <a:spcPts val="0"/>
                        </a:spcBef>
                        <a:spcAft>
                          <a:spcPts val="0"/>
                        </a:spcAft>
                        <a:tabLst>
                          <a:tab pos="3909060" algn="l"/>
                        </a:tabLst>
                      </a:pPr>
                      <a:r>
                        <a:rPr lang="en-US" sz="1000">
                          <a:effectLst/>
                          <a:latin typeface="Times New Roman" panose="02020603050405020304" pitchFamily="18" charset="0"/>
                          <a:ea typeface="Times New Roman" panose="02020603050405020304" pitchFamily="18" charset="0"/>
                          <a:cs typeface="Times New Roman" panose="02020603050405020304" pitchFamily="18" charset="0"/>
                        </a:rPr>
                        <a:t>9</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000">
                          <a:effectLst/>
                          <a:latin typeface="Times New Roman" panose="02020603050405020304" pitchFamily="18" charset="0"/>
                          <a:ea typeface="Times New Roman" panose="02020603050405020304" pitchFamily="18" charset="0"/>
                          <a:cs typeface="Times New Roman" panose="02020603050405020304" pitchFamily="18" charset="0"/>
                        </a:rPr>
                        <a:t>739.398</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000" dirty="0">
                          <a:effectLst/>
                          <a:latin typeface="Times New Roman" panose="02020603050405020304" pitchFamily="18" charset="0"/>
                          <a:ea typeface="Times New Roman" panose="02020603050405020304" pitchFamily="18" charset="0"/>
                          <a:cs typeface="Times New Roman" panose="02020603050405020304" pitchFamily="18" charset="0"/>
                        </a:rPr>
                        <a:t>742.444</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3909060" algn="l"/>
                        </a:tabLst>
                      </a:pPr>
                      <a:r>
                        <a:rPr lang="el-GR" sz="1000" dirty="0">
                          <a:effectLst/>
                          <a:latin typeface="Times New Roman" panose="02020603050405020304" pitchFamily="18" charset="0"/>
                          <a:ea typeface="Times New Roman" panose="02020603050405020304" pitchFamily="18" charset="0"/>
                          <a:cs typeface="Times New Roman" panose="02020603050405020304" pitchFamily="18" charset="0"/>
                        </a:rPr>
                        <a:t>496.670</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5309401"/>
                  </a:ext>
                </a:extLst>
              </a:tr>
            </a:tbl>
          </a:graphicData>
        </a:graphic>
      </p:graphicFrame>
      <p:sp>
        <p:nvSpPr>
          <p:cNvPr id="3" name="Rectangle: Rounded Corners 2">
            <a:extLst>
              <a:ext uri="{FF2B5EF4-FFF2-40B4-BE49-F238E27FC236}">
                <a16:creationId xmlns:a16="http://schemas.microsoft.com/office/drawing/2014/main" id="{847506C1-22CE-9B11-F1CB-21F4B56C7487}"/>
              </a:ext>
            </a:extLst>
          </p:cNvPr>
          <p:cNvSpPr/>
          <p:nvPr/>
        </p:nvSpPr>
        <p:spPr>
          <a:xfrm>
            <a:off x="5205907" y="1375508"/>
            <a:ext cx="6037360" cy="199409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err="1">
              <a:solidFill>
                <a:schemeClr val="tx1"/>
              </a:solidFill>
            </a:endParaRPr>
          </a:p>
        </p:txBody>
      </p:sp>
      <p:pic>
        <p:nvPicPr>
          <p:cNvPr id="11" name="Picture 10">
            <a:extLst>
              <a:ext uri="{FF2B5EF4-FFF2-40B4-BE49-F238E27FC236}">
                <a16:creationId xmlns:a16="http://schemas.microsoft.com/office/drawing/2014/main" id="{CBED7CF4-9950-A475-46AD-A1834C3980C6}"/>
              </a:ext>
            </a:extLst>
          </p:cNvPr>
          <p:cNvPicPr>
            <a:picLocks noChangeAspect="1"/>
          </p:cNvPicPr>
          <p:nvPr/>
        </p:nvPicPr>
        <p:blipFill rotWithShape="1">
          <a:blip r:embed="rId3"/>
          <a:srcRect l="26860" r="27321"/>
          <a:stretch/>
        </p:blipFill>
        <p:spPr>
          <a:xfrm>
            <a:off x="5706717" y="3910591"/>
            <a:ext cx="1528011" cy="414091"/>
          </a:xfrm>
          <a:prstGeom prst="rect">
            <a:avLst/>
          </a:prstGeom>
        </p:spPr>
      </p:pic>
      <p:pic>
        <p:nvPicPr>
          <p:cNvPr id="13" name="Picture 12">
            <a:extLst>
              <a:ext uri="{FF2B5EF4-FFF2-40B4-BE49-F238E27FC236}">
                <a16:creationId xmlns:a16="http://schemas.microsoft.com/office/drawing/2014/main" id="{6A4437D3-807F-ADAE-5D98-E7A5119CE36A}"/>
              </a:ext>
            </a:extLst>
          </p:cNvPr>
          <p:cNvPicPr>
            <a:picLocks noChangeAspect="1"/>
          </p:cNvPicPr>
          <p:nvPr/>
        </p:nvPicPr>
        <p:blipFill rotWithShape="1">
          <a:blip r:embed="rId4"/>
          <a:srcRect l="33581" r="34080"/>
          <a:stretch/>
        </p:blipFill>
        <p:spPr>
          <a:xfrm>
            <a:off x="1325474" y="2157732"/>
            <a:ext cx="1230936" cy="471535"/>
          </a:xfrm>
          <a:prstGeom prst="rect">
            <a:avLst/>
          </a:prstGeom>
        </p:spPr>
      </p:pic>
      <p:cxnSp>
        <p:nvCxnSpPr>
          <p:cNvPr id="15" name="Straight Arrow Connector 14">
            <a:extLst>
              <a:ext uri="{FF2B5EF4-FFF2-40B4-BE49-F238E27FC236}">
                <a16:creationId xmlns:a16="http://schemas.microsoft.com/office/drawing/2014/main" id="{BFA358DC-215A-C028-DE56-28980D8A1DD9}"/>
              </a:ext>
            </a:extLst>
          </p:cNvPr>
          <p:cNvCxnSpPr>
            <a:cxnSpLocks/>
          </p:cNvCxnSpPr>
          <p:nvPr/>
        </p:nvCxnSpPr>
        <p:spPr>
          <a:xfrm>
            <a:off x="2712879" y="2412615"/>
            <a:ext cx="104073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F698F65A-37F7-15A3-D217-F9D6A9D012D6}"/>
              </a:ext>
            </a:extLst>
          </p:cNvPr>
          <p:cNvPicPr>
            <a:picLocks noChangeAspect="1"/>
          </p:cNvPicPr>
          <p:nvPr/>
        </p:nvPicPr>
        <p:blipFill rotWithShape="1">
          <a:blip r:embed="rId5"/>
          <a:srcRect l="-1297" t="-4160" r="85531" b="4160"/>
          <a:stretch/>
        </p:blipFill>
        <p:spPr>
          <a:xfrm>
            <a:off x="3910141" y="2180205"/>
            <a:ext cx="832064" cy="464820"/>
          </a:xfrm>
          <a:prstGeom prst="rect">
            <a:avLst/>
          </a:prstGeom>
          <a:ln>
            <a:solidFill>
              <a:schemeClr val="accent2"/>
            </a:solidFill>
          </a:ln>
        </p:spPr>
      </p:pic>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3070E4C7-BC28-3C6F-9732-6811C065A08E}"/>
                  </a:ext>
                </a:extLst>
              </p:cNvPr>
              <p:cNvSpPr txBox="1"/>
              <p:nvPr/>
            </p:nvSpPr>
            <p:spPr>
              <a:xfrm>
                <a:off x="2824953" y="2121895"/>
                <a:ext cx="816644" cy="307777"/>
              </a:xfrm>
              <a:prstGeom prst="rect">
                <a:avLst/>
              </a:prstGeom>
              <a:noFill/>
            </p:spPr>
            <p:txBody>
              <a:bodyPr wrap="square">
                <a:spAutoFit/>
              </a:bodyPr>
              <a:lstStyle/>
              <a:p>
                <a14:m>
                  <m:oMath xmlns:m="http://schemas.openxmlformats.org/officeDocument/2006/math">
                    <m:sSub>
                      <m:sSubPr>
                        <m:ctrlPr>
                          <a:rPr lang="en-US" sz="1400" i="1" smtClean="0">
                            <a:effectLst/>
                            <a:latin typeface="Cambria Math" panose="02040503050406030204" pitchFamily="18" charset="0"/>
                            <a:ea typeface="Times New Roman" panose="02020603050405020304" pitchFamily="18" charset="0"/>
                          </a:rPr>
                        </m:ctrlPr>
                      </m:sSubPr>
                      <m:e>
                        <m:r>
                          <a:rPr lang="de-CH" sz="1400" i="1">
                            <a:effectLst/>
                            <a:latin typeface="Cambria Math" panose="02040503050406030204" pitchFamily="18" charset="0"/>
                            <a:ea typeface="Times New Roman" panose="02020603050405020304" pitchFamily="18" charset="0"/>
                            <a:cs typeface="Courier New" panose="02070309020205020404" pitchFamily="49" charset="0"/>
                          </a:rPr>
                          <m:t>𝐷</m:t>
                        </m:r>
                      </m:e>
                      <m:sub>
                        <m:r>
                          <a:rPr lang="el-GR" sz="1400" i="1">
                            <a:effectLst/>
                            <a:latin typeface="Cambria Math" panose="02040503050406030204" pitchFamily="18" charset="0"/>
                            <a:ea typeface="Times New Roman" panose="02020603050405020304" pitchFamily="18" charset="0"/>
                            <a:cs typeface="Courier New" panose="02070309020205020404" pitchFamily="49" charset="0"/>
                          </a:rPr>
                          <m:t>1</m:t>
                        </m:r>
                      </m:sub>
                    </m:sSub>
                    <m:r>
                      <a:rPr lang="el-GR" sz="1400" i="1">
                        <a:effectLst/>
                        <a:latin typeface="Cambria Math" panose="02040503050406030204" pitchFamily="18" charset="0"/>
                        <a:ea typeface="Times New Roman" panose="02020603050405020304" pitchFamily="18" charset="0"/>
                        <a:cs typeface="Courier New" panose="02070309020205020404" pitchFamily="49" charset="0"/>
                      </a:rPr>
                      <m:t>=</m:t>
                    </m:r>
                    <m:sSub>
                      <m:sSubPr>
                        <m:ctrlPr>
                          <a:rPr lang="en-US" sz="1400" i="1">
                            <a:effectLst/>
                            <a:latin typeface="Cambria Math" panose="02040503050406030204" pitchFamily="18" charset="0"/>
                            <a:ea typeface="Times New Roman" panose="02020603050405020304" pitchFamily="18" charset="0"/>
                          </a:rPr>
                        </m:ctrlPr>
                      </m:sSubPr>
                      <m:e>
                        <m:r>
                          <a:rPr lang="de-CH" sz="1400" i="1">
                            <a:effectLst/>
                            <a:latin typeface="Cambria Math" panose="02040503050406030204" pitchFamily="18" charset="0"/>
                            <a:ea typeface="Times New Roman" panose="02020603050405020304" pitchFamily="18" charset="0"/>
                            <a:cs typeface="Courier New" panose="02070309020205020404" pitchFamily="49" charset="0"/>
                          </a:rPr>
                          <m:t>𝐷</m:t>
                        </m:r>
                      </m:e>
                      <m:sub>
                        <m:r>
                          <a:rPr lang="el-GR" sz="1400" i="1">
                            <a:effectLst/>
                            <a:latin typeface="Cambria Math" panose="02040503050406030204" pitchFamily="18" charset="0"/>
                            <a:ea typeface="Times New Roman" panose="02020603050405020304" pitchFamily="18" charset="0"/>
                            <a:cs typeface="Courier New" panose="02070309020205020404" pitchFamily="49" charset="0"/>
                          </a:rPr>
                          <m:t>2</m:t>
                        </m:r>
                      </m:sub>
                    </m:sSub>
                  </m:oMath>
                </a14:m>
                <a:r>
                  <a:rPr lang="el-GR" sz="1400" dirty="0">
                    <a:effectLst/>
                    <a:latin typeface="Garamond" panose="02020404030301010803" pitchFamily="18" charset="0"/>
                    <a:ea typeface="Times New Roman" panose="02020603050405020304" pitchFamily="18" charset="0"/>
                    <a:cs typeface="Courier New" panose="02070309020205020404" pitchFamily="49" charset="0"/>
                  </a:rPr>
                  <a:t> </a:t>
                </a:r>
                <a:endParaRPr lang="en-US" dirty="0"/>
              </a:p>
            </p:txBody>
          </p:sp>
        </mc:Choice>
        <mc:Fallback xmlns="">
          <p:sp>
            <p:nvSpPr>
              <p:cNvPr id="21" name="TextBox 20">
                <a:extLst>
                  <a:ext uri="{FF2B5EF4-FFF2-40B4-BE49-F238E27FC236}">
                    <a16:creationId xmlns:a16="http://schemas.microsoft.com/office/drawing/2014/main" id="{3070E4C7-BC28-3C6F-9732-6811C065A08E}"/>
                  </a:ext>
                </a:extLst>
              </p:cNvPr>
              <p:cNvSpPr txBox="1">
                <a:spLocks noRot="1" noChangeAspect="1" noMove="1" noResize="1" noEditPoints="1" noAdjustHandles="1" noChangeArrowheads="1" noChangeShapeType="1" noTextEdit="1"/>
              </p:cNvSpPr>
              <p:nvPr/>
            </p:nvSpPr>
            <p:spPr>
              <a:xfrm>
                <a:off x="2824953" y="2121895"/>
                <a:ext cx="816644" cy="307777"/>
              </a:xfrm>
              <a:prstGeom prst="rect">
                <a:avLst/>
              </a:prstGeom>
              <a:blipFill>
                <a:blip r:embed="rId6"/>
                <a:stretch>
                  <a:fillRect/>
                </a:stretch>
              </a:blipFill>
            </p:spPr>
            <p:txBody>
              <a:bodyPr/>
              <a:lstStyle/>
              <a:p>
                <a:r>
                  <a:rPr lang="en-US">
                    <a:noFill/>
                  </a:rPr>
                  <a:t> </a:t>
                </a:r>
              </a:p>
            </p:txBody>
          </p:sp>
        </mc:Fallback>
      </mc:AlternateContent>
      <p:sp>
        <p:nvSpPr>
          <p:cNvPr id="22" name="TextBox 21">
            <a:extLst>
              <a:ext uri="{FF2B5EF4-FFF2-40B4-BE49-F238E27FC236}">
                <a16:creationId xmlns:a16="http://schemas.microsoft.com/office/drawing/2014/main" id="{BD38FE0B-685A-38BB-8EC4-6AB2F87DC996}"/>
              </a:ext>
            </a:extLst>
          </p:cNvPr>
          <p:cNvSpPr txBox="1"/>
          <p:nvPr/>
        </p:nvSpPr>
        <p:spPr>
          <a:xfrm>
            <a:off x="1137269" y="1692154"/>
            <a:ext cx="3375367" cy="234265"/>
          </a:xfrm>
          <a:prstGeom prst="rect">
            <a:avLst/>
          </a:prstGeom>
          <a:noFill/>
        </p:spPr>
        <p:txBody>
          <a:bodyPr wrap="square" lIns="0" tIns="0" rIns="0" bIns="0" rtlCol="0">
            <a:noAutofit/>
          </a:bodyPr>
          <a:lstStyle/>
          <a:p>
            <a:pPr algn="l"/>
            <a:r>
              <a:rPr lang="el-GR" sz="1400" u="sng" dirty="0">
                <a:latin typeface="Times New Roman" panose="02020603050405020304" pitchFamily="18" charset="0"/>
                <a:cs typeface="Times New Roman" panose="02020603050405020304" pitchFamily="18" charset="0"/>
              </a:rPr>
              <a:t>Ισοδύναμη παροχή για διαφορετικές στροφές</a:t>
            </a:r>
            <a:endParaRPr lang="en-US" sz="1400" u="sng" dirty="0" err="1">
              <a:latin typeface="Times New Roman" panose="02020603050405020304" pitchFamily="18" charset="0"/>
              <a:cs typeface="Times New Roman" panose="02020603050405020304" pitchFamily="18" charset="0"/>
            </a:endParaRPr>
          </a:p>
        </p:txBody>
      </p:sp>
      <p:pic>
        <p:nvPicPr>
          <p:cNvPr id="24" name="Picture 23">
            <a:extLst>
              <a:ext uri="{FF2B5EF4-FFF2-40B4-BE49-F238E27FC236}">
                <a16:creationId xmlns:a16="http://schemas.microsoft.com/office/drawing/2014/main" id="{D6A00CDD-488F-EF65-1806-99443A8B9AAE}"/>
              </a:ext>
            </a:extLst>
          </p:cNvPr>
          <p:cNvPicPr>
            <a:picLocks noChangeAspect="1"/>
          </p:cNvPicPr>
          <p:nvPr/>
        </p:nvPicPr>
        <p:blipFill rotWithShape="1">
          <a:blip r:embed="rId7"/>
          <a:srcRect l="37196" r="38183"/>
          <a:stretch/>
        </p:blipFill>
        <p:spPr>
          <a:xfrm>
            <a:off x="6065508" y="4605412"/>
            <a:ext cx="810430" cy="407766"/>
          </a:xfrm>
          <a:prstGeom prst="rect">
            <a:avLst/>
          </a:prstGeom>
        </p:spPr>
      </p:pic>
      <mc:AlternateContent xmlns:mc="http://schemas.openxmlformats.org/markup-compatibility/2006">
        <mc:Choice xmlns:a14="http://schemas.microsoft.com/office/drawing/2010/main" Requires="a14">
          <p:sp>
            <p:nvSpPr>
              <p:cNvPr id="25" name="TextBox 24">
                <a:extLst>
                  <a:ext uri="{FF2B5EF4-FFF2-40B4-BE49-F238E27FC236}">
                    <a16:creationId xmlns:a16="http://schemas.microsoft.com/office/drawing/2014/main" id="{4D62CC76-1B7A-C845-D889-8ED6E1C6FF8A}"/>
                  </a:ext>
                </a:extLst>
              </p:cNvPr>
              <p:cNvSpPr txBox="1"/>
              <p:nvPr/>
            </p:nvSpPr>
            <p:spPr>
              <a:xfrm>
                <a:off x="5830313" y="4325688"/>
                <a:ext cx="816644" cy="261610"/>
              </a:xfrm>
              <a:prstGeom prst="rect">
                <a:avLst/>
              </a:prstGeom>
              <a:noFill/>
            </p:spPr>
            <p:txBody>
              <a:bodyPr wrap="square">
                <a:spAutoFit/>
              </a:bodyPr>
              <a:lstStyle/>
              <a:p>
                <a14:m>
                  <m:oMath xmlns:m="http://schemas.openxmlformats.org/officeDocument/2006/math">
                    <m:sSub>
                      <m:sSubPr>
                        <m:ctrlPr>
                          <a:rPr lang="en-US" sz="1100" i="1" smtClean="0">
                            <a:effectLst/>
                            <a:latin typeface="Cambria Math" panose="02040503050406030204" pitchFamily="18" charset="0"/>
                            <a:ea typeface="Times New Roman" panose="02020603050405020304" pitchFamily="18" charset="0"/>
                          </a:rPr>
                        </m:ctrlPr>
                      </m:sSubPr>
                      <m:e>
                        <m:r>
                          <a:rPr lang="de-CH" sz="1100" i="1">
                            <a:effectLst/>
                            <a:latin typeface="Cambria Math" panose="02040503050406030204" pitchFamily="18" charset="0"/>
                            <a:ea typeface="Times New Roman" panose="02020603050405020304" pitchFamily="18" charset="0"/>
                            <a:cs typeface="Courier New" panose="02070309020205020404" pitchFamily="49" charset="0"/>
                          </a:rPr>
                          <m:t>𝐷</m:t>
                        </m:r>
                      </m:e>
                      <m:sub>
                        <m:r>
                          <a:rPr lang="el-GR" sz="1100" i="1">
                            <a:effectLst/>
                            <a:latin typeface="Cambria Math" panose="02040503050406030204" pitchFamily="18" charset="0"/>
                            <a:ea typeface="Times New Roman" panose="02020603050405020304" pitchFamily="18" charset="0"/>
                            <a:cs typeface="Courier New" panose="02070309020205020404" pitchFamily="49" charset="0"/>
                          </a:rPr>
                          <m:t>1</m:t>
                        </m:r>
                      </m:sub>
                    </m:sSub>
                    <m:r>
                      <a:rPr lang="el-GR" sz="1100" i="1">
                        <a:effectLst/>
                        <a:latin typeface="Cambria Math" panose="02040503050406030204" pitchFamily="18" charset="0"/>
                        <a:ea typeface="Times New Roman" panose="02020603050405020304" pitchFamily="18" charset="0"/>
                        <a:cs typeface="Courier New" panose="02070309020205020404" pitchFamily="49" charset="0"/>
                      </a:rPr>
                      <m:t>=</m:t>
                    </m:r>
                    <m:sSub>
                      <m:sSubPr>
                        <m:ctrlPr>
                          <a:rPr lang="en-US" sz="1100" i="1">
                            <a:effectLst/>
                            <a:latin typeface="Cambria Math" panose="02040503050406030204" pitchFamily="18" charset="0"/>
                            <a:ea typeface="Times New Roman" panose="02020603050405020304" pitchFamily="18" charset="0"/>
                          </a:rPr>
                        </m:ctrlPr>
                      </m:sSubPr>
                      <m:e>
                        <m:r>
                          <a:rPr lang="de-CH" sz="1100" i="1">
                            <a:effectLst/>
                            <a:latin typeface="Cambria Math" panose="02040503050406030204" pitchFamily="18" charset="0"/>
                            <a:ea typeface="Times New Roman" panose="02020603050405020304" pitchFamily="18" charset="0"/>
                            <a:cs typeface="Courier New" panose="02070309020205020404" pitchFamily="49" charset="0"/>
                          </a:rPr>
                          <m:t>𝐷</m:t>
                        </m:r>
                      </m:e>
                      <m:sub>
                        <m:r>
                          <a:rPr lang="el-GR" sz="1100" i="1">
                            <a:effectLst/>
                            <a:latin typeface="Cambria Math" panose="02040503050406030204" pitchFamily="18" charset="0"/>
                            <a:ea typeface="Times New Roman" panose="02020603050405020304" pitchFamily="18" charset="0"/>
                            <a:cs typeface="Courier New" panose="02070309020205020404" pitchFamily="49" charset="0"/>
                          </a:rPr>
                          <m:t>2</m:t>
                        </m:r>
                      </m:sub>
                    </m:sSub>
                  </m:oMath>
                </a14:m>
                <a:r>
                  <a:rPr lang="el-GR" sz="1100" dirty="0">
                    <a:effectLst/>
                    <a:latin typeface="Garamond" panose="02020404030301010803" pitchFamily="18" charset="0"/>
                    <a:ea typeface="Times New Roman" panose="02020603050405020304" pitchFamily="18" charset="0"/>
                    <a:cs typeface="Courier New" panose="02070309020205020404" pitchFamily="49" charset="0"/>
                  </a:rPr>
                  <a:t> </a:t>
                </a:r>
                <a:endParaRPr lang="en-US" sz="1100" dirty="0"/>
              </a:p>
            </p:txBody>
          </p:sp>
        </mc:Choice>
        <mc:Fallback>
          <p:sp>
            <p:nvSpPr>
              <p:cNvPr id="25" name="TextBox 24">
                <a:extLst>
                  <a:ext uri="{FF2B5EF4-FFF2-40B4-BE49-F238E27FC236}">
                    <a16:creationId xmlns:a16="http://schemas.microsoft.com/office/drawing/2014/main" id="{4D62CC76-1B7A-C845-D889-8ED6E1C6FF8A}"/>
                  </a:ext>
                </a:extLst>
              </p:cNvPr>
              <p:cNvSpPr txBox="1">
                <a:spLocks noRot="1" noChangeAspect="1" noMove="1" noResize="1" noEditPoints="1" noAdjustHandles="1" noChangeArrowheads="1" noChangeShapeType="1" noTextEdit="1"/>
              </p:cNvSpPr>
              <p:nvPr/>
            </p:nvSpPr>
            <p:spPr>
              <a:xfrm>
                <a:off x="5830313" y="4325688"/>
                <a:ext cx="816644" cy="261610"/>
              </a:xfrm>
              <a:prstGeom prst="rect">
                <a:avLst/>
              </a:prstGeom>
              <a:blipFill>
                <a:blip r:embed="rId8"/>
                <a:stretch>
                  <a:fillRect/>
                </a:stretch>
              </a:blipFill>
            </p:spPr>
            <p:txBody>
              <a:bodyPr/>
              <a:lstStyle/>
              <a:p>
                <a:r>
                  <a:rPr lang="en-US">
                    <a:noFill/>
                  </a:rPr>
                  <a:t> </a:t>
                </a:r>
              </a:p>
            </p:txBody>
          </p:sp>
        </mc:Fallback>
      </mc:AlternateContent>
      <p:cxnSp>
        <p:nvCxnSpPr>
          <p:cNvPr id="26" name="Straight Arrow Connector 25">
            <a:extLst>
              <a:ext uri="{FF2B5EF4-FFF2-40B4-BE49-F238E27FC236}">
                <a16:creationId xmlns:a16="http://schemas.microsoft.com/office/drawing/2014/main" id="{008A75AA-8087-1A6F-12CF-019A65E45052}"/>
              </a:ext>
            </a:extLst>
          </p:cNvPr>
          <p:cNvCxnSpPr>
            <a:cxnSpLocks/>
            <a:stCxn id="11" idx="2"/>
            <a:endCxn id="24" idx="0"/>
          </p:cNvCxnSpPr>
          <p:nvPr/>
        </p:nvCxnSpPr>
        <p:spPr>
          <a:xfrm>
            <a:off x="6470723" y="4324682"/>
            <a:ext cx="0" cy="28073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27" name="TextBox 26">
                <a:extLst>
                  <a:ext uri="{FF2B5EF4-FFF2-40B4-BE49-F238E27FC236}">
                    <a16:creationId xmlns:a16="http://schemas.microsoft.com/office/drawing/2014/main" id="{9C4BF4D5-A109-5369-EA2B-151AFDFCB12F}"/>
                  </a:ext>
                </a:extLst>
              </p:cNvPr>
              <p:cNvSpPr txBox="1"/>
              <p:nvPr/>
            </p:nvSpPr>
            <p:spPr>
              <a:xfrm>
                <a:off x="6465183" y="4314519"/>
                <a:ext cx="816644" cy="261610"/>
              </a:xfrm>
              <a:prstGeom prst="rect">
                <a:avLst/>
              </a:prstGeom>
              <a:noFill/>
            </p:spPr>
            <p:txBody>
              <a:bodyPr wrap="square">
                <a:spAutoFit/>
              </a:bodyPr>
              <a:lstStyle/>
              <a:p>
                <a14:m>
                  <m:oMath xmlns:m="http://schemas.openxmlformats.org/officeDocument/2006/math">
                    <m:sSub>
                      <m:sSubPr>
                        <m:ctrlPr>
                          <a:rPr lang="en-US" sz="1100" i="1" smtClean="0">
                            <a:effectLst/>
                            <a:latin typeface="Cambria Math" panose="02040503050406030204" pitchFamily="18" charset="0"/>
                            <a:ea typeface="Times New Roman" panose="02020603050405020304" pitchFamily="18" charset="0"/>
                          </a:rPr>
                        </m:ctrlPr>
                      </m:sSubPr>
                      <m:e>
                        <m:r>
                          <a:rPr lang="el-GR" sz="1100" b="0" i="1" smtClean="0">
                            <a:effectLst/>
                            <a:latin typeface="Cambria Math" panose="02040503050406030204" pitchFamily="18" charset="0"/>
                            <a:ea typeface="Times New Roman" panose="02020603050405020304" pitchFamily="18" charset="0"/>
                          </a:rPr>
                          <m:t>𝜌</m:t>
                        </m:r>
                      </m:e>
                      <m:sub>
                        <m:r>
                          <a:rPr lang="el-GR" sz="1100" i="1">
                            <a:effectLst/>
                            <a:latin typeface="Cambria Math" panose="02040503050406030204" pitchFamily="18" charset="0"/>
                            <a:ea typeface="Times New Roman" panose="02020603050405020304" pitchFamily="18" charset="0"/>
                            <a:cs typeface="Courier New" panose="02070309020205020404" pitchFamily="49" charset="0"/>
                          </a:rPr>
                          <m:t>1</m:t>
                        </m:r>
                      </m:sub>
                    </m:sSub>
                    <m:r>
                      <a:rPr lang="el-GR" sz="1100" i="1">
                        <a:effectLst/>
                        <a:latin typeface="Cambria Math" panose="02040503050406030204" pitchFamily="18" charset="0"/>
                        <a:ea typeface="Times New Roman" panose="02020603050405020304" pitchFamily="18" charset="0"/>
                        <a:cs typeface="Courier New" panose="02070309020205020404" pitchFamily="49" charset="0"/>
                      </a:rPr>
                      <m:t>=</m:t>
                    </m:r>
                    <m:sSub>
                      <m:sSubPr>
                        <m:ctrlPr>
                          <a:rPr lang="en-US" sz="1100" i="1">
                            <a:effectLst/>
                            <a:latin typeface="Cambria Math" panose="02040503050406030204" pitchFamily="18" charset="0"/>
                            <a:ea typeface="Times New Roman" panose="02020603050405020304" pitchFamily="18" charset="0"/>
                          </a:rPr>
                        </m:ctrlPr>
                      </m:sSubPr>
                      <m:e>
                        <m:r>
                          <a:rPr lang="el-GR" sz="1100" b="0" i="1" smtClean="0">
                            <a:effectLst/>
                            <a:latin typeface="Cambria Math" panose="02040503050406030204" pitchFamily="18" charset="0"/>
                            <a:ea typeface="Times New Roman" panose="02020603050405020304" pitchFamily="18" charset="0"/>
                          </a:rPr>
                          <m:t>𝜌</m:t>
                        </m:r>
                      </m:e>
                      <m:sub>
                        <m:r>
                          <a:rPr lang="el-GR" sz="1100" i="1">
                            <a:effectLst/>
                            <a:latin typeface="Cambria Math" panose="02040503050406030204" pitchFamily="18" charset="0"/>
                            <a:ea typeface="Times New Roman" panose="02020603050405020304" pitchFamily="18" charset="0"/>
                            <a:cs typeface="Courier New" panose="02070309020205020404" pitchFamily="49" charset="0"/>
                          </a:rPr>
                          <m:t>2</m:t>
                        </m:r>
                      </m:sub>
                    </m:sSub>
                  </m:oMath>
                </a14:m>
                <a:r>
                  <a:rPr lang="el-GR" sz="1100" dirty="0">
                    <a:effectLst/>
                    <a:latin typeface="Garamond" panose="02020404030301010803" pitchFamily="18" charset="0"/>
                    <a:ea typeface="Times New Roman" panose="02020603050405020304" pitchFamily="18" charset="0"/>
                    <a:cs typeface="Courier New" panose="02070309020205020404" pitchFamily="49" charset="0"/>
                  </a:rPr>
                  <a:t> </a:t>
                </a:r>
                <a:endParaRPr lang="en-US" sz="1100" dirty="0"/>
              </a:p>
            </p:txBody>
          </p:sp>
        </mc:Choice>
        <mc:Fallback>
          <p:sp>
            <p:nvSpPr>
              <p:cNvPr id="27" name="TextBox 26">
                <a:extLst>
                  <a:ext uri="{FF2B5EF4-FFF2-40B4-BE49-F238E27FC236}">
                    <a16:creationId xmlns:a16="http://schemas.microsoft.com/office/drawing/2014/main" id="{9C4BF4D5-A109-5369-EA2B-151AFDFCB12F}"/>
                  </a:ext>
                </a:extLst>
              </p:cNvPr>
              <p:cNvSpPr txBox="1">
                <a:spLocks noRot="1" noChangeAspect="1" noMove="1" noResize="1" noEditPoints="1" noAdjustHandles="1" noChangeArrowheads="1" noChangeShapeType="1" noTextEdit="1"/>
              </p:cNvSpPr>
              <p:nvPr/>
            </p:nvSpPr>
            <p:spPr>
              <a:xfrm>
                <a:off x="6465183" y="4314519"/>
                <a:ext cx="816644" cy="261610"/>
              </a:xfrm>
              <a:prstGeom prst="rect">
                <a:avLst/>
              </a:prstGeom>
              <a:blipFill>
                <a:blip r:embed="rId9"/>
                <a:stretch>
                  <a:fillRect/>
                </a:stretch>
              </a:blipFill>
            </p:spPr>
            <p:txBody>
              <a:bodyPr/>
              <a:lstStyle/>
              <a:p>
                <a:r>
                  <a:rPr lang="en-US">
                    <a:noFill/>
                  </a:rPr>
                  <a:t> </a:t>
                </a:r>
              </a:p>
            </p:txBody>
          </p:sp>
        </mc:Fallback>
      </mc:AlternateContent>
      <p:cxnSp>
        <p:nvCxnSpPr>
          <p:cNvPr id="29" name="Straight Arrow Connector 28">
            <a:extLst>
              <a:ext uri="{FF2B5EF4-FFF2-40B4-BE49-F238E27FC236}">
                <a16:creationId xmlns:a16="http://schemas.microsoft.com/office/drawing/2014/main" id="{1E7F3D6C-81A3-C1EC-9EED-1DF51D8B3738}"/>
              </a:ext>
            </a:extLst>
          </p:cNvPr>
          <p:cNvCxnSpPr>
            <a:cxnSpLocks/>
            <a:stCxn id="24" idx="2"/>
            <a:endCxn id="43" idx="0"/>
          </p:cNvCxnSpPr>
          <p:nvPr/>
        </p:nvCxnSpPr>
        <p:spPr>
          <a:xfrm flipH="1">
            <a:off x="6467987" y="5013178"/>
            <a:ext cx="2736" cy="13639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43" name="Picture 42">
            <a:extLst>
              <a:ext uri="{FF2B5EF4-FFF2-40B4-BE49-F238E27FC236}">
                <a16:creationId xmlns:a16="http://schemas.microsoft.com/office/drawing/2014/main" id="{D0AE0324-1D66-C7C4-762A-866B83153CAD}"/>
              </a:ext>
            </a:extLst>
          </p:cNvPr>
          <p:cNvPicPr>
            <a:picLocks noChangeAspect="1"/>
          </p:cNvPicPr>
          <p:nvPr/>
        </p:nvPicPr>
        <p:blipFill rotWithShape="1">
          <a:blip r:embed="rId10"/>
          <a:srcRect l="35107" r="35940"/>
          <a:stretch/>
        </p:blipFill>
        <p:spPr>
          <a:xfrm>
            <a:off x="5830313" y="5149571"/>
            <a:ext cx="1275348" cy="403224"/>
          </a:xfrm>
          <a:prstGeom prst="rect">
            <a:avLst/>
          </a:prstGeom>
          <a:ln>
            <a:solidFill>
              <a:schemeClr val="tx1"/>
            </a:solidFill>
          </a:ln>
        </p:spPr>
      </p:pic>
      <p:pic>
        <p:nvPicPr>
          <p:cNvPr id="48" name="Εικόνα 3">
            <a:extLst>
              <a:ext uri="{FF2B5EF4-FFF2-40B4-BE49-F238E27FC236}">
                <a16:creationId xmlns:a16="http://schemas.microsoft.com/office/drawing/2014/main" id="{7AD5DC17-8FBD-C082-8B44-2A62E3C616FB}"/>
              </a:ext>
            </a:extLst>
          </p:cNvPr>
          <p:cNvPicPr>
            <a:picLocks noChangeAspect="1"/>
          </p:cNvPicPr>
          <p:nvPr/>
        </p:nvPicPr>
        <p:blipFill>
          <a:blip r:embed="rId11" cstate="print"/>
          <a:srcRect/>
          <a:stretch>
            <a:fillRect/>
          </a:stretch>
        </p:blipFill>
        <p:spPr bwMode="auto">
          <a:xfrm>
            <a:off x="7871708" y="3480893"/>
            <a:ext cx="2802759" cy="2101320"/>
          </a:xfrm>
          <a:prstGeom prst="rect">
            <a:avLst/>
          </a:prstGeom>
          <a:noFill/>
          <a:ln w="9525">
            <a:noFill/>
            <a:miter lim="800000"/>
            <a:headEnd/>
            <a:tailEnd/>
          </a:ln>
        </p:spPr>
      </p:pic>
      <p:pic>
        <p:nvPicPr>
          <p:cNvPr id="49" name="Picture 48">
            <a:extLst>
              <a:ext uri="{FF2B5EF4-FFF2-40B4-BE49-F238E27FC236}">
                <a16:creationId xmlns:a16="http://schemas.microsoft.com/office/drawing/2014/main" id="{7D322A97-5AF7-94FF-A6F6-9E2C48BAAFAA}"/>
              </a:ext>
            </a:extLst>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8372949" y="1424190"/>
            <a:ext cx="2506675" cy="1880103"/>
          </a:xfrm>
          <a:prstGeom prst="rect">
            <a:avLst/>
          </a:prstGeom>
          <a:noFill/>
          <a:ln>
            <a:noFill/>
          </a:ln>
        </p:spPr>
      </p:pic>
      <p:cxnSp>
        <p:nvCxnSpPr>
          <p:cNvPr id="52" name="Straight Arrow Connector 51">
            <a:extLst>
              <a:ext uri="{FF2B5EF4-FFF2-40B4-BE49-F238E27FC236}">
                <a16:creationId xmlns:a16="http://schemas.microsoft.com/office/drawing/2014/main" id="{4F8A3E50-4CD7-FBB0-5F9C-DEDE48DFAC07}"/>
              </a:ext>
            </a:extLst>
          </p:cNvPr>
          <p:cNvCxnSpPr>
            <a:cxnSpLocks/>
          </p:cNvCxnSpPr>
          <p:nvPr/>
        </p:nvCxnSpPr>
        <p:spPr>
          <a:xfrm>
            <a:off x="9818098" y="2495309"/>
            <a:ext cx="511504" cy="0"/>
          </a:xfrm>
          <a:prstGeom prst="straightConnector1">
            <a:avLst/>
          </a:prstGeom>
          <a:ln w="3175">
            <a:solidFill>
              <a:schemeClr val="tx1"/>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931B9F45-A472-0E6F-2889-93277B5342E7}"/>
              </a:ext>
            </a:extLst>
          </p:cNvPr>
          <p:cNvCxnSpPr>
            <a:cxnSpLocks/>
          </p:cNvCxnSpPr>
          <p:nvPr/>
        </p:nvCxnSpPr>
        <p:spPr>
          <a:xfrm>
            <a:off x="9674642" y="2220588"/>
            <a:ext cx="399208" cy="0"/>
          </a:xfrm>
          <a:prstGeom prst="straightConnector1">
            <a:avLst/>
          </a:prstGeom>
          <a:ln w="3175">
            <a:solidFill>
              <a:schemeClr val="tx1"/>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DA993BED-70D8-CD8E-6E2D-DC15A6C5D87B}"/>
              </a:ext>
            </a:extLst>
          </p:cNvPr>
          <p:cNvCxnSpPr>
            <a:cxnSpLocks/>
          </p:cNvCxnSpPr>
          <p:nvPr/>
        </p:nvCxnSpPr>
        <p:spPr>
          <a:xfrm>
            <a:off x="9902481" y="2713883"/>
            <a:ext cx="571500" cy="0"/>
          </a:xfrm>
          <a:prstGeom prst="straightConnector1">
            <a:avLst/>
          </a:prstGeom>
          <a:ln w="3175">
            <a:solidFill>
              <a:schemeClr val="tx1"/>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22051F1C-750A-BB43-C1FC-48809D986E03}"/>
              </a:ext>
            </a:extLst>
          </p:cNvPr>
          <p:cNvSpPr txBox="1"/>
          <p:nvPr/>
        </p:nvSpPr>
        <p:spPr>
          <a:xfrm>
            <a:off x="10547179" y="1998702"/>
            <a:ext cx="1392176" cy="443771"/>
          </a:xfrm>
          <a:prstGeom prst="rect">
            <a:avLst/>
          </a:prstGeom>
          <a:solidFill>
            <a:schemeClr val="bg1"/>
          </a:solidFill>
          <a:ln>
            <a:solidFill>
              <a:schemeClr val="tx1"/>
            </a:solidFill>
          </a:ln>
        </p:spPr>
        <p:txBody>
          <a:bodyPr wrap="square" lIns="0" tIns="0" rIns="0" bIns="0" rtlCol="0">
            <a:noAutofit/>
          </a:bodyPr>
          <a:lstStyle/>
          <a:p>
            <a:pPr algn="ctr"/>
            <a:r>
              <a:rPr lang="el-GR" sz="1050" dirty="0">
                <a:latin typeface="Times New Roman" panose="02020603050405020304" pitchFamily="18" charset="0"/>
                <a:cs typeface="Times New Roman" panose="02020603050405020304" pitchFamily="18" charset="0"/>
              </a:rPr>
              <a:t>ίδιος βαθμός απόδοσης στα αντίστοιχα ΣΛ</a:t>
            </a:r>
            <a:endParaRPr lang="en-US" sz="1050" dirty="0" err="1">
              <a:latin typeface="Times New Roman" panose="02020603050405020304" pitchFamily="18" charset="0"/>
              <a:cs typeface="Times New Roman" panose="02020603050405020304" pitchFamily="18" charset="0"/>
            </a:endParaRPr>
          </a:p>
        </p:txBody>
      </p:sp>
      <p:sp>
        <p:nvSpPr>
          <p:cNvPr id="28" name="TextBox 27">
            <a:extLst>
              <a:ext uri="{FF2B5EF4-FFF2-40B4-BE49-F238E27FC236}">
                <a16:creationId xmlns:a16="http://schemas.microsoft.com/office/drawing/2014/main" id="{BD38FE0B-685A-38BB-8EC4-6AB2F87DC996}"/>
              </a:ext>
            </a:extLst>
          </p:cNvPr>
          <p:cNvSpPr txBox="1"/>
          <p:nvPr/>
        </p:nvSpPr>
        <p:spPr>
          <a:xfrm>
            <a:off x="5454173" y="3452098"/>
            <a:ext cx="2345729" cy="414091"/>
          </a:xfrm>
          <a:prstGeom prst="rect">
            <a:avLst/>
          </a:prstGeom>
          <a:noFill/>
        </p:spPr>
        <p:txBody>
          <a:bodyPr wrap="square" lIns="0" tIns="0" rIns="0" bIns="0" rtlCol="0">
            <a:noAutofit/>
          </a:bodyPr>
          <a:lstStyle/>
          <a:p>
            <a:r>
              <a:rPr lang="el-GR" sz="1400" u="sng" dirty="0">
                <a:latin typeface="Times New Roman" panose="02020603050405020304" pitchFamily="18" charset="0"/>
                <a:cs typeface="Times New Roman" panose="02020603050405020304" pitchFamily="18" charset="0"/>
              </a:rPr>
              <a:t>Διαφορά πίεσης συναρτήσει των στροφών</a:t>
            </a:r>
            <a:endParaRPr lang="en-US" sz="1400" u="sng" dirty="0" err="1">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90221522"/>
      </p:ext>
    </p:extLst>
  </p:cSld>
  <p:clrMapOvr>
    <a:masterClrMapping/>
  </p:clrMapOvr>
</p:sld>
</file>

<file path=ppt/theme/theme1.xml><?xml version="1.0" encoding="utf-8"?>
<a:theme xmlns:a="http://schemas.openxmlformats.org/drawingml/2006/main" name="Hitachi Energy">
  <a:themeElements>
    <a:clrScheme name="Custom 1">
      <a:dk1>
        <a:sysClr val="windowText" lastClr="000000"/>
      </a:dk1>
      <a:lt1>
        <a:sysClr val="window" lastClr="FFFFFF"/>
      </a:lt1>
      <a:dk2>
        <a:srgbClr val="FF0026"/>
      </a:dk2>
      <a:lt2>
        <a:srgbClr val="B1000E"/>
      </a:lt2>
      <a:accent1>
        <a:srgbClr val="7E000A"/>
      </a:accent1>
      <a:accent2>
        <a:srgbClr val="2D2D2D"/>
      </a:accent2>
      <a:accent3>
        <a:srgbClr val="4D4D4D"/>
      </a:accent3>
      <a:accent4>
        <a:srgbClr val="737373"/>
      </a:accent4>
      <a:accent5>
        <a:srgbClr val="B3B3B3"/>
      </a:accent5>
      <a:accent6>
        <a:srgbClr val="D9D9D9"/>
      </a:accent6>
      <a:hlink>
        <a:srgbClr val="FF0026"/>
      </a:hlink>
      <a:folHlink>
        <a:srgbClr val="B1000E"/>
      </a:folHlink>
    </a:clrScheme>
    <a:fontScheme name="Hitachi 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00"/>
        </a:solidFill>
        <a:ln>
          <a:noFill/>
        </a:ln>
      </a:spPr>
      <a:bodyPr rtlCol="0" anchor="t"/>
      <a:lstStyle>
        <a:defPPr algn="l">
          <a:defRPr sz="1400" dirty="0" err="1">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sz="1400" dirty="0" err="1" smtClean="0"/>
        </a:defPPr>
      </a:lstStyle>
    </a:txDef>
  </a:objectDefaults>
  <a:extraClrSchemeLst/>
  <a:custClrLst>
    <a:custClr>
      <a:srgbClr val="2D2D2D"/>
    </a:custClr>
    <a:custClr>
      <a:srgbClr val="4D4D4D"/>
    </a:custClr>
    <a:custClr>
      <a:srgbClr val="737373"/>
    </a:custClr>
    <a:custClr>
      <a:srgbClr val="B3B3B3"/>
    </a:custClr>
    <a:custClr>
      <a:srgbClr val="D9D9D9"/>
    </a:custClr>
  </a:custClrLst>
  <a:extLst>
    <a:ext uri="{05A4C25C-085E-4340-85A3-A5531E510DB2}">
      <thm15:themeFamily xmlns:thm15="http://schemas.microsoft.com/office/thememl/2012/main" name="Presentation1" id="{387C3827-3C38-46B7-B7EF-08EF35410397}" vid="{3B3D2B3F-8A4F-4ADB-94D9-D2E79CCA1AC3}"/>
    </a:ext>
  </a:ext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panose="020B0604020202020204"/>
        <a:ea typeface=""/>
        <a:cs typeface=""/>
        <a:font script="Jpan" typeface="Arial"/>
        <a:font script="Hang" typeface="Arial"/>
        <a:font script="Hans" typeface="Arial"/>
        <a:font script="Hant" typeface="Arial"/>
        <a:font script="Arab" typeface="Arial"/>
        <a:font script="Hebr" typeface="Arial"/>
        <a:font script="Thai" typeface="Arial"/>
        <a:font script="Ethi" typeface="Arial"/>
        <a:font script="Beng" typeface="Arial"/>
        <a:font script="Gujr" typeface="Arial"/>
        <a:font script="Khmr" typeface="Arial"/>
        <a:font script="Knda" typeface="Arial"/>
        <a:font script="Guru" typeface="Arial"/>
        <a:font script="Cans" typeface="Arial"/>
        <a:font script="Cher" typeface="Arial"/>
        <a:font script="Yiii" typeface="Arial"/>
        <a:font script="Tibt" typeface="Arial"/>
        <a:font script="Thaa" typeface="Arial"/>
        <a:font script="Deva" typeface="Arial"/>
        <a:font script="Telu" typeface="Arial"/>
        <a:font script="Taml" typeface="Arial"/>
        <a:font script="Syrc" typeface="Arial"/>
        <a:font script="Orya" typeface="Arial"/>
        <a:font script="Mlym" typeface="Arial"/>
        <a:font script="Laoo" typeface="Arial"/>
        <a:font script="Sinh" typeface="Arial"/>
        <a:font script="Mong" typeface="Arial"/>
        <a:font script="Viet" typeface="Arial"/>
        <a:font script="Uigh" typeface="Arial"/>
        <a:font script="Geor" typeface="Arial"/>
        <a:font script="Armn" typeface="Arial"/>
        <a:font script="Bugi" typeface="Arial"/>
        <a:font script="Bopo" typeface="Arial"/>
        <a:font script="Java" typeface="Arial"/>
        <a:font script="Lisu" typeface="Arial"/>
        <a:font script="Mymr" typeface="Arial"/>
        <a:font script="Nkoo" typeface="Arial"/>
        <a:font script="Olck" typeface="Arial"/>
        <a:font script="Osma" typeface="Arial"/>
        <a:font script="Phag" typeface="Arial"/>
        <a:font script="Syrn" typeface="Arial"/>
        <a:font script="Syrj" typeface="Arial"/>
        <a:font script="Syre" typeface="Arial"/>
        <a:font script="Sora" typeface="Arial"/>
        <a:font script="Tale" typeface="Arial"/>
        <a:font script="Talu" typeface="Arial"/>
        <a:font script="Tfng" typeface="Arial"/>
      </a:majorFont>
      <a:minorFont>
        <a:latin typeface="Arial" panose="020B0604020202020204"/>
        <a:ea typeface=""/>
        <a:cs typeface=""/>
        <a:font script="Jpan" typeface="Arial"/>
        <a:font script="Hang" typeface="Arial"/>
        <a:font script="Hans" typeface="Arial"/>
        <a:font script="Hant" typeface="Arial"/>
        <a:font script="Arab" typeface="Arial"/>
        <a:font script="Hebr" typeface="Arial"/>
        <a:font script="Thai" typeface="Arial"/>
        <a:font script="Ethi" typeface="Arial"/>
        <a:font script="Beng" typeface="Arial"/>
        <a:font script="Gujr" typeface="Arial"/>
        <a:font script="Khmr" typeface="Arial"/>
        <a:font script="Knda" typeface="Arial"/>
        <a:font script="Guru" typeface="Arial"/>
        <a:font script="Cans" typeface="Arial"/>
        <a:font script="Cher" typeface="Arial"/>
        <a:font script="Yiii" typeface="Arial"/>
        <a:font script="Tibt" typeface="Arial"/>
        <a:font script="Thaa" typeface="Arial"/>
        <a:font script="Deva" typeface="Arial"/>
        <a:font script="Telu" typeface="Arial"/>
        <a:font script="Taml" typeface="Arial"/>
        <a:font script="Syrc" typeface="Arial"/>
        <a:font script="Orya" typeface="Arial"/>
        <a:font script="Mlym" typeface="Arial"/>
        <a:font script="Laoo" typeface="Arial"/>
        <a:font script="Sinh" typeface="Arial"/>
        <a:font script="Mong" typeface="Arial"/>
        <a:font script="Viet" typeface="Arial"/>
        <a:font script="Uigh" typeface="Arial"/>
        <a:font script="Geor" typeface="Arial"/>
        <a:font script="Armn" typeface="Arial"/>
        <a:font script="Bugi" typeface="Arial"/>
        <a:font script="Bopo" typeface="Arial"/>
        <a:font script="Java" typeface="Arial"/>
        <a:font script="Lisu" typeface="Arial"/>
        <a:font script="Mymr" typeface="Arial"/>
        <a:font script="Nkoo" typeface="Arial"/>
        <a:font script="Olck" typeface="Arial"/>
        <a:font script="Osma" typeface="Arial"/>
        <a:font script="Phag" typeface="Arial"/>
        <a:font script="Syrn" typeface="Arial"/>
        <a:font script="Syrj" typeface="Arial"/>
        <a:font script="Syre" typeface="Arial"/>
        <a:font script="Sora" typeface="Arial"/>
        <a:font script="Tale" typeface="Arial"/>
        <a:font script="Talu" typeface="Arial"/>
        <a:font script="Tfng"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a:srgbClr val="2D2D2D"/>
    </a:custClr>
    <a:custClr>
      <a:srgbClr val="4D4D4D"/>
    </a:custClr>
    <a:custClr>
      <a:srgbClr val="737373"/>
    </a:custClr>
    <a:custClr>
      <a:srgbClr val="B3B3B3"/>
    </a:custClr>
    <a:custClr>
      <a:srgbClr val="D9D9D9"/>
    </a:custClr>
  </a:custClr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item1.xml><?xml version="1.0" encoding="utf-8"?>
<TemplafySlideFormConfiguration><![CDATA[{"formFields":[],"formDataEntries":[]}]]></TemplafySlideFormConfiguration>
</file>

<file path=customXml/item2.xml><?xml version="1.0" encoding="utf-8"?>
<Update>
  <Cmd case="SkabelonDesign.DocumentData:DefineData" variableName="AdditionalInformation">
    <Doc.Prop.AdditionalInformation>
      <Doc.Prop.AdditionalInformation/>
    </Doc.Prop.AdditionalInformation>
    <s/>
  </Cmd>
  <Cmd case="SkabelonDesign.DocumentData:DefineData" variableName="ReferenceNo">
    <Doc.Prop.ReferenceNo>
      <Doc.Prop.ReferenceNo/>
    </Doc.Prop.ReferenceNo>
    <s/>
  </Cmd>
  <Cmd case="SkabelonDesign.DocumentData:DefineData" variableName="BasedOn">
    <Doc.Prop.BasedOn>
      <Doc.Prop.BasedOn/>
    </Doc.Prop.BasedOn>
    <s/>
  </Cmd>
  <Cmd case="SkabelonDesign.DocumentData:DefineData" variableName="BasedOnDocumentId">
    <Doc.Prop.BasedOnDocumentId>
      <Doc.Prop.BasedOnDocumentId/>
    </Doc.Prop.BasedOnDocumentId>
    <s/>
  </Cmd>
  <Cmd case="SkabelonDesign.DocumentData:DefineData" variableName="BasedOnLanguageCode">
    <Doc.Prop.BasedOnLanguageCode>
      <Doc.Prop.BasedOnLanguageCode/>
    </Doc.Prop.BasedOnLanguageCode>
    <s/>
  </Cmd>
  <Cmd case="SkabelonDesign.DocumentData:DefineData" variableName="BasedOnDocumentRevisionId">
    <Doc.Prop.BasedOnDocumentRevisionId>
      <Doc.Prop.BasedOnDocumentRevisionId/>
    </Doc.Prop.BasedOnDocumentRevisionId>
    <s/>
  </Cmd>
  <Cmd case="SkabelonDesign.DocumentData:DefineData" variableName="BasedOnDocumentPartId">
    <Doc.Prop.BasedOnDocumentPartId>
      <Doc.Prop.BasedOnDocumentPartId/>
    </Doc.Prop.BasedOnDocumentPartId>
    <s/>
  </Cmd>
  <Cmd case="SkabelonDesign.DocumentData:DefineData" variableName="CustomerName">
    <Doc.Prop.CustomerName>
      <Doc.Prop.CustomerName/>
    </Doc.Prop.CustomerName>
    <s/>
  </Cmd>
  <Cmd case="SkabelonDesign.DocumentData:DefineData" variableName="ProjectName">
    <Doc.Prop.ProjectName>
      <Doc.Prop.ProjectName/>
    </Doc.Prop.ProjectName>
    <s/>
  </Cmd>
  <Cmd case="SkabelonDesign.DocumentData:DefineData" variableName="ProjectId">
    <Doc.Prop.ProjectId>
      <Doc.Prop.ProjectId/>
    </Doc.Prop.ProjectId>
    <s/>
  </Cmd>
  <Cmd case="SkabelonDesign.DocumentData:DefineData" variableName="DocumentIdExternal">
    <Doc.Prop.DocumentIdExternal>
      <Doc.Prop.DocumentIdExternal/>
    </Doc.Prop.DocumentIdExternal>
    <s/>
  </Cmd>
  <Cmd case="SkabelonDesign.DocumentData:DefineData" variableName="DocumentClassIdIEC61355">
    <Doc.Prop.DocumentClassIdIEC61355>
      <Doc.Prop.DocumentClassIdIEC61355/>
    </Doc.Prop.DocumentClassIdIEC61355>
    <s/>
  </Cmd>
  <Cmd case="SkabelonDesign.DocumentData:DefineData" variableName="OccurrenceIdIEC61346">
    <Doc.Prop.OccurrenceIdIEC61346>
      <Doc.Prop.OccurrenceIdIEC61346/>
    </Doc.Prop.OccurrenceIdIEC61346>
    <s/>
  </Cmd>
  <Cmd case="SkabelonDesign.DocumentData:DefineData" variableName="DocumentId">
    <Doc.Prop.DocumentId>
      <Doc.Prop.DocumentId/>
    </Doc.Prop.DocumentId>
    <s/>
  </Cmd>
  <Cmd case="SkabelonDesign.DocumentData:UpdateCustomXml" variableName="DocumentId" xpath="(//*[local-name() = 'documentManagement']/*[local-name() = 'ABB_Coll_DocumentId'])"/>
  <Cmd case="SkabelonDesign.DocumentData:DefineData" variableName="Date">
    <Doc.Prop.Date>
      <Doc.Prop.Date/>
    </Doc.Prop.Date>
    <s/>
  </Cmd>
  <Cmd case="SkabelonDesign.DocumentData:DefineData" variableName="Addressinput">
    <Doc.Prop.Addressinput>
      <Doc.Prop.Addressinput/>
    </Doc.Prop.Addressinput>
    <s/>
  </Cmd>
  <Cmd case="SkabelonDesign.DocumentData:DefineData" variableName="Business">
    <Doc.Prop.Business>
      <Doc.Prop.Business/>
    </Doc.Prop.Business>
    <s/>
  </Cmd>
  <Cmd case="SkabelonDesign.DocumentData:DefineData" variableName="CreatorName">
    <Doc.Prop.CreatorName>
      <Doc.Prop.CreatorName/>
    </Doc.Prop.CreatorName>
    <s/>
  </Cmd>
  <Cmd case="SkabelonDesign.DocumentData:DefineData" variableName="From">
    <Doc.Prop.From>
      <Doc.Prop.From/>
    </Doc.Prop.From>
    <s/>
  </Cmd>
  <Cmd case="SkabelonDesign.DocumentData:DefineData" variableName="PhoneDirect">
    <Doc.Prop.PhoneDirect>
      <Doc.Prop.PhoneDirect/>
    </Doc.Prop.PhoneDirect>
    <s/>
  </Cmd>
  <Cmd case="SkabelonDesign.DocumentData:DefineData" variableName="FAXDirect">
    <Doc.Prop.FAXDirect>
      <Doc.Prop.FAXDirect/>
    </Doc.Prop.FAXDirect>
    <s/>
  </Cmd>
  <Cmd case="SkabelonDesign.DocumentData:DefineData" variableName="E-mail">
    <Doc.Prop.E-mail>
      <Doc.Prop.E-mail/>
    </Doc.Prop.E-mail>
    <s/>
  </Cmd>
  <Cmd case="SkabelonDesign.DocumentData:DefineData" variableName="Cc">
    <Doc.Prop.Cc>
      <Doc.Prop.Cc/>
    </Doc.Prop.Cc>
    <s/>
  </Cmd>
  <Cmd case="SkabelonDesign.DocumentData:DefineData" variableName="JobTitle">
    <Doc.Prop.JobTitle>
      <Doc.Prop.JobTitle/>
    </Doc.Prop.JobTitle>
    <s/>
  </Cmd>
  <Cmd case="SkabelonDesign.DocumentData:DefineData" variableName="LanguageCode">
    <Doc.Prop.LanguageCode>
      <Doc.Prop.LanguageCode/>
    </Doc.Prop.LanguageCode>
    <s/>
  </Cmd>
  <cmd case="SkabelonDesign.DocumentData:UpdateCustomXml" variableName="LanguageCode" xpath="(//*[local-name() = 'documentManagement']/*[local-name() = 'o8cb8facb2054f9d919ea0674048ef40']/*[local-name() = 'Terms']/*[local-name() = 'TermInfo']/*[local-name() = 'TermName'])"/>
  <Cmd case="SkabelonDesign.DocumentData:DefineData" variableName="LanguageCodeGUID">
    <Doc.Prop.LanguageCodeGUID>
      <Doc.Prop.LanguageCodeGUID/>
    </Doc.Prop.LanguageCodeGUID>
    <s/>
  </Cmd>
  <cmd case="SkabelonDesign.DocumentData:UpdateCustomXml" variableName="LanguageCodeGUID" xpath="(//*[local-name() = 'documentManagement']/*[local-name() = 'o8cb8facb2054f9d919ea0674048ef40']/*[local-name() = 'Terms']/*[local-name() = 'TermInfo']/*[local-name() = 'TermId'])"/>
  <Cmd case="SkabelonDesign.DocumentData:DefineData" variableName="DocumentRevisionId">
    <Doc.Prop.DocumentRevisionId>
      <Doc.Prop.DocumentRevisionId/>
    </Doc.Prop.DocumentRevisionId>
    <s/>
  </Cmd>
  <Cmd case="SkabelonDesign.DocumentData:UpdateCustomXml" variableName="DocumentRevisionId" xpath="(//*[local-name() = 'documentManagement']/*[local-name() = 'DocumentRevisionId'])"/>
  <Cmd case="SkabelonDesign.DocumentData:DefineData" variableName="SecurityLevel">
    <Doc.Prop.SecurityLevel>
      <Doc.Prop.SecurityLevel/>
    </Doc.Prop.SecurityLevel>
    <s/>
  </Cmd>
  <Cmd case="SkabelonDesign.DocumentData:UpdateCustomXml" variableName="SecurityLevel" xpath="(//*[local-name() = 'documentManagement']/*[local-name() = 'ABB_Coll_SecurityLevel'])"/>
  <Cmd case="SkabelonDesign.DocumentData:DefineData" variableName="DocumentKind">
    <Doc.Prop.DocumentKind>
      <Doc.Prop.DocumentKind/>
    </Doc.Prop.DocumentKind>
    <s/>
  </Cmd>
  <cmd case="SkabelonDesign.DocumentData:UpdateCustomXml" variableName="DocumentKind" xpath="(//*[local-name() = 'documentManagement']/*[local-name() = 'na4369807a744182aff6832bcef961df']/*[local-name() = 'Terms']/*[local-name() = 'TermInfo']/*[local-name() = 'TermName'])"/>
  <Cmd case="SkabelonDesign.DocumentData:DefineData" variableName="DocumentKindGUID">
    <Doc.Prop.DocumentKindGUID>
      <Doc.Prop.DocumentKindGUID/>
    </Doc.Prop.DocumentKindGUID>
    <s/>
  </Cmd>
  <cmd case="SkabelonDesign.DocumentData:UpdateCustomXml" variableName="DocumentKindGUID" xpath="(//*[local-name() = 'documentManagement']/*[local-name() = 'na4369807a744182aff6832bcef961df']/*[local-name() = 'Terms']/*[local-name() = 'TermInfo']/*[local-name() = 'TermId'])"/>
  <Cmd case="SkabelonDesign.DocumentData:DefineData" variableName="CompanyName">
    <Doc.Prop.CompanyName>
      <Doc.Prop.CompanyName/>
    </Doc.Prop.CompanyName>
    <s/>
  </Cmd>
  <Cmd case="SkabelonDesign.DocumentData:DefineData" variableName="POBox">
    <Doc.Prop.POBox>
      <Doc.Prop.POBox/>
    </Doc.Prop.POBox>
    <s/>
  </Cmd>
  <Cmd case="SkabelonDesign.DocumentData:DefineData" variableName="City">
    <Doc.Prop.City>
      <Doc.Prop.City/>
    </Doc.Prop.City>
    <s/>
  </Cmd>
  <Cmd case="SkabelonDesign.DocumentData:DefineData" variableName="PostalAddress">
    <Doc.Prop.PostalAddress>
      <Doc.Prop.PostalAddress/>
    </Doc.Prop.PostalAddress>
    <s/>
  </Cmd>
  <Cmd case="SkabelonDesign.DocumentData:DefineData" variableName="PreparedByPerson">
    <Doc.Prop.PreparedByPerson>
      <Doc.Prop.PreparedByPerson/>
    </Doc.Prop.PreparedByPerson>
    <s/>
  </Cmd>
  <Cmd case="SkabelonDesign.DocumentData:UpdateCustomXml" variableName="PreparedByPerson" xpath="(//*[local-name() = 'documentManagement']/*[local-name() = 'ABB_Coll_PreparedByPerson'])"/>
  <Cmd case="SkabelonDesign.DocumentData:DefineData" variableName="PreparedDate">
    <Doc.Prop.PreparedDate>
      <Doc.Prop.PreparedDate/>
    </Doc.Prop.PreparedDate>
    <s/>
  </Cmd>
  <Cmd case="SkabelonDesign.DocumentData:UpdateCustomXml" variableName="PreparedDate" xpath="(//*[local-name() = 'documentManagement']/*[local-name() = 'ABB_Coll_PreparedDate'])"/>
  <Cmd case="SkabelonDesign.DocumentData:DefineData" variableName="ApprovedByPerson">
    <Doc.Prop.ApprovedByPerson>
      <Doc.Prop.ApprovedByPerson/>
    </Doc.Prop.ApprovedByPerson>
    <s/>
  </Cmd>
  <Cmd case="SkabelonDesign.DocumentData:DefineData" variableName="ApprovalDate">
    <Doc.Prop.ApprovalDate>
      <Doc.Prop.ApprovalDate/>
    </Doc.Prop.ApprovalDate>
    <s/>
  </Cmd>
  <Cmd case="SkabelonDesign.DocumentData:UpdateCustomXml" variableName="ApprovalDate" xpath="(//*[local-name() = 'documentManagement']/*[local-name() = 'ABB_Coll_ApprovalDate'])"/>
  <Cmd case="SkabelonDesign.DocumentData:DefineData" variableName="LifecycleStatus">
    <Doc.Prop.LifecycleStatus>
      <Doc.Prop.LifecycleStatus/>
    </Doc.Prop.LifecycleStatus>
    <s/>
  </Cmd>
  <Cmd case="SkabelonDesign.DocumentData:UpdateCustomXml" variableName="LifecycleStatus" xpath="(//*[local-name() = 'documentManagement']/*[local-name() = 'ABB_Coll_LifecycleStatus'])"/>
  <Cmd case="SkabelonDesign.DocumentData:DefineData" variableName="CopyrightYear">
    <Doc.Prop.CopyrightYear>
      <Doc.Prop.CopyrightYear/>
    </Doc.Prop.CopyrightYear>
    <s/>
  </Cmd>
  <Cmd case="SkabelonDesign.DocumentData:DefineData" variableName="SecurityLevel">
    <Doc.Prop.SecurityLevel>
      <Doc.Prop.SecurityLevel/>
    </Doc.Prop.SecurityLevel>
    <s/>
  </Cmd>
  <Cmd case="SkabelonDesign.DocumentData:DefineData" variableName="Title">
    <Doc.Prop.Title>
      <Doc.Prop.Title/>
    </Doc.Prop.Title>
    <Doc.Prop.DocumentTitle>
      <Doc.Prop.DocumentTitle/>
    </Doc.Prop.DocumentTitle>
    <s/>
  </Cmd>
  <Cmd case="SkabelonDesign.DocumentData:DefineData" variableName="SupplementaryTitle">
    <Doc.Prop.SupplementaryTitle>
      <Doc.Prop.SupplementaryTitle/>
    </Doc.Prop.SupplementaryTitle>
    <s/>
  </Cmd>
  <Cmd case="SkabelonDesign.DocumentData:DefineData" variableName="CategoryTitle">
    <Doc.Prop.CategoryTitle>
      <Doc.Prop.CategoryTitle/>
    </Doc.Prop.CategoryTitle>
    <s/>
  </Cmd>
  <Cmd case="SkabelonDesign.DocumentData:DefineData" variableName="Year">
    <Doc.Prop.Year>
      <Doc.Prop.Year/>
    </Doc.Prop.Year>
    <s/>
  </Cmd>
  <Cmd case="SkabelonDesign.DocumentData:DefineData" variableName="BusinessArea">
    <Doc.Prop.BusinessArea>
      <Doc.Prop.BusinessArea/>
    </Doc.Prop.BusinessArea>
    <s/>
  </Cmd>
  <Cmd case="SkabelonDesign.DocumentData:DefineData" variableName="OwningOrganization">
    <Doc.Prop.OwningOrganization>
      <Doc.Prop.OwningOrganization/>
    </Doc.Prop.OwningOrganization>
    <s/>
  </Cmd>
  <Cmd case="SkabelonDesign.DocumentData:UpdateCustomXml" variableName="OwningOrganization" xpath="(//*[local-name() = 'documentManagement']/*[local-name() = 'ABB_Coll_OwningOrganization'])"/>
  <Cmd case="SkabelonDesign.DocumentData:DefineData" variableName="Status">
    <Doc.Prop.Status>
      <Doc.Prop.Status/>
    </Doc.Prop.Status>
    <s/>
  </Cmd>
  <Cmd case="SkabelonDesign.DocumentData:DefineData" variableName="Term">
    <Doc.Prop.Term>
      <Doc.Prop.Term/>
    </Doc.Prop.Term>
    <s/>
  </Cmd>
  <cmd case="SkabelonDesign.DocumentData:UpdateCustomXml" variableName="Term" xpath="(//*[local-name() = 'documentManagement']/*[local-name() = 'f1a8b6118a1a4f3ebb578e89f20c0a61']/*[local-name() = 'Terms']/*[local-name() = 'TermInfo']/*[local-name() = 'TermName'])"/>
  <Cmd case="SkabelonDesign.DocumentData:DefineData" variableName="TermGUID">
    <Doc.Prop.TermGUID>
      <Doc.Prop.TermGUID/>
    </Doc.Prop.TermGUID>
    <s/>
  </Cmd>
  <cmd case="SkabelonDesign.DocumentData:UpdateCustomXml" variableName="TermGUID" xpath="(//*[local-name() = 'documentManagement']/*[local-name() = 'f1a8b6118a1a4f3ebb578e89f20c0a61']/*[local-name() = 'Terms']/*[local-name() = 'TermInfo']/*[local-name() = 'TermId'])"/>
  <Cmd case="SkabelonDesign.DocumentData:DefineData" variableName="Copyright">
    <Doc.Prop.CopyrightYear>
      <s><![CDATA[© ]]></s>
      <Doc.Prop.CopyrightYear/>
      <s> Hitachi Energy. All rights reserved.</s>
    </Doc.Prop.CopyrightYear>
    <Custom Name="Doc.XPath/*[local-name() = 'GrowBusinessDocument']/*[local-name() = 'DocumentTitle.Title']">
      <Custom Name="Doc.XPath/*[local-name() = 'GrowBusinessDocument']/*[local-name() = 'DocumentTitle.Title']"/>
    </Custom>
    <s/>
  </Cmd>
  <Cmd case="SkabelonDesign.DocumentData:DefineData" variableName="DocumentRevisionIdLabelAndValue">
    <Doc.Prop.DocumentRevisionId>
      <s><![CDATA[ - Rev:  ]]></s>
      <Doc.Prop.DocumentRevisionId/>
    </Doc.Prop.DocumentRevisionId>
    <s/>
  </Cmd>
  <Cmd case="SkabelonDesign.DocumentData:DefineData" variableName="PPMetadata">
    <Doc.Prop.DocumentID>
      <Doc.Prop.Date/>
      <s><![CDATA[ - Document ID:]]></s>
      <Doc.Prop.DocumentID/>
      <DocumentRevisionIdLabelAndValue/>
    </Doc.Prop.DocumentID>
    <Doc.Prop.Date>
      <Doc.Prop.Date/>
    </Doc.Prop.Date>
    <s/>
  </Cmd>
  <Cmd case="SkabelonDesign.DocumentData:DefineData" variableName="DocumentIdLabel">
    <Doc.Prop.DocumentID>
      <s><![CDATA[Document ID.:]]></s>
    </Doc.Prop.DocumentID>
    <s/>
  </Cmd>
  <Cmd case="SkabelonDesign.DocumentData:DefineData" variableName="DocumentRevisionIdLabel">
    <Doc.Prop.DocumentID>
      <s><![CDATA[Rev.:]]></s>
    </Doc.Prop.DocumentID>
    <s/>
  </Cmd>
  <Cmd case="BaseExtensions:If" if-1-type="documentprop" if-1-key="SecurityLevel" if-1-value="Internal">
    <True>
      <Cmd case="BaseExtensions:show-hide-pp" show="True" ShapeNames="Internal"/>
      <Cmd case="BaseExtensions:show-hide-pp" show="False" ShapeNames="Confidential"/>
      <Cmd case="BaseExtensions:show-hide-pp" show="False" ShapeNames="Strictly"/>
      <Cmd case="BaseExtensions:show-hide-pp" show="False" ShapeNames="Public"/>
    </True>
  </Cmd>
  <Cmd case="BaseExtensions:If" if-1-type="documentprop" if-1-key="SecurityLevel" if-1-value="Confidential">
    <True>
      <Cmd case="BaseExtensions:show-hide-pp" show="False" ShapeNames="Internal"/>
      <Cmd case="BaseExtensions:show-hide-pp" show="True" ShapeNames="Confidential"/>
      <Cmd case="BaseExtensions:show-hide-pp" show="False" ShapeNames="Strictly"/>
      <Cmd case="BaseExtensions:show-hide-pp" show="False" ShapeNames="Public"/>
    </True>
  </Cmd>
  <Cmd case="BaseExtensions:If" if-1-type="documentprop" if-1-key="SecurityLevel" if-1-value="Strictly Confidential">
    <True>
      <Cmd case="BaseExtensions:show-hide-pp" show="False" ShapeNames="Internal"/>
      <Cmd case="BaseExtensions:show-hide-pp" show="False" ShapeNames="Confidential"/>
      <Cmd case="BaseExtensions:show-hide-pp" show="True" ShapeNames="Strictly"/>
      <Cmd case="BaseExtensions:show-hide-pp" show="False" ShapeNames="Public"/>
    </True>
  </Cmd>
  <Cmd case="BaseExtensions:If" if-1-type="documentprop" if-1-key="SecurityLevel" if-1-value="Public">
    <True>
      <Cmd case="BaseExtensions:show-hide-pp" show="False" ShapeNames="Internal"/>
      <Cmd case="BaseExtensions:show-hide-pp" show="False" ShapeNames="Confidential"/>
      <Cmd case="BaseExtensions:show-hide-pp" show="False" ShapeNames="Strictly"/>
      <Cmd case="BaseExtensions:show-hide-pp" show="True" ShapeNames="Public"/>
    </True>
  </Cmd>
  <Cmd case="BaseExtensions:If" if-1-type="docpropmap" if-1-key="TemplafyTenantId" if-1-value="+powergrids;+powergridsuat">
    <True>
      <Cmd case="BaseExtensions:find-shape-bring-to-front" layout-1-name="Cover Slide - Brighter Picture A" shape-1-name-1="Strictly" shape-1-name-2="Internal" shape-1-name-3="Public" shape-1-name-4="Confidential" layout-2-name="Cover Slide - Brighter Picture B" shape-2-name-1="Strictly" shape-2-name-2="Internal" shape-2-name-3="Public" shape-2-name-4="Confidential" layout-3-name="Cover Slide - Darker Picture A" shape-3-name-1="Strictly" shape-3-name-2="Internal" shape-3-name-3="Public" shape-3-name-4="Confidential" layout-4-name="Cover Slide - Darker Picture B" shape-4-name-1="Strictly" shape-4-name-2="Internal" shape-4-name-3="Public" shape-4-name-4="Confidential"/>
    </True>
  </Cmd>
</Update>
</file>

<file path=customXml/item3.xml><?xml version="1.0" encoding="utf-8"?>
<TemplafySlideFormConfiguration><![CDATA[{"formFields":[],"formDataEntries":[]}]]></TemplafySlideFormConfiguration>
</file>

<file path=customXml/item4.xml><?xml version="1.0" encoding="utf-8"?>
<TemplafySlideTemplateConfiguration><![CDATA[{"slideVersion":1,"isValidatorEnabled":false,"isLocked":false,"elementsMetadata":[],"slideId":"637908896561333165","enableDocumentContentUpdater":false,"version":"2.0"}]]></TemplafySlideTemplateConfiguration>
</file>

<file path=customXml/item5.xml><?xml version="1.0" encoding="utf-8"?>
<TemplafyFormConfiguration><![CDATA[{"formFields":[],"formDataEntries":[]}]]></TemplafyFormConfiguration>
</file>

<file path=customXml/item6.xml><?xml version="1.0" encoding="utf-8"?>
<TemplafyTemplateConfiguration><![CDATA[{"elementsMetadata":[],"transformationConfigurations":[],"templateName":"Blank PPT","templateDescription":"","enableDocumentContentUpdater":false,"version":"2.0"}]]></TemplafyTemplateConfiguration>
</file>

<file path=customXml/item7.xml><?xml version="1.0" encoding="utf-8"?>
<TemplafySlideTemplateConfiguration><![CDATA[{"slideVersion":1,"isValidatorEnabled":false,"isLocked":false,"elementsMetadata":[],"slideId":"637908896561333165","enableDocumentContentUpdater":false,"version":"2.0"}]]></TemplafySlideTemplateConfiguration>
</file>

<file path=customXml/itemProps1.xml><?xml version="1.0" encoding="utf-8"?>
<ds:datastoreItem xmlns:ds="http://schemas.openxmlformats.org/officeDocument/2006/customXml" ds:itemID="{C81C7D5C-FFD8-4BA8-84A8-A9D312675F79}">
  <ds:schemaRefs/>
</ds:datastoreItem>
</file>

<file path=customXml/itemProps2.xml><?xml version="1.0" encoding="utf-8"?>
<ds:datastoreItem xmlns:ds="http://schemas.openxmlformats.org/officeDocument/2006/customXml" ds:itemID="{D1EF1EF6-FA49-4337-A46C-C565ED4628E7}">
  <ds:schemaRefs/>
</ds:datastoreItem>
</file>

<file path=customXml/itemProps3.xml><?xml version="1.0" encoding="utf-8"?>
<ds:datastoreItem xmlns:ds="http://schemas.openxmlformats.org/officeDocument/2006/customXml" ds:itemID="{B29BC0C5-2416-4985-A547-4473BF6CD8CB}">
  <ds:schemaRefs/>
</ds:datastoreItem>
</file>

<file path=customXml/itemProps4.xml><?xml version="1.0" encoding="utf-8"?>
<ds:datastoreItem xmlns:ds="http://schemas.openxmlformats.org/officeDocument/2006/customXml" ds:itemID="{C2BFDBDB-98BB-4D2B-A8B6-8A952BE5D529}">
  <ds:schemaRefs/>
</ds:datastoreItem>
</file>

<file path=customXml/itemProps5.xml><?xml version="1.0" encoding="utf-8"?>
<ds:datastoreItem xmlns:ds="http://schemas.openxmlformats.org/officeDocument/2006/customXml" ds:itemID="{EE94398A-6978-4C9F-A3D0-E861EC773F05}">
  <ds:schemaRefs/>
</ds:datastoreItem>
</file>

<file path=customXml/itemProps6.xml><?xml version="1.0" encoding="utf-8"?>
<ds:datastoreItem xmlns:ds="http://schemas.openxmlformats.org/officeDocument/2006/customXml" ds:itemID="{97B641B7-56D9-489B-9F68-19CCACF6EA12}">
  <ds:schemaRefs/>
</ds:datastoreItem>
</file>

<file path=customXml/itemProps7.xml><?xml version="1.0" encoding="utf-8"?>
<ds:datastoreItem xmlns:ds="http://schemas.openxmlformats.org/officeDocument/2006/customXml" ds:itemID="{2AA95553-5614-4CAC-9662-6404BFD1FE0F}">
  <ds:schemaRefs/>
</ds:datastoreItem>
</file>

<file path=docMetadata/LabelInfo.xml><?xml version="1.0" encoding="utf-8"?>
<clbl:labelList xmlns:clbl="http://schemas.microsoft.com/office/2020/mipLabelMetadata">
  <clbl:label id="{7831e6d9-dc6c-4cd1-9ec6-1dc2b4133195}" enabled="0" method="" siteId="{7831e6d9-dc6c-4cd1-9ec6-1dc2b4133195}" removed="1"/>
</clbl:labelList>
</file>

<file path=docProps/app.xml><?xml version="1.0" encoding="utf-8"?>
<Properties xmlns="http://schemas.openxmlformats.org/officeDocument/2006/extended-properties" xmlns:vt="http://schemas.openxmlformats.org/officeDocument/2006/docPropsVTypes">
  <Template>JV Master Template_20200514</Template>
  <TotalTime>0</TotalTime>
  <Words>1460</Words>
  <Application>Microsoft Office PowerPoint</Application>
  <PresentationFormat>Widescreen</PresentationFormat>
  <Paragraphs>244</Paragraphs>
  <Slides>17</Slides>
  <Notes>0</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Cambria Math</vt:lpstr>
      <vt:lpstr>Garamond</vt:lpstr>
      <vt:lpstr>Times New Roman</vt:lpstr>
      <vt:lpstr>Wingdings</vt:lpstr>
      <vt:lpstr>Hitachi Energy</vt:lpstr>
      <vt:lpstr>Παραμετρική μελέτη βιομηχανικού φυγοκεντρικού φυσητήρα με χρήση λογισμικού υπολογιστικής ρευστοδυναμικής</vt:lpstr>
      <vt:lpstr>Δομή της παρουσίασης</vt:lpstr>
      <vt:lpstr>1. Εισαγωγή 1.1. Ο φυγοκεντρικός φυσητήρας</vt:lpstr>
      <vt:lpstr>1. Εισαγωγή 1.2. Ο σκοπός της εργασίας</vt:lpstr>
      <vt:lpstr>2. Μοντελοποίηση του φυσητήρα 2.1. Δημιουργία του CAD μοντέλου</vt:lpstr>
      <vt:lpstr>2. Μοντελοποίηση του φυσητήρα 2.2. Δημιουργία του CFD μοντέλου – Τεχνική μοντελοποίησης</vt:lpstr>
      <vt:lpstr>2. Μοντελοποίηση του φυσητήρα 2.3. Δημιουργία του CFD μοντέλου – Πλεγματοποίηση, οριακές συνθήκες και κριτήρια σύγκλισης</vt:lpstr>
      <vt:lpstr>2. Μοντελοποίηση του φυσητήρα 2.4. Μελέτη ανεξαρτησίας πλέγματος και επικύρωση υπολογιστικού μοντέλου</vt:lpstr>
      <vt:lpstr>2. Μοντελοποίηση του φυσητήρα 2.5. Επαλήθευση των νόμων ομοιότητας για την πτερωτή</vt:lpstr>
      <vt:lpstr>3. Παραμετρικές μελέτες της πτερωτής 3.1. Διάμετρος πτερωτής</vt:lpstr>
      <vt:lpstr>3. Παραμετρικές μελέτες της πτερωτής 3.2. Ύψος πτερυγίων</vt:lpstr>
      <vt:lpstr>3. Παραμετρικές μελέτες της πτερωτής 3.3. Αριθμός πτερυγίων</vt:lpstr>
      <vt:lpstr>3. Παραμετρικές μελέτες της πτερωτής 3.4. Γωνία πτερυγίων</vt:lpstr>
      <vt:lpstr>4. Παράδειγμα νέας σχεδίασης </vt:lpstr>
      <vt:lpstr>5. Συμπεράσματα - Ανακεφαλαίωση </vt:lpstr>
      <vt:lpstr>5. Συμπεράσματα - Ανακεφαλαίωση </vt:lpstr>
      <vt:lpstr>Σας ευχαριστώ πολύ για την προσοχή σας</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lastModifiedBy/>
  <cp:revision>1</cp:revision>
  <dcterms:created xsi:type="dcterms:W3CDTF">2024-07-10T07:15:16Z</dcterms:created>
  <dcterms:modified xsi:type="dcterms:W3CDTF">2024-07-15T10:25:24Z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fyTimeStamp">
    <vt:lpwstr>2022-06-15T11:34:16</vt:lpwstr>
  </property>
  <property fmtid="{D5CDD505-2E9C-101B-9397-08002B2CF9AE}" pid="3" name="TemplafyTenantId">
    <vt:lpwstr>hitachienergy</vt:lpwstr>
  </property>
  <property fmtid="{D5CDD505-2E9C-101B-9397-08002B2CF9AE}" pid="4" name="TemplafyTemplateId">
    <vt:lpwstr>637908896555106181</vt:lpwstr>
  </property>
  <property fmtid="{D5CDD505-2E9C-101B-9397-08002B2CF9AE}" pid="5" name="TemplafyUserProfileId">
    <vt:lpwstr>937747878716899393</vt:lpwstr>
  </property>
  <property fmtid="{D5CDD505-2E9C-101B-9397-08002B2CF9AE}" pid="6" name="TemplafyLanguageCode">
    <vt:lpwstr>en-US</vt:lpwstr>
  </property>
  <property fmtid="{D5CDD505-2E9C-101B-9397-08002B2CF9AE}" pid="7" name="TemplafyFromBlank">
    <vt:bool>true</vt:bool>
  </property>
</Properties>
</file>