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8"/>
  </p:notesMasterIdLst>
  <p:sldIdLst>
    <p:sldId id="256" r:id="rId2"/>
    <p:sldId id="288" r:id="rId3"/>
    <p:sldId id="289" r:id="rId4"/>
    <p:sldId id="257" r:id="rId5"/>
    <p:sldId id="260" r:id="rId6"/>
    <p:sldId id="265" r:id="rId7"/>
    <p:sldId id="261" r:id="rId8"/>
    <p:sldId id="262" r:id="rId9"/>
    <p:sldId id="263" r:id="rId10"/>
    <p:sldId id="266" r:id="rId11"/>
    <p:sldId id="268" r:id="rId12"/>
    <p:sldId id="270" r:id="rId13"/>
    <p:sldId id="274" r:id="rId14"/>
    <p:sldId id="275" r:id="rId15"/>
    <p:sldId id="271" r:id="rId16"/>
    <p:sldId id="272" r:id="rId17"/>
    <p:sldId id="279" r:id="rId18"/>
    <p:sldId id="273" r:id="rId19"/>
    <p:sldId id="284" r:id="rId20"/>
    <p:sldId id="286" r:id="rId21"/>
    <p:sldId id="276" r:id="rId22"/>
    <p:sldId id="285" r:id="rId23"/>
    <p:sldId id="282" r:id="rId24"/>
    <p:sldId id="287" r:id="rId25"/>
    <p:sldId id="294" r:id="rId26"/>
    <p:sldId id="290" r:id="rId2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Φωτεινό στυλ 1 - Έμφαση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20" autoAdjust="0"/>
    <p:restoredTop sz="94660"/>
  </p:normalViewPr>
  <p:slideViewPr>
    <p:cSldViewPr snapToGrid="0">
      <p:cViewPr varScale="1">
        <p:scale>
          <a:sx n="91" d="100"/>
          <a:sy n="91" d="100"/>
        </p:scale>
        <p:origin x="73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BD07FF-6E09-4385-B2DE-9CEF35DD3D05}"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l-GR"/>
        </a:p>
      </dgm:t>
    </dgm:pt>
    <dgm:pt modelId="{D5124CA0-1647-4AB0-BAD5-316C86710D62}">
      <dgm:prSet phldrT="[Κείμενο]"/>
      <dgm:spPr/>
      <dgm:t>
        <a:bodyPr/>
        <a:lstStyle/>
        <a:p>
          <a:pPr>
            <a:buFont typeface="Arial" panose="020B0604020202020204" pitchFamily="34" charset="0"/>
            <a:buChar char="•"/>
          </a:pPr>
          <a:r>
            <a:rPr lang="el-GR" b="1" dirty="0"/>
            <a:t>Δείκτης Ενεργειακής Αποδοτικότητας Υφιστάμενου Πλοίου (EEXI)</a:t>
          </a:r>
        </a:p>
        <a:p>
          <a:pPr>
            <a:buFont typeface="Arial" panose="020B0604020202020204" pitchFamily="34" charset="0"/>
            <a:buChar char="•"/>
          </a:pPr>
          <a:r>
            <a:rPr lang="el-GR" dirty="0"/>
            <a:t>Ο EEXI απαιτεί τα πλοία να συμμορφώνονται με ελάχιστα πρότυπα ενεργειακής απόδοσης, προωθώντας τη χρήση συσκευών εξοικονόμησης ενέργειας για να μειωθεί η κατανάλωση καυσίμου και οι εκπομπές CO2. Τα πλοία που δεν πληρούν τα απαιτούμενα επίπεδα μπορεί να χρειαστεί να εγκαταστήσουν </a:t>
          </a:r>
          <a:r>
            <a:rPr lang="el-GR" dirty="0" err="1"/>
            <a:t>ESDs</a:t>
          </a:r>
          <a:r>
            <a:rPr lang="el-GR" dirty="0"/>
            <a:t> για να βελτιώσουν την απόδοσή τους.</a:t>
          </a:r>
          <a:r>
            <a:rPr lang="en-US" dirty="0"/>
            <a:t>  </a:t>
          </a:r>
        </a:p>
        <a:p>
          <a:pPr>
            <a:buFont typeface="Arial" panose="020B0604020202020204" pitchFamily="34" charset="0"/>
            <a:buChar char="•"/>
          </a:pPr>
          <a:r>
            <a:rPr lang="el-GR" b="1" dirty="0"/>
            <a:t>Υιοθετήθηκε το 2020, σε ισχύ από 1 Ιανουαρίου 2023.
Υπολογισμός: Βασίζεται σε καθαρό βάρος, ισχύ κινητήρα, και σχεδιαστική ταχύτητα.
Πιστοποίηση: Πλοία που συμμορφώνονται λαμβάνουν Πιστοποιητικό Ενεργειακής Αποδοτικότητας Υφιστάμενου Πλοίου</a:t>
          </a:r>
          <a:endParaRPr lang="en-US" dirty="0"/>
        </a:p>
        <a:p>
          <a:pPr>
            <a:buFont typeface="Arial" panose="020B0604020202020204" pitchFamily="34" charset="0"/>
            <a:buChar char="•"/>
          </a:pPr>
          <a:endParaRPr lang="el-GR" dirty="0"/>
        </a:p>
      </dgm:t>
    </dgm:pt>
    <dgm:pt modelId="{75BBCC2A-2A1E-4689-8C10-12F82AC065D8}" type="parTrans" cxnId="{1FC44DF4-1786-4949-A0B4-1BBB6F79DCA3}">
      <dgm:prSet/>
      <dgm:spPr/>
      <dgm:t>
        <a:bodyPr/>
        <a:lstStyle/>
        <a:p>
          <a:endParaRPr lang="el-GR"/>
        </a:p>
      </dgm:t>
    </dgm:pt>
    <dgm:pt modelId="{B18FE777-D85A-4752-88F7-4838B6D2DBD5}" type="sibTrans" cxnId="{1FC44DF4-1786-4949-A0B4-1BBB6F79DCA3}">
      <dgm:prSet/>
      <dgm:spPr/>
      <dgm:t>
        <a:bodyPr/>
        <a:lstStyle/>
        <a:p>
          <a:endParaRPr lang="el-GR"/>
        </a:p>
      </dgm:t>
    </dgm:pt>
    <dgm:pt modelId="{5604E3A8-DEE9-4934-95AB-D06E98AB666B}">
      <dgm:prSet phldrT="[Κείμενο]"/>
      <dgm:spPr/>
      <dgm:t>
        <a:bodyPr/>
        <a:lstStyle/>
        <a:p>
          <a:pPr>
            <a:buFont typeface="Arial" panose="020B0604020202020204" pitchFamily="34" charset="0"/>
            <a:buChar char="•"/>
          </a:pPr>
          <a:r>
            <a:rPr lang="el-GR" b="1" dirty="0"/>
            <a:t>Λειτουργικός Δείκτης Ενεργειακής Αποδοτικότητας (EEOI)</a:t>
          </a:r>
        </a:p>
        <a:p>
          <a:pPr>
            <a:buFont typeface="Arial" panose="020B0604020202020204" pitchFamily="34" charset="0"/>
            <a:buChar char="•"/>
          </a:pPr>
          <a:r>
            <a:rPr lang="el-GR" dirty="0"/>
            <a:t>Ο EEOI μετρά την εκπομπή CO2 ανά μονάδα μεταφοράς. Η υιοθέτηση </a:t>
          </a:r>
          <a:r>
            <a:rPr lang="el-GR" dirty="0" err="1"/>
            <a:t>ESDs</a:t>
          </a:r>
          <a:r>
            <a:rPr lang="el-GR" dirty="0"/>
            <a:t> μπορεί να βοηθήσει στη μείωση αυτών των εκπομπών, βελτιώνοντας την ενεργειακή αποδοτικότητα του πλοίου κατά τη λειτουργία του.</a:t>
          </a:r>
          <a:r>
            <a:rPr lang="en-US" dirty="0"/>
            <a:t> </a:t>
          </a:r>
        </a:p>
        <a:p>
          <a:pPr>
            <a:buFont typeface="Arial" panose="020B0604020202020204" pitchFamily="34" charset="0"/>
            <a:buChar char="•"/>
          </a:pPr>
          <a:r>
            <a:rPr lang="el-GR" b="1" dirty="0"/>
            <a:t>Υπολογισμός</a:t>
          </a:r>
          <a:endParaRPr lang="en-US" b="1" dirty="0"/>
        </a:p>
        <a:p>
          <a:pPr>
            <a:buFont typeface="Arial" panose="020B0604020202020204" pitchFamily="34" charset="0"/>
            <a:buChar char="•"/>
          </a:pPr>
          <a:r>
            <a:rPr lang="el-GR" b="1" dirty="0"/>
            <a:t>EEOI = Εκπομπές CO2 [</a:t>
          </a:r>
          <a:r>
            <a:rPr lang="el-GR" b="1" dirty="0" err="1"/>
            <a:t>kg</a:t>
          </a:r>
          <a:r>
            <a:rPr lang="el-GR" b="1" dirty="0"/>
            <a:t>] / Εργασία μεταφοράς [τόνοι-μίλια]</a:t>
          </a:r>
          <a:endParaRPr lang="el-GR" dirty="0"/>
        </a:p>
      </dgm:t>
    </dgm:pt>
    <dgm:pt modelId="{5290EE6C-5F9F-4791-90D3-BEB6CFBF3105}" type="parTrans" cxnId="{B91FF33C-9B28-44A1-A847-4B8A552706DA}">
      <dgm:prSet/>
      <dgm:spPr/>
      <dgm:t>
        <a:bodyPr/>
        <a:lstStyle/>
        <a:p>
          <a:endParaRPr lang="el-GR"/>
        </a:p>
      </dgm:t>
    </dgm:pt>
    <dgm:pt modelId="{7519746E-F887-40F8-8BD4-F48F52FB5074}" type="sibTrans" cxnId="{B91FF33C-9B28-44A1-A847-4B8A552706DA}">
      <dgm:prSet/>
      <dgm:spPr/>
      <dgm:t>
        <a:bodyPr/>
        <a:lstStyle/>
        <a:p>
          <a:endParaRPr lang="el-GR"/>
        </a:p>
      </dgm:t>
    </dgm:pt>
    <dgm:pt modelId="{6D97B63D-33FB-4B70-80FC-A488BCD5D5DE}">
      <dgm:prSet phldrT="[Κείμενο]"/>
      <dgm:spPr/>
      <dgm:t>
        <a:bodyPr/>
        <a:lstStyle/>
        <a:p>
          <a:pPr>
            <a:buFont typeface="Arial" panose="020B0604020202020204" pitchFamily="34" charset="0"/>
            <a:buChar char="•"/>
          </a:pPr>
          <a:r>
            <a:rPr lang="el-GR" b="1" dirty="0"/>
            <a:t>Σχέδιο Διαχείρισης Ενεργειακής</a:t>
          </a:r>
          <a:r>
            <a:rPr lang="en-US" b="1" dirty="0"/>
            <a:t> A</a:t>
          </a:r>
          <a:r>
            <a:rPr lang="el-GR" b="1" dirty="0" err="1"/>
            <a:t>ποδοτικότητας</a:t>
          </a:r>
          <a:r>
            <a:rPr lang="el-GR" b="1" dirty="0"/>
            <a:t> </a:t>
          </a:r>
          <a:endParaRPr lang="en-US" b="1" dirty="0"/>
        </a:p>
        <a:p>
          <a:pPr>
            <a:buFont typeface="Arial" panose="020B0604020202020204" pitchFamily="34" charset="0"/>
            <a:buChar char="•"/>
          </a:pPr>
          <a:r>
            <a:rPr lang="el-GR" dirty="0"/>
            <a:t>Το SEEMP ενθαρρύνει τη χρήση τεχνολογιών και πρακτικών για την εξοικονόμηση ενέργειας. Συσκευές όπως οι Air </a:t>
          </a:r>
          <a:r>
            <a:rPr lang="el-GR" dirty="0" err="1"/>
            <a:t>Lubrication</a:t>
          </a:r>
          <a:r>
            <a:rPr lang="el-GR" dirty="0"/>
            <a:t> Systems ή οι </a:t>
          </a:r>
          <a:r>
            <a:rPr lang="el-GR" dirty="0" err="1"/>
            <a:t>Ducted</a:t>
          </a:r>
          <a:r>
            <a:rPr lang="el-GR" dirty="0"/>
            <a:t> </a:t>
          </a:r>
          <a:r>
            <a:rPr lang="el-GR" dirty="0" err="1"/>
            <a:t>Propellers</a:t>
          </a:r>
          <a:r>
            <a:rPr lang="el-GR" dirty="0"/>
            <a:t> μπορούν να ενσωματωθούν στο SEEMP για να βελτιώσουν την ενεργειακή αποδοτικότητα και να μειώσουν το κόστος λειτουργίας.</a:t>
          </a:r>
          <a:endParaRPr lang="en-US" dirty="0"/>
        </a:p>
        <a:p>
          <a:pPr>
            <a:buFont typeface="Arial" panose="020B0604020202020204" pitchFamily="34" charset="0"/>
            <a:buChar char="•"/>
          </a:pPr>
          <a:r>
            <a:rPr lang="el-GR" b="1" dirty="0" err="1"/>
            <a:t>Υποχρεωτικότητα</a:t>
          </a:r>
          <a:r>
            <a:rPr lang="el-GR" b="1" dirty="0"/>
            <a:t>: Στο πλαίσιο του MARPOL </a:t>
          </a:r>
          <a:r>
            <a:rPr lang="el-GR" b="1" dirty="0" err="1"/>
            <a:t>Annex</a:t>
          </a:r>
          <a:r>
            <a:rPr lang="el-GR" b="1" dirty="0"/>
            <a:t> VI, </a:t>
          </a:r>
          <a:r>
            <a:rPr lang="el-GR" b="1" dirty="0" err="1"/>
            <a:t>Regulation</a:t>
          </a:r>
          <a:r>
            <a:rPr lang="el-GR" b="1" dirty="0"/>
            <a:t> 22.
Μέτρα: Βελτιστοποίηση ταχύτητας, σχεδιασμός ταξιδιού, συντήρηση προπέλας</a:t>
          </a:r>
          <a:endParaRPr lang="en-US" dirty="0"/>
        </a:p>
        <a:p>
          <a:pPr>
            <a:buFont typeface="Arial" panose="020B0604020202020204" pitchFamily="34" charset="0"/>
            <a:buChar char="•"/>
          </a:pPr>
          <a:endParaRPr lang="el-GR" dirty="0"/>
        </a:p>
      </dgm:t>
    </dgm:pt>
    <dgm:pt modelId="{2D70BBB9-919D-4389-9C2A-3B28BE024F5E}" type="parTrans" cxnId="{C3579E55-D4A8-474E-B9C4-A3980E96F6D4}">
      <dgm:prSet/>
      <dgm:spPr/>
      <dgm:t>
        <a:bodyPr/>
        <a:lstStyle/>
        <a:p>
          <a:endParaRPr lang="el-GR"/>
        </a:p>
      </dgm:t>
    </dgm:pt>
    <dgm:pt modelId="{72F3C986-4DEB-46DF-BC79-E447A8A7B603}" type="sibTrans" cxnId="{C3579E55-D4A8-474E-B9C4-A3980E96F6D4}">
      <dgm:prSet/>
      <dgm:spPr/>
      <dgm:t>
        <a:bodyPr/>
        <a:lstStyle/>
        <a:p>
          <a:endParaRPr lang="el-GR"/>
        </a:p>
      </dgm:t>
    </dgm:pt>
    <dgm:pt modelId="{62392AB3-BBB9-4298-85FE-2E446C24D200}">
      <dgm:prSet phldrT="[Κείμενο]"/>
      <dgm:spPr/>
      <dgm:t>
        <a:bodyPr/>
        <a:lstStyle/>
        <a:p>
          <a:pPr>
            <a:buFont typeface="Arial" panose="020B0604020202020204" pitchFamily="34" charset="0"/>
            <a:buChar char="•"/>
          </a:pPr>
          <a:r>
            <a:rPr lang="el-GR" b="1" dirty="0"/>
            <a:t>Υποχρεωτικός Κανονισμός Υφιστάμενου Πλοίου Ενεργειακής Αποδοτικότητας (SEEMP Μέρος II)</a:t>
          </a:r>
        </a:p>
        <a:p>
          <a:pPr>
            <a:buFont typeface="Arial" panose="020B0604020202020204" pitchFamily="34" charset="0"/>
            <a:buChar char="•"/>
          </a:pPr>
          <a:r>
            <a:rPr lang="el-GR" dirty="0"/>
            <a:t>Ο κανονισμός αυτός απαιτεί την παρακολούθηση της κατανάλωσης ενέργειας, προωθώντας την αναγκαία εγκατάσταση </a:t>
          </a:r>
          <a:r>
            <a:rPr lang="el-GR" dirty="0" err="1"/>
            <a:t>ESDs</a:t>
          </a:r>
          <a:r>
            <a:rPr lang="el-GR" dirty="0"/>
            <a:t> για τη βελτίωση της συνολικής αποδοτικότητας.</a:t>
          </a:r>
          <a:endParaRPr lang="en-US" dirty="0"/>
        </a:p>
        <a:p>
          <a:pPr>
            <a:buFont typeface="Arial" panose="020B0604020202020204" pitchFamily="34" charset="0"/>
            <a:buChar char="•"/>
          </a:pPr>
          <a:r>
            <a:rPr lang="el-GR" b="1" dirty="0"/>
            <a:t>Ιστορικό: Σε ισχύ από το 2013.
Απαιτήσεις: Ανάπτυξη SEEMP Μέρος II για πλοία ≥ 400 τόνων, συλλογή δεδομένων κατανάλωσης.</a:t>
          </a:r>
          <a:endParaRPr lang="el-GR" dirty="0"/>
        </a:p>
      </dgm:t>
    </dgm:pt>
    <dgm:pt modelId="{95DF311B-9A0B-4EE4-B8E0-1B386248703E}" type="parTrans" cxnId="{F10374D6-30E4-4B7C-B6D8-565F3A0978C1}">
      <dgm:prSet/>
      <dgm:spPr/>
      <dgm:t>
        <a:bodyPr/>
        <a:lstStyle/>
        <a:p>
          <a:endParaRPr lang="el-GR"/>
        </a:p>
      </dgm:t>
    </dgm:pt>
    <dgm:pt modelId="{F053CDE0-944F-42D5-A4F1-6684031A1934}" type="sibTrans" cxnId="{F10374D6-30E4-4B7C-B6D8-565F3A0978C1}">
      <dgm:prSet/>
      <dgm:spPr/>
      <dgm:t>
        <a:bodyPr/>
        <a:lstStyle/>
        <a:p>
          <a:endParaRPr lang="el-GR"/>
        </a:p>
      </dgm:t>
    </dgm:pt>
    <dgm:pt modelId="{80CA268C-94CC-4987-AC92-10586EC8279E}">
      <dgm:prSet phldrT="[Κείμενο]"/>
      <dgm:spPr/>
      <dgm:t>
        <a:bodyPr/>
        <a:lstStyle/>
        <a:p>
          <a:pPr>
            <a:buFont typeface="Arial" panose="020B0604020202020204" pitchFamily="34" charset="0"/>
            <a:buChar char="•"/>
          </a:pPr>
          <a:r>
            <a:rPr lang="el-GR" b="1" dirty="0"/>
            <a:t>Πιστοποιητικό Ενεργειακής Αποδοτικότητας Πλοίου (IEEC)</a:t>
          </a:r>
        </a:p>
        <a:p>
          <a:pPr>
            <a:buFont typeface="Arial" panose="020B0604020202020204" pitchFamily="34" charset="0"/>
            <a:buChar char="•"/>
          </a:pPr>
          <a:r>
            <a:rPr lang="el-GR" dirty="0"/>
            <a:t>Η απόκτηση του IEEC προϋποθέτει συμμόρφωση με τα πρότυπα ενεργειακής αποδοτικότητας, για την οποία συχνά απαιτείται η εγκατάσταση </a:t>
          </a:r>
          <a:r>
            <a:rPr lang="el-GR" dirty="0" err="1"/>
            <a:t>ESDs</a:t>
          </a:r>
          <a:r>
            <a:rPr lang="el-GR" dirty="0"/>
            <a:t>.</a:t>
          </a:r>
        </a:p>
      </dgm:t>
    </dgm:pt>
    <dgm:pt modelId="{69387848-8BBC-41BA-B126-508F8509BDF9}" type="parTrans" cxnId="{22BF5813-0DCE-45D1-A55B-5FE3F2BC3ACF}">
      <dgm:prSet/>
      <dgm:spPr/>
      <dgm:t>
        <a:bodyPr/>
        <a:lstStyle/>
        <a:p>
          <a:endParaRPr lang="el-GR"/>
        </a:p>
      </dgm:t>
    </dgm:pt>
    <dgm:pt modelId="{BEC6D2A7-FF72-44C0-88BE-6B2C0B894061}" type="sibTrans" cxnId="{22BF5813-0DCE-45D1-A55B-5FE3F2BC3ACF}">
      <dgm:prSet/>
      <dgm:spPr/>
      <dgm:t>
        <a:bodyPr/>
        <a:lstStyle/>
        <a:p>
          <a:endParaRPr lang="el-GR"/>
        </a:p>
      </dgm:t>
    </dgm:pt>
    <dgm:pt modelId="{E3B0B959-7C81-4847-9394-E8B25ADD49E3}">
      <dgm:prSet phldrT="[Κείμενο]"/>
      <dgm:spPr/>
      <dgm:t>
        <a:bodyPr/>
        <a:lstStyle/>
        <a:p>
          <a:pPr>
            <a:buFont typeface="Arial" panose="020B0604020202020204" pitchFamily="34" charset="0"/>
            <a:buChar char="•"/>
          </a:pPr>
          <a:r>
            <a:rPr lang="el-GR" b="1" dirty="0"/>
            <a:t>Διεθνής Κώδικας Στερεών Ναυτιλιακών Φορτίων (IMSBC)</a:t>
          </a:r>
        </a:p>
        <a:p>
          <a:pPr>
            <a:buFont typeface="Arial" panose="020B0604020202020204" pitchFamily="34" charset="0"/>
            <a:buChar char="•"/>
          </a:pPr>
          <a:r>
            <a:rPr lang="el-GR" dirty="0"/>
            <a:t> Αν και δεν σχετίζεται άμεσα με </a:t>
          </a:r>
          <a:r>
            <a:rPr lang="el-GR" dirty="0" err="1"/>
            <a:t>ESDs</a:t>
          </a:r>
          <a:r>
            <a:rPr lang="el-GR" dirty="0"/>
            <a:t>, η σωστή διαχείριση των φορτίων και η βελτίωση των διαδικασιών φόρτωσης/εκφόρτωσης μπορούν να επηρεάσουν την κατανάλωση καυσίμου, συμπληρώνοντας τη λειτουργία των </a:t>
          </a:r>
          <a:r>
            <a:rPr lang="el-GR" dirty="0" err="1"/>
            <a:t>ESDs</a:t>
          </a:r>
          <a:r>
            <a:rPr lang="el-GR" dirty="0"/>
            <a:t>.</a:t>
          </a:r>
        </a:p>
      </dgm:t>
    </dgm:pt>
    <dgm:pt modelId="{D4B0D51B-3B1A-4981-89B4-8C345BE78AFB}" type="parTrans" cxnId="{39079786-8DF8-4589-9894-5C540212F99E}">
      <dgm:prSet/>
      <dgm:spPr/>
      <dgm:t>
        <a:bodyPr/>
        <a:lstStyle/>
        <a:p>
          <a:endParaRPr lang="el-GR"/>
        </a:p>
      </dgm:t>
    </dgm:pt>
    <dgm:pt modelId="{B336494B-EE1F-4E0E-9DC6-6EFF60B105E9}" type="sibTrans" cxnId="{39079786-8DF8-4589-9894-5C540212F99E}">
      <dgm:prSet/>
      <dgm:spPr/>
      <dgm:t>
        <a:bodyPr/>
        <a:lstStyle/>
        <a:p>
          <a:endParaRPr lang="el-GR"/>
        </a:p>
      </dgm:t>
    </dgm:pt>
    <dgm:pt modelId="{8912F652-AD7E-4108-8E82-AC9026C38749}" type="pres">
      <dgm:prSet presAssocID="{E8BD07FF-6E09-4385-B2DE-9CEF35DD3D05}" presName="diagram" presStyleCnt="0">
        <dgm:presLayoutVars>
          <dgm:dir/>
          <dgm:resizeHandles val="exact"/>
        </dgm:presLayoutVars>
      </dgm:prSet>
      <dgm:spPr/>
    </dgm:pt>
    <dgm:pt modelId="{42C9A0B0-6D50-4E90-9696-5088F6A2C62C}" type="pres">
      <dgm:prSet presAssocID="{D5124CA0-1647-4AB0-BAD5-316C86710D62}" presName="node" presStyleLbl="node1" presStyleIdx="0" presStyleCnt="6">
        <dgm:presLayoutVars>
          <dgm:bulletEnabled val="1"/>
        </dgm:presLayoutVars>
      </dgm:prSet>
      <dgm:spPr/>
    </dgm:pt>
    <dgm:pt modelId="{8156BA0A-1B49-4DD0-9413-D040C2D759E7}" type="pres">
      <dgm:prSet presAssocID="{B18FE777-D85A-4752-88F7-4838B6D2DBD5}" presName="sibTrans" presStyleCnt="0"/>
      <dgm:spPr/>
    </dgm:pt>
    <dgm:pt modelId="{766F33F8-824A-4A94-AFB5-9921B5B9CF64}" type="pres">
      <dgm:prSet presAssocID="{5604E3A8-DEE9-4934-95AB-D06E98AB666B}" presName="node" presStyleLbl="node1" presStyleIdx="1" presStyleCnt="6">
        <dgm:presLayoutVars>
          <dgm:bulletEnabled val="1"/>
        </dgm:presLayoutVars>
      </dgm:prSet>
      <dgm:spPr/>
    </dgm:pt>
    <dgm:pt modelId="{FD4C5CD2-7D75-4B16-B600-45CFE39F28A1}" type="pres">
      <dgm:prSet presAssocID="{7519746E-F887-40F8-8BD4-F48F52FB5074}" presName="sibTrans" presStyleCnt="0"/>
      <dgm:spPr/>
    </dgm:pt>
    <dgm:pt modelId="{96205A8E-0223-4CD7-90BC-D9FC42A930B6}" type="pres">
      <dgm:prSet presAssocID="{6D97B63D-33FB-4B70-80FC-A488BCD5D5DE}" presName="node" presStyleLbl="node1" presStyleIdx="2" presStyleCnt="6">
        <dgm:presLayoutVars>
          <dgm:bulletEnabled val="1"/>
        </dgm:presLayoutVars>
      </dgm:prSet>
      <dgm:spPr/>
    </dgm:pt>
    <dgm:pt modelId="{F6E4663E-0EF8-464F-9836-FD11A0EBBFAC}" type="pres">
      <dgm:prSet presAssocID="{72F3C986-4DEB-46DF-BC79-E447A8A7B603}" presName="sibTrans" presStyleCnt="0"/>
      <dgm:spPr/>
    </dgm:pt>
    <dgm:pt modelId="{EF8CA9B1-F8E1-400D-A163-7B6440238475}" type="pres">
      <dgm:prSet presAssocID="{62392AB3-BBB9-4298-85FE-2E446C24D200}" presName="node" presStyleLbl="node1" presStyleIdx="3" presStyleCnt="6">
        <dgm:presLayoutVars>
          <dgm:bulletEnabled val="1"/>
        </dgm:presLayoutVars>
      </dgm:prSet>
      <dgm:spPr/>
    </dgm:pt>
    <dgm:pt modelId="{1364AF92-1665-4923-87A3-560266A8F16C}" type="pres">
      <dgm:prSet presAssocID="{F053CDE0-944F-42D5-A4F1-6684031A1934}" presName="sibTrans" presStyleCnt="0"/>
      <dgm:spPr/>
    </dgm:pt>
    <dgm:pt modelId="{C89B21AC-8D7B-4F0B-99B9-6461FF0E7F66}" type="pres">
      <dgm:prSet presAssocID="{80CA268C-94CC-4987-AC92-10586EC8279E}" presName="node" presStyleLbl="node1" presStyleIdx="4" presStyleCnt="6">
        <dgm:presLayoutVars>
          <dgm:bulletEnabled val="1"/>
        </dgm:presLayoutVars>
      </dgm:prSet>
      <dgm:spPr/>
    </dgm:pt>
    <dgm:pt modelId="{F6A58EDA-316A-41B6-A2E4-2839AAC54E59}" type="pres">
      <dgm:prSet presAssocID="{BEC6D2A7-FF72-44C0-88BE-6B2C0B894061}" presName="sibTrans" presStyleCnt="0"/>
      <dgm:spPr/>
    </dgm:pt>
    <dgm:pt modelId="{8CC7E569-83D3-45B0-89E2-215FCE42267A}" type="pres">
      <dgm:prSet presAssocID="{E3B0B959-7C81-4847-9394-E8B25ADD49E3}" presName="node" presStyleLbl="node1" presStyleIdx="5" presStyleCnt="6">
        <dgm:presLayoutVars>
          <dgm:bulletEnabled val="1"/>
        </dgm:presLayoutVars>
      </dgm:prSet>
      <dgm:spPr/>
    </dgm:pt>
  </dgm:ptLst>
  <dgm:cxnLst>
    <dgm:cxn modelId="{22BF5813-0DCE-45D1-A55B-5FE3F2BC3ACF}" srcId="{E8BD07FF-6E09-4385-B2DE-9CEF35DD3D05}" destId="{80CA268C-94CC-4987-AC92-10586EC8279E}" srcOrd="4" destOrd="0" parTransId="{69387848-8BBC-41BA-B126-508F8509BDF9}" sibTransId="{BEC6D2A7-FF72-44C0-88BE-6B2C0B894061}"/>
    <dgm:cxn modelId="{B91FF33C-9B28-44A1-A847-4B8A552706DA}" srcId="{E8BD07FF-6E09-4385-B2DE-9CEF35DD3D05}" destId="{5604E3A8-DEE9-4934-95AB-D06E98AB666B}" srcOrd="1" destOrd="0" parTransId="{5290EE6C-5F9F-4791-90D3-BEB6CFBF3105}" sibTransId="{7519746E-F887-40F8-8BD4-F48F52FB5074}"/>
    <dgm:cxn modelId="{713C9E63-77F0-4A51-969F-A55A7E8D3267}" type="presOf" srcId="{80CA268C-94CC-4987-AC92-10586EC8279E}" destId="{C89B21AC-8D7B-4F0B-99B9-6461FF0E7F66}" srcOrd="0" destOrd="0" presId="urn:microsoft.com/office/officeart/2005/8/layout/default"/>
    <dgm:cxn modelId="{C3579E55-D4A8-474E-B9C4-A3980E96F6D4}" srcId="{E8BD07FF-6E09-4385-B2DE-9CEF35DD3D05}" destId="{6D97B63D-33FB-4B70-80FC-A488BCD5D5DE}" srcOrd="2" destOrd="0" parTransId="{2D70BBB9-919D-4389-9C2A-3B28BE024F5E}" sibTransId="{72F3C986-4DEB-46DF-BC79-E447A8A7B603}"/>
    <dgm:cxn modelId="{39079786-8DF8-4589-9894-5C540212F99E}" srcId="{E8BD07FF-6E09-4385-B2DE-9CEF35DD3D05}" destId="{E3B0B959-7C81-4847-9394-E8B25ADD49E3}" srcOrd="5" destOrd="0" parTransId="{D4B0D51B-3B1A-4981-89B4-8C345BE78AFB}" sibTransId="{B336494B-EE1F-4E0E-9DC6-6EFF60B105E9}"/>
    <dgm:cxn modelId="{8B3A2696-DB83-4159-9E6E-EBA4C4C46820}" type="presOf" srcId="{E3B0B959-7C81-4847-9394-E8B25ADD49E3}" destId="{8CC7E569-83D3-45B0-89E2-215FCE42267A}" srcOrd="0" destOrd="0" presId="urn:microsoft.com/office/officeart/2005/8/layout/default"/>
    <dgm:cxn modelId="{0A69EBC9-662B-4D7D-AFEA-B9ECA861D49F}" type="presOf" srcId="{62392AB3-BBB9-4298-85FE-2E446C24D200}" destId="{EF8CA9B1-F8E1-400D-A163-7B6440238475}" srcOrd="0" destOrd="0" presId="urn:microsoft.com/office/officeart/2005/8/layout/default"/>
    <dgm:cxn modelId="{F10374D6-30E4-4B7C-B6D8-565F3A0978C1}" srcId="{E8BD07FF-6E09-4385-B2DE-9CEF35DD3D05}" destId="{62392AB3-BBB9-4298-85FE-2E446C24D200}" srcOrd="3" destOrd="0" parTransId="{95DF311B-9A0B-4EE4-B8E0-1B386248703E}" sibTransId="{F053CDE0-944F-42D5-A4F1-6684031A1934}"/>
    <dgm:cxn modelId="{B7E658D8-A3E4-4C8A-972E-7CC26C03A3F5}" type="presOf" srcId="{6D97B63D-33FB-4B70-80FC-A488BCD5D5DE}" destId="{96205A8E-0223-4CD7-90BC-D9FC42A930B6}" srcOrd="0" destOrd="0" presId="urn:microsoft.com/office/officeart/2005/8/layout/default"/>
    <dgm:cxn modelId="{F1B1EFDD-BAED-456F-A46C-50FA2F7F59B0}" type="presOf" srcId="{E8BD07FF-6E09-4385-B2DE-9CEF35DD3D05}" destId="{8912F652-AD7E-4108-8E82-AC9026C38749}" srcOrd="0" destOrd="0" presId="urn:microsoft.com/office/officeart/2005/8/layout/default"/>
    <dgm:cxn modelId="{D66A3DE2-77A4-486A-99B4-5E60EDB0153E}" type="presOf" srcId="{5604E3A8-DEE9-4934-95AB-D06E98AB666B}" destId="{766F33F8-824A-4A94-AFB5-9921B5B9CF64}" srcOrd="0" destOrd="0" presId="urn:microsoft.com/office/officeart/2005/8/layout/default"/>
    <dgm:cxn modelId="{1FC44DF4-1786-4949-A0B4-1BBB6F79DCA3}" srcId="{E8BD07FF-6E09-4385-B2DE-9CEF35DD3D05}" destId="{D5124CA0-1647-4AB0-BAD5-316C86710D62}" srcOrd="0" destOrd="0" parTransId="{75BBCC2A-2A1E-4689-8C10-12F82AC065D8}" sibTransId="{B18FE777-D85A-4752-88F7-4838B6D2DBD5}"/>
    <dgm:cxn modelId="{013437F6-881F-4F6B-ABEE-4A2C0F400EA1}" type="presOf" srcId="{D5124CA0-1647-4AB0-BAD5-316C86710D62}" destId="{42C9A0B0-6D50-4E90-9696-5088F6A2C62C}" srcOrd="0" destOrd="0" presId="urn:microsoft.com/office/officeart/2005/8/layout/default"/>
    <dgm:cxn modelId="{6ECE819F-CA82-431A-B2D3-1FCD1D5229F2}" type="presParOf" srcId="{8912F652-AD7E-4108-8E82-AC9026C38749}" destId="{42C9A0B0-6D50-4E90-9696-5088F6A2C62C}" srcOrd="0" destOrd="0" presId="urn:microsoft.com/office/officeart/2005/8/layout/default"/>
    <dgm:cxn modelId="{FD06FACD-833C-4EF2-8228-FBBECC89D7CD}" type="presParOf" srcId="{8912F652-AD7E-4108-8E82-AC9026C38749}" destId="{8156BA0A-1B49-4DD0-9413-D040C2D759E7}" srcOrd="1" destOrd="0" presId="urn:microsoft.com/office/officeart/2005/8/layout/default"/>
    <dgm:cxn modelId="{752359EE-AE4B-4DE0-A2DF-5915573B6B48}" type="presParOf" srcId="{8912F652-AD7E-4108-8E82-AC9026C38749}" destId="{766F33F8-824A-4A94-AFB5-9921B5B9CF64}" srcOrd="2" destOrd="0" presId="urn:microsoft.com/office/officeart/2005/8/layout/default"/>
    <dgm:cxn modelId="{9F8289D5-D572-490F-9FCC-031F830E708D}" type="presParOf" srcId="{8912F652-AD7E-4108-8E82-AC9026C38749}" destId="{FD4C5CD2-7D75-4B16-B600-45CFE39F28A1}" srcOrd="3" destOrd="0" presId="urn:microsoft.com/office/officeart/2005/8/layout/default"/>
    <dgm:cxn modelId="{FD2505E3-68E1-4E90-AA5C-C69A37DFCEAF}" type="presParOf" srcId="{8912F652-AD7E-4108-8E82-AC9026C38749}" destId="{96205A8E-0223-4CD7-90BC-D9FC42A930B6}" srcOrd="4" destOrd="0" presId="urn:microsoft.com/office/officeart/2005/8/layout/default"/>
    <dgm:cxn modelId="{40CD55A3-5585-47D5-8D46-B97C8E72EDC9}" type="presParOf" srcId="{8912F652-AD7E-4108-8E82-AC9026C38749}" destId="{F6E4663E-0EF8-464F-9836-FD11A0EBBFAC}" srcOrd="5" destOrd="0" presId="urn:microsoft.com/office/officeart/2005/8/layout/default"/>
    <dgm:cxn modelId="{4BF54504-3565-414F-AE14-693F685142D0}" type="presParOf" srcId="{8912F652-AD7E-4108-8E82-AC9026C38749}" destId="{EF8CA9B1-F8E1-400D-A163-7B6440238475}" srcOrd="6" destOrd="0" presId="urn:microsoft.com/office/officeart/2005/8/layout/default"/>
    <dgm:cxn modelId="{1E6E67AF-703A-40FB-B507-404B5541CCCE}" type="presParOf" srcId="{8912F652-AD7E-4108-8E82-AC9026C38749}" destId="{1364AF92-1665-4923-87A3-560266A8F16C}" srcOrd="7" destOrd="0" presId="urn:microsoft.com/office/officeart/2005/8/layout/default"/>
    <dgm:cxn modelId="{E15CAD80-6024-42F7-A514-DD3A5ED93670}" type="presParOf" srcId="{8912F652-AD7E-4108-8E82-AC9026C38749}" destId="{C89B21AC-8D7B-4F0B-99B9-6461FF0E7F66}" srcOrd="8" destOrd="0" presId="urn:microsoft.com/office/officeart/2005/8/layout/default"/>
    <dgm:cxn modelId="{ADD4BE7A-1FC1-4F9B-84E3-548FA5839926}" type="presParOf" srcId="{8912F652-AD7E-4108-8E82-AC9026C38749}" destId="{F6A58EDA-316A-41B6-A2E4-2839AAC54E59}" srcOrd="9" destOrd="0" presId="urn:microsoft.com/office/officeart/2005/8/layout/default"/>
    <dgm:cxn modelId="{7104C399-086C-4D17-A709-E8DC72191101}" type="presParOf" srcId="{8912F652-AD7E-4108-8E82-AC9026C38749}" destId="{8CC7E569-83D3-45B0-89E2-215FCE42267A}"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BF4929-9659-4C37-A120-8D6744BDB463}" type="doc">
      <dgm:prSet loTypeId="urn:microsoft.com/office/officeart/2005/8/layout/lProcess2" loCatId="relationship" qsTypeId="urn:microsoft.com/office/officeart/2005/8/quickstyle/simple1" qsCatId="simple" csTypeId="urn:microsoft.com/office/officeart/2005/8/colors/colorful5" csCatId="colorful" phldr="1"/>
      <dgm:spPr/>
      <dgm:t>
        <a:bodyPr/>
        <a:lstStyle/>
        <a:p>
          <a:endParaRPr lang="el-GR"/>
        </a:p>
      </dgm:t>
    </dgm:pt>
    <dgm:pt modelId="{84B7AB6B-300D-4512-A667-0A92EC830325}">
      <dgm:prSet custT="1"/>
      <dgm:spPr/>
      <dgm:t>
        <a:bodyPr/>
        <a:lstStyle/>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44500"/>
          <a:endParaRPr lang="el-GR" sz="1000" b="1" i="0" u="none" kern="1200" dirty="0"/>
        </a:p>
        <a:p>
          <a:pPr marL="0" algn="ctr" defTabSz="457200" rtl="0" eaLnBrk="1" latinLnBrk="0" hangingPunct="1"/>
          <a:r>
            <a:rPr lang="el-GR" sz="1050" b="1" kern="1200" dirty="0">
              <a:solidFill>
                <a:schemeClr val="tx1"/>
              </a:solidFill>
              <a:latin typeface="+mj-lt"/>
              <a:ea typeface="+mj-ea"/>
              <a:cs typeface="+mj-cs"/>
            </a:rPr>
            <a:t>Α. </a:t>
          </a:r>
          <a:r>
            <a:rPr lang="en-US" sz="1050" b="1" kern="1200" dirty="0">
              <a:solidFill>
                <a:schemeClr val="tx1"/>
              </a:solidFill>
              <a:latin typeface="+mj-lt"/>
              <a:ea typeface="+mj-ea"/>
              <a:cs typeface="+mj-cs"/>
            </a:rPr>
            <a:t>MDBR</a:t>
          </a:r>
          <a:r>
            <a:rPr lang="el-GR" sz="1050" b="1" kern="1200" dirty="0">
              <a:solidFill>
                <a:schemeClr val="tx1"/>
              </a:solidFill>
              <a:latin typeface="+mj-lt"/>
              <a:ea typeface="+mj-ea"/>
              <a:cs typeface="+mj-cs"/>
            </a:rPr>
            <a:t>                                                                 </a:t>
          </a:r>
        </a:p>
        <a:p>
          <a:pPr marL="0" algn="ctr" defTabSz="457200" rtl="0" eaLnBrk="1" latinLnBrk="0" hangingPunct="1"/>
          <a:r>
            <a:rPr lang="el-GR" sz="1050" b="1" kern="1200" dirty="0">
              <a:solidFill>
                <a:schemeClr val="tx1"/>
              </a:solidFill>
              <a:latin typeface="+mj-lt"/>
              <a:ea typeface="+mj-ea"/>
              <a:cs typeface="+mj-cs"/>
            </a:rPr>
            <a:t>                    </a:t>
          </a:r>
          <a:r>
            <a:rPr lang="en-US" sz="1050" b="0" kern="1200" dirty="0" err="1">
              <a:solidFill>
                <a:schemeClr val="tx1"/>
              </a:solidFill>
              <a:latin typeface="+mj-lt"/>
              <a:ea typeface="+mj-ea"/>
              <a:cs typeface="+mj-cs"/>
            </a:rPr>
            <a:t>Εισάγει</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μικροφυσ</a:t>
          </a:r>
          <a:r>
            <a:rPr lang="en-US" sz="1050" b="0" kern="1200" dirty="0">
              <a:solidFill>
                <a:schemeClr val="tx1"/>
              </a:solidFill>
              <a:latin typeface="+mj-lt"/>
              <a:ea typeface="+mj-ea"/>
              <a:cs typeface="+mj-cs"/>
            </a:rPr>
            <a:t>αλίδες στο οριακό στρώμα ενός βυθισμένου σκάφους για να μειώσει την αντίσταση και να αυξήσει την αποδότικότητα καυσίμου. </a:t>
          </a:r>
          <a:r>
            <a:rPr lang="en-US" sz="1050" b="0" kern="1200" dirty="0" err="1">
              <a:solidFill>
                <a:schemeClr val="tx1"/>
              </a:solidFill>
              <a:latin typeface="+mj-lt"/>
              <a:ea typeface="+mj-ea"/>
              <a:cs typeface="+mj-cs"/>
            </a:rPr>
            <a:t>Αλλάζει</a:t>
          </a:r>
          <a:r>
            <a:rPr lang="en-US" sz="1050" b="0" kern="1200" dirty="0">
              <a:solidFill>
                <a:schemeClr val="tx1"/>
              </a:solidFill>
              <a:latin typeface="+mj-lt"/>
              <a:ea typeface="+mj-ea"/>
              <a:cs typeface="+mj-cs"/>
            </a:rPr>
            <a:t> τα χαρα</a:t>
          </a:r>
          <a:r>
            <a:rPr lang="en-US" sz="1050" b="0" kern="1200" dirty="0" err="1">
              <a:solidFill>
                <a:schemeClr val="tx1"/>
              </a:solidFill>
              <a:latin typeface="+mj-lt"/>
              <a:ea typeface="+mj-ea"/>
              <a:cs typeface="+mj-cs"/>
            </a:rPr>
            <a:t>κτηριστικά</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του</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ορι</a:t>
          </a:r>
          <a:r>
            <a:rPr lang="en-US" sz="1050" b="0" kern="1200" dirty="0">
              <a:solidFill>
                <a:schemeClr val="tx1"/>
              </a:solidFill>
              <a:latin typeface="+mj-lt"/>
              <a:ea typeface="+mj-ea"/>
              <a:cs typeface="+mj-cs"/>
            </a:rPr>
            <a:t>ακού στρώματος, μειώνοντας την τριβή μεταξύ της επιφάνειας του κύτους και του νερού</a:t>
          </a:r>
          <a:endParaRPr lang="el-GR" sz="1050" b="0" kern="1200" dirty="0">
            <a:solidFill>
              <a:schemeClr val="tx1"/>
            </a:solidFill>
            <a:latin typeface="+mj-lt"/>
            <a:ea typeface="+mj-ea"/>
            <a:cs typeface="+mj-cs"/>
          </a:endParaRPr>
        </a:p>
        <a:p>
          <a:pPr marL="0" algn="ctr" defTabSz="457200" rtl="0" eaLnBrk="1" latinLnBrk="0" hangingPunct="1"/>
          <a:r>
            <a:rPr lang="en-US" sz="1050" b="0" kern="1200" dirty="0">
              <a:solidFill>
                <a:schemeClr val="tx1"/>
              </a:solidFill>
              <a:latin typeface="+mj-lt"/>
              <a:ea typeface="+mj-ea"/>
              <a:cs typeface="+mj-cs"/>
            </a:rPr>
            <a:t>Η διάμετρος των φυσαλιδων κυμαίνεται συνήθως από δεκάδες έως εκατοντάδες μικρόμετρα.</a:t>
          </a:r>
          <a:endParaRPr lang="el-GR" sz="1050" b="0" kern="1200" dirty="0">
            <a:solidFill>
              <a:schemeClr val="tx1"/>
            </a:solidFill>
            <a:latin typeface="+mj-lt"/>
            <a:ea typeface="+mj-ea"/>
            <a:cs typeface="+mj-cs"/>
          </a:endParaRPr>
        </a:p>
        <a:p>
          <a:pPr marL="0" algn="ctr" defTabSz="457200" rtl="0" eaLnBrk="1" latinLnBrk="0" hangingPunct="1"/>
          <a:r>
            <a:rPr lang="en-US" sz="1050" b="0" kern="1200" dirty="0">
              <a:solidFill>
                <a:schemeClr val="tx1"/>
              </a:solidFill>
              <a:latin typeface="+mj-lt"/>
              <a:ea typeface="+mj-ea"/>
              <a:cs typeface="+mj-cs"/>
            </a:rPr>
            <a:t> Επ</a:t>
          </a:r>
          <a:r>
            <a:rPr lang="en-US" sz="1050" b="0" kern="1200" dirty="0" err="1">
              <a:solidFill>
                <a:schemeClr val="tx1"/>
              </a:solidFill>
              <a:latin typeface="+mj-lt"/>
              <a:ea typeface="+mj-ea"/>
              <a:cs typeface="+mj-cs"/>
            </a:rPr>
            <a:t>ιδράσεις</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στην</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Αντίστ</a:t>
          </a:r>
          <a:r>
            <a:rPr lang="en-US" sz="1050" b="0" kern="1200" dirty="0">
              <a:solidFill>
                <a:schemeClr val="tx1"/>
              </a:solidFill>
              <a:latin typeface="+mj-lt"/>
              <a:ea typeface="+mj-ea"/>
              <a:cs typeface="+mj-cs"/>
            </a:rPr>
            <a:t>αση: Επιτυγχάνει μείωση της αντίστασης τριβής περίπου 0.25.</a:t>
          </a:r>
          <a:endParaRPr lang="el-GR" sz="1050" b="0" kern="1200" dirty="0">
            <a:solidFill>
              <a:schemeClr val="tx1"/>
            </a:solidFill>
            <a:latin typeface="+mj-lt"/>
            <a:ea typeface="+mj-ea"/>
            <a:cs typeface="+mj-cs"/>
          </a:endParaRPr>
        </a:p>
        <a:p>
          <a:pPr marL="0" algn="ctr" defTabSz="457200" rtl="0" eaLnBrk="1" latinLnBrk="0" hangingPunct="1"/>
          <a:r>
            <a:rPr lang="en-US" sz="1050" b="0" kern="1200" dirty="0">
              <a:solidFill>
                <a:schemeClr val="tx1"/>
              </a:solidFill>
              <a:latin typeface="+mj-lt"/>
              <a:ea typeface="+mj-ea"/>
              <a:cs typeface="+mj-cs"/>
            </a:rPr>
            <a:t>Μπ</a:t>
          </a:r>
          <a:r>
            <a:rPr lang="en-US" sz="1050" b="0" kern="1200" dirty="0" err="1">
              <a:solidFill>
                <a:schemeClr val="tx1"/>
              </a:solidFill>
              <a:latin typeface="+mj-lt"/>
              <a:ea typeface="+mj-ea"/>
              <a:cs typeface="+mj-cs"/>
            </a:rPr>
            <a:t>ορεί</a:t>
          </a:r>
          <a:r>
            <a:rPr lang="en-US" sz="1050" b="0" kern="1200" dirty="0">
              <a:solidFill>
                <a:schemeClr val="tx1"/>
              </a:solidFill>
              <a:latin typeface="+mj-lt"/>
              <a:ea typeface="+mj-ea"/>
              <a:cs typeface="+mj-cs"/>
            </a:rPr>
            <a:t> να υποδείξει καθαρή εξοικονόμηση ενέργειας περίπου 36% σε εμπορικά πλοία.</a:t>
          </a:r>
          <a:endParaRPr lang="el-GR" sz="1050" b="0" kern="1200" dirty="0">
            <a:solidFill>
              <a:schemeClr val="tx1"/>
            </a:solidFill>
            <a:latin typeface="+mj-lt"/>
            <a:ea typeface="+mj-ea"/>
            <a:cs typeface="+mj-cs"/>
          </a:endParaRPr>
        </a:p>
        <a:p>
          <a:pPr marL="0" algn="ctr" defTabSz="457200" rtl="0" eaLnBrk="1" latinLnBrk="0" hangingPunct="1"/>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Μετά</a:t>
          </a:r>
          <a:r>
            <a:rPr lang="en-US" sz="1050" b="0" kern="1200" dirty="0">
              <a:solidFill>
                <a:schemeClr val="tx1"/>
              </a:solidFill>
              <a:latin typeface="+mj-lt"/>
              <a:ea typeface="+mj-ea"/>
              <a:cs typeface="+mj-cs"/>
            </a:rPr>
            <a:t>βαση σε ALDR: Εάν αυξηθεί σημαντικά η ροή αέρα, το MDBR μπορεί να μεταβεί σε Μείωση της Αντίστασης με Αεροστρώμα (ALDR).</a:t>
          </a:r>
          <a:endParaRPr lang="el-GR" sz="1050" b="0" kern="1200" dirty="0">
            <a:solidFill>
              <a:schemeClr val="tx1"/>
            </a:solidFill>
            <a:latin typeface="+mj-lt"/>
            <a:ea typeface="+mj-ea"/>
            <a:cs typeface="+mj-cs"/>
          </a:endParaRPr>
        </a:p>
        <a:p>
          <a:pPr marL="0" algn="ctr" defTabSz="457200" rtl="0" eaLnBrk="1" latinLnBrk="0" hangingPunct="1"/>
          <a:endParaRPr lang="el-GR" sz="1050" b="0" kern="1200" dirty="0">
            <a:solidFill>
              <a:schemeClr val="tx1"/>
            </a:solidFill>
            <a:latin typeface="+mj-lt"/>
            <a:ea typeface="+mj-ea"/>
            <a:cs typeface="+mj-cs"/>
          </a:endParaRPr>
        </a:p>
        <a:p>
          <a:pPr marL="0" algn="ctr" defTabSz="457200" rtl="0" eaLnBrk="1" latinLnBrk="0" hangingPunct="1"/>
          <a:r>
            <a:rPr lang="en-US" sz="1050" b="0" kern="1200" dirty="0" err="1">
              <a:solidFill>
                <a:schemeClr val="tx1"/>
              </a:solidFill>
              <a:latin typeface="+mj-lt"/>
              <a:ea typeface="+mj-ea"/>
              <a:cs typeface="+mj-cs"/>
            </a:rPr>
            <a:t>Τρό</a:t>
          </a:r>
          <a:r>
            <a:rPr lang="en-US" sz="1050" b="0" kern="1200" dirty="0">
              <a:solidFill>
                <a:schemeClr val="tx1"/>
              </a:solidFill>
              <a:latin typeface="+mj-lt"/>
              <a:ea typeface="+mj-ea"/>
              <a:cs typeface="+mj-cs"/>
            </a:rPr>
            <a:t>ποι εφαρμογής</a:t>
          </a:r>
          <a:endParaRPr lang="el-GR" sz="1050" b="0" kern="1200" dirty="0">
            <a:solidFill>
              <a:schemeClr val="tx1"/>
            </a:solidFill>
            <a:latin typeface="+mj-lt"/>
            <a:ea typeface="+mj-ea"/>
            <a:cs typeface="+mj-cs"/>
          </a:endParaRPr>
        </a:p>
        <a:p>
          <a:pPr marL="0" algn="ctr" defTabSz="457200" rtl="0" eaLnBrk="1" latinLnBrk="0" hangingPunct="1"/>
          <a:r>
            <a:rPr lang="en-US" sz="1050" b="0" kern="1200" dirty="0">
              <a:solidFill>
                <a:schemeClr val="tx1"/>
              </a:solidFill>
              <a:latin typeface="+mj-lt"/>
              <a:ea typeface="+mj-ea"/>
              <a:cs typeface="+mj-cs"/>
            </a:rPr>
            <a:t> -Παραγωγή υδρογόνου : Υλεκτρόλυση νερού μέσω χάλκινων συρμάτων ,στα οποία υπάρχει ροή ηλ. </a:t>
          </a:r>
          <a:r>
            <a:rPr lang="en-US" sz="1050" b="0" kern="1200" dirty="0" err="1">
              <a:solidFill>
                <a:schemeClr val="tx1"/>
              </a:solidFill>
              <a:latin typeface="+mj-lt"/>
              <a:ea typeface="+mj-ea"/>
              <a:cs typeface="+mj-cs"/>
            </a:rPr>
            <a:t>Ρεύμ</a:t>
          </a:r>
          <a:r>
            <a:rPr lang="en-US" sz="1050" b="0" kern="1200" dirty="0">
              <a:solidFill>
                <a:schemeClr val="tx1"/>
              </a:solidFill>
              <a:latin typeface="+mj-lt"/>
              <a:ea typeface="+mj-ea"/>
              <a:cs typeface="+mj-cs"/>
            </a:rPr>
            <a:t>ατος και  τυλίγονται στην γάστρα. -&gt; παρα</a:t>
          </a:r>
          <a:r>
            <a:rPr lang="en-US" sz="1050" b="0" kern="1200" dirty="0" err="1">
              <a:solidFill>
                <a:schemeClr val="tx1"/>
              </a:solidFill>
              <a:latin typeface="+mj-lt"/>
              <a:ea typeface="+mj-ea"/>
              <a:cs typeface="+mj-cs"/>
            </a:rPr>
            <a:t>γωγή</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Φυσ</a:t>
          </a:r>
          <a:r>
            <a:rPr lang="en-US" sz="1050" b="0" kern="1200" dirty="0">
              <a:solidFill>
                <a:schemeClr val="tx1"/>
              </a:solidFill>
              <a:latin typeface="+mj-lt"/>
              <a:ea typeface="+mj-ea"/>
              <a:cs typeface="+mj-cs"/>
            </a:rPr>
            <a:t>αλιδών.</a:t>
          </a:r>
          <a:endParaRPr lang="el-GR" sz="1050" b="0" kern="1200" dirty="0">
            <a:solidFill>
              <a:schemeClr val="tx1"/>
            </a:solidFill>
            <a:latin typeface="+mj-lt"/>
            <a:ea typeface="+mj-ea"/>
            <a:cs typeface="+mj-cs"/>
          </a:endParaRPr>
        </a:p>
        <a:p>
          <a:pPr marL="0" algn="ctr" defTabSz="457200" rtl="0" eaLnBrk="1" latinLnBrk="0" hangingPunct="1"/>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Μέσω</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της</a:t>
          </a:r>
          <a:r>
            <a:rPr lang="en-US" sz="1050" b="0" kern="1200" dirty="0">
              <a:solidFill>
                <a:schemeClr val="tx1"/>
              </a:solidFill>
              <a:latin typeface="+mj-lt"/>
              <a:ea typeface="+mj-ea"/>
              <a:cs typeface="+mj-cs"/>
            </a:rPr>
            <a:t> α</a:t>
          </a:r>
          <a:r>
            <a:rPr lang="en-US" sz="1050" b="0" kern="1200" dirty="0" err="1">
              <a:solidFill>
                <a:schemeClr val="tx1"/>
              </a:solidFill>
              <a:latin typeface="+mj-lt"/>
              <a:ea typeface="+mj-ea"/>
              <a:cs typeface="+mj-cs"/>
            </a:rPr>
            <a:t>στάθει</a:t>
          </a:r>
          <a:r>
            <a:rPr lang="en-US" sz="1050" b="0" kern="1200" dirty="0">
              <a:solidFill>
                <a:schemeClr val="tx1"/>
              </a:solidFill>
              <a:latin typeface="+mj-lt"/>
              <a:ea typeface="+mj-ea"/>
              <a:cs typeface="+mj-cs"/>
            </a:rPr>
            <a:t>ας Kelvin – Helmhotz : Εκπέμπεται συμπιεσμένος αέρας μέσω μικρών σχισμών -&gt; στρώμα νερού και φυσαλιδών ευάλωτο λόγω διαφοράς ταχύτητας/ Silverstream System </a:t>
          </a:r>
          <a:endParaRPr lang="el-GR" sz="1050" b="0" kern="1200" dirty="0">
            <a:solidFill>
              <a:schemeClr val="tx1"/>
            </a:solidFill>
            <a:latin typeface="+mj-lt"/>
            <a:ea typeface="+mj-ea"/>
            <a:cs typeface="+mj-cs"/>
          </a:endParaRPr>
        </a:p>
        <a:p>
          <a:pPr marL="0" algn="ctr" defTabSz="457200" rtl="0" eaLnBrk="1" latinLnBrk="0" hangingPunct="1"/>
          <a:r>
            <a:rPr lang="en-US" sz="1050" b="0" kern="1200" dirty="0">
              <a:solidFill>
                <a:schemeClr val="tx1"/>
              </a:solidFill>
              <a:latin typeface="+mj-lt"/>
              <a:ea typeface="+mj-ea"/>
              <a:cs typeface="+mj-cs"/>
            </a:rPr>
            <a:t> </a:t>
          </a:r>
          <a:r>
            <a:rPr lang="el-GR" sz="1050" b="0" kern="1200" dirty="0">
              <a:solidFill>
                <a:schemeClr val="tx1"/>
              </a:solidFill>
              <a:latin typeface="+mj-lt"/>
              <a:ea typeface="+mj-ea"/>
              <a:cs typeface="+mj-cs"/>
            </a:rPr>
            <a:t>-</a:t>
          </a:r>
          <a:r>
            <a:rPr lang="en-US" sz="1050" b="0" kern="1200" dirty="0">
              <a:solidFill>
                <a:schemeClr val="tx1"/>
              </a:solidFill>
              <a:latin typeface="+mj-lt"/>
              <a:ea typeface="+mj-ea"/>
              <a:cs typeface="+mj-cs"/>
            </a:rPr>
            <a:t>Πα</a:t>
          </a:r>
          <a:r>
            <a:rPr lang="en-US" sz="1050" b="0" kern="1200" dirty="0" err="1">
              <a:solidFill>
                <a:schemeClr val="tx1"/>
              </a:solidFill>
              <a:latin typeface="+mj-lt"/>
              <a:ea typeface="+mj-ea"/>
              <a:cs typeface="+mj-cs"/>
            </a:rPr>
            <a:t>ροχή</a:t>
          </a:r>
          <a:r>
            <a:rPr lang="en-US" sz="1050" b="0" kern="1200" dirty="0">
              <a:solidFill>
                <a:schemeClr val="tx1"/>
              </a:solidFill>
              <a:latin typeface="+mj-lt"/>
              <a:ea typeface="+mj-ea"/>
              <a:cs typeface="+mj-cs"/>
            </a:rPr>
            <a:t> αέρα: Εγκατάσταση ακροφυσίου σε πορώδη πλάκα.Εγκατάσταση ακροφυσιών με διοχέτευση αέρα στον πυθμένα μέσω διατομής με οπές </a:t>
          </a:r>
          <a:endParaRPr lang="el-GR" sz="1050" b="0" kern="1200" dirty="0">
            <a:solidFill>
              <a:schemeClr val="tx1"/>
            </a:solidFill>
            <a:latin typeface="+mj-lt"/>
            <a:ea typeface="+mj-ea"/>
            <a:cs typeface="+mj-cs"/>
          </a:endParaRPr>
        </a:p>
      </dgm:t>
    </dgm:pt>
    <dgm:pt modelId="{6C28FA81-9E8B-49F5-865B-AAB29804B612}" type="parTrans" cxnId="{EB2E52C4-CE4E-48D3-987E-32C452717EFC}">
      <dgm:prSet/>
      <dgm:spPr/>
      <dgm:t>
        <a:bodyPr/>
        <a:lstStyle/>
        <a:p>
          <a:endParaRPr lang="el-GR"/>
        </a:p>
      </dgm:t>
    </dgm:pt>
    <dgm:pt modelId="{E1720196-775A-4083-AE89-ADBFDE04068D}" type="sibTrans" cxnId="{EB2E52C4-CE4E-48D3-987E-32C452717EFC}">
      <dgm:prSet/>
      <dgm:spPr/>
      <dgm:t>
        <a:bodyPr/>
        <a:lstStyle/>
        <a:p>
          <a:endParaRPr lang="el-GR"/>
        </a:p>
      </dgm:t>
    </dgm:pt>
    <dgm:pt modelId="{A76E690D-2946-4DF2-A5AB-E0208E8B247C}">
      <dgm:prSet custT="1"/>
      <dgm:spPr/>
      <dgm:t>
        <a:bodyPr/>
        <a:lstStyle/>
        <a:p>
          <a:pPr algn="ctr"/>
          <a:endParaRPr lang="el-GR" sz="800" b="1" i="0" u="none" kern="1200" dirty="0"/>
        </a:p>
        <a:p>
          <a:pPr algn="ctr"/>
          <a:endParaRPr lang="el-GR" sz="800" b="1" i="0" u="none" kern="1200" dirty="0"/>
        </a:p>
        <a:p>
          <a:pPr algn="ctr"/>
          <a:endParaRPr lang="el-GR" sz="1050" b="0" kern="1200" dirty="0">
            <a:solidFill>
              <a:schemeClr val="tx1"/>
            </a:solidFill>
            <a:latin typeface="+mj-lt"/>
            <a:ea typeface="+mj-ea"/>
            <a:cs typeface="+mj-cs"/>
          </a:endParaRPr>
        </a:p>
        <a:p>
          <a:pPr algn="ctr"/>
          <a:endParaRPr lang="el-GR" sz="1050" b="0" kern="1200" dirty="0">
            <a:solidFill>
              <a:schemeClr val="tx1"/>
            </a:solidFill>
            <a:latin typeface="+mj-lt"/>
            <a:ea typeface="+mj-ea"/>
            <a:cs typeface="+mj-cs"/>
          </a:endParaRPr>
        </a:p>
        <a:p>
          <a:pPr algn="ctr"/>
          <a:endParaRPr lang="el-GR" sz="1050" b="1" kern="1200" dirty="0">
            <a:solidFill>
              <a:schemeClr val="tx1"/>
            </a:solidFill>
            <a:latin typeface="+mj-lt"/>
            <a:ea typeface="+mj-ea"/>
            <a:cs typeface="+mj-cs"/>
          </a:endParaRPr>
        </a:p>
        <a:p>
          <a:pPr algn="ctr"/>
          <a:endParaRPr lang="el-GR" sz="1050" b="1" kern="1200" dirty="0">
            <a:solidFill>
              <a:schemeClr val="tx1"/>
            </a:solidFill>
            <a:latin typeface="+mj-lt"/>
            <a:ea typeface="+mj-ea"/>
            <a:cs typeface="+mj-cs"/>
          </a:endParaRPr>
        </a:p>
        <a:p>
          <a:pPr algn="ctr"/>
          <a:endParaRPr lang="el-GR" sz="1050" b="1" kern="1200" dirty="0">
            <a:solidFill>
              <a:schemeClr val="tx1"/>
            </a:solidFill>
            <a:latin typeface="+mj-lt"/>
            <a:ea typeface="+mj-ea"/>
            <a:cs typeface="+mj-cs"/>
          </a:endParaRPr>
        </a:p>
        <a:p>
          <a:pPr algn="ctr"/>
          <a:endParaRPr lang="el-GR" sz="1050" b="1" kern="1200" dirty="0">
            <a:solidFill>
              <a:schemeClr val="tx1"/>
            </a:solidFill>
            <a:latin typeface="+mj-lt"/>
            <a:ea typeface="+mj-ea"/>
            <a:cs typeface="+mj-cs"/>
          </a:endParaRPr>
        </a:p>
        <a:p>
          <a:pPr algn="ctr"/>
          <a:endParaRPr lang="el-GR" sz="1050" b="1" kern="1200" dirty="0">
            <a:solidFill>
              <a:schemeClr val="tx1"/>
            </a:solidFill>
            <a:latin typeface="+mj-lt"/>
            <a:ea typeface="+mj-ea"/>
            <a:cs typeface="+mj-cs"/>
          </a:endParaRPr>
        </a:p>
        <a:p>
          <a:pPr algn="ctr"/>
          <a:endParaRPr lang="el-GR" sz="1050" b="1" kern="1200" dirty="0">
            <a:solidFill>
              <a:schemeClr val="tx1"/>
            </a:solidFill>
            <a:latin typeface="+mj-lt"/>
            <a:ea typeface="+mj-ea"/>
            <a:cs typeface="+mj-cs"/>
          </a:endParaRPr>
        </a:p>
        <a:p>
          <a:pPr algn="ctr"/>
          <a:endParaRPr lang="el-GR" sz="1050" b="1" kern="1200" dirty="0">
            <a:solidFill>
              <a:schemeClr val="tx1"/>
            </a:solidFill>
            <a:latin typeface="+mj-lt"/>
            <a:ea typeface="+mj-ea"/>
            <a:cs typeface="+mj-cs"/>
          </a:endParaRPr>
        </a:p>
        <a:p>
          <a:pPr algn="ctr"/>
          <a:endParaRPr lang="el-GR" sz="1050" b="1" kern="1200" dirty="0">
            <a:solidFill>
              <a:schemeClr val="tx1"/>
            </a:solidFill>
            <a:latin typeface="+mj-lt"/>
            <a:ea typeface="+mj-ea"/>
            <a:cs typeface="+mj-cs"/>
          </a:endParaRPr>
        </a:p>
        <a:p>
          <a:pPr algn="ctr"/>
          <a:endParaRPr lang="el-GR" sz="1050" b="1" kern="1200" dirty="0">
            <a:solidFill>
              <a:schemeClr val="tx1"/>
            </a:solidFill>
            <a:latin typeface="+mj-lt"/>
            <a:ea typeface="+mj-ea"/>
            <a:cs typeface="+mj-cs"/>
          </a:endParaRPr>
        </a:p>
        <a:p>
          <a:pPr algn="ctr"/>
          <a:r>
            <a:rPr lang="en-US" sz="1050" b="1" kern="1200" dirty="0">
              <a:solidFill>
                <a:schemeClr val="tx1"/>
              </a:solidFill>
              <a:latin typeface="+mj-lt"/>
              <a:ea typeface="+mj-ea"/>
              <a:cs typeface="+mj-cs"/>
            </a:rPr>
            <a:t>C. ACDR</a:t>
          </a:r>
          <a:r>
            <a:rPr lang="el-GR" sz="1050" b="1" kern="1200" dirty="0">
              <a:solidFill>
                <a:schemeClr val="tx1"/>
              </a:solidFill>
              <a:latin typeface="+mj-lt"/>
              <a:ea typeface="+mj-ea"/>
              <a:cs typeface="+mj-cs"/>
            </a:rPr>
            <a:t>                                                           </a:t>
          </a:r>
        </a:p>
        <a:p>
          <a:pPr algn="ctr"/>
          <a:r>
            <a:rPr lang="el-GR" sz="1050" b="0" kern="1200" dirty="0">
              <a:solidFill>
                <a:schemeClr val="tx1"/>
              </a:solidFill>
              <a:latin typeface="+mj-lt"/>
              <a:ea typeface="+mj-ea"/>
              <a:cs typeface="+mj-cs"/>
            </a:rPr>
            <a:t>  Μέθοδος: Μια κλειστή </a:t>
          </a:r>
          <a:r>
            <a:rPr lang="el-GR" sz="1050" b="0" kern="1200" dirty="0" err="1">
              <a:solidFill>
                <a:schemeClr val="tx1"/>
              </a:solidFill>
              <a:latin typeface="+mj-lt"/>
              <a:ea typeface="+mj-ea"/>
              <a:cs typeface="+mj-cs"/>
            </a:rPr>
            <a:t>αεροκοιλότητα</a:t>
          </a:r>
          <a:r>
            <a:rPr lang="el-GR" sz="1050" b="0" kern="1200" dirty="0">
              <a:solidFill>
                <a:schemeClr val="tx1"/>
              </a:solidFill>
              <a:latin typeface="+mj-lt"/>
              <a:ea typeface="+mj-ea"/>
              <a:cs typeface="+mj-cs"/>
            </a:rPr>
            <a:t> διαχωρίζει το υγρό από το κάτω μέρος του κύτους, μειώνοντας αποτελεσματικά την τριβή.    Εξοικονόμηση Ενέργειας: Υποδεικνύει καθαρή εξοικονόμηση ενέργειας έως και 16% σε εμπορικές εφαρμογές                  </a:t>
          </a:r>
        </a:p>
        <a:p>
          <a:pPr algn="ctr"/>
          <a:r>
            <a:rPr lang="el-GR" sz="1050" b="0" kern="1200" dirty="0">
              <a:solidFill>
                <a:schemeClr val="tx1"/>
              </a:solidFill>
              <a:latin typeface="+mj-lt"/>
              <a:ea typeface="+mj-ea"/>
              <a:cs typeface="+mj-cs"/>
            </a:rPr>
            <a:t>     Βασικά Ευρήματα από τα Πειράματα:                                      -Οι αρχικές δοκιμές έδειξαν μόνο μικρή μείωση της αντίστασης λόγω σημαντικής απώλειας αέρα από τα πλευρά χωρίς κάλυψη στο κάτω μέρος του κύτους.                     -Αποδείχθηκε ότι πολλαπλές ενέσεις αέρα ήταν πιο αποτελεσματικές, αλλά η μείωση της αντίστασης ήταν ακόμα ανεπαρκής.          </a:t>
          </a:r>
        </a:p>
        <a:p>
          <a:pPr algn="ctr"/>
          <a:r>
            <a:rPr lang="el-GR" sz="1050" b="0" kern="1200" dirty="0">
              <a:solidFill>
                <a:schemeClr val="tx1"/>
              </a:solidFill>
              <a:latin typeface="+mj-lt"/>
              <a:ea typeface="+mj-ea"/>
              <a:cs typeface="+mj-cs"/>
            </a:rPr>
            <a:t>         -Επιτεύχθηκε 18.13% μείωση αντίστασης με παροχή αέρα με δύο ανοίγματα διαμέτρου 7 </a:t>
          </a:r>
          <a:r>
            <a:rPr lang="el-GR" sz="1050" b="0" kern="1200" dirty="0" err="1">
              <a:solidFill>
                <a:schemeClr val="tx1"/>
              </a:solidFill>
              <a:latin typeface="+mj-lt"/>
              <a:ea typeface="+mj-ea"/>
              <a:cs typeface="+mj-cs"/>
            </a:rPr>
            <a:t>mm</a:t>
          </a:r>
          <a:r>
            <a:rPr lang="el-GR" sz="1050" b="0" kern="1200" dirty="0">
              <a:solidFill>
                <a:schemeClr val="tx1"/>
              </a:solidFill>
              <a:latin typeface="+mj-lt"/>
              <a:ea typeface="+mj-ea"/>
              <a:cs typeface="+mj-cs"/>
            </a:rPr>
            <a:t> σε δύο </a:t>
          </a:r>
          <a:r>
            <a:rPr lang="el-GR" sz="1050" b="0" kern="1200" dirty="0" err="1">
              <a:solidFill>
                <a:schemeClr val="tx1"/>
              </a:solidFill>
              <a:latin typeface="+mj-lt"/>
              <a:ea typeface="+mj-ea"/>
              <a:cs typeface="+mj-cs"/>
            </a:rPr>
            <a:t>υποπεριοχές</a:t>
          </a:r>
          <a:r>
            <a:rPr lang="el-GR" sz="1050" b="0" kern="1200" dirty="0">
              <a:solidFill>
                <a:schemeClr val="tx1"/>
              </a:solidFill>
              <a:latin typeface="+mj-lt"/>
              <a:ea typeface="+mj-ea"/>
              <a:cs typeface="+mj-cs"/>
            </a:rPr>
            <a:t>.                                                      </a:t>
          </a:r>
        </a:p>
        <a:p>
          <a:pPr algn="ctr"/>
          <a:r>
            <a:rPr lang="el-GR" sz="1050" b="0" kern="1200" dirty="0">
              <a:solidFill>
                <a:schemeClr val="tx1"/>
              </a:solidFill>
              <a:latin typeface="+mj-lt"/>
              <a:ea typeface="+mj-ea"/>
              <a:cs typeface="+mj-cs"/>
            </a:rPr>
            <a:t>   -Δοκιμές σε </a:t>
          </a:r>
          <a:r>
            <a:rPr lang="el-GR" sz="1050" b="0" kern="1200" dirty="0" err="1">
              <a:solidFill>
                <a:schemeClr val="tx1"/>
              </a:solidFill>
              <a:latin typeface="+mj-lt"/>
              <a:ea typeface="+mj-ea"/>
              <a:cs typeface="+mj-cs"/>
            </a:rPr>
            <a:t>bulk</a:t>
          </a:r>
          <a:r>
            <a:rPr lang="el-GR" sz="1050" b="0" kern="1200" dirty="0">
              <a:solidFill>
                <a:schemeClr val="tx1"/>
              </a:solidFill>
              <a:latin typeface="+mj-lt"/>
              <a:ea typeface="+mj-ea"/>
              <a:cs typeface="+mj-cs"/>
            </a:rPr>
            <a:t> </a:t>
          </a:r>
          <a:r>
            <a:rPr lang="el-GR" sz="1050" b="0" kern="1200" dirty="0" err="1">
              <a:solidFill>
                <a:schemeClr val="tx1"/>
              </a:solidFill>
              <a:latin typeface="+mj-lt"/>
              <a:ea typeface="+mj-ea"/>
              <a:cs typeface="+mj-cs"/>
            </a:rPr>
            <a:t>carrier</a:t>
          </a:r>
          <a:r>
            <a:rPr lang="el-GR" sz="1050" b="0" kern="1200" dirty="0">
              <a:solidFill>
                <a:schemeClr val="tx1"/>
              </a:solidFill>
              <a:latin typeface="+mj-lt"/>
              <a:ea typeface="+mj-ea"/>
              <a:cs typeface="+mj-cs"/>
            </a:rPr>
            <a:t> 66.000 DWT έδωσαν μέγιστη μείωση αντίστασης 11% σε συγκεκριμένες συνθήκες ροής αέρα</a:t>
          </a:r>
        </a:p>
      </dgm:t>
    </dgm:pt>
    <dgm:pt modelId="{BE089427-50C4-4BD1-87D4-841E6A768601}" type="parTrans" cxnId="{D92F269E-6BF2-4482-8A9A-6502F988614F}">
      <dgm:prSet/>
      <dgm:spPr/>
      <dgm:t>
        <a:bodyPr/>
        <a:lstStyle/>
        <a:p>
          <a:endParaRPr lang="el-GR"/>
        </a:p>
      </dgm:t>
    </dgm:pt>
    <dgm:pt modelId="{4BD8BC82-56FF-4103-8590-E258253BB4B6}" type="sibTrans" cxnId="{D92F269E-6BF2-4482-8A9A-6502F988614F}">
      <dgm:prSet/>
      <dgm:spPr/>
      <dgm:t>
        <a:bodyPr/>
        <a:lstStyle/>
        <a:p>
          <a:endParaRPr lang="el-GR"/>
        </a:p>
      </dgm:t>
    </dgm:pt>
    <dgm:pt modelId="{AC171252-3D31-497E-8382-111BBE974480}">
      <dgm:prSet custT="1"/>
      <dgm:spPr/>
      <dgm:t>
        <a:bodyPr/>
        <a:lstStyle/>
        <a:p>
          <a:endParaRPr lang="el-GR" sz="1100" b="0" kern="1200" dirty="0">
            <a:solidFill>
              <a:schemeClr val="tx1"/>
            </a:solidFill>
            <a:latin typeface="+mj-lt"/>
            <a:ea typeface="+mj-ea"/>
            <a:cs typeface="+mj-cs"/>
          </a:endParaRPr>
        </a:p>
        <a:p>
          <a:endParaRPr lang="el-GR" sz="1100" b="1" kern="1200" dirty="0">
            <a:solidFill>
              <a:schemeClr val="tx1"/>
            </a:solidFill>
            <a:latin typeface="+mj-lt"/>
            <a:ea typeface="+mj-ea"/>
            <a:cs typeface="+mj-cs"/>
          </a:endParaRPr>
        </a:p>
        <a:p>
          <a:endParaRPr lang="el-GR" sz="1100" b="1" kern="1200" dirty="0">
            <a:solidFill>
              <a:schemeClr val="tx1"/>
            </a:solidFill>
            <a:latin typeface="+mj-lt"/>
            <a:ea typeface="+mj-ea"/>
            <a:cs typeface="+mj-cs"/>
          </a:endParaRPr>
        </a:p>
        <a:p>
          <a:endParaRPr lang="el-GR" sz="1100" b="1" kern="1200" dirty="0">
            <a:solidFill>
              <a:schemeClr val="tx1"/>
            </a:solidFill>
            <a:latin typeface="+mj-lt"/>
            <a:ea typeface="+mj-ea"/>
            <a:cs typeface="+mj-cs"/>
          </a:endParaRPr>
        </a:p>
        <a:p>
          <a:endParaRPr lang="el-GR" sz="1100" b="1" kern="1200" dirty="0">
            <a:solidFill>
              <a:schemeClr val="tx1"/>
            </a:solidFill>
            <a:latin typeface="+mj-lt"/>
            <a:ea typeface="+mj-ea"/>
            <a:cs typeface="+mj-cs"/>
          </a:endParaRPr>
        </a:p>
        <a:p>
          <a:r>
            <a:rPr lang="el-GR" sz="1100" b="1" kern="1200" dirty="0">
              <a:solidFill>
                <a:schemeClr val="tx1"/>
              </a:solidFill>
              <a:latin typeface="+mj-lt"/>
              <a:ea typeface="+mj-ea"/>
              <a:cs typeface="+mj-cs"/>
            </a:rPr>
            <a:t>Β. </a:t>
          </a:r>
          <a:r>
            <a:rPr lang="en-US" sz="1100" b="1" kern="1200" dirty="0">
              <a:solidFill>
                <a:schemeClr val="tx1"/>
              </a:solidFill>
              <a:latin typeface="+mj-lt"/>
              <a:ea typeface="+mj-ea"/>
              <a:cs typeface="+mj-cs"/>
            </a:rPr>
            <a:t>ALDR</a:t>
          </a:r>
          <a:r>
            <a:rPr lang="el-GR" sz="1100" b="1" kern="1200" dirty="0">
              <a:solidFill>
                <a:schemeClr val="tx1"/>
              </a:solidFill>
              <a:latin typeface="+mj-lt"/>
              <a:ea typeface="+mj-ea"/>
              <a:cs typeface="+mj-cs"/>
            </a:rPr>
            <a:t>                                                                                                                          </a:t>
          </a:r>
          <a:r>
            <a:rPr lang="en-US" sz="1100" b="0" kern="1200" dirty="0">
              <a:solidFill>
                <a:schemeClr val="tx1"/>
              </a:solidFill>
              <a:latin typeface="+mj-lt"/>
              <a:ea typeface="+mj-ea"/>
              <a:cs typeface="+mj-cs"/>
            </a:rPr>
            <a:t>- </a:t>
          </a:r>
          <a:r>
            <a:rPr lang="el-GR" sz="1100" b="0" kern="1200" dirty="0">
              <a:solidFill>
                <a:schemeClr val="tx1"/>
              </a:solidFill>
              <a:latin typeface="+mj-lt"/>
              <a:ea typeface="+mj-ea"/>
              <a:cs typeface="+mj-cs"/>
            </a:rPr>
            <a:t>Μέθοδος: Ένα συνεχές στρώμα αέρα διαχωρίζει το νερό από το κύτος, μειώνοντας την τριβή.                                                                                                     </a:t>
          </a:r>
          <a:r>
            <a:rPr lang="en-US" sz="1100" b="0" kern="1200" dirty="0">
              <a:solidFill>
                <a:schemeClr val="tx1"/>
              </a:solidFill>
              <a:latin typeface="+mj-lt"/>
              <a:ea typeface="+mj-ea"/>
              <a:cs typeface="+mj-cs"/>
            </a:rPr>
            <a:t>- </a:t>
          </a:r>
          <a:r>
            <a:rPr lang="el-GR" sz="1100" b="0" kern="1200" dirty="0">
              <a:solidFill>
                <a:schemeClr val="tx1"/>
              </a:solidFill>
              <a:latin typeface="+mj-lt"/>
              <a:ea typeface="+mj-ea"/>
              <a:cs typeface="+mj-cs"/>
            </a:rPr>
            <a:t>Μείωση της Αντίστασης:  Μπορεί να υπερβαίνει το 80% όταν σχηματίζεται ένα σταθερό στρώμα αέρα. Οι μεταβατικές φάσεις δείχνουν μειώσεις μεταξύ 20% και 80%                                                                        </a:t>
          </a:r>
          <a:r>
            <a:rPr lang="en-US" sz="1100" b="0" kern="1200" dirty="0">
              <a:solidFill>
                <a:schemeClr val="tx1"/>
              </a:solidFill>
              <a:latin typeface="+mj-lt"/>
              <a:ea typeface="+mj-ea"/>
              <a:cs typeface="+mj-cs"/>
            </a:rPr>
            <a:t> </a:t>
          </a:r>
          <a:r>
            <a:rPr lang="el-GR" sz="1100" b="0" kern="1200" dirty="0">
              <a:solidFill>
                <a:schemeClr val="tx1"/>
              </a:solidFill>
              <a:latin typeface="+mj-lt"/>
              <a:ea typeface="+mj-ea"/>
              <a:cs typeface="+mj-cs"/>
            </a:rPr>
            <a:t>-</a:t>
          </a:r>
          <a:r>
            <a:rPr lang="el-GR" sz="1100" b="0" kern="1200" dirty="0" err="1">
              <a:solidFill>
                <a:schemeClr val="tx1"/>
              </a:solidFill>
              <a:latin typeface="+mj-lt"/>
              <a:ea typeface="+mj-ea"/>
              <a:cs typeface="+mj-cs"/>
            </a:rPr>
            <a:t>Εξοικονόμιση</a:t>
          </a:r>
          <a:r>
            <a:rPr lang="el-GR" sz="1100" b="0" kern="1200" dirty="0">
              <a:solidFill>
                <a:schemeClr val="tx1"/>
              </a:solidFill>
              <a:latin typeface="+mj-lt"/>
              <a:ea typeface="+mj-ea"/>
              <a:cs typeface="+mj-cs"/>
            </a:rPr>
            <a:t> Ενέργειας: Δείχνει καθαρή εξοικονόμηση ενέργειας περίπου 12% σε εμπορικές εφαρμογές.             </a:t>
          </a:r>
        </a:p>
      </dgm:t>
    </dgm:pt>
    <dgm:pt modelId="{A73C1D39-F73D-46FE-BDC9-AD2579C50183}" type="sibTrans" cxnId="{C1DFE3F7-A926-4871-BC48-671FFD5F581E}">
      <dgm:prSet/>
      <dgm:spPr/>
      <dgm:t>
        <a:bodyPr/>
        <a:lstStyle/>
        <a:p>
          <a:endParaRPr lang="el-GR"/>
        </a:p>
      </dgm:t>
    </dgm:pt>
    <dgm:pt modelId="{9EE8948B-1A68-4DDD-A033-86A97A088F12}" type="parTrans" cxnId="{C1DFE3F7-A926-4871-BC48-671FFD5F581E}">
      <dgm:prSet/>
      <dgm:spPr/>
      <dgm:t>
        <a:bodyPr/>
        <a:lstStyle/>
        <a:p>
          <a:endParaRPr lang="el-GR"/>
        </a:p>
      </dgm:t>
    </dgm:pt>
    <dgm:pt modelId="{C40BF7C7-BAC2-4F5D-8965-849E43A1E2D6}" type="pres">
      <dgm:prSet presAssocID="{12BF4929-9659-4C37-A120-8D6744BDB463}" presName="theList" presStyleCnt="0">
        <dgm:presLayoutVars>
          <dgm:dir/>
          <dgm:animLvl val="lvl"/>
          <dgm:resizeHandles val="exact"/>
        </dgm:presLayoutVars>
      </dgm:prSet>
      <dgm:spPr/>
    </dgm:pt>
    <dgm:pt modelId="{3DED62B2-8CFD-4393-AE59-FEA93B8ED1CF}" type="pres">
      <dgm:prSet presAssocID="{84B7AB6B-300D-4512-A667-0A92EC830325}" presName="compNode" presStyleCnt="0"/>
      <dgm:spPr/>
    </dgm:pt>
    <dgm:pt modelId="{A188E138-BF8C-47C5-AC79-0E621AA02FB6}" type="pres">
      <dgm:prSet presAssocID="{84B7AB6B-300D-4512-A667-0A92EC830325}" presName="aNode" presStyleLbl="bgShp" presStyleIdx="0" presStyleCnt="3" custScaleX="62197" custScaleY="91395" custLinFactNeighborX="-783" custLinFactNeighborY="-4486"/>
      <dgm:spPr/>
    </dgm:pt>
    <dgm:pt modelId="{408211B6-3AD0-4625-AB9C-32019D5D0D21}" type="pres">
      <dgm:prSet presAssocID="{84B7AB6B-300D-4512-A667-0A92EC830325}" presName="textNode" presStyleLbl="bgShp" presStyleIdx="0" presStyleCnt="3"/>
      <dgm:spPr/>
    </dgm:pt>
    <dgm:pt modelId="{DAE4FDB9-7EBB-44C6-BEC7-8DBE180B18EB}" type="pres">
      <dgm:prSet presAssocID="{84B7AB6B-300D-4512-A667-0A92EC830325}" presName="compChildNode" presStyleCnt="0"/>
      <dgm:spPr/>
    </dgm:pt>
    <dgm:pt modelId="{AFFE0C1F-44D8-4F59-8C54-EEDB30EFA20E}" type="pres">
      <dgm:prSet presAssocID="{84B7AB6B-300D-4512-A667-0A92EC830325}" presName="theInnerList" presStyleCnt="0"/>
      <dgm:spPr/>
    </dgm:pt>
    <dgm:pt modelId="{CE52A8EE-1181-4CD1-8768-67B6396399FA}" type="pres">
      <dgm:prSet presAssocID="{84B7AB6B-300D-4512-A667-0A92EC830325}" presName="aSpace" presStyleCnt="0"/>
      <dgm:spPr/>
    </dgm:pt>
    <dgm:pt modelId="{D2E74879-CB42-458F-B667-2BFCEB7BF3A7}" type="pres">
      <dgm:prSet presAssocID="{AC171252-3D31-497E-8382-111BBE974480}" presName="compNode" presStyleCnt="0"/>
      <dgm:spPr/>
    </dgm:pt>
    <dgm:pt modelId="{E6BC470B-0E35-42BC-9265-508F77584A6C}" type="pres">
      <dgm:prSet presAssocID="{AC171252-3D31-497E-8382-111BBE974480}" presName="aNode" presStyleLbl="bgShp" presStyleIdx="1" presStyleCnt="3" custScaleX="49026" custScaleY="30397" custLinFactNeighborX="-1924" custLinFactNeighborY="-33691"/>
      <dgm:spPr/>
    </dgm:pt>
    <dgm:pt modelId="{7A864717-200B-40DE-9CBA-2377B2C28985}" type="pres">
      <dgm:prSet presAssocID="{AC171252-3D31-497E-8382-111BBE974480}" presName="textNode" presStyleLbl="bgShp" presStyleIdx="1" presStyleCnt="3"/>
      <dgm:spPr/>
    </dgm:pt>
    <dgm:pt modelId="{3D082358-9CB2-4434-99E5-F4B446C3AE76}" type="pres">
      <dgm:prSet presAssocID="{AC171252-3D31-497E-8382-111BBE974480}" presName="compChildNode" presStyleCnt="0"/>
      <dgm:spPr/>
    </dgm:pt>
    <dgm:pt modelId="{A4E8F5AA-7582-4D93-B0E0-50688D4A6108}" type="pres">
      <dgm:prSet presAssocID="{AC171252-3D31-497E-8382-111BBE974480}" presName="theInnerList" presStyleCnt="0"/>
      <dgm:spPr/>
    </dgm:pt>
    <dgm:pt modelId="{56EE7834-5E75-436B-9ECC-D89CE7C713B4}" type="pres">
      <dgm:prSet presAssocID="{AC171252-3D31-497E-8382-111BBE974480}" presName="aSpace" presStyleCnt="0"/>
      <dgm:spPr/>
    </dgm:pt>
    <dgm:pt modelId="{85D62970-AFD6-4992-B8FA-E797726DD9B3}" type="pres">
      <dgm:prSet presAssocID="{A76E690D-2946-4DF2-A5AB-E0208E8B247C}" presName="compNode" presStyleCnt="0"/>
      <dgm:spPr/>
    </dgm:pt>
    <dgm:pt modelId="{17359B62-FFDC-4E84-9860-6D6EF5124990}" type="pres">
      <dgm:prSet presAssocID="{A76E690D-2946-4DF2-A5AB-E0208E8B247C}" presName="aNode" presStyleLbl="bgShp" presStyleIdx="2" presStyleCnt="3" custScaleX="43788" custScaleY="70781" custLinFactNeighborX="-1381" custLinFactNeighborY="-14163"/>
      <dgm:spPr/>
    </dgm:pt>
    <dgm:pt modelId="{A7905264-7D1F-4699-9701-E3F4A04037B2}" type="pres">
      <dgm:prSet presAssocID="{A76E690D-2946-4DF2-A5AB-E0208E8B247C}" presName="textNode" presStyleLbl="bgShp" presStyleIdx="2" presStyleCnt="3"/>
      <dgm:spPr/>
    </dgm:pt>
    <dgm:pt modelId="{011254EF-FF18-49C9-9243-93701E337225}" type="pres">
      <dgm:prSet presAssocID="{A76E690D-2946-4DF2-A5AB-E0208E8B247C}" presName="compChildNode" presStyleCnt="0"/>
      <dgm:spPr/>
    </dgm:pt>
    <dgm:pt modelId="{21C27CD3-13DD-47D3-BAEC-AA4A6B097882}" type="pres">
      <dgm:prSet presAssocID="{A76E690D-2946-4DF2-A5AB-E0208E8B247C}" presName="theInnerList" presStyleCnt="0"/>
      <dgm:spPr/>
    </dgm:pt>
  </dgm:ptLst>
  <dgm:cxnLst>
    <dgm:cxn modelId="{96122D0C-D94E-4E33-AC15-D25993FFD39D}" type="presOf" srcId="{AC171252-3D31-497E-8382-111BBE974480}" destId="{E6BC470B-0E35-42BC-9265-508F77584A6C}" srcOrd="0" destOrd="0" presId="urn:microsoft.com/office/officeart/2005/8/layout/lProcess2"/>
    <dgm:cxn modelId="{7392C31C-3FD6-4D6E-B774-B78CB589C95E}" type="presOf" srcId="{AC171252-3D31-497E-8382-111BBE974480}" destId="{7A864717-200B-40DE-9CBA-2377B2C28985}" srcOrd="1" destOrd="0" presId="urn:microsoft.com/office/officeart/2005/8/layout/lProcess2"/>
    <dgm:cxn modelId="{4485BD6D-C27A-48B6-A342-AEB302FF87A8}" type="presOf" srcId="{84B7AB6B-300D-4512-A667-0A92EC830325}" destId="{A188E138-BF8C-47C5-AC79-0E621AA02FB6}" srcOrd="0" destOrd="0" presId="urn:microsoft.com/office/officeart/2005/8/layout/lProcess2"/>
    <dgm:cxn modelId="{AE434F58-0309-4DED-BDCE-D7B407493B48}" type="presOf" srcId="{A76E690D-2946-4DF2-A5AB-E0208E8B247C}" destId="{A7905264-7D1F-4699-9701-E3F4A04037B2}" srcOrd="1" destOrd="0" presId="urn:microsoft.com/office/officeart/2005/8/layout/lProcess2"/>
    <dgm:cxn modelId="{D92F269E-6BF2-4482-8A9A-6502F988614F}" srcId="{12BF4929-9659-4C37-A120-8D6744BDB463}" destId="{A76E690D-2946-4DF2-A5AB-E0208E8B247C}" srcOrd="2" destOrd="0" parTransId="{BE089427-50C4-4BD1-87D4-841E6A768601}" sibTransId="{4BD8BC82-56FF-4103-8590-E258253BB4B6}"/>
    <dgm:cxn modelId="{8DB94CAA-46D0-49E2-BF55-8205908286B0}" type="presOf" srcId="{84B7AB6B-300D-4512-A667-0A92EC830325}" destId="{408211B6-3AD0-4625-AB9C-32019D5D0D21}" srcOrd="1" destOrd="0" presId="urn:microsoft.com/office/officeart/2005/8/layout/lProcess2"/>
    <dgm:cxn modelId="{60E60CBF-FAF2-453D-9745-0213B48544D8}" type="presOf" srcId="{12BF4929-9659-4C37-A120-8D6744BDB463}" destId="{C40BF7C7-BAC2-4F5D-8965-849E43A1E2D6}" srcOrd="0" destOrd="0" presId="urn:microsoft.com/office/officeart/2005/8/layout/lProcess2"/>
    <dgm:cxn modelId="{EB2E52C4-CE4E-48D3-987E-32C452717EFC}" srcId="{12BF4929-9659-4C37-A120-8D6744BDB463}" destId="{84B7AB6B-300D-4512-A667-0A92EC830325}" srcOrd="0" destOrd="0" parTransId="{6C28FA81-9E8B-49F5-865B-AAB29804B612}" sibTransId="{E1720196-775A-4083-AE89-ADBFDE04068D}"/>
    <dgm:cxn modelId="{09BAC8C7-A694-41E7-A3F3-4ED08224223E}" type="presOf" srcId="{A76E690D-2946-4DF2-A5AB-E0208E8B247C}" destId="{17359B62-FFDC-4E84-9860-6D6EF5124990}" srcOrd="0" destOrd="0" presId="urn:microsoft.com/office/officeart/2005/8/layout/lProcess2"/>
    <dgm:cxn modelId="{C1DFE3F7-A926-4871-BC48-671FFD5F581E}" srcId="{12BF4929-9659-4C37-A120-8D6744BDB463}" destId="{AC171252-3D31-497E-8382-111BBE974480}" srcOrd="1" destOrd="0" parTransId="{9EE8948B-1A68-4DDD-A033-86A97A088F12}" sibTransId="{A73C1D39-F73D-46FE-BDC9-AD2579C50183}"/>
    <dgm:cxn modelId="{D025EE1C-30BC-432A-9632-D5592889EBBB}" type="presParOf" srcId="{C40BF7C7-BAC2-4F5D-8965-849E43A1E2D6}" destId="{3DED62B2-8CFD-4393-AE59-FEA93B8ED1CF}" srcOrd="0" destOrd="0" presId="urn:microsoft.com/office/officeart/2005/8/layout/lProcess2"/>
    <dgm:cxn modelId="{2AB3E6C3-156F-46BD-A82C-283AADCD2F15}" type="presParOf" srcId="{3DED62B2-8CFD-4393-AE59-FEA93B8ED1CF}" destId="{A188E138-BF8C-47C5-AC79-0E621AA02FB6}" srcOrd="0" destOrd="0" presId="urn:microsoft.com/office/officeart/2005/8/layout/lProcess2"/>
    <dgm:cxn modelId="{979D7C33-C1C7-44B1-84F0-20159A6617F1}" type="presParOf" srcId="{3DED62B2-8CFD-4393-AE59-FEA93B8ED1CF}" destId="{408211B6-3AD0-4625-AB9C-32019D5D0D21}" srcOrd="1" destOrd="0" presId="urn:microsoft.com/office/officeart/2005/8/layout/lProcess2"/>
    <dgm:cxn modelId="{C4887E28-2E40-44BC-8022-088E83514E6F}" type="presParOf" srcId="{3DED62B2-8CFD-4393-AE59-FEA93B8ED1CF}" destId="{DAE4FDB9-7EBB-44C6-BEC7-8DBE180B18EB}" srcOrd="2" destOrd="0" presId="urn:microsoft.com/office/officeart/2005/8/layout/lProcess2"/>
    <dgm:cxn modelId="{F2DBF3E2-6257-4776-AD23-9A7A243B1C05}" type="presParOf" srcId="{DAE4FDB9-7EBB-44C6-BEC7-8DBE180B18EB}" destId="{AFFE0C1F-44D8-4F59-8C54-EEDB30EFA20E}" srcOrd="0" destOrd="0" presId="urn:microsoft.com/office/officeart/2005/8/layout/lProcess2"/>
    <dgm:cxn modelId="{300B8D08-1469-43F3-BD1E-23E5409EB7C6}" type="presParOf" srcId="{C40BF7C7-BAC2-4F5D-8965-849E43A1E2D6}" destId="{CE52A8EE-1181-4CD1-8768-67B6396399FA}" srcOrd="1" destOrd="0" presId="urn:microsoft.com/office/officeart/2005/8/layout/lProcess2"/>
    <dgm:cxn modelId="{B1D8290E-22AC-4A6D-8F97-27407B7CB32E}" type="presParOf" srcId="{C40BF7C7-BAC2-4F5D-8965-849E43A1E2D6}" destId="{D2E74879-CB42-458F-B667-2BFCEB7BF3A7}" srcOrd="2" destOrd="0" presId="urn:microsoft.com/office/officeart/2005/8/layout/lProcess2"/>
    <dgm:cxn modelId="{DC034B44-E758-4F8E-9259-AA9F4F57CB83}" type="presParOf" srcId="{D2E74879-CB42-458F-B667-2BFCEB7BF3A7}" destId="{E6BC470B-0E35-42BC-9265-508F77584A6C}" srcOrd="0" destOrd="0" presId="urn:microsoft.com/office/officeart/2005/8/layout/lProcess2"/>
    <dgm:cxn modelId="{33A5536F-052C-427A-8403-FDAA8A2F2474}" type="presParOf" srcId="{D2E74879-CB42-458F-B667-2BFCEB7BF3A7}" destId="{7A864717-200B-40DE-9CBA-2377B2C28985}" srcOrd="1" destOrd="0" presId="urn:microsoft.com/office/officeart/2005/8/layout/lProcess2"/>
    <dgm:cxn modelId="{E3C96CAE-3576-446E-BE85-F7633E4573C6}" type="presParOf" srcId="{D2E74879-CB42-458F-B667-2BFCEB7BF3A7}" destId="{3D082358-9CB2-4434-99E5-F4B446C3AE76}" srcOrd="2" destOrd="0" presId="urn:microsoft.com/office/officeart/2005/8/layout/lProcess2"/>
    <dgm:cxn modelId="{FA6CAFF6-ACC9-40F6-8B10-6075C4B46E30}" type="presParOf" srcId="{3D082358-9CB2-4434-99E5-F4B446C3AE76}" destId="{A4E8F5AA-7582-4D93-B0E0-50688D4A6108}" srcOrd="0" destOrd="0" presId="urn:microsoft.com/office/officeart/2005/8/layout/lProcess2"/>
    <dgm:cxn modelId="{DD3761D8-B4F5-4F01-AF0A-A8EEB8AF8E97}" type="presParOf" srcId="{C40BF7C7-BAC2-4F5D-8965-849E43A1E2D6}" destId="{56EE7834-5E75-436B-9ECC-D89CE7C713B4}" srcOrd="3" destOrd="0" presId="urn:microsoft.com/office/officeart/2005/8/layout/lProcess2"/>
    <dgm:cxn modelId="{BF45A07F-C085-4C03-B055-1EDDC59908CA}" type="presParOf" srcId="{C40BF7C7-BAC2-4F5D-8965-849E43A1E2D6}" destId="{85D62970-AFD6-4992-B8FA-E797726DD9B3}" srcOrd="4" destOrd="0" presId="urn:microsoft.com/office/officeart/2005/8/layout/lProcess2"/>
    <dgm:cxn modelId="{E83B43F1-5CC8-4678-80FF-C155E541D382}" type="presParOf" srcId="{85D62970-AFD6-4992-B8FA-E797726DD9B3}" destId="{17359B62-FFDC-4E84-9860-6D6EF5124990}" srcOrd="0" destOrd="0" presId="urn:microsoft.com/office/officeart/2005/8/layout/lProcess2"/>
    <dgm:cxn modelId="{A423E2F8-70E0-4423-A0F9-EBFB59FF64E9}" type="presParOf" srcId="{85D62970-AFD6-4992-B8FA-E797726DD9B3}" destId="{A7905264-7D1F-4699-9701-E3F4A04037B2}" srcOrd="1" destOrd="0" presId="urn:microsoft.com/office/officeart/2005/8/layout/lProcess2"/>
    <dgm:cxn modelId="{F02AECAE-2975-4250-97F3-EDE5CCA0BD6C}" type="presParOf" srcId="{85D62970-AFD6-4992-B8FA-E797726DD9B3}" destId="{011254EF-FF18-49C9-9243-93701E337225}" srcOrd="2" destOrd="0" presId="urn:microsoft.com/office/officeart/2005/8/layout/lProcess2"/>
    <dgm:cxn modelId="{EC9761FD-FA72-47FD-B980-B4D19FD25BFA}" type="presParOf" srcId="{011254EF-FF18-49C9-9243-93701E337225}" destId="{21C27CD3-13DD-47D3-BAEC-AA4A6B097882}"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053E3A-D070-4809-82F1-AF9DAED5D4FE}" type="doc">
      <dgm:prSet loTypeId="urn:microsoft.com/office/officeart/2009/3/layout/PlusandMinus" loCatId="relationship" qsTypeId="urn:microsoft.com/office/officeart/2005/8/quickstyle/simple1" qsCatId="simple" csTypeId="urn:microsoft.com/office/officeart/2005/8/colors/accent5_1" csCatId="accent5" phldr="1"/>
      <dgm:spPr/>
      <dgm:t>
        <a:bodyPr/>
        <a:lstStyle/>
        <a:p>
          <a:endParaRPr lang="el-GR"/>
        </a:p>
      </dgm:t>
    </dgm:pt>
    <dgm:pt modelId="{5E455229-85FE-450D-A508-E0BA7A10D83E}">
      <dgm:prSet phldrT="[Κείμενο]" custT="1"/>
      <dgm:spPr/>
      <dgm:t>
        <a:bodyPr/>
        <a:lstStyle/>
        <a:p>
          <a:pPr>
            <a:buFont typeface="Arial" panose="020B0604020202020204" pitchFamily="34" charset="0"/>
            <a:buChar char="•"/>
          </a:pPr>
          <a:r>
            <a:rPr lang="en-US" sz="1300" b="1" dirty="0"/>
            <a:t>-</a:t>
          </a:r>
          <a:r>
            <a:rPr lang="el-GR" sz="1300" b="1" dirty="0"/>
            <a:t>Ενεργειακή Απόδοση</a:t>
          </a:r>
          <a:endParaRPr lang="el-GR" sz="1300" dirty="0"/>
        </a:p>
        <a:p>
          <a:pPr>
            <a:buFont typeface="Arial" panose="020B0604020202020204" pitchFamily="34" charset="0"/>
            <a:buChar char="•"/>
          </a:pPr>
          <a:r>
            <a:rPr lang="el-GR" sz="1300" dirty="0"/>
            <a:t>Ο αγωγός ελαχιστοποιεί τον διαχωρισμό της ροής γύρω από τα πτερύγια, ειδικά σε χαμηλότερες ταχύτητες. Ενώ κατευθύνει ομοιόμορφα την εισερχόμενη ροή, βελτιστοποιώντας την απόδοση των πτερυγίων.</a:t>
          </a:r>
        </a:p>
        <a:p>
          <a:pPr>
            <a:buFont typeface="Arial" panose="020B0604020202020204" pitchFamily="34" charset="0"/>
            <a:buChar char="•"/>
          </a:pPr>
          <a:r>
            <a:rPr lang="en-US" sz="1300" b="1" dirty="0"/>
            <a:t>-</a:t>
          </a:r>
          <a:r>
            <a:rPr lang="el-GR" sz="1300" b="1" dirty="0"/>
            <a:t>Απόδοση Ώσης</a:t>
          </a:r>
          <a:endParaRPr lang="el-GR" sz="1300" dirty="0"/>
        </a:p>
        <a:p>
          <a:pPr>
            <a:buFont typeface="Arial" panose="020B0604020202020204" pitchFamily="34" charset="0"/>
            <a:buChar char="•"/>
          </a:pPr>
          <a:r>
            <a:rPr lang="el-GR" sz="1300" b="1" dirty="0"/>
            <a:t>Αυξημένη Ώση:</a:t>
          </a:r>
          <a:r>
            <a:rPr lang="el-GR" sz="1300" dirty="0"/>
            <a:t> Παραγωγή μεγαλύτερης ώση, επιτρέποντας στα σκάφη να φτάσουν τις επιθυμητές ταχύτητες με χαμηλότερη κατανάλωση ισχύος. Έχει αποδειχθεί </a:t>
          </a:r>
          <a:r>
            <a:rPr lang="el-GR" sz="1300" b="0" dirty="0"/>
            <a:t>Έως και 15% περισσότερη ώση σε χαμηλές ταχύτητες σε σύγκριση με τις ανοικτές έλικες.</a:t>
          </a:r>
          <a:endParaRPr lang="el-GR" sz="1300" dirty="0"/>
        </a:p>
        <a:p>
          <a:pPr>
            <a:buFont typeface="Arial" panose="020B0604020202020204" pitchFamily="34" charset="0"/>
            <a:buChar char="•"/>
          </a:pPr>
          <a:r>
            <a:rPr lang="el-GR" sz="1300" b="1" dirty="0"/>
            <a:t>Μείωση Κατανάλωσης Ισχύος:</a:t>
          </a:r>
          <a:r>
            <a:rPr lang="el-GR" sz="1300" dirty="0"/>
            <a:t> Τα συνδυασμένα αποτελέσματα της μειωμένης διάσπασης ροής και της ακολουθίας οδηγούν σε σημαντική εξοικονόμηση καυσίμου.</a:t>
          </a:r>
        </a:p>
        <a:p>
          <a:pPr>
            <a:buFont typeface="Arial" panose="020B0604020202020204" pitchFamily="34" charset="0"/>
            <a:buChar char="•"/>
          </a:pPr>
          <a:r>
            <a:rPr lang="el-GR" sz="1300" dirty="0"/>
            <a:t>Έχει αποδειχθεί ότι</a:t>
          </a:r>
          <a:r>
            <a:rPr lang="el-GR" sz="1300" b="1" dirty="0"/>
            <a:t> </a:t>
          </a:r>
          <a:r>
            <a:rPr lang="el-GR" sz="1300" b="0" dirty="0"/>
            <a:t>Επιτυγχάνεται έως και 10% υψηλότερη αποδοτικότητα πρόωσης σε χαμηλές ταχύτητες.</a:t>
          </a:r>
          <a:endParaRPr lang="el-GR" sz="1300" dirty="0"/>
        </a:p>
        <a:p>
          <a:pPr>
            <a:buFont typeface="Arial" panose="020B0604020202020204" pitchFamily="34" charset="0"/>
            <a:buChar char="•"/>
          </a:pPr>
          <a:r>
            <a:rPr lang="en-US" sz="1300" b="1" dirty="0"/>
            <a:t>-</a:t>
          </a:r>
          <a:r>
            <a:rPr lang="el-GR" sz="1300" b="1" dirty="0"/>
            <a:t>Περιορισμός Θορύβου:</a:t>
          </a:r>
          <a:r>
            <a:rPr lang="el-GR" sz="1300" dirty="0"/>
            <a:t> Ο αγωγός περιορίζει τον θόρυβο από τα πτερύγια, μειώνοντας την περιβαλλοντική ηχορύπανση.</a:t>
          </a:r>
        </a:p>
        <a:p>
          <a:pPr>
            <a:buFont typeface="Arial" panose="020B0604020202020204" pitchFamily="34" charset="0"/>
            <a:buChar char="•"/>
          </a:pPr>
          <a:r>
            <a:rPr lang="en-US" sz="1300" b="1" dirty="0"/>
            <a:t>-</a:t>
          </a:r>
          <a:r>
            <a:rPr lang="el-GR" sz="1300" b="1" dirty="0"/>
            <a:t>Μείωση Θορύβου από </a:t>
          </a:r>
          <a:r>
            <a:rPr lang="el-GR" sz="1300" b="1" dirty="0" err="1"/>
            <a:t>Σπηλαίωση</a:t>
          </a:r>
          <a:r>
            <a:rPr lang="el-GR" sz="1300" b="1" dirty="0"/>
            <a:t>:</a:t>
          </a:r>
          <a:r>
            <a:rPr lang="el-GR" sz="1300" dirty="0"/>
            <a:t> Μειώνει τη δημιουργία κοιλοτήτων, ένα φαινόμενο που προκαλεί δυνατό, υψηλής συχνότητας θόρυβο.</a:t>
          </a:r>
        </a:p>
        <a:p>
          <a:pPr>
            <a:buFont typeface="Arial" panose="020B0604020202020204" pitchFamily="34" charset="0"/>
            <a:buChar char="•"/>
          </a:pPr>
          <a:r>
            <a:rPr lang="el-GR" sz="1300" dirty="0"/>
            <a:t>- </a:t>
          </a:r>
          <a:r>
            <a:rPr lang="el-GR" sz="1300" b="0" dirty="0"/>
            <a:t>Οι αγωγοί ενισχύουν τη σταθερότητα πορείας, ιδιαίτερα σε όπισθεν.</a:t>
          </a:r>
          <a:endParaRPr lang="en-US" sz="1300" dirty="0"/>
        </a:p>
        <a:p>
          <a:pPr>
            <a:buFont typeface="Arial" panose="020B0604020202020204" pitchFamily="34" charset="0"/>
            <a:buChar char="•"/>
          </a:pPr>
          <a:r>
            <a:rPr lang="en-US" sz="1300" dirty="0"/>
            <a:t>- </a:t>
          </a:r>
          <a:r>
            <a:rPr lang="el-GR" sz="1300" b="1" dirty="0"/>
            <a:t>Απόδοση σε Ορμητικές Θάλασσες</a:t>
          </a:r>
        </a:p>
        <a:p>
          <a:r>
            <a:rPr lang="el-GR" sz="1300" dirty="0"/>
            <a:t>Αποδείχτηκε ότι οι προπέλες με αγωγό μείωσαν τις κινήσεις του βήματος σε κυματισμό από εμπρός και είχαν μικρότερη αντίσταση σε σύγκριση με τους συμβατικούς σχεδιασμούς, βελτιστοποιώντας τη ροή του νερού.</a:t>
          </a:r>
        </a:p>
      </dgm:t>
    </dgm:pt>
    <dgm:pt modelId="{881CB46C-631E-482B-81BD-20161D91B6BA}" type="parTrans" cxnId="{4CA3B931-151F-42AD-892E-C4CB05D6D850}">
      <dgm:prSet/>
      <dgm:spPr/>
      <dgm:t>
        <a:bodyPr/>
        <a:lstStyle/>
        <a:p>
          <a:endParaRPr lang="el-GR"/>
        </a:p>
      </dgm:t>
    </dgm:pt>
    <dgm:pt modelId="{B0A821D3-8AD3-467C-84B1-DF895BEE2D93}" type="sibTrans" cxnId="{4CA3B931-151F-42AD-892E-C4CB05D6D850}">
      <dgm:prSet/>
      <dgm:spPr/>
      <dgm:t>
        <a:bodyPr/>
        <a:lstStyle/>
        <a:p>
          <a:endParaRPr lang="el-GR"/>
        </a:p>
      </dgm:t>
    </dgm:pt>
    <dgm:pt modelId="{9138B285-1084-4DC7-9CFB-50E38D9E8E0C}">
      <dgm:prSet phldrT="[Κείμενο]"/>
      <dgm:spPr/>
      <dgm:t>
        <a:bodyPr/>
        <a:lstStyle/>
        <a:p>
          <a:endParaRPr lang="el-GR" dirty="0"/>
        </a:p>
      </dgm:t>
    </dgm:pt>
    <dgm:pt modelId="{74406EC2-D089-40B0-BCEC-20ECD6B3AA11}" type="parTrans" cxnId="{82539875-4DC4-4558-A889-A8645E52C51A}">
      <dgm:prSet/>
      <dgm:spPr/>
      <dgm:t>
        <a:bodyPr/>
        <a:lstStyle/>
        <a:p>
          <a:endParaRPr lang="el-GR"/>
        </a:p>
      </dgm:t>
    </dgm:pt>
    <dgm:pt modelId="{C4AAA988-ADCE-4CA5-9662-DCB563F95A51}" type="sibTrans" cxnId="{82539875-4DC4-4558-A889-A8645E52C51A}">
      <dgm:prSet/>
      <dgm:spPr/>
      <dgm:t>
        <a:bodyPr/>
        <a:lstStyle/>
        <a:p>
          <a:endParaRPr lang="el-GR"/>
        </a:p>
      </dgm:t>
    </dgm:pt>
    <dgm:pt modelId="{DCDAFB9C-D426-427A-B3EF-EDAAFBDE7E83}">
      <dgm:prSet/>
      <dgm:spPr/>
      <dgm:t>
        <a:bodyPr/>
        <a:lstStyle/>
        <a:p>
          <a:endParaRPr lang="el-GR"/>
        </a:p>
      </dgm:t>
    </dgm:pt>
    <dgm:pt modelId="{B3BB79E3-749C-4698-A58E-1107336D26D3}" type="parTrans" cxnId="{DE33B958-C0BF-4D71-9C9A-BE50DD3F53A6}">
      <dgm:prSet/>
      <dgm:spPr/>
      <dgm:t>
        <a:bodyPr/>
        <a:lstStyle/>
        <a:p>
          <a:endParaRPr lang="el-GR"/>
        </a:p>
      </dgm:t>
    </dgm:pt>
    <dgm:pt modelId="{8153092F-77AC-4F4D-8C7F-95F771678CEF}" type="sibTrans" cxnId="{DE33B958-C0BF-4D71-9C9A-BE50DD3F53A6}">
      <dgm:prSet/>
      <dgm:spPr/>
      <dgm:t>
        <a:bodyPr/>
        <a:lstStyle/>
        <a:p>
          <a:endParaRPr lang="el-GR"/>
        </a:p>
      </dgm:t>
    </dgm:pt>
    <dgm:pt modelId="{3B02FC28-FCD1-4CE4-8FCD-529BFED2998E}">
      <dgm:prSet phldrT="[Κείμενο]"/>
      <dgm:spPr/>
      <dgm:t>
        <a:bodyPr/>
        <a:lstStyle/>
        <a:p>
          <a:pPr>
            <a:buFont typeface="Arial" panose="020B0604020202020204" pitchFamily="34" charset="0"/>
            <a:buChar char="•"/>
          </a:pPr>
          <a:endParaRPr lang="el-GR" dirty="0"/>
        </a:p>
      </dgm:t>
    </dgm:pt>
    <dgm:pt modelId="{1AFDBF38-ED49-4270-A625-D196CBAF1C09}" type="parTrans" cxnId="{69B16A51-998B-43B5-A4C6-DFC65CB8ED32}">
      <dgm:prSet/>
      <dgm:spPr/>
      <dgm:t>
        <a:bodyPr/>
        <a:lstStyle/>
        <a:p>
          <a:endParaRPr lang="el-GR"/>
        </a:p>
      </dgm:t>
    </dgm:pt>
    <dgm:pt modelId="{E4251B31-5108-4F78-A63A-11C8E164F136}" type="sibTrans" cxnId="{69B16A51-998B-43B5-A4C6-DFC65CB8ED32}">
      <dgm:prSet/>
      <dgm:spPr/>
      <dgm:t>
        <a:bodyPr/>
        <a:lstStyle/>
        <a:p>
          <a:endParaRPr lang="el-GR"/>
        </a:p>
      </dgm:t>
    </dgm:pt>
    <dgm:pt modelId="{8428CFF5-7DBF-498E-A389-41784597D2E6}">
      <dgm:prSet/>
      <dgm:spPr/>
      <dgm:t>
        <a:bodyPr/>
        <a:lstStyle/>
        <a:p>
          <a:endParaRPr lang="el-GR"/>
        </a:p>
      </dgm:t>
    </dgm:pt>
    <dgm:pt modelId="{414F29C9-64D8-42D6-A7C7-94577E45BB5D}" type="parTrans" cxnId="{01A0D4BA-856A-4EAF-AE2F-0E55AADEF5A4}">
      <dgm:prSet/>
      <dgm:spPr/>
      <dgm:t>
        <a:bodyPr/>
        <a:lstStyle/>
        <a:p>
          <a:endParaRPr lang="el-GR"/>
        </a:p>
      </dgm:t>
    </dgm:pt>
    <dgm:pt modelId="{DB045983-4C2E-41AC-A679-1B6159327F90}" type="sibTrans" cxnId="{01A0D4BA-856A-4EAF-AE2F-0E55AADEF5A4}">
      <dgm:prSet/>
      <dgm:spPr/>
      <dgm:t>
        <a:bodyPr/>
        <a:lstStyle/>
        <a:p>
          <a:endParaRPr lang="el-GR"/>
        </a:p>
      </dgm:t>
    </dgm:pt>
    <dgm:pt modelId="{81ABE9AF-0403-4C29-8B0F-31B0EB5FEDE3}">
      <dgm:prSet/>
      <dgm:spPr/>
      <dgm:t>
        <a:bodyPr/>
        <a:lstStyle/>
        <a:p>
          <a:endParaRPr lang="el-GR"/>
        </a:p>
      </dgm:t>
    </dgm:pt>
    <dgm:pt modelId="{A3B06DB1-76FB-4C8F-9873-A1BF1E14A2DF}" type="parTrans" cxnId="{902E42FA-B0AF-4F67-A11B-2A55AF147043}">
      <dgm:prSet/>
      <dgm:spPr/>
      <dgm:t>
        <a:bodyPr/>
        <a:lstStyle/>
        <a:p>
          <a:endParaRPr lang="el-GR"/>
        </a:p>
      </dgm:t>
    </dgm:pt>
    <dgm:pt modelId="{C1EFD128-98EE-4042-AA32-263881064279}" type="sibTrans" cxnId="{902E42FA-B0AF-4F67-A11B-2A55AF147043}">
      <dgm:prSet/>
      <dgm:spPr/>
      <dgm:t>
        <a:bodyPr/>
        <a:lstStyle/>
        <a:p>
          <a:endParaRPr lang="el-GR"/>
        </a:p>
      </dgm:t>
    </dgm:pt>
    <dgm:pt modelId="{45FBCB8E-0E3B-4BE8-A787-014488FEE1D0}" type="pres">
      <dgm:prSet presAssocID="{40053E3A-D070-4809-82F1-AF9DAED5D4FE}" presName="Name0" presStyleCnt="0">
        <dgm:presLayoutVars>
          <dgm:chMax val="2"/>
          <dgm:chPref val="2"/>
          <dgm:dir/>
          <dgm:animOne/>
          <dgm:resizeHandles val="exact"/>
        </dgm:presLayoutVars>
      </dgm:prSet>
      <dgm:spPr/>
    </dgm:pt>
    <dgm:pt modelId="{6EB0E5B8-760B-4C67-980B-305787960125}" type="pres">
      <dgm:prSet presAssocID="{40053E3A-D070-4809-82F1-AF9DAED5D4FE}" presName="Background" presStyleLbl="bgImgPlace1" presStyleIdx="0" presStyleCnt="1" custScaleX="110405" custScaleY="112773"/>
      <dgm:spPr/>
    </dgm:pt>
    <dgm:pt modelId="{393432EB-BAA3-4F24-AD1B-EA384A34E488}" type="pres">
      <dgm:prSet presAssocID="{40053E3A-D070-4809-82F1-AF9DAED5D4FE}" presName="ParentText1" presStyleLbl="revTx" presStyleIdx="0" presStyleCnt="2" custScaleX="119247" custScaleY="137858" custLinFactNeighborX="-4155" custLinFactNeighborY="-3292">
        <dgm:presLayoutVars>
          <dgm:chMax val="0"/>
          <dgm:chPref val="0"/>
          <dgm:bulletEnabled val="1"/>
        </dgm:presLayoutVars>
      </dgm:prSet>
      <dgm:spPr/>
    </dgm:pt>
    <dgm:pt modelId="{E8336988-E100-41B9-8C98-91D3193409CA}" type="pres">
      <dgm:prSet presAssocID="{40053E3A-D070-4809-82F1-AF9DAED5D4FE}" presName="ParentText2" presStyleLbl="revTx" presStyleIdx="1" presStyleCnt="2" custScaleX="107309" custScaleY="118058" custLinFactNeighborX="-3112" custLinFactNeighborY="1658">
        <dgm:presLayoutVars>
          <dgm:chMax val="0"/>
          <dgm:chPref val="0"/>
          <dgm:bulletEnabled val="1"/>
        </dgm:presLayoutVars>
      </dgm:prSet>
      <dgm:spPr/>
    </dgm:pt>
    <dgm:pt modelId="{F60E30F0-4357-4567-8CE3-DA36A33EC1B6}" type="pres">
      <dgm:prSet presAssocID="{40053E3A-D070-4809-82F1-AF9DAED5D4FE}" presName="Plus" presStyleLbl="alignNode1" presStyleIdx="0" presStyleCnt="2" custScaleX="70792" custScaleY="68971" custLinFactNeighborX="-56767" custLinFactNeighborY="31882"/>
      <dgm:spPr/>
    </dgm:pt>
    <dgm:pt modelId="{75194403-708C-486C-A549-EE098171663C}" type="pres">
      <dgm:prSet presAssocID="{40053E3A-D070-4809-82F1-AF9DAED5D4FE}" presName="Minus" presStyleLbl="alignNode1" presStyleIdx="1" presStyleCnt="2" custScaleX="97030" custScaleY="76221" custLinFactNeighborX="53172" custLinFactNeighborY="85597"/>
      <dgm:spPr/>
    </dgm:pt>
    <dgm:pt modelId="{2A2346CA-4C56-4CD8-9CB0-3C06B237C918}" type="pres">
      <dgm:prSet presAssocID="{40053E3A-D070-4809-82F1-AF9DAED5D4FE}" presName="Divider" presStyleLbl="parChTrans1D1" presStyleIdx="0" presStyleCnt="1"/>
      <dgm:spPr/>
    </dgm:pt>
  </dgm:ptLst>
  <dgm:cxnLst>
    <dgm:cxn modelId="{4CA3B931-151F-42AD-892E-C4CB05D6D850}" srcId="{40053E3A-D070-4809-82F1-AF9DAED5D4FE}" destId="{5E455229-85FE-450D-A508-E0BA7A10D83E}" srcOrd="0" destOrd="0" parTransId="{881CB46C-631E-482B-81BD-20161D91B6BA}" sibTransId="{B0A821D3-8AD3-467C-84B1-DF895BEE2D93}"/>
    <dgm:cxn modelId="{69B16A51-998B-43B5-A4C6-DFC65CB8ED32}" srcId="{40053E3A-D070-4809-82F1-AF9DAED5D4FE}" destId="{3B02FC28-FCD1-4CE4-8FCD-529BFED2998E}" srcOrd="1" destOrd="0" parTransId="{1AFDBF38-ED49-4270-A625-D196CBAF1C09}" sibTransId="{E4251B31-5108-4F78-A63A-11C8E164F136}"/>
    <dgm:cxn modelId="{82539875-4DC4-4558-A889-A8645E52C51A}" srcId="{40053E3A-D070-4809-82F1-AF9DAED5D4FE}" destId="{9138B285-1084-4DC7-9CFB-50E38D9E8E0C}" srcOrd="2" destOrd="0" parTransId="{74406EC2-D089-40B0-BCEC-20ECD6B3AA11}" sibTransId="{C4AAA988-ADCE-4CA5-9662-DCB563F95A51}"/>
    <dgm:cxn modelId="{DE33B958-C0BF-4D71-9C9A-BE50DD3F53A6}" srcId="{40053E3A-D070-4809-82F1-AF9DAED5D4FE}" destId="{DCDAFB9C-D426-427A-B3EF-EDAAFBDE7E83}" srcOrd="3" destOrd="0" parTransId="{B3BB79E3-749C-4698-A58E-1107336D26D3}" sibTransId="{8153092F-77AC-4F4D-8C7F-95F771678CEF}"/>
    <dgm:cxn modelId="{11663694-A4AA-4EC3-BEF7-92783A8C3D29}" type="presOf" srcId="{3B02FC28-FCD1-4CE4-8FCD-529BFED2998E}" destId="{E8336988-E100-41B9-8C98-91D3193409CA}" srcOrd="0" destOrd="0" presId="urn:microsoft.com/office/officeart/2009/3/layout/PlusandMinus"/>
    <dgm:cxn modelId="{01A0D4BA-856A-4EAF-AE2F-0E55AADEF5A4}" srcId="{40053E3A-D070-4809-82F1-AF9DAED5D4FE}" destId="{8428CFF5-7DBF-498E-A389-41784597D2E6}" srcOrd="4" destOrd="0" parTransId="{414F29C9-64D8-42D6-A7C7-94577E45BB5D}" sibTransId="{DB045983-4C2E-41AC-A679-1B6159327F90}"/>
    <dgm:cxn modelId="{94AEFBD8-F8B9-45ED-B018-DC71697DFCB9}" type="presOf" srcId="{5E455229-85FE-450D-A508-E0BA7A10D83E}" destId="{393432EB-BAA3-4F24-AD1B-EA384A34E488}" srcOrd="0" destOrd="0" presId="urn:microsoft.com/office/officeart/2009/3/layout/PlusandMinus"/>
    <dgm:cxn modelId="{3D5E5AE5-6B5B-4C37-83E6-78AAE2E0C246}" type="presOf" srcId="{40053E3A-D070-4809-82F1-AF9DAED5D4FE}" destId="{45FBCB8E-0E3B-4BE8-A787-014488FEE1D0}" srcOrd="0" destOrd="0" presId="urn:microsoft.com/office/officeart/2009/3/layout/PlusandMinus"/>
    <dgm:cxn modelId="{902E42FA-B0AF-4F67-A11B-2A55AF147043}" srcId="{40053E3A-D070-4809-82F1-AF9DAED5D4FE}" destId="{81ABE9AF-0403-4C29-8B0F-31B0EB5FEDE3}" srcOrd="5" destOrd="0" parTransId="{A3B06DB1-76FB-4C8F-9873-A1BF1E14A2DF}" sibTransId="{C1EFD128-98EE-4042-AA32-263881064279}"/>
    <dgm:cxn modelId="{2FB8F7A9-2E2D-40A1-8C09-166FBAE26F62}" type="presParOf" srcId="{45FBCB8E-0E3B-4BE8-A787-014488FEE1D0}" destId="{6EB0E5B8-760B-4C67-980B-305787960125}" srcOrd="0" destOrd="0" presId="urn:microsoft.com/office/officeart/2009/3/layout/PlusandMinus"/>
    <dgm:cxn modelId="{3EF8DA36-0820-43EA-A10B-351B27576B9F}" type="presParOf" srcId="{45FBCB8E-0E3B-4BE8-A787-014488FEE1D0}" destId="{393432EB-BAA3-4F24-AD1B-EA384A34E488}" srcOrd="1" destOrd="0" presId="urn:microsoft.com/office/officeart/2009/3/layout/PlusandMinus"/>
    <dgm:cxn modelId="{A88EA3E6-9797-4DEF-92C0-C043F030BE18}" type="presParOf" srcId="{45FBCB8E-0E3B-4BE8-A787-014488FEE1D0}" destId="{E8336988-E100-41B9-8C98-91D3193409CA}" srcOrd="2" destOrd="0" presId="urn:microsoft.com/office/officeart/2009/3/layout/PlusandMinus"/>
    <dgm:cxn modelId="{D95AFECC-A765-4EC0-8C41-228D8C051946}" type="presParOf" srcId="{45FBCB8E-0E3B-4BE8-A787-014488FEE1D0}" destId="{F60E30F0-4357-4567-8CE3-DA36A33EC1B6}" srcOrd="3" destOrd="0" presId="urn:microsoft.com/office/officeart/2009/3/layout/PlusandMinus"/>
    <dgm:cxn modelId="{573EC20A-7403-4A14-AE35-F96AE9B16B7E}" type="presParOf" srcId="{45FBCB8E-0E3B-4BE8-A787-014488FEE1D0}" destId="{75194403-708C-486C-A549-EE098171663C}" srcOrd="4" destOrd="0" presId="urn:microsoft.com/office/officeart/2009/3/layout/PlusandMinus"/>
    <dgm:cxn modelId="{FB67250E-2908-403C-A0F3-ED4A7C661719}" type="presParOf" srcId="{45FBCB8E-0E3B-4BE8-A787-014488FEE1D0}" destId="{2A2346CA-4C56-4CD8-9CB0-3C06B237C918}" srcOrd="5" destOrd="0" presId="urn:microsoft.com/office/officeart/2009/3/layout/PlusandMinu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79E1DB-FB83-4B15-B078-221E04BD7119}" type="doc">
      <dgm:prSet loTypeId="urn:microsoft.com/office/officeart/2005/8/layout/default" loCatId="list" qsTypeId="urn:microsoft.com/office/officeart/2005/8/quickstyle/simple3" qsCatId="simple" csTypeId="urn:microsoft.com/office/officeart/2005/8/colors/accent2_2" csCatId="accent2" phldr="1"/>
      <dgm:spPr/>
      <dgm:t>
        <a:bodyPr/>
        <a:lstStyle/>
        <a:p>
          <a:endParaRPr lang="el-GR"/>
        </a:p>
      </dgm:t>
    </dgm:pt>
    <dgm:pt modelId="{A4E746D5-5C58-46CE-B60E-A57FCD1B2536}">
      <dgm:prSet phldrT="[Κείμενο]"/>
      <dgm:spPr/>
      <dgm:t>
        <a:bodyPr/>
        <a:lstStyle/>
        <a:p>
          <a:r>
            <a:rPr lang="el-GR" dirty="0"/>
            <a:t>Βέλτιστη Διαμόρφωση:</a:t>
          </a:r>
        </a:p>
        <a:p>
          <a:r>
            <a:rPr lang="el-GR" dirty="0"/>
            <a:t>Η καλύτερη απόδοση παρατηρήθηκε με διάμετρο πτερυγίου 0,2D και γωνία καπακιού 20°, οδηγώντας σε βελτίωση της αποδοτικότητας της προπέλας μέσω μείωσης της ισχύος του στροβίλου του πλήμνη.</a:t>
          </a:r>
        </a:p>
        <a:p>
          <a:endParaRPr lang="el-GR" dirty="0"/>
        </a:p>
        <a:p>
          <a:r>
            <a:rPr lang="el-GR" dirty="0"/>
            <a:t>Γωνία Τοποθέτησης:
Μια γωνία πτερυγίου 17,5° μεγιστοποιεί την ώση ενώ ελαχιστοποιεί τις αρνητικές επιδράσεις στην απόδοση.</a:t>
          </a:r>
        </a:p>
      </dgm:t>
    </dgm:pt>
    <dgm:pt modelId="{97072D84-BD91-4947-9608-C343EF9DAB73}" type="parTrans" cxnId="{A393578B-F0B8-4B28-B706-BA4798AEFA58}">
      <dgm:prSet/>
      <dgm:spPr/>
      <dgm:t>
        <a:bodyPr/>
        <a:lstStyle/>
        <a:p>
          <a:endParaRPr lang="el-GR"/>
        </a:p>
      </dgm:t>
    </dgm:pt>
    <dgm:pt modelId="{F6F2ECF2-66BD-4C42-8824-018987E7F0FA}" type="sibTrans" cxnId="{A393578B-F0B8-4B28-B706-BA4798AEFA58}">
      <dgm:prSet/>
      <dgm:spPr/>
      <dgm:t>
        <a:bodyPr/>
        <a:lstStyle/>
        <a:p>
          <a:endParaRPr lang="el-GR"/>
        </a:p>
      </dgm:t>
    </dgm:pt>
    <dgm:pt modelId="{A68EAD34-0C3B-4159-977F-B5B2BAC3A281}">
      <dgm:prSet phldrT="[Κείμενο]"/>
      <dgm:spPr/>
      <dgm:t>
        <a:bodyPr/>
        <a:lstStyle/>
        <a:p>
          <a:r>
            <a:rPr lang="el-GR" dirty="0"/>
            <a:t>Παράγοντες Απόδοσης:</a:t>
          </a:r>
        </a:p>
        <a:p>
          <a:r>
            <a:rPr lang="el-GR" dirty="0"/>
            <a:t>Ισχύς Στροβίλου Πλήμνης: Όλα τα σχέδια PBCF μείωσαν την ισχύ του στροβίλου του πλήμνη σε σύγκριση με τις τυπικές προπέλες. Μεγαλύτερα πτερύγια (0,3D) μπορεί να</a:t>
          </a:r>
          <a:r>
            <a:rPr lang="en-US" dirty="0"/>
            <a:t> </a:t>
          </a:r>
          <a:r>
            <a:rPr lang="el-GR" dirty="0"/>
            <a:t>ακυρώσουν τα οφέλη.</a:t>
          </a:r>
        </a:p>
        <a:p>
          <a:r>
            <a:rPr lang="el-GR" dirty="0"/>
            <a:t>Ώση και Ροπή: Η βέλτιστη διαμόρφωση PBCF αύξησε την ώση ενώ μείωσε τη ροπή, οδηγώντας σε εξοικονόμηση ενέργειας.</a:t>
          </a:r>
        </a:p>
        <a:p>
          <a:r>
            <a:rPr lang="el-GR" dirty="0"/>
            <a:t>Αποδοτικότητα Προπέλας: Η συνδυασμένη χρήση πτερυγίων 0,2D και γωνίας καπακιού 20° παρήγαγε την υψηλότερη αποδοτικότητα λόγω των ελαχιστοποιημένων απωλειών ενέργειας.</a:t>
          </a:r>
        </a:p>
      </dgm:t>
    </dgm:pt>
    <dgm:pt modelId="{F08CE748-F844-46D2-BF75-713D6F4A8F0C}" type="parTrans" cxnId="{353C073D-D911-42E3-8D93-36F52F30970B}">
      <dgm:prSet/>
      <dgm:spPr/>
      <dgm:t>
        <a:bodyPr/>
        <a:lstStyle/>
        <a:p>
          <a:endParaRPr lang="el-GR"/>
        </a:p>
      </dgm:t>
    </dgm:pt>
    <dgm:pt modelId="{10607632-17A0-4D2F-84A9-477ABB35E96E}" type="sibTrans" cxnId="{353C073D-D911-42E3-8D93-36F52F30970B}">
      <dgm:prSet/>
      <dgm:spPr/>
      <dgm:t>
        <a:bodyPr/>
        <a:lstStyle/>
        <a:p>
          <a:endParaRPr lang="el-GR"/>
        </a:p>
      </dgm:t>
    </dgm:pt>
    <dgm:pt modelId="{E063A145-2349-403F-A468-5B2A7DE997D2}">
      <dgm:prSet/>
      <dgm:spPr/>
      <dgm:t>
        <a:bodyPr/>
        <a:lstStyle/>
        <a:p>
          <a:r>
            <a:rPr lang="el-GR" dirty="0"/>
            <a:t>- Μετά από αξιολόγηση 120 σχεδίων PBCF, η μέγιστη ενεργειακή απόδοση που επιτεύχθηκε ήταν 1,30%.</a:t>
          </a:r>
        </a:p>
        <a:p>
          <a:r>
            <a:rPr lang="el-GR" dirty="0"/>
            <a:t>- Δοκιμές σε ανοιχτές συνθήκες επιβεβαίωσαν ότι τα PBCF μείωσαν σημαντικά τη </a:t>
          </a:r>
          <a:r>
            <a:rPr lang="el-GR" dirty="0" err="1"/>
            <a:t>στροβιλότητα</a:t>
          </a:r>
          <a:r>
            <a:rPr lang="el-GR" dirty="0"/>
            <a:t> του πλήμνη, βελτιώνοντας την αποδοτικότητα κατά περίπου 2-3%.</a:t>
          </a:r>
        </a:p>
        <a:p>
          <a:r>
            <a:rPr lang="el-GR" dirty="0"/>
            <a:t>- Ο συνδυασμός PBCF με άλλες συσκευές εξοικονόμησης ενέργειας (όπως πτερύγιο λαμπτήρα πηδαλίου) μπορεί να οδηγήσει σε περαιτέρω βελτιώσεις στην αποδοτικότητα, με πρόβλεψη κερδών άνω του 6%</a:t>
          </a:r>
        </a:p>
      </dgm:t>
    </dgm:pt>
    <dgm:pt modelId="{F029553E-D0B6-494B-B729-0BE75CE2E1BC}" type="parTrans" cxnId="{569E7820-40E7-4BF6-8C75-785030557EC8}">
      <dgm:prSet/>
      <dgm:spPr/>
      <dgm:t>
        <a:bodyPr/>
        <a:lstStyle/>
        <a:p>
          <a:endParaRPr lang="el-GR"/>
        </a:p>
      </dgm:t>
    </dgm:pt>
    <dgm:pt modelId="{2E37AA60-0FE8-4DED-B7FB-9DD445711FDA}" type="sibTrans" cxnId="{569E7820-40E7-4BF6-8C75-785030557EC8}">
      <dgm:prSet/>
      <dgm:spPr/>
      <dgm:t>
        <a:bodyPr/>
        <a:lstStyle/>
        <a:p>
          <a:endParaRPr lang="el-GR"/>
        </a:p>
      </dgm:t>
    </dgm:pt>
    <dgm:pt modelId="{0924E405-8348-41D9-B693-06CD6C1A1B91}" type="pres">
      <dgm:prSet presAssocID="{1E79E1DB-FB83-4B15-B078-221E04BD7119}" presName="diagram" presStyleCnt="0">
        <dgm:presLayoutVars>
          <dgm:dir/>
          <dgm:resizeHandles val="exact"/>
        </dgm:presLayoutVars>
      </dgm:prSet>
      <dgm:spPr/>
    </dgm:pt>
    <dgm:pt modelId="{1E87BAAB-3619-4177-AE23-02901A61BC86}" type="pres">
      <dgm:prSet presAssocID="{A4E746D5-5C58-46CE-B60E-A57FCD1B2536}" presName="node" presStyleLbl="node1" presStyleIdx="0" presStyleCnt="3">
        <dgm:presLayoutVars>
          <dgm:bulletEnabled val="1"/>
        </dgm:presLayoutVars>
      </dgm:prSet>
      <dgm:spPr/>
    </dgm:pt>
    <dgm:pt modelId="{EFC2B0B0-41B3-46D5-8655-2C0FB4D99F08}" type="pres">
      <dgm:prSet presAssocID="{F6F2ECF2-66BD-4C42-8824-018987E7F0FA}" presName="sibTrans" presStyleCnt="0"/>
      <dgm:spPr/>
    </dgm:pt>
    <dgm:pt modelId="{16DDDA49-52F7-4749-A0BD-72ED30A92F3B}" type="pres">
      <dgm:prSet presAssocID="{A68EAD34-0C3B-4159-977F-B5B2BAC3A281}" presName="node" presStyleLbl="node1" presStyleIdx="1" presStyleCnt="3">
        <dgm:presLayoutVars>
          <dgm:bulletEnabled val="1"/>
        </dgm:presLayoutVars>
      </dgm:prSet>
      <dgm:spPr/>
    </dgm:pt>
    <dgm:pt modelId="{CF25A520-C690-4383-93CD-959F8E1BD717}" type="pres">
      <dgm:prSet presAssocID="{10607632-17A0-4D2F-84A9-477ABB35E96E}" presName="sibTrans" presStyleCnt="0"/>
      <dgm:spPr/>
    </dgm:pt>
    <dgm:pt modelId="{8AA67687-6671-4F11-AA5B-992D6D77055F}" type="pres">
      <dgm:prSet presAssocID="{E063A145-2349-403F-A468-5B2A7DE997D2}" presName="node" presStyleLbl="node1" presStyleIdx="2" presStyleCnt="3">
        <dgm:presLayoutVars>
          <dgm:bulletEnabled val="1"/>
        </dgm:presLayoutVars>
      </dgm:prSet>
      <dgm:spPr/>
    </dgm:pt>
  </dgm:ptLst>
  <dgm:cxnLst>
    <dgm:cxn modelId="{DEC03A13-1392-4F43-8EE7-660FF63D884F}" type="presOf" srcId="{A4E746D5-5C58-46CE-B60E-A57FCD1B2536}" destId="{1E87BAAB-3619-4177-AE23-02901A61BC86}" srcOrd="0" destOrd="0" presId="urn:microsoft.com/office/officeart/2005/8/layout/default"/>
    <dgm:cxn modelId="{569E7820-40E7-4BF6-8C75-785030557EC8}" srcId="{1E79E1DB-FB83-4B15-B078-221E04BD7119}" destId="{E063A145-2349-403F-A468-5B2A7DE997D2}" srcOrd="2" destOrd="0" parTransId="{F029553E-D0B6-494B-B729-0BE75CE2E1BC}" sibTransId="{2E37AA60-0FE8-4DED-B7FB-9DD445711FDA}"/>
    <dgm:cxn modelId="{BB4A8623-D24E-499B-BEFB-F5D4A0236FDE}" type="presOf" srcId="{1E79E1DB-FB83-4B15-B078-221E04BD7119}" destId="{0924E405-8348-41D9-B693-06CD6C1A1B91}" srcOrd="0" destOrd="0" presId="urn:microsoft.com/office/officeart/2005/8/layout/default"/>
    <dgm:cxn modelId="{353C073D-D911-42E3-8D93-36F52F30970B}" srcId="{1E79E1DB-FB83-4B15-B078-221E04BD7119}" destId="{A68EAD34-0C3B-4159-977F-B5B2BAC3A281}" srcOrd="1" destOrd="0" parTransId="{F08CE748-F844-46D2-BF75-713D6F4A8F0C}" sibTransId="{10607632-17A0-4D2F-84A9-477ABB35E96E}"/>
    <dgm:cxn modelId="{3B591254-B3F3-47F1-88A1-4EEE027C672F}" type="presOf" srcId="{A68EAD34-0C3B-4159-977F-B5B2BAC3A281}" destId="{16DDDA49-52F7-4749-A0BD-72ED30A92F3B}" srcOrd="0" destOrd="0" presId="urn:microsoft.com/office/officeart/2005/8/layout/default"/>
    <dgm:cxn modelId="{A393578B-F0B8-4B28-B706-BA4798AEFA58}" srcId="{1E79E1DB-FB83-4B15-B078-221E04BD7119}" destId="{A4E746D5-5C58-46CE-B60E-A57FCD1B2536}" srcOrd="0" destOrd="0" parTransId="{97072D84-BD91-4947-9608-C343EF9DAB73}" sibTransId="{F6F2ECF2-66BD-4C42-8824-018987E7F0FA}"/>
    <dgm:cxn modelId="{C50075E9-F572-4F87-854A-4C69E9441E4D}" type="presOf" srcId="{E063A145-2349-403F-A468-5B2A7DE997D2}" destId="{8AA67687-6671-4F11-AA5B-992D6D77055F}" srcOrd="0" destOrd="0" presId="urn:microsoft.com/office/officeart/2005/8/layout/default"/>
    <dgm:cxn modelId="{26606805-CB7C-4D3B-8145-40C534D6C68F}" type="presParOf" srcId="{0924E405-8348-41D9-B693-06CD6C1A1B91}" destId="{1E87BAAB-3619-4177-AE23-02901A61BC86}" srcOrd="0" destOrd="0" presId="urn:microsoft.com/office/officeart/2005/8/layout/default"/>
    <dgm:cxn modelId="{2B4E83C3-48EF-414F-8160-851E7BF19820}" type="presParOf" srcId="{0924E405-8348-41D9-B693-06CD6C1A1B91}" destId="{EFC2B0B0-41B3-46D5-8655-2C0FB4D99F08}" srcOrd="1" destOrd="0" presId="urn:microsoft.com/office/officeart/2005/8/layout/default"/>
    <dgm:cxn modelId="{A4BE36A6-6611-403D-B77E-B9B5DFA933A4}" type="presParOf" srcId="{0924E405-8348-41D9-B693-06CD6C1A1B91}" destId="{16DDDA49-52F7-4749-A0BD-72ED30A92F3B}" srcOrd="2" destOrd="0" presId="urn:microsoft.com/office/officeart/2005/8/layout/default"/>
    <dgm:cxn modelId="{EEC246D9-BFA6-4E89-8BAE-8945D1CEE0D1}" type="presParOf" srcId="{0924E405-8348-41D9-B693-06CD6C1A1B91}" destId="{CF25A520-C690-4383-93CD-959F8E1BD717}" srcOrd="3" destOrd="0" presId="urn:microsoft.com/office/officeart/2005/8/layout/default"/>
    <dgm:cxn modelId="{20BEEE61-B5F2-4E40-995B-A4D5DC2C3EA1}" type="presParOf" srcId="{0924E405-8348-41D9-B693-06CD6C1A1B91}" destId="{8AA67687-6671-4F11-AA5B-992D6D77055F}"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C1C49-2B76-4771-8290-2EFB87F1988C}"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en-US"/>
        </a:p>
      </dgm:t>
    </dgm:pt>
    <dgm:pt modelId="{CEB18BB9-8786-41E5-BBE8-E60E4B204F82}">
      <dgm:prSet/>
      <dgm:spPr/>
      <dgm:t>
        <a:bodyPr/>
        <a:lstStyle/>
        <a:p>
          <a:r>
            <a:rPr lang="el-GR"/>
            <a:t>Ανησυχίες για την Ασφάλεια: Το βάρος και οι δυνάμεις του ανέμου στα ιστία μπορεί να προκαλέσουν υπερβολική κλίση, να εμποδίσουν την ορατότητα για τη ναυσιπλοΐα και να περιορίσουν την κίνηση του πληρώματος.</a:t>
          </a:r>
          <a:endParaRPr lang="en-US"/>
        </a:p>
      </dgm:t>
    </dgm:pt>
    <dgm:pt modelId="{9907C111-F701-41FD-9FD3-ED56A1C99DC0}" type="parTrans" cxnId="{0B997085-3036-42D4-B045-9A0E004F2B9F}">
      <dgm:prSet/>
      <dgm:spPr/>
      <dgm:t>
        <a:bodyPr/>
        <a:lstStyle/>
        <a:p>
          <a:endParaRPr lang="en-US"/>
        </a:p>
      </dgm:t>
    </dgm:pt>
    <dgm:pt modelId="{1CA17767-5BEC-4B40-8B2D-A4A4C40E7AAF}" type="sibTrans" cxnId="{0B997085-3036-42D4-B045-9A0E004F2B9F}">
      <dgm:prSet/>
      <dgm:spPr/>
      <dgm:t>
        <a:bodyPr/>
        <a:lstStyle/>
        <a:p>
          <a:endParaRPr lang="en-US"/>
        </a:p>
      </dgm:t>
    </dgm:pt>
    <dgm:pt modelId="{1B2DE52D-3F50-4AF1-AFE9-980C254D370D}">
      <dgm:prSet/>
      <dgm:spPr/>
      <dgm:t>
        <a:bodyPr/>
        <a:lstStyle/>
        <a:p>
          <a:r>
            <a:rPr lang="el-GR"/>
            <a:t>Υψηλά Αρχικά Κόστη: Το αρχικό κόστος εγκατάστασης άκαμπτων ιστίων και των απαραίτητων συστημάτων ελέγχου μπορεί να αποτρέψει τους πλοιοκτήτες.</a:t>
          </a:r>
          <a:endParaRPr lang="en-US"/>
        </a:p>
      </dgm:t>
    </dgm:pt>
    <dgm:pt modelId="{9D088FDD-4D13-4494-B0EB-0C8C828A061B}" type="parTrans" cxnId="{4B77C956-7124-4AC8-9AF4-AEBDBC78F23D}">
      <dgm:prSet/>
      <dgm:spPr/>
      <dgm:t>
        <a:bodyPr/>
        <a:lstStyle/>
        <a:p>
          <a:endParaRPr lang="en-US"/>
        </a:p>
      </dgm:t>
    </dgm:pt>
    <dgm:pt modelId="{146E8F8B-F521-4E3C-B476-CA5D90E14782}" type="sibTrans" cxnId="{4B77C956-7124-4AC8-9AF4-AEBDBC78F23D}">
      <dgm:prSet/>
      <dgm:spPr/>
      <dgm:t>
        <a:bodyPr/>
        <a:lstStyle/>
        <a:p>
          <a:endParaRPr lang="en-US"/>
        </a:p>
      </dgm:t>
    </dgm:pt>
    <dgm:pt modelId="{62268C27-1002-4ED8-883E-F2E3D9A6A4E3}">
      <dgm:prSet/>
      <dgm:spPr/>
      <dgm:t>
        <a:bodyPr/>
        <a:lstStyle/>
        <a:p>
          <a:r>
            <a:rPr lang="el-GR"/>
            <a:t>Αυξημένα Λειτουργικά Έξοδα: Η συντήρηση των ιστίων και των σχετικών μηχανικών συστημάτων μπορεί να αυξήσει τα συνεχιζόμενα κόστη.</a:t>
          </a:r>
          <a:endParaRPr lang="en-US"/>
        </a:p>
      </dgm:t>
    </dgm:pt>
    <dgm:pt modelId="{C4E56331-AB6A-4F46-A0F2-7C6AAC1B262B}" type="parTrans" cxnId="{800218A2-5ECE-4E99-A3EA-4CB03D6FFDE9}">
      <dgm:prSet/>
      <dgm:spPr/>
      <dgm:t>
        <a:bodyPr/>
        <a:lstStyle/>
        <a:p>
          <a:endParaRPr lang="en-US"/>
        </a:p>
      </dgm:t>
    </dgm:pt>
    <dgm:pt modelId="{4DBFFC1F-E691-4EE9-8520-26327A6A8995}" type="sibTrans" cxnId="{800218A2-5ECE-4E99-A3EA-4CB03D6FFDE9}">
      <dgm:prSet/>
      <dgm:spPr/>
      <dgm:t>
        <a:bodyPr/>
        <a:lstStyle/>
        <a:p>
          <a:endParaRPr lang="en-US"/>
        </a:p>
      </dgm:t>
    </dgm:pt>
    <dgm:pt modelId="{9B1BF6AF-3D18-49FF-9D43-3C4C08C9EF53}">
      <dgm:prSet/>
      <dgm:spPr/>
      <dgm:t>
        <a:bodyPr/>
        <a:lstStyle/>
        <a:p>
          <a:r>
            <a:rPr lang="el-GR" dirty="0"/>
            <a:t>Μεταβλητή Απόδοση: Η αποτελεσματικότητα των άκαμπτων ιστίων εξαρτάται σε μεγάλο βαθμό από τις συνθήκες του ανέμου, καθιστώντας τα λιγότερο αξιόπιστα σε ασταθές καιρό.</a:t>
          </a:r>
          <a:endParaRPr lang="en-US" dirty="0"/>
        </a:p>
      </dgm:t>
    </dgm:pt>
    <dgm:pt modelId="{128ABF85-CC52-4242-AE15-FC1EF6E828BB}" type="parTrans" cxnId="{7164DBCD-3036-4A6A-A11C-E94EE8FCEFB7}">
      <dgm:prSet/>
      <dgm:spPr/>
      <dgm:t>
        <a:bodyPr/>
        <a:lstStyle/>
        <a:p>
          <a:endParaRPr lang="en-US"/>
        </a:p>
      </dgm:t>
    </dgm:pt>
    <dgm:pt modelId="{378DC0E2-6E9F-46E3-8F9F-3FCC4396F864}" type="sibTrans" cxnId="{7164DBCD-3036-4A6A-A11C-E94EE8FCEFB7}">
      <dgm:prSet/>
      <dgm:spPr/>
      <dgm:t>
        <a:bodyPr/>
        <a:lstStyle/>
        <a:p>
          <a:endParaRPr lang="en-US"/>
        </a:p>
      </dgm:t>
    </dgm:pt>
    <dgm:pt modelId="{56BA0043-BD80-46DE-A694-7374EDBFEE50}" type="pres">
      <dgm:prSet presAssocID="{27EC1C49-2B76-4771-8290-2EFB87F1988C}" presName="linear" presStyleCnt="0">
        <dgm:presLayoutVars>
          <dgm:animLvl val="lvl"/>
          <dgm:resizeHandles val="exact"/>
        </dgm:presLayoutVars>
      </dgm:prSet>
      <dgm:spPr/>
    </dgm:pt>
    <dgm:pt modelId="{302EA5A8-5CD9-41EF-BE76-FA939EA8D33C}" type="pres">
      <dgm:prSet presAssocID="{CEB18BB9-8786-41E5-BBE8-E60E4B204F82}" presName="parentText" presStyleLbl="node1" presStyleIdx="0" presStyleCnt="4">
        <dgm:presLayoutVars>
          <dgm:chMax val="0"/>
          <dgm:bulletEnabled val="1"/>
        </dgm:presLayoutVars>
      </dgm:prSet>
      <dgm:spPr/>
    </dgm:pt>
    <dgm:pt modelId="{3C6B7B5B-D0BE-4277-A434-FDFF45972251}" type="pres">
      <dgm:prSet presAssocID="{1CA17767-5BEC-4B40-8B2D-A4A4C40E7AAF}" presName="spacer" presStyleCnt="0"/>
      <dgm:spPr/>
    </dgm:pt>
    <dgm:pt modelId="{40AF1AAB-DE85-48B2-99AD-542C0C30AA22}" type="pres">
      <dgm:prSet presAssocID="{1B2DE52D-3F50-4AF1-AFE9-980C254D370D}" presName="parentText" presStyleLbl="node1" presStyleIdx="1" presStyleCnt="4">
        <dgm:presLayoutVars>
          <dgm:chMax val="0"/>
          <dgm:bulletEnabled val="1"/>
        </dgm:presLayoutVars>
      </dgm:prSet>
      <dgm:spPr/>
    </dgm:pt>
    <dgm:pt modelId="{D33B7434-4EC2-442B-A4E7-D1AB73C16005}" type="pres">
      <dgm:prSet presAssocID="{146E8F8B-F521-4E3C-B476-CA5D90E14782}" presName="spacer" presStyleCnt="0"/>
      <dgm:spPr/>
    </dgm:pt>
    <dgm:pt modelId="{A93A1E41-D561-42D3-A5B6-166037AED66A}" type="pres">
      <dgm:prSet presAssocID="{62268C27-1002-4ED8-883E-F2E3D9A6A4E3}" presName="parentText" presStyleLbl="node1" presStyleIdx="2" presStyleCnt="4">
        <dgm:presLayoutVars>
          <dgm:chMax val="0"/>
          <dgm:bulletEnabled val="1"/>
        </dgm:presLayoutVars>
      </dgm:prSet>
      <dgm:spPr/>
    </dgm:pt>
    <dgm:pt modelId="{1018DBC2-EAA6-4EB3-9EA3-0B53A3E403B0}" type="pres">
      <dgm:prSet presAssocID="{4DBFFC1F-E691-4EE9-8520-26327A6A8995}" presName="spacer" presStyleCnt="0"/>
      <dgm:spPr/>
    </dgm:pt>
    <dgm:pt modelId="{453FD87A-5B5F-4188-88BF-9C2E2102DE2A}" type="pres">
      <dgm:prSet presAssocID="{9B1BF6AF-3D18-49FF-9D43-3C4C08C9EF53}" presName="parentText" presStyleLbl="node1" presStyleIdx="3" presStyleCnt="4">
        <dgm:presLayoutVars>
          <dgm:chMax val="0"/>
          <dgm:bulletEnabled val="1"/>
        </dgm:presLayoutVars>
      </dgm:prSet>
      <dgm:spPr/>
    </dgm:pt>
  </dgm:ptLst>
  <dgm:cxnLst>
    <dgm:cxn modelId="{BE295C32-D5AE-481E-8F4E-2F65B41CE5E8}" type="presOf" srcId="{27EC1C49-2B76-4771-8290-2EFB87F1988C}" destId="{56BA0043-BD80-46DE-A694-7374EDBFEE50}" srcOrd="0" destOrd="0" presId="urn:microsoft.com/office/officeart/2005/8/layout/vList2"/>
    <dgm:cxn modelId="{0B23B16A-7127-4320-98D8-DEEC6404E400}" type="presOf" srcId="{62268C27-1002-4ED8-883E-F2E3D9A6A4E3}" destId="{A93A1E41-D561-42D3-A5B6-166037AED66A}" srcOrd="0" destOrd="0" presId="urn:microsoft.com/office/officeart/2005/8/layout/vList2"/>
    <dgm:cxn modelId="{4B77C956-7124-4AC8-9AF4-AEBDBC78F23D}" srcId="{27EC1C49-2B76-4771-8290-2EFB87F1988C}" destId="{1B2DE52D-3F50-4AF1-AFE9-980C254D370D}" srcOrd="1" destOrd="0" parTransId="{9D088FDD-4D13-4494-B0EB-0C8C828A061B}" sibTransId="{146E8F8B-F521-4E3C-B476-CA5D90E14782}"/>
    <dgm:cxn modelId="{2FBE3B84-975C-4AE0-93DF-4C6C436C308A}" type="presOf" srcId="{9B1BF6AF-3D18-49FF-9D43-3C4C08C9EF53}" destId="{453FD87A-5B5F-4188-88BF-9C2E2102DE2A}" srcOrd="0" destOrd="0" presId="urn:microsoft.com/office/officeart/2005/8/layout/vList2"/>
    <dgm:cxn modelId="{0B997085-3036-42D4-B045-9A0E004F2B9F}" srcId="{27EC1C49-2B76-4771-8290-2EFB87F1988C}" destId="{CEB18BB9-8786-41E5-BBE8-E60E4B204F82}" srcOrd="0" destOrd="0" parTransId="{9907C111-F701-41FD-9FD3-ED56A1C99DC0}" sibTransId="{1CA17767-5BEC-4B40-8B2D-A4A4C40E7AAF}"/>
    <dgm:cxn modelId="{800218A2-5ECE-4E99-A3EA-4CB03D6FFDE9}" srcId="{27EC1C49-2B76-4771-8290-2EFB87F1988C}" destId="{62268C27-1002-4ED8-883E-F2E3D9A6A4E3}" srcOrd="2" destOrd="0" parTransId="{C4E56331-AB6A-4F46-A0F2-7C6AAC1B262B}" sibTransId="{4DBFFC1F-E691-4EE9-8520-26327A6A8995}"/>
    <dgm:cxn modelId="{7164DBCD-3036-4A6A-A11C-E94EE8FCEFB7}" srcId="{27EC1C49-2B76-4771-8290-2EFB87F1988C}" destId="{9B1BF6AF-3D18-49FF-9D43-3C4C08C9EF53}" srcOrd="3" destOrd="0" parTransId="{128ABF85-CC52-4242-AE15-FC1EF6E828BB}" sibTransId="{378DC0E2-6E9F-46E3-8F9F-3FCC4396F864}"/>
    <dgm:cxn modelId="{820336D7-4F5D-4765-A826-4E6DEA828A3A}" type="presOf" srcId="{1B2DE52D-3F50-4AF1-AFE9-980C254D370D}" destId="{40AF1AAB-DE85-48B2-99AD-542C0C30AA22}" srcOrd="0" destOrd="0" presId="urn:microsoft.com/office/officeart/2005/8/layout/vList2"/>
    <dgm:cxn modelId="{55E874FD-EF6D-4BE8-9F1E-95227D5B3587}" type="presOf" srcId="{CEB18BB9-8786-41E5-BBE8-E60E4B204F82}" destId="{302EA5A8-5CD9-41EF-BE76-FA939EA8D33C}" srcOrd="0" destOrd="0" presId="urn:microsoft.com/office/officeart/2005/8/layout/vList2"/>
    <dgm:cxn modelId="{9C42885C-BB95-4E3A-AEA8-563D3B8F185E}" type="presParOf" srcId="{56BA0043-BD80-46DE-A694-7374EDBFEE50}" destId="{302EA5A8-5CD9-41EF-BE76-FA939EA8D33C}" srcOrd="0" destOrd="0" presId="urn:microsoft.com/office/officeart/2005/8/layout/vList2"/>
    <dgm:cxn modelId="{A2062617-FD74-44E9-AF96-3C5CDFD0B02C}" type="presParOf" srcId="{56BA0043-BD80-46DE-A694-7374EDBFEE50}" destId="{3C6B7B5B-D0BE-4277-A434-FDFF45972251}" srcOrd="1" destOrd="0" presId="urn:microsoft.com/office/officeart/2005/8/layout/vList2"/>
    <dgm:cxn modelId="{722E7DCD-3B6B-41DF-BB9D-A946972380AB}" type="presParOf" srcId="{56BA0043-BD80-46DE-A694-7374EDBFEE50}" destId="{40AF1AAB-DE85-48B2-99AD-542C0C30AA22}" srcOrd="2" destOrd="0" presId="urn:microsoft.com/office/officeart/2005/8/layout/vList2"/>
    <dgm:cxn modelId="{6A5F1614-1C9F-449D-9D66-4B141618134A}" type="presParOf" srcId="{56BA0043-BD80-46DE-A694-7374EDBFEE50}" destId="{D33B7434-4EC2-442B-A4E7-D1AB73C16005}" srcOrd="3" destOrd="0" presId="urn:microsoft.com/office/officeart/2005/8/layout/vList2"/>
    <dgm:cxn modelId="{A14BA6DB-9B7C-4014-A86D-FE88450C30B5}" type="presParOf" srcId="{56BA0043-BD80-46DE-A694-7374EDBFEE50}" destId="{A93A1E41-D561-42D3-A5B6-166037AED66A}" srcOrd="4" destOrd="0" presId="urn:microsoft.com/office/officeart/2005/8/layout/vList2"/>
    <dgm:cxn modelId="{008C75E1-9814-4BC5-9F8A-97410880FFA0}" type="presParOf" srcId="{56BA0043-BD80-46DE-A694-7374EDBFEE50}" destId="{1018DBC2-EAA6-4EB3-9EA3-0B53A3E403B0}" srcOrd="5" destOrd="0" presId="urn:microsoft.com/office/officeart/2005/8/layout/vList2"/>
    <dgm:cxn modelId="{90DD9D69-4D4B-4DEA-97E8-62E97CFB43FD}" type="presParOf" srcId="{56BA0043-BD80-46DE-A694-7374EDBFEE50}" destId="{453FD87A-5B5F-4188-88BF-9C2E2102DE2A}"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AC8ED4F-E2AB-44BA-B2A1-B6AD72100F9A}"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l-GR"/>
        </a:p>
      </dgm:t>
    </dgm:pt>
    <dgm:pt modelId="{FFBF84DE-C9FB-44E7-B514-874B4FB16069}">
      <dgm:prSet/>
      <dgm:spPr/>
      <dgm:t>
        <a:bodyPr/>
        <a:lstStyle/>
        <a:p>
          <a:r>
            <a:rPr lang="el-GR"/>
            <a:t>Παράγοντες Απόδοσης:
Συντελεστής Περιστροφής (SR): Ο λόγος της ταχύτητας του στροφείου προς την ταχύτητα του ανέμου επηρεάζει τη δύναμη της αεροδυναμικής.
Αναλογία Διαστάσεων (AR): Υψηλότερη AR βελτιώνει την αεροδυναμική απόδοση, κάνοντας τους κυλίνδρους να συμπεριφέρονται περισσότερο σαν φτερά.
Διάμετρος Τελικού Επιπέδου: Μεγαλύτερες διαμέτρους βελτιώνουν την άντωση και καθυστερούν την αύξηση της οπισθέλκουσας.</a:t>
          </a:r>
        </a:p>
      </dgm:t>
    </dgm:pt>
    <dgm:pt modelId="{DABE8534-CB2A-4CE4-B932-C710EAD707EA}" type="parTrans" cxnId="{1FB945A8-6CF0-4C7B-9DEA-4901F3128F0D}">
      <dgm:prSet/>
      <dgm:spPr/>
      <dgm:t>
        <a:bodyPr/>
        <a:lstStyle/>
        <a:p>
          <a:endParaRPr lang="el-GR"/>
        </a:p>
      </dgm:t>
    </dgm:pt>
    <dgm:pt modelId="{D5ECB77A-8CA0-4B0E-8B79-3F979DE26AF9}" type="sibTrans" cxnId="{1FB945A8-6CF0-4C7B-9DEA-4901F3128F0D}">
      <dgm:prSet/>
      <dgm:spPr/>
      <dgm:t>
        <a:bodyPr/>
        <a:lstStyle/>
        <a:p>
          <a:endParaRPr lang="el-GR"/>
        </a:p>
      </dgm:t>
    </dgm:pt>
    <dgm:pt modelId="{9EA0955A-0D02-4616-8D10-75B88BD134FA}">
      <dgm:prSet/>
      <dgm:spPr/>
      <dgm:t>
        <a:bodyPr/>
        <a:lstStyle/>
        <a:p>
          <a:r>
            <a:rPr lang="el-GR" dirty="0"/>
            <a:t>Αλληλεπίδραση με τον Άνεμο:
Η αποτελεσματική κατεύθυνση του ανέμου είναι κρίσιμη για την παραγωγή ώθησης:
Ο άνεμος από την πλώρη αυξάνει την οπισθέλκουσα, μειώνοντας την ώθηση.
Ο άνεμος από την πρύμνη συμβάλλει στην ώθηση.</a:t>
          </a:r>
        </a:p>
      </dgm:t>
    </dgm:pt>
    <dgm:pt modelId="{0F1B9066-10CD-4A4B-8437-5AE9114EC716}" type="parTrans" cxnId="{91970B0E-A1FD-43FF-9566-03822C06DE59}">
      <dgm:prSet/>
      <dgm:spPr/>
      <dgm:t>
        <a:bodyPr/>
        <a:lstStyle/>
        <a:p>
          <a:endParaRPr lang="el-GR"/>
        </a:p>
      </dgm:t>
    </dgm:pt>
    <dgm:pt modelId="{B2F6D4DF-F0D0-41F7-B76C-EA1AFBE57EB1}" type="sibTrans" cxnId="{91970B0E-A1FD-43FF-9566-03822C06DE59}">
      <dgm:prSet/>
      <dgm:spPr/>
      <dgm:t>
        <a:bodyPr/>
        <a:lstStyle/>
        <a:p>
          <a:endParaRPr lang="el-GR"/>
        </a:p>
      </dgm:t>
    </dgm:pt>
    <dgm:pt modelId="{1C1A4321-BB4E-4BAC-BF5C-2E08F718C3C5}">
      <dgm:prSet/>
      <dgm:spPr/>
      <dgm:t>
        <a:bodyPr/>
        <a:lstStyle/>
        <a:p>
          <a:r>
            <a:rPr lang="el-GR" b="1" dirty="0"/>
            <a:t>Πλεονεκτήματα: </a:t>
          </a:r>
        </a:p>
        <a:p>
          <a:r>
            <a:rPr lang="el-GR" b="1" dirty="0"/>
            <a:t>-</a:t>
          </a:r>
          <a:r>
            <a:rPr lang="el-GR" dirty="0"/>
            <a:t>Σημαντική μείωση κατανάλωσης καυσίμου (7-12,5%) και εκπομπών CO2.</a:t>
          </a:r>
        </a:p>
        <a:p>
          <a:r>
            <a:rPr lang="el-GR" dirty="0"/>
            <a:t>- Εδραιωμένη τεχνολογία με εμπορικές λύσεις από εταιρείες όπως η </a:t>
          </a:r>
          <a:r>
            <a:rPr lang="el-GR" dirty="0" err="1"/>
            <a:t>Anemoi</a:t>
          </a:r>
          <a:r>
            <a:rPr lang="el-GR" dirty="0"/>
            <a:t> και η </a:t>
          </a:r>
          <a:r>
            <a:rPr lang="el-GR" dirty="0" err="1"/>
            <a:t>Norsepower</a:t>
          </a:r>
          <a:r>
            <a:rPr lang="el-GR" dirty="0"/>
            <a:t>. </a:t>
          </a:r>
        </a:p>
        <a:p>
          <a:r>
            <a:rPr lang="el-GR" dirty="0"/>
            <a:t>- Αποτελεσματικοί με πλευρικούς ανέμους.</a:t>
          </a:r>
        </a:p>
        <a:p>
          <a:r>
            <a:rPr lang="el-GR" dirty="0"/>
            <a:t>- Ευέλικτοι σχεδιασμοί που επιτρέπουν εύκολη διαχείριση φορτίου.</a:t>
          </a:r>
        </a:p>
      </dgm:t>
    </dgm:pt>
    <dgm:pt modelId="{9DA86800-9632-4B85-96A2-62DC524649FD}" type="parTrans" cxnId="{5BF0E934-1C22-4091-BFD4-A2B2AD12F161}">
      <dgm:prSet/>
      <dgm:spPr/>
      <dgm:t>
        <a:bodyPr/>
        <a:lstStyle/>
        <a:p>
          <a:endParaRPr lang="el-GR"/>
        </a:p>
      </dgm:t>
    </dgm:pt>
    <dgm:pt modelId="{FE7F1CF6-A68B-4658-A3C8-383E69A01F92}" type="sibTrans" cxnId="{5BF0E934-1C22-4091-BFD4-A2B2AD12F161}">
      <dgm:prSet/>
      <dgm:spPr/>
      <dgm:t>
        <a:bodyPr/>
        <a:lstStyle/>
        <a:p>
          <a:endParaRPr lang="el-GR"/>
        </a:p>
      </dgm:t>
    </dgm:pt>
    <dgm:pt modelId="{DFBAED57-B841-4F60-BCE7-77A0DA1FD999}">
      <dgm:prSet/>
      <dgm:spPr/>
      <dgm:t>
        <a:bodyPr/>
        <a:lstStyle/>
        <a:p>
          <a:r>
            <a:rPr lang="el-GR" b="1" dirty="0"/>
            <a:t>Προκλήσεις:</a:t>
          </a:r>
        </a:p>
        <a:p>
          <a:r>
            <a:rPr lang="el-GR" b="1" dirty="0"/>
            <a:t>- </a:t>
          </a:r>
          <a:r>
            <a:rPr lang="el-GR" dirty="0"/>
            <a:t>Ενδέχεται να απαιτούνται τροποποιήσεις στα καταστρώματα των πλοίων.</a:t>
          </a:r>
        </a:p>
        <a:p>
          <a:r>
            <a:rPr lang="el-GR" dirty="0"/>
            <a:t>-  Απαιτείται εξωτερική ενέργεια για την περιστροφή των κυλίνδρων.</a:t>
          </a:r>
        </a:p>
        <a:p>
          <a:r>
            <a:rPr lang="el-GR" dirty="0"/>
            <a:t>- Αυξημένη ροπή πλεύσης και αντίσταση μπορεί να επηρεάσουν τη μανούβρα.</a:t>
          </a:r>
        </a:p>
        <a:p>
          <a:r>
            <a:rPr lang="el-GR" dirty="0"/>
            <a:t>- Πιθανές συντονιστικές (</a:t>
          </a:r>
          <a:r>
            <a:rPr lang="el-GR" dirty="0" err="1"/>
            <a:t>κραδασμικές</a:t>
          </a:r>
          <a:r>
            <a:rPr lang="el-GR" dirty="0"/>
            <a:t>) προκλήσεις σε ορισμένες συνθήκες.</a:t>
          </a:r>
        </a:p>
        <a:p>
          <a:endParaRPr lang="el-GR" dirty="0"/>
        </a:p>
      </dgm:t>
    </dgm:pt>
    <dgm:pt modelId="{D436CB6E-583D-48DC-809E-173CB86550E8}" type="parTrans" cxnId="{ED6D0F27-46B8-49AD-89A1-B4491FFE4FDF}">
      <dgm:prSet/>
      <dgm:spPr/>
      <dgm:t>
        <a:bodyPr/>
        <a:lstStyle/>
        <a:p>
          <a:endParaRPr lang="el-GR"/>
        </a:p>
      </dgm:t>
    </dgm:pt>
    <dgm:pt modelId="{31CA1051-7970-4FFC-9A3A-007BE4322EE6}" type="sibTrans" cxnId="{ED6D0F27-46B8-49AD-89A1-B4491FFE4FDF}">
      <dgm:prSet/>
      <dgm:spPr/>
      <dgm:t>
        <a:bodyPr/>
        <a:lstStyle/>
        <a:p>
          <a:endParaRPr lang="el-GR"/>
        </a:p>
      </dgm:t>
    </dgm:pt>
    <dgm:pt modelId="{730DD899-3604-418E-8AC0-6EB8B726CB24}">
      <dgm:prSet/>
      <dgm:spPr/>
      <dgm:t>
        <a:bodyPr/>
        <a:lstStyle/>
        <a:p>
          <a:r>
            <a:rPr lang="el-GR" b="1" dirty="0"/>
            <a:t>Σκεπτικά Εγκατάστασης: </a:t>
          </a:r>
        </a:p>
        <a:p>
          <a:r>
            <a:rPr lang="el-GR" b="1" dirty="0"/>
            <a:t>-  </a:t>
          </a:r>
          <a:r>
            <a:rPr lang="el-GR" dirty="0"/>
            <a:t>Είναι πιο αποτελεσματικοί σε αργά πλοία που λειτουργούν σε σταθερές ταχύτητες.</a:t>
          </a:r>
        </a:p>
        <a:p>
          <a:r>
            <a:rPr lang="el-GR" dirty="0"/>
            <a:t>- Τα πλοία πρέπει να έχουν επαρκή χώρο καταστρώματος και σημεία στήριξης.</a:t>
          </a:r>
        </a:p>
        <a:p>
          <a:endParaRPr lang="el-GR" dirty="0"/>
        </a:p>
      </dgm:t>
    </dgm:pt>
    <dgm:pt modelId="{59F32BFA-AA71-4E0E-A125-7E17CD6792DC}" type="parTrans" cxnId="{53DC9FE9-1D32-44D6-85D9-6E100156135B}">
      <dgm:prSet/>
      <dgm:spPr/>
      <dgm:t>
        <a:bodyPr/>
        <a:lstStyle/>
        <a:p>
          <a:endParaRPr lang="el-GR"/>
        </a:p>
      </dgm:t>
    </dgm:pt>
    <dgm:pt modelId="{CAF26120-7BFE-4D4B-AA20-1A44312336E0}" type="sibTrans" cxnId="{53DC9FE9-1D32-44D6-85D9-6E100156135B}">
      <dgm:prSet/>
      <dgm:spPr/>
      <dgm:t>
        <a:bodyPr/>
        <a:lstStyle/>
        <a:p>
          <a:endParaRPr lang="el-GR"/>
        </a:p>
      </dgm:t>
    </dgm:pt>
    <dgm:pt modelId="{1AEC7AC9-4471-438C-9271-E2D0E9C4BD99}" type="pres">
      <dgm:prSet presAssocID="{BAC8ED4F-E2AB-44BA-B2A1-B6AD72100F9A}" presName="diagram" presStyleCnt="0">
        <dgm:presLayoutVars>
          <dgm:dir/>
          <dgm:resizeHandles val="exact"/>
        </dgm:presLayoutVars>
      </dgm:prSet>
      <dgm:spPr/>
    </dgm:pt>
    <dgm:pt modelId="{6528F100-2CBF-47C6-ABF4-4E35ACCF4442}" type="pres">
      <dgm:prSet presAssocID="{9EA0955A-0D02-4616-8D10-75B88BD134FA}" presName="node" presStyleLbl="node1" presStyleIdx="0" presStyleCnt="5">
        <dgm:presLayoutVars>
          <dgm:bulletEnabled val="1"/>
        </dgm:presLayoutVars>
      </dgm:prSet>
      <dgm:spPr/>
    </dgm:pt>
    <dgm:pt modelId="{33643954-4F65-42F3-8AD6-144554F1CF14}" type="pres">
      <dgm:prSet presAssocID="{B2F6D4DF-F0D0-41F7-B76C-EA1AFBE57EB1}" presName="sibTrans" presStyleCnt="0"/>
      <dgm:spPr/>
    </dgm:pt>
    <dgm:pt modelId="{5879E022-4330-4585-9DF3-426C0D0C9FD5}" type="pres">
      <dgm:prSet presAssocID="{FFBF84DE-C9FB-44E7-B514-874B4FB16069}" presName="node" presStyleLbl="node1" presStyleIdx="1" presStyleCnt="5">
        <dgm:presLayoutVars>
          <dgm:bulletEnabled val="1"/>
        </dgm:presLayoutVars>
      </dgm:prSet>
      <dgm:spPr/>
    </dgm:pt>
    <dgm:pt modelId="{553D30CF-40CF-43EA-A1B3-38CECCD36883}" type="pres">
      <dgm:prSet presAssocID="{D5ECB77A-8CA0-4B0E-8B79-3F979DE26AF9}" presName="sibTrans" presStyleCnt="0"/>
      <dgm:spPr/>
    </dgm:pt>
    <dgm:pt modelId="{0B6407D0-7C98-48E5-B414-0AA1A58302D2}" type="pres">
      <dgm:prSet presAssocID="{1C1A4321-BB4E-4BAC-BF5C-2E08F718C3C5}" presName="node" presStyleLbl="node1" presStyleIdx="2" presStyleCnt="5">
        <dgm:presLayoutVars>
          <dgm:bulletEnabled val="1"/>
        </dgm:presLayoutVars>
      </dgm:prSet>
      <dgm:spPr/>
    </dgm:pt>
    <dgm:pt modelId="{0C0FD49E-CF5D-4671-99F6-EBE1C2B3FCE4}" type="pres">
      <dgm:prSet presAssocID="{FE7F1CF6-A68B-4658-A3C8-383E69A01F92}" presName="sibTrans" presStyleCnt="0"/>
      <dgm:spPr/>
    </dgm:pt>
    <dgm:pt modelId="{841BCCCA-CF63-4224-8D87-E8D9A4F0A772}" type="pres">
      <dgm:prSet presAssocID="{730DD899-3604-418E-8AC0-6EB8B726CB24}" presName="node" presStyleLbl="node1" presStyleIdx="3" presStyleCnt="5">
        <dgm:presLayoutVars>
          <dgm:bulletEnabled val="1"/>
        </dgm:presLayoutVars>
      </dgm:prSet>
      <dgm:spPr/>
    </dgm:pt>
    <dgm:pt modelId="{32CEB87C-CD4E-46AB-BF7B-FD5F3764AF4D}" type="pres">
      <dgm:prSet presAssocID="{CAF26120-7BFE-4D4B-AA20-1A44312336E0}" presName="sibTrans" presStyleCnt="0"/>
      <dgm:spPr/>
    </dgm:pt>
    <dgm:pt modelId="{B39EEA84-722D-40F6-AB5C-F55A1000EDF4}" type="pres">
      <dgm:prSet presAssocID="{DFBAED57-B841-4F60-BCE7-77A0DA1FD999}" presName="node" presStyleLbl="node1" presStyleIdx="4" presStyleCnt="5">
        <dgm:presLayoutVars>
          <dgm:bulletEnabled val="1"/>
        </dgm:presLayoutVars>
      </dgm:prSet>
      <dgm:spPr/>
    </dgm:pt>
  </dgm:ptLst>
  <dgm:cxnLst>
    <dgm:cxn modelId="{91970B0E-A1FD-43FF-9566-03822C06DE59}" srcId="{BAC8ED4F-E2AB-44BA-B2A1-B6AD72100F9A}" destId="{9EA0955A-0D02-4616-8D10-75B88BD134FA}" srcOrd="0" destOrd="0" parTransId="{0F1B9066-10CD-4A4B-8437-5AE9114EC716}" sibTransId="{B2F6D4DF-F0D0-41F7-B76C-EA1AFBE57EB1}"/>
    <dgm:cxn modelId="{ED6D0F27-46B8-49AD-89A1-B4491FFE4FDF}" srcId="{BAC8ED4F-E2AB-44BA-B2A1-B6AD72100F9A}" destId="{DFBAED57-B841-4F60-BCE7-77A0DA1FD999}" srcOrd="4" destOrd="0" parTransId="{D436CB6E-583D-48DC-809E-173CB86550E8}" sibTransId="{31CA1051-7970-4FFC-9A3A-007BE4322EE6}"/>
    <dgm:cxn modelId="{3B729731-A804-4400-9DAF-0A5471A5316C}" type="presOf" srcId="{730DD899-3604-418E-8AC0-6EB8B726CB24}" destId="{841BCCCA-CF63-4224-8D87-E8D9A4F0A772}" srcOrd="0" destOrd="0" presId="urn:microsoft.com/office/officeart/2005/8/layout/default"/>
    <dgm:cxn modelId="{5BF0E934-1C22-4091-BFD4-A2B2AD12F161}" srcId="{BAC8ED4F-E2AB-44BA-B2A1-B6AD72100F9A}" destId="{1C1A4321-BB4E-4BAC-BF5C-2E08F718C3C5}" srcOrd="2" destOrd="0" parTransId="{9DA86800-9632-4B85-96A2-62DC524649FD}" sibTransId="{FE7F1CF6-A68B-4658-A3C8-383E69A01F92}"/>
    <dgm:cxn modelId="{B92DCF45-BC08-4C13-8D30-88826C64674A}" type="presOf" srcId="{DFBAED57-B841-4F60-BCE7-77A0DA1FD999}" destId="{B39EEA84-722D-40F6-AB5C-F55A1000EDF4}" srcOrd="0" destOrd="0" presId="urn:microsoft.com/office/officeart/2005/8/layout/default"/>
    <dgm:cxn modelId="{83AA3C4E-5965-4D66-AB29-EF5C5D3A655F}" type="presOf" srcId="{9EA0955A-0D02-4616-8D10-75B88BD134FA}" destId="{6528F100-2CBF-47C6-ABF4-4E35ACCF4442}" srcOrd="0" destOrd="0" presId="urn:microsoft.com/office/officeart/2005/8/layout/default"/>
    <dgm:cxn modelId="{8967697D-64D2-4C79-84D5-378CA407E99C}" type="presOf" srcId="{1C1A4321-BB4E-4BAC-BF5C-2E08F718C3C5}" destId="{0B6407D0-7C98-48E5-B414-0AA1A58302D2}" srcOrd="0" destOrd="0" presId="urn:microsoft.com/office/officeart/2005/8/layout/default"/>
    <dgm:cxn modelId="{1FB945A8-6CF0-4C7B-9DEA-4901F3128F0D}" srcId="{BAC8ED4F-E2AB-44BA-B2A1-B6AD72100F9A}" destId="{FFBF84DE-C9FB-44E7-B514-874B4FB16069}" srcOrd="1" destOrd="0" parTransId="{DABE8534-CB2A-4CE4-B932-C710EAD707EA}" sibTransId="{D5ECB77A-8CA0-4B0E-8B79-3F979DE26AF9}"/>
    <dgm:cxn modelId="{B0C5C0C3-D8AE-49B5-B6D3-9A1D8EDC7184}" type="presOf" srcId="{BAC8ED4F-E2AB-44BA-B2A1-B6AD72100F9A}" destId="{1AEC7AC9-4471-438C-9271-E2D0E9C4BD99}" srcOrd="0" destOrd="0" presId="urn:microsoft.com/office/officeart/2005/8/layout/default"/>
    <dgm:cxn modelId="{53DC9FE9-1D32-44D6-85D9-6E100156135B}" srcId="{BAC8ED4F-E2AB-44BA-B2A1-B6AD72100F9A}" destId="{730DD899-3604-418E-8AC0-6EB8B726CB24}" srcOrd="3" destOrd="0" parTransId="{59F32BFA-AA71-4E0E-A125-7E17CD6792DC}" sibTransId="{CAF26120-7BFE-4D4B-AA20-1A44312336E0}"/>
    <dgm:cxn modelId="{3320BEFF-0F8B-431C-B832-0E8A9F315431}" type="presOf" srcId="{FFBF84DE-C9FB-44E7-B514-874B4FB16069}" destId="{5879E022-4330-4585-9DF3-426C0D0C9FD5}" srcOrd="0" destOrd="0" presId="urn:microsoft.com/office/officeart/2005/8/layout/default"/>
    <dgm:cxn modelId="{602F18AA-FA13-46D2-BEBA-08DB86EF3EA6}" type="presParOf" srcId="{1AEC7AC9-4471-438C-9271-E2D0E9C4BD99}" destId="{6528F100-2CBF-47C6-ABF4-4E35ACCF4442}" srcOrd="0" destOrd="0" presId="urn:microsoft.com/office/officeart/2005/8/layout/default"/>
    <dgm:cxn modelId="{DC6B4303-BEEB-4C41-9B1D-B74FA08CA73E}" type="presParOf" srcId="{1AEC7AC9-4471-438C-9271-E2D0E9C4BD99}" destId="{33643954-4F65-42F3-8AD6-144554F1CF14}" srcOrd="1" destOrd="0" presId="urn:microsoft.com/office/officeart/2005/8/layout/default"/>
    <dgm:cxn modelId="{495F59D3-D84A-4973-BA5C-8DDD4283941E}" type="presParOf" srcId="{1AEC7AC9-4471-438C-9271-E2D0E9C4BD99}" destId="{5879E022-4330-4585-9DF3-426C0D0C9FD5}" srcOrd="2" destOrd="0" presId="urn:microsoft.com/office/officeart/2005/8/layout/default"/>
    <dgm:cxn modelId="{B439BD87-627E-466D-953C-A30FE44714B9}" type="presParOf" srcId="{1AEC7AC9-4471-438C-9271-E2D0E9C4BD99}" destId="{553D30CF-40CF-43EA-A1B3-38CECCD36883}" srcOrd="3" destOrd="0" presId="urn:microsoft.com/office/officeart/2005/8/layout/default"/>
    <dgm:cxn modelId="{E5972C9E-4A65-4786-A946-55F1CB6342FD}" type="presParOf" srcId="{1AEC7AC9-4471-438C-9271-E2D0E9C4BD99}" destId="{0B6407D0-7C98-48E5-B414-0AA1A58302D2}" srcOrd="4" destOrd="0" presId="urn:microsoft.com/office/officeart/2005/8/layout/default"/>
    <dgm:cxn modelId="{D7B53844-9AD0-486E-98CD-2004660C1B75}" type="presParOf" srcId="{1AEC7AC9-4471-438C-9271-E2D0E9C4BD99}" destId="{0C0FD49E-CF5D-4671-99F6-EBE1C2B3FCE4}" srcOrd="5" destOrd="0" presId="urn:microsoft.com/office/officeart/2005/8/layout/default"/>
    <dgm:cxn modelId="{7EC4E165-62A2-4A3D-B0CD-222FD2346DD7}" type="presParOf" srcId="{1AEC7AC9-4471-438C-9271-E2D0E9C4BD99}" destId="{841BCCCA-CF63-4224-8D87-E8D9A4F0A772}" srcOrd="6" destOrd="0" presId="urn:microsoft.com/office/officeart/2005/8/layout/default"/>
    <dgm:cxn modelId="{DEBCA1F2-D2E6-4F35-8399-19ED5AAE7FEE}" type="presParOf" srcId="{1AEC7AC9-4471-438C-9271-E2D0E9C4BD99}" destId="{32CEB87C-CD4E-46AB-BF7B-FD5F3764AF4D}" srcOrd="7" destOrd="0" presId="urn:microsoft.com/office/officeart/2005/8/layout/default"/>
    <dgm:cxn modelId="{970E8AA6-C2B5-4185-8C0B-96A81400EAF9}" type="presParOf" srcId="{1AEC7AC9-4471-438C-9271-E2D0E9C4BD99}" destId="{B39EEA84-722D-40F6-AB5C-F55A1000EDF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34F3948-0A22-4A90-9EFD-6FD5EFA545EE}"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789A607D-4B68-4A76-851F-F853A7A7E490}">
      <dgm:prSet/>
      <dgm:spPr/>
      <dgm:t>
        <a:bodyPr/>
        <a:lstStyle/>
        <a:p>
          <a:r>
            <a:rPr lang="el-GR" dirty="0"/>
            <a:t>Σε δοκιμές σε διάφορα πλοία (</a:t>
          </a:r>
          <a:r>
            <a:rPr lang="el-GR" dirty="0" err="1"/>
            <a:t>Aframax</a:t>
          </a:r>
          <a:r>
            <a:rPr lang="el-GR" dirty="0"/>
            <a:t> Tankers, </a:t>
          </a:r>
          <a:r>
            <a:rPr lang="el-GR" dirty="0" err="1"/>
            <a:t>Handysize</a:t>
          </a:r>
          <a:r>
            <a:rPr lang="el-GR" dirty="0"/>
            <a:t> </a:t>
          </a:r>
          <a:r>
            <a:rPr lang="el-GR" dirty="0" err="1"/>
            <a:t>Bulk</a:t>
          </a:r>
          <a:r>
            <a:rPr lang="el-GR" dirty="0"/>
            <a:t> </a:t>
          </a:r>
          <a:r>
            <a:rPr lang="el-GR" dirty="0" err="1"/>
            <a:t>Carriers</a:t>
          </a:r>
          <a:r>
            <a:rPr lang="el-GR" dirty="0"/>
            <a:t>), οι </a:t>
          </a:r>
          <a:r>
            <a:rPr lang="el-GR" dirty="0" err="1"/>
            <a:t>Flettner</a:t>
          </a:r>
          <a:r>
            <a:rPr lang="el-GR" dirty="0"/>
            <a:t> </a:t>
          </a:r>
          <a:r>
            <a:rPr lang="el-GR" dirty="0" err="1"/>
            <a:t>Rotors</a:t>
          </a:r>
          <a:r>
            <a:rPr lang="el-GR" dirty="0"/>
            <a:t> έδειξαν εξοικονόμηση καυσίμου έως και 12% για </a:t>
          </a:r>
          <a:r>
            <a:rPr lang="el-GR" dirty="0" err="1"/>
            <a:t>bulk</a:t>
          </a:r>
          <a:r>
            <a:rPr lang="el-GR" dirty="0"/>
            <a:t> </a:t>
          </a:r>
          <a:r>
            <a:rPr lang="el-GR" dirty="0" err="1"/>
            <a:t>carriers</a:t>
          </a:r>
          <a:r>
            <a:rPr lang="el-GR" dirty="0"/>
            <a:t> και 6% για </a:t>
          </a:r>
          <a:r>
            <a:rPr lang="el-GR" dirty="0" err="1"/>
            <a:t>Aframax</a:t>
          </a:r>
          <a:r>
            <a:rPr lang="el-GR" dirty="0"/>
            <a:t> </a:t>
          </a:r>
          <a:r>
            <a:rPr lang="el-GR" dirty="0" err="1"/>
            <a:t>tankers</a:t>
          </a:r>
          <a:r>
            <a:rPr lang="el-GR" dirty="0"/>
            <a:t> υπό συγκεκριμένες συνθήκες. Η τοποθέτηση στην πλώρη ενίσχυσε σημαντικά τις εξοικονομήσεις.</a:t>
          </a:r>
          <a:endParaRPr lang="en-US" dirty="0"/>
        </a:p>
      </dgm:t>
    </dgm:pt>
    <dgm:pt modelId="{7D2E8A77-FFB2-4C60-903F-07B4E748EC5D}" type="parTrans" cxnId="{2F23067F-6235-4555-9DE4-1D8350D178A4}">
      <dgm:prSet/>
      <dgm:spPr/>
      <dgm:t>
        <a:bodyPr/>
        <a:lstStyle/>
        <a:p>
          <a:endParaRPr lang="en-US"/>
        </a:p>
      </dgm:t>
    </dgm:pt>
    <dgm:pt modelId="{4E5095C3-28FD-44D7-9BCD-8644DF081943}" type="sibTrans" cxnId="{2F23067F-6235-4555-9DE4-1D8350D178A4}">
      <dgm:prSet/>
      <dgm:spPr/>
      <dgm:t>
        <a:bodyPr/>
        <a:lstStyle/>
        <a:p>
          <a:endParaRPr lang="en-US"/>
        </a:p>
      </dgm:t>
    </dgm:pt>
    <dgm:pt modelId="{26228E0D-A11D-484D-B3CC-D6E0ED4E6E64}">
      <dgm:prSet/>
      <dgm:spPr/>
      <dgm:t>
        <a:bodyPr/>
        <a:lstStyle/>
        <a:p>
          <a:r>
            <a:rPr lang="el-GR" dirty="0"/>
            <a:t>Σε μια μελέτη που αφορούσε ένα φορτηγό πλοίο 229 μέτρων με τέσσερεις </a:t>
          </a:r>
          <a:r>
            <a:rPr lang="el-GR" dirty="0" err="1"/>
            <a:t>Flettner</a:t>
          </a:r>
          <a:r>
            <a:rPr lang="el-GR" dirty="0"/>
            <a:t> </a:t>
          </a:r>
          <a:r>
            <a:rPr lang="el-GR" dirty="0" err="1"/>
            <a:t>rotors</a:t>
          </a:r>
          <a:r>
            <a:rPr lang="el-GR" dirty="0"/>
            <a:t> (διάμετρος 4 μέτρα, ύψος 24 μέτρα), οι παράγοντες όπως η πορεία του πλοίου, η ταχύτητα του ανέμου και η κατεύθυνση επηρέασαν σημαντικά την καθαρή ισχύ εξόδου των περιστροφικών ιστίων</a:t>
          </a:r>
          <a:r>
            <a:rPr lang="en-US" dirty="0"/>
            <a:t>. </a:t>
          </a:r>
          <a:r>
            <a:rPr lang="el-GR" dirty="0"/>
            <a:t>Οι δυνητικές εξοικονομήσεις καυσίμου φτάνουν το 22,28%, με ετήσιες μειώσεις 270,4 τόνων </a:t>
          </a:r>
          <a:r>
            <a:rPr lang="el-GR" dirty="0" err="1"/>
            <a:t>NOx</a:t>
          </a:r>
          <a:r>
            <a:rPr lang="el-GR" dirty="0"/>
            <a:t> και 9.272 τόνων CO2. Η περίοδος αποπληρωμής εκτιμάται σε έξι χρόνια. </a:t>
          </a:r>
        </a:p>
      </dgm:t>
    </dgm:pt>
    <dgm:pt modelId="{9FEA0A98-0F1C-49DC-802D-9C02DF0F1CA6}" type="parTrans" cxnId="{0B38A8DD-AF80-463D-8DCE-1747FBFD2CE4}">
      <dgm:prSet/>
      <dgm:spPr/>
      <dgm:t>
        <a:bodyPr/>
        <a:lstStyle/>
        <a:p>
          <a:endParaRPr lang="en-US"/>
        </a:p>
      </dgm:t>
    </dgm:pt>
    <dgm:pt modelId="{24ECFA66-3FCD-4373-A8AD-C5442B4BC105}" type="sibTrans" cxnId="{0B38A8DD-AF80-463D-8DCE-1747FBFD2CE4}">
      <dgm:prSet/>
      <dgm:spPr/>
      <dgm:t>
        <a:bodyPr/>
        <a:lstStyle/>
        <a:p>
          <a:endParaRPr lang="en-US"/>
        </a:p>
      </dgm:t>
    </dgm:pt>
    <dgm:pt modelId="{D1D33275-55CB-4037-A476-DBBAB9ED01C6}">
      <dgm:prSet/>
      <dgm:spPr/>
      <dgm:t>
        <a:bodyPr/>
        <a:lstStyle/>
        <a:p>
          <a:r>
            <a:rPr lang="el-GR" b="1" dirty="0"/>
            <a:t>Σύγκριση με Αετούς:</a:t>
          </a:r>
          <a:endParaRPr lang="el-GR" dirty="0"/>
        </a:p>
        <a:p>
          <a:pPr>
            <a:buFont typeface="Arial" panose="020B0604020202020204" pitchFamily="34" charset="0"/>
            <a:buChar char="•"/>
          </a:pPr>
          <a:r>
            <a:rPr lang="el-GR" dirty="0"/>
            <a:t>Οι </a:t>
          </a:r>
          <a:r>
            <a:rPr lang="el-GR" dirty="0" err="1"/>
            <a:t>Flettner</a:t>
          </a:r>
          <a:r>
            <a:rPr lang="el-GR" dirty="0"/>
            <a:t> </a:t>
          </a:r>
          <a:r>
            <a:rPr lang="el-GR" dirty="0" err="1"/>
            <a:t>Rotors</a:t>
          </a:r>
          <a:r>
            <a:rPr lang="el-GR" dirty="0"/>
            <a:t> λειτουργούν καλύτερα με πλευρικούς ανέμους και παρέχουν σταθερή απόδοση, ενώ οι αετοί υπερέχουν με ούριο άνεμο αλλά είναι λιγότερο σταθεροί.</a:t>
          </a:r>
        </a:p>
        <a:p>
          <a:pPr>
            <a:buFont typeface="Arial" panose="020B0604020202020204" pitchFamily="34" charset="0"/>
            <a:buChar char="•"/>
          </a:pPr>
          <a:r>
            <a:rPr lang="el-GR" dirty="0"/>
            <a:t>Οι συνολικές εξοικονομήσεις καυσίμου από τους </a:t>
          </a:r>
          <a:r>
            <a:rPr lang="el-GR" dirty="0" err="1"/>
            <a:t>Flettner</a:t>
          </a:r>
          <a:r>
            <a:rPr lang="el-GR" dirty="0"/>
            <a:t> </a:t>
          </a:r>
          <a:r>
            <a:rPr lang="el-GR" dirty="0" err="1"/>
            <a:t>Rotors</a:t>
          </a:r>
          <a:r>
            <a:rPr lang="el-GR" dirty="0"/>
            <a:t> είναι συνήθως πιο αξιόπιστες σε σύγκριση με τους αετούς, παρά το γεγονός ότι οι αετοί μπορούν να προσφέρουν υψηλότερη απόδοση υπό ιδανικές συνθήκες.</a:t>
          </a:r>
        </a:p>
      </dgm:t>
    </dgm:pt>
    <dgm:pt modelId="{41CCB2E7-844B-41B6-B1E6-0709833CD8D6}" type="parTrans" cxnId="{43F576DD-0D9F-4793-A941-1E1DA12FD26D}">
      <dgm:prSet/>
      <dgm:spPr/>
      <dgm:t>
        <a:bodyPr/>
        <a:lstStyle/>
        <a:p>
          <a:endParaRPr lang="el-GR"/>
        </a:p>
      </dgm:t>
    </dgm:pt>
    <dgm:pt modelId="{40A76104-BF15-42AD-A877-EF888F41A404}" type="sibTrans" cxnId="{43F576DD-0D9F-4793-A941-1E1DA12FD26D}">
      <dgm:prSet/>
      <dgm:spPr/>
      <dgm:t>
        <a:bodyPr/>
        <a:lstStyle/>
        <a:p>
          <a:endParaRPr lang="el-GR"/>
        </a:p>
      </dgm:t>
    </dgm:pt>
    <dgm:pt modelId="{214E6208-17A4-42BC-BFFC-A65118E6DB2E}" type="pres">
      <dgm:prSet presAssocID="{D34F3948-0A22-4A90-9EFD-6FD5EFA545EE}" presName="linear" presStyleCnt="0">
        <dgm:presLayoutVars>
          <dgm:animLvl val="lvl"/>
          <dgm:resizeHandles val="exact"/>
        </dgm:presLayoutVars>
      </dgm:prSet>
      <dgm:spPr/>
    </dgm:pt>
    <dgm:pt modelId="{EE6E989C-C62E-4865-8A79-69398C84D07A}" type="pres">
      <dgm:prSet presAssocID="{789A607D-4B68-4A76-851F-F853A7A7E490}" presName="parentText" presStyleLbl="node1" presStyleIdx="0" presStyleCnt="3">
        <dgm:presLayoutVars>
          <dgm:chMax val="0"/>
          <dgm:bulletEnabled val="1"/>
        </dgm:presLayoutVars>
      </dgm:prSet>
      <dgm:spPr/>
    </dgm:pt>
    <dgm:pt modelId="{EF89E8C4-66DA-4D9C-8013-F9B4A26B6027}" type="pres">
      <dgm:prSet presAssocID="{4E5095C3-28FD-44D7-9BCD-8644DF081943}" presName="spacer" presStyleCnt="0"/>
      <dgm:spPr/>
    </dgm:pt>
    <dgm:pt modelId="{BDF2845B-202B-4D01-881A-F72E8508F938}" type="pres">
      <dgm:prSet presAssocID="{26228E0D-A11D-484D-B3CC-D6E0ED4E6E64}" presName="parentText" presStyleLbl="node1" presStyleIdx="1" presStyleCnt="3">
        <dgm:presLayoutVars>
          <dgm:chMax val="0"/>
          <dgm:bulletEnabled val="1"/>
        </dgm:presLayoutVars>
      </dgm:prSet>
      <dgm:spPr/>
    </dgm:pt>
    <dgm:pt modelId="{EE5D3812-9FBA-4F2C-8E3E-D5BF9776EB2E}" type="pres">
      <dgm:prSet presAssocID="{24ECFA66-3FCD-4373-A8AD-C5442B4BC105}" presName="spacer" presStyleCnt="0"/>
      <dgm:spPr/>
    </dgm:pt>
    <dgm:pt modelId="{461051DE-2E4F-4AC3-8185-88121EB82FC6}" type="pres">
      <dgm:prSet presAssocID="{D1D33275-55CB-4037-A476-DBBAB9ED01C6}" presName="parentText" presStyleLbl="node1" presStyleIdx="2" presStyleCnt="3">
        <dgm:presLayoutVars>
          <dgm:chMax val="0"/>
          <dgm:bulletEnabled val="1"/>
        </dgm:presLayoutVars>
      </dgm:prSet>
      <dgm:spPr/>
    </dgm:pt>
  </dgm:ptLst>
  <dgm:cxnLst>
    <dgm:cxn modelId="{090D3D01-3F3A-4291-B233-9D6DAD89FD3E}" type="presOf" srcId="{D34F3948-0A22-4A90-9EFD-6FD5EFA545EE}" destId="{214E6208-17A4-42BC-BFFC-A65118E6DB2E}" srcOrd="0" destOrd="0" presId="urn:microsoft.com/office/officeart/2005/8/layout/vList2"/>
    <dgm:cxn modelId="{8B348418-9A82-4D06-AD16-78E24222C925}" type="presOf" srcId="{D1D33275-55CB-4037-A476-DBBAB9ED01C6}" destId="{461051DE-2E4F-4AC3-8185-88121EB82FC6}" srcOrd="0" destOrd="0" presId="urn:microsoft.com/office/officeart/2005/8/layout/vList2"/>
    <dgm:cxn modelId="{2F23067F-6235-4555-9DE4-1D8350D178A4}" srcId="{D34F3948-0A22-4A90-9EFD-6FD5EFA545EE}" destId="{789A607D-4B68-4A76-851F-F853A7A7E490}" srcOrd="0" destOrd="0" parTransId="{7D2E8A77-FFB2-4C60-903F-07B4E748EC5D}" sibTransId="{4E5095C3-28FD-44D7-9BCD-8644DF081943}"/>
    <dgm:cxn modelId="{27C833B4-9E6C-4B1E-AEA2-F0A04F093197}" type="presOf" srcId="{26228E0D-A11D-484D-B3CC-D6E0ED4E6E64}" destId="{BDF2845B-202B-4D01-881A-F72E8508F938}" srcOrd="0" destOrd="0" presId="urn:microsoft.com/office/officeart/2005/8/layout/vList2"/>
    <dgm:cxn modelId="{43F576DD-0D9F-4793-A941-1E1DA12FD26D}" srcId="{D34F3948-0A22-4A90-9EFD-6FD5EFA545EE}" destId="{D1D33275-55CB-4037-A476-DBBAB9ED01C6}" srcOrd="2" destOrd="0" parTransId="{41CCB2E7-844B-41B6-B1E6-0709833CD8D6}" sibTransId="{40A76104-BF15-42AD-A877-EF888F41A404}"/>
    <dgm:cxn modelId="{0B38A8DD-AF80-463D-8DCE-1747FBFD2CE4}" srcId="{D34F3948-0A22-4A90-9EFD-6FD5EFA545EE}" destId="{26228E0D-A11D-484D-B3CC-D6E0ED4E6E64}" srcOrd="1" destOrd="0" parTransId="{9FEA0A98-0F1C-49DC-802D-9C02DF0F1CA6}" sibTransId="{24ECFA66-3FCD-4373-A8AD-C5442B4BC105}"/>
    <dgm:cxn modelId="{648717FF-01AD-4C9A-A625-BD51385D2F4E}" type="presOf" srcId="{789A607D-4B68-4A76-851F-F853A7A7E490}" destId="{EE6E989C-C62E-4865-8A79-69398C84D07A}" srcOrd="0" destOrd="0" presId="urn:microsoft.com/office/officeart/2005/8/layout/vList2"/>
    <dgm:cxn modelId="{43361DC6-1738-4089-BDD1-02F65E4CD0F7}" type="presParOf" srcId="{214E6208-17A4-42BC-BFFC-A65118E6DB2E}" destId="{EE6E989C-C62E-4865-8A79-69398C84D07A}" srcOrd="0" destOrd="0" presId="urn:microsoft.com/office/officeart/2005/8/layout/vList2"/>
    <dgm:cxn modelId="{F895D0C4-86DF-43EA-9471-2CF6104287DC}" type="presParOf" srcId="{214E6208-17A4-42BC-BFFC-A65118E6DB2E}" destId="{EF89E8C4-66DA-4D9C-8013-F9B4A26B6027}" srcOrd="1" destOrd="0" presId="urn:microsoft.com/office/officeart/2005/8/layout/vList2"/>
    <dgm:cxn modelId="{AE655BE5-C5F3-498E-9729-0DD41B43A71B}" type="presParOf" srcId="{214E6208-17A4-42BC-BFFC-A65118E6DB2E}" destId="{BDF2845B-202B-4D01-881A-F72E8508F938}" srcOrd="2" destOrd="0" presId="urn:microsoft.com/office/officeart/2005/8/layout/vList2"/>
    <dgm:cxn modelId="{C9C7A075-6A9E-423D-85D8-B0AAEB516DE9}" type="presParOf" srcId="{214E6208-17A4-42BC-BFFC-A65118E6DB2E}" destId="{EE5D3812-9FBA-4F2C-8E3E-D5BF9776EB2E}" srcOrd="3" destOrd="0" presId="urn:microsoft.com/office/officeart/2005/8/layout/vList2"/>
    <dgm:cxn modelId="{3FA800C5-5D91-4307-8E18-D9A232FCFDF7}" type="presParOf" srcId="{214E6208-17A4-42BC-BFFC-A65118E6DB2E}" destId="{461051DE-2E4F-4AC3-8185-88121EB82FC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27301C5-B4B7-4C45-8CA5-28EF9EE865E9}"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lang="en-US"/>
        </a:p>
      </dgm:t>
    </dgm:pt>
    <dgm:pt modelId="{4AB858E6-9AB4-405F-BF4C-03B1A470B0EE}">
      <dgm:prSet/>
      <dgm:spPr/>
      <dgm:t>
        <a:bodyPr/>
        <a:lstStyle/>
        <a:p>
          <a:r>
            <a:rPr lang="el-GR" dirty="0"/>
            <a:t>Γεωμετρικοί Παράγοντες:</a:t>
          </a:r>
          <a:r>
            <a:rPr lang="en-US" dirty="0"/>
            <a:t> </a:t>
          </a:r>
          <a:r>
            <a:rPr lang="el-GR" dirty="0"/>
            <a:t>Σχήμα, μέγεθος και προσανατολισμός του πτερυγίου επηρεάζουν τους συντελεστές άνωσης και αντίστασης.</a:t>
          </a:r>
          <a:endParaRPr lang="en-US" dirty="0"/>
        </a:p>
      </dgm:t>
    </dgm:pt>
    <dgm:pt modelId="{D9603262-C4E7-41FB-BFFB-AB95430240C4}" type="parTrans" cxnId="{A5CBA93F-11B2-4856-B748-F7E4FF30970D}">
      <dgm:prSet/>
      <dgm:spPr/>
      <dgm:t>
        <a:bodyPr/>
        <a:lstStyle/>
        <a:p>
          <a:endParaRPr lang="en-US"/>
        </a:p>
      </dgm:t>
    </dgm:pt>
    <dgm:pt modelId="{3D99C071-CA0E-4804-9CEA-6D24ED9F8A51}" type="sibTrans" cxnId="{A5CBA93F-11B2-4856-B748-F7E4FF30970D}">
      <dgm:prSet/>
      <dgm:spPr/>
      <dgm:t>
        <a:bodyPr/>
        <a:lstStyle/>
        <a:p>
          <a:endParaRPr lang="en-US"/>
        </a:p>
      </dgm:t>
    </dgm:pt>
    <dgm:pt modelId="{0F255AA4-8406-48B8-A06D-738A91C426AC}">
      <dgm:prSet/>
      <dgm:spPr/>
      <dgm:t>
        <a:bodyPr/>
        <a:lstStyle/>
        <a:p>
          <a:r>
            <a:rPr lang="el-GR"/>
            <a:t>Μέγιστο πάχος και θέση του επηρεάζουν την κατανομή πίεσης και τη δυναμική των δινών.</a:t>
          </a:r>
          <a:endParaRPr lang="en-US"/>
        </a:p>
      </dgm:t>
    </dgm:pt>
    <dgm:pt modelId="{0B303F4D-7467-4054-B351-897894CCFD2C}" type="parTrans" cxnId="{CCF5C09D-C34B-484C-8FEF-1B15679C44CC}">
      <dgm:prSet/>
      <dgm:spPr/>
      <dgm:t>
        <a:bodyPr/>
        <a:lstStyle/>
        <a:p>
          <a:endParaRPr lang="en-US"/>
        </a:p>
      </dgm:t>
    </dgm:pt>
    <dgm:pt modelId="{09A79CED-7F32-464E-90AD-2A02F8FCD818}" type="sibTrans" cxnId="{CCF5C09D-C34B-484C-8FEF-1B15679C44CC}">
      <dgm:prSet/>
      <dgm:spPr/>
      <dgm:t>
        <a:bodyPr/>
        <a:lstStyle/>
        <a:p>
          <a:endParaRPr lang="en-US"/>
        </a:p>
      </dgm:t>
    </dgm:pt>
    <dgm:pt modelId="{E21BC95D-1445-4969-885F-EC199FAD4ED2}">
      <dgm:prSet/>
      <dgm:spPr/>
      <dgm:t>
        <a:bodyPr/>
        <a:lstStyle/>
        <a:p>
          <a:r>
            <a:rPr lang="el-GR"/>
            <a:t>Κινηματικοί Παράγοντες:</a:t>
          </a:r>
          <a:r>
            <a:rPr lang="en-US"/>
            <a:t> </a:t>
          </a:r>
          <a:r>
            <a:rPr lang="el-GR"/>
            <a:t>Συχνότητα Κίνησης: Υψηλότερες συχνότητες μπορεί να αυξάνουν την ώση, αλλά και την απαιτούμενη ισχύ.</a:t>
          </a:r>
          <a:endParaRPr lang="en-US"/>
        </a:p>
      </dgm:t>
    </dgm:pt>
    <dgm:pt modelId="{C0359679-5FFA-4229-A2C5-F3520BAED526}" type="parTrans" cxnId="{98BB9639-F600-441E-A732-E752CCE2AF63}">
      <dgm:prSet/>
      <dgm:spPr/>
      <dgm:t>
        <a:bodyPr/>
        <a:lstStyle/>
        <a:p>
          <a:endParaRPr lang="en-US"/>
        </a:p>
      </dgm:t>
    </dgm:pt>
    <dgm:pt modelId="{BFF6ED5B-84DD-4DAD-B239-C7565642C1C5}" type="sibTrans" cxnId="{98BB9639-F600-441E-A732-E752CCE2AF63}">
      <dgm:prSet/>
      <dgm:spPr/>
      <dgm:t>
        <a:bodyPr/>
        <a:lstStyle/>
        <a:p>
          <a:endParaRPr lang="en-US"/>
        </a:p>
      </dgm:t>
    </dgm:pt>
    <dgm:pt modelId="{C1F79DA9-A9C1-4440-BE6B-52A857C72597}">
      <dgm:prSet/>
      <dgm:spPr/>
      <dgm:t>
        <a:bodyPr/>
        <a:lstStyle/>
        <a:p>
          <a:r>
            <a:rPr lang="el-GR"/>
            <a:t>Πλάτος Κίνησης: Μεγαλύτερα πλάτη μπορούν να ενισχύσουν την ώση, αλλά και την αντίσταση.</a:t>
          </a:r>
          <a:r>
            <a:rPr lang="en-US"/>
            <a:t> </a:t>
          </a:r>
          <a:r>
            <a:rPr lang="el-GR"/>
            <a:t>Η γωνία προσβολής επηρεάζει την άνωση και την αντίσταση.</a:t>
          </a:r>
          <a:endParaRPr lang="en-US"/>
        </a:p>
      </dgm:t>
    </dgm:pt>
    <dgm:pt modelId="{1243D966-CA56-4122-A393-827817A5B129}" type="parTrans" cxnId="{33703F82-FFF6-47C2-950A-D84C455F24EC}">
      <dgm:prSet/>
      <dgm:spPr/>
      <dgm:t>
        <a:bodyPr/>
        <a:lstStyle/>
        <a:p>
          <a:endParaRPr lang="en-US"/>
        </a:p>
      </dgm:t>
    </dgm:pt>
    <dgm:pt modelId="{5E8A158B-CF64-4B66-854E-368FA7805E25}" type="sibTrans" cxnId="{33703F82-FFF6-47C2-950A-D84C455F24EC}">
      <dgm:prSet/>
      <dgm:spPr/>
      <dgm:t>
        <a:bodyPr/>
        <a:lstStyle/>
        <a:p>
          <a:endParaRPr lang="en-US"/>
        </a:p>
      </dgm:t>
    </dgm:pt>
    <dgm:pt modelId="{747E1494-DE84-44FE-87FC-E7BFCDB22411}">
      <dgm:prSet/>
      <dgm:spPr/>
      <dgm:t>
        <a:bodyPr/>
        <a:lstStyle/>
        <a:p>
          <a:r>
            <a:rPr lang="el-GR"/>
            <a:t>Αλληλεπιδράσεις Πτερυγίων:</a:t>
          </a:r>
          <a:r>
            <a:rPr lang="en-US"/>
            <a:t> </a:t>
          </a:r>
          <a:r>
            <a:rPr lang="el-GR"/>
            <a:t>Πολλαπλά πτερύγια που λειτουργούν σε σειρά μπορούν να βελτιώσουν την απόδοση μέσω ευεργετικών αλληλεπιδράσεων.</a:t>
          </a:r>
          <a:endParaRPr lang="en-US"/>
        </a:p>
      </dgm:t>
    </dgm:pt>
    <dgm:pt modelId="{07EA9F4C-7839-4062-BB3E-F77BA304E91B}" type="parTrans" cxnId="{F5374338-4A87-4C88-98B5-E95CC77BFF40}">
      <dgm:prSet/>
      <dgm:spPr/>
      <dgm:t>
        <a:bodyPr/>
        <a:lstStyle/>
        <a:p>
          <a:endParaRPr lang="en-US"/>
        </a:p>
      </dgm:t>
    </dgm:pt>
    <dgm:pt modelId="{6D8C2595-35CD-49BB-BBC4-A2BA2FA7F2C8}" type="sibTrans" cxnId="{F5374338-4A87-4C88-98B5-E95CC77BFF40}">
      <dgm:prSet/>
      <dgm:spPr/>
      <dgm:t>
        <a:bodyPr/>
        <a:lstStyle/>
        <a:p>
          <a:endParaRPr lang="en-US"/>
        </a:p>
      </dgm:t>
    </dgm:pt>
    <dgm:pt modelId="{70C2DF28-51D9-4597-A96F-371A519F0ED3}">
      <dgm:prSet/>
      <dgm:spPr/>
      <dgm:t>
        <a:bodyPr/>
        <a:lstStyle/>
        <a:p>
          <a:r>
            <a:rPr lang="el-GR"/>
            <a:t>Δυναμική Δίνης:</a:t>
          </a:r>
          <a:r>
            <a:rPr lang="en-US"/>
            <a:t> </a:t>
          </a:r>
          <a:r>
            <a:rPr lang="el-GR"/>
            <a:t>Η αλληλεπίδραση των δινών επηρεάζει την απόδοση, με τον διαχωρισμό να μπορεί να έχει αρνητικές επιπτώσεις.</a:t>
          </a:r>
          <a:endParaRPr lang="en-US"/>
        </a:p>
      </dgm:t>
    </dgm:pt>
    <dgm:pt modelId="{265F0824-8F0B-44A5-8045-169D72F300EB}" type="parTrans" cxnId="{E2D1269A-A07A-4A21-B6EB-AD279D47ABA5}">
      <dgm:prSet/>
      <dgm:spPr/>
      <dgm:t>
        <a:bodyPr/>
        <a:lstStyle/>
        <a:p>
          <a:endParaRPr lang="en-US"/>
        </a:p>
      </dgm:t>
    </dgm:pt>
    <dgm:pt modelId="{E87D0B1E-DA97-49F0-944A-10E6FE7AE416}" type="sibTrans" cxnId="{E2D1269A-A07A-4A21-B6EB-AD279D47ABA5}">
      <dgm:prSet/>
      <dgm:spPr/>
      <dgm:t>
        <a:bodyPr/>
        <a:lstStyle/>
        <a:p>
          <a:endParaRPr lang="en-US"/>
        </a:p>
      </dgm:t>
    </dgm:pt>
    <dgm:pt modelId="{73FA8175-34A6-415B-B723-10730F768E43}">
      <dgm:prSet/>
      <dgm:spPr/>
      <dgm:t>
        <a:bodyPr/>
        <a:lstStyle/>
        <a:p>
          <a:r>
            <a:rPr lang="el-GR"/>
            <a:t>Αριθμός Reynolds:</a:t>
          </a:r>
          <a:r>
            <a:rPr lang="en-US"/>
            <a:t> </a:t>
          </a:r>
          <a:r>
            <a:rPr lang="el-GR"/>
            <a:t>Υψηλότεροι αριθμοί οδηγούν σε καλύτερη απόδοση, ενώ ο διαχωρισμός δίνης είναι πιο πιθανός σε χαμηλότερους αριθμούς.</a:t>
          </a:r>
          <a:endParaRPr lang="en-US"/>
        </a:p>
      </dgm:t>
    </dgm:pt>
    <dgm:pt modelId="{E7CD4B77-0E31-42A4-8358-0D7FA8E6C271}" type="parTrans" cxnId="{DDC865F5-AA3D-47AA-9FD1-9FD76FF918CE}">
      <dgm:prSet/>
      <dgm:spPr/>
      <dgm:t>
        <a:bodyPr/>
        <a:lstStyle/>
        <a:p>
          <a:endParaRPr lang="en-US"/>
        </a:p>
      </dgm:t>
    </dgm:pt>
    <dgm:pt modelId="{3C4AE006-E8C7-4994-9754-AED5346AC22A}" type="sibTrans" cxnId="{DDC865F5-AA3D-47AA-9FD1-9FD76FF918CE}">
      <dgm:prSet/>
      <dgm:spPr/>
      <dgm:t>
        <a:bodyPr/>
        <a:lstStyle/>
        <a:p>
          <a:endParaRPr lang="en-US"/>
        </a:p>
      </dgm:t>
    </dgm:pt>
    <dgm:pt modelId="{1C974ABD-5EFB-4F85-853C-093A4F009C17}" type="pres">
      <dgm:prSet presAssocID="{C27301C5-B4B7-4C45-8CA5-28EF9EE865E9}" presName="linear" presStyleCnt="0">
        <dgm:presLayoutVars>
          <dgm:animLvl val="lvl"/>
          <dgm:resizeHandles val="exact"/>
        </dgm:presLayoutVars>
      </dgm:prSet>
      <dgm:spPr/>
    </dgm:pt>
    <dgm:pt modelId="{E8926A7E-F664-45DF-8F9A-73F85412F585}" type="pres">
      <dgm:prSet presAssocID="{4AB858E6-9AB4-405F-BF4C-03B1A470B0EE}" presName="parentText" presStyleLbl="node1" presStyleIdx="0" presStyleCnt="7">
        <dgm:presLayoutVars>
          <dgm:chMax val="0"/>
          <dgm:bulletEnabled val="1"/>
        </dgm:presLayoutVars>
      </dgm:prSet>
      <dgm:spPr/>
    </dgm:pt>
    <dgm:pt modelId="{5EA800C1-F786-4636-B0FD-B178DEEB456F}" type="pres">
      <dgm:prSet presAssocID="{3D99C071-CA0E-4804-9CEA-6D24ED9F8A51}" presName="spacer" presStyleCnt="0"/>
      <dgm:spPr/>
    </dgm:pt>
    <dgm:pt modelId="{E7D4607A-0766-4D83-954C-4EAA865D8144}" type="pres">
      <dgm:prSet presAssocID="{0F255AA4-8406-48B8-A06D-738A91C426AC}" presName="parentText" presStyleLbl="node1" presStyleIdx="1" presStyleCnt="7">
        <dgm:presLayoutVars>
          <dgm:chMax val="0"/>
          <dgm:bulletEnabled val="1"/>
        </dgm:presLayoutVars>
      </dgm:prSet>
      <dgm:spPr/>
    </dgm:pt>
    <dgm:pt modelId="{DD49AE99-AC60-40B7-8972-4BD69F894465}" type="pres">
      <dgm:prSet presAssocID="{09A79CED-7F32-464E-90AD-2A02F8FCD818}" presName="spacer" presStyleCnt="0"/>
      <dgm:spPr/>
    </dgm:pt>
    <dgm:pt modelId="{05BCDF95-7277-43EB-A4D4-C5555118C1B9}" type="pres">
      <dgm:prSet presAssocID="{E21BC95D-1445-4969-885F-EC199FAD4ED2}" presName="parentText" presStyleLbl="node1" presStyleIdx="2" presStyleCnt="7">
        <dgm:presLayoutVars>
          <dgm:chMax val="0"/>
          <dgm:bulletEnabled val="1"/>
        </dgm:presLayoutVars>
      </dgm:prSet>
      <dgm:spPr/>
    </dgm:pt>
    <dgm:pt modelId="{9A8F1E1F-EB41-48A4-8D71-4CC4775FFFA2}" type="pres">
      <dgm:prSet presAssocID="{BFF6ED5B-84DD-4DAD-B239-C7565642C1C5}" presName="spacer" presStyleCnt="0"/>
      <dgm:spPr/>
    </dgm:pt>
    <dgm:pt modelId="{5A878A3A-6175-4F39-8E7F-292D1F286B5E}" type="pres">
      <dgm:prSet presAssocID="{C1F79DA9-A9C1-4440-BE6B-52A857C72597}" presName="parentText" presStyleLbl="node1" presStyleIdx="3" presStyleCnt="7">
        <dgm:presLayoutVars>
          <dgm:chMax val="0"/>
          <dgm:bulletEnabled val="1"/>
        </dgm:presLayoutVars>
      </dgm:prSet>
      <dgm:spPr/>
    </dgm:pt>
    <dgm:pt modelId="{8664579A-AAA9-4267-B50F-149E7EDDF411}" type="pres">
      <dgm:prSet presAssocID="{5E8A158B-CF64-4B66-854E-368FA7805E25}" presName="spacer" presStyleCnt="0"/>
      <dgm:spPr/>
    </dgm:pt>
    <dgm:pt modelId="{923CBE1B-0C1C-4DDF-AF70-1285B4B39C67}" type="pres">
      <dgm:prSet presAssocID="{747E1494-DE84-44FE-87FC-E7BFCDB22411}" presName="parentText" presStyleLbl="node1" presStyleIdx="4" presStyleCnt="7">
        <dgm:presLayoutVars>
          <dgm:chMax val="0"/>
          <dgm:bulletEnabled val="1"/>
        </dgm:presLayoutVars>
      </dgm:prSet>
      <dgm:spPr/>
    </dgm:pt>
    <dgm:pt modelId="{3C4B9EF0-C135-4DEB-AAB8-98DD5DF72E43}" type="pres">
      <dgm:prSet presAssocID="{6D8C2595-35CD-49BB-BBC4-A2BA2FA7F2C8}" presName="spacer" presStyleCnt="0"/>
      <dgm:spPr/>
    </dgm:pt>
    <dgm:pt modelId="{D1494307-77B7-4A07-822B-989CC38DD177}" type="pres">
      <dgm:prSet presAssocID="{70C2DF28-51D9-4597-A96F-371A519F0ED3}" presName="parentText" presStyleLbl="node1" presStyleIdx="5" presStyleCnt="7">
        <dgm:presLayoutVars>
          <dgm:chMax val="0"/>
          <dgm:bulletEnabled val="1"/>
        </dgm:presLayoutVars>
      </dgm:prSet>
      <dgm:spPr/>
    </dgm:pt>
    <dgm:pt modelId="{DEFE9B51-BBEC-401E-B778-CA830354C1DE}" type="pres">
      <dgm:prSet presAssocID="{E87D0B1E-DA97-49F0-944A-10E6FE7AE416}" presName="spacer" presStyleCnt="0"/>
      <dgm:spPr/>
    </dgm:pt>
    <dgm:pt modelId="{3C28CE14-2267-4682-BC49-E45877D9ED65}" type="pres">
      <dgm:prSet presAssocID="{73FA8175-34A6-415B-B723-10730F768E43}" presName="parentText" presStyleLbl="node1" presStyleIdx="6" presStyleCnt="7">
        <dgm:presLayoutVars>
          <dgm:chMax val="0"/>
          <dgm:bulletEnabled val="1"/>
        </dgm:presLayoutVars>
      </dgm:prSet>
      <dgm:spPr/>
    </dgm:pt>
  </dgm:ptLst>
  <dgm:cxnLst>
    <dgm:cxn modelId="{E5B45301-0ACB-49C0-9F00-C85FBA66C327}" type="presOf" srcId="{C27301C5-B4B7-4C45-8CA5-28EF9EE865E9}" destId="{1C974ABD-5EFB-4F85-853C-093A4F009C17}" srcOrd="0" destOrd="0" presId="urn:microsoft.com/office/officeart/2005/8/layout/vList2"/>
    <dgm:cxn modelId="{F5374338-4A87-4C88-98B5-E95CC77BFF40}" srcId="{C27301C5-B4B7-4C45-8CA5-28EF9EE865E9}" destId="{747E1494-DE84-44FE-87FC-E7BFCDB22411}" srcOrd="4" destOrd="0" parTransId="{07EA9F4C-7839-4062-BB3E-F77BA304E91B}" sibTransId="{6D8C2595-35CD-49BB-BBC4-A2BA2FA7F2C8}"/>
    <dgm:cxn modelId="{98BB9639-F600-441E-A732-E752CCE2AF63}" srcId="{C27301C5-B4B7-4C45-8CA5-28EF9EE865E9}" destId="{E21BC95D-1445-4969-885F-EC199FAD4ED2}" srcOrd="2" destOrd="0" parTransId="{C0359679-5FFA-4229-A2C5-F3520BAED526}" sibTransId="{BFF6ED5B-84DD-4DAD-B239-C7565642C1C5}"/>
    <dgm:cxn modelId="{1DAA113B-6D48-4389-A8D9-9A5061F1AEE1}" type="presOf" srcId="{4AB858E6-9AB4-405F-BF4C-03B1A470B0EE}" destId="{E8926A7E-F664-45DF-8F9A-73F85412F585}" srcOrd="0" destOrd="0" presId="urn:microsoft.com/office/officeart/2005/8/layout/vList2"/>
    <dgm:cxn modelId="{A5CBA93F-11B2-4856-B748-F7E4FF30970D}" srcId="{C27301C5-B4B7-4C45-8CA5-28EF9EE865E9}" destId="{4AB858E6-9AB4-405F-BF4C-03B1A470B0EE}" srcOrd="0" destOrd="0" parTransId="{D9603262-C4E7-41FB-BFFB-AB95430240C4}" sibTransId="{3D99C071-CA0E-4804-9CEA-6D24ED9F8A51}"/>
    <dgm:cxn modelId="{E4BF4A69-A317-4961-8B10-F4EF74F7B7BA}" type="presOf" srcId="{0F255AA4-8406-48B8-A06D-738A91C426AC}" destId="{E7D4607A-0766-4D83-954C-4EAA865D8144}" srcOrd="0" destOrd="0" presId="urn:microsoft.com/office/officeart/2005/8/layout/vList2"/>
    <dgm:cxn modelId="{1A00CA5A-3D9F-48C4-9C82-04F368A4230E}" type="presOf" srcId="{C1F79DA9-A9C1-4440-BE6B-52A857C72597}" destId="{5A878A3A-6175-4F39-8E7F-292D1F286B5E}" srcOrd="0" destOrd="0" presId="urn:microsoft.com/office/officeart/2005/8/layout/vList2"/>
    <dgm:cxn modelId="{33703F82-FFF6-47C2-950A-D84C455F24EC}" srcId="{C27301C5-B4B7-4C45-8CA5-28EF9EE865E9}" destId="{C1F79DA9-A9C1-4440-BE6B-52A857C72597}" srcOrd="3" destOrd="0" parTransId="{1243D966-CA56-4122-A393-827817A5B129}" sibTransId="{5E8A158B-CF64-4B66-854E-368FA7805E25}"/>
    <dgm:cxn modelId="{E4795791-8DF3-44AF-B4C2-307604890903}" type="presOf" srcId="{747E1494-DE84-44FE-87FC-E7BFCDB22411}" destId="{923CBE1B-0C1C-4DDF-AF70-1285B4B39C67}" srcOrd="0" destOrd="0" presId="urn:microsoft.com/office/officeart/2005/8/layout/vList2"/>
    <dgm:cxn modelId="{E2D1269A-A07A-4A21-B6EB-AD279D47ABA5}" srcId="{C27301C5-B4B7-4C45-8CA5-28EF9EE865E9}" destId="{70C2DF28-51D9-4597-A96F-371A519F0ED3}" srcOrd="5" destOrd="0" parTransId="{265F0824-8F0B-44A5-8045-169D72F300EB}" sibTransId="{E87D0B1E-DA97-49F0-944A-10E6FE7AE416}"/>
    <dgm:cxn modelId="{CCF5C09D-C34B-484C-8FEF-1B15679C44CC}" srcId="{C27301C5-B4B7-4C45-8CA5-28EF9EE865E9}" destId="{0F255AA4-8406-48B8-A06D-738A91C426AC}" srcOrd="1" destOrd="0" parTransId="{0B303F4D-7467-4054-B351-897894CCFD2C}" sibTransId="{09A79CED-7F32-464E-90AD-2A02F8FCD818}"/>
    <dgm:cxn modelId="{F88AD7C6-D13A-44A3-9FEF-40BE0EBED20D}" type="presOf" srcId="{70C2DF28-51D9-4597-A96F-371A519F0ED3}" destId="{D1494307-77B7-4A07-822B-989CC38DD177}" srcOrd="0" destOrd="0" presId="urn:microsoft.com/office/officeart/2005/8/layout/vList2"/>
    <dgm:cxn modelId="{5CF243E8-32B0-4A56-B0BE-ED37EED4A1DE}" type="presOf" srcId="{73FA8175-34A6-415B-B723-10730F768E43}" destId="{3C28CE14-2267-4682-BC49-E45877D9ED65}" srcOrd="0" destOrd="0" presId="urn:microsoft.com/office/officeart/2005/8/layout/vList2"/>
    <dgm:cxn modelId="{C0A76AF4-100D-4AD0-ABC5-FCE132AC4F43}" type="presOf" srcId="{E21BC95D-1445-4969-885F-EC199FAD4ED2}" destId="{05BCDF95-7277-43EB-A4D4-C5555118C1B9}" srcOrd="0" destOrd="0" presId="urn:microsoft.com/office/officeart/2005/8/layout/vList2"/>
    <dgm:cxn modelId="{DDC865F5-AA3D-47AA-9FD1-9FD76FF918CE}" srcId="{C27301C5-B4B7-4C45-8CA5-28EF9EE865E9}" destId="{73FA8175-34A6-415B-B723-10730F768E43}" srcOrd="6" destOrd="0" parTransId="{E7CD4B77-0E31-42A4-8358-0D7FA8E6C271}" sibTransId="{3C4AE006-E8C7-4994-9754-AED5346AC22A}"/>
    <dgm:cxn modelId="{02A58FD0-B53F-4764-89C2-01283179450A}" type="presParOf" srcId="{1C974ABD-5EFB-4F85-853C-093A4F009C17}" destId="{E8926A7E-F664-45DF-8F9A-73F85412F585}" srcOrd="0" destOrd="0" presId="urn:microsoft.com/office/officeart/2005/8/layout/vList2"/>
    <dgm:cxn modelId="{84850CC6-8C69-4954-9C77-49771D0011DB}" type="presParOf" srcId="{1C974ABD-5EFB-4F85-853C-093A4F009C17}" destId="{5EA800C1-F786-4636-B0FD-B178DEEB456F}" srcOrd="1" destOrd="0" presId="urn:microsoft.com/office/officeart/2005/8/layout/vList2"/>
    <dgm:cxn modelId="{3F7207F6-1AA1-4A9C-8514-EAC53BFAC786}" type="presParOf" srcId="{1C974ABD-5EFB-4F85-853C-093A4F009C17}" destId="{E7D4607A-0766-4D83-954C-4EAA865D8144}" srcOrd="2" destOrd="0" presId="urn:microsoft.com/office/officeart/2005/8/layout/vList2"/>
    <dgm:cxn modelId="{D205D35D-E499-460D-82A4-9F1F046E9DFA}" type="presParOf" srcId="{1C974ABD-5EFB-4F85-853C-093A4F009C17}" destId="{DD49AE99-AC60-40B7-8972-4BD69F894465}" srcOrd="3" destOrd="0" presId="urn:microsoft.com/office/officeart/2005/8/layout/vList2"/>
    <dgm:cxn modelId="{99A71E4D-5C6E-4F82-B3E7-4BA758DC4C25}" type="presParOf" srcId="{1C974ABD-5EFB-4F85-853C-093A4F009C17}" destId="{05BCDF95-7277-43EB-A4D4-C5555118C1B9}" srcOrd="4" destOrd="0" presId="urn:microsoft.com/office/officeart/2005/8/layout/vList2"/>
    <dgm:cxn modelId="{573DD70A-EFE1-471D-88A7-D81673A42EBA}" type="presParOf" srcId="{1C974ABD-5EFB-4F85-853C-093A4F009C17}" destId="{9A8F1E1F-EB41-48A4-8D71-4CC4775FFFA2}" srcOrd="5" destOrd="0" presId="urn:microsoft.com/office/officeart/2005/8/layout/vList2"/>
    <dgm:cxn modelId="{C0BAB556-9D33-47E4-8EAF-F5ADD8B188C2}" type="presParOf" srcId="{1C974ABD-5EFB-4F85-853C-093A4F009C17}" destId="{5A878A3A-6175-4F39-8E7F-292D1F286B5E}" srcOrd="6" destOrd="0" presId="urn:microsoft.com/office/officeart/2005/8/layout/vList2"/>
    <dgm:cxn modelId="{C12E8D80-11E6-4656-9960-85F259E9FD35}" type="presParOf" srcId="{1C974ABD-5EFB-4F85-853C-093A4F009C17}" destId="{8664579A-AAA9-4267-B50F-149E7EDDF411}" srcOrd="7" destOrd="0" presId="urn:microsoft.com/office/officeart/2005/8/layout/vList2"/>
    <dgm:cxn modelId="{FC49417E-F114-42E4-ACD5-5C65C28ED28D}" type="presParOf" srcId="{1C974ABD-5EFB-4F85-853C-093A4F009C17}" destId="{923CBE1B-0C1C-4DDF-AF70-1285B4B39C67}" srcOrd="8" destOrd="0" presId="urn:microsoft.com/office/officeart/2005/8/layout/vList2"/>
    <dgm:cxn modelId="{84F31732-8DBA-4618-B8DD-2D0095D3D050}" type="presParOf" srcId="{1C974ABD-5EFB-4F85-853C-093A4F009C17}" destId="{3C4B9EF0-C135-4DEB-AAB8-98DD5DF72E43}" srcOrd="9" destOrd="0" presId="urn:microsoft.com/office/officeart/2005/8/layout/vList2"/>
    <dgm:cxn modelId="{F56CD09B-FD2E-44B1-8FF4-11E8810D5593}" type="presParOf" srcId="{1C974ABD-5EFB-4F85-853C-093A4F009C17}" destId="{D1494307-77B7-4A07-822B-989CC38DD177}" srcOrd="10" destOrd="0" presId="urn:microsoft.com/office/officeart/2005/8/layout/vList2"/>
    <dgm:cxn modelId="{E63CD370-78BA-4720-87A4-9D1983881A7D}" type="presParOf" srcId="{1C974ABD-5EFB-4F85-853C-093A4F009C17}" destId="{DEFE9B51-BBEC-401E-B778-CA830354C1DE}" srcOrd="11" destOrd="0" presId="urn:microsoft.com/office/officeart/2005/8/layout/vList2"/>
    <dgm:cxn modelId="{71E78FB9-A84B-40E1-B45B-A944685C2947}" type="presParOf" srcId="{1C974ABD-5EFB-4F85-853C-093A4F009C17}" destId="{3C28CE14-2267-4682-BC49-E45877D9ED65}"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01DD6A1-BB55-48DB-8D87-59D4A5A58C3F}"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FE494B08-BE62-4806-8D28-13961067CCBF}">
      <dgm:prSet/>
      <dgm:spPr/>
      <dgm:t>
        <a:bodyPr/>
        <a:lstStyle/>
        <a:p>
          <a:r>
            <a:rPr lang="el-GR" b="1" dirty="0"/>
            <a:t>Επίδραση στην κίνηση του πλοίου:</a:t>
          </a:r>
          <a:r>
            <a:rPr lang="en-US" b="1" dirty="0"/>
            <a:t> </a:t>
          </a:r>
          <a:r>
            <a:rPr lang="el-GR" dirty="0"/>
            <a:t>Μείωση των κινήσεων </a:t>
          </a:r>
          <a:r>
            <a:rPr lang="el-GR" dirty="0" err="1"/>
            <a:t>pitch</a:t>
          </a:r>
          <a:r>
            <a:rPr lang="el-GR" dirty="0"/>
            <a:t> και </a:t>
          </a:r>
          <a:r>
            <a:rPr lang="el-GR" dirty="0" err="1"/>
            <a:t>heave</a:t>
          </a:r>
          <a:r>
            <a:rPr lang="el-GR" dirty="0"/>
            <a:t> κατά περίπου 10% και 20% αντίστοιχα σε κύματα.</a:t>
          </a:r>
          <a:endParaRPr lang="en-US" dirty="0"/>
        </a:p>
      </dgm:t>
    </dgm:pt>
    <dgm:pt modelId="{6518DAD9-7BE8-486B-BB92-D7C17FC89170}" type="parTrans" cxnId="{838F9B5E-42D3-4137-95D8-CEC7E777B568}">
      <dgm:prSet/>
      <dgm:spPr/>
      <dgm:t>
        <a:bodyPr/>
        <a:lstStyle/>
        <a:p>
          <a:endParaRPr lang="en-US"/>
        </a:p>
      </dgm:t>
    </dgm:pt>
    <dgm:pt modelId="{78336183-4D80-4DB4-94F8-809E8333BDA6}" type="sibTrans" cxnId="{838F9B5E-42D3-4137-95D8-CEC7E777B568}">
      <dgm:prSet/>
      <dgm:spPr/>
      <dgm:t>
        <a:bodyPr/>
        <a:lstStyle/>
        <a:p>
          <a:endParaRPr lang="en-US"/>
        </a:p>
      </dgm:t>
    </dgm:pt>
    <dgm:pt modelId="{DFD09CAA-80E6-460E-BDBD-EEA46E37F3F8}">
      <dgm:prSet/>
      <dgm:spPr/>
      <dgm:t>
        <a:bodyPr/>
        <a:lstStyle/>
        <a:p>
          <a:r>
            <a:rPr lang="el-GR" b="1"/>
            <a:t>Δυνάμεις πτερύγων</a:t>
          </a:r>
          <a:r>
            <a:rPr lang="el-GR"/>
            <a:t>:</a:t>
          </a:r>
          <a:r>
            <a:rPr lang="en-US"/>
            <a:t> </a:t>
          </a:r>
          <a:r>
            <a:rPr lang="el-GR"/>
            <a:t>Δημιουργία άντωσης (ώθηση) τόσο προς τα πάνω όσο και προς τα κάτω, με μεγαλύτερη δύναμη στην άνω διαδρομή.</a:t>
          </a:r>
          <a:endParaRPr lang="en-US"/>
        </a:p>
      </dgm:t>
    </dgm:pt>
    <dgm:pt modelId="{DC86949B-F67D-4394-A8F1-60F126BDA982}" type="parTrans" cxnId="{4D4F39B5-C45B-42A2-AE39-34CDCAB22E13}">
      <dgm:prSet/>
      <dgm:spPr/>
      <dgm:t>
        <a:bodyPr/>
        <a:lstStyle/>
        <a:p>
          <a:endParaRPr lang="en-US"/>
        </a:p>
      </dgm:t>
    </dgm:pt>
    <dgm:pt modelId="{90F471C7-7D96-4663-870C-068BDE80F642}" type="sibTrans" cxnId="{4D4F39B5-C45B-42A2-AE39-34CDCAB22E13}">
      <dgm:prSet/>
      <dgm:spPr/>
      <dgm:t>
        <a:bodyPr/>
        <a:lstStyle/>
        <a:p>
          <a:endParaRPr lang="en-US"/>
        </a:p>
      </dgm:t>
    </dgm:pt>
    <dgm:pt modelId="{B05CA4D3-60EF-4808-B393-81CA60B630CC}">
      <dgm:prSet/>
      <dgm:spPr/>
      <dgm:t>
        <a:bodyPr/>
        <a:lstStyle/>
        <a:p>
          <a:r>
            <a:rPr lang="el-GR" b="1" dirty="0"/>
            <a:t>Αποδιδόμενη ισχύς:</a:t>
          </a:r>
          <a:r>
            <a:rPr lang="en-US" b="1" dirty="0"/>
            <a:t> </a:t>
          </a:r>
          <a:r>
            <a:rPr lang="el-GR" dirty="0"/>
            <a:t>Μείωση της απαιτούμενης ισχύος κατά 30%-50% σε κανονικά κύματα</a:t>
          </a:r>
          <a:r>
            <a:rPr lang="en-US" dirty="0"/>
            <a:t>.</a:t>
          </a:r>
          <a:r>
            <a:rPr lang="el-GR" dirty="0"/>
            <a:t> </a:t>
          </a:r>
          <a:endParaRPr lang="en-US" dirty="0"/>
        </a:p>
      </dgm:t>
    </dgm:pt>
    <dgm:pt modelId="{AC634B66-9D03-4120-8ABF-959985CBCD29}" type="parTrans" cxnId="{6253461A-5D00-48BC-85AF-29576AD52749}">
      <dgm:prSet/>
      <dgm:spPr/>
      <dgm:t>
        <a:bodyPr/>
        <a:lstStyle/>
        <a:p>
          <a:endParaRPr lang="en-US"/>
        </a:p>
      </dgm:t>
    </dgm:pt>
    <dgm:pt modelId="{C5BAC500-ED3D-4343-A4FE-80489565CC41}" type="sibTrans" cxnId="{6253461A-5D00-48BC-85AF-29576AD52749}">
      <dgm:prSet/>
      <dgm:spPr/>
      <dgm:t>
        <a:bodyPr/>
        <a:lstStyle/>
        <a:p>
          <a:endParaRPr lang="en-US"/>
        </a:p>
      </dgm:t>
    </dgm:pt>
    <dgm:pt modelId="{FC1C715C-5265-4A9D-8879-58C82248FC62}">
      <dgm:prSet/>
      <dgm:spPr/>
      <dgm:t>
        <a:bodyPr/>
        <a:lstStyle/>
        <a:p>
          <a:r>
            <a:rPr lang="el-GR" b="1"/>
            <a:t>Μείωση ισχύος σε μη κανονικούς κυματισμούς:</a:t>
          </a:r>
          <a:r>
            <a:rPr lang="en-US" b="1"/>
            <a:t> </a:t>
          </a:r>
          <a:r>
            <a:rPr lang="el-GR"/>
            <a:t>Μείωση 12% στην αποδιδόμενη ισχύ σε μη κανονικούς κυματισμούς.</a:t>
          </a:r>
          <a:endParaRPr lang="en-US"/>
        </a:p>
      </dgm:t>
    </dgm:pt>
    <dgm:pt modelId="{820529ED-2427-4914-A5A8-DE127A22D73A}" type="parTrans" cxnId="{708C3BF4-CE9E-4303-90BE-8F52AA4D1637}">
      <dgm:prSet/>
      <dgm:spPr/>
      <dgm:t>
        <a:bodyPr/>
        <a:lstStyle/>
        <a:p>
          <a:endParaRPr lang="en-US"/>
        </a:p>
      </dgm:t>
    </dgm:pt>
    <dgm:pt modelId="{CD47EE0A-1822-4EDA-A8BD-DBFB03FE6656}" type="sibTrans" cxnId="{708C3BF4-CE9E-4303-90BE-8F52AA4D1637}">
      <dgm:prSet/>
      <dgm:spPr/>
      <dgm:t>
        <a:bodyPr/>
        <a:lstStyle/>
        <a:p>
          <a:endParaRPr lang="en-US"/>
        </a:p>
      </dgm:t>
    </dgm:pt>
    <dgm:pt modelId="{AC25432E-3643-4937-B778-ECF2D339E500}" type="pres">
      <dgm:prSet presAssocID="{D01DD6A1-BB55-48DB-8D87-59D4A5A58C3F}" presName="linear" presStyleCnt="0">
        <dgm:presLayoutVars>
          <dgm:animLvl val="lvl"/>
          <dgm:resizeHandles val="exact"/>
        </dgm:presLayoutVars>
      </dgm:prSet>
      <dgm:spPr/>
    </dgm:pt>
    <dgm:pt modelId="{FDE99A5F-6A43-4DBA-9F7E-24D216FCB7F7}" type="pres">
      <dgm:prSet presAssocID="{FE494B08-BE62-4806-8D28-13961067CCBF}" presName="parentText" presStyleLbl="node1" presStyleIdx="0" presStyleCnt="4">
        <dgm:presLayoutVars>
          <dgm:chMax val="0"/>
          <dgm:bulletEnabled val="1"/>
        </dgm:presLayoutVars>
      </dgm:prSet>
      <dgm:spPr/>
    </dgm:pt>
    <dgm:pt modelId="{4DD29421-FA56-4095-89D1-FF5849E16733}" type="pres">
      <dgm:prSet presAssocID="{78336183-4D80-4DB4-94F8-809E8333BDA6}" presName="spacer" presStyleCnt="0"/>
      <dgm:spPr/>
    </dgm:pt>
    <dgm:pt modelId="{D40174F4-7BFB-43D1-827E-81B308046761}" type="pres">
      <dgm:prSet presAssocID="{DFD09CAA-80E6-460E-BDBD-EEA46E37F3F8}" presName="parentText" presStyleLbl="node1" presStyleIdx="1" presStyleCnt="4">
        <dgm:presLayoutVars>
          <dgm:chMax val="0"/>
          <dgm:bulletEnabled val="1"/>
        </dgm:presLayoutVars>
      </dgm:prSet>
      <dgm:spPr/>
    </dgm:pt>
    <dgm:pt modelId="{FE70F1E5-DA33-4A5A-AD1C-EAE64C485930}" type="pres">
      <dgm:prSet presAssocID="{90F471C7-7D96-4663-870C-068BDE80F642}" presName="spacer" presStyleCnt="0"/>
      <dgm:spPr/>
    </dgm:pt>
    <dgm:pt modelId="{16B4A6F5-A4F8-4953-A253-84EDE5E7C2B3}" type="pres">
      <dgm:prSet presAssocID="{B05CA4D3-60EF-4808-B393-81CA60B630CC}" presName="parentText" presStyleLbl="node1" presStyleIdx="2" presStyleCnt="4">
        <dgm:presLayoutVars>
          <dgm:chMax val="0"/>
          <dgm:bulletEnabled val="1"/>
        </dgm:presLayoutVars>
      </dgm:prSet>
      <dgm:spPr/>
    </dgm:pt>
    <dgm:pt modelId="{B99FCC9B-27BF-469B-942E-432F77A34446}" type="pres">
      <dgm:prSet presAssocID="{C5BAC500-ED3D-4343-A4FE-80489565CC41}" presName="spacer" presStyleCnt="0"/>
      <dgm:spPr/>
    </dgm:pt>
    <dgm:pt modelId="{0C14B6E7-8B49-4099-9DAB-12D3979F8B66}" type="pres">
      <dgm:prSet presAssocID="{FC1C715C-5265-4A9D-8879-58C82248FC62}" presName="parentText" presStyleLbl="node1" presStyleIdx="3" presStyleCnt="4">
        <dgm:presLayoutVars>
          <dgm:chMax val="0"/>
          <dgm:bulletEnabled val="1"/>
        </dgm:presLayoutVars>
      </dgm:prSet>
      <dgm:spPr/>
    </dgm:pt>
  </dgm:ptLst>
  <dgm:cxnLst>
    <dgm:cxn modelId="{3F0DE015-30CE-42D4-AA78-91F0295F2BFA}" type="presOf" srcId="{DFD09CAA-80E6-460E-BDBD-EEA46E37F3F8}" destId="{D40174F4-7BFB-43D1-827E-81B308046761}" srcOrd="0" destOrd="0" presId="urn:microsoft.com/office/officeart/2005/8/layout/vList2"/>
    <dgm:cxn modelId="{6253461A-5D00-48BC-85AF-29576AD52749}" srcId="{D01DD6A1-BB55-48DB-8D87-59D4A5A58C3F}" destId="{B05CA4D3-60EF-4808-B393-81CA60B630CC}" srcOrd="2" destOrd="0" parTransId="{AC634B66-9D03-4120-8ABF-959985CBCD29}" sibTransId="{C5BAC500-ED3D-4343-A4FE-80489565CC41}"/>
    <dgm:cxn modelId="{838F9B5E-42D3-4137-95D8-CEC7E777B568}" srcId="{D01DD6A1-BB55-48DB-8D87-59D4A5A58C3F}" destId="{FE494B08-BE62-4806-8D28-13961067CCBF}" srcOrd="0" destOrd="0" parTransId="{6518DAD9-7BE8-486B-BB92-D7C17FC89170}" sibTransId="{78336183-4D80-4DB4-94F8-809E8333BDA6}"/>
    <dgm:cxn modelId="{99B0AB66-B4FA-4F9B-AE32-19E53A2DEFA3}" type="presOf" srcId="{D01DD6A1-BB55-48DB-8D87-59D4A5A58C3F}" destId="{AC25432E-3643-4937-B778-ECF2D339E500}" srcOrd="0" destOrd="0" presId="urn:microsoft.com/office/officeart/2005/8/layout/vList2"/>
    <dgm:cxn modelId="{88EC6556-B244-4001-816C-C4F6CDE7D314}" type="presOf" srcId="{FC1C715C-5265-4A9D-8879-58C82248FC62}" destId="{0C14B6E7-8B49-4099-9DAB-12D3979F8B66}" srcOrd="0" destOrd="0" presId="urn:microsoft.com/office/officeart/2005/8/layout/vList2"/>
    <dgm:cxn modelId="{8A32F579-46EC-46DF-9051-FD65A8C498C7}" type="presOf" srcId="{FE494B08-BE62-4806-8D28-13961067CCBF}" destId="{FDE99A5F-6A43-4DBA-9F7E-24D216FCB7F7}" srcOrd="0" destOrd="0" presId="urn:microsoft.com/office/officeart/2005/8/layout/vList2"/>
    <dgm:cxn modelId="{4D4F39B5-C45B-42A2-AE39-34CDCAB22E13}" srcId="{D01DD6A1-BB55-48DB-8D87-59D4A5A58C3F}" destId="{DFD09CAA-80E6-460E-BDBD-EEA46E37F3F8}" srcOrd="1" destOrd="0" parTransId="{DC86949B-F67D-4394-A8F1-60F126BDA982}" sibTransId="{90F471C7-7D96-4663-870C-068BDE80F642}"/>
    <dgm:cxn modelId="{B6AF07D1-AECB-48F1-93EA-8EC9E76B15BD}" type="presOf" srcId="{B05CA4D3-60EF-4808-B393-81CA60B630CC}" destId="{16B4A6F5-A4F8-4953-A253-84EDE5E7C2B3}" srcOrd="0" destOrd="0" presId="urn:microsoft.com/office/officeart/2005/8/layout/vList2"/>
    <dgm:cxn modelId="{708C3BF4-CE9E-4303-90BE-8F52AA4D1637}" srcId="{D01DD6A1-BB55-48DB-8D87-59D4A5A58C3F}" destId="{FC1C715C-5265-4A9D-8879-58C82248FC62}" srcOrd="3" destOrd="0" parTransId="{820529ED-2427-4914-A5A8-DE127A22D73A}" sibTransId="{CD47EE0A-1822-4EDA-A8BD-DBFB03FE6656}"/>
    <dgm:cxn modelId="{8A176BFE-90AC-4C0E-891B-EB082FAD980E}" type="presParOf" srcId="{AC25432E-3643-4937-B778-ECF2D339E500}" destId="{FDE99A5F-6A43-4DBA-9F7E-24D216FCB7F7}" srcOrd="0" destOrd="0" presId="urn:microsoft.com/office/officeart/2005/8/layout/vList2"/>
    <dgm:cxn modelId="{52EE23EE-BEB1-45E9-9E2E-836CC57C97A4}" type="presParOf" srcId="{AC25432E-3643-4937-B778-ECF2D339E500}" destId="{4DD29421-FA56-4095-89D1-FF5849E16733}" srcOrd="1" destOrd="0" presId="urn:microsoft.com/office/officeart/2005/8/layout/vList2"/>
    <dgm:cxn modelId="{6411FD8A-FF40-456C-8997-7783AF110D53}" type="presParOf" srcId="{AC25432E-3643-4937-B778-ECF2D339E500}" destId="{D40174F4-7BFB-43D1-827E-81B308046761}" srcOrd="2" destOrd="0" presId="urn:microsoft.com/office/officeart/2005/8/layout/vList2"/>
    <dgm:cxn modelId="{3D0B9938-FCAC-4574-B785-9DA49BE946E6}" type="presParOf" srcId="{AC25432E-3643-4937-B778-ECF2D339E500}" destId="{FE70F1E5-DA33-4A5A-AD1C-EAE64C485930}" srcOrd="3" destOrd="0" presId="urn:microsoft.com/office/officeart/2005/8/layout/vList2"/>
    <dgm:cxn modelId="{210968EA-783E-407C-8344-2403C274F2FB}" type="presParOf" srcId="{AC25432E-3643-4937-B778-ECF2D339E500}" destId="{16B4A6F5-A4F8-4953-A253-84EDE5E7C2B3}" srcOrd="4" destOrd="0" presId="urn:microsoft.com/office/officeart/2005/8/layout/vList2"/>
    <dgm:cxn modelId="{5AB1E07C-15DA-4B8D-B16C-23049B14CF6D}" type="presParOf" srcId="{AC25432E-3643-4937-B778-ECF2D339E500}" destId="{B99FCC9B-27BF-469B-942E-432F77A34446}" srcOrd="5" destOrd="0" presId="urn:microsoft.com/office/officeart/2005/8/layout/vList2"/>
    <dgm:cxn modelId="{D9DAB160-B0DC-41E2-89A8-27521AADD73F}" type="presParOf" srcId="{AC25432E-3643-4937-B778-ECF2D339E500}" destId="{0C14B6E7-8B49-4099-9DAB-12D3979F8B6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C9A0B0-6D50-4E90-9696-5088F6A2C62C}">
      <dsp:nvSpPr>
        <dsp:cNvPr id="0" name=""/>
        <dsp:cNvSpPr/>
      </dsp:nvSpPr>
      <dsp:spPr>
        <a:xfrm>
          <a:off x="0" y="4571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Font typeface="Arial" panose="020B0604020202020204" pitchFamily="34" charset="0"/>
            <a:buNone/>
          </a:pPr>
          <a:r>
            <a:rPr lang="el-GR" sz="900" b="1" kern="1200" dirty="0"/>
            <a:t>Δείκτης Ενεργειακής Αποδοτικότητας Υφιστάμενου Πλοίου (EEXI)</a:t>
          </a:r>
        </a:p>
        <a:p>
          <a:pPr marL="0" lvl="0" indent="0" algn="ctr" defTabSz="400050">
            <a:lnSpc>
              <a:spcPct val="90000"/>
            </a:lnSpc>
            <a:spcBef>
              <a:spcPct val="0"/>
            </a:spcBef>
            <a:spcAft>
              <a:spcPct val="35000"/>
            </a:spcAft>
            <a:buFont typeface="Arial" panose="020B0604020202020204" pitchFamily="34" charset="0"/>
            <a:buNone/>
          </a:pPr>
          <a:r>
            <a:rPr lang="el-GR" sz="900" kern="1200" dirty="0"/>
            <a:t>Ο EEXI απαιτεί τα πλοία να συμμορφώνονται με ελάχιστα πρότυπα ενεργειακής απόδοσης, προωθώντας τη χρήση συσκευών εξοικονόμησης ενέργειας για να μειωθεί η κατανάλωση καυσίμου και οι εκπομπές CO2. Τα πλοία που δεν πληρούν τα απαιτούμενα επίπεδα μπορεί να χρειαστεί να εγκαταστήσουν </a:t>
          </a:r>
          <a:r>
            <a:rPr lang="el-GR" sz="900" kern="1200" dirty="0" err="1"/>
            <a:t>ESDs</a:t>
          </a:r>
          <a:r>
            <a:rPr lang="el-GR" sz="900" kern="1200" dirty="0"/>
            <a:t> για να βελτιώσουν την απόδοσή τους.</a:t>
          </a:r>
          <a:r>
            <a:rPr lang="en-US" sz="900" kern="1200" dirty="0"/>
            <a:t>  </a:t>
          </a:r>
        </a:p>
        <a:p>
          <a:pPr marL="0" lvl="0" indent="0" algn="ctr" defTabSz="400050">
            <a:lnSpc>
              <a:spcPct val="90000"/>
            </a:lnSpc>
            <a:spcBef>
              <a:spcPct val="0"/>
            </a:spcBef>
            <a:spcAft>
              <a:spcPct val="35000"/>
            </a:spcAft>
            <a:buFont typeface="Arial" panose="020B0604020202020204" pitchFamily="34" charset="0"/>
            <a:buNone/>
          </a:pPr>
          <a:r>
            <a:rPr lang="el-GR" sz="900" b="1" kern="1200" dirty="0"/>
            <a:t>Υιοθετήθηκε το 2020, σε ισχύ από 1 Ιανουαρίου 2023.
Υπολογισμός: Βασίζεται σε καθαρό βάρος, ισχύ κινητήρα, και σχεδιαστική ταχύτητα.
Πιστοποίηση: Πλοία που συμμορφώνονται λαμβάνουν Πιστοποιητικό Ενεργειακής Αποδοτικότητας Υφιστάμενου Πλοίου</a:t>
          </a:r>
          <a:endParaRPr lang="en-US" sz="900" kern="1200" dirty="0"/>
        </a:p>
        <a:p>
          <a:pPr marL="0" lvl="0" indent="0" algn="ctr" defTabSz="400050">
            <a:lnSpc>
              <a:spcPct val="90000"/>
            </a:lnSpc>
            <a:spcBef>
              <a:spcPct val="0"/>
            </a:spcBef>
            <a:spcAft>
              <a:spcPct val="35000"/>
            </a:spcAft>
            <a:buFont typeface="Arial" panose="020B0604020202020204" pitchFamily="34" charset="0"/>
            <a:buNone/>
          </a:pPr>
          <a:endParaRPr lang="el-GR" sz="900" kern="1200" dirty="0"/>
        </a:p>
      </dsp:txBody>
      <dsp:txXfrm>
        <a:off x="0" y="457199"/>
        <a:ext cx="3809999" cy="2286000"/>
      </dsp:txXfrm>
    </dsp:sp>
    <dsp:sp modelId="{766F33F8-824A-4A94-AFB5-9921B5B9CF64}">
      <dsp:nvSpPr>
        <dsp:cNvPr id="0" name=""/>
        <dsp:cNvSpPr/>
      </dsp:nvSpPr>
      <dsp:spPr>
        <a:xfrm>
          <a:off x="4191000" y="4571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Font typeface="Arial" panose="020B0604020202020204" pitchFamily="34" charset="0"/>
            <a:buNone/>
          </a:pPr>
          <a:r>
            <a:rPr lang="el-GR" sz="900" b="1" kern="1200" dirty="0"/>
            <a:t>Λειτουργικός Δείκτης Ενεργειακής Αποδοτικότητας (EEOI)</a:t>
          </a:r>
        </a:p>
        <a:p>
          <a:pPr marL="0" lvl="0" indent="0" algn="ctr" defTabSz="400050">
            <a:lnSpc>
              <a:spcPct val="90000"/>
            </a:lnSpc>
            <a:spcBef>
              <a:spcPct val="0"/>
            </a:spcBef>
            <a:spcAft>
              <a:spcPct val="35000"/>
            </a:spcAft>
            <a:buFont typeface="Arial" panose="020B0604020202020204" pitchFamily="34" charset="0"/>
            <a:buNone/>
          </a:pPr>
          <a:r>
            <a:rPr lang="el-GR" sz="900" kern="1200" dirty="0"/>
            <a:t>Ο EEOI μετρά την εκπομπή CO2 ανά μονάδα μεταφοράς. Η υιοθέτηση </a:t>
          </a:r>
          <a:r>
            <a:rPr lang="el-GR" sz="900" kern="1200" dirty="0" err="1"/>
            <a:t>ESDs</a:t>
          </a:r>
          <a:r>
            <a:rPr lang="el-GR" sz="900" kern="1200" dirty="0"/>
            <a:t> μπορεί να βοηθήσει στη μείωση αυτών των εκπομπών, βελτιώνοντας την ενεργειακή αποδοτικότητα του πλοίου κατά τη λειτουργία του.</a:t>
          </a:r>
          <a:r>
            <a:rPr lang="en-US" sz="900" kern="1200" dirty="0"/>
            <a:t> </a:t>
          </a:r>
        </a:p>
        <a:p>
          <a:pPr marL="0" lvl="0" indent="0" algn="ctr" defTabSz="400050">
            <a:lnSpc>
              <a:spcPct val="90000"/>
            </a:lnSpc>
            <a:spcBef>
              <a:spcPct val="0"/>
            </a:spcBef>
            <a:spcAft>
              <a:spcPct val="35000"/>
            </a:spcAft>
            <a:buFont typeface="Arial" panose="020B0604020202020204" pitchFamily="34" charset="0"/>
            <a:buNone/>
          </a:pPr>
          <a:r>
            <a:rPr lang="el-GR" sz="900" b="1" kern="1200" dirty="0"/>
            <a:t>Υπολογισμός</a:t>
          </a:r>
          <a:endParaRPr lang="en-US" sz="900" b="1" kern="1200" dirty="0"/>
        </a:p>
        <a:p>
          <a:pPr marL="0" lvl="0" indent="0" algn="ctr" defTabSz="400050">
            <a:lnSpc>
              <a:spcPct val="90000"/>
            </a:lnSpc>
            <a:spcBef>
              <a:spcPct val="0"/>
            </a:spcBef>
            <a:spcAft>
              <a:spcPct val="35000"/>
            </a:spcAft>
            <a:buFont typeface="Arial" panose="020B0604020202020204" pitchFamily="34" charset="0"/>
            <a:buNone/>
          </a:pPr>
          <a:r>
            <a:rPr lang="el-GR" sz="900" b="1" kern="1200" dirty="0"/>
            <a:t>EEOI = Εκπομπές CO2 [</a:t>
          </a:r>
          <a:r>
            <a:rPr lang="el-GR" sz="900" b="1" kern="1200" dirty="0" err="1"/>
            <a:t>kg</a:t>
          </a:r>
          <a:r>
            <a:rPr lang="el-GR" sz="900" b="1" kern="1200" dirty="0"/>
            <a:t>] / Εργασία μεταφοράς [τόνοι-μίλια]</a:t>
          </a:r>
          <a:endParaRPr lang="el-GR" sz="900" kern="1200" dirty="0"/>
        </a:p>
      </dsp:txBody>
      <dsp:txXfrm>
        <a:off x="4191000" y="457199"/>
        <a:ext cx="3809999" cy="2286000"/>
      </dsp:txXfrm>
    </dsp:sp>
    <dsp:sp modelId="{96205A8E-0223-4CD7-90BC-D9FC42A930B6}">
      <dsp:nvSpPr>
        <dsp:cNvPr id="0" name=""/>
        <dsp:cNvSpPr/>
      </dsp:nvSpPr>
      <dsp:spPr>
        <a:xfrm>
          <a:off x="8382000" y="4571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Font typeface="Arial" panose="020B0604020202020204" pitchFamily="34" charset="0"/>
            <a:buNone/>
          </a:pPr>
          <a:r>
            <a:rPr lang="el-GR" sz="900" b="1" kern="1200" dirty="0"/>
            <a:t>Σχέδιο Διαχείρισης Ενεργειακής</a:t>
          </a:r>
          <a:r>
            <a:rPr lang="en-US" sz="900" b="1" kern="1200" dirty="0"/>
            <a:t> A</a:t>
          </a:r>
          <a:r>
            <a:rPr lang="el-GR" sz="900" b="1" kern="1200" dirty="0" err="1"/>
            <a:t>ποδοτικότητας</a:t>
          </a:r>
          <a:r>
            <a:rPr lang="el-GR" sz="900" b="1" kern="1200" dirty="0"/>
            <a:t> </a:t>
          </a:r>
          <a:endParaRPr lang="en-US" sz="900" b="1" kern="1200" dirty="0"/>
        </a:p>
        <a:p>
          <a:pPr marL="0" lvl="0" indent="0" algn="ctr" defTabSz="400050">
            <a:lnSpc>
              <a:spcPct val="90000"/>
            </a:lnSpc>
            <a:spcBef>
              <a:spcPct val="0"/>
            </a:spcBef>
            <a:spcAft>
              <a:spcPct val="35000"/>
            </a:spcAft>
            <a:buFont typeface="Arial" panose="020B0604020202020204" pitchFamily="34" charset="0"/>
            <a:buNone/>
          </a:pPr>
          <a:r>
            <a:rPr lang="el-GR" sz="900" kern="1200" dirty="0"/>
            <a:t>Το SEEMP ενθαρρύνει τη χρήση τεχνολογιών και πρακτικών για την εξοικονόμηση ενέργειας. Συσκευές όπως οι Air </a:t>
          </a:r>
          <a:r>
            <a:rPr lang="el-GR" sz="900" kern="1200" dirty="0" err="1"/>
            <a:t>Lubrication</a:t>
          </a:r>
          <a:r>
            <a:rPr lang="el-GR" sz="900" kern="1200" dirty="0"/>
            <a:t> Systems ή οι </a:t>
          </a:r>
          <a:r>
            <a:rPr lang="el-GR" sz="900" kern="1200" dirty="0" err="1"/>
            <a:t>Ducted</a:t>
          </a:r>
          <a:r>
            <a:rPr lang="el-GR" sz="900" kern="1200" dirty="0"/>
            <a:t> </a:t>
          </a:r>
          <a:r>
            <a:rPr lang="el-GR" sz="900" kern="1200" dirty="0" err="1"/>
            <a:t>Propellers</a:t>
          </a:r>
          <a:r>
            <a:rPr lang="el-GR" sz="900" kern="1200" dirty="0"/>
            <a:t> μπορούν να ενσωματωθούν στο SEEMP για να βελτιώσουν την ενεργειακή αποδοτικότητα και να μειώσουν το κόστος λειτουργίας.</a:t>
          </a:r>
          <a:endParaRPr lang="en-US" sz="900" kern="1200" dirty="0"/>
        </a:p>
        <a:p>
          <a:pPr marL="0" lvl="0" indent="0" algn="ctr" defTabSz="400050">
            <a:lnSpc>
              <a:spcPct val="90000"/>
            </a:lnSpc>
            <a:spcBef>
              <a:spcPct val="0"/>
            </a:spcBef>
            <a:spcAft>
              <a:spcPct val="35000"/>
            </a:spcAft>
            <a:buFont typeface="Arial" panose="020B0604020202020204" pitchFamily="34" charset="0"/>
            <a:buNone/>
          </a:pPr>
          <a:r>
            <a:rPr lang="el-GR" sz="900" b="1" kern="1200" dirty="0" err="1"/>
            <a:t>Υποχρεωτικότητα</a:t>
          </a:r>
          <a:r>
            <a:rPr lang="el-GR" sz="900" b="1" kern="1200" dirty="0"/>
            <a:t>: Στο πλαίσιο του MARPOL </a:t>
          </a:r>
          <a:r>
            <a:rPr lang="el-GR" sz="900" b="1" kern="1200" dirty="0" err="1"/>
            <a:t>Annex</a:t>
          </a:r>
          <a:r>
            <a:rPr lang="el-GR" sz="900" b="1" kern="1200" dirty="0"/>
            <a:t> VI, </a:t>
          </a:r>
          <a:r>
            <a:rPr lang="el-GR" sz="900" b="1" kern="1200" dirty="0" err="1"/>
            <a:t>Regulation</a:t>
          </a:r>
          <a:r>
            <a:rPr lang="el-GR" sz="900" b="1" kern="1200" dirty="0"/>
            <a:t> 22.
Μέτρα: Βελτιστοποίηση ταχύτητας, σχεδιασμός ταξιδιού, συντήρηση προπέλας</a:t>
          </a:r>
          <a:endParaRPr lang="en-US" sz="900" kern="1200" dirty="0"/>
        </a:p>
        <a:p>
          <a:pPr marL="0" lvl="0" indent="0" algn="ctr" defTabSz="400050">
            <a:lnSpc>
              <a:spcPct val="90000"/>
            </a:lnSpc>
            <a:spcBef>
              <a:spcPct val="0"/>
            </a:spcBef>
            <a:spcAft>
              <a:spcPct val="35000"/>
            </a:spcAft>
            <a:buFont typeface="Arial" panose="020B0604020202020204" pitchFamily="34" charset="0"/>
            <a:buNone/>
          </a:pPr>
          <a:endParaRPr lang="el-GR" sz="900" kern="1200" dirty="0"/>
        </a:p>
      </dsp:txBody>
      <dsp:txXfrm>
        <a:off x="8382000" y="457199"/>
        <a:ext cx="3809999" cy="2286000"/>
      </dsp:txXfrm>
    </dsp:sp>
    <dsp:sp modelId="{EF8CA9B1-F8E1-400D-A163-7B6440238475}">
      <dsp:nvSpPr>
        <dsp:cNvPr id="0" name=""/>
        <dsp:cNvSpPr/>
      </dsp:nvSpPr>
      <dsp:spPr>
        <a:xfrm>
          <a:off x="0" y="31241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Font typeface="Arial" panose="020B0604020202020204" pitchFamily="34" charset="0"/>
            <a:buNone/>
          </a:pPr>
          <a:r>
            <a:rPr lang="el-GR" sz="900" b="1" kern="1200" dirty="0"/>
            <a:t>Υποχρεωτικός Κανονισμός Υφιστάμενου Πλοίου Ενεργειακής Αποδοτικότητας (SEEMP Μέρος II)</a:t>
          </a:r>
        </a:p>
        <a:p>
          <a:pPr marL="0" lvl="0" indent="0" algn="ctr" defTabSz="400050">
            <a:lnSpc>
              <a:spcPct val="90000"/>
            </a:lnSpc>
            <a:spcBef>
              <a:spcPct val="0"/>
            </a:spcBef>
            <a:spcAft>
              <a:spcPct val="35000"/>
            </a:spcAft>
            <a:buFont typeface="Arial" panose="020B0604020202020204" pitchFamily="34" charset="0"/>
            <a:buNone/>
          </a:pPr>
          <a:r>
            <a:rPr lang="el-GR" sz="900" kern="1200" dirty="0"/>
            <a:t>Ο κανονισμός αυτός απαιτεί την παρακολούθηση της κατανάλωσης ενέργειας, προωθώντας την αναγκαία εγκατάσταση </a:t>
          </a:r>
          <a:r>
            <a:rPr lang="el-GR" sz="900" kern="1200" dirty="0" err="1"/>
            <a:t>ESDs</a:t>
          </a:r>
          <a:r>
            <a:rPr lang="el-GR" sz="900" kern="1200" dirty="0"/>
            <a:t> για τη βελτίωση της συνολικής αποδοτικότητας.</a:t>
          </a:r>
          <a:endParaRPr lang="en-US" sz="900" kern="1200" dirty="0"/>
        </a:p>
        <a:p>
          <a:pPr marL="0" lvl="0" indent="0" algn="ctr" defTabSz="400050">
            <a:lnSpc>
              <a:spcPct val="90000"/>
            </a:lnSpc>
            <a:spcBef>
              <a:spcPct val="0"/>
            </a:spcBef>
            <a:spcAft>
              <a:spcPct val="35000"/>
            </a:spcAft>
            <a:buFont typeface="Arial" panose="020B0604020202020204" pitchFamily="34" charset="0"/>
            <a:buNone/>
          </a:pPr>
          <a:r>
            <a:rPr lang="el-GR" sz="900" b="1" kern="1200" dirty="0"/>
            <a:t>Ιστορικό: Σε ισχύ από το 2013.
Απαιτήσεις: Ανάπτυξη SEEMP Μέρος II για πλοία ≥ 400 τόνων, συλλογή δεδομένων κατανάλωσης.</a:t>
          </a:r>
          <a:endParaRPr lang="el-GR" sz="900" kern="1200" dirty="0"/>
        </a:p>
      </dsp:txBody>
      <dsp:txXfrm>
        <a:off x="0" y="3124199"/>
        <a:ext cx="3809999" cy="2286000"/>
      </dsp:txXfrm>
    </dsp:sp>
    <dsp:sp modelId="{C89B21AC-8D7B-4F0B-99B9-6461FF0E7F66}">
      <dsp:nvSpPr>
        <dsp:cNvPr id="0" name=""/>
        <dsp:cNvSpPr/>
      </dsp:nvSpPr>
      <dsp:spPr>
        <a:xfrm>
          <a:off x="4191000" y="31241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Font typeface="Arial" panose="020B0604020202020204" pitchFamily="34" charset="0"/>
            <a:buNone/>
          </a:pPr>
          <a:r>
            <a:rPr lang="el-GR" sz="900" b="1" kern="1200" dirty="0"/>
            <a:t>Πιστοποιητικό Ενεργειακής Αποδοτικότητας Πλοίου (IEEC)</a:t>
          </a:r>
        </a:p>
        <a:p>
          <a:pPr marL="0" lvl="0" indent="0" algn="ctr" defTabSz="400050">
            <a:lnSpc>
              <a:spcPct val="90000"/>
            </a:lnSpc>
            <a:spcBef>
              <a:spcPct val="0"/>
            </a:spcBef>
            <a:spcAft>
              <a:spcPct val="35000"/>
            </a:spcAft>
            <a:buFont typeface="Arial" panose="020B0604020202020204" pitchFamily="34" charset="0"/>
            <a:buNone/>
          </a:pPr>
          <a:r>
            <a:rPr lang="el-GR" sz="900" kern="1200" dirty="0"/>
            <a:t>Η απόκτηση του IEEC προϋποθέτει συμμόρφωση με τα πρότυπα ενεργειακής αποδοτικότητας, για την οποία συχνά απαιτείται η εγκατάσταση </a:t>
          </a:r>
          <a:r>
            <a:rPr lang="el-GR" sz="900" kern="1200" dirty="0" err="1"/>
            <a:t>ESDs</a:t>
          </a:r>
          <a:r>
            <a:rPr lang="el-GR" sz="900" kern="1200" dirty="0"/>
            <a:t>.</a:t>
          </a:r>
        </a:p>
      </dsp:txBody>
      <dsp:txXfrm>
        <a:off x="4191000" y="3124199"/>
        <a:ext cx="3809999" cy="2286000"/>
      </dsp:txXfrm>
    </dsp:sp>
    <dsp:sp modelId="{8CC7E569-83D3-45B0-89E2-215FCE42267A}">
      <dsp:nvSpPr>
        <dsp:cNvPr id="0" name=""/>
        <dsp:cNvSpPr/>
      </dsp:nvSpPr>
      <dsp:spPr>
        <a:xfrm>
          <a:off x="8382000" y="31241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Font typeface="Arial" panose="020B0604020202020204" pitchFamily="34" charset="0"/>
            <a:buNone/>
          </a:pPr>
          <a:r>
            <a:rPr lang="el-GR" sz="900" b="1" kern="1200" dirty="0"/>
            <a:t>Διεθνής Κώδικας Στερεών Ναυτιλιακών Φορτίων (IMSBC)</a:t>
          </a:r>
        </a:p>
        <a:p>
          <a:pPr marL="0" lvl="0" indent="0" algn="ctr" defTabSz="400050">
            <a:lnSpc>
              <a:spcPct val="90000"/>
            </a:lnSpc>
            <a:spcBef>
              <a:spcPct val="0"/>
            </a:spcBef>
            <a:spcAft>
              <a:spcPct val="35000"/>
            </a:spcAft>
            <a:buFont typeface="Arial" panose="020B0604020202020204" pitchFamily="34" charset="0"/>
            <a:buNone/>
          </a:pPr>
          <a:r>
            <a:rPr lang="el-GR" sz="900" kern="1200" dirty="0"/>
            <a:t> Αν και δεν σχετίζεται άμεσα με </a:t>
          </a:r>
          <a:r>
            <a:rPr lang="el-GR" sz="900" kern="1200" dirty="0" err="1"/>
            <a:t>ESDs</a:t>
          </a:r>
          <a:r>
            <a:rPr lang="el-GR" sz="900" kern="1200" dirty="0"/>
            <a:t>, η σωστή διαχείριση των φορτίων και η βελτίωση των διαδικασιών φόρτωσης/εκφόρτωσης μπορούν να επηρεάσουν την κατανάλωση καυσίμου, συμπληρώνοντας τη λειτουργία των </a:t>
          </a:r>
          <a:r>
            <a:rPr lang="el-GR" sz="900" kern="1200" dirty="0" err="1"/>
            <a:t>ESDs</a:t>
          </a:r>
          <a:r>
            <a:rPr lang="el-GR" sz="900" kern="1200" dirty="0"/>
            <a:t>.</a:t>
          </a:r>
        </a:p>
      </dsp:txBody>
      <dsp:txXfrm>
        <a:off x="8382000" y="3124199"/>
        <a:ext cx="3809999" cy="2286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88E138-BF8C-47C5-AC79-0E621AA02FB6}">
      <dsp:nvSpPr>
        <dsp:cNvPr id="0" name=""/>
        <dsp:cNvSpPr/>
      </dsp:nvSpPr>
      <dsp:spPr>
        <a:xfrm>
          <a:off x="0" y="0"/>
          <a:ext cx="4458008" cy="5165768"/>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44500">
            <a:lnSpc>
              <a:spcPct val="90000"/>
            </a:lnSpc>
            <a:spcBef>
              <a:spcPct val="0"/>
            </a:spcBef>
            <a:spcAft>
              <a:spcPct val="35000"/>
            </a:spcAft>
            <a:buNone/>
          </a:pPr>
          <a:endParaRPr lang="el-GR" sz="1000" b="1" i="0" u="none" kern="1200" dirty="0"/>
        </a:p>
        <a:p>
          <a:pPr marL="0" lvl="0" indent="0" algn="ctr" defTabSz="457200" rtl="0" eaLnBrk="1" latinLnBrk="0" hangingPunct="1">
            <a:lnSpc>
              <a:spcPct val="90000"/>
            </a:lnSpc>
            <a:spcBef>
              <a:spcPct val="0"/>
            </a:spcBef>
            <a:spcAft>
              <a:spcPct val="35000"/>
            </a:spcAft>
            <a:buNone/>
          </a:pPr>
          <a:r>
            <a:rPr lang="el-GR" sz="1050" b="1" kern="1200" dirty="0">
              <a:solidFill>
                <a:schemeClr val="tx1"/>
              </a:solidFill>
              <a:latin typeface="+mj-lt"/>
              <a:ea typeface="+mj-ea"/>
              <a:cs typeface="+mj-cs"/>
            </a:rPr>
            <a:t>Α. </a:t>
          </a:r>
          <a:r>
            <a:rPr lang="en-US" sz="1050" b="1" kern="1200" dirty="0">
              <a:solidFill>
                <a:schemeClr val="tx1"/>
              </a:solidFill>
              <a:latin typeface="+mj-lt"/>
              <a:ea typeface="+mj-ea"/>
              <a:cs typeface="+mj-cs"/>
            </a:rPr>
            <a:t>MDBR</a:t>
          </a:r>
          <a:r>
            <a:rPr lang="el-GR" sz="1050" b="1" kern="1200" dirty="0">
              <a:solidFill>
                <a:schemeClr val="tx1"/>
              </a:solidFill>
              <a:latin typeface="+mj-lt"/>
              <a:ea typeface="+mj-ea"/>
              <a:cs typeface="+mj-cs"/>
            </a:rPr>
            <a:t>                                                                 </a:t>
          </a:r>
        </a:p>
        <a:p>
          <a:pPr marL="0" lvl="0" indent="0" algn="ctr" defTabSz="457200" rtl="0" eaLnBrk="1" latinLnBrk="0" hangingPunct="1">
            <a:lnSpc>
              <a:spcPct val="90000"/>
            </a:lnSpc>
            <a:spcBef>
              <a:spcPct val="0"/>
            </a:spcBef>
            <a:spcAft>
              <a:spcPct val="35000"/>
            </a:spcAft>
            <a:buNone/>
          </a:pPr>
          <a:r>
            <a:rPr lang="el-GR" sz="1050" b="1" kern="1200" dirty="0">
              <a:solidFill>
                <a:schemeClr val="tx1"/>
              </a:solidFill>
              <a:latin typeface="+mj-lt"/>
              <a:ea typeface="+mj-ea"/>
              <a:cs typeface="+mj-cs"/>
            </a:rPr>
            <a:t>                    </a:t>
          </a:r>
          <a:r>
            <a:rPr lang="en-US" sz="1050" b="0" kern="1200" dirty="0" err="1">
              <a:solidFill>
                <a:schemeClr val="tx1"/>
              </a:solidFill>
              <a:latin typeface="+mj-lt"/>
              <a:ea typeface="+mj-ea"/>
              <a:cs typeface="+mj-cs"/>
            </a:rPr>
            <a:t>Εισάγει</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μικροφυσ</a:t>
          </a:r>
          <a:r>
            <a:rPr lang="en-US" sz="1050" b="0" kern="1200" dirty="0">
              <a:solidFill>
                <a:schemeClr val="tx1"/>
              </a:solidFill>
              <a:latin typeface="+mj-lt"/>
              <a:ea typeface="+mj-ea"/>
              <a:cs typeface="+mj-cs"/>
            </a:rPr>
            <a:t>αλίδες στο οριακό στρώμα ενός βυθισμένου σκάφους για να μειώσει την αντίσταση και να αυξήσει την αποδότικότητα καυσίμου. </a:t>
          </a:r>
          <a:r>
            <a:rPr lang="en-US" sz="1050" b="0" kern="1200" dirty="0" err="1">
              <a:solidFill>
                <a:schemeClr val="tx1"/>
              </a:solidFill>
              <a:latin typeface="+mj-lt"/>
              <a:ea typeface="+mj-ea"/>
              <a:cs typeface="+mj-cs"/>
            </a:rPr>
            <a:t>Αλλάζει</a:t>
          </a:r>
          <a:r>
            <a:rPr lang="en-US" sz="1050" b="0" kern="1200" dirty="0">
              <a:solidFill>
                <a:schemeClr val="tx1"/>
              </a:solidFill>
              <a:latin typeface="+mj-lt"/>
              <a:ea typeface="+mj-ea"/>
              <a:cs typeface="+mj-cs"/>
            </a:rPr>
            <a:t> τα χαρα</a:t>
          </a:r>
          <a:r>
            <a:rPr lang="en-US" sz="1050" b="0" kern="1200" dirty="0" err="1">
              <a:solidFill>
                <a:schemeClr val="tx1"/>
              </a:solidFill>
              <a:latin typeface="+mj-lt"/>
              <a:ea typeface="+mj-ea"/>
              <a:cs typeface="+mj-cs"/>
            </a:rPr>
            <a:t>κτηριστικά</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του</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ορι</a:t>
          </a:r>
          <a:r>
            <a:rPr lang="en-US" sz="1050" b="0" kern="1200" dirty="0">
              <a:solidFill>
                <a:schemeClr val="tx1"/>
              </a:solidFill>
              <a:latin typeface="+mj-lt"/>
              <a:ea typeface="+mj-ea"/>
              <a:cs typeface="+mj-cs"/>
            </a:rPr>
            <a:t>ακού στρώματος, μειώνοντας την τριβή μεταξύ της επιφάνειας του κύτους και του νερού</a:t>
          </a:r>
          <a:endParaRPr lang="el-GR" sz="1050" b="0" kern="1200" dirty="0">
            <a:solidFill>
              <a:schemeClr val="tx1"/>
            </a:solidFill>
            <a:latin typeface="+mj-lt"/>
            <a:ea typeface="+mj-ea"/>
            <a:cs typeface="+mj-cs"/>
          </a:endParaRPr>
        </a:p>
        <a:p>
          <a:pPr marL="0" lvl="0" indent="0" algn="ctr" defTabSz="457200" rtl="0" eaLnBrk="1" latinLnBrk="0" hangingPunct="1">
            <a:lnSpc>
              <a:spcPct val="90000"/>
            </a:lnSpc>
            <a:spcBef>
              <a:spcPct val="0"/>
            </a:spcBef>
            <a:spcAft>
              <a:spcPct val="35000"/>
            </a:spcAft>
            <a:buNone/>
          </a:pPr>
          <a:r>
            <a:rPr lang="en-US" sz="1050" b="0" kern="1200" dirty="0">
              <a:solidFill>
                <a:schemeClr val="tx1"/>
              </a:solidFill>
              <a:latin typeface="+mj-lt"/>
              <a:ea typeface="+mj-ea"/>
              <a:cs typeface="+mj-cs"/>
            </a:rPr>
            <a:t>Η διάμετρος των φυσαλιδων κυμαίνεται συνήθως από δεκάδες έως εκατοντάδες μικρόμετρα.</a:t>
          </a:r>
          <a:endParaRPr lang="el-GR" sz="1050" b="0" kern="1200" dirty="0">
            <a:solidFill>
              <a:schemeClr val="tx1"/>
            </a:solidFill>
            <a:latin typeface="+mj-lt"/>
            <a:ea typeface="+mj-ea"/>
            <a:cs typeface="+mj-cs"/>
          </a:endParaRPr>
        </a:p>
        <a:p>
          <a:pPr marL="0" lvl="0" indent="0" algn="ctr" defTabSz="457200" rtl="0" eaLnBrk="1" latinLnBrk="0" hangingPunct="1">
            <a:lnSpc>
              <a:spcPct val="90000"/>
            </a:lnSpc>
            <a:spcBef>
              <a:spcPct val="0"/>
            </a:spcBef>
            <a:spcAft>
              <a:spcPct val="35000"/>
            </a:spcAft>
            <a:buNone/>
          </a:pPr>
          <a:r>
            <a:rPr lang="en-US" sz="1050" b="0" kern="1200" dirty="0">
              <a:solidFill>
                <a:schemeClr val="tx1"/>
              </a:solidFill>
              <a:latin typeface="+mj-lt"/>
              <a:ea typeface="+mj-ea"/>
              <a:cs typeface="+mj-cs"/>
            </a:rPr>
            <a:t> Επ</a:t>
          </a:r>
          <a:r>
            <a:rPr lang="en-US" sz="1050" b="0" kern="1200" dirty="0" err="1">
              <a:solidFill>
                <a:schemeClr val="tx1"/>
              </a:solidFill>
              <a:latin typeface="+mj-lt"/>
              <a:ea typeface="+mj-ea"/>
              <a:cs typeface="+mj-cs"/>
            </a:rPr>
            <a:t>ιδράσεις</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στην</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Αντίστ</a:t>
          </a:r>
          <a:r>
            <a:rPr lang="en-US" sz="1050" b="0" kern="1200" dirty="0">
              <a:solidFill>
                <a:schemeClr val="tx1"/>
              </a:solidFill>
              <a:latin typeface="+mj-lt"/>
              <a:ea typeface="+mj-ea"/>
              <a:cs typeface="+mj-cs"/>
            </a:rPr>
            <a:t>αση: Επιτυγχάνει μείωση της αντίστασης τριβής περίπου 0.25.</a:t>
          </a:r>
          <a:endParaRPr lang="el-GR" sz="1050" b="0" kern="1200" dirty="0">
            <a:solidFill>
              <a:schemeClr val="tx1"/>
            </a:solidFill>
            <a:latin typeface="+mj-lt"/>
            <a:ea typeface="+mj-ea"/>
            <a:cs typeface="+mj-cs"/>
          </a:endParaRPr>
        </a:p>
        <a:p>
          <a:pPr marL="0" lvl="0" indent="0" algn="ctr" defTabSz="457200" rtl="0" eaLnBrk="1" latinLnBrk="0" hangingPunct="1">
            <a:lnSpc>
              <a:spcPct val="90000"/>
            </a:lnSpc>
            <a:spcBef>
              <a:spcPct val="0"/>
            </a:spcBef>
            <a:spcAft>
              <a:spcPct val="35000"/>
            </a:spcAft>
            <a:buNone/>
          </a:pPr>
          <a:r>
            <a:rPr lang="en-US" sz="1050" b="0" kern="1200" dirty="0">
              <a:solidFill>
                <a:schemeClr val="tx1"/>
              </a:solidFill>
              <a:latin typeface="+mj-lt"/>
              <a:ea typeface="+mj-ea"/>
              <a:cs typeface="+mj-cs"/>
            </a:rPr>
            <a:t>Μπ</a:t>
          </a:r>
          <a:r>
            <a:rPr lang="en-US" sz="1050" b="0" kern="1200" dirty="0" err="1">
              <a:solidFill>
                <a:schemeClr val="tx1"/>
              </a:solidFill>
              <a:latin typeface="+mj-lt"/>
              <a:ea typeface="+mj-ea"/>
              <a:cs typeface="+mj-cs"/>
            </a:rPr>
            <a:t>ορεί</a:t>
          </a:r>
          <a:r>
            <a:rPr lang="en-US" sz="1050" b="0" kern="1200" dirty="0">
              <a:solidFill>
                <a:schemeClr val="tx1"/>
              </a:solidFill>
              <a:latin typeface="+mj-lt"/>
              <a:ea typeface="+mj-ea"/>
              <a:cs typeface="+mj-cs"/>
            </a:rPr>
            <a:t> να υποδείξει καθαρή εξοικονόμηση ενέργειας περίπου 36% σε εμπορικά πλοία.</a:t>
          </a:r>
          <a:endParaRPr lang="el-GR" sz="1050" b="0" kern="1200" dirty="0">
            <a:solidFill>
              <a:schemeClr val="tx1"/>
            </a:solidFill>
            <a:latin typeface="+mj-lt"/>
            <a:ea typeface="+mj-ea"/>
            <a:cs typeface="+mj-cs"/>
          </a:endParaRPr>
        </a:p>
        <a:p>
          <a:pPr marL="0" lvl="0" indent="0" algn="ctr" defTabSz="457200" rtl="0" eaLnBrk="1" latinLnBrk="0" hangingPunct="1">
            <a:lnSpc>
              <a:spcPct val="90000"/>
            </a:lnSpc>
            <a:spcBef>
              <a:spcPct val="0"/>
            </a:spcBef>
            <a:spcAft>
              <a:spcPct val="35000"/>
            </a:spcAft>
            <a:buNone/>
          </a:pP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Μετά</a:t>
          </a:r>
          <a:r>
            <a:rPr lang="en-US" sz="1050" b="0" kern="1200" dirty="0">
              <a:solidFill>
                <a:schemeClr val="tx1"/>
              </a:solidFill>
              <a:latin typeface="+mj-lt"/>
              <a:ea typeface="+mj-ea"/>
              <a:cs typeface="+mj-cs"/>
            </a:rPr>
            <a:t>βαση σε ALDR: Εάν αυξηθεί σημαντικά η ροή αέρα, το MDBR μπορεί να μεταβεί σε Μείωση της Αντίστασης με Αεροστρώμα (ALDR).</a:t>
          </a:r>
          <a:endParaRPr lang="el-GR" sz="1050" b="0" kern="1200" dirty="0">
            <a:solidFill>
              <a:schemeClr val="tx1"/>
            </a:solidFill>
            <a:latin typeface="+mj-lt"/>
            <a:ea typeface="+mj-ea"/>
            <a:cs typeface="+mj-cs"/>
          </a:endParaRPr>
        </a:p>
        <a:p>
          <a:pPr marL="0" lvl="0" indent="0" algn="ctr" defTabSz="457200" rtl="0" eaLnBrk="1" latinLnBrk="0" hangingPunct="1">
            <a:lnSpc>
              <a:spcPct val="90000"/>
            </a:lnSpc>
            <a:spcBef>
              <a:spcPct val="0"/>
            </a:spcBef>
            <a:spcAft>
              <a:spcPct val="35000"/>
            </a:spcAft>
            <a:buNone/>
          </a:pPr>
          <a:endParaRPr lang="el-GR" sz="1050" b="0" kern="1200" dirty="0">
            <a:solidFill>
              <a:schemeClr val="tx1"/>
            </a:solidFill>
            <a:latin typeface="+mj-lt"/>
            <a:ea typeface="+mj-ea"/>
            <a:cs typeface="+mj-cs"/>
          </a:endParaRPr>
        </a:p>
        <a:p>
          <a:pPr marL="0" lvl="0" indent="0" algn="ctr" defTabSz="457200" rtl="0" eaLnBrk="1" latinLnBrk="0" hangingPunct="1">
            <a:lnSpc>
              <a:spcPct val="90000"/>
            </a:lnSpc>
            <a:spcBef>
              <a:spcPct val="0"/>
            </a:spcBef>
            <a:spcAft>
              <a:spcPct val="35000"/>
            </a:spcAft>
            <a:buNone/>
          </a:pPr>
          <a:r>
            <a:rPr lang="en-US" sz="1050" b="0" kern="1200" dirty="0" err="1">
              <a:solidFill>
                <a:schemeClr val="tx1"/>
              </a:solidFill>
              <a:latin typeface="+mj-lt"/>
              <a:ea typeface="+mj-ea"/>
              <a:cs typeface="+mj-cs"/>
            </a:rPr>
            <a:t>Τρό</a:t>
          </a:r>
          <a:r>
            <a:rPr lang="en-US" sz="1050" b="0" kern="1200" dirty="0">
              <a:solidFill>
                <a:schemeClr val="tx1"/>
              </a:solidFill>
              <a:latin typeface="+mj-lt"/>
              <a:ea typeface="+mj-ea"/>
              <a:cs typeface="+mj-cs"/>
            </a:rPr>
            <a:t>ποι εφαρμογής</a:t>
          </a:r>
          <a:endParaRPr lang="el-GR" sz="1050" b="0" kern="1200" dirty="0">
            <a:solidFill>
              <a:schemeClr val="tx1"/>
            </a:solidFill>
            <a:latin typeface="+mj-lt"/>
            <a:ea typeface="+mj-ea"/>
            <a:cs typeface="+mj-cs"/>
          </a:endParaRPr>
        </a:p>
        <a:p>
          <a:pPr marL="0" lvl="0" indent="0" algn="ctr" defTabSz="457200" rtl="0" eaLnBrk="1" latinLnBrk="0" hangingPunct="1">
            <a:lnSpc>
              <a:spcPct val="90000"/>
            </a:lnSpc>
            <a:spcBef>
              <a:spcPct val="0"/>
            </a:spcBef>
            <a:spcAft>
              <a:spcPct val="35000"/>
            </a:spcAft>
            <a:buNone/>
          </a:pPr>
          <a:r>
            <a:rPr lang="en-US" sz="1050" b="0" kern="1200" dirty="0">
              <a:solidFill>
                <a:schemeClr val="tx1"/>
              </a:solidFill>
              <a:latin typeface="+mj-lt"/>
              <a:ea typeface="+mj-ea"/>
              <a:cs typeface="+mj-cs"/>
            </a:rPr>
            <a:t> -Παραγωγή υδρογόνου : Υλεκτρόλυση νερού μέσω χάλκινων συρμάτων ,στα οποία υπάρχει ροή ηλ. </a:t>
          </a:r>
          <a:r>
            <a:rPr lang="en-US" sz="1050" b="0" kern="1200" dirty="0" err="1">
              <a:solidFill>
                <a:schemeClr val="tx1"/>
              </a:solidFill>
              <a:latin typeface="+mj-lt"/>
              <a:ea typeface="+mj-ea"/>
              <a:cs typeface="+mj-cs"/>
            </a:rPr>
            <a:t>Ρεύμ</a:t>
          </a:r>
          <a:r>
            <a:rPr lang="en-US" sz="1050" b="0" kern="1200" dirty="0">
              <a:solidFill>
                <a:schemeClr val="tx1"/>
              </a:solidFill>
              <a:latin typeface="+mj-lt"/>
              <a:ea typeface="+mj-ea"/>
              <a:cs typeface="+mj-cs"/>
            </a:rPr>
            <a:t>ατος και  τυλίγονται στην γάστρα. -&gt; παρα</a:t>
          </a:r>
          <a:r>
            <a:rPr lang="en-US" sz="1050" b="0" kern="1200" dirty="0" err="1">
              <a:solidFill>
                <a:schemeClr val="tx1"/>
              </a:solidFill>
              <a:latin typeface="+mj-lt"/>
              <a:ea typeface="+mj-ea"/>
              <a:cs typeface="+mj-cs"/>
            </a:rPr>
            <a:t>γωγή</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Φυσ</a:t>
          </a:r>
          <a:r>
            <a:rPr lang="en-US" sz="1050" b="0" kern="1200" dirty="0">
              <a:solidFill>
                <a:schemeClr val="tx1"/>
              </a:solidFill>
              <a:latin typeface="+mj-lt"/>
              <a:ea typeface="+mj-ea"/>
              <a:cs typeface="+mj-cs"/>
            </a:rPr>
            <a:t>αλιδών.</a:t>
          </a:r>
          <a:endParaRPr lang="el-GR" sz="1050" b="0" kern="1200" dirty="0">
            <a:solidFill>
              <a:schemeClr val="tx1"/>
            </a:solidFill>
            <a:latin typeface="+mj-lt"/>
            <a:ea typeface="+mj-ea"/>
            <a:cs typeface="+mj-cs"/>
          </a:endParaRPr>
        </a:p>
        <a:p>
          <a:pPr marL="0" lvl="0" indent="0" algn="ctr" defTabSz="457200" rtl="0" eaLnBrk="1" latinLnBrk="0" hangingPunct="1">
            <a:lnSpc>
              <a:spcPct val="90000"/>
            </a:lnSpc>
            <a:spcBef>
              <a:spcPct val="0"/>
            </a:spcBef>
            <a:spcAft>
              <a:spcPct val="35000"/>
            </a:spcAft>
            <a:buNone/>
          </a:pP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Μέσω</a:t>
          </a:r>
          <a:r>
            <a:rPr lang="en-US" sz="1050" b="0" kern="1200" dirty="0">
              <a:solidFill>
                <a:schemeClr val="tx1"/>
              </a:solidFill>
              <a:latin typeface="+mj-lt"/>
              <a:ea typeface="+mj-ea"/>
              <a:cs typeface="+mj-cs"/>
            </a:rPr>
            <a:t> </a:t>
          </a:r>
          <a:r>
            <a:rPr lang="en-US" sz="1050" b="0" kern="1200" dirty="0" err="1">
              <a:solidFill>
                <a:schemeClr val="tx1"/>
              </a:solidFill>
              <a:latin typeface="+mj-lt"/>
              <a:ea typeface="+mj-ea"/>
              <a:cs typeface="+mj-cs"/>
            </a:rPr>
            <a:t>της</a:t>
          </a:r>
          <a:r>
            <a:rPr lang="en-US" sz="1050" b="0" kern="1200" dirty="0">
              <a:solidFill>
                <a:schemeClr val="tx1"/>
              </a:solidFill>
              <a:latin typeface="+mj-lt"/>
              <a:ea typeface="+mj-ea"/>
              <a:cs typeface="+mj-cs"/>
            </a:rPr>
            <a:t> α</a:t>
          </a:r>
          <a:r>
            <a:rPr lang="en-US" sz="1050" b="0" kern="1200" dirty="0" err="1">
              <a:solidFill>
                <a:schemeClr val="tx1"/>
              </a:solidFill>
              <a:latin typeface="+mj-lt"/>
              <a:ea typeface="+mj-ea"/>
              <a:cs typeface="+mj-cs"/>
            </a:rPr>
            <a:t>στάθει</a:t>
          </a:r>
          <a:r>
            <a:rPr lang="en-US" sz="1050" b="0" kern="1200" dirty="0">
              <a:solidFill>
                <a:schemeClr val="tx1"/>
              </a:solidFill>
              <a:latin typeface="+mj-lt"/>
              <a:ea typeface="+mj-ea"/>
              <a:cs typeface="+mj-cs"/>
            </a:rPr>
            <a:t>ας Kelvin – Helmhotz : Εκπέμπεται συμπιεσμένος αέρας μέσω μικρών σχισμών -&gt; στρώμα νερού και φυσαλιδών ευάλωτο λόγω διαφοράς ταχύτητας/ Silverstream System </a:t>
          </a:r>
          <a:endParaRPr lang="el-GR" sz="1050" b="0" kern="1200" dirty="0">
            <a:solidFill>
              <a:schemeClr val="tx1"/>
            </a:solidFill>
            <a:latin typeface="+mj-lt"/>
            <a:ea typeface="+mj-ea"/>
            <a:cs typeface="+mj-cs"/>
          </a:endParaRPr>
        </a:p>
        <a:p>
          <a:pPr marL="0" lvl="0" indent="0" algn="ctr" defTabSz="457200" rtl="0" eaLnBrk="1" latinLnBrk="0" hangingPunct="1">
            <a:lnSpc>
              <a:spcPct val="90000"/>
            </a:lnSpc>
            <a:spcBef>
              <a:spcPct val="0"/>
            </a:spcBef>
            <a:spcAft>
              <a:spcPct val="35000"/>
            </a:spcAft>
            <a:buNone/>
          </a:pPr>
          <a:r>
            <a:rPr lang="en-US" sz="1050" b="0" kern="1200" dirty="0">
              <a:solidFill>
                <a:schemeClr val="tx1"/>
              </a:solidFill>
              <a:latin typeface="+mj-lt"/>
              <a:ea typeface="+mj-ea"/>
              <a:cs typeface="+mj-cs"/>
            </a:rPr>
            <a:t> </a:t>
          </a:r>
          <a:r>
            <a:rPr lang="el-GR" sz="1050" b="0" kern="1200" dirty="0">
              <a:solidFill>
                <a:schemeClr val="tx1"/>
              </a:solidFill>
              <a:latin typeface="+mj-lt"/>
              <a:ea typeface="+mj-ea"/>
              <a:cs typeface="+mj-cs"/>
            </a:rPr>
            <a:t>-</a:t>
          </a:r>
          <a:r>
            <a:rPr lang="en-US" sz="1050" b="0" kern="1200" dirty="0">
              <a:solidFill>
                <a:schemeClr val="tx1"/>
              </a:solidFill>
              <a:latin typeface="+mj-lt"/>
              <a:ea typeface="+mj-ea"/>
              <a:cs typeface="+mj-cs"/>
            </a:rPr>
            <a:t>Πα</a:t>
          </a:r>
          <a:r>
            <a:rPr lang="en-US" sz="1050" b="0" kern="1200" dirty="0" err="1">
              <a:solidFill>
                <a:schemeClr val="tx1"/>
              </a:solidFill>
              <a:latin typeface="+mj-lt"/>
              <a:ea typeface="+mj-ea"/>
              <a:cs typeface="+mj-cs"/>
            </a:rPr>
            <a:t>ροχή</a:t>
          </a:r>
          <a:r>
            <a:rPr lang="en-US" sz="1050" b="0" kern="1200" dirty="0">
              <a:solidFill>
                <a:schemeClr val="tx1"/>
              </a:solidFill>
              <a:latin typeface="+mj-lt"/>
              <a:ea typeface="+mj-ea"/>
              <a:cs typeface="+mj-cs"/>
            </a:rPr>
            <a:t> αέρα: Εγκατάσταση ακροφυσίου σε πορώδη πλάκα.Εγκατάσταση ακροφυσιών με διοχέτευση αέρα στον πυθμένα μέσω διατομής με οπές </a:t>
          </a:r>
          <a:endParaRPr lang="el-GR" sz="1050" b="0" kern="1200" dirty="0">
            <a:solidFill>
              <a:schemeClr val="tx1"/>
            </a:solidFill>
            <a:latin typeface="+mj-lt"/>
            <a:ea typeface="+mj-ea"/>
            <a:cs typeface="+mj-cs"/>
          </a:endParaRPr>
        </a:p>
      </dsp:txBody>
      <dsp:txXfrm>
        <a:off x="0" y="0"/>
        <a:ext cx="4458008" cy="1549730"/>
      </dsp:txXfrm>
    </dsp:sp>
    <dsp:sp modelId="{E6BC470B-0E35-42BC-9265-508F77584A6C}">
      <dsp:nvSpPr>
        <dsp:cNvPr id="0" name=""/>
        <dsp:cNvSpPr/>
      </dsp:nvSpPr>
      <dsp:spPr>
        <a:xfrm>
          <a:off x="4860849" y="62766"/>
          <a:ext cx="3513969" cy="1718079"/>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endParaRPr lang="el-GR" sz="1100" b="0" kern="1200" dirty="0">
            <a:solidFill>
              <a:schemeClr val="tx1"/>
            </a:solidFill>
            <a:latin typeface="+mj-lt"/>
            <a:ea typeface="+mj-ea"/>
            <a:cs typeface="+mj-cs"/>
          </a:endParaRPr>
        </a:p>
        <a:p>
          <a:pPr marL="0" lvl="0" indent="0" algn="ctr" defTabSz="488950">
            <a:lnSpc>
              <a:spcPct val="90000"/>
            </a:lnSpc>
            <a:spcBef>
              <a:spcPct val="0"/>
            </a:spcBef>
            <a:spcAft>
              <a:spcPct val="35000"/>
            </a:spcAft>
            <a:buNone/>
          </a:pPr>
          <a:endParaRPr lang="el-GR" sz="1100" b="1" kern="1200" dirty="0">
            <a:solidFill>
              <a:schemeClr val="tx1"/>
            </a:solidFill>
            <a:latin typeface="+mj-lt"/>
            <a:ea typeface="+mj-ea"/>
            <a:cs typeface="+mj-cs"/>
          </a:endParaRPr>
        </a:p>
        <a:p>
          <a:pPr marL="0" lvl="0" indent="0" algn="ctr" defTabSz="488950">
            <a:lnSpc>
              <a:spcPct val="90000"/>
            </a:lnSpc>
            <a:spcBef>
              <a:spcPct val="0"/>
            </a:spcBef>
            <a:spcAft>
              <a:spcPct val="35000"/>
            </a:spcAft>
            <a:buNone/>
          </a:pPr>
          <a:endParaRPr lang="el-GR" sz="1100" b="1" kern="1200" dirty="0">
            <a:solidFill>
              <a:schemeClr val="tx1"/>
            </a:solidFill>
            <a:latin typeface="+mj-lt"/>
            <a:ea typeface="+mj-ea"/>
            <a:cs typeface="+mj-cs"/>
          </a:endParaRPr>
        </a:p>
        <a:p>
          <a:pPr marL="0" lvl="0" indent="0" algn="ctr" defTabSz="488950">
            <a:lnSpc>
              <a:spcPct val="90000"/>
            </a:lnSpc>
            <a:spcBef>
              <a:spcPct val="0"/>
            </a:spcBef>
            <a:spcAft>
              <a:spcPct val="35000"/>
            </a:spcAft>
            <a:buNone/>
          </a:pPr>
          <a:endParaRPr lang="el-GR" sz="1100" b="1" kern="1200" dirty="0">
            <a:solidFill>
              <a:schemeClr val="tx1"/>
            </a:solidFill>
            <a:latin typeface="+mj-lt"/>
            <a:ea typeface="+mj-ea"/>
            <a:cs typeface="+mj-cs"/>
          </a:endParaRPr>
        </a:p>
        <a:p>
          <a:pPr marL="0" lvl="0" indent="0" algn="ctr" defTabSz="488950">
            <a:lnSpc>
              <a:spcPct val="90000"/>
            </a:lnSpc>
            <a:spcBef>
              <a:spcPct val="0"/>
            </a:spcBef>
            <a:spcAft>
              <a:spcPct val="35000"/>
            </a:spcAft>
            <a:buNone/>
          </a:pPr>
          <a:endParaRPr lang="el-GR" sz="1100" b="1" kern="1200" dirty="0">
            <a:solidFill>
              <a:schemeClr val="tx1"/>
            </a:solidFill>
            <a:latin typeface="+mj-lt"/>
            <a:ea typeface="+mj-ea"/>
            <a:cs typeface="+mj-cs"/>
          </a:endParaRPr>
        </a:p>
        <a:p>
          <a:pPr marL="0" lvl="0" indent="0" algn="ctr" defTabSz="488950">
            <a:lnSpc>
              <a:spcPct val="90000"/>
            </a:lnSpc>
            <a:spcBef>
              <a:spcPct val="0"/>
            </a:spcBef>
            <a:spcAft>
              <a:spcPct val="35000"/>
            </a:spcAft>
            <a:buNone/>
          </a:pPr>
          <a:r>
            <a:rPr lang="el-GR" sz="1100" b="1" kern="1200" dirty="0">
              <a:solidFill>
                <a:schemeClr val="tx1"/>
              </a:solidFill>
              <a:latin typeface="+mj-lt"/>
              <a:ea typeface="+mj-ea"/>
              <a:cs typeface="+mj-cs"/>
            </a:rPr>
            <a:t>Β. </a:t>
          </a:r>
          <a:r>
            <a:rPr lang="en-US" sz="1100" b="1" kern="1200" dirty="0">
              <a:solidFill>
                <a:schemeClr val="tx1"/>
              </a:solidFill>
              <a:latin typeface="+mj-lt"/>
              <a:ea typeface="+mj-ea"/>
              <a:cs typeface="+mj-cs"/>
            </a:rPr>
            <a:t>ALDR</a:t>
          </a:r>
          <a:r>
            <a:rPr lang="el-GR" sz="1100" b="1" kern="1200" dirty="0">
              <a:solidFill>
                <a:schemeClr val="tx1"/>
              </a:solidFill>
              <a:latin typeface="+mj-lt"/>
              <a:ea typeface="+mj-ea"/>
              <a:cs typeface="+mj-cs"/>
            </a:rPr>
            <a:t>                                                                                                                          </a:t>
          </a:r>
          <a:r>
            <a:rPr lang="en-US" sz="1100" b="0" kern="1200" dirty="0">
              <a:solidFill>
                <a:schemeClr val="tx1"/>
              </a:solidFill>
              <a:latin typeface="+mj-lt"/>
              <a:ea typeface="+mj-ea"/>
              <a:cs typeface="+mj-cs"/>
            </a:rPr>
            <a:t>- </a:t>
          </a:r>
          <a:r>
            <a:rPr lang="el-GR" sz="1100" b="0" kern="1200" dirty="0">
              <a:solidFill>
                <a:schemeClr val="tx1"/>
              </a:solidFill>
              <a:latin typeface="+mj-lt"/>
              <a:ea typeface="+mj-ea"/>
              <a:cs typeface="+mj-cs"/>
            </a:rPr>
            <a:t>Μέθοδος: Ένα συνεχές στρώμα αέρα διαχωρίζει το νερό από το κύτος, μειώνοντας την τριβή.                                                                                                     </a:t>
          </a:r>
          <a:r>
            <a:rPr lang="en-US" sz="1100" b="0" kern="1200" dirty="0">
              <a:solidFill>
                <a:schemeClr val="tx1"/>
              </a:solidFill>
              <a:latin typeface="+mj-lt"/>
              <a:ea typeface="+mj-ea"/>
              <a:cs typeface="+mj-cs"/>
            </a:rPr>
            <a:t>- </a:t>
          </a:r>
          <a:r>
            <a:rPr lang="el-GR" sz="1100" b="0" kern="1200" dirty="0">
              <a:solidFill>
                <a:schemeClr val="tx1"/>
              </a:solidFill>
              <a:latin typeface="+mj-lt"/>
              <a:ea typeface="+mj-ea"/>
              <a:cs typeface="+mj-cs"/>
            </a:rPr>
            <a:t>Μείωση της Αντίστασης:  Μπορεί να υπερβαίνει το 80% όταν σχηματίζεται ένα σταθερό στρώμα αέρα. Οι μεταβατικές φάσεις δείχνουν μειώσεις μεταξύ 20% και 80%                                                                        </a:t>
          </a:r>
          <a:r>
            <a:rPr lang="en-US" sz="1100" b="0" kern="1200" dirty="0">
              <a:solidFill>
                <a:schemeClr val="tx1"/>
              </a:solidFill>
              <a:latin typeface="+mj-lt"/>
              <a:ea typeface="+mj-ea"/>
              <a:cs typeface="+mj-cs"/>
            </a:rPr>
            <a:t> </a:t>
          </a:r>
          <a:r>
            <a:rPr lang="el-GR" sz="1100" b="0" kern="1200" dirty="0">
              <a:solidFill>
                <a:schemeClr val="tx1"/>
              </a:solidFill>
              <a:latin typeface="+mj-lt"/>
              <a:ea typeface="+mj-ea"/>
              <a:cs typeface="+mj-cs"/>
            </a:rPr>
            <a:t>-</a:t>
          </a:r>
          <a:r>
            <a:rPr lang="el-GR" sz="1100" b="0" kern="1200" dirty="0" err="1">
              <a:solidFill>
                <a:schemeClr val="tx1"/>
              </a:solidFill>
              <a:latin typeface="+mj-lt"/>
              <a:ea typeface="+mj-ea"/>
              <a:cs typeface="+mj-cs"/>
            </a:rPr>
            <a:t>Εξοικονόμιση</a:t>
          </a:r>
          <a:r>
            <a:rPr lang="el-GR" sz="1100" b="0" kern="1200" dirty="0">
              <a:solidFill>
                <a:schemeClr val="tx1"/>
              </a:solidFill>
              <a:latin typeface="+mj-lt"/>
              <a:ea typeface="+mj-ea"/>
              <a:cs typeface="+mj-cs"/>
            </a:rPr>
            <a:t> Ενέργειας: Δείχνει καθαρή εξοικονόμηση ενέργειας περίπου 12% σε εμπορικές εφαρμογές.             </a:t>
          </a:r>
        </a:p>
      </dsp:txBody>
      <dsp:txXfrm>
        <a:off x="4860849" y="62766"/>
        <a:ext cx="3513969" cy="515423"/>
      </dsp:txXfrm>
    </dsp:sp>
    <dsp:sp modelId="{17359B62-FFDC-4E84-9860-6D6EF5124990}">
      <dsp:nvSpPr>
        <dsp:cNvPr id="0" name=""/>
        <dsp:cNvSpPr/>
      </dsp:nvSpPr>
      <dsp:spPr>
        <a:xfrm>
          <a:off x="8951306" y="25236"/>
          <a:ext cx="3138532" cy="4000637"/>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endParaRPr lang="el-GR" sz="800" b="1" i="0" u="none" kern="1200" dirty="0"/>
        </a:p>
        <a:p>
          <a:pPr marL="0" lvl="0" indent="0" algn="ctr" defTabSz="355600">
            <a:lnSpc>
              <a:spcPct val="90000"/>
            </a:lnSpc>
            <a:spcBef>
              <a:spcPct val="0"/>
            </a:spcBef>
            <a:spcAft>
              <a:spcPct val="35000"/>
            </a:spcAft>
            <a:buNone/>
          </a:pPr>
          <a:endParaRPr lang="el-GR" sz="800" b="1" i="0" u="none" kern="1200" dirty="0"/>
        </a:p>
        <a:p>
          <a:pPr marL="0" lvl="0" indent="0" algn="ctr" defTabSz="355600">
            <a:lnSpc>
              <a:spcPct val="90000"/>
            </a:lnSpc>
            <a:spcBef>
              <a:spcPct val="0"/>
            </a:spcBef>
            <a:spcAft>
              <a:spcPct val="35000"/>
            </a:spcAft>
            <a:buNone/>
          </a:pPr>
          <a:endParaRPr lang="el-GR" sz="1050" b="0"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0"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1"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1"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1"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1"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1"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1"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1"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1"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endParaRPr lang="el-GR" sz="1050" b="1" kern="1200" dirty="0">
            <a:solidFill>
              <a:schemeClr val="tx1"/>
            </a:solidFill>
            <a:latin typeface="+mj-lt"/>
            <a:ea typeface="+mj-ea"/>
            <a:cs typeface="+mj-cs"/>
          </a:endParaRPr>
        </a:p>
        <a:p>
          <a:pPr marL="0" lvl="0" indent="0" algn="ctr" defTabSz="355600">
            <a:lnSpc>
              <a:spcPct val="90000"/>
            </a:lnSpc>
            <a:spcBef>
              <a:spcPct val="0"/>
            </a:spcBef>
            <a:spcAft>
              <a:spcPct val="35000"/>
            </a:spcAft>
            <a:buNone/>
          </a:pPr>
          <a:r>
            <a:rPr lang="en-US" sz="1050" b="1" kern="1200" dirty="0">
              <a:solidFill>
                <a:schemeClr val="tx1"/>
              </a:solidFill>
              <a:latin typeface="+mj-lt"/>
              <a:ea typeface="+mj-ea"/>
              <a:cs typeface="+mj-cs"/>
            </a:rPr>
            <a:t>C. ACDR</a:t>
          </a:r>
          <a:r>
            <a:rPr lang="el-GR" sz="1050" b="1" kern="1200" dirty="0">
              <a:solidFill>
                <a:schemeClr val="tx1"/>
              </a:solidFill>
              <a:latin typeface="+mj-lt"/>
              <a:ea typeface="+mj-ea"/>
              <a:cs typeface="+mj-cs"/>
            </a:rPr>
            <a:t>                                                           </a:t>
          </a:r>
        </a:p>
        <a:p>
          <a:pPr marL="0" lvl="0" indent="0" algn="ctr" defTabSz="355600">
            <a:lnSpc>
              <a:spcPct val="90000"/>
            </a:lnSpc>
            <a:spcBef>
              <a:spcPct val="0"/>
            </a:spcBef>
            <a:spcAft>
              <a:spcPct val="35000"/>
            </a:spcAft>
            <a:buNone/>
          </a:pPr>
          <a:r>
            <a:rPr lang="el-GR" sz="1050" b="0" kern="1200" dirty="0">
              <a:solidFill>
                <a:schemeClr val="tx1"/>
              </a:solidFill>
              <a:latin typeface="+mj-lt"/>
              <a:ea typeface="+mj-ea"/>
              <a:cs typeface="+mj-cs"/>
            </a:rPr>
            <a:t>  Μέθοδος: Μια κλειστή </a:t>
          </a:r>
          <a:r>
            <a:rPr lang="el-GR" sz="1050" b="0" kern="1200" dirty="0" err="1">
              <a:solidFill>
                <a:schemeClr val="tx1"/>
              </a:solidFill>
              <a:latin typeface="+mj-lt"/>
              <a:ea typeface="+mj-ea"/>
              <a:cs typeface="+mj-cs"/>
            </a:rPr>
            <a:t>αεροκοιλότητα</a:t>
          </a:r>
          <a:r>
            <a:rPr lang="el-GR" sz="1050" b="0" kern="1200" dirty="0">
              <a:solidFill>
                <a:schemeClr val="tx1"/>
              </a:solidFill>
              <a:latin typeface="+mj-lt"/>
              <a:ea typeface="+mj-ea"/>
              <a:cs typeface="+mj-cs"/>
            </a:rPr>
            <a:t> διαχωρίζει το υγρό από το κάτω μέρος του κύτους, μειώνοντας αποτελεσματικά την τριβή.    Εξοικονόμηση Ενέργειας: Υποδεικνύει καθαρή εξοικονόμηση ενέργειας έως και 16% σε εμπορικές εφαρμογές                  </a:t>
          </a:r>
        </a:p>
        <a:p>
          <a:pPr marL="0" lvl="0" indent="0" algn="ctr" defTabSz="355600">
            <a:lnSpc>
              <a:spcPct val="90000"/>
            </a:lnSpc>
            <a:spcBef>
              <a:spcPct val="0"/>
            </a:spcBef>
            <a:spcAft>
              <a:spcPct val="35000"/>
            </a:spcAft>
            <a:buNone/>
          </a:pPr>
          <a:r>
            <a:rPr lang="el-GR" sz="1050" b="0" kern="1200" dirty="0">
              <a:solidFill>
                <a:schemeClr val="tx1"/>
              </a:solidFill>
              <a:latin typeface="+mj-lt"/>
              <a:ea typeface="+mj-ea"/>
              <a:cs typeface="+mj-cs"/>
            </a:rPr>
            <a:t>     Βασικά Ευρήματα από τα Πειράματα:                                      -Οι αρχικές δοκιμές έδειξαν μόνο μικρή μείωση της αντίστασης λόγω σημαντικής απώλειας αέρα από τα πλευρά χωρίς κάλυψη στο κάτω μέρος του κύτους.                     -Αποδείχθηκε ότι πολλαπλές ενέσεις αέρα ήταν πιο αποτελεσματικές, αλλά η μείωση της αντίστασης ήταν ακόμα ανεπαρκής.          </a:t>
          </a:r>
        </a:p>
        <a:p>
          <a:pPr marL="0" lvl="0" indent="0" algn="ctr" defTabSz="355600">
            <a:lnSpc>
              <a:spcPct val="90000"/>
            </a:lnSpc>
            <a:spcBef>
              <a:spcPct val="0"/>
            </a:spcBef>
            <a:spcAft>
              <a:spcPct val="35000"/>
            </a:spcAft>
            <a:buNone/>
          </a:pPr>
          <a:r>
            <a:rPr lang="el-GR" sz="1050" b="0" kern="1200" dirty="0">
              <a:solidFill>
                <a:schemeClr val="tx1"/>
              </a:solidFill>
              <a:latin typeface="+mj-lt"/>
              <a:ea typeface="+mj-ea"/>
              <a:cs typeface="+mj-cs"/>
            </a:rPr>
            <a:t>         -Επιτεύχθηκε 18.13% μείωση αντίστασης με παροχή αέρα με δύο ανοίγματα διαμέτρου 7 </a:t>
          </a:r>
          <a:r>
            <a:rPr lang="el-GR" sz="1050" b="0" kern="1200" dirty="0" err="1">
              <a:solidFill>
                <a:schemeClr val="tx1"/>
              </a:solidFill>
              <a:latin typeface="+mj-lt"/>
              <a:ea typeface="+mj-ea"/>
              <a:cs typeface="+mj-cs"/>
            </a:rPr>
            <a:t>mm</a:t>
          </a:r>
          <a:r>
            <a:rPr lang="el-GR" sz="1050" b="0" kern="1200" dirty="0">
              <a:solidFill>
                <a:schemeClr val="tx1"/>
              </a:solidFill>
              <a:latin typeface="+mj-lt"/>
              <a:ea typeface="+mj-ea"/>
              <a:cs typeface="+mj-cs"/>
            </a:rPr>
            <a:t> σε δύο </a:t>
          </a:r>
          <a:r>
            <a:rPr lang="el-GR" sz="1050" b="0" kern="1200" dirty="0" err="1">
              <a:solidFill>
                <a:schemeClr val="tx1"/>
              </a:solidFill>
              <a:latin typeface="+mj-lt"/>
              <a:ea typeface="+mj-ea"/>
              <a:cs typeface="+mj-cs"/>
            </a:rPr>
            <a:t>υποπεριοχές</a:t>
          </a:r>
          <a:r>
            <a:rPr lang="el-GR" sz="1050" b="0" kern="1200" dirty="0">
              <a:solidFill>
                <a:schemeClr val="tx1"/>
              </a:solidFill>
              <a:latin typeface="+mj-lt"/>
              <a:ea typeface="+mj-ea"/>
              <a:cs typeface="+mj-cs"/>
            </a:rPr>
            <a:t>.                                                      </a:t>
          </a:r>
        </a:p>
        <a:p>
          <a:pPr marL="0" lvl="0" indent="0" algn="ctr" defTabSz="355600">
            <a:lnSpc>
              <a:spcPct val="90000"/>
            </a:lnSpc>
            <a:spcBef>
              <a:spcPct val="0"/>
            </a:spcBef>
            <a:spcAft>
              <a:spcPct val="35000"/>
            </a:spcAft>
            <a:buNone/>
          </a:pPr>
          <a:r>
            <a:rPr lang="el-GR" sz="1050" b="0" kern="1200" dirty="0">
              <a:solidFill>
                <a:schemeClr val="tx1"/>
              </a:solidFill>
              <a:latin typeface="+mj-lt"/>
              <a:ea typeface="+mj-ea"/>
              <a:cs typeface="+mj-cs"/>
            </a:rPr>
            <a:t>   -Δοκιμές σε </a:t>
          </a:r>
          <a:r>
            <a:rPr lang="el-GR" sz="1050" b="0" kern="1200" dirty="0" err="1">
              <a:solidFill>
                <a:schemeClr val="tx1"/>
              </a:solidFill>
              <a:latin typeface="+mj-lt"/>
              <a:ea typeface="+mj-ea"/>
              <a:cs typeface="+mj-cs"/>
            </a:rPr>
            <a:t>bulk</a:t>
          </a:r>
          <a:r>
            <a:rPr lang="el-GR" sz="1050" b="0" kern="1200" dirty="0">
              <a:solidFill>
                <a:schemeClr val="tx1"/>
              </a:solidFill>
              <a:latin typeface="+mj-lt"/>
              <a:ea typeface="+mj-ea"/>
              <a:cs typeface="+mj-cs"/>
            </a:rPr>
            <a:t> </a:t>
          </a:r>
          <a:r>
            <a:rPr lang="el-GR" sz="1050" b="0" kern="1200" dirty="0" err="1">
              <a:solidFill>
                <a:schemeClr val="tx1"/>
              </a:solidFill>
              <a:latin typeface="+mj-lt"/>
              <a:ea typeface="+mj-ea"/>
              <a:cs typeface="+mj-cs"/>
            </a:rPr>
            <a:t>carrier</a:t>
          </a:r>
          <a:r>
            <a:rPr lang="el-GR" sz="1050" b="0" kern="1200" dirty="0">
              <a:solidFill>
                <a:schemeClr val="tx1"/>
              </a:solidFill>
              <a:latin typeface="+mj-lt"/>
              <a:ea typeface="+mj-ea"/>
              <a:cs typeface="+mj-cs"/>
            </a:rPr>
            <a:t> 66.000 DWT έδωσαν μέγιστη μείωση αντίστασης 11% σε συγκεκριμένες συνθήκες ροής αέρα</a:t>
          </a:r>
        </a:p>
      </dsp:txBody>
      <dsp:txXfrm>
        <a:off x="8951306" y="25236"/>
        <a:ext cx="3138532" cy="12001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B0E5B8-760B-4C67-980B-305787960125}">
      <dsp:nvSpPr>
        <dsp:cNvPr id="0" name=""/>
        <dsp:cNvSpPr/>
      </dsp:nvSpPr>
      <dsp:spPr>
        <a:xfrm>
          <a:off x="1209554" y="230928"/>
          <a:ext cx="9979769" cy="5268103"/>
        </a:xfrm>
        <a:prstGeom prst="rect">
          <a:avLst/>
        </a:prstGeom>
        <a:solidFill>
          <a:schemeClr val="accent5">
            <a:tint val="40000"/>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3432EB-BAA3-4F24-AD1B-EA384A34E488}">
      <dsp:nvSpPr>
        <dsp:cNvPr id="0" name=""/>
        <dsp:cNvSpPr/>
      </dsp:nvSpPr>
      <dsp:spPr>
        <a:xfrm>
          <a:off x="1371602" y="187570"/>
          <a:ext cx="5005429" cy="5509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 tIns="24765" rIns="24765" bIns="24765" numCol="1" spcCol="1270" anchor="t" anchorCtr="0">
          <a:noAutofit/>
        </a:bodyPr>
        <a:lstStyle/>
        <a:p>
          <a:pPr marL="0" lvl="0" indent="0" algn="l" defTabSz="577850">
            <a:lnSpc>
              <a:spcPct val="90000"/>
            </a:lnSpc>
            <a:spcBef>
              <a:spcPct val="0"/>
            </a:spcBef>
            <a:spcAft>
              <a:spcPct val="35000"/>
            </a:spcAft>
            <a:buFont typeface="Arial" panose="020B0604020202020204" pitchFamily="34" charset="0"/>
            <a:buNone/>
          </a:pPr>
          <a:r>
            <a:rPr lang="en-US" sz="1300" b="1" kern="1200" dirty="0"/>
            <a:t>-</a:t>
          </a:r>
          <a:r>
            <a:rPr lang="el-GR" sz="1300" b="1" kern="1200" dirty="0"/>
            <a:t>Ενεργειακή Απόδοση</a:t>
          </a:r>
          <a:endParaRPr lang="el-GR" sz="1300" kern="1200" dirty="0"/>
        </a:p>
        <a:p>
          <a:pPr marL="0" lvl="0" indent="0" algn="l" defTabSz="577850">
            <a:lnSpc>
              <a:spcPct val="90000"/>
            </a:lnSpc>
            <a:spcBef>
              <a:spcPct val="0"/>
            </a:spcBef>
            <a:spcAft>
              <a:spcPct val="35000"/>
            </a:spcAft>
            <a:buFont typeface="Arial" panose="020B0604020202020204" pitchFamily="34" charset="0"/>
            <a:buNone/>
          </a:pPr>
          <a:r>
            <a:rPr lang="el-GR" sz="1300" kern="1200" dirty="0"/>
            <a:t>Ο αγωγός ελαχιστοποιεί τον διαχωρισμό της ροής γύρω από τα πτερύγια, ειδικά σε χαμηλότερες ταχύτητες. Ενώ κατευθύνει ομοιόμορφα την εισερχόμενη ροή, βελτιστοποιώντας την απόδοση των πτερυγίων.</a:t>
          </a:r>
        </a:p>
        <a:p>
          <a:pPr marL="0" lvl="0" indent="0" algn="l" defTabSz="577850">
            <a:lnSpc>
              <a:spcPct val="90000"/>
            </a:lnSpc>
            <a:spcBef>
              <a:spcPct val="0"/>
            </a:spcBef>
            <a:spcAft>
              <a:spcPct val="35000"/>
            </a:spcAft>
            <a:buFont typeface="Arial" panose="020B0604020202020204" pitchFamily="34" charset="0"/>
            <a:buNone/>
          </a:pPr>
          <a:r>
            <a:rPr lang="en-US" sz="1300" b="1" kern="1200" dirty="0"/>
            <a:t>-</a:t>
          </a:r>
          <a:r>
            <a:rPr lang="el-GR" sz="1300" b="1" kern="1200" dirty="0"/>
            <a:t>Απόδοση Ώσης</a:t>
          </a:r>
          <a:endParaRPr lang="el-GR" sz="1300" kern="1200" dirty="0"/>
        </a:p>
        <a:p>
          <a:pPr marL="0" lvl="0" indent="0" algn="l" defTabSz="577850">
            <a:lnSpc>
              <a:spcPct val="90000"/>
            </a:lnSpc>
            <a:spcBef>
              <a:spcPct val="0"/>
            </a:spcBef>
            <a:spcAft>
              <a:spcPct val="35000"/>
            </a:spcAft>
            <a:buFont typeface="Arial" panose="020B0604020202020204" pitchFamily="34" charset="0"/>
            <a:buNone/>
          </a:pPr>
          <a:r>
            <a:rPr lang="el-GR" sz="1300" b="1" kern="1200" dirty="0"/>
            <a:t>Αυξημένη Ώση:</a:t>
          </a:r>
          <a:r>
            <a:rPr lang="el-GR" sz="1300" kern="1200" dirty="0"/>
            <a:t> Παραγωγή μεγαλύτερης ώση, επιτρέποντας στα σκάφη να φτάσουν τις επιθυμητές ταχύτητες με χαμηλότερη κατανάλωση ισχύος. Έχει αποδειχθεί </a:t>
          </a:r>
          <a:r>
            <a:rPr lang="el-GR" sz="1300" b="0" kern="1200" dirty="0"/>
            <a:t>Έως και 15% περισσότερη ώση σε χαμηλές ταχύτητες σε σύγκριση με τις ανοικτές έλικες.</a:t>
          </a:r>
          <a:endParaRPr lang="el-GR" sz="1300" kern="1200" dirty="0"/>
        </a:p>
        <a:p>
          <a:pPr marL="0" lvl="0" indent="0" algn="l" defTabSz="577850">
            <a:lnSpc>
              <a:spcPct val="90000"/>
            </a:lnSpc>
            <a:spcBef>
              <a:spcPct val="0"/>
            </a:spcBef>
            <a:spcAft>
              <a:spcPct val="35000"/>
            </a:spcAft>
            <a:buFont typeface="Arial" panose="020B0604020202020204" pitchFamily="34" charset="0"/>
            <a:buNone/>
          </a:pPr>
          <a:r>
            <a:rPr lang="el-GR" sz="1300" b="1" kern="1200" dirty="0"/>
            <a:t>Μείωση Κατανάλωσης Ισχύος:</a:t>
          </a:r>
          <a:r>
            <a:rPr lang="el-GR" sz="1300" kern="1200" dirty="0"/>
            <a:t> Τα συνδυασμένα αποτελέσματα της μειωμένης διάσπασης ροής και της ακολουθίας οδηγούν σε σημαντική εξοικονόμηση καυσίμου.</a:t>
          </a:r>
        </a:p>
        <a:p>
          <a:pPr marL="0" lvl="0" indent="0" algn="l" defTabSz="577850">
            <a:lnSpc>
              <a:spcPct val="90000"/>
            </a:lnSpc>
            <a:spcBef>
              <a:spcPct val="0"/>
            </a:spcBef>
            <a:spcAft>
              <a:spcPct val="35000"/>
            </a:spcAft>
            <a:buFont typeface="Arial" panose="020B0604020202020204" pitchFamily="34" charset="0"/>
            <a:buNone/>
          </a:pPr>
          <a:r>
            <a:rPr lang="el-GR" sz="1300" kern="1200" dirty="0"/>
            <a:t>Έχει αποδειχθεί ότι</a:t>
          </a:r>
          <a:r>
            <a:rPr lang="el-GR" sz="1300" b="1" kern="1200" dirty="0"/>
            <a:t> </a:t>
          </a:r>
          <a:r>
            <a:rPr lang="el-GR" sz="1300" b="0" kern="1200" dirty="0"/>
            <a:t>Επιτυγχάνεται έως και 10% υψηλότερη αποδοτικότητα πρόωσης σε χαμηλές ταχύτητες.</a:t>
          </a:r>
          <a:endParaRPr lang="el-GR" sz="1300" kern="1200" dirty="0"/>
        </a:p>
        <a:p>
          <a:pPr marL="0" lvl="0" indent="0" algn="l" defTabSz="577850">
            <a:lnSpc>
              <a:spcPct val="90000"/>
            </a:lnSpc>
            <a:spcBef>
              <a:spcPct val="0"/>
            </a:spcBef>
            <a:spcAft>
              <a:spcPct val="35000"/>
            </a:spcAft>
            <a:buFont typeface="Arial" panose="020B0604020202020204" pitchFamily="34" charset="0"/>
            <a:buNone/>
          </a:pPr>
          <a:r>
            <a:rPr lang="en-US" sz="1300" b="1" kern="1200" dirty="0"/>
            <a:t>-</a:t>
          </a:r>
          <a:r>
            <a:rPr lang="el-GR" sz="1300" b="1" kern="1200" dirty="0"/>
            <a:t>Περιορισμός Θορύβου:</a:t>
          </a:r>
          <a:r>
            <a:rPr lang="el-GR" sz="1300" kern="1200" dirty="0"/>
            <a:t> Ο αγωγός περιορίζει τον θόρυβο από τα πτερύγια, μειώνοντας την περιβαλλοντική ηχορύπανση.</a:t>
          </a:r>
        </a:p>
        <a:p>
          <a:pPr marL="0" lvl="0" indent="0" algn="l" defTabSz="577850">
            <a:lnSpc>
              <a:spcPct val="90000"/>
            </a:lnSpc>
            <a:spcBef>
              <a:spcPct val="0"/>
            </a:spcBef>
            <a:spcAft>
              <a:spcPct val="35000"/>
            </a:spcAft>
            <a:buFont typeface="Arial" panose="020B0604020202020204" pitchFamily="34" charset="0"/>
            <a:buNone/>
          </a:pPr>
          <a:r>
            <a:rPr lang="en-US" sz="1300" b="1" kern="1200" dirty="0"/>
            <a:t>-</a:t>
          </a:r>
          <a:r>
            <a:rPr lang="el-GR" sz="1300" b="1" kern="1200" dirty="0"/>
            <a:t>Μείωση Θορύβου από </a:t>
          </a:r>
          <a:r>
            <a:rPr lang="el-GR" sz="1300" b="1" kern="1200" dirty="0" err="1"/>
            <a:t>Σπηλαίωση</a:t>
          </a:r>
          <a:r>
            <a:rPr lang="el-GR" sz="1300" b="1" kern="1200" dirty="0"/>
            <a:t>:</a:t>
          </a:r>
          <a:r>
            <a:rPr lang="el-GR" sz="1300" kern="1200" dirty="0"/>
            <a:t> Μειώνει τη δημιουργία κοιλοτήτων, ένα φαινόμενο που προκαλεί δυνατό, υψηλής συχνότητας θόρυβο.</a:t>
          </a:r>
        </a:p>
        <a:p>
          <a:pPr marL="0" lvl="0" indent="0" algn="l" defTabSz="577850">
            <a:lnSpc>
              <a:spcPct val="90000"/>
            </a:lnSpc>
            <a:spcBef>
              <a:spcPct val="0"/>
            </a:spcBef>
            <a:spcAft>
              <a:spcPct val="35000"/>
            </a:spcAft>
            <a:buFont typeface="Arial" panose="020B0604020202020204" pitchFamily="34" charset="0"/>
            <a:buNone/>
          </a:pPr>
          <a:r>
            <a:rPr lang="el-GR" sz="1300" kern="1200" dirty="0"/>
            <a:t>- </a:t>
          </a:r>
          <a:r>
            <a:rPr lang="el-GR" sz="1300" b="0" kern="1200" dirty="0"/>
            <a:t>Οι αγωγοί ενισχύουν τη σταθερότητα πορείας, ιδιαίτερα σε όπισθεν.</a:t>
          </a:r>
          <a:endParaRPr lang="en-US" sz="1300" kern="1200" dirty="0"/>
        </a:p>
        <a:p>
          <a:pPr marL="0" lvl="0" indent="0" algn="l" defTabSz="577850">
            <a:lnSpc>
              <a:spcPct val="90000"/>
            </a:lnSpc>
            <a:spcBef>
              <a:spcPct val="0"/>
            </a:spcBef>
            <a:spcAft>
              <a:spcPct val="35000"/>
            </a:spcAft>
            <a:buFont typeface="Arial" panose="020B0604020202020204" pitchFamily="34" charset="0"/>
            <a:buNone/>
          </a:pPr>
          <a:r>
            <a:rPr lang="en-US" sz="1300" kern="1200" dirty="0"/>
            <a:t>- </a:t>
          </a:r>
          <a:r>
            <a:rPr lang="el-GR" sz="1300" b="1" kern="1200" dirty="0"/>
            <a:t>Απόδοση σε Ορμητικές Θάλασσες</a:t>
          </a:r>
        </a:p>
        <a:p>
          <a:pPr marL="0" lvl="0" indent="0" algn="l" defTabSz="577850">
            <a:lnSpc>
              <a:spcPct val="90000"/>
            </a:lnSpc>
            <a:spcBef>
              <a:spcPct val="0"/>
            </a:spcBef>
            <a:spcAft>
              <a:spcPct val="35000"/>
            </a:spcAft>
            <a:buNone/>
          </a:pPr>
          <a:r>
            <a:rPr lang="el-GR" sz="1300" kern="1200" dirty="0"/>
            <a:t>Αποδείχτηκε ότι οι προπέλες με αγωγό μείωσαν τις κινήσεις του βήματος σε κυματισμό από εμπρός και είχαν μικρότερη αντίσταση σε σύγκριση με τους συμβατικούς σχεδιασμούς, βελτιστοποιώντας τη ροή του νερού.</a:t>
          </a:r>
        </a:p>
      </dsp:txBody>
      <dsp:txXfrm>
        <a:off x="1371602" y="187570"/>
        <a:ext cx="5005429" cy="5509281"/>
      </dsp:txXfrm>
    </dsp:sp>
    <dsp:sp modelId="{E8336988-E100-41B9-8C98-91D3193409CA}">
      <dsp:nvSpPr>
        <dsp:cNvPr id="0" name=""/>
        <dsp:cNvSpPr/>
      </dsp:nvSpPr>
      <dsp:spPr>
        <a:xfrm>
          <a:off x="5956973" y="781027"/>
          <a:ext cx="4504328" cy="4718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0" lvl="0" indent="0" algn="l" defTabSz="2889250">
            <a:lnSpc>
              <a:spcPct val="90000"/>
            </a:lnSpc>
            <a:spcBef>
              <a:spcPct val="0"/>
            </a:spcBef>
            <a:spcAft>
              <a:spcPct val="35000"/>
            </a:spcAft>
            <a:buFont typeface="Arial" panose="020B0604020202020204" pitchFamily="34" charset="0"/>
            <a:buNone/>
          </a:pPr>
          <a:endParaRPr lang="el-GR" sz="6500" kern="1200" dirty="0"/>
        </a:p>
      </dsp:txBody>
      <dsp:txXfrm>
        <a:off x="5956973" y="781027"/>
        <a:ext cx="4504328" cy="4718005"/>
      </dsp:txXfrm>
    </dsp:sp>
    <dsp:sp modelId="{F60E30F0-4357-4567-8CE3-DA36A33EC1B6}">
      <dsp:nvSpPr>
        <dsp:cNvPr id="0" name=""/>
        <dsp:cNvSpPr/>
      </dsp:nvSpPr>
      <dsp:spPr>
        <a:xfrm>
          <a:off x="7" y="431573"/>
          <a:ext cx="1250390" cy="1218226"/>
        </a:xfrm>
        <a:prstGeom prst="plus">
          <a:avLst>
            <a:gd name="adj" fmla="val 32810"/>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194403-708C-486C-A549-EE098171663C}">
      <dsp:nvSpPr>
        <dsp:cNvPr id="0" name=""/>
        <dsp:cNvSpPr/>
      </dsp:nvSpPr>
      <dsp:spPr>
        <a:xfrm>
          <a:off x="10380878" y="784981"/>
          <a:ext cx="1613015" cy="434220"/>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2346CA-4C56-4CD8-9CB0-3C06B237C918}">
      <dsp:nvSpPr>
        <dsp:cNvPr id="0" name=""/>
        <dsp:cNvSpPr/>
      </dsp:nvSpPr>
      <dsp:spPr>
        <a:xfrm>
          <a:off x="6199439" y="1084143"/>
          <a:ext cx="1038" cy="3816894"/>
        </a:xfrm>
        <a:prstGeom prst="line">
          <a:avLst/>
        </a:prstGeom>
        <a:noFill/>
        <a:ln w="1905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87BAAB-3619-4177-AE23-02901A61BC86}">
      <dsp:nvSpPr>
        <dsp:cNvPr id="0" name=""/>
        <dsp:cNvSpPr/>
      </dsp:nvSpPr>
      <dsp:spPr>
        <a:xfrm>
          <a:off x="852467" y="132"/>
          <a:ext cx="2173255" cy="1303953"/>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l-GR" sz="600" kern="1200" dirty="0"/>
            <a:t>Βέλτιστη Διαμόρφωση:</a:t>
          </a:r>
        </a:p>
        <a:p>
          <a:pPr marL="0" lvl="0" indent="0" algn="ctr" defTabSz="266700">
            <a:lnSpc>
              <a:spcPct val="90000"/>
            </a:lnSpc>
            <a:spcBef>
              <a:spcPct val="0"/>
            </a:spcBef>
            <a:spcAft>
              <a:spcPct val="35000"/>
            </a:spcAft>
            <a:buNone/>
          </a:pPr>
          <a:r>
            <a:rPr lang="el-GR" sz="600" kern="1200" dirty="0"/>
            <a:t>Η καλύτερη απόδοση παρατηρήθηκε με διάμετρο πτερυγίου 0,2D και γωνία καπακιού 20°, οδηγώντας σε βελτίωση της αποδοτικότητας της προπέλας μέσω μείωσης της ισχύος του στροβίλου του πλήμνη.</a:t>
          </a:r>
        </a:p>
        <a:p>
          <a:pPr marL="0" lvl="0" indent="0" algn="ctr" defTabSz="266700">
            <a:lnSpc>
              <a:spcPct val="90000"/>
            </a:lnSpc>
            <a:spcBef>
              <a:spcPct val="0"/>
            </a:spcBef>
            <a:spcAft>
              <a:spcPct val="35000"/>
            </a:spcAft>
            <a:buNone/>
          </a:pPr>
          <a:endParaRPr lang="el-GR" sz="600" kern="1200" dirty="0"/>
        </a:p>
        <a:p>
          <a:pPr marL="0" lvl="0" indent="0" algn="ctr" defTabSz="266700">
            <a:lnSpc>
              <a:spcPct val="90000"/>
            </a:lnSpc>
            <a:spcBef>
              <a:spcPct val="0"/>
            </a:spcBef>
            <a:spcAft>
              <a:spcPct val="35000"/>
            </a:spcAft>
            <a:buNone/>
          </a:pPr>
          <a:r>
            <a:rPr lang="el-GR" sz="600" kern="1200" dirty="0"/>
            <a:t>Γωνία Τοποθέτησης:
Μια γωνία πτερυγίου 17,5° μεγιστοποιεί την ώση ενώ ελαχιστοποιεί τις αρνητικές επιδράσεις στην απόδοση.</a:t>
          </a:r>
        </a:p>
      </dsp:txBody>
      <dsp:txXfrm>
        <a:off x="852467" y="132"/>
        <a:ext cx="2173255" cy="1303953"/>
      </dsp:txXfrm>
    </dsp:sp>
    <dsp:sp modelId="{16DDDA49-52F7-4749-A0BD-72ED30A92F3B}">
      <dsp:nvSpPr>
        <dsp:cNvPr id="0" name=""/>
        <dsp:cNvSpPr/>
      </dsp:nvSpPr>
      <dsp:spPr>
        <a:xfrm>
          <a:off x="3243047" y="132"/>
          <a:ext cx="2173255" cy="1303953"/>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l-GR" sz="600" kern="1200" dirty="0"/>
            <a:t>Παράγοντες Απόδοσης:</a:t>
          </a:r>
        </a:p>
        <a:p>
          <a:pPr marL="0" lvl="0" indent="0" algn="ctr" defTabSz="266700">
            <a:lnSpc>
              <a:spcPct val="90000"/>
            </a:lnSpc>
            <a:spcBef>
              <a:spcPct val="0"/>
            </a:spcBef>
            <a:spcAft>
              <a:spcPct val="35000"/>
            </a:spcAft>
            <a:buNone/>
          </a:pPr>
          <a:r>
            <a:rPr lang="el-GR" sz="600" kern="1200" dirty="0"/>
            <a:t>Ισχύς Στροβίλου Πλήμνης: Όλα τα σχέδια PBCF μείωσαν την ισχύ του στροβίλου του πλήμνη σε σύγκριση με τις τυπικές προπέλες. Μεγαλύτερα πτερύγια (0,3D) μπορεί να</a:t>
          </a:r>
          <a:r>
            <a:rPr lang="en-US" sz="600" kern="1200" dirty="0"/>
            <a:t> </a:t>
          </a:r>
          <a:r>
            <a:rPr lang="el-GR" sz="600" kern="1200" dirty="0"/>
            <a:t>ακυρώσουν τα οφέλη.</a:t>
          </a:r>
        </a:p>
        <a:p>
          <a:pPr marL="0" lvl="0" indent="0" algn="ctr" defTabSz="266700">
            <a:lnSpc>
              <a:spcPct val="90000"/>
            </a:lnSpc>
            <a:spcBef>
              <a:spcPct val="0"/>
            </a:spcBef>
            <a:spcAft>
              <a:spcPct val="35000"/>
            </a:spcAft>
            <a:buNone/>
          </a:pPr>
          <a:r>
            <a:rPr lang="el-GR" sz="600" kern="1200" dirty="0"/>
            <a:t>Ώση και Ροπή: Η βέλτιστη διαμόρφωση PBCF αύξησε την ώση ενώ μείωσε τη ροπή, οδηγώντας σε εξοικονόμηση ενέργειας.</a:t>
          </a:r>
        </a:p>
        <a:p>
          <a:pPr marL="0" lvl="0" indent="0" algn="ctr" defTabSz="266700">
            <a:lnSpc>
              <a:spcPct val="90000"/>
            </a:lnSpc>
            <a:spcBef>
              <a:spcPct val="0"/>
            </a:spcBef>
            <a:spcAft>
              <a:spcPct val="35000"/>
            </a:spcAft>
            <a:buNone/>
          </a:pPr>
          <a:r>
            <a:rPr lang="el-GR" sz="600" kern="1200" dirty="0"/>
            <a:t>Αποδοτικότητα Προπέλας: Η συνδυασμένη χρήση πτερυγίων 0,2D και γωνίας καπακιού 20° παρήγαγε την υψηλότερη αποδοτικότητα λόγω των ελαχιστοποιημένων απωλειών ενέργειας.</a:t>
          </a:r>
        </a:p>
      </dsp:txBody>
      <dsp:txXfrm>
        <a:off x="3243047" y="132"/>
        <a:ext cx="2173255" cy="1303953"/>
      </dsp:txXfrm>
    </dsp:sp>
    <dsp:sp modelId="{8AA67687-6671-4F11-AA5B-992D6D77055F}">
      <dsp:nvSpPr>
        <dsp:cNvPr id="0" name=""/>
        <dsp:cNvSpPr/>
      </dsp:nvSpPr>
      <dsp:spPr>
        <a:xfrm>
          <a:off x="2047757" y="1521410"/>
          <a:ext cx="2173255" cy="1303953"/>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l-GR" sz="600" kern="1200" dirty="0"/>
            <a:t>- Μετά από αξιολόγηση 120 σχεδίων PBCF, η μέγιστη ενεργειακή απόδοση που επιτεύχθηκε ήταν 1,30%.</a:t>
          </a:r>
        </a:p>
        <a:p>
          <a:pPr marL="0" lvl="0" indent="0" algn="ctr" defTabSz="266700">
            <a:lnSpc>
              <a:spcPct val="90000"/>
            </a:lnSpc>
            <a:spcBef>
              <a:spcPct val="0"/>
            </a:spcBef>
            <a:spcAft>
              <a:spcPct val="35000"/>
            </a:spcAft>
            <a:buNone/>
          </a:pPr>
          <a:r>
            <a:rPr lang="el-GR" sz="600" kern="1200" dirty="0"/>
            <a:t>- Δοκιμές σε ανοιχτές συνθήκες επιβεβαίωσαν ότι τα PBCF μείωσαν σημαντικά τη </a:t>
          </a:r>
          <a:r>
            <a:rPr lang="el-GR" sz="600" kern="1200" dirty="0" err="1"/>
            <a:t>στροβιλότητα</a:t>
          </a:r>
          <a:r>
            <a:rPr lang="el-GR" sz="600" kern="1200" dirty="0"/>
            <a:t> του πλήμνη, βελτιώνοντας την αποδοτικότητα κατά περίπου 2-3%.</a:t>
          </a:r>
        </a:p>
        <a:p>
          <a:pPr marL="0" lvl="0" indent="0" algn="ctr" defTabSz="266700">
            <a:lnSpc>
              <a:spcPct val="90000"/>
            </a:lnSpc>
            <a:spcBef>
              <a:spcPct val="0"/>
            </a:spcBef>
            <a:spcAft>
              <a:spcPct val="35000"/>
            </a:spcAft>
            <a:buNone/>
          </a:pPr>
          <a:r>
            <a:rPr lang="el-GR" sz="600" kern="1200" dirty="0"/>
            <a:t>- Ο συνδυασμός PBCF με άλλες συσκευές εξοικονόμησης ενέργειας (όπως πτερύγιο λαμπτήρα πηδαλίου) μπορεί να οδηγήσει σε περαιτέρω βελτιώσεις στην αποδοτικότητα, με πρόβλεψη κερδών άνω του 6%</a:t>
          </a:r>
        </a:p>
      </dsp:txBody>
      <dsp:txXfrm>
        <a:off x="2047757" y="1521410"/>
        <a:ext cx="2173255" cy="130395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2EA5A8-5CD9-41EF-BE76-FA939EA8D33C}">
      <dsp:nvSpPr>
        <dsp:cNvPr id="0" name=""/>
        <dsp:cNvSpPr/>
      </dsp:nvSpPr>
      <dsp:spPr>
        <a:xfrm>
          <a:off x="0" y="470694"/>
          <a:ext cx="5157787" cy="65987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l-GR" sz="1200" kern="1200"/>
            <a:t>Ανησυχίες για την Ασφάλεια: Το βάρος και οι δυνάμεις του ανέμου στα ιστία μπορεί να προκαλέσουν υπερβολική κλίση, να εμποδίσουν την ορατότητα για τη ναυσιπλοΐα και να περιορίσουν την κίνηση του πληρώματος.</a:t>
          </a:r>
          <a:endParaRPr lang="en-US" sz="1200" kern="1200"/>
        </a:p>
      </dsp:txBody>
      <dsp:txXfrm>
        <a:off x="32213" y="502907"/>
        <a:ext cx="5093361" cy="595453"/>
      </dsp:txXfrm>
    </dsp:sp>
    <dsp:sp modelId="{40AF1AAB-DE85-48B2-99AD-542C0C30AA22}">
      <dsp:nvSpPr>
        <dsp:cNvPr id="0" name=""/>
        <dsp:cNvSpPr/>
      </dsp:nvSpPr>
      <dsp:spPr>
        <a:xfrm>
          <a:off x="0" y="1165134"/>
          <a:ext cx="5157787" cy="65987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l-GR" sz="1200" kern="1200"/>
            <a:t>Υψηλά Αρχικά Κόστη: Το αρχικό κόστος εγκατάστασης άκαμπτων ιστίων και των απαραίτητων συστημάτων ελέγχου μπορεί να αποτρέψει τους πλοιοκτήτες.</a:t>
          </a:r>
          <a:endParaRPr lang="en-US" sz="1200" kern="1200"/>
        </a:p>
      </dsp:txBody>
      <dsp:txXfrm>
        <a:off x="32213" y="1197347"/>
        <a:ext cx="5093361" cy="595453"/>
      </dsp:txXfrm>
    </dsp:sp>
    <dsp:sp modelId="{A93A1E41-D561-42D3-A5B6-166037AED66A}">
      <dsp:nvSpPr>
        <dsp:cNvPr id="0" name=""/>
        <dsp:cNvSpPr/>
      </dsp:nvSpPr>
      <dsp:spPr>
        <a:xfrm>
          <a:off x="0" y="1859574"/>
          <a:ext cx="5157787" cy="65987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l-GR" sz="1200" kern="1200"/>
            <a:t>Αυξημένα Λειτουργικά Έξοδα: Η συντήρηση των ιστίων και των σχετικών μηχανικών συστημάτων μπορεί να αυξήσει τα συνεχιζόμενα κόστη.</a:t>
          </a:r>
          <a:endParaRPr lang="en-US" sz="1200" kern="1200"/>
        </a:p>
      </dsp:txBody>
      <dsp:txXfrm>
        <a:off x="32213" y="1891787"/>
        <a:ext cx="5093361" cy="595453"/>
      </dsp:txXfrm>
    </dsp:sp>
    <dsp:sp modelId="{453FD87A-5B5F-4188-88BF-9C2E2102DE2A}">
      <dsp:nvSpPr>
        <dsp:cNvPr id="0" name=""/>
        <dsp:cNvSpPr/>
      </dsp:nvSpPr>
      <dsp:spPr>
        <a:xfrm>
          <a:off x="0" y="2554014"/>
          <a:ext cx="5157787" cy="65987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l-GR" sz="1200" kern="1200" dirty="0"/>
            <a:t>Μεταβλητή Απόδοση: Η αποτελεσματικότητα των άκαμπτων ιστίων εξαρτάται σε μεγάλο βαθμό από τις συνθήκες του ανέμου, καθιστώντας τα λιγότερο αξιόπιστα σε ασταθές καιρό.</a:t>
          </a:r>
          <a:endParaRPr lang="en-US" sz="1200" kern="1200" dirty="0"/>
        </a:p>
      </dsp:txBody>
      <dsp:txXfrm>
        <a:off x="32213" y="2586227"/>
        <a:ext cx="5093361" cy="5954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28F100-2CBF-47C6-ABF4-4E35ACCF4442}">
      <dsp:nvSpPr>
        <dsp:cNvPr id="0" name=""/>
        <dsp:cNvSpPr/>
      </dsp:nvSpPr>
      <dsp:spPr>
        <a:xfrm>
          <a:off x="0" y="9524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kern="1200" dirty="0"/>
            <a:t>Αλληλεπίδραση με τον Άνεμο:
Η αποτελεσματική κατεύθυνση του ανέμου είναι κρίσιμη για την παραγωγή ώθησης:
Ο άνεμος από την πλώρη αυξάνει την οπισθέλκουσα, μειώνοντας την ώθηση.
Ο άνεμος από την πρύμνη συμβάλλει στην ώθηση.</a:t>
          </a:r>
        </a:p>
      </dsp:txBody>
      <dsp:txXfrm>
        <a:off x="0" y="952499"/>
        <a:ext cx="3809999" cy="2286000"/>
      </dsp:txXfrm>
    </dsp:sp>
    <dsp:sp modelId="{5879E022-4330-4585-9DF3-426C0D0C9FD5}">
      <dsp:nvSpPr>
        <dsp:cNvPr id="0" name=""/>
        <dsp:cNvSpPr/>
      </dsp:nvSpPr>
      <dsp:spPr>
        <a:xfrm>
          <a:off x="4191000" y="9524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kern="1200"/>
            <a:t>Παράγοντες Απόδοσης:
Συντελεστής Περιστροφής (SR): Ο λόγος της ταχύτητας του στροφείου προς την ταχύτητα του ανέμου επηρεάζει τη δύναμη της αεροδυναμικής.
Αναλογία Διαστάσεων (AR): Υψηλότερη AR βελτιώνει την αεροδυναμική απόδοση, κάνοντας τους κυλίνδρους να συμπεριφέρονται περισσότερο σαν φτερά.
Διάμετρος Τελικού Επιπέδου: Μεγαλύτερες διαμέτρους βελτιώνουν την άντωση και καθυστερούν την αύξηση της οπισθέλκουσας.</a:t>
          </a:r>
        </a:p>
      </dsp:txBody>
      <dsp:txXfrm>
        <a:off x="4191000" y="952499"/>
        <a:ext cx="3809999" cy="2286000"/>
      </dsp:txXfrm>
    </dsp:sp>
    <dsp:sp modelId="{0B6407D0-7C98-48E5-B414-0AA1A58302D2}">
      <dsp:nvSpPr>
        <dsp:cNvPr id="0" name=""/>
        <dsp:cNvSpPr/>
      </dsp:nvSpPr>
      <dsp:spPr>
        <a:xfrm>
          <a:off x="8382000" y="9524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b="1" kern="1200" dirty="0"/>
            <a:t>Πλεονεκτήματα: </a:t>
          </a:r>
        </a:p>
        <a:p>
          <a:pPr marL="0" lvl="0" indent="0" algn="ctr" defTabSz="533400">
            <a:lnSpc>
              <a:spcPct val="90000"/>
            </a:lnSpc>
            <a:spcBef>
              <a:spcPct val="0"/>
            </a:spcBef>
            <a:spcAft>
              <a:spcPct val="35000"/>
            </a:spcAft>
            <a:buNone/>
          </a:pPr>
          <a:r>
            <a:rPr lang="el-GR" sz="1200" b="1" kern="1200" dirty="0"/>
            <a:t>-</a:t>
          </a:r>
          <a:r>
            <a:rPr lang="el-GR" sz="1200" kern="1200" dirty="0"/>
            <a:t>Σημαντική μείωση κατανάλωσης καυσίμου (7-12,5%) και εκπομπών CO2.</a:t>
          </a:r>
        </a:p>
        <a:p>
          <a:pPr marL="0" lvl="0" indent="0" algn="ctr" defTabSz="533400">
            <a:lnSpc>
              <a:spcPct val="90000"/>
            </a:lnSpc>
            <a:spcBef>
              <a:spcPct val="0"/>
            </a:spcBef>
            <a:spcAft>
              <a:spcPct val="35000"/>
            </a:spcAft>
            <a:buNone/>
          </a:pPr>
          <a:r>
            <a:rPr lang="el-GR" sz="1200" kern="1200" dirty="0"/>
            <a:t>- Εδραιωμένη τεχνολογία με εμπορικές λύσεις από εταιρείες όπως η </a:t>
          </a:r>
          <a:r>
            <a:rPr lang="el-GR" sz="1200" kern="1200" dirty="0" err="1"/>
            <a:t>Anemoi</a:t>
          </a:r>
          <a:r>
            <a:rPr lang="el-GR" sz="1200" kern="1200" dirty="0"/>
            <a:t> και η </a:t>
          </a:r>
          <a:r>
            <a:rPr lang="el-GR" sz="1200" kern="1200" dirty="0" err="1"/>
            <a:t>Norsepower</a:t>
          </a:r>
          <a:r>
            <a:rPr lang="el-GR" sz="1200" kern="1200" dirty="0"/>
            <a:t>. </a:t>
          </a:r>
        </a:p>
        <a:p>
          <a:pPr marL="0" lvl="0" indent="0" algn="ctr" defTabSz="533400">
            <a:lnSpc>
              <a:spcPct val="90000"/>
            </a:lnSpc>
            <a:spcBef>
              <a:spcPct val="0"/>
            </a:spcBef>
            <a:spcAft>
              <a:spcPct val="35000"/>
            </a:spcAft>
            <a:buNone/>
          </a:pPr>
          <a:r>
            <a:rPr lang="el-GR" sz="1200" kern="1200" dirty="0"/>
            <a:t>- Αποτελεσματικοί με πλευρικούς ανέμους.</a:t>
          </a:r>
        </a:p>
        <a:p>
          <a:pPr marL="0" lvl="0" indent="0" algn="ctr" defTabSz="533400">
            <a:lnSpc>
              <a:spcPct val="90000"/>
            </a:lnSpc>
            <a:spcBef>
              <a:spcPct val="0"/>
            </a:spcBef>
            <a:spcAft>
              <a:spcPct val="35000"/>
            </a:spcAft>
            <a:buNone/>
          </a:pPr>
          <a:r>
            <a:rPr lang="el-GR" sz="1200" kern="1200" dirty="0"/>
            <a:t>- Ευέλικτοι σχεδιασμοί που επιτρέπουν εύκολη διαχείριση φορτίου.</a:t>
          </a:r>
        </a:p>
      </dsp:txBody>
      <dsp:txXfrm>
        <a:off x="8382000" y="952499"/>
        <a:ext cx="3809999" cy="2286000"/>
      </dsp:txXfrm>
    </dsp:sp>
    <dsp:sp modelId="{841BCCCA-CF63-4224-8D87-E8D9A4F0A772}">
      <dsp:nvSpPr>
        <dsp:cNvPr id="0" name=""/>
        <dsp:cNvSpPr/>
      </dsp:nvSpPr>
      <dsp:spPr>
        <a:xfrm>
          <a:off x="2095500" y="3619500"/>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b="1" kern="1200" dirty="0"/>
            <a:t>Σκεπτικά Εγκατάστασης: </a:t>
          </a:r>
        </a:p>
        <a:p>
          <a:pPr marL="0" lvl="0" indent="0" algn="ctr" defTabSz="533400">
            <a:lnSpc>
              <a:spcPct val="90000"/>
            </a:lnSpc>
            <a:spcBef>
              <a:spcPct val="0"/>
            </a:spcBef>
            <a:spcAft>
              <a:spcPct val="35000"/>
            </a:spcAft>
            <a:buNone/>
          </a:pPr>
          <a:r>
            <a:rPr lang="el-GR" sz="1200" b="1" kern="1200" dirty="0"/>
            <a:t>-  </a:t>
          </a:r>
          <a:r>
            <a:rPr lang="el-GR" sz="1200" kern="1200" dirty="0"/>
            <a:t>Είναι πιο αποτελεσματικοί σε αργά πλοία που λειτουργούν σε σταθερές ταχύτητες.</a:t>
          </a:r>
        </a:p>
        <a:p>
          <a:pPr marL="0" lvl="0" indent="0" algn="ctr" defTabSz="533400">
            <a:lnSpc>
              <a:spcPct val="90000"/>
            </a:lnSpc>
            <a:spcBef>
              <a:spcPct val="0"/>
            </a:spcBef>
            <a:spcAft>
              <a:spcPct val="35000"/>
            </a:spcAft>
            <a:buNone/>
          </a:pPr>
          <a:r>
            <a:rPr lang="el-GR" sz="1200" kern="1200" dirty="0"/>
            <a:t>- Τα πλοία πρέπει να έχουν επαρκή χώρο καταστρώματος και σημεία στήριξης.</a:t>
          </a:r>
        </a:p>
        <a:p>
          <a:pPr marL="0" lvl="0" indent="0" algn="ctr" defTabSz="533400">
            <a:lnSpc>
              <a:spcPct val="90000"/>
            </a:lnSpc>
            <a:spcBef>
              <a:spcPct val="0"/>
            </a:spcBef>
            <a:spcAft>
              <a:spcPct val="35000"/>
            </a:spcAft>
            <a:buNone/>
          </a:pPr>
          <a:endParaRPr lang="el-GR" sz="1200" kern="1200" dirty="0"/>
        </a:p>
      </dsp:txBody>
      <dsp:txXfrm>
        <a:off x="2095500" y="3619500"/>
        <a:ext cx="3809999" cy="2286000"/>
      </dsp:txXfrm>
    </dsp:sp>
    <dsp:sp modelId="{B39EEA84-722D-40F6-AB5C-F55A1000EDF4}">
      <dsp:nvSpPr>
        <dsp:cNvPr id="0" name=""/>
        <dsp:cNvSpPr/>
      </dsp:nvSpPr>
      <dsp:spPr>
        <a:xfrm>
          <a:off x="6286500" y="3619499"/>
          <a:ext cx="3809999" cy="22860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b="1" kern="1200" dirty="0"/>
            <a:t>Προκλήσεις:</a:t>
          </a:r>
        </a:p>
        <a:p>
          <a:pPr marL="0" lvl="0" indent="0" algn="ctr" defTabSz="533400">
            <a:lnSpc>
              <a:spcPct val="90000"/>
            </a:lnSpc>
            <a:spcBef>
              <a:spcPct val="0"/>
            </a:spcBef>
            <a:spcAft>
              <a:spcPct val="35000"/>
            </a:spcAft>
            <a:buNone/>
          </a:pPr>
          <a:r>
            <a:rPr lang="el-GR" sz="1200" b="1" kern="1200" dirty="0"/>
            <a:t>- </a:t>
          </a:r>
          <a:r>
            <a:rPr lang="el-GR" sz="1200" kern="1200" dirty="0"/>
            <a:t>Ενδέχεται να απαιτούνται τροποποιήσεις στα καταστρώματα των πλοίων.</a:t>
          </a:r>
        </a:p>
        <a:p>
          <a:pPr marL="0" lvl="0" indent="0" algn="ctr" defTabSz="533400">
            <a:lnSpc>
              <a:spcPct val="90000"/>
            </a:lnSpc>
            <a:spcBef>
              <a:spcPct val="0"/>
            </a:spcBef>
            <a:spcAft>
              <a:spcPct val="35000"/>
            </a:spcAft>
            <a:buNone/>
          </a:pPr>
          <a:r>
            <a:rPr lang="el-GR" sz="1200" kern="1200" dirty="0"/>
            <a:t>-  Απαιτείται εξωτερική ενέργεια για την περιστροφή των κυλίνδρων.</a:t>
          </a:r>
        </a:p>
        <a:p>
          <a:pPr marL="0" lvl="0" indent="0" algn="ctr" defTabSz="533400">
            <a:lnSpc>
              <a:spcPct val="90000"/>
            </a:lnSpc>
            <a:spcBef>
              <a:spcPct val="0"/>
            </a:spcBef>
            <a:spcAft>
              <a:spcPct val="35000"/>
            </a:spcAft>
            <a:buNone/>
          </a:pPr>
          <a:r>
            <a:rPr lang="el-GR" sz="1200" kern="1200" dirty="0"/>
            <a:t>- Αυξημένη ροπή πλεύσης και αντίσταση μπορεί να επηρεάσουν τη μανούβρα.</a:t>
          </a:r>
        </a:p>
        <a:p>
          <a:pPr marL="0" lvl="0" indent="0" algn="ctr" defTabSz="533400">
            <a:lnSpc>
              <a:spcPct val="90000"/>
            </a:lnSpc>
            <a:spcBef>
              <a:spcPct val="0"/>
            </a:spcBef>
            <a:spcAft>
              <a:spcPct val="35000"/>
            </a:spcAft>
            <a:buNone/>
          </a:pPr>
          <a:r>
            <a:rPr lang="el-GR" sz="1200" kern="1200" dirty="0"/>
            <a:t>- Πιθανές συντονιστικές (</a:t>
          </a:r>
          <a:r>
            <a:rPr lang="el-GR" sz="1200" kern="1200" dirty="0" err="1"/>
            <a:t>κραδασμικές</a:t>
          </a:r>
          <a:r>
            <a:rPr lang="el-GR" sz="1200" kern="1200" dirty="0"/>
            <a:t>) προκλήσεις σε ορισμένες συνθήκες.</a:t>
          </a:r>
        </a:p>
        <a:p>
          <a:pPr marL="0" lvl="0" indent="0" algn="ctr" defTabSz="533400">
            <a:lnSpc>
              <a:spcPct val="90000"/>
            </a:lnSpc>
            <a:spcBef>
              <a:spcPct val="0"/>
            </a:spcBef>
            <a:spcAft>
              <a:spcPct val="35000"/>
            </a:spcAft>
            <a:buNone/>
          </a:pPr>
          <a:endParaRPr lang="el-GR" sz="1200" kern="1200" dirty="0"/>
        </a:p>
      </dsp:txBody>
      <dsp:txXfrm>
        <a:off x="6286500" y="3619499"/>
        <a:ext cx="3809999" cy="2286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6E989C-C62E-4865-8A79-69398C84D07A}">
      <dsp:nvSpPr>
        <dsp:cNvPr id="0" name=""/>
        <dsp:cNvSpPr/>
      </dsp:nvSpPr>
      <dsp:spPr>
        <a:xfrm>
          <a:off x="0" y="54697"/>
          <a:ext cx="10515600" cy="1387101"/>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l-GR" sz="1400" kern="1200" dirty="0"/>
            <a:t>Σε δοκιμές σε διάφορα πλοία (</a:t>
          </a:r>
          <a:r>
            <a:rPr lang="el-GR" sz="1400" kern="1200" dirty="0" err="1"/>
            <a:t>Aframax</a:t>
          </a:r>
          <a:r>
            <a:rPr lang="el-GR" sz="1400" kern="1200" dirty="0"/>
            <a:t> Tankers, </a:t>
          </a:r>
          <a:r>
            <a:rPr lang="el-GR" sz="1400" kern="1200" dirty="0" err="1"/>
            <a:t>Handysize</a:t>
          </a:r>
          <a:r>
            <a:rPr lang="el-GR" sz="1400" kern="1200" dirty="0"/>
            <a:t> </a:t>
          </a:r>
          <a:r>
            <a:rPr lang="el-GR" sz="1400" kern="1200" dirty="0" err="1"/>
            <a:t>Bulk</a:t>
          </a:r>
          <a:r>
            <a:rPr lang="el-GR" sz="1400" kern="1200" dirty="0"/>
            <a:t> </a:t>
          </a:r>
          <a:r>
            <a:rPr lang="el-GR" sz="1400" kern="1200" dirty="0" err="1"/>
            <a:t>Carriers</a:t>
          </a:r>
          <a:r>
            <a:rPr lang="el-GR" sz="1400" kern="1200" dirty="0"/>
            <a:t>), οι </a:t>
          </a:r>
          <a:r>
            <a:rPr lang="el-GR" sz="1400" kern="1200" dirty="0" err="1"/>
            <a:t>Flettner</a:t>
          </a:r>
          <a:r>
            <a:rPr lang="el-GR" sz="1400" kern="1200" dirty="0"/>
            <a:t> </a:t>
          </a:r>
          <a:r>
            <a:rPr lang="el-GR" sz="1400" kern="1200" dirty="0" err="1"/>
            <a:t>Rotors</a:t>
          </a:r>
          <a:r>
            <a:rPr lang="el-GR" sz="1400" kern="1200" dirty="0"/>
            <a:t> έδειξαν εξοικονόμηση καυσίμου έως και 12% για </a:t>
          </a:r>
          <a:r>
            <a:rPr lang="el-GR" sz="1400" kern="1200" dirty="0" err="1"/>
            <a:t>bulk</a:t>
          </a:r>
          <a:r>
            <a:rPr lang="el-GR" sz="1400" kern="1200" dirty="0"/>
            <a:t> </a:t>
          </a:r>
          <a:r>
            <a:rPr lang="el-GR" sz="1400" kern="1200" dirty="0" err="1"/>
            <a:t>carriers</a:t>
          </a:r>
          <a:r>
            <a:rPr lang="el-GR" sz="1400" kern="1200" dirty="0"/>
            <a:t> και 6% για </a:t>
          </a:r>
          <a:r>
            <a:rPr lang="el-GR" sz="1400" kern="1200" dirty="0" err="1"/>
            <a:t>Aframax</a:t>
          </a:r>
          <a:r>
            <a:rPr lang="el-GR" sz="1400" kern="1200" dirty="0"/>
            <a:t> </a:t>
          </a:r>
          <a:r>
            <a:rPr lang="el-GR" sz="1400" kern="1200" dirty="0" err="1"/>
            <a:t>tankers</a:t>
          </a:r>
          <a:r>
            <a:rPr lang="el-GR" sz="1400" kern="1200" dirty="0"/>
            <a:t> υπό συγκεκριμένες συνθήκες. Η τοποθέτηση στην πλώρη ενίσχυσε σημαντικά τις εξοικονομήσεις.</a:t>
          </a:r>
          <a:endParaRPr lang="en-US" sz="1400" kern="1200" dirty="0"/>
        </a:p>
      </dsp:txBody>
      <dsp:txXfrm>
        <a:off x="67713" y="122410"/>
        <a:ext cx="10380174" cy="1251675"/>
      </dsp:txXfrm>
    </dsp:sp>
    <dsp:sp modelId="{BDF2845B-202B-4D01-881A-F72E8508F938}">
      <dsp:nvSpPr>
        <dsp:cNvPr id="0" name=""/>
        <dsp:cNvSpPr/>
      </dsp:nvSpPr>
      <dsp:spPr>
        <a:xfrm>
          <a:off x="0" y="1482118"/>
          <a:ext cx="10515600" cy="1387101"/>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l-GR" sz="1400" kern="1200" dirty="0"/>
            <a:t>Σε μια μελέτη που αφορούσε ένα φορτηγό πλοίο 229 μέτρων με τέσσερεις </a:t>
          </a:r>
          <a:r>
            <a:rPr lang="el-GR" sz="1400" kern="1200" dirty="0" err="1"/>
            <a:t>Flettner</a:t>
          </a:r>
          <a:r>
            <a:rPr lang="el-GR" sz="1400" kern="1200" dirty="0"/>
            <a:t> </a:t>
          </a:r>
          <a:r>
            <a:rPr lang="el-GR" sz="1400" kern="1200" dirty="0" err="1"/>
            <a:t>rotors</a:t>
          </a:r>
          <a:r>
            <a:rPr lang="el-GR" sz="1400" kern="1200" dirty="0"/>
            <a:t> (διάμετρος 4 μέτρα, ύψος 24 μέτρα), οι παράγοντες όπως η πορεία του πλοίου, η ταχύτητα του ανέμου και η κατεύθυνση επηρέασαν σημαντικά την καθαρή ισχύ εξόδου των περιστροφικών ιστίων</a:t>
          </a:r>
          <a:r>
            <a:rPr lang="en-US" sz="1400" kern="1200" dirty="0"/>
            <a:t>. </a:t>
          </a:r>
          <a:r>
            <a:rPr lang="el-GR" sz="1400" kern="1200" dirty="0"/>
            <a:t>Οι δυνητικές εξοικονομήσεις καυσίμου φτάνουν το 22,28%, με ετήσιες μειώσεις 270,4 τόνων </a:t>
          </a:r>
          <a:r>
            <a:rPr lang="el-GR" sz="1400" kern="1200" dirty="0" err="1"/>
            <a:t>NOx</a:t>
          </a:r>
          <a:r>
            <a:rPr lang="el-GR" sz="1400" kern="1200" dirty="0"/>
            <a:t> και 9.272 τόνων CO2. Η περίοδος αποπληρωμής εκτιμάται σε έξι χρόνια. </a:t>
          </a:r>
        </a:p>
      </dsp:txBody>
      <dsp:txXfrm>
        <a:off x="67713" y="1549831"/>
        <a:ext cx="10380174" cy="1251675"/>
      </dsp:txXfrm>
    </dsp:sp>
    <dsp:sp modelId="{461051DE-2E4F-4AC3-8185-88121EB82FC6}">
      <dsp:nvSpPr>
        <dsp:cNvPr id="0" name=""/>
        <dsp:cNvSpPr/>
      </dsp:nvSpPr>
      <dsp:spPr>
        <a:xfrm>
          <a:off x="0" y="2909539"/>
          <a:ext cx="10515600" cy="1387101"/>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l-GR" sz="1400" b="1" kern="1200" dirty="0"/>
            <a:t>Σύγκριση με Αετούς:</a:t>
          </a:r>
          <a:endParaRPr lang="el-GR" sz="1400" kern="1200" dirty="0"/>
        </a:p>
        <a:p>
          <a:pPr marL="0" lvl="0" indent="0" algn="l" defTabSz="622300">
            <a:lnSpc>
              <a:spcPct val="90000"/>
            </a:lnSpc>
            <a:spcBef>
              <a:spcPct val="0"/>
            </a:spcBef>
            <a:spcAft>
              <a:spcPct val="35000"/>
            </a:spcAft>
            <a:buFont typeface="Arial" panose="020B0604020202020204" pitchFamily="34" charset="0"/>
            <a:buNone/>
          </a:pPr>
          <a:r>
            <a:rPr lang="el-GR" sz="1400" kern="1200" dirty="0"/>
            <a:t>Οι </a:t>
          </a:r>
          <a:r>
            <a:rPr lang="el-GR" sz="1400" kern="1200" dirty="0" err="1"/>
            <a:t>Flettner</a:t>
          </a:r>
          <a:r>
            <a:rPr lang="el-GR" sz="1400" kern="1200" dirty="0"/>
            <a:t> </a:t>
          </a:r>
          <a:r>
            <a:rPr lang="el-GR" sz="1400" kern="1200" dirty="0" err="1"/>
            <a:t>Rotors</a:t>
          </a:r>
          <a:r>
            <a:rPr lang="el-GR" sz="1400" kern="1200" dirty="0"/>
            <a:t> λειτουργούν καλύτερα με πλευρικούς ανέμους και παρέχουν σταθερή απόδοση, ενώ οι αετοί υπερέχουν με ούριο άνεμο αλλά είναι λιγότερο σταθεροί.</a:t>
          </a:r>
        </a:p>
        <a:p>
          <a:pPr marL="0" lvl="0" indent="0" algn="l" defTabSz="622300">
            <a:lnSpc>
              <a:spcPct val="90000"/>
            </a:lnSpc>
            <a:spcBef>
              <a:spcPct val="0"/>
            </a:spcBef>
            <a:spcAft>
              <a:spcPct val="35000"/>
            </a:spcAft>
            <a:buFont typeface="Arial" panose="020B0604020202020204" pitchFamily="34" charset="0"/>
            <a:buNone/>
          </a:pPr>
          <a:r>
            <a:rPr lang="el-GR" sz="1400" kern="1200" dirty="0"/>
            <a:t>Οι συνολικές εξοικονομήσεις καυσίμου από τους </a:t>
          </a:r>
          <a:r>
            <a:rPr lang="el-GR" sz="1400" kern="1200" dirty="0" err="1"/>
            <a:t>Flettner</a:t>
          </a:r>
          <a:r>
            <a:rPr lang="el-GR" sz="1400" kern="1200" dirty="0"/>
            <a:t> </a:t>
          </a:r>
          <a:r>
            <a:rPr lang="el-GR" sz="1400" kern="1200" dirty="0" err="1"/>
            <a:t>Rotors</a:t>
          </a:r>
          <a:r>
            <a:rPr lang="el-GR" sz="1400" kern="1200" dirty="0"/>
            <a:t> είναι συνήθως πιο αξιόπιστες σε σύγκριση με τους αετούς, παρά το γεγονός ότι οι αετοί μπορούν να προσφέρουν υψηλότερη απόδοση υπό ιδανικές συνθήκες.</a:t>
          </a:r>
        </a:p>
      </dsp:txBody>
      <dsp:txXfrm>
        <a:off x="67713" y="2977252"/>
        <a:ext cx="10380174" cy="125167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926A7E-F664-45DF-8F9A-73F85412F585}">
      <dsp:nvSpPr>
        <dsp:cNvPr id="0" name=""/>
        <dsp:cNvSpPr/>
      </dsp:nvSpPr>
      <dsp:spPr>
        <a:xfrm>
          <a:off x="0" y="666981"/>
          <a:ext cx="5759131" cy="5171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dirty="0"/>
            <a:t>Γεωμετρικοί Παράγοντες:</a:t>
          </a:r>
          <a:r>
            <a:rPr lang="en-US" sz="1300" kern="1200" dirty="0"/>
            <a:t> </a:t>
          </a:r>
          <a:r>
            <a:rPr lang="el-GR" sz="1300" kern="1200" dirty="0"/>
            <a:t>Σχήμα, μέγεθος και προσανατολισμός του πτερυγίου επηρεάζουν τους συντελεστές άνωσης και αντίστασης.</a:t>
          </a:r>
          <a:endParaRPr lang="en-US" sz="1300" kern="1200" dirty="0"/>
        </a:p>
      </dsp:txBody>
      <dsp:txXfrm>
        <a:off x="25245" y="692226"/>
        <a:ext cx="5708641" cy="466650"/>
      </dsp:txXfrm>
    </dsp:sp>
    <dsp:sp modelId="{E7D4607A-0766-4D83-954C-4EAA865D8144}">
      <dsp:nvSpPr>
        <dsp:cNvPr id="0" name=""/>
        <dsp:cNvSpPr/>
      </dsp:nvSpPr>
      <dsp:spPr>
        <a:xfrm>
          <a:off x="0" y="1221561"/>
          <a:ext cx="5759131" cy="5171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a:t>Μέγιστο πάχος και θέση του επηρεάζουν την κατανομή πίεσης και τη δυναμική των δινών.</a:t>
          </a:r>
          <a:endParaRPr lang="en-US" sz="1300" kern="1200"/>
        </a:p>
      </dsp:txBody>
      <dsp:txXfrm>
        <a:off x="25245" y="1246806"/>
        <a:ext cx="5708641" cy="466650"/>
      </dsp:txXfrm>
    </dsp:sp>
    <dsp:sp modelId="{05BCDF95-7277-43EB-A4D4-C5555118C1B9}">
      <dsp:nvSpPr>
        <dsp:cNvPr id="0" name=""/>
        <dsp:cNvSpPr/>
      </dsp:nvSpPr>
      <dsp:spPr>
        <a:xfrm>
          <a:off x="0" y="1776141"/>
          <a:ext cx="5759131" cy="5171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a:t>Κινηματικοί Παράγοντες:</a:t>
          </a:r>
          <a:r>
            <a:rPr lang="en-US" sz="1300" kern="1200"/>
            <a:t> </a:t>
          </a:r>
          <a:r>
            <a:rPr lang="el-GR" sz="1300" kern="1200"/>
            <a:t>Συχνότητα Κίνησης: Υψηλότερες συχνότητες μπορεί να αυξάνουν την ώση, αλλά και την απαιτούμενη ισχύ.</a:t>
          </a:r>
          <a:endParaRPr lang="en-US" sz="1300" kern="1200"/>
        </a:p>
      </dsp:txBody>
      <dsp:txXfrm>
        <a:off x="25245" y="1801386"/>
        <a:ext cx="5708641" cy="466650"/>
      </dsp:txXfrm>
    </dsp:sp>
    <dsp:sp modelId="{5A878A3A-6175-4F39-8E7F-292D1F286B5E}">
      <dsp:nvSpPr>
        <dsp:cNvPr id="0" name=""/>
        <dsp:cNvSpPr/>
      </dsp:nvSpPr>
      <dsp:spPr>
        <a:xfrm>
          <a:off x="0" y="2330721"/>
          <a:ext cx="5759131" cy="5171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a:t>Πλάτος Κίνησης: Μεγαλύτερα πλάτη μπορούν να ενισχύσουν την ώση, αλλά και την αντίσταση.</a:t>
          </a:r>
          <a:r>
            <a:rPr lang="en-US" sz="1300" kern="1200"/>
            <a:t> </a:t>
          </a:r>
          <a:r>
            <a:rPr lang="el-GR" sz="1300" kern="1200"/>
            <a:t>Η γωνία προσβολής επηρεάζει την άνωση και την αντίσταση.</a:t>
          </a:r>
          <a:endParaRPr lang="en-US" sz="1300" kern="1200"/>
        </a:p>
      </dsp:txBody>
      <dsp:txXfrm>
        <a:off x="25245" y="2355966"/>
        <a:ext cx="5708641" cy="466650"/>
      </dsp:txXfrm>
    </dsp:sp>
    <dsp:sp modelId="{923CBE1B-0C1C-4DDF-AF70-1285B4B39C67}">
      <dsp:nvSpPr>
        <dsp:cNvPr id="0" name=""/>
        <dsp:cNvSpPr/>
      </dsp:nvSpPr>
      <dsp:spPr>
        <a:xfrm>
          <a:off x="0" y="2885302"/>
          <a:ext cx="5759131" cy="5171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a:t>Αλληλεπιδράσεις Πτερυγίων:</a:t>
          </a:r>
          <a:r>
            <a:rPr lang="en-US" sz="1300" kern="1200"/>
            <a:t> </a:t>
          </a:r>
          <a:r>
            <a:rPr lang="el-GR" sz="1300" kern="1200"/>
            <a:t>Πολλαπλά πτερύγια που λειτουργούν σε σειρά μπορούν να βελτιώσουν την απόδοση μέσω ευεργετικών αλληλεπιδράσεων.</a:t>
          </a:r>
          <a:endParaRPr lang="en-US" sz="1300" kern="1200"/>
        </a:p>
      </dsp:txBody>
      <dsp:txXfrm>
        <a:off x="25245" y="2910547"/>
        <a:ext cx="5708641" cy="466650"/>
      </dsp:txXfrm>
    </dsp:sp>
    <dsp:sp modelId="{D1494307-77B7-4A07-822B-989CC38DD177}">
      <dsp:nvSpPr>
        <dsp:cNvPr id="0" name=""/>
        <dsp:cNvSpPr/>
      </dsp:nvSpPr>
      <dsp:spPr>
        <a:xfrm>
          <a:off x="0" y="3439882"/>
          <a:ext cx="5759131" cy="5171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a:t>Δυναμική Δίνης:</a:t>
          </a:r>
          <a:r>
            <a:rPr lang="en-US" sz="1300" kern="1200"/>
            <a:t> </a:t>
          </a:r>
          <a:r>
            <a:rPr lang="el-GR" sz="1300" kern="1200"/>
            <a:t>Η αλληλεπίδραση των δινών επηρεάζει την απόδοση, με τον διαχωρισμό να μπορεί να έχει αρνητικές επιπτώσεις.</a:t>
          </a:r>
          <a:endParaRPr lang="en-US" sz="1300" kern="1200"/>
        </a:p>
      </dsp:txBody>
      <dsp:txXfrm>
        <a:off x="25245" y="3465127"/>
        <a:ext cx="5708641" cy="466650"/>
      </dsp:txXfrm>
    </dsp:sp>
    <dsp:sp modelId="{3C28CE14-2267-4682-BC49-E45877D9ED65}">
      <dsp:nvSpPr>
        <dsp:cNvPr id="0" name=""/>
        <dsp:cNvSpPr/>
      </dsp:nvSpPr>
      <dsp:spPr>
        <a:xfrm>
          <a:off x="0" y="3994462"/>
          <a:ext cx="5759131" cy="51714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a:t>Αριθμός Reynolds:</a:t>
          </a:r>
          <a:r>
            <a:rPr lang="en-US" sz="1300" kern="1200"/>
            <a:t> </a:t>
          </a:r>
          <a:r>
            <a:rPr lang="el-GR" sz="1300" kern="1200"/>
            <a:t>Υψηλότεροι αριθμοί οδηγούν σε καλύτερη απόδοση, ενώ ο διαχωρισμός δίνης είναι πιο πιθανός σε χαμηλότερους αριθμούς.</a:t>
          </a:r>
          <a:endParaRPr lang="en-US" sz="1300" kern="1200"/>
        </a:p>
      </dsp:txBody>
      <dsp:txXfrm>
        <a:off x="25245" y="4019707"/>
        <a:ext cx="5708641" cy="46665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99A5F-6A43-4DBA-9F7E-24D216FCB7F7}">
      <dsp:nvSpPr>
        <dsp:cNvPr id="0" name=""/>
        <dsp:cNvSpPr/>
      </dsp:nvSpPr>
      <dsp:spPr>
        <a:xfrm>
          <a:off x="0" y="91875"/>
          <a:ext cx="5205414" cy="98982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b="1" kern="1200" dirty="0"/>
            <a:t>Επίδραση στην κίνηση του πλοίου:</a:t>
          </a:r>
          <a:r>
            <a:rPr lang="en-US" sz="1800" b="1" kern="1200" dirty="0"/>
            <a:t> </a:t>
          </a:r>
          <a:r>
            <a:rPr lang="el-GR" sz="1800" kern="1200" dirty="0"/>
            <a:t>Μείωση των κινήσεων </a:t>
          </a:r>
          <a:r>
            <a:rPr lang="el-GR" sz="1800" kern="1200" dirty="0" err="1"/>
            <a:t>pitch</a:t>
          </a:r>
          <a:r>
            <a:rPr lang="el-GR" sz="1800" kern="1200" dirty="0"/>
            <a:t> και </a:t>
          </a:r>
          <a:r>
            <a:rPr lang="el-GR" sz="1800" kern="1200" dirty="0" err="1"/>
            <a:t>heave</a:t>
          </a:r>
          <a:r>
            <a:rPr lang="el-GR" sz="1800" kern="1200" dirty="0"/>
            <a:t> κατά περίπου 10% και 20% αντίστοιχα σε κύματα.</a:t>
          </a:r>
          <a:endParaRPr lang="en-US" sz="1800" kern="1200" dirty="0"/>
        </a:p>
      </dsp:txBody>
      <dsp:txXfrm>
        <a:off x="48319" y="140194"/>
        <a:ext cx="5108776" cy="893182"/>
      </dsp:txXfrm>
    </dsp:sp>
    <dsp:sp modelId="{D40174F4-7BFB-43D1-827E-81B308046761}">
      <dsp:nvSpPr>
        <dsp:cNvPr id="0" name=""/>
        <dsp:cNvSpPr/>
      </dsp:nvSpPr>
      <dsp:spPr>
        <a:xfrm>
          <a:off x="0" y="1133535"/>
          <a:ext cx="5205414" cy="98982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b="1" kern="1200"/>
            <a:t>Δυνάμεις πτερύγων</a:t>
          </a:r>
          <a:r>
            <a:rPr lang="el-GR" sz="1800" kern="1200"/>
            <a:t>:</a:t>
          </a:r>
          <a:r>
            <a:rPr lang="en-US" sz="1800" kern="1200"/>
            <a:t> </a:t>
          </a:r>
          <a:r>
            <a:rPr lang="el-GR" sz="1800" kern="1200"/>
            <a:t>Δημιουργία άντωσης (ώθηση) τόσο προς τα πάνω όσο και προς τα κάτω, με μεγαλύτερη δύναμη στην άνω διαδρομή.</a:t>
          </a:r>
          <a:endParaRPr lang="en-US" sz="1800" kern="1200"/>
        </a:p>
      </dsp:txBody>
      <dsp:txXfrm>
        <a:off x="48319" y="1181854"/>
        <a:ext cx="5108776" cy="893182"/>
      </dsp:txXfrm>
    </dsp:sp>
    <dsp:sp modelId="{16B4A6F5-A4F8-4953-A253-84EDE5E7C2B3}">
      <dsp:nvSpPr>
        <dsp:cNvPr id="0" name=""/>
        <dsp:cNvSpPr/>
      </dsp:nvSpPr>
      <dsp:spPr>
        <a:xfrm>
          <a:off x="0" y="2175195"/>
          <a:ext cx="5205414" cy="98982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b="1" kern="1200" dirty="0"/>
            <a:t>Αποδιδόμενη ισχύς:</a:t>
          </a:r>
          <a:r>
            <a:rPr lang="en-US" sz="1800" b="1" kern="1200" dirty="0"/>
            <a:t> </a:t>
          </a:r>
          <a:r>
            <a:rPr lang="el-GR" sz="1800" kern="1200" dirty="0"/>
            <a:t>Μείωση της απαιτούμενης ισχύος κατά 30%-50% σε κανονικά κύματα</a:t>
          </a:r>
          <a:r>
            <a:rPr lang="en-US" sz="1800" kern="1200" dirty="0"/>
            <a:t>.</a:t>
          </a:r>
          <a:r>
            <a:rPr lang="el-GR" sz="1800" kern="1200" dirty="0"/>
            <a:t> </a:t>
          </a:r>
          <a:endParaRPr lang="en-US" sz="1800" kern="1200" dirty="0"/>
        </a:p>
      </dsp:txBody>
      <dsp:txXfrm>
        <a:off x="48319" y="2223514"/>
        <a:ext cx="5108776" cy="893182"/>
      </dsp:txXfrm>
    </dsp:sp>
    <dsp:sp modelId="{0C14B6E7-8B49-4099-9DAB-12D3979F8B66}">
      <dsp:nvSpPr>
        <dsp:cNvPr id="0" name=""/>
        <dsp:cNvSpPr/>
      </dsp:nvSpPr>
      <dsp:spPr>
        <a:xfrm>
          <a:off x="0" y="3216855"/>
          <a:ext cx="5205414" cy="98982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b="1" kern="1200"/>
            <a:t>Μείωση ισχύος σε μη κανονικούς κυματισμούς:</a:t>
          </a:r>
          <a:r>
            <a:rPr lang="en-US" sz="1800" b="1" kern="1200"/>
            <a:t> </a:t>
          </a:r>
          <a:r>
            <a:rPr lang="el-GR" sz="1800" kern="1200"/>
            <a:t>Μείωση 12% στην αποδιδόμενη ισχύ σε μη κανονικούς κυματισμούς.</a:t>
          </a:r>
          <a:endParaRPr lang="en-US" sz="1800" kern="1200"/>
        </a:p>
      </dsp:txBody>
      <dsp:txXfrm>
        <a:off x="48319" y="3265174"/>
        <a:ext cx="5108776" cy="89318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02F249-BEFE-4299-B1D4-E2F66B7384C9}" type="datetimeFigureOut">
              <a:rPr lang="el-GR" smtClean="0"/>
              <a:t>25/10/2024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B1DEB7-142F-4334-B57B-1F3FA25F0735}" type="slidenum">
              <a:rPr lang="el-GR" smtClean="0"/>
              <a:t>‹#›</a:t>
            </a:fld>
            <a:endParaRPr lang="el-GR"/>
          </a:p>
        </p:txBody>
      </p:sp>
    </p:spTree>
    <p:extLst>
      <p:ext uri="{BB962C8B-B14F-4D97-AF65-F5344CB8AC3E}">
        <p14:creationId xmlns:p14="http://schemas.microsoft.com/office/powerpoint/2010/main" val="2572836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DB1DEB7-142F-4334-B57B-1F3FA25F0735}" type="slidenum">
              <a:rPr lang="el-GR" smtClean="0"/>
              <a:t>4</a:t>
            </a:fld>
            <a:endParaRPr lang="el-GR"/>
          </a:p>
        </p:txBody>
      </p:sp>
    </p:spTree>
    <p:extLst>
      <p:ext uri="{BB962C8B-B14F-4D97-AF65-F5344CB8AC3E}">
        <p14:creationId xmlns:p14="http://schemas.microsoft.com/office/powerpoint/2010/main" val="494607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1A685FE-1929-2BA7-4FF0-F4AB0E58ECB0}"/>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183C3A7A-DF93-408A-DDFE-A0EEA5DB1C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F6EDE972-2A51-958C-3391-4432FEBF1E01}"/>
              </a:ext>
            </a:extLst>
          </p:cNvPr>
          <p:cNvSpPr>
            <a:spLocks noGrp="1"/>
          </p:cNvSpPr>
          <p:nvPr>
            <p:ph type="dt" sz="half" idx="10"/>
          </p:nvPr>
        </p:nvSpPr>
        <p:spPr/>
        <p:txBody>
          <a:bodyPr/>
          <a:lstStyle/>
          <a:p>
            <a:fld id="{FB940240-D306-4DC6-95EA-A5BD0BAE1D12}" type="datetime1">
              <a:rPr lang="el-GR" smtClean="0"/>
              <a:t>25/10/2024</a:t>
            </a:fld>
            <a:endParaRPr lang="el-GR"/>
          </a:p>
        </p:txBody>
      </p:sp>
      <p:sp>
        <p:nvSpPr>
          <p:cNvPr id="5" name="Θέση υποσέλιδου 4">
            <a:extLst>
              <a:ext uri="{FF2B5EF4-FFF2-40B4-BE49-F238E27FC236}">
                <a16:creationId xmlns:a16="http://schemas.microsoft.com/office/drawing/2014/main" id="{9F8DDAC3-DE2D-A2DC-1B36-188C1C77D227}"/>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9CB1BE32-BF07-2E49-9E33-E694D451F952}"/>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847298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EBF14B0-DA33-11E5-960A-BE94050F4B4E}"/>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B14CCD34-0083-8C3D-1438-9B2863A04679}"/>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7119914B-0D6C-3F82-94ED-06BB91BBB3E9}"/>
              </a:ext>
            </a:extLst>
          </p:cNvPr>
          <p:cNvSpPr>
            <a:spLocks noGrp="1"/>
          </p:cNvSpPr>
          <p:nvPr>
            <p:ph type="dt" sz="half" idx="10"/>
          </p:nvPr>
        </p:nvSpPr>
        <p:spPr/>
        <p:txBody>
          <a:bodyPr/>
          <a:lstStyle/>
          <a:p>
            <a:fld id="{F29847A7-6C54-4E4B-8368-C04CE6624B80}" type="datetime1">
              <a:rPr lang="el-GR" smtClean="0"/>
              <a:t>25/10/2024</a:t>
            </a:fld>
            <a:endParaRPr lang="el-GR"/>
          </a:p>
        </p:txBody>
      </p:sp>
      <p:sp>
        <p:nvSpPr>
          <p:cNvPr id="5" name="Θέση υποσέλιδου 4">
            <a:extLst>
              <a:ext uri="{FF2B5EF4-FFF2-40B4-BE49-F238E27FC236}">
                <a16:creationId xmlns:a16="http://schemas.microsoft.com/office/drawing/2014/main" id="{396247DA-4419-8234-1A6D-64B786F23C8E}"/>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101CD73C-9DCA-5E53-0286-BE8171072549}"/>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3997910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9F2846F4-DD84-6D22-3CD3-898333A36D22}"/>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E3EC72A2-C616-17DD-1062-1E719CC7D046}"/>
              </a:ext>
            </a:extLst>
          </p:cNvPr>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2A020600-7B65-E377-1666-B07D4320A6D6}"/>
              </a:ext>
            </a:extLst>
          </p:cNvPr>
          <p:cNvSpPr>
            <a:spLocks noGrp="1"/>
          </p:cNvSpPr>
          <p:nvPr>
            <p:ph type="dt" sz="half" idx="10"/>
          </p:nvPr>
        </p:nvSpPr>
        <p:spPr/>
        <p:txBody>
          <a:bodyPr/>
          <a:lstStyle/>
          <a:p>
            <a:fld id="{AC95D1A8-758A-4A2E-8043-E756E00F07AF}" type="datetime1">
              <a:rPr lang="el-GR" smtClean="0"/>
              <a:t>25/10/2024</a:t>
            </a:fld>
            <a:endParaRPr lang="el-GR"/>
          </a:p>
        </p:txBody>
      </p:sp>
      <p:sp>
        <p:nvSpPr>
          <p:cNvPr id="5" name="Θέση υποσέλιδου 4">
            <a:extLst>
              <a:ext uri="{FF2B5EF4-FFF2-40B4-BE49-F238E27FC236}">
                <a16:creationId xmlns:a16="http://schemas.microsoft.com/office/drawing/2014/main" id="{217E9646-C5E3-5A76-BB8A-2921997FD68C}"/>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CBEEBD97-5BCC-7F27-A7EF-FB13928A8A18}"/>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2207870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76DCEDE-54D2-4EB3-6E33-69ADED96CDB6}"/>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50F1FE2F-7025-FA45-9BDF-3C513EBE19D2}"/>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F4E7E184-70D2-33AF-6FAA-5B571611BFC7}"/>
              </a:ext>
            </a:extLst>
          </p:cNvPr>
          <p:cNvSpPr>
            <a:spLocks noGrp="1"/>
          </p:cNvSpPr>
          <p:nvPr>
            <p:ph type="dt" sz="half" idx="10"/>
          </p:nvPr>
        </p:nvSpPr>
        <p:spPr/>
        <p:txBody>
          <a:bodyPr/>
          <a:lstStyle/>
          <a:p>
            <a:fld id="{DEBDBD41-53D8-4FE6-BB07-4A4B22C3DA20}" type="datetime1">
              <a:rPr lang="el-GR" smtClean="0"/>
              <a:t>25/10/2024</a:t>
            </a:fld>
            <a:endParaRPr lang="el-GR"/>
          </a:p>
        </p:txBody>
      </p:sp>
      <p:sp>
        <p:nvSpPr>
          <p:cNvPr id="5" name="Θέση υποσέλιδου 4">
            <a:extLst>
              <a:ext uri="{FF2B5EF4-FFF2-40B4-BE49-F238E27FC236}">
                <a16:creationId xmlns:a16="http://schemas.microsoft.com/office/drawing/2014/main" id="{3CF8A5BB-1AF7-F2D0-9C4F-06F051A2DC77}"/>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0FAE1C46-695A-C8F2-7870-0A2BAFD5E2B4}"/>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2153577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33A9B6C-D27D-A551-ECA7-94B6E848755A}"/>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7454E679-E4C8-FE6A-AE94-7B15B3D919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79A0016A-B73D-2BC0-FF97-DBEF0B5DB83E}"/>
              </a:ext>
            </a:extLst>
          </p:cNvPr>
          <p:cNvSpPr>
            <a:spLocks noGrp="1"/>
          </p:cNvSpPr>
          <p:nvPr>
            <p:ph type="dt" sz="half" idx="10"/>
          </p:nvPr>
        </p:nvSpPr>
        <p:spPr/>
        <p:txBody>
          <a:bodyPr/>
          <a:lstStyle/>
          <a:p>
            <a:fld id="{ECE280AA-3DE1-44E0-81A6-1C8908E569A6}" type="datetime1">
              <a:rPr lang="el-GR" smtClean="0"/>
              <a:t>25/10/2024</a:t>
            </a:fld>
            <a:endParaRPr lang="el-GR"/>
          </a:p>
        </p:txBody>
      </p:sp>
      <p:sp>
        <p:nvSpPr>
          <p:cNvPr id="5" name="Θέση υποσέλιδου 4">
            <a:extLst>
              <a:ext uri="{FF2B5EF4-FFF2-40B4-BE49-F238E27FC236}">
                <a16:creationId xmlns:a16="http://schemas.microsoft.com/office/drawing/2014/main" id="{40C4FA84-7064-3D83-FD73-A5995D48B5DB}"/>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11A84FFE-1B4D-46CA-1C70-8D0BCC6095B8}"/>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2744410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E7D390E-9F57-BFE1-CCEE-25946E16F9CC}"/>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1775E05C-6C54-B9FA-26FA-AC377E8F5C69}"/>
              </a:ext>
            </a:extLst>
          </p:cNvPr>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περιεχομένου 3">
            <a:extLst>
              <a:ext uri="{FF2B5EF4-FFF2-40B4-BE49-F238E27FC236}">
                <a16:creationId xmlns:a16="http://schemas.microsoft.com/office/drawing/2014/main" id="{1DA9AB33-B2CE-1CED-C78E-0CA91D41F890}"/>
              </a:ext>
            </a:extLst>
          </p:cNvPr>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ημερομηνίας 4">
            <a:extLst>
              <a:ext uri="{FF2B5EF4-FFF2-40B4-BE49-F238E27FC236}">
                <a16:creationId xmlns:a16="http://schemas.microsoft.com/office/drawing/2014/main" id="{F747BC9A-B98A-5F09-CDF4-8C5F6BFA2F26}"/>
              </a:ext>
            </a:extLst>
          </p:cNvPr>
          <p:cNvSpPr>
            <a:spLocks noGrp="1"/>
          </p:cNvSpPr>
          <p:nvPr>
            <p:ph type="dt" sz="half" idx="10"/>
          </p:nvPr>
        </p:nvSpPr>
        <p:spPr/>
        <p:txBody>
          <a:bodyPr/>
          <a:lstStyle/>
          <a:p>
            <a:fld id="{CA4FA1B7-6E11-4896-800B-0B93C86EAA24}" type="datetime1">
              <a:rPr lang="el-GR" smtClean="0"/>
              <a:t>25/10/2024</a:t>
            </a:fld>
            <a:endParaRPr lang="el-GR"/>
          </a:p>
        </p:txBody>
      </p:sp>
      <p:sp>
        <p:nvSpPr>
          <p:cNvPr id="6" name="Θέση υποσέλιδου 5">
            <a:extLst>
              <a:ext uri="{FF2B5EF4-FFF2-40B4-BE49-F238E27FC236}">
                <a16:creationId xmlns:a16="http://schemas.microsoft.com/office/drawing/2014/main" id="{AF8E148E-1390-76D4-E5E0-AA7BA8BF7340}"/>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7C9D9F5E-D5AD-AC26-B7E0-E3098B9E20B9}"/>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3852710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C9AAB40-0B66-527C-6C9D-DB9179176286}"/>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07906558-CEF4-F982-AAB0-42FBA5DA33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778CEEFD-BA07-7D97-94B0-E6BCB1022280}"/>
              </a:ext>
            </a:extLst>
          </p:cNvPr>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κειμένου 4">
            <a:extLst>
              <a:ext uri="{FF2B5EF4-FFF2-40B4-BE49-F238E27FC236}">
                <a16:creationId xmlns:a16="http://schemas.microsoft.com/office/drawing/2014/main" id="{86381E3D-AC46-A27A-D477-98173AB292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D966D592-7007-276E-567B-094A0815D0CB}"/>
              </a:ext>
            </a:extLst>
          </p:cNvPr>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7" name="Θέση ημερομηνίας 6">
            <a:extLst>
              <a:ext uri="{FF2B5EF4-FFF2-40B4-BE49-F238E27FC236}">
                <a16:creationId xmlns:a16="http://schemas.microsoft.com/office/drawing/2014/main" id="{DA9C5C67-20FC-EDAD-F6C0-CBDA0EA49D03}"/>
              </a:ext>
            </a:extLst>
          </p:cNvPr>
          <p:cNvSpPr>
            <a:spLocks noGrp="1"/>
          </p:cNvSpPr>
          <p:nvPr>
            <p:ph type="dt" sz="half" idx="10"/>
          </p:nvPr>
        </p:nvSpPr>
        <p:spPr/>
        <p:txBody>
          <a:bodyPr/>
          <a:lstStyle/>
          <a:p>
            <a:fld id="{65FC2825-F5B8-45BF-9201-E9DD0ECC39D4}" type="datetime1">
              <a:rPr lang="el-GR" smtClean="0"/>
              <a:t>25/10/2024</a:t>
            </a:fld>
            <a:endParaRPr lang="el-GR"/>
          </a:p>
        </p:txBody>
      </p:sp>
      <p:sp>
        <p:nvSpPr>
          <p:cNvPr id="8" name="Θέση υποσέλιδου 7">
            <a:extLst>
              <a:ext uri="{FF2B5EF4-FFF2-40B4-BE49-F238E27FC236}">
                <a16:creationId xmlns:a16="http://schemas.microsoft.com/office/drawing/2014/main" id="{2E138ADF-C3C4-8CE3-4783-8A2A7CB81FC2}"/>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1135065B-B029-3EC4-F12F-F5B6E1F212D3}"/>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1101096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AE7F84F-A958-9B84-C38E-6416AFA3E71C}"/>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2AAFC094-239A-AF3A-5ACC-9B24FBA172AB}"/>
              </a:ext>
            </a:extLst>
          </p:cNvPr>
          <p:cNvSpPr>
            <a:spLocks noGrp="1"/>
          </p:cNvSpPr>
          <p:nvPr>
            <p:ph type="dt" sz="half" idx="10"/>
          </p:nvPr>
        </p:nvSpPr>
        <p:spPr/>
        <p:txBody>
          <a:bodyPr/>
          <a:lstStyle/>
          <a:p>
            <a:fld id="{26215E38-7888-4C2F-A907-7E849D5F639C}" type="datetime1">
              <a:rPr lang="el-GR" smtClean="0"/>
              <a:t>25/10/2024</a:t>
            </a:fld>
            <a:endParaRPr lang="el-GR"/>
          </a:p>
        </p:txBody>
      </p:sp>
      <p:sp>
        <p:nvSpPr>
          <p:cNvPr id="4" name="Θέση υποσέλιδου 3">
            <a:extLst>
              <a:ext uri="{FF2B5EF4-FFF2-40B4-BE49-F238E27FC236}">
                <a16:creationId xmlns:a16="http://schemas.microsoft.com/office/drawing/2014/main" id="{6B579737-4C72-D0EE-CA1F-9C3AAD8F774A}"/>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2D32E636-6B57-D5FA-22DC-7FCE54D74958}"/>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2507768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2488C1BB-5427-9607-A403-D66CC9865E2A}"/>
              </a:ext>
            </a:extLst>
          </p:cNvPr>
          <p:cNvSpPr>
            <a:spLocks noGrp="1"/>
          </p:cNvSpPr>
          <p:nvPr>
            <p:ph type="dt" sz="half" idx="10"/>
          </p:nvPr>
        </p:nvSpPr>
        <p:spPr/>
        <p:txBody>
          <a:bodyPr/>
          <a:lstStyle/>
          <a:p>
            <a:fld id="{3461BF6C-5645-4DFC-98D6-BDB8C7D42B8B}" type="datetime1">
              <a:rPr lang="el-GR" smtClean="0"/>
              <a:t>25/10/2024</a:t>
            </a:fld>
            <a:endParaRPr lang="el-GR"/>
          </a:p>
        </p:txBody>
      </p:sp>
      <p:sp>
        <p:nvSpPr>
          <p:cNvPr id="3" name="Θέση υποσέλιδου 2">
            <a:extLst>
              <a:ext uri="{FF2B5EF4-FFF2-40B4-BE49-F238E27FC236}">
                <a16:creationId xmlns:a16="http://schemas.microsoft.com/office/drawing/2014/main" id="{559EFAF5-14EC-8304-24FA-3F5FA0883060}"/>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F9A13404-E2A3-6195-195E-5288674163A1}"/>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4242142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C35C4-6EAF-254E-41F4-EE7E24DA1AED}"/>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75F5DB8E-49CC-419E-CB65-69A445F106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E24363D1-CB14-2B58-0D9E-DC92D38E24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0F1D3D4B-7A67-4DCF-19C6-99E5A398F085}"/>
              </a:ext>
            </a:extLst>
          </p:cNvPr>
          <p:cNvSpPr>
            <a:spLocks noGrp="1"/>
          </p:cNvSpPr>
          <p:nvPr>
            <p:ph type="dt" sz="half" idx="10"/>
          </p:nvPr>
        </p:nvSpPr>
        <p:spPr/>
        <p:txBody>
          <a:bodyPr/>
          <a:lstStyle/>
          <a:p>
            <a:fld id="{07EBF193-822D-43C3-BE67-4DCE05D6E0E1}" type="datetime1">
              <a:rPr lang="el-GR" smtClean="0"/>
              <a:t>25/10/2024</a:t>
            </a:fld>
            <a:endParaRPr lang="el-GR"/>
          </a:p>
        </p:txBody>
      </p:sp>
      <p:sp>
        <p:nvSpPr>
          <p:cNvPr id="6" name="Θέση υποσέλιδου 5">
            <a:extLst>
              <a:ext uri="{FF2B5EF4-FFF2-40B4-BE49-F238E27FC236}">
                <a16:creationId xmlns:a16="http://schemas.microsoft.com/office/drawing/2014/main" id="{440D4D7D-7A4A-8168-6EB9-9D8309068FF8}"/>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ACB91DE6-E05F-7148-A530-3A8E24D06935}"/>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3060746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EC81D88-3989-53F1-90C2-232F9AEDD478}"/>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42400F61-8376-9819-BF75-B66183485E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B91D43F8-DFF8-A9B7-F92C-E519361DEB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8AD238B1-9C9D-6CFD-9F06-95799882F64B}"/>
              </a:ext>
            </a:extLst>
          </p:cNvPr>
          <p:cNvSpPr>
            <a:spLocks noGrp="1"/>
          </p:cNvSpPr>
          <p:nvPr>
            <p:ph type="dt" sz="half" idx="10"/>
          </p:nvPr>
        </p:nvSpPr>
        <p:spPr/>
        <p:txBody>
          <a:bodyPr/>
          <a:lstStyle/>
          <a:p>
            <a:fld id="{1BAE90EA-C20F-46F2-91F9-2EEE61CFBA75}" type="datetime1">
              <a:rPr lang="el-GR" smtClean="0"/>
              <a:t>25/10/2024</a:t>
            </a:fld>
            <a:endParaRPr lang="el-GR"/>
          </a:p>
        </p:txBody>
      </p:sp>
      <p:sp>
        <p:nvSpPr>
          <p:cNvPr id="6" name="Θέση υποσέλιδου 5">
            <a:extLst>
              <a:ext uri="{FF2B5EF4-FFF2-40B4-BE49-F238E27FC236}">
                <a16:creationId xmlns:a16="http://schemas.microsoft.com/office/drawing/2014/main" id="{C6F089B6-32DF-AF92-9CAB-8EB51C3405F6}"/>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556EDC2D-F7F4-16AD-A6BF-542540AF140A}"/>
              </a:ext>
            </a:extLst>
          </p:cNvPr>
          <p:cNvSpPr>
            <a:spLocks noGrp="1"/>
          </p:cNvSpPr>
          <p:nvPr>
            <p:ph type="sldNum" sz="quarter" idx="12"/>
          </p:nvPr>
        </p:nvSpPr>
        <p:spPr/>
        <p:txBody>
          <a:bodyPr/>
          <a:lstStyle/>
          <a:p>
            <a:fld id="{9DC25D34-C652-4AC6-A133-80583E454734}" type="slidenum">
              <a:rPr lang="el-GR" smtClean="0"/>
              <a:t>‹#›</a:t>
            </a:fld>
            <a:endParaRPr lang="el-GR"/>
          </a:p>
        </p:txBody>
      </p:sp>
    </p:spTree>
    <p:extLst>
      <p:ext uri="{BB962C8B-B14F-4D97-AF65-F5344CB8AC3E}">
        <p14:creationId xmlns:p14="http://schemas.microsoft.com/office/powerpoint/2010/main" val="615855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DD796B5B-55D7-F362-81F9-10E1F05684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82A56F27-C5F3-7E24-1756-8D11C4D4A3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6B8B37ED-2F5B-FF17-DC6D-80960417C9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A225425-B7C8-45EF-9685-D4335B0F4021}" type="datetime1">
              <a:rPr lang="el-GR" smtClean="0"/>
              <a:t>25/10/2024</a:t>
            </a:fld>
            <a:endParaRPr lang="el-GR"/>
          </a:p>
        </p:txBody>
      </p:sp>
      <p:sp>
        <p:nvSpPr>
          <p:cNvPr id="5" name="Θέση υποσέλιδου 4">
            <a:extLst>
              <a:ext uri="{FF2B5EF4-FFF2-40B4-BE49-F238E27FC236}">
                <a16:creationId xmlns:a16="http://schemas.microsoft.com/office/drawing/2014/main" id="{9F7229EC-8C0F-7055-735E-EB80812262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A70600E4-10A4-FAD4-DC67-CC7F5F86FE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DC25D34-C652-4AC6-A133-80583E454734}" type="slidenum">
              <a:rPr lang="el-GR" smtClean="0"/>
              <a:t>‹#›</a:t>
            </a:fld>
            <a:endParaRPr lang="el-GR"/>
          </a:p>
        </p:txBody>
      </p:sp>
    </p:spTree>
    <p:extLst>
      <p:ext uri="{BB962C8B-B14F-4D97-AF65-F5344CB8AC3E}">
        <p14:creationId xmlns:p14="http://schemas.microsoft.com/office/powerpoint/2010/main" val="982941560"/>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5.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A2C1AA6-1BD2-4A99-1A2C-F4D879FEB3F8}"/>
              </a:ext>
            </a:extLst>
          </p:cNvPr>
          <p:cNvSpPr>
            <a:spLocks noGrp="1"/>
          </p:cNvSpPr>
          <p:nvPr>
            <p:ph type="ctrTitle"/>
          </p:nvPr>
        </p:nvSpPr>
        <p:spPr>
          <a:xfrm>
            <a:off x="1524000" y="2363739"/>
            <a:ext cx="9144000" cy="1146223"/>
          </a:xfrm>
        </p:spPr>
        <p:txBody>
          <a:bodyPr/>
          <a:lstStyle/>
          <a:p>
            <a:r>
              <a:rPr lang="en-US" dirty="0"/>
              <a:t>ENERGY SAVING DEVICES </a:t>
            </a:r>
            <a:endParaRPr lang="el-GR" dirty="0"/>
          </a:p>
        </p:txBody>
      </p:sp>
      <p:sp>
        <p:nvSpPr>
          <p:cNvPr id="4" name="Rectangle 1">
            <a:extLst>
              <a:ext uri="{FF2B5EF4-FFF2-40B4-BE49-F238E27FC236}">
                <a16:creationId xmlns:a16="http://schemas.microsoft.com/office/drawing/2014/main" id="{4BE872D8-FCC2-A675-85EC-FD687B239D48}"/>
              </a:ext>
            </a:extLst>
          </p:cNvPr>
          <p:cNvSpPr>
            <a:spLocks noGrp="1" noChangeArrowheads="1"/>
          </p:cNvSpPr>
          <p:nvPr>
            <p:ph type="subTitle" idx="1"/>
          </p:nvPr>
        </p:nvSpPr>
        <p:spPr bwMode="auto">
          <a:xfrm>
            <a:off x="5009535" y="4068665"/>
            <a:ext cx="2172929"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rPr>
              <a:t>ΣΤΥΛΙΑΝΗ-ΓΕΩΡΓΙΑ ΡΙΝΤΑΡΗ</a:t>
            </a:r>
            <a:endParaRPr kumimoji="0" lang="el-GR" altLang="el-GR" sz="800" b="0" i="0" u="none" strike="noStrike" cap="none" normalizeH="0" baseline="0" dirty="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rPr>
              <a:t>A</a:t>
            </a:r>
            <a:r>
              <a:rPr kumimoji="0" lang="el-GR"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rPr>
              <a:t>Ρ. ΜΗΤΡΩΟΥ: </a:t>
            </a:r>
            <a:r>
              <a:rPr kumimoji="0" lang="en-US"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rPr>
              <a:t>NM</a:t>
            </a:r>
            <a:r>
              <a:rPr kumimoji="0" lang="el-GR"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rPr>
              <a:t>16040</a:t>
            </a:r>
            <a:endParaRPr kumimoji="0" lang="el-GR" altLang="el-GR" sz="800" b="0" i="0" u="none" strike="noStrike" cap="none" normalizeH="0" baseline="0" dirty="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rPr>
              <a:t>AKA</a:t>
            </a:r>
            <a:r>
              <a:rPr kumimoji="0" lang="el-GR"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rPr>
              <a:t>Δ. ΕΤΟΣ: 2023-2024</a:t>
            </a:r>
            <a:endParaRPr kumimoji="0" lang="en-US"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1800" b="1" i="0" u="none" strike="noStrike" cap="none" normalizeH="0" baseline="0" dirty="0">
              <a:ln>
                <a:noFill/>
              </a:ln>
              <a:solidFill>
                <a:schemeClr val="tx1"/>
              </a:solidFill>
              <a:effectLst/>
              <a:latin typeface="Arial" panose="020B0604020202020204" pitchFamily="34" charset="0"/>
            </a:endParaRPr>
          </a:p>
        </p:txBody>
      </p:sp>
      <p:sp>
        <p:nvSpPr>
          <p:cNvPr id="5" name="Rectangle 3">
            <a:extLst>
              <a:ext uri="{FF2B5EF4-FFF2-40B4-BE49-F238E27FC236}">
                <a16:creationId xmlns:a16="http://schemas.microsoft.com/office/drawing/2014/main" id="{E05EC45A-D1FF-AC2C-9D10-90B401A41D41}"/>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1026" name="image1.png" descr="Εικόνα που περιέχει κύκλος, εμπρόσθια όψη&#10;&#10;Περιγραφή που δημιουργήθηκε αυτόματα">
            <a:extLst>
              <a:ext uri="{FF2B5EF4-FFF2-40B4-BE49-F238E27FC236}">
                <a16:creationId xmlns:a16="http://schemas.microsoft.com/office/drawing/2014/main" id="{0C6D5EFA-CCBF-1693-BF43-51985DA6D3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4" y="1166763"/>
            <a:ext cx="1174750" cy="11969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a:extLst>
              <a:ext uri="{FF2B5EF4-FFF2-40B4-BE49-F238E27FC236}">
                <a16:creationId xmlns:a16="http://schemas.microsoft.com/office/drawing/2014/main" id="{7A1ED72A-2F74-ABCD-5B65-92C14B6C971F}"/>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rPr>
              <a:t>ΕΘΝΙΚΟ ΜΕΤΣΟΒΙΟ ΠΟΛΥΤΕΧΝΕΙΟ</a:t>
            </a:r>
            <a:endParaRPr kumimoji="0" lang="el-GR" altLang="el-GR" sz="8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a:ln>
                  <a:noFill/>
                </a:ln>
                <a:solidFill>
                  <a:srgbClr val="5B9BD5"/>
                </a:solidFill>
                <a:effectLst/>
                <a:latin typeface="Calibri" panose="020F0502020204030204" pitchFamily="34" charset="0"/>
                <a:ea typeface="Times New Roman" panose="02020603050405020304" pitchFamily="18" charset="0"/>
                <a:cs typeface="Arial" panose="020B0604020202020204" pitchFamily="34" charset="0"/>
              </a:rPr>
              <a:t>ΣΧΟΛΗ ΝΑΥΠΗΓΩΝ ΜΗΧΑΝΟΛΟΓΩΝ ΜΗΧΑΝΙΚΩΝ</a:t>
            </a:r>
            <a:endParaRPr kumimoji="0" lang="el-GR" altLang="el-GR" sz="1800" b="0" i="0" u="none" strike="noStrike" cap="none" normalizeH="0" baseline="0" dirty="0">
              <a:ln>
                <a:noFill/>
              </a:ln>
              <a:solidFill>
                <a:schemeClr val="tx1"/>
              </a:solidFill>
              <a:effectLst/>
              <a:latin typeface="Arial" panose="020B0604020202020204" pitchFamily="34" charset="0"/>
            </a:endParaRPr>
          </a:p>
        </p:txBody>
      </p:sp>
      <p:sp>
        <p:nvSpPr>
          <p:cNvPr id="3" name="Θέση αριθμού διαφάνειας 2">
            <a:extLst>
              <a:ext uri="{FF2B5EF4-FFF2-40B4-BE49-F238E27FC236}">
                <a16:creationId xmlns:a16="http://schemas.microsoft.com/office/drawing/2014/main" id="{3FB51E52-EB06-3CAC-96F4-F4EA253A5392}"/>
              </a:ext>
            </a:extLst>
          </p:cNvPr>
          <p:cNvSpPr>
            <a:spLocks noGrp="1"/>
          </p:cNvSpPr>
          <p:nvPr>
            <p:ph type="sldNum" sz="quarter" idx="12"/>
          </p:nvPr>
        </p:nvSpPr>
        <p:spPr/>
        <p:txBody>
          <a:bodyPr/>
          <a:lstStyle/>
          <a:p>
            <a:fld id="{9DC25D34-C652-4AC6-A133-80583E454734}" type="slidenum">
              <a:rPr lang="el-GR" smtClean="0"/>
              <a:t>1</a:t>
            </a:fld>
            <a:endParaRPr lang="el-GR"/>
          </a:p>
        </p:txBody>
      </p:sp>
    </p:spTree>
    <p:extLst>
      <p:ext uri="{BB962C8B-B14F-4D97-AF65-F5344CB8AC3E}">
        <p14:creationId xmlns:p14="http://schemas.microsoft.com/office/powerpoint/2010/main" val="1700627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9F540651-0758-A6A0-868D-DF4FDAC23B21}"/>
              </a:ext>
            </a:extLst>
          </p:cNvPr>
          <p:cNvSpPr>
            <a:spLocks noGrp="1"/>
          </p:cNvSpPr>
          <p:nvPr>
            <p:ph type="title"/>
          </p:nvPr>
        </p:nvSpPr>
        <p:spPr>
          <a:xfrm>
            <a:off x="589560" y="856180"/>
            <a:ext cx="4560584" cy="1128068"/>
          </a:xfrm>
        </p:spPr>
        <p:txBody>
          <a:bodyPr vert="horz" lIns="91440" tIns="45720" rIns="91440" bIns="45720" rtlCol="0" anchor="ctr">
            <a:normAutofit/>
          </a:bodyPr>
          <a:lstStyle/>
          <a:p>
            <a:r>
              <a:rPr lang="en-US" sz="3700" dirty="0"/>
              <a:t>WÄRTSILÄ HP NOZZLE</a:t>
            </a:r>
          </a:p>
        </p:txBody>
      </p:sp>
      <p:grpSp>
        <p:nvGrpSpPr>
          <p:cNvPr id="13" name="Group 1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4" name="Rectangle 1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Θέση κειμένου 3">
            <a:extLst>
              <a:ext uri="{FF2B5EF4-FFF2-40B4-BE49-F238E27FC236}">
                <a16:creationId xmlns:a16="http://schemas.microsoft.com/office/drawing/2014/main" id="{CCC5C57E-5031-AA6D-01AD-7D3D9EB80B05}"/>
              </a:ext>
            </a:extLst>
          </p:cNvPr>
          <p:cNvSpPr>
            <a:spLocks noGrp="1"/>
          </p:cNvSpPr>
          <p:nvPr>
            <p:ph type="body" sz="half" idx="2"/>
          </p:nvPr>
        </p:nvSpPr>
        <p:spPr>
          <a:xfrm>
            <a:off x="590719" y="2330505"/>
            <a:ext cx="4559425" cy="3979585"/>
          </a:xfrm>
        </p:spPr>
        <p:txBody>
          <a:bodyPr vert="horz" lIns="91440" tIns="45720" rIns="91440" bIns="45720" rtlCol="0" anchor="ctr">
            <a:normAutofit/>
          </a:bodyPr>
          <a:lstStyle/>
          <a:p>
            <a:pPr indent="-228600">
              <a:buFont typeface="Arial" panose="020B0604020202020204" pitchFamily="34" charset="0"/>
              <a:buChar char="•"/>
            </a:pPr>
            <a:r>
              <a:rPr lang="en-US" sz="1000"/>
              <a:t>Eίναι ένας προηγμένος σχεδιασμός έλικας που διαθέτει βελτιστοποιημένο υδροδυναμικό σχήμα για την ενίσχυση της αποδοτικότητας ώσης και τη μείωση του θορύβου και της διάλυσης του νερού. </a:t>
            </a:r>
          </a:p>
          <a:p>
            <a:pPr indent="-228600">
              <a:buFont typeface="Arial" panose="020B0604020202020204" pitchFamily="34" charset="0"/>
              <a:buChar char="•"/>
            </a:pPr>
            <a:r>
              <a:rPr lang="en-US" sz="1000"/>
              <a:t>Βελτιώνει την αποδοτικότητα πρόωσης έως και 50% σε σύγκριση με τις συμβατικές έλικες, οδηγώντας σε εξοικονόμηση καυσίμου και μείωση των εκπομπών. </a:t>
            </a:r>
          </a:p>
          <a:p>
            <a:pPr indent="-228600">
              <a:buFont typeface="Arial" panose="020B0604020202020204" pitchFamily="34" charset="0"/>
              <a:buChar char="•"/>
            </a:pPr>
            <a:r>
              <a:rPr lang="en-US" sz="1000"/>
              <a:t>Είναι ιδιαίτερα ωφέλιμο για βαριά σκάφη και ρυμουλκά, αυξάνοντας την ώση ρυμούλκησης κατά 5% για την ίδια ισχύ σε σύγκριση με τα τυπικά ακροφύσια 19Α. </a:t>
            </a:r>
          </a:p>
          <a:p>
            <a:pPr indent="-228600">
              <a:buFont typeface="Arial" panose="020B0604020202020204" pitchFamily="34" charset="0"/>
              <a:buChar char="•"/>
            </a:pPr>
            <a:r>
              <a:rPr lang="en-US" sz="1000"/>
              <a:t>Εξοικονομεί επίσης καύσιμο για τα σκάφη που λειτουργούν σε χαμηλές ταχύτητες υπηρεσίας και επιτρέπει την αναδρομική εγκατάσταση. </a:t>
            </a:r>
          </a:p>
          <a:p>
            <a:pPr indent="-228600">
              <a:buFont typeface="Arial" panose="020B0604020202020204" pitchFamily="34" charset="0"/>
              <a:buChar char="•"/>
            </a:pPr>
            <a:r>
              <a:rPr lang="en-US" sz="1000"/>
              <a:t>Το ακροφυσίο ενισχύει την απόδοση της πρύμνης, μειώνει τα επίπεδα θορύβου έως και 50% και μειώνει τη φθορά της έλικας, μειώνοντας έτσι τα κόστη συντήρησης. </a:t>
            </a:r>
          </a:p>
          <a:p>
            <a:pPr indent="-228600">
              <a:buFont typeface="Arial" panose="020B0604020202020204" pitchFamily="34" charset="0"/>
              <a:buChar char="•"/>
            </a:pPr>
            <a:r>
              <a:rPr lang="en-US" sz="1000"/>
              <a:t>Ο βελτιστοποιημένος σχεδιασμός και οι ιδιότητες μείωσης του θορύβου το καθιστούν ιδανικό για σκάφη ευαίσθητα στον θόρυβο, όπως τα ρυμουλκά, τα σκάφη αναψυχής και τα σκάφη έρευνας και διάσωσης, προσφέροντας βελτιωμένη ευελιξία και μειώνοντας τις προκαλούμενες από την έλικα δονήσεις που θα μπορούσαν να συντομεύσουν τη διάρκεια ζωής της.</a:t>
            </a:r>
          </a:p>
        </p:txBody>
      </p:sp>
      <p:sp>
        <p:nvSpPr>
          <p:cNvPr id="19" name="Rectangle 1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Θέση εικόνας 5" descr="Εικόνα που περιέχει νερό, βαθυκύανο, υποβρύχια, κολύμβηση&#10;&#10;Περιγραφή που δημιουργήθηκε αυτόματα">
            <a:extLst>
              <a:ext uri="{FF2B5EF4-FFF2-40B4-BE49-F238E27FC236}">
                <a16:creationId xmlns:a16="http://schemas.microsoft.com/office/drawing/2014/main" id="{908EF01B-7A60-1270-73B0-41339EB9133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4957" r="37531" b="-1"/>
          <a:stretch/>
        </p:blipFill>
        <p:spPr>
          <a:xfrm>
            <a:off x="5977788" y="799352"/>
            <a:ext cx="5425410" cy="5259296"/>
          </a:xfrm>
          <a:prstGeom prst="rect">
            <a:avLst/>
          </a:prstGeom>
        </p:spPr>
      </p:pic>
      <p:sp>
        <p:nvSpPr>
          <p:cNvPr id="3" name="Θέση αριθμού διαφάνειας 2">
            <a:extLst>
              <a:ext uri="{FF2B5EF4-FFF2-40B4-BE49-F238E27FC236}">
                <a16:creationId xmlns:a16="http://schemas.microsoft.com/office/drawing/2014/main" id="{F97CF417-C77F-8296-D7EE-C8A86C7F214D}"/>
              </a:ext>
            </a:extLst>
          </p:cNvPr>
          <p:cNvSpPr>
            <a:spLocks noGrp="1"/>
          </p:cNvSpPr>
          <p:nvPr>
            <p:ph type="sldNum" sz="quarter" idx="12"/>
          </p:nvPr>
        </p:nvSpPr>
        <p:spPr/>
        <p:txBody>
          <a:bodyPr/>
          <a:lstStyle/>
          <a:p>
            <a:fld id="{9DC25D34-C652-4AC6-A133-80583E454734}" type="slidenum">
              <a:rPr lang="el-GR" smtClean="0"/>
              <a:t>10</a:t>
            </a:fld>
            <a:endParaRPr lang="el-GR"/>
          </a:p>
        </p:txBody>
      </p:sp>
    </p:spTree>
    <p:extLst>
      <p:ext uri="{BB962C8B-B14F-4D97-AF65-F5344CB8AC3E}">
        <p14:creationId xmlns:p14="http://schemas.microsoft.com/office/powerpoint/2010/main" val="2970361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DDB93FE-534C-C972-1F54-C9EDA6ED433B}"/>
              </a:ext>
            </a:extLst>
          </p:cNvPr>
          <p:cNvSpPr>
            <a:spLocks noGrp="1"/>
          </p:cNvSpPr>
          <p:nvPr>
            <p:ph type="title"/>
          </p:nvPr>
        </p:nvSpPr>
        <p:spPr>
          <a:xfrm>
            <a:off x="-38229" y="-284746"/>
            <a:ext cx="12240404" cy="1072699"/>
          </a:xfrm>
        </p:spPr>
        <p:txBody>
          <a:bodyPr vert="horz" lIns="91440" tIns="45720" rIns="91440" bIns="45720" rtlCol="0" anchor="b">
            <a:normAutofit/>
          </a:bodyPr>
          <a:lstStyle/>
          <a:p>
            <a:r>
              <a:rPr lang="en-US" sz="1800" b="1" kern="1200" dirty="0">
                <a:solidFill>
                  <a:schemeClr val="tx1"/>
                </a:solidFill>
                <a:latin typeface="+mj-lt"/>
                <a:ea typeface="+mj-ea"/>
                <a:cs typeface="+mj-cs"/>
              </a:rPr>
              <a:t>PROPOLLER BOSS CAP FINS (PBCF) </a:t>
            </a:r>
            <a:br>
              <a:rPr lang="en-US" sz="1800" b="1" kern="1200" dirty="0">
                <a:solidFill>
                  <a:schemeClr val="tx1"/>
                </a:solidFill>
                <a:latin typeface="+mj-lt"/>
                <a:ea typeface="+mj-ea"/>
                <a:cs typeface="+mj-cs"/>
              </a:rPr>
            </a:br>
            <a:r>
              <a:rPr lang="en-US" sz="1400" kern="1200" dirty="0">
                <a:solidFill>
                  <a:schemeClr val="tx1"/>
                </a:solidFill>
                <a:latin typeface="+mj-lt"/>
                <a:ea typeface="+mj-ea"/>
                <a:cs typeface="+mj-cs"/>
              </a:rPr>
              <a:t>Τα PBCF </a:t>
            </a:r>
            <a:r>
              <a:rPr lang="en-US" sz="1400" kern="1200" dirty="0" err="1">
                <a:solidFill>
                  <a:schemeClr val="tx1"/>
                </a:solidFill>
                <a:latin typeface="+mj-lt"/>
                <a:ea typeface="+mj-ea"/>
                <a:cs typeface="+mj-cs"/>
              </a:rPr>
              <a:t>είν</a:t>
            </a:r>
            <a:r>
              <a:rPr lang="en-US" sz="1400" kern="1200" dirty="0">
                <a:solidFill>
                  <a:schemeClr val="tx1"/>
                </a:solidFill>
                <a:latin typeface="+mj-lt"/>
                <a:ea typeface="+mj-ea"/>
                <a:cs typeface="+mj-cs"/>
              </a:rPr>
              <a:t>αι πτερύγια που τοποθετούνται στον κεντρικό κόμβο της προπέλας ενός πλοίου, σχεδιασμένα για να βελτιώνουν την απόδοση της προπέλας, προσφέροντας σημαντικά οφέλη στη λειτουργία του πλοίου</a:t>
            </a:r>
            <a:r>
              <a:rPr lang="en-US" sz="1800" kern="1200" dirty="0">
                <a:solidFill>
                  <a:schemeClr val="tx1"/>
                </a:solidFill>
                <a:latin typeface="+mj-lt"/>
                <a:ea typeface="+mj-ea"/>
                <a:cs typeface="+mj-cs"/>
              </a:rPr>
              <a:t>.</a:t>
            </a:r>
          </a:p>
        </p:txBody>
      </p:sp>
      <p:sp>
        <p:nvSpPr>
          <p:cNvPr id="3" name="Θέση περιεχομένου 2">
            <a:extLst>
              <a:ext uri="{FF2B5EF4-FFF2-40B4-BE49-F238E27FC236}">
                <a16:creationId xmlns:a16="http://schemas.microsoft.com/office/drawing/2014/main" id="{1BA61AF5-2017-7DAA-5D14-3724FF21E152}"/>
              </a:ext>
            </a:extLst>
          </p:cNvPr>
          <p:cNvSpPr>
            <a:spLocks noGrp="1"/>
          </p:cNvSpPr>
          <p:nvPr>
            <p:ph sz="half" idx="1"/>
          </p:nvPr>
        </p:nvSpPr>
        <p:spPr>
          <a:xfrm>
            <a:off x="-32131" y="689870"/>
            <a:ext cx="7160013" cy="3585797"/>
          </a:xfrm>
        </p:spPr>
        <p:txBody>
          <a:bodyPr vert="horz" lIns="91440" tIns="45720" rIns="91440" bIns="45720" rtlCol="0" anchor="t">
            <a:noAutofit/>
          </a:bodyPr>
          <a:lstStyle/>
          <a:p>
            <a:pPr marL="0" indent="0">
              <a:buNone/>
            </a:pPr>
            <a:r>
              <a:rPr lang="en-US" sz="1200" b="1" dirty="0" err="1"/>
              <a:t>Οφέλη</a:t>
            </a:r>
            <a:endParaRPr lang="en-US" sz="1200" b="1" dirty="0"/>
          </a:p>
          <a:p>
            <a:r>
              <a:rPr lang="en-US" sz="1200" dirty="0" err="1">
                <a:latin typeface="+mj-lt"/>
                <a:ea typeface="+mj-ea"/>
                <a:cs typeface="+mj-cs"/>
              </a:rPr>
              <a:t>Μείωση</a:t>
            </a:r>
            <a:r>
              <a:rPr lang="en-US" sz="1200" dirty="0">
                <a:latin typeface="+mj-lt"/>
                <a:ea typeface="+mj-ea"/>
                <a:cs typeface="+mj-cs"/>
              </a:rPr>
              <a:t> </a:t>
            </a:r>
            <a:r>
              <a:rPr lang="en-US" sz="1200" dirty="0" err="1">
                <a:latin typeface="+mj-lt"/>
                <a:ea typeface="+mj-ea"/>
                <a:cs typeface="+mj-cs"/>
              </a:rPr>
              <a:t>της</a:t>
            </a:r>
            <a:r>
              <a:rPr lang="en-US" sz="1200" dirty="0">
                <a:latin typeface="+mj-lt"/>
                <a:ea typeface="+mj-ea"/>
                <a:cs typeface="+mj-cs"/>
              </a:rPr>
              <a:t> </a:t>
            </a:r>
            <a:r>
              <a:rPr lang="en-US" sz="1200" dirty="0" err="1">
                <a:latin typeface="+mj-lt"/>
                <a:ea typeface="+mj-ea"/>
                <a:cs typeface="+mj-cs"/>
              </a:rPr>
              <a:t>δίνης</a:t>
            </a:r>
            <a:r>
              <a:rPr lang="en-US" sz="1200" dirty="0">
                <a:latin typeface="+mj-lt"/>
                <a:ea typeface="+mj-ea"/>
                <a:cs typeface="+mj-cs"/>
              </a:rPr>
              <a:t>: </a:t>
            </a:r>
            <a:r>
              <a:rPr lang="en-US" sz="1200" dirty="0" err="1">
                <a:latin typeface="+mj-lt"/>
                <a:ea typeface="+mj-ea"/>
                <a:cs typeface="+mj-cs"/>
              </a:rPr>
              <a:t>Συμ</a:t>
            </a:r>
            <a:r>
              <a:rPr lang="en-US" sz="1200" dirty="0">
                <a:latin typeface="+mj-lt"/>
                <a:ea typeface="+mj-ea"/>
                <a:cs typeface="+mj-cs"/>
              </a:rPr>
              <a:t>βάλλουν στη μείωση των περιστροφών του νερού που προκύπτουν από την προπέλα, ελαχιστοποιώντας τις απώλειες ενέργειας.</a:t>
            </a:r>
          </a:p>
          <a:p>
            <a:r>
              <a:rPr lang="en-US" sz="1200" dirty="0" err="1">
                <a:latin typeface="+mj-lt"/>
                <a:ea typeface="+mj-ea"/>
                <a:cs typeface="+mj-cs"/>
              </a:rPr>
              <a:t>Βελτίωση</a:t>
            </a:r>
            <a:r>
              <a:rPr lang="en-US" sz="1200" dirty="0">
                <a:latin typeface="+mj-lt"/>
                <a:ea typeface="+mj-ea"/>
                <a:cs typeface="+mj-cs"/>
              </a:rPr>
              <a:t> </a:t>
            </a:r>
            <a:r>
              <a:rPr lang="en-US" sz="1200" dirty="0" err="1">
                <a:latin typeface="+mj-lt"/>
                <a:ea typeface="+mj-ea"/>
                <a:cs typeface="+mj-cs"/>
              </a:rPr>
              <a:t>της</a:t>
            </a:r>
            <a:r>
              <a:rPr lang="en-US" sz="1200" dirty="0">
                <a:latin typeface="+mj-lt"/>
                <a:ea typeface="+mj-ea"/>
                <a:cs typeface="+mj-cs"/>
              </a:rPr>
              <a:t> κατα</a:t>
            </a:r>
            <a:r>
              <a:rPr lang="en-US" sz="1200" dirty="0" err="1">
                <a:latin typeface="+mj-lt"/>
                <a:ea typeface="+mj-ea"/>
                <a:cs typeface="+mj-cs"/>
              </a:rPr>
              <a:t>νομής</a:t>
            </a:r>
            <a:r>
              <a:rPr lang="en-US" sz="1200" dirty="0">
                <a:latin typeface="+mj-lt"/>
                <a:ea typeface="+mj-ea"/>
                <a:cs typeface="+mj-cs"/>
              </a:rPr>
              <a:t> π</a:t>
            </a:r>
            <a:r>
              <a:rPr lang="en-US" sz="1200" dirty="0" err="1">
                <a:latin typeface="+mj-lt"/>
                <a:ea typeface="+mj-ea"/>
                <a:cs typeface="+mj-cs"/>
              </a:rPr>
              <a:t>ίεσης</a:t>
            </a:r>
            <a:r>
              <a:rPr lang="en-US" sz="1200" dirty="0">
                <a:latin typeface="+mj-lt"/>
                <a:ea typeface="+mj-ea"/>
                <a:cs typeface="+mj-cs"/>
              </a:rPr>
              <a:t>: </a:t>
            </a:r>
            <a:r>
              <a:rPr lang="en-US" sz="1200" dirty="0" err="1">
                <a:latin typeface="+mj-lt"/>
                <a:ea typeface="+mj-ea"/>
                <a:cs typeface="+mj-cs"/>
              </a:rPr>
              <a:t>Αυξάνοντ</a:t>
            </a:r>
            <a:r>
              <a:rPr lang="en-US" sz="1200" dirty="0">
                <a:latin typeface="+mj-lt"/>
                <a:ea typeface="+mj-ea"/>
                <a:cs typeface="+mj-cs"/>
              </a:rPr>
              <a:t>ας την ώθηση της προπέλας μέσω της βελτιωμένης πίεσης του νερού γύρω της. </a:t>
            </a:r>
          </a:p>
          <a:p>
            <a:r>
              <a:rPr lang="en-US" sz="1200" dirty="0" err="1">
                <a:latin typeface="+mj-lt"/>
                <a:ea typeface="+mj-ea"/>
                <a:cs typeface="+mj-cs"/>
              </a:rPr>
              <a:t>Βελτιωμένη</a:t>
            </a:r>
            <a:r>
              <a:rPr lang="en-US" sz="1200" dirty="0">
                <a:latin typeface="+mj-lt"/>
                <a:ea typeface="+mj-ea"/>
                <a:cs typeface="+mj-cs"/>
              </a:rPr>
              <a:t> απ</a:t>
            </a:r>
            <a:r>
              <a:rPr lang="en-US" sz="1200" dirty="0" err="1">
                <a:latin typeface="+mj-lt"/>
                <a:ea typeface="+mj-ea"/>
                <a:cs typeface="+mj-cs"/>
              </a:rPr>
              <a:t>οδοτικότητ</a:t>
            </a:r>
            <a:r>
              <a:rPr lang="en-US" sz="1200" dirty="0">
                <a:latin typeface="+mj-lt"/>
                <a:ea typeface="+mj-ea"/>
                <a:cs typeface="+mj-cs"/>
              </a:rPr>
              <a:t>α προπέλας: Ελαχιστοποιούν τις απώλειες ενέργειας, κάνοντάς την πιο αποδοτική και μειώνοντας την ενέργεια που απαιτείται για την παραγωγή ώθησης</a:t>
            </a:r>
            <a:r>
              <a:rPr lang="el-GR" sz="1200" dirty="0">
                <a:latin typeface="+mj-lt"/>
                <a:ea typeface="+mj-ea"/>
                <a:cs typeface="+mj-cs"/>
              </a:rPr>
              <a:t>. Η </a:t>
            </a:r>
            <a:r>
              <a:rPr lang="en-US" sz="1200" dirty="0">
                <a:latin typeface="+mj-lt"/>
                <a:ea typeface="+mj-ea"/>
                <a:cs typeface="+mj-cs"/>
              </a:rPr>
              <a:t> κα</a:t>
            </a:r>
            <a:r>
              <a:rPr lang="en-US" sz="1200" dirty="0" err="1">
                <a:latin typeface="+mj-lt"/>
                <a:ea typeface="+mj-ea"/>
                <a:cs typeface="+mj-cs"/>
              </a:rPr>
              <a:t>λύτερη</a:t>
            </a:r>
            <a:r>
              <a:rPr lang="en-US" sz="1200" dirty="0">
                <a:latin typeface="+mj-lt"/>
                <a:ea typeface="+mj-ea"/>
                <a:cs typeface="+mj-cs"/>
              </a:rPr>
              <a:t> απ</a:t>
            </a:r>
            <a:r>
              <a:rPr lang="en-US" sz="1200" dirty="0" err="1">
                <a:latin typeface="+mj-lt"/>
                <a:ea typeface="+mj-ea"/>
                <a:cs typeface="+mj-cs"/>
              </a:rPr>
              <a:t>οδοτικότητ</a:t>
            </a:r>
            <a:r>
              <a:rPr lang="en-US" sz="1200" dirty="0">
                <a:latin typeface="+mj-lt"/>
                <a:ea typeface="+mj-ea"/>
                <a:cs typeface="+mj-cs"/>
              </a:rPr>
              <a:t>α οδηγεί σε λιγότερη κατανάλωση καυσίμου, εξοικονομώντας κόστος</a:t>
            </a:r>
            <a:r>
              <a:rPr lang="el-GR" sz="1200" dirty="0">
                <a:latin typeface="+mj-lt"/>
                <a:ea typeface="+mj-ea"/>
                <a:cs typeface="+mj-cs"/>
              </a:rPr>
              <a:t> αλλά έχοντας και χ</a:t>
            </a:r>
            <a:r>
              <a:rPr lang="en-US" sz="1200" dirty="0">
                <a:latin typeface="+mj-lt"/>
                <a:ea typeface="+mj-ea"/>
                <a:cs typeface="+mj-cs"/>
              </a:rPr>
              <a:t>α</a:t>
            </a:r>
            <a:r>
              <a:rPr lang="en-US" sz="1200" dirty="0" err="1">
                <a:latin typeface="+mj-lt"/>
                <a:ea typeface="+mj-ea"/>
                <a:cs typeface="+mj-cs"/>
              </a:rPr>
              <a:t>μηλότερες</a:t>
            </a:r>
            <a:r>
              <a:rPr lang="en-US" sz="1200" dirty="0">
                <a:latin typeface="+mj-lt"/>
                <a:ea typeface="+mj-ea"/>
                <a:cs typeface="+mj-cs"/>
              </a:rPr>
              <a:t> </a:t>
            </a:r>
            <a:r>
              <a:rPr lang="en-US" sz="1200" dirty="0" err="1">
                <a:latin typeface="+mj-lt"/>
                <a:ea typeface="+mj-ea"/>
                <a:cs typeface="+mj-cs"/>
              </a:rPr>
              <a:t>εκ</a:t>
            </a:r>
            <a:r>
              <a:rPr lang="en-US" sz="1200" dirty="0">
                <a:latin typeface="+mj-lt"/>
                <a:ea typeface="+mj-ea"/>
                <a:cs typeface="+mj-cs"/>
              </a:rPr>
              <a:t>πομπές:</a:t>
            </a:r>
          </a:p>
          <a:p>
            <a:r>
              <a:rPr lang="en-US" sz="1200" dirty="0">
                <a:latin typeface="+mj-lt"/>
                <a:ea typeface="+mj-ea"/>
                <a:cs typeface="+mj-cs"/>
              </a:rPr>
              <a:t> </a:t>
            </a:r>
            <a:r>
              <a:rPr lang="en-US" sz="1200" dirty="0" err="1">
                <a:latin typeface="+mj-lt"/>
                <a:ea typeface="+mj-ea"/>
                <a:cs typeface="+mj-cs"/>
              </a:rPr>
              <a:t>Αυξημένη</a:t>
            </a:r>
            <a:r>
              <a:rPr lang="en-US" sz="1200" dirty="0">
                <a:latin typeface="+mj-lt"/>
                <a:ea typeface="+mj-ea"/>
                <a:cs typeface="+mj-cs"/>
              </a:rPr>
              <a:t> </a:t>
            </a:r>
            <a:r>
              <a:rPr lang="en-US" sz="1200" dirty="0" err="1">
                <a:latin typeface="+mj-lt"/>
                <a:ea typeface="+mj-ea"/>
                <a:cs typeface="+mj-cs"/>
              </a:rPr>
              <a:t>εμ</a:t>
            </a:r>
            <a:r>
              <a:rPr lang="en-US" sz="1200" dirty="0">
                <a:latin typeface="+mj-lt"/>
                <a:ea typeface="+mj-ea"/>
                <a:cs typeface="+mj-cs"/>
              </a:rPr>
              <a:t>βέλεια λειτουργίας: Μειώνοντας την κατανάλωση καυσίμου, επιτρέπει μεγαλύτερη εμβέλεια σε σχέση με ένα μόνο ρεζερβουάρ.</a:t>
            </a:r>
          </a:p>
          <a:p>
            <a:r>
              <a:rPr lang="en-US" sz="1200" dirty="0">
                <a:latin typeface="+mj-lt"/>
                <a:ea typeface="+mj-ea"/>
                <a:cs typeface="+mj-cs"/>
              </a:rPr>
              <a:t> </a:t>
            </a:r>
            <a:r>
              <a:rPr lang="en-US" sz="1200" dirty="0" err="1">
                <a:latin typeface="+mj-lt"/>
                <a:ea typeface="+mj-ea"/>
                <a:cs typeface="+mj-cs"/>
              </a:rPr>
              <a:t>Μείωση</a:t>
            </a:r>
            <a:r>
              <a:rPr lang="en-US" sz="1200" dirty="0">
                <a:latin typeface="+mj-lt"/>
                <a:ea typeface="+mj-ea"/>
                <a:cs typeface="+mj-cs"/>
              </a:rPr>
              <a:t> </a:t>
            </a:r>
            <a:r>
              <a:rPr lang="en-US" sz="1200" dirty="0" err="1">
                <a:latin typeface="+mj-lt"/>
                <a:ea typeface="+mj-ea"/>
                <a:cs typeface="+mj-cs"/>
              </a:rPr>
              <a:t>θορύ</a:t>
            </a:r>
            <a:r>
              <a:rPr lang="en-US" sz="1200" dirty="0">
                <a:latin typeface="+mj-lt"/>
                <a:ea typeface="+mj-ea"/>
                <a:cs typeface="+mj-cs"/>
              </a:rPr>
              <a:t>βου: Μειώνει τις εκπομπές θορύβου κατά τη λειτουργία, ενισχύοντας την άνεση.</a:t>
            </a:r>
            <a:endParaRPr lang="el-GR" sz="1200" dirty="0">
              <a:latin typeface="+mj-lt"/>
              <a:ea typeface="+mj-ea"/>
              <a:cs typeface="+mj-cs"/>
            </a:endParaRPr>
          </a:p>
        </p:txBody>
      </p:sp>
      <p:pic>
        <p:nvPicPr>
          <p:cNvPr id="6" name="Θέση περιεχομένου 5" descr="Εικόνα που περιέχει έλικας, τέχνη&#10;&#10;Περιγραφή που δημιουργήθηκε αυτόματα">
            <a:extLst>
              <a:ext uri="{FF2B5EF4-FFF2-40B4-BE49-F238E27FC236}">
                <a16:creationId xmlns:a16="http://schemas.microsoft.com/office/drawing/2014/main" id="{32ED200C-9BA8-6316-4894-81D466784ACF}"/>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9778" t="1200" r="23790" b="-1200"/>
          <a:stretch/>
        </p:blipFill>
        <p:spPr>
          <a:xfrm>
            <a:off x="7127883" y="1148256"/>
            <a:ext cx="5064117" cy="5048790"/>
          </a:xfrm>
          <a:prstGeom prst="rect">
            <a:avLst/>
          </a:prstGeom>
        </p:spPr>
      </p:pic>
      <p:grpSp>
        <p:nvGrpSpPr>
          <p:cNvPr id="41" name="Group 34">
            <a:extLst>
              <a:ext uri="{FF2B5EF4-FFF2-40B4-BE49-F238E27FC236}">
                <a16:creationId xmlns:a16="http://schemas.microsoft.com/office/drawing/2014/main" id="{1FD67D68-9B83-C338-8342-3348D8F223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36" name="Rectangle 35">
              <a:extLst>
                <a:ext uri="{FF2B5EF4-FFF2-40B4-BE49-F238E27FC236}">
                  <a16:creationId xmlns:a16="http://schemas.microsoft.com/office/drawing/2014/main" id="{1E397F34-6B84-0D3B-0F29-B1D134B3B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36">
              <a:extLst>
                <a:ext uri="{FF2B5EF4-FFF2-40B4-BE49-F238E27FC236}">
                  <a16:creationId xmlns:a16="http://schemas.microsoft.com/office/drawing/2014/main" id="{9BD98075-BFC1-BE9C-7FB7-23FE55E433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948530F7-2FCE-C97F-B4EC-05B68AC8D4BD}"/>
              </a:ext>
            </a:extLst>
          </p:cNvPr>
          <p:cNvSpPr txBox="1"/>
          <p:nvPr/>
        </p:nvSpPr>
        <p:spPr>
          <a:xfrm>
            <a:off x="-5025" y="4038080"/>
            <a:ext cx="6840379" cy="2396554"/>
          </a:xfrm>
          <a:prstGeom prst="rect">
            <a:avLst/>
          </a:prstGeom>
          <a:noFill/>
        </p:spPr>
        <p:txBody>
          <a:bodyPr wrap="square">
            <a:spAutoFit/>
          </a:bodyPr>
          <a:lstStyle/>
          <a:p>
            <a:pPr>
              <a:lnSpc>
                <a:spcPct val="90000"/>
              </a:lnSpc>
              <a:spcBef>
                <a:spcPts val="1000"/>
              </a:spcBef>
            </a:pPr>
            <a:r>
              <a:rPr lang="el-GR" sz="1200" b="1" dirty="0">
                <a:latin typeface="+mj-lt"/>
                <a:ea typeface="+mj-ea"/>
                <a:cs typeface="+mj-cs"/>
              </a:rPr>
              <a:t>Παράγοντες που επηρεάζουν την κατασκευή</a:t>
            </a:r>
            <a:endParaRPr lang="en-US" sz="1200" b="1" dirty="0">
              <a:latin typeface="+mj-lt"/>
              <a:ea typeface="+mj-ea"/>
              <a:cs typeface="+mj-cs"/>
            </a:endParaRPr>
          </a:p>
          <a:p>
            <a:pPr marL="228600" indent="-228600">
              <a:lnSpc>
                <a:spcPct val="90000"/>
              </a:lnSpc>
              <a:spcBef>
                <a:spcPts val="1000"/>
              </a:spcBef>
              <a:buFont typeface="Arial" panose="020B0604020202020204" pitchFamily="34" charset="0"/>
              <a:buChar char="•"/>
            </a:pPr>
            <a:r>
              <a:rPr lang="el-GR" sz="1200" dirty="0">
                <a:latin typeface="+mj-lt"/>
                <a:ea typeface="+mj-ea"/>
                <a:cs typeface="+mj-cs"/>
              </a:rPr>
              <a:t>Απαιτήσεις Απόδοσης: Οι επιθυμητές επιδόσεις θα καθορίσουν το σχεδιασμό.</a:t>
            </a:r>
            <a:endParaRPr lang="en-US" sz="1200" dirty="0">
              <a:latin typeface="+mj-lt"/>
              <a:ea typeface="+mj-ea"/>
              <a:cs typeface="+mj-cs"/>
            </a:endParaRPr>
          </a:p>
          <a:p>
            <a:pPr marL="228600" indent="-228600">
              <a:lnSpc>
                <a:spcPct val="90000"/>
              </a:lnSpc>
              <a:spcBef>
                <a:spcPts val="1000"/>
              </a:spcBef>
              <a:buFont typeface="Arial" panose="020B0604020202020204" pitchFamily="34" charset="0"/>
              <a:buChar char="•"/>
            </a:pPr>
            <a:r>
              <a:rPr lang="el-GR" sz="1200" dirty="0">
                <a:latin typeface="+mj-lt"/>
                <a:ea typeface="+mj-ea"/>
                <a:cs typeface="+mj-cs"/>
              </a:rPr>
              <a:t>Χαρακτηριστικά Προπέλας: Η διάμετρος και η ταχύτητα περιστροφής της προπέλας επηρεάζουν την κατασκευή του PBCF. </a:t>
            </a:r>
            <a:r>
              <a:rPr lang="el-GR" sz="1200" dirty="0"/>
              <a:t>Η αξονική απόσταση (d/D) επηρεάζει σημαντικά τα χαρακτηριστικά ώσης και ροπής, με βέλτιστη απόσταση 0,425 που μεγιστοποιεί την απόδοση.</a:t>
            </a:r>
            <a:endParaRPr lang="en-US" sz="1200" dirty="0">
              <a:latin typeface="+mj-lt"/>
              <a:ea typeface="+mj-ea"/>
              <a:cs typeface="+mj-cs"/>
            </a:endParaRPr>
          </a:p>
          <a:p>
            <a:pPr marL="228600" indent="-228600">
              <a:lnSpc>
                <a:spcPct val="90000"/>
              </a:lnSpc>
              <a:spcBef>
                <a:spcPts val="1000"/>
              </a:spcBef>
              <a:buFont typeface="Arial" panose="020B0604020202020204" pitchFamily="34" charset="0"/>
              <a:buChar char="•"/>
            </a:pPr>
            <a:r>
              <a:rPr lang="el-GR" sz="1200" dirty="0">
                <a:latin typeface="+mj-lt"/>
                <a:ea typeface="+mj-ea"/>
                <a:cs typeface="+mj-cs"/>
              </a:rPr>
              <a:t>Επιλογή Υλικού: Απαιτούνται υλικά ανθεκτικά στη διάβρωση και ελαφριά.</a:t>
            </a:r>
            <a:endParaRPr lang="en-US" sz="1200" dirty="0">
              <a:latin typeface="+mj-lt"/>
              <a:ea typeface="+mj-ea"/>
              <a:cs typeface="+mj-cs"/>
            </a:endParaRPr>
          </a:p>
          <a:p>
            <a:pPr marL="228600" indent="-228600">
              <a:lnSpc>
                <a:spcPct val="90000"/>
              </a:lnSpc>
              <a:spcBef>
                <a:spcPts val="1000"/>
              </a:spcBef>
              <a:buFont typeface="Arial" panose="020B0604020202020204" pitchFamily="34" charset="0"/>
              <a:buChar char="•"/>
            </a:pPr>
            <a:r>
              <a:rPr lang="el-GR" sz="1200" dirty="0">
                <a:latin typeface="+mj-lt"/>
                <a:ea typeface="+mj-ea"/>
                <a:cs typeface="+mj-cs"/>
              </a:rPr>
              <a:t>Κατασκευαστικοί Περιορισμοί: Διαδικασίες όπως η συγκόλληση και η χύτευση επηρεάζουν το τελικό αποτέλεσμα.</a:t>
            </a:r>
            <a:endParaRPr lang="en-US" sz="1200" dirty="0">
              <a:latin typeface="+mj-lt"/>
              <a:ea typeface="+mj-ea"/>
              <a:cs typeface="+mj-cs"/>
            </a:endParaRPr>
          </a:p>
          <a:p>
            <a:pPr marL="228600" indent="-228600">
              <a:lnSpc>
                <a:spcPct val="90000"/>
              </a:lnSpc>
              <a:spcBef>
                <a:spcPts val="1000"/>
              </a:spcBef>
              <a:buFont typeface="Arial" panose="020B0604020202020204" pitchFamily="34" charset="0"/>
              <a:buChar char="•"/>
            </a:pPr>
            <a:r>
              <a:rPr lang="el-GR" sz="1200" dirty="0">
                <a:latin typeface="+mj-lt"/>
                <a:ea typeface="+mj-ea"/>
                <a:cs typeface="+mj-cs"/>
              </a:rPr>
              <a:t>Κανονιστικές Απαιτήσεις: Ειδικές απαιτήσεις από τις εταιρείες κλάσης διασφαλίζουν την ασφάλεια και απόδοση.</a:t>
            </a:r>
          </a:p>
        </p:txBody>
      </p:sp>
      <p:sp>
        <p:nvSpPr>
          <p:cNvPr id="4" name="Θέση αριθμού διαφάνειας 3">
            <a:extLst>
              <a:ext uri="{FF2B5EF4-FFF2-40B4-BE49-F238E27FC236}">
                <a16:creationId xmlns:a16="http://schemas.microsoft.com/office/drawing/2014/main" id="{70079B6A-C058-A02D-33A4-E164EDFD2B6D}"/>
              </a:ext>
            </a:extLst>
          </p:cNvPr>
          <p:cNvSpPr>
            <a:spLocks noGrp="1"/>
          </p:cNvSpPr>
          <p:nvPr>
            <p:ph type="sldNum" sz="quarter" idx="12"/>
          </p:nvPr>
        </p:nvSpPr>
        <p:spPr/>
        <p:txBody>
          <a:bodyPr/>
          <a:lstStyle/>
          <a:p>
            <a:fld id="{9DC25D34-C652-4AC6-A133-80583E454734}" type="slidenum">
              <a:rPr lang="el-GR" smtClean="0"/>
              <a:t>11</a:t>
            </a:fld>
            <a:endParaRPr lang="el-GR"/>
          </a:p>
        </p:txBody>
      </p:sp>
    </p:spTree>
    <p:extLst>
      <p:ext uri="{BB962C8B-B14F-4D97-AF65-F5344CB8AC3E}">
        <p14:creationId xmlns:p14="http://schemas.microsoft.com/office/powerpoint/2010/main" val="2485805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25">
            <a:extLst>
              <a:ext uri="{FF2B5EF4-FFF2-40B4-BE49-F238E27FC236}">
                <a16:creationId xmlns:a16="http://schemas.microsoft.com/office/drawing/2014/main" id="{90D01200-0224-43C5-AB38-FB4D16B73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63A8666E-7CA2-6EFA-DF6F-D01DA1C1898C}"/>
              </a:ext>
            </a:extLst>
          </p:cNvPr>
          <p:cNvSpPr>
            <a:spLocks noGrp="1"/>
          </p:cNvSpPr>
          <p:nvPr>
            <p:ph type="title"/>
          </p:nvPr>
        </p:nvSpPr>
        <p:spPr>
          <a:xfrm>
            <a:off x="612648" y="1078992"/>
            <a:ext cx="6268770" cy="1536192"/>
          </a:xfrm>
        </p:spPr>
        <p:txBody>
          <a:bodyPr anchor="b">
            <a:normAutofit/>
          </a:bodyPr>
          <a:lstStyle/>
          <a:p>
            <a:r>
              <a:rPr lang="el-GR" sz="4000" dirty="0"/>
              <a:t>Προσομοιώσεις και Αποτελέσματα από Δοκιμές</a:t>
            </a:r>
          </a:p>
        </p:txBody>
      </p:sp>
      <p:sp>
        <p:nvSpPr>
          <p:cNvPr id="42" name="Rectangle 27">
            <a:extLst>
              <a:ext uri="{FF2B5EF4-FFF2-40B4-BE49-F238E27FC236}">
                <a16:creationId xmlns:a16="http://schemas.microsoft.com/office/drawing/2014/main" id="{728A44A4-A002-4A88-9FC9-1D0566C97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0" name="Rectangle 29">
            <a:extLst>
              <a:ext uri="{FF2B5EF4-FFF2-40B4-BE49-F238E27FC236}">
                <a16:creationId xmlns:a16="http://schemas.microsoft.com/office/drawing/2014/main" id="{3E7D5C7B-DD16-401B-85CE-4AAA2A4F51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6" name="Εικόνα 5">
            <a:extLst>
              <a:ext uri="{FF2B5EF4-FFF2-40B4-BE49-F238E27FC236}">
                <a16:creationId xmlns:a16="http://schemas.microsoft.com/office/drawing/2014/main" id="{80E1CB4D-44C4-233E-F8D7-C88369C975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4066" y="1356752"/>
            <a:ext cx="4237686" cy="4068972"/>
          </a:xfrm>
          <a:prstGeom prst="rect">
            <a:avLst/>
          </a:prstGeom>
        </p:spPr>
      </p:pic>
      <p:graphicFrame>
        <p:nvGraphicFramePr>
          <p:cNvPr id="4" name="Θέση περιεχομένου 3">
            <a:extLst>
              <a:ext uri="{FF2B5EF4-FFF2-40B4-BE49-F238E27FC236}">
                <a16:creationId xmlns:a16="http://schemas.microsoft.com/office/drawing/2014/main" id="{E94CDD17-DBEB-FE50-6442-E61721841C23}"/>
              </a:ext>
            </a:extLst>
          </p:cNvPr>
          <p:cNvGraphicFramePr>
            <a:graphicFrameLocks noGrp="1"/>
          </p:cNvGraphicFramePr>
          <p:nvPr>
            <p:ph idx="1"/>
            <p:extLst>
              <p:ext uri="{D42A27DB-BD31-4B8C-83A1-F6EECF244321}">
                <p14:modId xmlns:p14="http://schemas.microsoft.com/office/powerpoint/2010/main" val="1705490297"/>
              </p:ext>
            </p:extLst>
          </p:nvPr>
        </p:nvGraphicFramePr>
        <p:xfrm>
          <a:off x="612648" y="3355848"/>
          <a:ext cx="6268770" cy="2825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3498CEE1-D428-2229-0DF5-CADFB4FD668D}"/>
              </a:ext>
            </a:extLst>
          </p:cNvPr>
          <p:cNvSpPr txBox="1"/>
          <p:nvPr/>
        </p:nvSpPr>
        <p:spPr>
          <a:xfrm>
            <a:off x="7788031" y="5657254"/>
            <a:ext cx="5016617" cy="281231"/>
          </a:xfrm>
          <a:prstGeom prst="rect">
            <a:avLst/>
          </a:prstGeom>
          <a:noFill/>
        </p:spPr>
        <p:txBody>
          <a:bodyPr wrap="square">
            <a:spAutoFit/>
          </a:bodyPr>
          <a:lstStyle/>
          <a:p>
            <a:pPr>
              <a:lnSpc>
                <a:spcPct val="107000"/>
              </a:lnSpc>
              <a:spcAft>
                <a:spcPts val="800"/>
              </a:spcAft>
            </a:pPr>
            <a:r>
              <a:rPr lang="el-GR" sz="1200" kern="100" dirty="0">
                <a:effectLst/>
                <a:latin typeface="Calibri" panose="020F0502020204030204" pitchFamily="34" charset="0"/>
                <a:ea typeface="Calibri" panose="020F0502020204030204" pitchFamily="34" charset="0"/>
                <a:cs typeface="Arial" panose="020B0604020202020204" pitchFamily="34" charset="0"/>
              </a:rPr>
              <a:t>ΑΠΟΤΕΛΕΣΜΑ ΣΤΡΟΒΙΛΙΣΜΟΥ ΑΞΟΝΑ ΧΩΡΙΣ ΚΑΙ ΜΕ </a:t>
            </a:r>
            <a:r>
              <a:rPr lang="en-US" sz="1200" kern="100" dirty="0">
                <a:effectLst/>
                <a:latin typeface="Calibri" panose="020F0502020204030204" pitchFamily="34" charset="0"/>
                <a:ea typeface="Calibri" panose="020F0502020204030204" pitchFamily="34" charset="0"/>
                <a:cs typeface="Arial" panose="020B0604020202020204" pitchFamily="34" charset="0"/>
              </a:rPr>
              <a:t>PBCF</a:t>
            </a:r>
            <a:endParaRPr lang="el-GR" sz="12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Θέση αριθμού διαφάνειας 2">
            <a:extLst>
              <a:ext uri="{FF2B5EF4-FFF2-40B4-BE49-F238E27FC236}">
                <a16:creationId xmlns:a16="http://schemas.microsoft.com/office/drawing/2014/main" id="{3ABBBE6C-7745-63A9-392F-6295AFB9C58B}"/>
              </a:ext>
            </a:extLst>
          </p:cNvPr>
          <p:cNvSpPr>
            <a:spLocks noGrp="1"/>
          </p:cNvSpPr>
          <p:nvPr>
            <p:ph type="sldNum" sz="quarter" idx="12"/>
          </p:nvPr>
        </p:nvSpPr>
        <p:spPr/>
        <p:txBody>
          <a:bodyPr/>
          <a:lstStyle/>
          <a:p>
            <a:fld id="{9DC25D34-C652-4AC6-A133-80583E454734}" type="slidenum">
              <a:rPr lang="el-GR" smtClean="0"/>
              <a:t>12</a:t>
            </a:fld>
            <a:endParaRPr lang="el-GR"/>
          </a:p>
        </p:txBody>
      </p:sp>
    </p:spTree>
    <p:extLst>
      <p:ext uri="{BB962C8B-B14F-4D97-AF65-F5344CB8AC3E}">
        <p14:creationId xmlns:p14="http://schemas.microsoft.com/office/powerpoint/2010/main" val="3084135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27DAA78D-3500-924D-A547-149DFE9FCE4E}"/>
              </a:ext>
            </a:extLst>
          </p:cNvPr>
          <p:cNvSpPr>
            <a:spLocks noGrp="1"/>
          </p:cNvSpPr>
          <p:nvPr>
            <p:ph type="title"/>
          </p:nvPr>
        </p:nvSpPr>
        <p:spPr>
          <a:xfrm>
            <a:off x="645065" y="1463040"/>
            <a:ext cx="3796306" cy="2690949"/>
          </a:xfrm>
        </p:spPr>
        <p:txBody>
          <a:bodyPr anchor="t">
            <a:normAutofit/>
          </a:bodyPr>
          <a:lstStyle/>
          <a:p>
            <a:r>
              <a:rPr lang="en-US" sz="4800"/>
              <a:t>PBCF - Mitsui OSK Lines (MOL)</a:t>
            </a:r>
            <a:endParaRPr lang="el-GR" sz="4800"/>
          </a:p>
        </p:txBody>
      </p:sp>
      <p:grpSp>
        <p:nvGrpSpPr>
          <p:cNvPr id="21" name="Group 20">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22" name="Rectangle 2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25" name="Rectangle 24">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Θέση περιεχομένου 2">
            <a:extLst>
              <a:ext uri="{FF2B5EF4-FFF2-40B4-BE49-F238E27FC236}">
                <a16:creationId xmlns:a16="http://schemas.microsoft.com/office/drawing/2014/main" id="{9BC8B3DC-C241-E742-D4FB-F9A66845E262}"/>
              </a:ext>
            </a:extLst>
          </p:cNvPr>
          <p:cNvSpPr>
            <a:spLocks noGrp="1"/>
          </p:cNvSpPr>
          <p:nvPr>
            <p:ph idx="1"/>
          </p:nvPr>
        </p:nvSpPr>
        <p:spPr>
          <a:xfrm>
            <a:off x="5656218" y="1463039"/>
            <a:ext cx="5542387" cy="4300447"/>
          </a:xfrm>
        </p:spPr>
        <p:txBody>
          <a:bodyPr anchor="t">
            <a:normAutofit/>
          </a:bodyPr>
          <a:lstStyle/>
          <a:p>
            <a:pPr marL="0" indent="0">
              <a:buNone/>
            </a:pPr>
            <a:r>
              <a:rPr lang="el-GR" sz="900"/>
              <a:t>Σχεδιάστηκε για να μετατρέπει την ενέργεια του στροβίλου του άξονα σε πρόσθετη ροπή και ώση. Οι κύριες πτυχές της περιλαμβάνουν:</a:t>
            </a:r>
          </a:p>
          <a:p>
            <a:r>
              <a:rPr lang="el-GR" sz="900"/>
              <a:t>Εξοικονόμηση καυσίμου: Επιτυγχάνει βελτίωση 4% έως 5% στην πρόωση, με απόσβεση επένδυσης σε περίπου 6 μήνες.</a:t>
            </a:r>
          </a:p>
          <a:p>
            <a:r>
              <a:rPr lang="el-GR" sz="900"/>
              <a:t>Μείωση στροβίλου: Αυξάνει την πίεση του νερού πίσω από την προπέλα, μειώνοντας την αντίσταση.</a:t>
            </a:r>
          </a:p>
          <a:p>
            <a:r>
              <a:rPr lang="el-GR" sz="900"/>
              <a:t>Μείωση ροπής: Ενισχύει τη δύναμη περιστροφής, μειώνοντας την απαιτούμενη ισχύ.</a:t>
            </a:r>
          </a:p>
          <a:p>
            <a:r>
              <a:rPr lang="el-GR" sz="900"/>
              <a:t>Εύκολη εγκατάσταση: Τοποθετείται γρήγορα σε νέα ή υπάρχοντα πλοία, ακόμα και εν πλω.</a:t>
            </a:r>
          </a:p>
          <a:p>
            <a:r>
              <a:rPr lang="el-GR" sz="900"/>
              <a:t>Χαμηλό κόστος συντήρησης: Δεν διαθέτει κινούμενα μέρη και δεν απαιτεί συγκολλήσεις.</a:t>
            </a:r>
          </a:p>
          <a:p>
            <a:r>
              <a:rPr lang="el-GR" sz="900"/>
              <a:t>Ευελιξία: Κατάλληλη για προπέλες σταθερού ή μεταβλητού βήματος.</a:t>
            </a:r>
          </a:p>
          <a:p>
            <a:r>
              <a:rPr lang="el-GR" sz="900"/>
              <a:t>Κατασκευή κατά παραγγελία: Σχεδιάζεται ειδικά για κάθε προπέλα.</a:t>
            </a:r>
          </a:p>
          <a:p>
            <a:r>
              <a:rPr lang="el-GR" sz="900"/>
              <a:t>Αξιοπιστία: Περισσότερα από 3.800 πλοία παγκοσμίως έχουν εγκαταστήσει PBCF.</a:t>
            </a:r>
          </a:p>
          <a:p>
            <a:r>
              <a:rPr lang="el-GR" sz="900"/>
              <a:t>Νέος σχεδιασμός: Τα νέα σχέδια υπόσχονται έως και 30% μεγαλύτερη εξοικονόμηση καυσίμου.</a:t>
            </a:r>
          </a:p>
          <a:p>
            <a:r>
              <a:rPr lang="el-GR" sz="900"/>
              <a:t>Έγκριση: Δεν απαιτεί έγκριση από classification societies.</a:t>
            </a:r>
          </a:p>
          <a:p>
            <a:r>
              <a:rPr lang="el-GR" sz="900"/>
              <a:t>Χωρίς επιθεωρήσεις: Δεν απαιτεί επιθεώρηση κατά τον κατάπλου.</a:t>
            </a:r>
          </a:p>
          <a:p>
            <a:endParaRPr lang="el-GR" sz="900"/>
          </a:p>
          <a:p>
            <a:pPr marL="0" indent="0">
              <a:buNone/>
            </a:pPr>
            <a:r>
              <a:rPr lang="el-GR" sz="900"/>
              <a:t>Αυτές οι δυνατότητες καθιστούν τα PBCF της MOL μια αποδοτική και αξιόπιστη επιλογή για τη βελτίωση της πρόωσης πλοίων.</a:t>
            </a:r>
          </a:p>
        </p:txBody>
      </p:sp>
      <p:sp>
        <p:nvSpPr>
          <p:cNvPr id="4" name="Θέση αριθμού διαφάνειας 3">
            <a:extLst>
              <a:ext uri="{FF2B5EF4-FFF2-40B4-BE49-F238E27FC236}">
                <a16:creationId xmlns:a16="http://schemas.microsoft.com/office/drawing/2014/main" id="{23116A47-A666-DA9E-8DDF-B54E67DD3A92}"/>
              </a:ext>
            </a:extLst>
          </p:cNvPr>
          <p:cNvSpPr>
            <a:spLocks noGrp="1"/>
          </p:cNvSpPr>
          <p:nvPr>
            <p:ph type="sldNum" sz="quarter" idx="12"/>
          </p:nvPr>
        </p:nvSpPr>
        <p:spPr/>
        <p:txBody>
          <a:bodyPr/>
          <a:lstStyle/>
          <a:p>
            <a:fld id="{9DC25D34-C652-4AC6-A133-80583E454734}" type="slidenum">
              <a:rPr lang="el-GR" smtClean="0"/>
              <a:t>13</a:t>
            </a:fld>
            <a:endParaRPr lang="el-GR"/>
          </a:p>
        </p:txBody>
      </p:sp>
    </p:spTree>
    <p:extLst>
      <p:ext uri="{BB962C8B-B14F-4D97-AF65-F5344CB8AC3E}">
        <p14:creationId xmlns:p14="http://schemas.microsoft.com/office/powerpoint/2010/main" val="4100945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4C228B7A-5EDA-922C-DB43-8F889B45C003}"/>
              </a:ext>
            </a:extLst>
          </p:cNvPr>
          <p:cNvSpPr>
            <a:spLocks noGrp="1"/>
          </p:cNvSpPr>
          <p:nvPr>
            <p:ph type="title"/>
          </p:nvPr>
        </p:nvSpPr>
        <p:spPr>
          <a:xfrm>
            <a:off x="23396" y="503172"/>
            <a:ext cx="12192000" cy="823912"/>
          </a:xfrm>
        </p:spPr>
        <p:txBody>
          <a:bodyPr>
            <a:normAutofit fontScale="90000"/>
          </a:bodyPr>
          <a:lstStyle/>
          <a:p>
            <a:r>
              <a:rPr lang="el-GR" sz="3100" b="1" dirty="0"/>
              <a:t>WASP – WIND ASSISTED PROPULSION</a:t>
            </a:r>
            <a:br>
              <a:rPr lang="el-GR" dirty="0"/>
            </a:br>
            <a:r>
              <a:rPr lang="el-GR" sz="2000" dirty="0"/>
              <a:t>Η ιστιοφόρος πρόωση με τη βοήθεια του ανέμου (WASP) είναι μια τεχνολογία που χρησιμοποιεί την αιολική ενέργεια για να υποστηρίξει τις μηχανές ενός πλοίου, μειώνοντας έτσι την κατανάλωση καυσίμων και τις εκπομπές.</a:t>
            </a:r>
            <a:br>
              <a:rPr lang="el-GR" sz="2000" dirty="0"/>
            </a:br>
            <a:r>
              <a:rPr lang="el-GR" sz="2000" dirty="0"/>
              <a:t>Ακολουθούν οι υποκατηγορίες</a:t>
            </a:r>
            <a:br>
              <a:rPr lang="el-GR" dirty="0"/>
            </a:br>
            <a:endParaRPr lang="el-GR" dirty="0"/>
          </a:p>
        </p:txBody>
      </p:sp>
      <p:sp>
        <p:nvSpPr>
          <p:cNvPr id="6" name="Θέση κειμένου 5">
            <a:extLst>
              <a:ext uri="{FF2B5EF4-FFF2-40B4-BE49-F238E27FC236}">
                <a16:creationId xmlns:a16="http://schemas.microsoft.com/office/drawing/2014/main" id="{81C3D8E4-C5C3-2517-BF33-888EED00B48E}"/>
              </a:ext>
            </a:extLst>
          </p:cNvPr>
          <p:cNvSpPr>
            <a:spLocks noGrp="1"/>
          </p:cNvSpPr>
          <p:nvPr>
            <p:ph type="body" idx="1"/>
          </p:nvPr>
        </p:nvSpPr>
        <p:spPr>
          <a:xfrm>
            <a:off x="165230" y="1327084"/>
            <a:ext cx="5157787" cy="823912"/>
          </a:xfrm>
        </p:spPr>
        <p:txBody>
          <a:bodyPr/>
          <a:lstStyle/>
          <a:p>
            <a:r>
              <a:rPr lang="en-US" dirty="0"/>
              <a:t>A. SOFT SAILS</a:t>
            </a:r>
            <a:endParaRPr lang="el-GR" dirty="0"/>
          </a:p>
        </p:txBody>
      </p:sp>
      <p:sp>
        <p:nvSpPr>
          <p:cNvPr id="7" name="Θέση περιεχομένου 6">
            <a:extLst>
              <a:ext uri="{FF2B5EF4-FFF2-40B4-BE49-F238E27FC236}">
                <a16:creationId xmlns:a16="http://schemas.microsoft.com/office/drawing/2014/main" id="{D31F4D5C-7748-D163-7551-12B32CCE3B8A}"/>
              </a:ext>
            </a:extLst>
          </p:cNvPr>
          <p:cNvSpPr>
            <a:spLocks noGrp="1"/>
          </p:cNvSpPr>
          <p:nvPr>
            <p:ph sz="half" idx="2"/>
          </p:nvPr>
        </p:nvSpPr>
        <p:spPr>
          <a:xfrm>
            <a:off x="165229" y="2361885"/>
            <a:ext cx="5157787" cy="3684588"/>
          </a:xfrm>
        </p:spPr>
        <p:txBody>
          <a:bodyPr>
            <a:normAutofit/>
          </a:bodyPr>
          <a:lstStyle/>
          <a:p>
            <a:pPr marL="0" indent="0">
              <a:buNone/>
            </a:pPr>
            <a:r>
              <a:rPr lang="el-GR" sz="1800" dirty="0">
                <a:latin typeface="+mj-lt"/>
                <a:ea typeface="+mj-ea"/>
                <a:cs typeface="+mj-cs"/>
              </a:rPr>
              <a:t>Τα πανιά </a:t>
            </a:r>
            <a:r>
              <a:rPr lang="el-GR" sz="1800" dirty="0" err="1">
                <a:latin typeface="+mj-lt"/>
                <a:ea typeface="+mj-ea"/>
                <a:cs typeface="+mj-cs"/>
              </a:rPr>
              <a:t>Dynarig</a:t>
            </a:r>
            <a:r>
              <a:rPr lang="el-GR" sz="1800" dirty="0">
                <a:latin typeface="+mj-lt"/>
                <a:ea typeface="+mj-ea"/>
                <a:cs typeface="+mj-cs"/>
              </a:rPr>
              <a:t> είναι μια σύγχρονη εκδοχή του παραδοσιακού τετραγωνικού πανιού, σχεδιασμένα για μεγάλα ιστιοπλοϊκά σκάφη. Χαρακτηρίζονται από ανεξάρτητα πανιά και περιστρεφόμενο ιστό, προσφέροντας εξαιρετική αεροδυναμική, ασφάλεια και αξιοπιστία. Ωστόσο, έχουν υψηλότερο κόστος και πιο σύνθετη δομή σε σύγκριση με τα παραδοσιακά πανιά. Επιπλέον, απαιτούν συγκεκριμένες διατάξεις καταστρώματος, περιορίζοντας τη χρήση τους σε υπάρχοντα εμπορικά πλοία.</a:t>
            </a:r>
          </a:p>
        </p:txBody>
      </p:sp>
      <p:pic>
        <p:nvPicPr>
          <p:cNvPr id="11" name="Θέση περιεχομένου 10" descr="Εικόνα που περιέχει μεταφορά, σκάφος, ιστιοφόρο σκάφος, πλοίο&#10;&#10;Περιγραφή που δημιουργήθηκε αυτόματα">
            <a:extLst>
              <a:ext uri="{FF2B5EF4-FFF2-40B4-BE49-F238E27FC236}">
                <a16:creationId xmlns:a16="http://schemas.microsoft.com/office/drawing/2014/main" id="{18483CC0-DE47-644A-D150-F740C5CE8DAA}"/>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599761" y="1739040"/>
            <a:ext cx="5941658" cy="3895477"/>
          </a:xfrm>
        </p:spPr>
      </p:pic>
      <p:sp>
        <p:nvSpPr>
          <p:cNvPr id="13" name="TextBox 12">
            <a:extLst>
              <a:ext uri="{FF2B5EF4-FFF2-40B4-BE49-F238E27FC236}">
                <a16:creationId xmlns:a16="http://schemas.microsoft.com/office/drawing/2014/main" id="{08056B9C-BE34-6A5E-ADA2-30B250CBD293}"/>
              </a:ext>
            </a:extLst>
          </p:cNvPr>
          <p:cNvSpPr txBox="1"/>
          <p:nvPr/>
        </p:nvSpPr>
        <p:spPr>
          <a:xfrm>
            <a:off x="6033248" y="5634517"/>
            <a:ext cx="6158752" cy="369332"/>
          </a:xfrm>
          <a:prstGeom prst="rect">
            <a:avLst/>
          </a:prstGeom>
          <a:noFill/>
        </p:spPr>
        <p:txBody>
          <a:bodyPr wrap="square">
            <a:spAutoFit/>
          </a:bodyPr>
          <a:lstStyle/>
          <a:p>
            <a:r>
              <a:rPr lang="en-US" dirty="0">
                <a:effectLst/>
                <a:latin typeface="Calibri" panose="020F0502020204030204" pitchFamily="34" charset="0"/>
                <a:ea typeface="Calibri" panose="020F0502020204030204" pitchFamily="34" charset="0"/>
                <a:cs typeface="Arial" panose="020B0604020202020204" pitchFamily="34" charset="0"/>
              </a:rPr>
              <a:t>Yacht “</a:t>
            </a:r>
            <a:r>
              <a:rPr lang="en-US" dirty="0">
                <a:solidFill>
                  <a:srgbClr val="000000"/>
                </a:solidFill>
                <a:effectLst/>
                <a:latin typeface="Segoe UI" panose="020B0502040204020203" pitchFamily="34" charset="0"/>
                <a:ea typeface="Calibri" panose="020F0502020204030204" pitchFamily="34" charset="0"/>
              </a:rPr>
              <a:t>Maltese Falcon” with </a:t>
            </a:r>
            <a:r>
              <a:rPr lang="en-US" dirty="0" err="1">
                <a:solidFill>
                  <a:srgbClr val="000000"/>
                </a:solidFill>
                <a:effectLst/>
                <a:latin typeface="Segoe UI" panose="020B0502040204020203" pitchFamily="34" charset="0"/>
                <a:ea typeface="Calibri" panose="020F0502020204030204" pitchFamily="34" charset="0"/>
              </a:rPr>
              <a:t>Dynarig</a:t>
            </a:r>
            <a:r>
              <a:rPr lang="en-US" dirty="0">
                <a:solidFill>
                  <a:srgbClr val="000000"/>
                </a:solidFill>
                <a:effectLst/>
                <a:latin typeface="Segoe UI" panose="020B0502040204020203" pitchFamily="34" charset="0"/>
                <a:ea typeface="Calibri" panose="020F0502020204030204" pitchFamily="34" charset="0"/>
              </a:rPr>
              <a:t> Sails </a:t>
            </a:r>
            <a:endParaRPr lang="el-GR" dirty="0"/>
          </a:p>
        </p:txBody>
      </p:sp>
      <p:sp>
        <p:nvSpPr>
          <p:cNvPr id="2" name="Θέση αριθμού διαφάνειας 1">
            <a:extLst>
              <a:ext uri="{FF2B5EF4-FFF2-40B4-BE49-F238E27FC236}">
                <a16:creationId xmlns:a16="http://schemas.microsoft.com/office/drawing/2014/main" id="{7F75305C-7C79-BED9-7A74-C71766A57B50}"/>
              </a:ext>
            </a:extLst>
          </p:cNvPr>
          <p:cNvSpPr>
            <a:spLocks noGrp="1"/>
          </p:cNvSpPr>
          <p:nvPr>
            <p:ph type="sldNum" sz="quarter" idx="12"/>
          </p:nvPr>
        </p:nvSpPr>
        <p:spPr/>
        <p:txBody>
          <a:bodyPr/>
          <a:lstStyle/>
          <a:p>
            <a:fld id="{9DC25D34-C652-4AC6-A133-80583E454734}" type="slidenum">
              <a:rPr lang="el-GR" smtClean="0"/>
              <a:t>14</a:t>
            </a:fld>
            <a:endParaRPr lang="el-GR"/>
          </a:p>
        </p:txBody>
      </p:sp>
    </p:spTree>
    <p:extLst>
      <p:ext uri="{BB962C8B-B14F-4D97-AF65-F5344CB8AC3E}">
        <p14:creationId xmlns:p14="http://schemas.microsoft.com/office/powerpoint/2010/main" val="3522716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7F9DA019-1879-8DD0-2FB0-0A89CAF09BCD}"/>
              </a:ext>
            </a:extLst>
          </p:cNvPr>
          <p:cNvSpPr>
            <a:spLocks noGrp="1"/>
          </p:cNvSpPr>
          <p:nvPr>
            <p:ph type="title"/>
          </p:nvPr>
        </p:nvSpPr>
        <p:spPr>
          <a:xfrm>
            <a:off x="589560" y="856180"/>
            <a:ext cx="4560584" cy="1128068"/>
          </a:xfrm>
        </p:spPr>
        <p:txBody>
          <a:bodyPr vert="horz" lIns="91440" tIns="45720" rIns="91440" bIns="45720" rtlCol="0" anchor="ctr">
            <a:normAutofit/>
          </a:bodyPr>
          <a:lstStyle/>
          <a:p>
            <a:r>
              <a:rPr lang="en-US" sz="4000"/>
              <a:t>B. KITES</a:t>
            </a: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Θέση κειμένου 3">
            <a:extLst>
              <a:ext uri="{FF2B5EF4-FFF2-40B4-BE49-F238E27FC236}">
                <a16:creationId xmlns:a16="http://schemas.microsoft.com/office/drawing/2014/main" id="{2D509CC2-CA51-9A93-3339-EEAB17C9D064}"/>
              </a:ext>
            </a:extLst>
          </p:cNvPr>
          <p:cNvSpPr>
            <a:spLocks noGrp="1"/>
          </p:cNvSpPr>
          <p:nvPr>
            <p:ph type="body" sz="half" idx="2"/>
          </p:nvPr>
        </p:nvSpPr>
        <p:spPr>
          <a:xfrm>
            <a:off x="590719" y="2330505"/>
            <a:ext cx="4559425" cy="3979585"/>
          </a:xfrm>
        </p:spPr>
        <p:txBody>
          <a:bodyPr vert="horz" lIns="91440" tIns="45720" rIns="91440" bIns="45720" rtlCol="0" anchor="ctr">
            <a:normAutofit fontScale="47500" lnSpcReduction="20000"/>
          </a:bodyPr>
          <a:lstStyle/>
          <a:p>
            <a:r>
              <a:rPr lang="en-US" sz="2400" dirty="0"/>
              <a:t>H </a:t>
            </a:r>
            <a:r>
              <a:rPr lang="el-GR" sz="2400" dirty="0" err="1"/>
              <a:t>Skysails</a:t>
            </a:r>
            <a:r>
              <a:rPr lang="el-GR" sz="2400" dirty="0"/>
              <a:t> χρησιμοποιεί μεγάλους αετούς σε ύψος για να δημιουργήσει </a:t>
            </a:r>
            <a:r>
              <a:rPr lang="el-GR" sz="2400" dirty="0" err="1"/>
              <a:t>άντωση</a:t>
            </a:r>
            <a:r>
              <a:rPr lang="el-GR" sz="2400" dirty="0"/>
              <a:t> από ισχυρούς και σταθερούς ανέμους, αυξάνοντας την ταχύτητα του ανέμου που επηρεάζει τον αετό. Το σύστημα περιλαμβάνει αετό, αυτόματο έλεγχο και μηχανισμό εκτόξευσης και ανάκτησης. Οι αετοί πετούν σε ύψος 100-500 μέτρων, προσφέροντας 5-25 φορές περισσότερη ώθηση ανά τετραγωνικό μέτρο σε σχέση με τα συμβατικά πανιά και μπορούν να αποδώσουν έως 2.000 </a:t>
            </a:r>
            <a:r>
              <a:rPr lang="el-GR" sz="2400" dirty="0" err="1"/>
              <a:t>kW</a:t>
            </a:r>
            <a:r>
              <a:rPr lang="el-GR" sz="2400" dirty="0"/>
              <a:t> υπό ιδανικές συνθήκες.</a:t>
            </a:r>
          </a:p>
          <a:p>
            <a:r>
              <a:rPr lang="el-GR" sz="2400" b="1" dirty="0"/>
              <a:t>Πλεονεκτήματα:</a:t>
            </a:r>
            <a:endParaRPr lang="el-GR" sz="2400" dirty="0"/>
          </a:p>
          <a:p>
            <a:pPr>
              <a:buFont typeface="Arial" panose="020B0604020202020204" pitchFamily="34" charset="0"/>
              <a:buChar char="•"/>
            </a:pPr>
            <a:r>
              <a:rPr lang="el-GR" sz="2400" dirty="0"/>
              <a:t>Μείωση κατανάλωσης καυσίμου κατά 15-35% (έως 50% σε ιδανικές συνθήκες).</a:t>
            </a:r>
          </a:p>
          <a:p>
            <a:pPr>
              <a:buFont typeface="Arial" panose="020B0604020202020204" pitchFamily="34" charset="0"/>
              <a:buChar char="•"/>
            </a:pPr>
            <a:r>
              <a:rPr lang="el-GR" sz="2400" dirty="0"/>
              <a:t>Μείωση εκπομπών CO2, εκτιμώμενη στα 100 εκατομμύρια τόνους ετησίως παγκοσμίως.</a:t>
            </a:r>
          </a:p>
          <a:p>
            <a:r>
              <a:rPr lang="el-GR" sz="2400" b="1" dirty="0"/>
              <a:t>Παράγοντες που επηρεάζουν την ισχύ εξόδου:</a:t>
            </a:r>
            <a:endParaRPr lang="el-GR" sz="2400" dirty="0"/>
          </a:p>
          <a:p>
            <a:pPr>
              <a:buFont typeface="+mj-lt"/>
              <a:buAutoNum type="arabicPeriod"/>
            </a:pPr>
            <a:r>
              <a:rPr lang="el-GR" sz="2400" b="1" dirty="0"/>
              <a:t>Συντελεστής </a:t>
            </a:r>
            <a:r>
              <a:rPr lang="el-GR" sz="2400" b="1" dirty="0" err="1"/>
              <a:t>άντωσης</a:t>
            </a:r>
            <a:r>
              <a:rPr lang="el-GR" sz="2400" b="1" dirty="0"/>
              <a:t> (CL):</a:t>
            </a:r>
            <a:r>
              <a:rPr lang="el-GR" sz="2400" dirty="0"/>
              <a:t> Υψηλότερος CL = μεγαλύτερη ισχύς.</a:t>
            </a:r>
          </a:p>
          <a:p>
            <a:pPr>
              <a:buFont typeface="+mj-lt"/>
              <a:buAutoNum type="arabicPeriod"/>
            </a:pPr>
            <a:r>
              <a:rPr lang="el-GR" sz="2400" b="1" dirty="0"/>
              <a:t>Συντελεστής οπισθέλκουσας (CD):</a:t>
            </a:r>
            <a:r>
              <a:rPr lang="el-GR" sz="2400" dirty="0"/>
              <a:t> Χαμηλότερος CD = γρηγορότερη κίνηση, αλλά μειώνει τη συνολική δύναμη.</a:t>
            </a:r>
          </a:p>
          <a:p>
            <a:pPr>
              <a:buFont typeface="+mj-lt"/>
              <a:buAutoNum type="arabicPeriod"/>
            </a:pPr>
            <a:r>
              <a:rPr lang="el-GR" sz="2400" b="1" dirty="0"/>
              <a:t>Μέγιστη δύναμη σχοινιού:</a:t>
            </a:r>
            <a:r>
              <a:rPr lang="el-GR" sz="2400" dirty="0"/>
              <a:t> Ασφαλιστικός περιορισμός για την αποφυγή ζημιών.</a:t>
            </a:r>
          </a:p>
          <a:p>
            <a:r>
              <a:rPr lang="el-GR" sz="2400" dirty="0"/>
              <a:t>Οι αετοί </a:t>
            </a:r>
            <a:r>
              <a:rPr lang="el-GR" sz="2400" dirty="0" err="1"/>
              <a:t>Skysails</a:t>
            </a:r>
            <a:r>
              <a:rPr lang="el-GR" sz="2400" dirty="0"/>
              <a:t> είναι αναποτελεσματικοί σε δυσμενείς συνθήκες ανέμου ή σε πλοία υψηλής ταχύτητας.</a:t>
            </a:r>
          </a:p>
          <a:p>
            <a:pPr indent="-228600">
              <a:buFont typeface="Arial" panose="020B0604020202020204" pitchFamily="34" charset="0"/>
              <a:buChar char="•"/>
            </a:pPr>
            <a:endParaRPr lang="en-US" sz="2000" dirty="0"/>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Θέση περιεχομένου 4" descr="Εικόνα που περιέχει μεταφορά, σκάφος, νερό, εξωτερικός χώρος/ύπαιθρος&#10;&#10;Περιγραφή που δημιουργήθηκε αυτόματα">
            <a:extLst>
              <a:ext uri="{FF2B5EF4-FFF2-40B4-BE49-F238E27FC236}">
                <a16:creationId xmlns:a16="http://schemas.microsoft.com/office/drawing/2014/main" id="{494FE688-006F-E6B8-A6C9-96525DC6A75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t="20612" r="-1" b="8622"/>
          <a:stretch/>
        </p:blipFill>
        <p:spPr>
          <a:xfrm>
            <a:off x="5977788" y="799352"/>
            <a:ext cx="5425410" cy="5259296"/>
          </a:xfrm>
          <a:prstGeom prst="rect">
            <a:avLst/>
          </a:prstGeom>
        </p:spPr>
      </p:pic>
      <p:sp>
        <p:nvSpPr>
          <p:cNvPr id="3" name="Θέση αριθμού διαφάνειας 2">
            <a:extLst>
              <a:ext uri="{FF2B5EF4-FFF2-40B4-BE49-F238E27FC236}">
                <a16:creationId xmlns:a16="http://schemas.microsoft.com/office/drawing/2014/main" id="{E5D2B51E-9D22-93A8-A114-54B09DA959B3}"/>
              </a:ext>
            </a:extLst>
          </p:cNvPr>
          <p:cNvSpPr>
            <a:spLocks noGrp="1"/>
          </p:cNvSpPr>
          <p:nvPr>
            <p:ph type="sldNum" sz="quarter" idx="12"/>
          </p:nvPr>
        </p:nvSpPr>
        <p:spPr/>
        <p:txBody>
          <a:bodyPr/>
          <a:lstStyle/>
          <a:p>
            <a:fld id="{9DC25D34-C652-4AC6-A133-80583E454734}" type="slidenum">
              <a:rPr lang="el-GR" smtClean="0"/>
              <a:t>15</a:t>
            </a:fld>
            <a:endParaRPr lang="el-GR"/>
          </a:p>
        </p:txBody>
      </p:sp>
    </p:spTree>
    <p:extLst>
      <p:ext uri="{BB962C8B-B14F-4D97-AF65-F5344CB8AC3E}">
        <p14:creationId xmlns:p14="http://schemas.microsoft.com/office/powerpoint/2010/main" val="32417868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7BA56468-72BF-926B-9B19-930CD40274FC}"/>
              </a:ext>
            </a:extLst>
          </p:cNvPr>
          <p:cNvSpPr>
            <a:spLocks noGrp="1"/>
          </p:cNvSpPr>
          <p:nvPr>
            <p:ph type="title"/>
          </p:nvPr>
        </p:nvSpPr>
        <p:spPr>
          <a:xfrm>
            <a:off x="589560" y="856180"/>
            <a:ext cx="4560584" cy="1128068"/>
          </a:xfrm>
        </p:spPr>
        <p:txBody>
          <a:bodyPr vert="horz" lIns="91440" tIns="45720" rIns="91440" bIns="45720" rtlCol="0" anchor="ctr">
            <a:normAutofit/>
          </a:bodyPr>
          <a:lstStyle/>
          <a:p>
            <a:r>
              <a:rPr lang="en-US" sz="4000"/>
              <a:t>C. RIGID SAILS</a:t>
            </a: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Θέση κειμένου 3">
            <a:extLst>
              <a:ext uri="{FF2B5EF4-FFF2-40B4-BE49-F238E27FC236}">
                <a16:creationId xmlns:a16="http://schemas.microsoft.com/office/drawing/2014/main" id="{55CDC104-E7E1-4F2C-F4C5-DC85292326D5}"/>
              </a:ext>
            </a:extLst>
          </p:cNvPr>
          <p:cNvSpPr>
            <a:spLocks noGrp="1"/>
          </p:cNvSpPr>
          <p:nvPr>
            <p:ph type="body" sz="half" idx="2"/>
          </p:nvPr>
        </p:nvSpPr>
        <p:spPr>
          <a:xfrm>
            <a:off x="590719" y="2330505"/>
            <a:ext cx="4559425" cy="3979585"/>
          </a:xfrm>
        </p:spPr>
        <p:txBody>
          <a:bodyPr vert="horz" lIns="91440" tIns="45720" rIns="91440" bIns="45720" rtlCol="0" anchor="ctr">
            <a:normAutofit fontScale="70000" lnSpcReduction="20000"/>
          </a:bodyPr>
          <a:lstStyle/>
          <a:p>
            <a:r>
              <a:rPr lang="el-GR" sz="2000" dirty="0"/>
              <a:t>ΟΦΕΛΗ </a:t>
            </a:r>
          </a:p>
          <a:p>
            <a:pPr marL="342900" indent="-342900">
              <a:buFontTx/>
              <a:buChar char="-"/>
            </a:pPr>
            <a:r>
              <a:rPr lang="el-GR" sz="2000" dirty="0"/>
              <a:t>Αποδοτικότητα Καυσίμου: Τα άκαμπτα ιστία μπορούν να οδηγήσουν σε σημαντικές εξοικονομήσεις καυσίμου, με μελέτες να δείχνουν μειώσεις 10% έως πάνω από 30%, ανάλογα με τις συνθήκες. Για παράδειγμα, το </a:t>
            </a:r>
            <a:r>
              <a:rPr lang="el-GR" sz="2000" dirty="0" err="1"/>
              <a:t>Shin</a:t>
            </a:r>
            <a:r>
              <a:rPr lang="el-GR" sz="2000" dirty="0"/>
              <a:t> </a:t>
            </a:r>
            <a:r>
              <a:rPr lang="el-GR" sz="2000" dirty="0" err="1"/>
              <a:t>Aitoku</a:t>
            </a:r>
            <a:r>
              <a:rPr lang="el-GR" sz="2000" dirty="0"/>
              <a:t> </a:t>
            </a:r>
            <a:r>
              <a:rPr lang="el-GR" sz="2000" dirty="0" err="1"/>
              <a:t>Maru</a:t>
            </a:r>
            <a:r>
              <a:rPr lang="el-GR" sz="2000" dirty="0"/>
              <a:t> πέτυχε μείωση 10-30% στην κατανάλωση καυσίμου.</a:t>
            </a:r>
          </a:p>
          <a:p>
            <a:pPr marL="342900" indent="-342900">
              <a:buFontTx/>
              <a:buChar char="-"/>
            </a:pPr>
            <a:r>
              <a:rPr lang="el-GR" sz="2000" dirty="0"/>
              <a:t>Μειωμένες Εκπομπές: Η χαμηλότερη κατανάλωση καυσίμου μεταφράζεται σε μειωμένες εκπομπές CO2, </a:t>
            </a:r>
            <a:r>
              <a:rPr lang="el-GR" sz="2000" dirty="0" err="1"/>
              <a:t>SOx</a:t>
            </a:r>
            <a:r>
              <a:rPr lang="el-GR" sz="2000" dirty="0"/>
              <a:t> και </a:t>
            </a:r>
            <a:r>
              <a:rPr lang="el-GR" sz="2000" dirty="0" err="1"/>
              <a:t>NOx</a:t>
            </a:r>
            <a:r>
              <a:rPr lang="el-GR" sz="2000" dirty="0"/>
              <a:t>, επηρεάζοντας θετικά το περιβάλλον και την ανθρώπινη υγεία.</a:t>
            </a:r>
          </a:p>
          <a:p>
            <a:pPr marL="342900" indent="-342900">
              <a:buFontTx/>
              <a:buChar char="-"/>
            </a:pPr>
            <a:r>
              <a:rPr lang="el-GR" sz="2000" dirty="0"/>
              <a:t>Μειωμένα Λειτουργικά Κόστη: Με τις μειωμένες ανάγκες σε καύσιμο, τα λειτουργικά κόστη μειώνονται, ιδίως για μεγάλα φορτηγά πλοία.</a:t>
            </a:r>
          </a:p>
          <a:p>
            <a:pPr marL="342900" indent="-342900">
              <a:buFontTx/>
              <a:buChar char="-"/>
            </a:pPr>
            <a:r>
              <a:rPr lang="el-GR" sz="2000" dirty="0"/>
              <a:t>Εφεδρική Πρόωση: Τα άκαμπτα ιστία μπορούν να λειτουργήσουν ως εφεδρική πηγή πρόωσης, επιτρέποντας στα πλοία να πλοηγήσουν σε ορισμένες συνθήκες χωρίς τη χρήση κινητήρων.</a:t>
            </a:r>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Θέση περιεχομένου 4" descr="Εικόνα που περιέχει ουρανός, πλοίο, εξωτερικός χώρος/ύπαιθρος, νερό&#10;&#10;Περιγραφή που δημιουργήθηκε αυτόματα">
            <a:extLst>
              <a:ext uri="{FF2B5EF4-FFF2-40B4-BE49-F238E27FC236}">
                <a16:creationId xmlns:a16="http://schemas.microsoft.com/office/drawing/2014/main" id="{7D3AAA44-FB36-5F82-4B70-F4FBB0D9D808}"/>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3113" r="19518"/>
          <a:stretch/>
        </p:blipFill>
        <p:spPr>
          <a:xfrm>
            <a:off x="5977788" y="799352"/>
            <a:ext cx="5425410" cy="5259296"/>
          </a:xfrm>
          <a:prstGeom prst="rect">
            <a:avLst/>
          </a:prstGeom>
        </p:spPr>
      </p:pic>
      <p:sp>
        <p:nvSpPr>
          <p:cNvPr id="3" name="Θέση αριθμού διαφάνειας 2">
            <a:extLst>
              <a:ext uri="{FF2B5EF4-FFF2-40B4-BE49-F238E27FC236}">
                <a16:creationId xmlns:a16="http://schemas.microsoft.com/office/drawing/2014/main" id="{1BEF4F25-4A36-E2AD-E4A9-84E3EDC4E76E}"/>
              </a:ext>
            </a:extLst>
          </p:cNvPr>
          <p:cNvSpPr>
            <a:spLocks noGrp="1"/>
          </p:cNvSpPr>
          <p:nvPr>
            <p:ph type="sldNum" sz="quarter" idx="12"/>
          </p:nvPr>
        </p:nvSpPr>
        <p:spPr/>
        <p:txBody>
          <a:bodyPr/>
          <a:lstStyle/>
          <a:p>
            <a:fld id="{9DC25D34-C652-4AC6-A133-80583E454734}" type="slidenum">
              <a:rPr lang="el-GR" smtClean="0"/>
              <a:t>16</a:t>
            </a:fld>
            <a:endParaRPr lang="el-GR"/>
          </a:p>
        </p:txBody>
      </p:sp>
    </p:spTree>
    <p:extLst>
      <p:ext uri="{BB962C8B-B14F-4D97-AF65-F5344CB8AC3E}">
        <p14:creationId xmlns:p14="http://schemas.microsoft.com/office/powerpoint/2010/main" val="2848328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ADE8ADD-634E-E173-35DF-1557641483A6}"/>
              </a:ext>
            </a:extLst>
          </p:cNvPr>
          <p:cNvSpPr>
            <a:spLocks noGrp="1"/>
          </p:cNvSpPr>
          <p:nvPr>
            <p:ph type="title"/>
          </p:nvPr>
        </p:nvSpPr>
        <p:spPr>
          <a:xfrm>
            <a:off x="838200" y="4893945"/>
            <a:ext cx="10515600" cy="1325563"/>
          </a:xfrm>
        </p:spPr>
        <p:txBody>
          <a:bodyPr>
            <a:normAutofit/>
          </a:bodyPr>
          <a:lstStyle/>
          <a:p>
            <a:pPr algn="ctr"/>
            <a:endParaRPr lang="el-GR" sz="1500" dirty="0">
              <a:latin typeface="+mn-lt"/>
              <a:ea typeface="+mn-ea"/>
              <a:cs typeface="+mn-cs"/>
            </a:endParaRPr>
          </a:p>
        </p:txBody>
      </p:sp>
      <p:sp>
        <p:nvSpPr>
          <p:cNvPr id="3" name="Θέση κειμένου 2">
            <a:extLst>
              <a:ext uri="{FF2B5EF4-FFF2-40B4-BE49-F238E27FC236}">
                <a16:creationId xmlns:a16="http://schemas.microsoft.com/office/drawing/2014/main" id="{5383366A-0071-8CCF-E052-B3F0F0976C6B}"/>
              </a:ext>
            </a:extLst>
          </p:cNvPr>
          <p:cNvSpPr>
            <a:spLocks noGrp="1"/>
          </p:cNvSpPr>
          <p:nvPr>
            <p:ph type="body" idx="1"/>
          </p:nvPr>
        </p:nvSpPr>
        <p:spPr>
          <a:xfrm>
            <a:off x="838200" y="172403"/>
            <a:ext cx="5157787" cy="823912"/>
          </a:xfrm>
        </p:spPr>
        <p:txBody>
          <a:bodyPr>
            <a:normAutofit fontScale="70000" lnSpcReduction="20000"/>
          </a:bodyPr>
          <a:lstStyle/>
          <a:p>
            <a:r>
              <a:rPr lang="el-GR" dirty="0"/>
              <a:t>Προκλήσεις</a:t>
            </a:r>
          </a:p>
        </p:txBody>
      </p:sp>
      <p:graphicFrame>
        <p:nvGraphicFramePr>
          <p:cNvPr id="8" name="Θέση περιεχομένου 3">
            <a:extLst>
              <a:ext uri="{FF2B5EF4-FFF2-40B4-BE49-F238E27FC236}">
                <a16:creationId xmlns:a16="http://schemas.microsoft.com/office/drawing/2014/main" id="{E5BC5A98-93FC-FF54-0D51-D4EF95D3D125}"/>
              </a:ext>
            </a:extLst>
          </p:cNvPr>
          <p:cNvGraphicFramePr>
            <a:graphicFrameLocks noGrp="1"/>
          </p:cNvGraphicFramePr>
          <p:nvPr>
            <p:ph sz="half" idx="2"/>
            <p:extLst>
              <p:ext uri="{D42A27DB-BD31-4B8C-83A1-F6EECF244321}">
                <p14:modId xmlns:p14="http://schemas.microsoft.com/office/powerpoint/2010/main" val="2070636086"/>
              </p:ext>
            </p:extLst>
          </p:nvPr>
        </p:nvGraphicFramePr>
        <p:xfrm>
          <a:off x="838200" y="1009650"/>
          <a:ext cx="5157787" cy="3684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Θέση κειμένου 4">
            <a:extLst>
              <a:ext uri="{FF2B5EF4-FFF2-40B4-BE49-F238E27FC236}">
                <a16:creationId xmlns:a16="http://schemas.microsoft.com/office/drawing/2014/main" id="{1E96250A-2C96-58AF-B48B-1C599F89B574}"/>
              </a:ext>
            </a:extLst>
          </p:cNvPr>
          <p:cNvSpPr>
            <a:spLocks noGrp="1"/>
          </p:cNvSpPr>
          <p:nvPr>
            <p:ph type="body" sz="quarter" idx="3"/>
          </p:nvPr>
        </p:nvSpPr>
        <p:spPr>
          <a:xfrm>
            <a:off x="6196015" y="684847"/>
            <a:ext cx="5183188" cy="823912"/>
          </a:xfrm>
        </p:spPr>
        <p:txBody>
          <a:bodyPr>
            <a:normAutofit fontScale="70000" lnSpcReduction="20000"/>
          </a:bodyPr>
          <a:lstStyle/>
          <a:p>
            <a:r>
              <a:rPr lang="el-GR" dirty="0"/>
              <a:t>Ευρήματα Έρευνας</a:t>
            </a:r>
          </a:p>
          <a:p>
            <a:r>
              <a:rPr lang="el-GR" dirty="0"/>
              <a:t>Μια μελέτη που περιλάμβανε ένα μοντέλο πλοίου εξοπλισμένο με άκαμπτα ιστία αποκάλυψε ότι:</a:t>
            </a:r>
          </a:p>
        </p:txBody>
      </p:sp>
      <p:sp>
        <p:nvSpPr>
          <p:cNvPr id="6" name="Θέση περιεχομένου 5">
            <a:extLst>
              <a:ext uri="{FF2B5EF4-FFF2-40B4-BE49-F238E27FC236}">
                <a16:creationId xmlns:a16="http://schemas.microsoft.com/office/drawing/2014/main" id="{92CEBF91-4CBA-9E6C-EFE0-F2413A729980}"/>
              </a:ext>
            </a:extLst>
          </p:cNvPr>
          <p:cNvSpPr>
            <a:spLocks noGrp="1"/>
          </p:cNvSpPr>
          <p:nvPr>
            <p:ph sz="quarter" idx="4"/>
          </p:nvPr>
        </p:nvSpPr>
        <p:spPr>
          <a:xfrm>
            <a:off x="6096000" y="1508759"/>
            <a:ext cx="5183188" cy="3172143"/>
          </a:xfrm>
        </p:spPr>
        <p:txBody>
          <a:bodyPr>
            <a:normAutofit fontScale="70000" lnSpcReduction="20000"/>
          </a:bodyPr>
          <a:lstStyle/>
          <a:p>
            <a:pPr marL="0" indent="0">
              <a:buNone/>
            </a:pPr>
            <a:endParaRPr lang="el-GR" dirty="0"/>
          </a:p>
          <a:p>
            <a:pPr>
              <a:buFontTx/>
              <a:buChar char="-"/>
            </a:pPr>
            <a:r>
              <a:rPr lang="el-GR" dirty="0"/>
              <a:t>Η τοποθέτηση των ιστίων μπορεί να επηρεάσει το κέντρο βάρους του πλοίου, ενδεχομένως μειώνοντας την ευστάθεια.</a:t>
            </a:r>
          </a:p>
          <a:p>
            <a:pPr>
              <a:buFontTx/>
              <a:buChar char="-"/>
            </a:pPr>
            <a:r>
              <a:rPr lang="el-GR" dirty="0"/>
              <a:t>Δοκιμές σε αεροδυναμική σήραγγα έδειξαν ότι το μοντέλο πληροί τις απαιτήσεις ευστάθειας υπό διάφορες συνθήκες.</a:t>
            </a:r>
          </a:p>
          <a:p>
            <a:pPr>
              <a:buFontTx/>
              <a:buChar char="-"/>
            </a:pPr>
            <a:r>
              <a:rPr lang="el-GR" dirty="0"/>
              <a:t>Προσδιορίστηκαν οι βέλτιστες γωνίες ανέμου για την απόδοση των ιστίων (μεταξύ 25° και 45°).</a:t>
            </a:r>
          </a:p>
        </p:txBody>
      </p:sp>
      <p:sp>
        <p:nvSpPr>
          <p:cNvPr id="9" name="TextBox 8">
            <a:extLst>
              <a:ext uri="{FF2B5EF4-FFF2-40B4-BE49-F238E27FC236}">
                <a16:creationId xmlns:a16="http://schemas.microsoft.com/office/drawing/2014/main" id="{E26AD717-196C-E01B-FFBD-3A654292DE5E}"/>
              </a:ext>
            </a:extLst>
          </p:cNvPr>
          <p:cNvSpPr txBox="1"/>
          <p:nvPr/>
        </p:nvSpPr>
        <p:spPr>
          <a:xfrm>
            <a:off x="825498" y="4846320"/>
            <a:ext cx="10541003" cy="175432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l-GR" sz="1800" dirty="0">
                <a:latin typeface="+mn-lt"/>
                <a:ea typeface="+mn-ea"/>
                <a:cs typeface="+mn-cs"/>
              </a:rPr>
              <a:t>Αν και τα άκαμπτα ιστία προσφέρουν σημαντικά οφέλη στην αποδοτικότητα καυσίμου και στη μείωση εκπομπών, παρουσιάζουν επίσης προκλήσεις σχετικά με την ασφάλεια, το κόστος και την αξιοπιστία. </a:t>
            </a:r>
            <a:br>
              <a:rPr lang="el-GR" sz="1800" dirty="0">
                <a:latin typeface="+mn-lt"/>
                <a:ea typeface="+mn-ea"/>
                <a:cs typeface="+mn-cs"/>
              </a:rPr>
            </a:br>
            <a:br>
              <a:rPr lang="el-GR" sz="1800" dirty="0">
                <a:latin typeface="+mn-lt"/>
                <a:ea typeface="+mn-ea"/>
                <a:cs typeface="+mn-cs"/>
              </a:rPr>
            </a:br>
            <a:r>
              <a:rPr lang="el-GR" sz="1800" dirty="0">
                <a:latin typeface="+mn-lt"/>
                <a:ea typeface="+mn-ea"/>
                <a:cs typeface="+mn-cs"/>
              </a:rPr>
              <a:t>Συνιστώνται μελλοντικοί σχεδιασμοί και κριτήρια ευστάθειας που να είναι ειδικά προσαρμοσμένα για πλοία που χρησιμοποιούν αυτά τα ιστία, προκειμένου να ενισχυθεί η πρακτικότητα τους στις ναυτικές επιχειρήσεις.</a:t>
            </a:r>
            <a:endParaRPr lang="el-GR" dirty="0">
              <a:solidFill>
                <a:schemeClr val="tx1"/>
              </a:solidFill>
            </a:endParaRPr>
          </a:p>
        </p:txBody>
      </p:sp>
      <p:sp>
        <p:nvSpPr>
          <p:cNvPr id="4" name="Θέση αριθμού διαφάνειας 3">
            <a:extLst>
              <a:ext uri="{FF2B5EF4-FFF2-40B4-BE49-F238E27FC236}">
                <a16:creationId xmlns:a16="http://schemas.microsoft.com/office/drawing/2014/main" id="{C94FE55D-C2E8-1A50-F82E-D9723D5F6790}"/>
              </a:ext>
            </a:extLst>
          </p:cNvPr>
          <p:cNvSpPr>
            <a:spLocks noGrp="1"/>
          </p:cNvSpPr>
          <p:nvPr>
            <p:ph type="sldNum" sz="quarter" idx="12"/>
          </p:nvPr>
        </p:nvSpPr>
        <p:spPr/>
        <p:txBody>
          <a:bodyPr/>
          <a:lstStyle/>
          <a:p>
            <a:fld id="{9DC25D34-C652-4AC6-A133-80583E454734}" type="slidenum">
              <a:rPr lang="el-GR" smtClean="0"/>
              <a:t>17</a:t>
            </a:fld>
            <a:endParaRPr lang="el-GR"/>
          </a:p>
        </p:txBody>
      </p:sp>
    </p:spTree>
    <p:extLst>
      <p:ext uri="{BB962C8B-B14F-4D97-AF65-F5344CB8AC3E}">
        <p14:creationId xmlns:p14="http://schemas.microsoft.com/office/powerpoint/2010/main" val="21134083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CDBE1E5E-8708-7509-75AF-9D43A1D2ACF3}"/>
              </a:ext>
            </a:extLst>
          </p:cNvPr>
          <p:cNvSpPr>
            <a:spLocks noGrp="1"/>
          </p:cNvSpPr>
          <p:nvPr>
            <p:ph type="title"/>
          </p:nvPr>
        </p:nvSpPr>
        <p:spPr>
          <a:xfrm>
            <a:off x="589560" y="856180"/>
            <a:ext cx="4560584" cy="1128068"/>
          </a:xfrm>
        </p:spPr>
        <p:txBody>
          <a:bodyPr vert="horz" lIns="91440" tIns="45720" rIns="91440" bIns="45720" rtlCol="0" anchor="ctr">
            <a:normAutofit/>
          </a:bodyPr>
          <a:lstStyle/>
          <a:p>
            <a:r>
              <a:rPr lang="en-US" sz="4000" dirty="0"/>
              <a:t>D. </a:t>
            </a:r>
            <a:r>
              <a:rPr lang="en-US" sz="4000" dirty="0" err="1"/>
              <a:t>Flettner</a:t>
            </a:r>
            <a:r>
              <a:rPr lang="en-US" sz="4000" dirty="0"/>
              <a:t> Rotors</a:t>
            </a:r>
          </a:p>
        </p:txBody>
      </p:sp>
      <p:grpSp>
        <p:nvGrpSpPr>
          <p:cNvPr id="2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Θέση κειμένου 3">
            <a:extLst>
              <a:ext uri="{FF2B5EF4-FFF2-40B4-BE49-F238E27FC236}">
                <a16:creationId xmlns:a16="http://schemas.microsoft.com/office/drawing/2014/main" id="{EF18395B-BCF5-C9AB-2934-D7BD7B7938ED}"/>
              </a:ext>
            </a:extLst>
          </p:cNvPr>
          <p:cNvSpPr>
            <a:spLocks noGrp="1"/>
          </p:cNvSpPr>
          <p:nvPr>
            <p:ph type="body" sz="half" idx="2"/>
          </p:nvPr>
        </p:nvSpPr>
        <p:spPr>
          <a:xfrm>
            <a:off x="590719" y="2330505"/>
            <a:ext cx="4559425" cy="3979585"/>
          </a:xfrm>
        </p:spPr>
        <p:txBody>
          <a:bodyPr vert="horz" lIns="91440" tIns="45720" rIns="91440" bIns="45720" rtlCol="0" anchor="ctr">
            <a:normAutofit/>
          </a:bodyPr>
          <a:lstStyle/>
          <a:p>
            <a:pPr indent="-228600">
              <a:buFont typeface="Arial" panose="020B0604020202020204" pitchFamily="34" charset="0"/>
              <a:buChar char="•"/>
            </a:pPr>
            <a:r>
              <a:rPr lang="el-GR" sz="2000" dirty="0"/>
              <a:t>Οι </a:t>
            </a:r>
            <a:r>
              <a:rPr lang="el-GR" sz="2000" dirty="0" err="1"/>
              <a:t>Flettner</a:t>
            </a:r>
            <a:r>
              <a:rPr lang="el-GR" sz="2000" dirty="0"/>
              <a:t> </a:t>
            </a:r>
            <a:r>
              <a:rPr lang="el-GR" sz="2000" dirty="0" err="1"/>
              <a:t>Rotors</a:t>
            </a:r>
            <a:r>
              <a:rPr lang="el-GR" sz="2000" dirty="0"/>
              <a:t>, που εφευρέθηκαν από τον </a:t>
            </a:r>
            <a:r>
              <a:rPr lang="el-GR" sz="2000" dirty="0" err="1"/>
              <a:t>Anton</a:t>
            </a:r>
            <a:r>
              <a:rPr lang="el-GR" sz="2000" dirty="0"/>
              <a:t> </a:t>
            </a:r>
            <a:r>
              <a:rPr lang="el-GR" sz="2000" dirty="0" err="1"/>
              <a:t>Flettner</a:t>
            </a:r>
            <a:r>
              <a:rPr lang="el-GR" sz="2000" dirty="0"/>
              <a:t>, είναι περιστρεφόμενοι κύλινδροι που αξιοποιούν το φαινόμενο </a:t>
            </a:r>
            <a:r>
              <a:rPr lang="el-GR" sz="2000" dirty="0" err="1"/>
              <a:t>Magnus</a:t>
            </a:r>
            <a:r>
              <a:rPr lang="el-GR" sz="2000" dirty="0"/>
              <a:t> για πρόωση με άνεμο. Δημιουργούν </a:t>
            </a:r>
            <a:r>
              <a:rPr lang="el-GR" sz="2000" dirty="0" err="1"/>
              <a:t>άντωση</a:t>
            </a:r>
            <a:r>
              <a:rPr lang="el-GR" sz="2000" dirty="0"/>
              <a:t> και αντίσταση λόγω διαφορών πίεσης κατά την αλληλεπίδραση με τον άνεμο.</a:t>
            </a:r>
          </a:p>
        </p:txBody>
      </p:sp>
      <p:sp>
        <p:nvSpPr>
          <p:cNvPr id="25"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Θέση εικόνας 4" descr="Εικόνα που περιέχει μεταφορά, σκάφος, νερό, όχημα&#10;&#10;Περιγραφή που δημιουργήθηκε αυτόματα">
            <a:extLst>
              <a:ext uri="{FF2B5EF4-FFF2-40B4-BE49-F238E27FC236}">
                <a16:creationId xmlns:a16="http://schemas.microsoft.com/office/drawing/2014/main" id="{A9793D61-268B-7835-E4F8-F25FFA2B12C2}"/>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8200" r="14431"/>
          <a:stretch/>
        </p:blipFill>
        <p:spPr>
          <a:xfrm>
            <a:off x="5977788" y="799352"/>
            <a:ext cx="5425410" cy="5259296"/>
          </a:xfrm>
          <a:prstGeom prst="rect">
            <a:avLst/>
          </a:prstGeom>
        </p:spPr>
      </p:pic>
      <p:sp>
        <p:nvSpPr>
          <p:cNvPr id="3" name="Θέση αριθμού διαφάνειας 2">
            <a:extLst>
              <a:ext uri="{FF2B5EF4-FFF2-40B4-BE49-F238E27FC236}">
                <a16:creationId xmlns:a16="http://schemas.microsoft.com/office/drawing/2014/main" id="{A0006561-8C8E-DFCB-32EA-664203ACBA1B}"/>
              </a:ext>
            </a:extLst>
          </p:cNvPr>
          <p:cNvSpPr>
            <a:spLocks noGrp="1"/>
          </p:cNvSpPr>
          <p:nvPr>
            <p:ph type="sldNum" sz="quarter" idx="12"/>
          </p:nvPr>
        </p:nvSpPr>
        <p:spPr/>
        <p:txBody>
          <a:bodyPr/>
          <a:lstStyle/>
          <a:p>
            <a:fld id="{9DC25D34-C652-4AC6-A133-80583E454734}" type="slidenum">
              <a:rPr lang="el-GR" smtClean="0"/>
              <a:t>18</a:t>
            </a:fld>
            <a:endParaRPr lang="el-GR"/>
          </a:p>
        </p:txBody>
      </p:sp>
    </p:spTree>
    <p:extLst>
      <p:ext uri="{BB962C8B-B14F-4D97-AF65-F5344CB8AC3E}">
        <p14:creationId xmlns:p14="http://schemas.microsoft.com/office/powerpoint/2010/main" val="37195419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Διάγραμμα 1">
            <a:extLst>
              <a:ext uri="{FF2B5EF4-FFF2-40B4-BE49-F238E27FC236}">
                <a16:creationId xmlns:a16="http://schemas.microsoft.com/office/drawing/2014/main" id="{291671B4-81D4-DF16-06D4-E77B6EA31EF7}"/>
              </a:ext>
            </a:extLst>
          </p:cNvPr>
          <p:cNvGraphicFramePr/>
          <p:nvPr>
            <p:extLst>
              <p:ext uri="{D42A27DB-BD31-4B8C-83A1-F6EECF244321}">
                <p14:modId xmlns:p14="http://schemas.microsoft.com/office/powerpoint/2010/main" val="3789253615"/>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Θέση αριθμού διαφάνειας 2">
            <a:extLst>
              <a:ext uri="{FF2B5EF4-FFF2-40B4-BE49-F238E27FC236}">
                <a16:creationId xmlns:a16="http://schemas.microsoft.com/office/drawing/2014/main" id="{45116407-D9A1-02D5-48B4-1DC8AEBB9DE2}"/>
              </a:ext>
            </a:extLst>
          </p:cNvPr>
          <p:cNvSpPr>
            <a:spLocks noGrp="1"/>
          </p:cNvSpPr>
          <p:nvPr>
            <p:ph type="sldNum" sz="quarter" idx="12"/>
          </p:nvPr>
        </p:nvSpPr>
        <p:spPr/>
        <p:txBody>
          <a:bodyPr/>
          <a:lstStyle/>
          <a:p>
            <a:fld id="{9DC25D34-C652-4AC6-A133-80583E454734}" type="slidenum">
              <a:rPr lang="el-GR" smtClean="0"/>
              <a:t>19</a:t>
            </a:fld>
            <a:endParaRPr lang="el-GR"/>
          </a:p>
        </p:txBody>
      </p:sp>
    </p:spTree>
    <p:extLst>
      <p:ext uri="{BB962C8B-B14F-4D97-AF65-F5344CB8AC3E}">
        <p14:creationId xmlns:p14="http://schemas.microsoft.com/office/powerpoint/2010/main" val="2298908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D2322B34-A513-8FDF-8393-958DDA5570CB}"/>
              </a:ext>
            </a:extLst>
          </p:cNvPr>
          <p:cNvSpPr>
            <a:spLocks noGrp="1"/>
          </p:cNvSpPr>
          <p:nvPr>
            <p:ph type="title"/>
          </p:nvPr>
        </p:nvSpPr>
        <p:spPr>
          <a:xfrm>
            <a:off x="466722" y="586855"/>
            <a:ext cx="3201366" cy="3387497"/>
          </a:xfrm>
        </p:spPr>
        <p:txBody>
          <a:bodyPr anchor="b">
            <a:normAutofit/>
          </a:bodyPr>
          <a:lstStyle/>
          <a:p>
            <a:pPr algn="r"/>
            <a:r>
              <a:rPr lang="el-GR" sz="4000">
                <a:solidFill>
                  <a:srgbClr val="FFFFFF"/>
                </a:solidFill>
              </a:rPr>
              <a:t>ΕΙΣΑΓΩΓΗ</a:t>
            </a:r>
          </a:p>
        </p:txBody>
      </p:sp>
      <p:sp>
        <p:nvSpPr>
          <p:cNvPr id="3" name="Θέση περιεχομένου 2">
            <a:extLst>
              <a:ext uri="{FF2B5EF4-FFF2-40B4-BE49-F238E27FC236}">
                <a16:creationId xmlns:a16="http://schemas.microsoft.com/office/drawing/2014/main" id="{7CF69FD6-DB46-23FC-9A52-AF5CBE9A5DBE}"/>
              </a:ext>
            </a:extLst>
          </p:cNvPr>
          <p:cNvSpPr>
            <a:spLocks noGrp="1"/>
          </p:cNvSpPr>
          <p:nvPr>
            <p:ph idx="1"/>
          </p:nvPr>
        </p:nvSpPr>
        <p:spPr>
          <a:xfrm>
            <a:off x="4810259" y="649480"/>
            <a:ext cx="6555347" cy="5546047"/>
          </a:xfrm>
        </p:spPr>
        <p:txBody>
          <a:bodyPr anchor="ctr">
            <a:normAutofit lnSpcReduction="10000"/>
          </a:bodyPr>
          <a:lstStyle/>
          <a:p>
            <a:pPr marL="0" indent="0">
              <a:buNone/>
            </a:pPr>
            <a:r>
              <a:rPr lang="el-GR" sz="2000" dirty="0"/>
              <a:t>Αυτή η εργασία εστιάζει </a:t>
            </a:r>
            <a:r>
              <a:rPr lang="en-US" sz="2000" dirty="0"/>
              <a:t>Energy Saving Devices , </a:t>
            </a:r>
            <a:r>
              <a:rPr lang="el-GR" sz="2000" dirty="0"/>
              <a:t>οι οποίες είναι σημαντικές για τη συμμόρφωση με τους κανονισμούς του Διεθνούς Ναυτιλιακού Οργανισμού (IMO) και για την επίτευξη περιβαλλοντικών στόχων. </a:t>
            </a:r>
            <a:endParaRPr lang="en-US" sz="2000" dirty="0"/>
          </a:p>
          <a:p>
            <a:pPr marL="0" indent="0">
              <a:buNone/>
            </a:pPr>
            <a:r>
              <a:rPr lang="el-GR" sz="2000" dirty="0"/>
              <a:t>Ο IMO έχει θέσει φιλόδοξους στόχους μείωσης εκπομπών, όπως 30% μείωση στην αποδοτικότητα των νέων πλοίων έως το 2025 και σημαντική μείωση CO2 έως το 2050. </a:t>
            </a:r>
            <a:endParaRPr lang="en-US" sz="2000" dirty="0"/>
          </a:p>
          <a:p>
            <a:pPr marL="0" indent="0">
              <a:buNone/>
            </a:pPr>
            <a:r>
              <a:rPr lang="el-GR" sz="2000" dirty="0"/>
              <a:t>Οι συσκευές αυτές συμβάλλουν στη μείωση κατανάλωσης καυσίμου, βελτιώνουν την απόδοση της προπέλας και μειώνουν την αντίσταση στο νερό. </a:t>
            </a:r>
          </a:p>
          <a:p>
            <a:pPr marL="0" indent="0">
              <a:buNone/>
            </a:pPr>
            <a:r>
              <a:rPr lang="el-GR" sz="2000" dirty="0"/>
              <a:t>Στην παρουσίαση αυτή θα αναλυθούν τα εξής </a:t>
            </a:r>
            <a:r>
              <a:rPr lang="en-US" sz="2000" dirty="0"/>
              <a:t>:</a:t>
            </a:r>
          </a:p>
          <a:p>
            <a:pPr marL="0" indent="0">
              <a:buNone/>
            </a:pPr>
            <a:r>
              <a:rPr lang="el-GR" sz="2000" dirty="0"/>
              <a:t> Air </a:t>
            </a:r>
            <a:r>
              <a:rPr lang="el-GR" sz="2000" dirty="0" err="1"/>
              <a:t>Lubrication</a:t>
            </a:r>
            <a:r>
              <a:rPr lang="el-GR" sz="2000" dirty="0"/>
              <a:t> Systems </a:t>
            </a:r>
            <a:endParaRPr lang="en-US" sz="2000" dirty="0"/>
          </a:p>
          <a:p>
            <a:pPr marL="0" indent="0">
              <a:buNone/>
            </a:pPr>
            <a:r>
              <a:rPr lang="en-US" sz="2000" dirty="0"/>
              <a:t>Ducted Propellers </a:t>
            </a:r>
          </a:p>
          <a:p>
            <a:pPr marL="0" indent="0">
              <a:buNone/>
            </a:pPr>
            <a:r>
              <a:rPr lang="en-US" sz="2000" dirty="0"/>
              <a:t>Propeller Boss Cap Fins</a:t>
            </a:r>
          </a:p>
          <a:p>
            <a:pPr marL="0" indent="0">
              <a:buNone/>
            </a:pPr>
            <a:r>
              <a:rPr lang="el-GR" sz="2000" dirty="0" err="1"/>
              <a:t>Wind</a:t>
            </a:r>
            <a:r>
              <a:rPr lang="el-GR" sz="2000" dirty="0"/>
              <a:t> </a:t>
            </a:r>
            <a:r>
              <a:rPr lang="el-GR" sz="2000" dirty="0" err="1"/>
              <a:t>Assisted</a:t>
            </a:r>
            <a:r>
              <a:rPr lang="el-GR" sz="2000" dirty="0"/>
              <a:t> </a:t>
            </a:r>
            <a:r>
              <a:rPr lang="el-GR" sz="2000" dirty="0" err="1"/>
              <a:t>Propulsion</a:t>
            </a:r>
            <a:r>
              <a:rPr lang="el-GR" sz="2000" dirty="0"/>
              <a:t> Systems</a:t>
            </a:r>
          </a:p>
          <a:p>
            <a:pPr marL="0" indent="0">
              <a:buNone/>
            </a:pPr>
            <a:r>
              <a:rPr lang="en-US" sz="2000" dirty="0"/>
              <a:t>Flapping Foils</a:t>
            </a:r>
          </a:p>
          <a:p>
            <a:pPr marL="0" indent="0">
              <a:buNone/>
            </a:pPr>
            <a:r>
              <a:rPr lang="en-US" sz="2000"/>
              <a:t>Bow Wings</a:t>
            </a:r>
            <a:endParaRPr lang="el-GR" sz="2000" dirty="0"/>
          </a:p>
        </p:txBody>
      </p:sp>
      <p:sp>
        <p:nvSpPr>
          <p:cNvPr id="4" name="Θέση αριθμού διαφάνειας 3">
            <a:extLst>
              <a:ext uri="{FF2B5EF4-FFF2-40B4-BE49-F238E27FC236}">
                <a16:creationId xmlns:a16="http://schemas.microsoft.com/office/drawing/2014/main" id="{F485D989-953F-CD00-9822-1F1492D94E94}"/>
              </a:ext>
            </a:extLst>
          </p:cNvPr>
          <p:cNvSpPr>
            <a:spLocks noGrp="1"/>
          </p:cNvSpPr>
          <p:nvPr>
            <p:ph type="sldNum" sz="quarter" idx="12"/>
          </p:nvPr>
        </p:nvSpPr>
        <p:spPr/>
        <p:txBody>
          <a:bodyPr/>
          <a:lstStyle/>
          <a:p>
            <a:fld id="{9DC25D34-C652-4AC6-A133-80583E454734}" type="slidenum">
              <a:rPr lang="el-GR" smtClean="0"/>
              <a:t>2</a:t>
            </a:fld>
            <a:endParaRPr lang="el-GR"/>
          </a:p>
        </p:txBody>
      </p:sp>
    </p:spTree>
    <p:extLst>
      <p:ext uri="{BB962C8B-B14F-4D97-AF65-F5344CB8AC3E}">
        <p14:creationId xmlns:p14="http://schemas.microsoft.com/office/powerpoint/2010/main" val="3570056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Θέση περιεχομένου 2">
            <a:extLst>
              <a:ext uri="{FF2B5EF4-FFF2-40B4-BE49-F238E27FC236}">
                <a16:creationId xmlns:a16="http://schemas.microsoft.com/office/drawing/2014/main" id="{DF41AAE4-550E-3EF0-FD67-30698DEE8E3A}"/>
              </a:ext>
            </a:extLst>
          </p:cNvPr>
          <p:cNvGraphicFramePr>
            <a:graphicFrameLocks noGrp="1"/>
          </p:cNvGraphicFramePr>
          <p:nvPr>
            <p:ph idx="1"/>
            <p:extLst>
              <p:ext uri="{D42A27DB-BD31-4B8C-83A1-F6EECF244321}">
                <p14:modId xmlns:p14="http://schemas.microsoft.com/office/powerpoint/2010/main" val="231058135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Θέση αριθμού διαφάνειας 2">
            <a:extLst>
              <a:ext uri="{FF2B5EF4-FFF2-40B4-BE49-F238E27FC236}">
                <a16:creationId xmlns:a16="http://schemas.microsoft.com/office/drawing/2014/main" id="{1435346D-740F-4EDC-0D61-6F0A2DF4777F}"/>
              </a:ext>
            </a:extLst>
          </p:cNvPr>
          <p:cNvSpPr>
            <a:spLocks noGrp="1"/>
          </p:cNvSpPr>
          <p:nvPr>
            <p:ph type="sldNum" sz="quarter" idx="12"/>
          </p:nvPr>
        </p:nvSpPr>
        <p:spPr/>
        <p:txBody>
          <a:bodyPr/>
          <a:lstStyle/>
          <a:p>
            <a:fld id="{9DC25D34-C652-4AC6-A133-80583E454734}" type="slidenum">
              <a:rPr lang="el-GR" smtClean="0"/>
              <a:t>20</a:t>
            </a:fld>
            <a:endParaRPr lang="el-GR"/>
          </a:p>
        </p:txBody>
      </p:sp>
    </p:spTree>
    <p:extLst>
      <p:ext uri="{BB962C8B-B14F-4D97-AF65-F5344CB8AC3E}">
        <p14:creationId xmlns:p14="http://schemas.microsoft.com/office/powerpoint/2010/main" val="35007583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9">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6642F315-4063-3ED3-6932-889BB0A8B470}"/>
              </a:ext>
            </a:extLst>
          </p:cNvPr>
          <p:cNvSpPr>
            <a:spLocks noGrp="1"/>
          </p:cNvSpPr>
          <p:nvPr>
            <p:ph type="title"/>
          </p:nvPr>
        </p:nvSpPr>
        <p:spPr>
          <a:xfrm>
            <a:off x="6739128" y="638089"/>
            <a:ext cx="4818888" cy="1476801"/>
          </a:xfrm>
        </p:spPr>
        <p:txBody>
          <a:bodyPr vert="horz" lIns="91440" tIns="45720" rIns="91440" bIns="45720" rtlCol="0" anchor="b">
            <a:normAutofit/>
          </a:bodyPr>
          <a:lstStyle/>
          <a:p>
            <a:r>
              <a:rPr lang="en-US" sz="5000" kern="1200" dirty="0">
                <a:solidFill>
                  <a:schemeClr val="tx1"/>
                </a:solidFill>
                <a:latin typeface="+mj-lt"/>
                <a:ea typeface="+mj-ea"/>
                <a:cs typeface="+mj-cs"/>
              </a:rPr>
              <a:t>FLAPPING FOILS</a:t>
            </a:r>
          </a:p>
        </p:txBody>
      </p:sp>
      <p:pic>
        <p:nvPicPr>
          <p:cNvPr id="5" name="Θέση εικόνας 4" descr="Εικόνα που περιέχει ζωγραφιά, σκίτσο/σχέδιο, διάγραμμα, εικονογράφηση&#10;&#10;Περιγραφή που δημιουργήθηκε αυτόματα">
            <a:extLst>
              <a:ext uri="{FF2B5EF4-FFF2-40B4-BE49-F238E27FC236}">
                <a16:creationId xmlns:a16="http://schemas.microsoft.com/office/drawing/2014/main" id="{37155942-0E83-2CC8-403F-75110DBC418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7841" r="7841"/>
          <a:stretch>
            <a:fillRect/>
          </a:stretch>
        </p:blipFill>
        <p:spPr>
          <a:xfrm>
            <a:off x="630936" y="1273753"/>
            <a:ext cx="5458968" cy="4310493"/>
          </a:xfrm>
          <a:prstGeom prst="rect">
            <a:avLst/>
          </a:prstGeom>
        </p:spPr>
      </p:pic>
      <p:sp>
        <p:nvSpPr>
          <p:cNvPr id="23"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Θέση κειμένου 3">
            <a:extLst>
              <a:ext uri="{FF2B5EF4-FFF2-40B4-BE49-F238E27FC236}">
                <a16:creationId xmlns:a16="http://schemas.microsoft.com/office/drawing/2014/main" id="{500689CD-68A4-18A4-6FD9-82F1F9630B21}"/>
              </a:ext>
            </a:extLst>
          </p:cNvPr>
          <p:cNvSpPr>
            <a:spLocks noGrp="1"/>
          </p:cNvSpPr>
          <p:nvPr>
            <p:ph type="body" sz="half" idx="2"/>
          </p:nvPr>
        </p:nvSpPr>
        <p:spPr>
          <a:xfrm>
            <a:off x="6739128" y="2664886"/>
            <a:ext cx="4818888" cy="3550789"/>
          </a:xfrm>
        </p:spPr>
        <p:txBody>
          <a:bodyPr vert="horz" lIns="91440" tIns="45720" rIns="91440" bIns="45720" rtlCol="0" anchor="t">
            <a:normAutofit/>
          </a:bodyPr>
          <a:lstStyle/>
          <a:p>
            <a:pPr indent="-228600">
              <a:buFont typeface="Arial" panose="020B0604020202020204" pitchFamily="34" charset="0"/>
              <a:buChar char="•"/>
            </a:pPr>
            <a:r>
              <a:rPr lang="en-US" sz="2200"/>
              <a:t>Τα flapping foils είναι πτερύγια που προσκολλώνται στο κύτος ενός πλοίου και ταλαντώνονται με παρόμοιο τρόπο όπως η ουρά ενός ψαριού, δημιουργώντας δίνες που παράγουν ώση. Έχουν υψηλότερη αποδοτικότητα πρόωσης σε σύγκριση με τις παραδοσιακές προπέλες, βελτιώνοντας την ενεργειακή απόδοση.</a:t>
            </a:r>
          </a:p>
        </p:txBody>
      </p:sp>
      <p:sp>
        <p:nvSpPr>
          <p:cNvPr id="7" name="TextBox 6">
            <a:extLst>
              <a:ext uri="{FF2B5EF4-FFF2-40B4-BE49-F238E27FC236}">
                <a16:creationId xmlns:a16="http://schemas.microsoft.com/office/drawing/2014/main" id="{957EA2FA-8A42-4EBE-40E6-092F81108C8C}"/>
              </a:ext>
            </a:extLst>
          </p:cNvPr>
          <p:cNvSpPr txBox="1"/>
          <p:nvPr/>
        </p:nvSpPr>
        <p:spPr>
          <a:xfrm>
            <a:off x="1082040" y="5584246"/>
            <a:ext cx="6096000" cy="369332"/>
          </a:xfrm>
          <a:prstGeom prst="rect">
            <a:avLst/>
          </a:prstGeom>
          <a:noFill/>
        </p:spPr>
        <p:txBody>
          <a:bodyPr wrap="square">
            <a:spAutoFit/>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ship with flapping foils attached to the bow </a:t>
            </a:r>
            <a:endParaRPr lang="el-GR" dirty="0"/>
          </a:p>
        </p:txBody>
      </p:sp>
      <p:sp>
        <p:nvSpPr>
          <p:cNvPr id="3" name="Θέση αριθμού διαφάνειας 2">
            <a:extLst>
              <a:ext uri="{FF2B5EF4-FFF2-40B4-BE49-F238E27FC236}">
                <a16:creationId xmlns:a16="http://schemas.microsoft.com/office/drawing/2014/main" id="{2738F01C-D606-18E8-FE9F-5D8D9373F30E}"/>
              </a:ext>
            </a:extLst>
          </p:cNvPr>
          <p:cNvSpPr>
            <a:spLocks noGrp="1"/>
          </p:cNvSpPr>
          <p:nvPr>
            <p:ph type="sldNum" sz="quarter" idx="12"/>
          </p:nvPr>
        </p:nvSpPr>
        <p:spPr/>
        <p:txBody>
          <a:bodyPr/>
          <a:lstStyle/>
          <a:p>
            <a:fld id="{9DC25D34-C652-4AC6-A133-80583E454734}" type="slidenum">
              <a:rPr lang="el-GR" smtClean="0"/>
              <a:t>21</a:t>
            </a:fld>
            <a:endParaRPr lang="el-GR"/>
          </a:p>
        </p:txBody>
      </p:sp>
    </p:spTree>
    <p:extLst>
      <p:ext uri="{BB962C8B-B14F-4D97-AF65-F5344CB8AC3E}">
        <p14:creationId xmlns:p14="http://schemas.microsoft.com/office/powerpoint/2010/main" val="2458898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κειμένου 2">
            <a:extLst>
              <a:ext uri="{FF2B5EF4-FFF2-40B4-BE49-F238E27FC236}">
                <a16:creationId xmlns:a16="http://schemas.microsoft.com/office/drawing/2014/main" id="{CF765FCF-7CF4-5893-E6DD-03364E82C3A9}"/>
              </a:ext>
            </a:extLst>
          </p:cNvPr>
          <p:cNvSpPr>
            <a:spLocks noGrp="1"/>
          </p:cNvSpPr>
          <p:nvPr>
            <p:ph type="body" idx="1"/>
          </p:nvPr>
        </p:nvSpPr>
        <p:spPr>
          <a:xfrm>
            <a:off x="413068" y="256381"/>
            <a:ext cx="5157787" cy="823912"/>
          </a:xfrm>
        </p:spPr>
        <p:txBody>
          <a:bodyPr/>
          <a:lstStyle/>
          <a:p>
            <a:r>
              <a:rPr lang="el-GR" dirty="0"/>
              <a:t>Παράγοντες Απόδοσης</a:t>
            </a:r>
          </a:p>
        </p:txBody>
      </p:sp>
      <p:graphicFrame>
        <p:nvGraphicFramePr>
          <p:cNvPr id="8" name="Θέση περιεχομένου 3">
            <a:extLst>
              <a:ext uri="{FF2B5EF4-FFF2-40B4-BE49-F238E27FC236}">
                <a16:creationId xmlns:a16="http://schemas.microsoft.com/office/drawing/2014/main" id="{544B40AE-8732-CBD9-CC9B-C1A1A345B0AA}"/>
              </a:ext>
            </a:extLst>
          </p:cNvPr>
          <p:cNvGraphicFramePr>
            <a:graphicFrameLocks noGrp="1"/>
          </p:cNvGraphicFramePr>
          <p:nvPr>
            <p:ph sz="half" idx="2"/>
            <p:extLst>
              <p:ext uri="{D42A27DB-BD31-4B8C-83A1-F6EECF244321}">
                <p14:modId xmlns:p14="http://schemas.microsoft.com/office/powerpoint/2010/main" val="3228256698"/>
              </p:ext>
            </p:extLst>
          </p:nvPr>
        </p:nvGraphicFramePr>
        <p:xfrm>
          <a:off x="413068" y="839708"/>
          <a:ext cx="5759132" cy="5178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Θέση κειμένου 4">
            <a:extLst>
              <a:ext uri="{FF2B5EF4-FFF2-40B4-BE49-F238E27FC236}">
                <a16:creationId xmlns:a16="http://schemas.microsoft.com/office/drawing/2014/main" id="{5308280D-9274-D7B1-12AD-0AA2D98E879D}"/>
              </a:ext>
            </a:extLst>
          </p:cNvPr>
          <p:cNvSpPr>
            <a:spLocks noGrp="1"/>
          </p:cNvSpPr>
          <p:nvPr>
            <p:ph type="body" sz="quarter" idx="3"/>
          </p:nvPr>
        </p:nvSpPr>
        <p:spPr>
          <a:xfrm>
            <a:off x="6595744" y="256381"/>
            <a:ext cx="5183188" cy="823912"/>
          </a:xfrm>
        </p:spPr>
        <p:txBody>
          <a:bodyPr/>
          <a:lstStyle/>
          <a:p>
            <a:r>
              <a:rPr lang="el-GR" dirty="0"/>
              <a:t>Βασικά Πλεονεκτήματα</a:t>
            </a:r>
          </a:p>
        </p:txBody>
      </p:sp>
      <p:sp>
        <p:nvSpPr>
          <p:cNvPr id="6" name="Θέση περιεχομένου 5">
            <a:extLst>
              <a:ext uri="{FF2B5EF4-FFF2-40B4-BE49-F238E27FC236}">
                <a16:creationId xmlns:a16="http://schemas.microsoft.com/office/drawing/2014/main" id="{E10B22D4-0B4F-12E7-D666-9A7CBC33E88E}"/>
              </a:ext>
            </a:extLst>
          </p:cNvPr>
          <p:cNvSpPr>
            <a:spLocks noGrp="1"/>
          </p:cNvSpPr>
          <p:nvPr>
            <p:ph sz="quarter" idx="4"/>
          </p:nvPr>
        </p:nvSpPr>
        <p:spPr>
          <a:xfrm>
            <a:off x="6595744" y="1316354"/>
            <a:ext cx="5183188" cy="5053965"/>
          </a:xfrm>
        </p:spPr>
        <p:txBody>
          <a:bodyPr>
            <a:normAutofit fontScale="92500"/>
          </a:bodyPr>
          <a:lstStyle/>
          <a:p>
            <a:r>
              <a:rPr lang="el-GR" dirty="0"/>
              <a:t>Αυξημένη απόδοση και μειωμένη κατανάλωση καυσίμου.</a:t>
            </a:r>
            <a:endParaRPr lang="en-US" dirty="0"/>
          </a:p>
          <a:p>
            <a:r>
              <a:rPr lang="el-GR" dirty="0"/>
              <a:t>Βελτιωμένη υδροδυναμική απόδοση και σταθερότητα.</a:t>
            </a:r>
            <a:endParaRPr lang="en-US" dirty="0"/>
          </a:p>
          <a:p>
            <a:r>
              <a:rPr lang="el-GR" dirty="0"/>
              <a:t>Δυνατότητα χρήσης ως εφεδρικό σύστημα προώθησης και για παραγωγή ηλεκτρικής ενέργειας.</a:t>
            </a:r>
            <a:endParaRPr lang="en-US" dirty="0"/>
          </a:p>
          <a:p>
            <a:r>
              <a:rPr lang="el-GR" dirty="0"/>
              <a:t>Μείωση εξάρτησης από ορυκτά καύσιμα και εκπομπών ρύπων.</a:t>
            </a:r>
            <a:endParaRPr lang="en-US" dirty="0"/>
          </a:p>
          <a:p>
            <a:r>
              <a:rPr lang="el-GR" dirty="0"/>
              <a:t>Μειωμένη ηχορύπανση και βελτιωμένη ικανότητα ελιγμού</a:t>
            </a:r>
            <a:r>
              <a:rPr lang="en-US" dirty="0"/>
              <a:t>. </a:t>
            </a:r>
            <a:endParaRPr lang="el-GR" dirty="0"/>
          </a:p>
        </p:txBody>
      </p:sp>
      <p:sp>
        <p:nvSpPr>
          <p:cNvPr id="2" name="Θέση αριθμού διαφάνειας 1">
            <a:extLst>
              <a:ext uri="{FF2B5EF4-FFF2-40B4-BE49-F238E27FC236}">
                <a16:creationId xmlns:a16="http://schemas.microsoft.com/office/drawing/2014/main" id="{C73BBFE4-0EAD-8DE0-DDFA-A816C2F3FF61}"/>
              </a:ext>
            </a:extLst>
          </p:cNvPr>
          <p:cNvSpPr>
            <a:spLocks noGrp="1"/>
          </p:cNvSpPr>
          <p:nvPr>
            <p:ph type="sldNum" sz="quarter" idx="12"/>
          </p:nvPr>
        </p:nvSpPr>
        <p:spPr/>
        <p:txBody>
          <a:bodyPr/>
          <a:lstStyle/>
          <a:p>
            <a:fld id="{9DC25D34-C652-4AC6-A133-80583E454734}" type="slidenum">
              <a:rPr lang="el-GR" smtClean="0"/>
              <a:t>22</a:t>
            </a:fld>
            <a:endParaRPr lang="el-GR"/>
          </a:p>
        </p:txBody>
      </p:sp>
    </p:spTree>
    <p:extLst>
      <p:ext uri="{BB962C8B-B14F-4D97-AF65-F5344CB8AC3E}">
        <p14:creationId xmlns:p14="http://schemas.microsoft.com/office/powerpoint/2010/main" val="1653049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40E9ED33-D733-A07A-63E5-C7BAE341C6BE}"/>
              </a:ext>
            </a:extLst>
          </p:cNvPr>
          <p:cNvSpPr>
            <a:spLocks noGrp="1"/>
          </p:cNvSpPr>
          <p:nvPr>
            <p:ph type="title"/>
          </p:nvPr>
        </p:nvSpPr>
        <p:spPr>
          <a:xfrm>
            <a:off x="6739128" y="638089"/>
            <a:ext cx="4818888" cy="1476801"/>
          </a:xfrm>
        </p:spPr>
        <p:txBody>
          <a:bodyPr vert="horz" lIns="91440" tIns="45720" rIns="91440" bIns="45720" rtlCol="0" anchor="b">
            <a:normAutofit/>
          </a:bodyPr>
          <a:lstStyle/>
          <a:p>
            <a:r>
              <a:rPr lang="en-US" sz="5400" kern="1200" dirty="0">
                <a:solidFill>
                  <a:schemeClr val="tx1"/>
                </a:solidFill>
                <a:latin typeface="+mj-lt"/>
                <a:ea typeface="+mj-ea"/>
                <a:cs typeface="+mj-cs"/>
              </a:rPr>
              <a:t>Bow Wings </a:t>
            </a:r>
          </a:p>
        </p:txBody>
      </p:sp>
      <p:pic>
        <p:nvPicPr>
          <p:cNvPr id="7" name="Θέση περιεχομένου 6" descr="Εικόνα που περιέχει πλάνη/αεροπλάνο, ουρανός, έλικας, αεροσκάφος&#10;&#10;Περιγραφή που δημιουργήθηκε αυτόματα">
            <a:extLst>
              <a:ext uri="{FF2B5EF4-FFF2-40B4-BE49-F238E27FC236}">
                <a16:creationId xmlns:a16="http://schemas.microsoft.com/office/drawing/2014/main" id="{FD881DF5-1F3C-39C7-61A8-247238ADB7A0}"/>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rcRect l="24498" r="19082"/>
          <a:stretch/>
        </p:blipFill>
        <p:spPr>
          <a:xfrm>
            <a:off x="630936" y="707739"/>
            <a:ext cx="5458968" cy="5442521"/>
          </a:xfrm>
          <a:prstGeom prst="rect">
            <a:avLst/>
          </a:prstGeom>
        </p:spPr>
      </p:pic>
      <p:sp>
        <p:nvSpPr>
          <p:cNvPr id="24"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Θέση περιεχομένου 2">
            <a:extLst>
              <a:ext uri="{FF2B5EF4-FFF2-40B4-BE49-F238E27FC236}">
                <a16:creationId xmlns:a16="http://schemas.microsoft.com/office/drawing/2014/main" id="{CD4557A4-34A7-1815-5114-4C201B8563A0}"/>
              </a:ext>
            </a:extLst>
          </p:cNvPr>
          <p:cNvSpPr>
            <a:spLocks noGrp="1"/>
          </p:cNvSpPr>
          <p:nvPr>
            <p:ph sz="half" idx="1"/>
          </p:nvPr>
        </p:nvSpPr>
        <p:spPr>
          <a:xfrm>
            <a:off x="6739128" y="2664886"/>
            <a:ext cx="4818888" cy="3550789"/>
          </a:xfrm>
        </p:spPr>
        <p:txBody>
          <a:bodyPr vert="horz" lIns="91440" tIns="45720" rIns="91440" bIns="45720" rtlCol="0" anchor="t">
            <a:normAutofit/>
          </a:bodyPr>
          <a:lstStyle/>
          <a:p>
            <a:pPr marL="0"/>
            <a:r>
              <a:rPr lang="en-US" sz="1700"/>
              <a:t>Τα bow wings, ή πτερύγια πλώρης, τοποθετούνται στην πλώρη των σκαφών και έχουν σταθερό ή κινητό σχεδιασμό. Μειώνουν την αντίσταση του νερού, βοηθώντας το πλοίο να κόβει τα κύματα πιο ομαλά, και μπορούν να αξιοποιήσουν την ενέργεια των κυμάτων για επιπλέον ώθηση, βελτιώνοντας την αποδοτικότητα καυσίμου.</a:t>
            </a:r>
          </a:p>
          <a:p>
            <a:pPr marL="0"/>
            <a:r>
              <a:rPr lang="en-US" sz="1700"/>
              <a:t>Τα bow wings είναι υποσχόμενη τεχνολογία για τη βελτίωση της κατανάλωσης καυσίμου και τη μείωση των εκπομπών, αλλά η αποτελεσματικότητά τους εξαρτάται από διάφορους παράγοντες όπως το μέγεθος του πλοίου και τις συνθήκες των κυμάτων.</a:t>
            </a:r>
          </a:p>
        </p:txBody>
      </p:sp>
      <p:sp>
        <p:nvSpPr>
          <p:cNvPr id="4" name="Θέση αριθμού διαφάνειας 3">
            <a:extLst>
              <a:ext uri="{FF2B5EF4-FFF2-40B4-BE49-F238E27FC236}">
                <a16:creationId xmlns:a16="http://schemas.microsoft.com/office/drawing/2014/main" id="{604E4716-2C43-0EC1-5C42-C88014A16999}"/>
              </a:ext>
            </a:extLst>
          </p:cNvPr>
          <p:cNvSpPr>
            <a:spLocks noGrp="1"/>
          </p:cNvSpPr>
          <p:nvPr>
            <p:ph type="sldNum" sz="quarter" idx="12"/>
          </p:nvPr>
        </p:nvSpPr>
        <p:spPr/>
        <p:txBody>
          <a:bodyPr/>
          <a:lstStyle/>
          <a:p>
            <a:fld id="{9DC25D34-C652-4AC6-A133-80583E454734}" type="slidenum">
              <a:rPr lang="el-GR" smtClean="0"/>
              <a:t>23</a:t>
            </a:fld>
            <a:endParaRPr lang="el-GR"/>
          </a:p>
        </p:txBody>
      </p:sp>
    </p:spTree>
    <p:extLst>
      <p:ext uri="{BB962C8B-B14F-4D97-AF65-F5344CB8AC3E}">
        <p14:creationId xmlns:p14="http://schemas.microsoft.com/office/powerpoint/2010/main" val="39758382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440E2BE-BD87-1160-4B15-EA71D28E7F90}"/>
              </a:ext>
            </a:extLst>
          </p:cNvPr>
          <p:cNvSpPr>
            <a:spLocks noGrp="1"/>
          </p:cNvSpPr>
          <p:nvPr>
            <p:ph type="title"/>
          </p:nvPr>
        </p:nvSpPr>
        <p:spPr>
          <a:xfrm>
            <a:off x="0" y="5222476"/>
            <a:ext cx="12192000" cy="1635524"/>
          </a:xfrm>
        </p:spPr>
        <p:txBody>
          <a:bodyPr>
            <a:noAutofit/>
          </a:bodyPr>
          <a:lstStyle/>
          <a:p>
            <a:r>
              <a:rPr lang="el-GR" sz="2800" b="1" dirty="0"/>
              <a:t>Μελέτη σε </a:t>
            </a:r>
            <a:r>
              <a:rPr lang="el-GR" sz="2800" b="1" dirty="0" err="1"/>
              <a:t>Cargo</a:t>
            </a:r>
            <a:r>
              <a:rPr lang="el-GR" sz="2800" b="1" dirty="0"/>
              <a:t> </a:t>
            </a:r>
            <a:r>
              <a:rPr lang="el-GR" sz="2800" b="1" dirty="0" err="1"/>
              <a:t>Ship</a:t>
            </a:r>
            <a:r>
              <a:rPr lang="el-GR" sz="2800" b="1" dirty="0"/>
              <a:t>: </a:t>
            </a:r>
            <a:r>
              <a:rPr lang="en-US" sz="2800" b="1" dirty="0"/>
              <a:t> </a:t>
            </a:r>
            <a:r>
              <a:rPr lang="el-GR" sz="2800" dirty="0"/>
              <a:t>Σε μελέτη με φορτηγό πλοίο, διαπιστώθηκε ότι τα </a:t>
            </a:r>
            <a:r>
              <a:rPr lang="el-GR" sz="2800" dirty="0" err="1"/>
              <a:t>bow</a:t>
            </a:r>
            <a:r>
              <a:rPr lang="el-GR" sz="2800" dirty="0"/>
              <a:t> </a:t>
            </a:r>
            <a:r>
              <a:rPr lang="el-GR" sz="2800" dirty="0" err="1"/>
              <a:t>foils</a:t>
            </a:r>
            <a:r>
              <a:rPr lang="el-GR" sz="2800" dirty="0"/>
              <a:t> μπορούν να επιτύχουν εξοικονόμηση καυσίμου από 5% έως 38%, με μεγαλύτερη εξοικονόμηση σε πιο τραχιά κύματα.</a:t>
            </a:r>
          </a:p>
        </p:txBody>
      </p:sp>
      <p:sp>
        <p:nvSpPr>
          <p:cNvPr id="3" name="Θέση κειμένου 2">
            <a:extLst>
              <a:ext uri="{FF2B5EF4-FFF2-40B4-BE49-F238E27FC236}">
                <a16:creationId xmlns:a16="http://schemas.microsoft.com/office/drawing/2014/main" id="{E38618F7-8727-18B7-AABB-0FD522857EF4}"/>
              </a:ext>
            </a:extLst>
          </p:cNvPr>
          <p:cNvSpPr>
            <a:spLocks noGrp="1"/>
          </p:cNvSpPr>
          <p:nvPr>
            <p:ph type="body" idx="1"/>
          </p:nvPr>
        </p:nvSpPr>
        <p:spPr>
          <a:xfrm>
            <a:off x="862014" y="-275427"/>
            <a:ext cx="5157787" cy="823912"/>
          </a:xfrm>
        </p:spPr>
        <p:txBody>
          <a:bodyPr/>
          <a:lstStyle/>
          <a:p>
            <a:r>
              <a:rPr lang="el-GR" dirty="0"/>
              <a:t>Δοκιμές και Αποτελέσματα:</a:t>
            </a:r>
          </a:p>
        </p:txBody>
      </p:sp>
      <p:graphicFrame>
        <p:nvGraphicFramePr>
          <p:cNvPr id="8" name="Θέση περιεχομένου 3">
            <a:extLst>
              <a:ext uri="{FF2B5EF4-FFF2-40B4-BE49-F238E27FC236}">
                <a16:creationId xmlns:a16="http://schemas.microsoft.com/office/drawing/2014/main" id="{B0F63735-377C-9012-7D29-3793303F220F}"/>
              </a:ext>
            </a:extLst>
          </p:cNvPr>
          <p:cNvGraphicFramePr>
            <a:graphicFrameLocks noGrp="1"/>
          </p:cNvGraphicFramePr>
          <p:nvPr>
            <p:ph sz="half" idx="2"/>
            <p:extLst>
              <p:ext uri="{D42A27DB-BD31-4B8C-83A1-F6EECF244321}">
                <p14:modId xmlns:p14="http://schemas.microsoft.com/office/powerpoint/2010/main" val="2834061800"/>
              </p:ext>
            </p:extLst>
          </p:nvPr>
        </p:nvGraphicFramePr>
        <p:xfrm>
          <a:off x="814386" y="548485"/>
          <a:ext cx="5205415" cy="42985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Θέση κειμένου 4">
            <a:extLst>
              <a:ext uri="{FF2B5EF4-FFF2-40B4-BE49-F238E27FC236}">
                <a16:creationId xmlns:a16="http://schemas.microsoft.com/office/drawing/2014/main" id="{7FB590A2-AAC7-09EA-2402-35BCB5D3119D}"/>
              </a:ext>
            </a:extLst>
          </p:cNvPr>
          <p:cNvSpPr>
            <a:spLocks noGrp="1"/>
          </p:cNvSpPr>
          <p:nvPr>
            <p:ph type="body" sz="quarter" idx="3"/>
          </p:nvPr>
        </p:nvSpPr>
        <p:spPr>
          <a:xfrm>
            <a:off x="6219827" y="-23414"/>
            <a:ext cx="5183188" cy="823912"/>
          </a:xfrm>
        </p:spPr>
        <p:txBody>
          <a:bodyPr/>
          <a:lstStyle/>
          <a:p>
            <a:r>
              <a:rPr lang="el-GR" dirty="0"/>
              <a:t>Παράγοντες που Επηρεάζουν την Αποτελεσματικότητα:</a:t>
            </a:r>
          </a:p>
        </p:txBody>
      </p:sp>
      <p:sp>
        <p:nvSpPr>
          <p:cNvPr id="6" name="Θέση περιεχομένου 5">
            <a:extLst>
              <a:ext uri="{FF2B5EF4-FFF2-40B4-BE49-F238E27FC236}">
                <a16:creationId xmlns:a16="http://schemas.microsoft.com/office/drawing/2014/main" id="{3BA8CD54-5D64-E1F3-2789-35FF7E55B341}"/>
              </a:ext>
            </a:extLst>
          </p:cNvPr>
          <p:cNvSpPr>
            <a:spLocks noGrp="1"/>
          </p:cNvSpPr>
          <p:nvPr>
            <p:ph sz="quarter" idx="4"/>
          </p:nvPr>
        </p:nvSpPr>
        <p:spPr>
          <a:xfrm>
            <a:off x="6219827" y="800498"/>
            <a:ext cx="5157787" cy="4298551"/>
          </a:xfrm>
        </p:spPr>
        <p:txBody>
          <a:bodyPr>
            <a:normAutofit fontScale="85000" lnSpcReduction="10000"/>
          </a:bodyPr>
          <a:lstStyle/>
          <a:p>
            <a:r>
              <a:rPr lang="el-GR" b="1" dirty="0"/>
              <a:t>Μέγεθος πλοίου: </a:t>
            </a:r>
            <a:r>
              <a:rPr lang="el-GR" dirty="0"/>
              <a:t>Μεγαλύτερα πλοία (130-200 μέτρα) ωφελούνται περισσότερο από τα </a:t>
            </a:r>
            <a:r>
              <a:rPr lang="el-GR" dirty="0" err="1"/>
              <a:t>bow</a:t>
            </a:r>
            <a:r>
              <a:rPr lang="el-GR" dirty="0"/>
              <a:t> </a:t>
            </a:r>
            <a:r>
              <a:rPr lang="el-GR" dirty="0" err="1"/>
              <a:t>foils</a:t>
            </a:r>
            <a:r>
              <a:rPr lang="el-GR" dirty="0"/>
              <a:t>.</a:t>
            </a:r>
            <a:endParaRPr lang="en-US" dirty="0"/>
          </a:p>
          <a:p>
            <a:r>
              <a:rPr lang="el-GR" b="1" dirty="0"/>
              <a:t>Διάρκεια ταξιδιού</a:t>
            </a:r>
            <a:r>
              <a:rPr lang="el-GR" dirty="0"/>
              <a:t>: Πιο αποτελεσματικά σε μακρινά ωκεάνια ταξίδια.</a:t>
            </a:r>
            <a:endParaRPr lang="en-US" dirty="0"/>
          </a:p>
          <a:p>
            <a:r>
              <a:rPr lang="el-GR" b="1" dirty="0"/>
              <a:t>Χαρακτηριστικά κυμάτων: </a:t>
            </a:r>
            <a:r>
              <a:rPr lang="el-GR" dirty="0"/>
              <a:t>Ύψος, περίοδος και γωνία κυμάτων επηρεάζουν την απόδοση.</a:t>
            </a:r>
            <a:endParaRPr lang="en-US" dirty="0"/>
          </a:p>
          <a:p>
            <a:r>
              <a:rPr lang="el-GR" b="1" dirty="0"/>
              <a:t>Μικρότερα πλοία: </a:t>
            </a:r>
            <a:r>
              <a:rPr lang="el-GR" dirty="0"/>
              <a:t>Ωφελούνται περισσότερο σε περιοχές με μικρότερα μήκη κύματος.</a:t>
            </a:r>
          </a:p>
        </p:txBody>
      </p:sp>
      <p:sp>
        <p:nvSpPr>
          <p:cNvPr id="4" name="Θέση αριθμού διαφάνειας 3">
            <a:extLst>
              <a:ext uri="{FF2B5EF4-FFF2-40B4-BE49-F238E27FC236}">
                <a16:creationId xmlns:a16="http://schemas.microsoft.com/office/drawing/2014/main" id="{8542A326-A1D8-956A-5B6C-1A832A990AE8}"/>
              </a:ext>
            </a:extLst>
          </p:cNvPr>
          <p:cNvSpPr>
            <a:spLocks noGrp="1"/>
          </p:cNvSpPr>
          <p:nvPr>
            <p:ph type="sldNum" sz="quarter" idx="12"/>
          </p:nvPr>
        </p:nvSpPr>
        <p:spPr/>
        <p:txBody>
          <a:bodyPr/>
          <a:lstStyle/>
          <a:p>
            <a:fld id="{9DC25D34-C652-4AC6-A133-80583E454734}" type="slidenum">
              <a:rPr lang="el-GR" smtClean="0"/>
              <a:t>24</a:t>
            </a:fld>
            <a:endParaRPr lang="el-GR"/>
          </a:p>
        </p:txBody>
      </p:sp>
    </p:spTree>
    <p:extLst>
      <p:ext uri="{BB962C8B-B14F-4D97-AF65-F5344CB8AC3E}">
        <p14:creationId xmlns:p14="http://schemas.microsoft.com/office/powerpoint/2010/main" val="193969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3">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15">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17">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Τίτλος 7">
            <a:extLst>
              <a:ext uri="{FF2B5EF4-FFF2-40B4-BE49-F238E27FC236}">
                <a16:creationId xmlns:a16="http://schemas.microsoft.com/office/drawing/2014/main" id="{9006B652-023E-C692-96E9-56BF7406D27B}"/>
              </a:ext>
            </a:extLst>
          </p:cNvPr>
          <p:cNvSpPr>
            <a:spLocks noGrp="1"/>
          </p:cNvSpPr>
          <p:nvPr>
            <p:ph type="title"/>
          </p:nvPr>
        </p:nvSpPr>
        <p:spPr>
          <a:xfrm>
            <a:off x="466722" y="586855"/>
            <a:ext cx="3201366" cy="3387497"/>
          </a:xfrm>
        </p:spPr>
        <p:txBody>
          <a:bodyPr anchor="b">
            <a:normAutofit/>
          </a:bodyPr>
          <a:lstStyle/>
          <a:p>
            <a:pPr algn="r"/>
            <a:r>
              <a:rPr lang="el-GR" sz="3700">
                <a:solidFill>
                  <a:srgbClr val="FFFFFF"/>
                </a:solidFill>
              </a:rPr>
              <a:t>Συμπεράσματα και Προοπτικές για τη Ναυτιλία του Μέλλοντος</a:t>
            </a:r>
          </a:p>
        </p:txBody>
      </p:sp>
      <p:sp>
        <p:nvSpPr>
          <p:cNvPr id="9" name="Θέση περιεχομένου 8">
            <a:extLst>
              <a:ext uri="{FF2B5EF4-FFF2-40B4-BE49-F238E27FC236}">
                <a16:creationId xmlns:a16="http://schemas.microsoft.com/office/drawing/2014/main" id="{94D8DF75-F7B1-E2B8-68D5-37860DCF62E1}"/>
              </a:ext>
            </a:extLst>
          </p:cNvPr>
          <p:cNvSpPr>
            <a:spLocks noGrp="1"/>
          </p:cNvSpPr>
          <p:nvPr>
            <p:ph idx="1"/>
          </p:nvPr>
        </p:nvSpPr>
        <p:spPr>
          <a:xfrm>
            <a:off x="4810259" y="649480"/>
            <a:ext cx="6555347" cy="5546047"/>
          </a:xfrm>
        </p:spPr>
        <p:txBody>
          <a:bodyPr anchor="ctr">
            <a:normAutofit/>
          </a:bodyPr>
          <a:lstStyle/>
          <a:p>
            <a:pPr marL="0" indent="0">
              <a:buNone/>
            </a:pPr>
            <a:r>
              <a:rPr lang="el-GR" sz="2000" dirty="0"/>
              <a:t>Συμπερασματικά, η υιοθέτηση συσκευών εξοικονόμησης ενέργειας στον τομέα της ναυτιλίας όχι μόνο συμμορφώνεται με τις αυστηρές κανονιστικές απαιτήσεις της Διεθνούς Ναυτιλιακής Οργάνωσης (IMO), αλλά και προάγει τη βιωσιμότητα και την ενεργειακή αποδοτικότητα. </a:t>
            </a:r>
            <a:endParaRPr lang="en-US" sz="2000" dirty="0"/>
          </a:p>
          <a:p>
            <a:pPr marL="0" indent="0">
              <a:buNone/>
            </a:pPr>
            <a:r>
              <a:rPr lang="el-GR" sz="2000" dirty="0"/>
              <a:t>Οι τεχνολογίες που αναφέρθηκαν αποτελούν καινοτόμες προσεγγίσεις που μειώνουν την αντίσταση του σκάφους και βελτιώνουν την ολική απόδοση. </a:t>
            </a:r>
          </a:p>
          <a:p>
            <a:pPr marL="0" indent="0">
              <a:buNone/>
            </a:pPr>
            <a:r>
              <a:rPr lang="el-GR" sz="2000" dirty="0"/>
              <a:t>Ειδικότερα, η αξιοποίηση του ανέμου , τα </a:t>
            </a:r>
            <a:r>
              <a:rPr lang="en-US" sz="2000" dirty="0"/>
              <a:t>ducted propellers </a:t>
            </a:r>
            <a:r>
              <a:rPr lang="el-GR" sz="2000" dirty="0"/>
              <a:t>καθώς και τα </a:t>
            </a:r>
            <a:r>
              <a:rPr lang="en-US" sz="2000" dirty="0"/>
              <a:t>bow wings </a:t>
            </a:r>
            <a:r>
              <a:rPr lang="el-GR" sz="2000" dirty="0"/>
              <a:t>έχουν αποδειχθεί αποτελεσματικές στη μείωση της κατανάλωσης καυσίμου και των εκπομπών CO₂, συμβάλλοντας έτσι στη μείωση του ανθρακικού αποτυπώματος της ναυτιλίας. </a:t>
            </a:r>
            <a:endParaRPr lang="en-US" sz="2000" dirty="0"/>
          </a:p>
          <a:p>
            <a:pPr marL="0" indent="0">
              <a:buNone/>
            </a:pPr>
            <a:r>
              <a:rPr lang="el-GR" sz="2000" dirty="0"/>
              <a:t>Η συνεχής έρευνα και ανάπτυξη αυτών των τεχνολογιών είναι απαραίτητη για την προσαρμογή στις προκλήσεις της κλιματικής αλλαγής και την επίτευξη των στόχων βιώσιμης ανάπτυξης στον τομέα της ναυτιλίας.</a:t>
            </a:r>
          </a:p>
          <a:p>
            <a:pPr marL="0" indent="0">
              <a:buNone/>
            </a:pPr>
            <a:endParaRPr lang="el-GR" sz="2000" dirty="0"/>
          </a:p>
        </p:txBody>
      </p:sp>
      <p:sp>
        <p:nvSpPr>
          <p:cNvPr id="7" name="Θέση αριθμού διαφάνειας 6">
            <a:extLst>
              <a:ext uri="{FF2B5EF4-FFF2-40B4-BE49-F238E27FC236}">
                <a16:creationId xmlns:a16="http://schemas.microsoft.com/office/drawing/2014/main" id="{8B052B93-E76D-176D-55E7-2B3A93FDACD9}"/>
              </a:ext>
            </a:extLst>
          </p:cNvPr>
          <p:cNvSpPr>
            <a:spLocks noGrp="1"/>
          </p:cNvSpPr>
          <p:nvPr>
            <p:ph type="sldNum" sz="quarter" idx="12"/>
          </p:nvPr>
        </p:nvSpPr>
        <p:spPr>
          <a:xfrm>
            <a:off x="11704320" y="6455664"/>
            <a:ext cx="448056" cy="365125"/>
          </a:xfrm>
        </p:spPr>
        <p:txBody>
          <a:bodyPr>
            <a:normAutofit/>
          </a:bodyPr>
          <a:lstStyle/>
          <a:p>
            <a:pPr>
              <a:spcAft>
                <a:spcPts val="600"/>
              </a:spcAft>
            </a:pPr>
            <a:fld id="{9DC25D34-C652-4AC6-A133-80583E454734}" type="slidenum">
              <a:rPr lang="el-GR" sz="1100">
                <a:solidFill>
                  <a:schemeClr val="tx1">
                    <a:lumMod val="50000"/>
                    <a:lumOff val="50000"/>
                  </a:schemeClr>
                </a:solidFill>
              </a:rPr>
              <a:pPr>
                <a:spcAft>
                  <a:spcPts val="600"/>
                </a:spcAft>
              </a:pPr>
              <a:t>25</a:t>
            </a:fld>
            <a:endParaRPr lang="el-GR" sz="1100">
              <a:solidFill>
                <a:schemeClr val="tx1">
                  <a:lumMod val="50000"/>
                  <a:lumOff val="50000"/>
                </a:schemeClr>
              </a:solidFill>
            </a:endParaRPr>
          </a:p>
        </p:txBody>
      </p:sp>
    </p:spTree>
    <p:extLst>
      <p:ext uri="{BB962C8B-B14F-4D97-AF65-F5344CB8AC3E}">
        <p14:creationId xmlns:p14="http://schemas.microsoft.com/office/powerpoint/2010/main" val="10705386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6">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8">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10">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12">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14">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16">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18">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Τίτλος 1">
            <a:extLst>
              <a:ext uri="{FF2B5EF4-FFF2-40B4-BE49-F238E27FC236}">
                <a16:creationId xmlns:a16="http://schemas.microsoft.com/office/drawing/2014/main" id="{4789D614-9A8A-AC1C-5892-F7D556980FD0}"/>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a:solidFill>
                  <a:srgbClr val="FFFFFF"/>
                </a:solidFill>
                <a:latin typeface="+mj-lt"/>
                <a:ea typeface="+mj-ea"/>
                <a:cs typeface="+mj-cs"/>
              </a:rPr>
              <a:t> Tέλος Παρουσίασης </a:t>
            </a:r>
            <a:br>
              <a:rPr lang="en-US" sz="4800" kern="1200">
                <a:solidFill>
                  <a:srgbClr val="FFFFFF"/>
                </a:solidFill>
                <a:latin typeface="+mj-lt"/>
                <a:ea typeface="+mj-ea"/>
                <a:cs typeface="+mj-cs"/>
              </a:rPr>
            </a:br>
            <a:br>
              <a:rPr lang="en-US" sz="4800" kern="1200">
                <a:solidFill>
                  <a:srgbClr val="FFFFFF"/>
                </a:solidFill>
                <a:latin typeface="+mj-lt"/>
                <a:ea typeface="+mj-ea"/>
                <a:cs typeface="+mj-cs"/>
              </a:rPr>
            </a:br>
            <a:r>
              <a:rPr lang="en-US" sz="4800" kern="1200">
                <a:solidFill>
                  <a:srgbClr val="FFFFFF"/>
                </a:solidFill>
                <a:latin typeface="+mj-lt"/>
                <a:ea typeface="+mj-ea"/>
                <a:cs typeface="+mj-cs"/>
              </a:rPr>
              <a:t>Σας ευχαριστώ πολύ!</a:t>
            </a:r>
          </a:p>
        </p:txBody>
      </p:sp>
      <p:sp>
        <p:nvSpPr>
          <p:cNvPr id="21" name="Rectangle 20">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Θέση αριθμού διαφάνειας 2">
            <a:extLst>
              <a:ext uri="{FF2B5EF4-FFF2-40B4-BE49-F238E27FC236}">
                <a16:creationId xmlns:a16="http://schemas.microsoft.com/office/drawing/2014/main" id="{2CF2FD20-868F-6622-33AC-3A52A586012A}"/>
              </a:ext>
            </a:extLst>
          </p:cNvPr>
          <p:cNvSpPr>
            <a:spLocks noGrp="1"/>
          </p:cNvSpPr>
          <p:nvPr>
            <p:ph type="sldNum" sz="quarter" idx="12"/>
          </p:nvPr>
        </p:nvSpPr>
        <p:spPr/>
        <p:txBody>
          <a:bodyPr/>
          <a:lstStyle/>
          <a:p>
            <a:fld id="{9DC25D34-C652-4AC6-A133-80583E454734}" type="slidenum">
              <a:rPr lang="el-GR" smtClean="0"/>
              <a:t>26</a:t>
            </a:fld>
            <a:endParaRPr lang="el-GR"/>
          </a:p>
        </p:txBody>
      </p:sp>
    </p:spTree>
    <p:extLst>
      <p:ext uri="{BB962C8B-B14F-4D97-AF65-F5344CB8AC3E}">
        <p14:creationId xmlns:p14="http://schemas.microsoft.com/office/powerpoint/2010/main" val="1489460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DD71352-754F-132F-ADDE-AB5EE49E2948}"/>
              </a:ext>
            </a:extLst>
          </p:cNvPr>
          <p:cNvSpPr>
            <a:spLocks noGrp="1"/>
          </p:cNvSpPr>
          <p:nvPr>
            <p:ph type="title"/>
          </p:nvPr>
        </p:nvSpPr>
        <p:spPr>
          <a:xfrm>
            <a:off x="0" y="1"/>
            <a:ext cx="12344400" cy="990599"/>
          </a:xfrm>
        </p:spPr>
        <p:txBody>
          <a:bodyPr/>
          <a:lstStyle/>
          <a:p>
            <a:r>
              <a:rPr lang="en-US" dirty="0"/>
              <a:t>IMO REGULATIONS </a:t>
            </a:r>
            <a:endParaRPr lang="el-GR" dirty="0"/>
          </a:p>
        </p:txBody>
      </p:sp>
      <p:graphicFrame>
        <p:nvGraphicFramePr>
          <p:cNvPr id="4" name="Θέση περιεχομένου 3">
            <a:extLst>
              <a:ext uri="{FF2B5EF4-FFF2-40B4-BE49-F238E27FC236}">
                <a16:creationId xmlns:a16="http://schemas.microsoft.com/office/drawing/2014/main" id="{B5B6E35B-F3FE-A6BA-0A0B-4CA155AF02AE}"/>
              </a:ext>
            </a:extLst>
          </p:cNvPr>
          <p:cNvGraphicFramePr>
            <a:graphicFrameLocks noGrp="1"/>
          </p:cNvGraphicFramePr>
          <p:nvPr>
            <p:ph idx="1"/>
            <p:extLst>
              <p:ext uri="{D42A27DB-BD31-4B8C-83A1-F6EECF244321}">
                <p14:modId xmlns:p14="http://schemas.microsoft.com/office/powerpoint/2010/main" val="231671050"/>
              </p:ext>
            </p:extLst>
          </p:nvPr>
        </p:nvGraphicFramePr>
        <p:xfrm>
          <a:off x="0" y="990600"/>
          <a:ext cx="12192000" cy="5867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Θέση αριθμού διαφάνειας 2">
            <a:extLst>
              <a:ext uri="{FF2B5EF4-FFF2-40B4-BE49-F238E27FC236}">
                <a16:creationId xmlns:a16="http://schemas.microsoft.com/office/drawing/2014/main" id="{2086BE28-FEFF-5162-42DB-1EAB224ED062}"/>
              </a:ext>
            </a:extLst>
          </p:cNvPr>
          <p:cNvSpPr>
            <a:spLocks noGrp="1"/>
          </p:cNvSpPr>
          <p:nvPr>
            <p:ph type="sldNum" sz="quarter" idx="12"/>
          </p:nvPr>
        </p:nvSpPr>
        <p:spPr/>
        <p:txBody>
          <a:bodyPr/>
          <a:lstStyle/>
          <a:p>
            <a:fld id="{9DC25D34-C652-4AC6-A133-80583E454734}" type="slidenum">
              <a:rPr lang="el-GR" smtClean="0"/>
              <a:t>3</a:t>
            </a:fld>
            <a:endParaRPr lang="el-GR"/>
          </a:p>
        </p:txBody>
      </p:sp>
    </p:spTree>
    <p:extLst>
      <p:ext uri="{BB962C8B-B14F-4D97-AF65-F5344CB8AC3E}">
        <p14:creationId xmlns:p14="http://schemas.microsoft.com/office/powerpoint/2010/main" val="1409601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4" name="Διάγραμμα 83">
            <a:extLst>
              <a:ext uri="{FF2B5EF4-FFF2-40B4-BE49-F238E27FC236}">
                <a16:creationId xmlns:a16="http://schemas.microsoft.com/office/drawing/2014/main" id="{94CEEC0C-6842-7172-DDA4-603217FDDE65}"/>
              </a:ext>
            </a:extLst>
          </p:cNvPr>
          <p:cNvGraphicFramePr/>
          <p:nvPr>
            <p:extLst>
              <p:ext uri="{D42A27DB-BD31-4B8C-83A1-F6EECF244321}">
                <p14:modId xmlns:p14="http://schemas.microsoft.com/office/powerpoint/2010/main" val="3299613079"/>
              </p:ext>
            </p:extLst>
          </p:nvPr>
        </p:nvGraphicFramePr>
        <p:xfrm>
          <a:off x="0" y="1205865"/>
          <a:ext cx="12192000" cy="56521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8" name="TextBox 87">
            <a:extLst>
              <a:ext uri="{FF2B5EF4-FFF2-40B4-BE49-F238E27FC236}">
                <a16:creationId xmlns:a16="http://schemas.microsoft.com/office/drawing/2014/main" id="{8FB7AAE3-A02E-D8E6-5585-855D972EC4AC}"/>
              </a:ext>
            </a:extLst>
          </p:cNvPr>
          <p:cNvSpPr txBox="1"/>
          <p:nvPr/>
        </p:nvSpPr>
        <p:spPr>
          <a:xfrm>
            <a:off x="0" y="0"/>
            <a:ext cx="12192000" cy="1446550"/>
          </a:xfrm>
          <a:prstGeom prst="rect">
            <a:avLst/>
          </a:prstGeom>
          <a:noFill/>
        </p:spPr>
        <p:txBody>
          <a:bodyPr wrap="square">
            <a:spAutoFit/>
          </a:bodyPr>
          <a:lstStyle/>
          <a:p>
            <a:r>
              <a:rPr lang="en-US" sz="1800" b="1" kern="1200" dirty="0">
                <a:solidFill>
                  <a:schemeClr val="tx1"/>
                </a:solidFill>
                <a:effectLst/>
                <a:latin typeface="+mj-lt"/>
                <a:ea typeface="+mj-ea"/>
                <a:cs typeface="+mj-cs"/>
              </a:rPr>
              <a:t>AIR LUBRICATION SYSTEMS</a:t>
            </a:r>
            <a:br>
              <a:rPr lang="en-US" sz="1800" b="1" kern="1200" dirty="0">
                <a:solidFill>
                  <a:schemeClr val="tx1"/>
                </a:solidFill>
                <a:effectLst/>
                <a:latin typeface="+mj-lt"/>
                <a:ea typeface="+mj-ea"/>
                <a:cs typeface="+mj-cs"/>
              </a:rPr>
            </a:br>
            <a:r>
              <a:rPr lang="en-US" sz="1400" b="0" kern="1200" dirty="0" err="1">
                <a:solidFill>
                  <a:schemeClr val="tx1"/>
                </a:solidFill>
                <a:latin typeface="+mj-lt"/>
                <a:ea typeface="+mj-ea"/>
                <a:cs typeface="+mj-cs"/>
              </a:rPr>
              <a:t>Είν</a:t>
            </a:r>
            <a:r>
              <a:rPr lang="en-US" sz="1400" b="0" kern="1200" dirty="0">
                <a:solidFill>
                  <a:schemeClr val="tx1"/>
                </a:solidFill>
                <a:latin typeface="+mj-lt"/>
                <a:ea typeface="+mj-ea"/>
                <a:cs typeface="+mj-cs"/>
              </a:rPr>
              <a:t>αι μία μέθοδος κατά την οποία προωθείται αέρας στον πυθμένα του πλοίου έτσι  ώστε να δημιουργηθεί ένα λεπτό στρώμα φυσαλίδων μεταξύ του πυθμένα και του νερού και ως συνέπεια να μειωθεί η αντίσταση κατά τη διάρκεια της κίνησης του πλοίου μέσα από το νερό. Παρα</a:t>
            </a:r>
            <a:r>
              <a:rPr lang="en-US" sz="1400" b="0" kern="1200" dirty="0" err="1">
                <a:solidFill>
                  <a:schemeClr val="tx1"/>
                </a:solidFill>
                <a:latin typeface="+mj-lt"/>
                <a:ea typeface="+mj-ea"/>
                <a:cs typeface="+mj-cs"/>
              </a:rPr>
              <a:t>τηρείτ</a:t>
            </a:r>
            <a:r>
              <a:rPr lang="en-US" sz="1400" b="0" kern="1200" dirty="0">
                <a:solidFill>
                  <a:schemeClr val="tx1"/>
                </a:solidFill>
                <a:latin typeface="+mj-lt"/>
                <a:ea typeface="+mj-ea"/>
                <a:cs typeface="+mj-cs"/>
              </a:rPr>
              <a:t>αι έτσι βελτίωση στην αποδοτικότητα του καυσίμου και στην μείωση των εκπομπών. </a:t>
            </a:r>
            <a:br>
              <a:rPr lang="en-US" sz="1400" b="0" kern="1200" dirty="0">
                <a:solidFill>
                  <a:schemeClr val="tx1"/>
                </a:solidFill>
                <a:latin typeface="+mj-lt"/>
                <a:ea typeface="+mj-ea"/>
                <a:cs typeface="+mj-cs"/>
              </a:rPr>
            </a:br>
            <a:r>
              <a:rPr lang="en-US" sz="1400" b="0" kern="1200" dirty="0" err="1">
                <a:solidFill>
                  <a:schemeClr val="tx1"/>
                </a:solidFill>
                <a:latin typeface="+mj-lt"/>
                <a:ea typeface="+mj-ea"/>
                <a:cs typeface="+mj-cs"/>
              </a:rPr>
              <a:t>Ανάλογ</a:t>
            </a:r>
            <a:r>
              <a:rPr lang="en-US" sz="1400" b="0" kern="1200" dirty="0">
                <a:solidFill>
                  <a:schemeClr val="tx1"/>
                </a:solidFill>
                <a:latin typeface="+mj-lt"/>
                <a:ea typeface="+mj-ea"/>
                <a:cs typeface="+mj-cs"/>
              </a:rPr>
              <a:t>α την τεχνική που εφαρμόζεται χωρίζονται στις εξής κατηγορίες:</a:t>
            </a:r>
          </a:p>
          <a:p>
            <a:endParaRPr lang="el-GR" sz="1400" dirty="0"/>
          </a:p>
        </p:txBody>
      </p:sp>
      <p:sp>
        <p:nvSpPr>
          <p:cNvPr id="92" name="Τίτλος 1">
            <a:extLst>
              <a:ext uri="{FF2B5EF4-FFF2-40B4-BE49-F238E27FC236}">
                <a16:creationId xmlns:a16="http://schemas.microsoft.com/office/drawing/2014/main" id="{91323184-9D29-D327-1CAE-7518D381181D}"/>
              </a:ext>
            </a:extLst>
          </p:cNvPr>
          <p:cNvSpPr>
            <a:spLocks noGrp="1"/>
          </p:cNvSpPr>
          <p:nvPr>
            <p:ph type="title"/>
          </p:nvPr>
        </p:nvSpPr>
        <p:spPr>
          <a:xfrm>
            <a:off x="4617720" y="6322457"/>
            <a:ext cx="4446270" cy="309245"/>
          </a:xfrm>
        </p:spPr>
        <p:txBody>
          <a:bodyPr vert="horz" lIns="91440" tIns="45720" rIns="91440" bIns="45720" rtlCol="0" anchor="ctr">
            <a:normAutofit fontScale="90000"/>
          </a:bodyPr>
          <a:lstStyle/>
          <a:p>
            <a:r>
              <a:rPr lang="el-GR" sz="1200" kern="100" dirty="0">
                <a:effectLst/>
                <a:latin typeface="Calibri" panose="020F0502020204030204" pitchFamily="34" charset="0"/>
                <a:ea typeface="Calibri" panose="020F0502020204030204" pitchFamily="34" charset="0"/>
                <a:cs typeface="Arial" panose="020B0604020202020204" pitchFamily="34" charset="0"/>
              </a:rPr>
              <a:t>ΕΙΚΟΝΑ 1</a:t>
            </a:r>
            <a:r>
              <a:rPr lang="en-US" sz="1200" kern="100" dirty="0">
                <a:effectLst/>
                <a:latin typeface="Calibri" panose="020F0502020204030204" pitchFamily="34" charset="0"/>
                <a:ea typeface="Calibri" panose="020F0502020204030204" pitchFamily="34" charset="0"/>
                <a:cs typeface="Arial" panose="020B0604020202020204" pitchFamily="34" charset="0"/>
              </a:rPr>
              <a:t> :</a:t>
            </a:r>
            <a:r>
              <a:rPr lang="el-GR" sz="1200" kern="100" dirty="0">
                <a:effectLst/>
                <a:latin typeface="Calibri" panose="020F0502020204030204" pitchFamily="34" charset="0"/>
                <a:ea typeface="Calibri" panose="020F0502020204030204" pitchFamily="34" charset="0"/>
                <a:cs typeface="Arial" panose="020B0604020202020204" pitchFamily="34" charset="0"/>
              </a:rPr>
              <a:t>Αναπαράσταση των τριών κατηγοριών του συστήματος λίπανσης με αέρα.</a:t>
            </a:r>
            <a:br>
              <a:rPr lang="el-GR" sz="1800" kern="100" dirty="0">
                <a:effectLst/>
                <a:latin typeface="Calibri" panose="020F0502020204030204" pitchFamily="34" charset="0"/>
                <a:ea typeface="Calibri" panose="020F0502020204030204" pitchFamily="34" charset="0"/>
                <a:cs typeface="Arial" panose="020B0604020202020204" pitchFamily="34" charset="0"/>
              </a:rPr>
            </a:br>
            <a:endParaRPr lang="en-US" sz="1400" kern="1200" dirty="0">
              <a:solidFill>
                <a:schemeClr val="tx1"/>
              </a:solidFill>
              <a:latin typeface="+mj-lt"/>
              <a:ea typeface="+mj-ea"/>
              <a:cs typeface="+mj-cs"/>
            </a:endParaRPr>
          </a:p>
        </p:txBody>
      </p:sp>
      <p:pic>
        <p:nvPicPr>
          <p:cNvPr id="90" name="Θέση περιεχομένου 4" descr="Εικόνα που περιέχει στιγμιότυπο οθόνης, κείμενο, γραμμή, γραμματοσειρά&#10;&#10;Περιγραφή που δημιουργήθηκε αυτόματα">
            <a:extLst>
              <a:ext uri="{FF2B5EF4-FFF2-40B4-BE49-F238E27FC236}">
                <a16:creationId xmlns:a16="http://schemas.microsoft.com/office/drawing/2014/main" id="{2D18B8B0-3377-7752-1B35-98AB669A28B3}"/>
              </a:ext>
              <a:ext uri="{C183D7F6-B498-43B3-948B-1728B52AA6E4}">
                <adec:decorative xmlns:adec="http://schemas.microsoft.com/office/drawing/2017/decorative" val="0"/>
              </a:ext>
            </a:extLst>
          </p:cNvPr>
          <p:cNvPicPr>
            <a:picLocks noGrp="1" noChangeAspect="1"/>
          </p:cNvPicPr>
          <p:nvPr>
            <p:ph idx="1"/>
          </p:nvPr>
        </p:nvPicPr>
        <p:blipFill>
          <a:blip r:embed="rId8">
            <a:extLst>
              <a:ext uri="{28A0092B-C50C-407E-A947-70E740481C1C}">
                <a14:useLocalDpi xmlns:a14="http://schemas.microsoft.com/office/drawing/2010/main" val="0"/>
              </a:ext>
            </a:extLst>
          </a:blip>
          <a:srcRect l="6777" r="10880"/>
          <a:stretch/>
        </p:blipFill>
        <p:spPr>
          <a:xfrm>
            <a:off x="4408550" y="3117007"/>
            <a:ext cx="4446270" cy="3205450"/>
          </a:xfrm>
          <a:prstGeom prst="rect">
            <a:avLst/>
          </a:prstGeom>
          <a:ln>
            <a:noFill/>
          </a:ln>
          <a:effectLst>
            <a:softEdge rad="112500"/>
          </a:effectLst>
        </p:spPr>
      </p:pic>
      <p:sp>
        <p:nvSpPr>
          <p:cNvPr id="2" name="Θέση αριθμού διαφάνειας 1">
            <a:extLst>
              <a:ext uri="{FF2B5EF4-FFF2-40B4-BE49-F238E27FC236}">
                <a16:creationId xmlns:a16="http://schemas.microsoft.com/office/drawing/2014/main" id="{D1295F7F-CA0B-D69A-E097-75133B6FA578}"/>
              </a:ext>
            </a:extLst>
          </p:cNvPr>
          <p:cNvSpPr>
            <a:spLocks noGrp="1"/>
          </p:cNvSpPr>
          <p:nvPr>
            <p:ph type="sldNum" sz="quarter" idx="12"/>
          </p:nvPr>
        </p:nvSpPr>
        <p:spPr/>
        <p:txBody>
          <a:bodyPr/>
          <a:lstStyle/>
          <a:p>
            <a:fld id="{9DC25D34-C652-4AC6-A133-80583E454734}" type="slidenum">
              <a:rPr lang="el-GR" smtClean="0"/>
              <a:t>4</a:t>
            </a:fld>
            <a:endParaRPr lang="el-GR"/>
          </a:p>
        </p:txBody>
      </p:sp>
    </p:spTree>
    <p:extLst>
      <p:ext uri="{BB962C8B-B14F-4D97-AF65-F5344CB8AC3E}">
        <p14:creationId xmlns:p14="http://schemas.microsoft.com/office/powerpoint/2010/main" val="2873236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Τίτλος 3">
            <a:extLst>
              <a:ext uri="{FF2B5EF4-FFF2-40B4-BE49-F238E27FC236}">
                <a16:creationId xmlns:a16="http://schemas.microsoft.com/office/drawing/2014/main" id="{35FE0FB1-54D6-F03B-9510-8A4E4D6B47A5}"/>
              </a:ext>
            </a:extLst>
          </p:cNvPr>
          <p:cNvSpPr>
            <a:spLocks noGrp="1"/>
          </p:cNvSpPr>
          <p:nvPr>
            <p:ph type="title"/>
          </p:nvPr>
        </p:nvSpPr>
        <p:spPr>
          <a:xfrm>
            <a:off x="826396" y="586855"/>
            <a:ext cx="4230100" cy="3387497"/>
          </a:xfrm>
        </p:spPr>
        <p:txBody>
          <a:bodyPr vert="horz" lIns="91440" tIns="45720" rIns="91440" bIns="45720" rtlCol="0" anchor="b">
            <a:normAutofit/>
          </a:bodyPr>
          <a:lstStyle/>
          <a:p>
            <a:pPr algn="r"/>
            <a:r>
              <a:rPr lang="en-US" sz="4000" b="1" dirty="0">
                <a:solidFill>
                  <a:schemeClr val="bg1"/>
                </a:solidFill>
              </a:rPr>
              <a:t>Επ</a:t>
            </a:r>
            <a:r>
              <a:rPr lang="en-US" sz="4000" b="1" dirty="0" err="1">
                <a:solidFill>
                  <a:schemeClr val="bg1"/>
                </a:solidFill>
              </a:rPr>
              <a:t>ίδρ</a:t>
            </a:r>
            <a:r>
              <a:rPr lang="en-US" sz="4000" b="1" dirty="0">
                <a:solidFill>
                  <a:schemeClr val="bg1"/>
                </a:solidFill>
              </a:rPr>
              <a:t>αση των Καιρικών Συνθηκών στην Απόδοση των ALS</a:t>
            </a:r>
            <a:r>
              <a:rPr lang="en-US" sz="4000" dirty="0">
                <a:solidFill>
                  <a:schemeClr val="bg1"/>
                </a:solidFill>
              </a:rPr>
              <a:t> </a:t>
            </a:r>
            <a:br>
              <a:rPr lang="en-US" sz="4000" dirty="0">
                <a:solidFill>
                  <a:schemeClr val="bg1"/>
                </a:solidFill>
              </a:rPr>
            </a:br>
            <a:endParaRPr lang="en-US" sz="4000" kern="1200" dirty="0">
              <a:solidFill>
                <a:schemeClr val="bg1"/>
              </a:solidFill>
              <a:latin typeface="+mj-lt"/>
              <a:ea typeface="+mj-ea"/>
              <a:cs typeface="+mj-cs"/>
            </a:endParaRPr>
          </a:p>
        </p:txBody>
      </p:sp>
      <p:sp>
        <p:nvSpPr>
          <p:cNvPr id="5" name="Θέση περιεχομένου 4">
            <a:extLst>
              <a:ext uri="{FF2B5EF4-FFF2-40B4-BE49-F238E27FC236}">
                <a16:creationId xmlns:a16="http://schemas.microsoft.com/office/drawing/2014/main" id="{90837443-D280-A4DC-BA34-46112B0774E8}"/>
              </a:ext>
            </a:extLst>
          </p:cNvPr>
          <p:cNvSpPr>
            <a:spLocks noGrp="1"/>
          </p:cNvSpPr>
          <p:nvPr>
            <p:ph idx="1"/>
          </p:nvPr>
        </p:nvSpPr>
        <p:spPr>
          <a:xfrm>
            <a:off x="5536158" y="159025"/>
            <a:ext cx="6663984" cy="6709115"/>
          </a:xfrm>
        </p:spPr>
        <p:txBody>
          <a:bodyPr vert="horz" lIns="91440" tIns="45720" rIns="91440" bIns="45720" rtlCol="0" anchor="ctr">
            <a:normAutofit/>
          </a:bodyPr>
          <a:lstStyle/>
          <a:p>
            <a:pPr marL="285750"/>
            <a:r>
              <a:rPr lang="en-US" sz="1400" b="1" dirty="0"/>
              <a:t>Τα</a:t>
            </a:r>
            <a:r>
              <a:rPr lang="en-US" sz="1400" b="1" dirty="0" err="1"/>
              <a:t>χύτητ</a:t>
            </a:r>
            <a:r>
              <a:rPr lang="en-US" sz="1400" b="1" dirty="0"/>
              <a:t>α και Διεύθυνση του Άνεμου:</a:t>
            </a:r>
          </a:p>
          <a:p>
            <a:pPr lvl="1"/>
            <a:r>
              <a:rPr lang="en-US" sz="1400" dirty="0"/>
              <a:t> - </a:t>
            </a:r>
            <a:r>
              <a:rPr lang="en-US" sz="1400" dirty="0" err="1"/>
              <a:t>Οι</a:t>
            </a:r>
            <a:r>
              <a:rPr lang="en-US" sz="1400" dirty="0"/>
              <a:t> </a:t>
            </a:r>
            <a:r>
              <a:rPr lang="en-US" sz="1400" dirty="0" err="1"/>
              <a:t>υψηλές</a:t>
            </a:r>
            <a:r>
              <a:rPr lang="en-US" sz="1400" dirty="0"/>
              <a:t> τα</a:t>
            </a:r>
            <a:r>
              <a:rPr lang="en-US" sz="1400" dirty="0" err="1"/>
              <a:t>χύτητες</a:t>
            </a:r>
            <a:r>
              <a:rPr lang="en-US" sz="1400" dirty="0"/>
              <a:t> </a:t>
            </a:r>
            <a:r>
              <a:rPr lang="en-US" sz="1400" dirty="0" err="1"/>
              <a:t>του</a:t>
            </a:r>
            <a:r>
              <a:rPr lang="en-US" sz="1400" dirty="0"/>
              <a:t> α</a:t>
            </a:r>
            <a:r>
              <a:rPr lang="en-US" sz="1400" dirty="0" err="1"/>
              <a:t>νέμου</a:t>
            </a:r>
            <a:r>
              <a:rPr lang="en-US" sz="1400" dirty="0"/>
              <a:t> μπ</a:t>
            </a:r>
            <a:r>
              <a:rPr lang="en-US" sz="1400" dirty="0" err="1"/>
              <a:t>ορούν</a:t>
            </a:r>
            <a:r>
              <a:rPr lang="en-US" sz="1400" dirty="0"/>
              <a:t> να </a:t>
            </a:r>
            <a:r>
              <a:rPr lang="en-US" sz="1400" dirty="0" err="1"/>
              <a:t>δι</a:t>
            </a:r>
            <a:r>
              <a:rPr lang="en-US" sz="1400" dirty="0"/>
              <a:t>αταράξουν τη σταθερότητα του στρώματος αέρα κάτω από το κύτος. </a:t>
            </a:r>
          </a:p>
          <a:p>
            <a:pPr lvl="1"/>
            <a:r>
              <a:rPr lang="en-US" sz="1400" dirty="0"/>
              <a:t>- </a:t>
            </a:r>
            <a:r>
              <a:rPr lang="en-US" sz="1400" dirty="0" err="1"/>
              <a:t>Οι</a:t>
            </a:r>
            <a:r>
              <a:rPr lang="en-US" sz="1400" dirty="0"/>
              <a:t> α</a:t>
            </a:r>
            <a:r>
              <a:rPr lang="en-US" sz="1400" dirty="0" err="1"/>
              <a:t>ντίθετοι</a:t>
            </a:r>
            <a:r>
              <a:rPr lang="en-US" sz="1400" dirty="0"/>
              <a:t> </a:t>
            </a:r>
            <a:r>
              <a:rPr lang="en-US" sz="1400" dirty="0" err="1"/>
              <a:t>άνεμοι</a:t>
            </a:r>
            <a:r>
              <a:rPr lang="en-US" sz="1400" dirty="0"/>
              <a:t> μπ</a:t>
            </a:r>
            <a:r>
              <a:rPr lang="en-US" sz="1400" dirty="0" err="1"/>
              <a:t>ορούν</a:t>
            </a:r>
            <a:r>
              <a:rPr lang="en-US" sz="1400" dirty="0"/>
              <a:t> να </a:t>
            </a:r>
            <a:r>
              <a:rPr lang="en-US" sz="1400" dirty="0" err="1"/>
              <a:t>ενισχύσουν</a:t>
            </a:r>
            <a:r>
              <a:rPr lang="en-US" sz="1400" dirty="0"/>
              <a:t> </a:t>
            </a:r>
            <a:r>
              <a:rPr lang="en-US" sz="1400" dirty="0" err="1"/>
              <a:t>την</a:t>
            </a:r>
            <a:r>
              <a:rPr lang="en-US" sz="1400" dirty="0"/>
              <a:t> α</a:t>
            </a:r>
            <a:r>
              <a:rPr lang="en-US" sz="1400" dirty="0" err="1"/>
              <a:t>ερολι</a:t>
            </a:r>
            <a:r>
              <a:rPr lang="en-US" sz="1400" dirty="0"/>
              <a:t>πανση, μειώνοντας την τριβή. </a:t>
            </a:r>
            <a:r>
              <a:rPr lang="en-US" sz="1400" dirty="0" err="1"/>
              <a:t>Οι</a:t>
            </a:r>
            <a:r>
              <a:rPr lang="en-US" sz="1400" dirty="0"/>
              <a:t> π</a:t>
            </a:r>
            <a:r>
              <a:rPr lang="en-US" sz="1400" dirty="0" err="1"/>
              <a:t>λευρικοί</a:t>
            </a:r>
            <a:r>
              <a:rPr lang="en-US" sz="1400" dirty="0"/>
              <a:t> </a:t>
            </a:r>
            <a:r>
              <a:rPr lang="en-US" sz="1400" dirty="0" err="1"/>
              <a:t>άνεμοι</a:t>
            </a:r>
            <a:r>
              <a:rPr lang="en-US" sz="1400" dirty="0"/>
              <a:t> μπ</a:t>
            </a:r>
            <a:r>
              <a:rPr lang="en-US" sz="1400" dirty="0" err="1"/>
              <a:t>ορούν</a:t>
            </a:r>
            <a:r>
              <a:rPr lang="en-US" sz="1400" dirty="0"/>
              <a:t> να επ</a:t>
            </a:r>
            <a:r>
              <a:rPr lang="en-US" sz="1400" dirty="0" err="1"/>
              <a:t>ηρεάσουν</a:t>
            </a:r>
            <a:r>
              <a:rPr lang="en-US" sz="1400" dirty="0"/>
              <a:t> α</a:t>
            </a:r>
            <a:r>
              <a:rPr lang="en-US" sz="1400" dirty="0" err="1"/>
              <a:t>ρνητικά</a:t>
            </a:r>
            <a:r>
              <a:rPr lang="en-US" sz="1400" dirty="0"/>
              <a:t> </a:t>
            </a:r>
            <a:r>
              <a:rPr lang="en-US" sz="1400" dirty="0" err="1"/>
              <a:t>το</a:t>
            </a:r>
            <a:r>
              <a:rPr lang="en-US" sz="1400" dirty="0"/>
              <a:t> </a:t>
            </a:r>
            <a:r>
              <a:rPr lang="en-US" sz="1400" dirty="0" err="1"/>
              <a:t>σχημ</a:t>
            </a:r>
            <a:r>
              <a:rPr lang="en-US" sz="1400" dirty="0"/>
              <a:t>ατισμό και τη διατήρηση του στρώματος αέρα.</a:t>
            </a:r>
          </a:p>
          <a:p>
            <a:pPr marL="285750"/>
            <a:r>
              <a:rPr lang="en-US" sz="1400" b="1" dirty="0" err="1"/>
              <a:t>Ύψος</a:t>
            </a:r>
            <a:r>
              <a:rPr lang="en-US" sz="1400" b="1" dirty="0"/>
              <a:t> και </a:t>
            </a:r>
            <a:r>
              <a:rPr lang="en-US" sz="1400" b="1" dirty="0" err="1"/>
              <a:t>Συχνότητ</a:t>
            </a:r>
            <a:r>
              <a:rPr lang="en-US" sz="1400" b="1" dirty="0"/>
              <a:t>α των Κυμάτων:</a:t>
            </a:r>
            <a:r>
              <a:rPr lang="en-US" sz="1400" dirty="0"/>
              <a:t> </a:t>
            </a:r>
          </a:p>
          <a:p>
            <a:pPr lvl="1"/>
            <a:r>
              <a:rPr lang="en-US" sz="1400" dirty="0"/>
              <a:t>- Τα </a:t>
            </a:r>
            <a:r>
              <a:rPr lang="en-US" sz="1400" dirty="0" err="1"/>
              <a:t>κύμ</a:t>
            </a:r>
            <a:r>
              <a:rPr lang="en-US" sz="1400" dirty="0"/>
              <a:t>ατα προκαλούν διακυμάνσεις στη ροή του νερού γύρω από το κύτος, διαταράσσοντας το στρώμα αέρα. </a:t>
            </a:r>
          </a:p>
          <a:p>
            <a:pPr marL="742950" lvl="1"/>
            <a:r>
              <a:rPr lang="en-US" sz="1400" dirty="0"/>
              <a:t>Τα </a:t>
            </a:r>
            <a:r>
              <a:rPr lang="en-US" sz="1400" dirty="0" err="1"/>
              <a:t>μεγάλ</a:t>
            </a:r>
            <a:r>
              <a:rPr lang="en-US" sz="1400" dirty="0"/>
              <a:t>α κύματα μπορούν να διαταράξουν την επαφή μεταξύ του κύτους και του νερού, μειώνοντας την αποτελεσματικότητα της λίπανσης.</a:t>
            </a:r>
          </a:p>
          <a:p>
            <a:pPr marL="285750"/>
            <a:r>
              <a:rPr lang="en-US" sz="1400" b="1" dirty="0" err="1"/>
              <a:t>Θερμοκρ</a:t>
            </a:r>
            <a:r>
              <a:rPr lang="en-US" sz="1400" b="1" dirty="0"/>
              <a:t>ασία και Υγρασία:</a:t>
            </a:r>
            <a:r>
              <a:rPr lang="en-US" sz="1400" dirty="0"/>
              <a:t> </a:t>
            </a:r>
          </a:p>
          <a:p>
            <a:pPr lvl="1"/>
            <a:r>
              <a:rPr lang="en-US" sz="1400" dirty="0"/>
              <a:t>- Η π</a:t>
            </a:r>
            <a:r>
              <a:rPr lang="en-US" sz="1400" dirty="0" err="1"/>
              <a:t>υκνότητ</a:t>
            </a:r>
            <a:r>
              <a:rPr lang="en-US" sz="1400" dirty="0"/>
              <a:t>α του αέρα αλλάζει με τη θερμοκρασία και την υγρασία, επηρεάζοντας τη σταθερότητα του στρώματος αέρα.</a:t>
            </a:r>
          </a:p>
          <a:p>
            <a:pPr lvl="1"/>
            <a:r>
              <a:rPr lang="en-US" sz="1400" dirty="0"/>
              <a:t> - Η </a:t>
            </a:r>
            <a:r>
              <a:rPr lang="en-US" sz="1400" dirty="0" err="1"/>
              <a:t>θερμότερη</a:t>
            </a:r>
            <a:r>
              <a:rPr lang="en-US" sz="1400" dirty="0"/>
              <a:t> α</a:t>
            </a:r>
            <a:r>
              <a:rPr lang="en-US" sz="1400" dirty="0" err="1"/>
              <a:t>τμόσφ</a:t>
            </a:r>
            <a:r>
              <a:rPr lang="en-US" sz="1400" dirty="0"/>
              <a:t>αιρα μπορεί να δημιουργήσει λιγότερο σταθερά στρώματα αέρα, ενώ οι χαμηλότερες θερμοκρασίες μπορούν να ενισχύσουν τη σταθερότητα.</a:t>
            </a:r>
          </a:p>
          <a:p>
            <a:pPr marL="285750"/>
            <a:r>
              <a:rPr lang="en-US" sz="1400" b="1" dirty="0" err="1"/>
              <a:t>Βροχή</a:t>
            </a:r>
            <a:r>
              <a:rPr lang="en-US" sz="1400" b="1" dirty="0"/>
              <a:t>:</a:t>
            </a:r>
            <a:r>
              <a:rPr lang="en-US" sz="1400" dirty="0"/>
              <a:t> </a:t>
            </a:r>
          </a:p>
          <a:p>
            <a:pPr lvl="1"/>
            <a:r>
              <a:rPr lang="en-US" sz="1400" dirty="0"/>
              <a:t>- Η β</a:t>
            </a:r>
            <a:r>
              <a:rPr lang="en-US" sz="1400" dirty="0" err="1"/>
              <a:t>ροχή</a:t>
            </a:r>
            <a:r>
              <a:rPr lang="en-US" sz="1400" dirty="0"/>
              <a:t> </a:t>
            </a:r>
            <a:r>
              <a:rPr lang="en-US" sz="1400" dirty="0" err="1"/>
              <a:t>εισάγει</a:t>
            </a:r>
            <a:r>
              <a:rPr lang="en-US" sz="1400" dirty="0"/>
              <a:t> </a:t>
            </a:r>
            <a:r>
              <a:rPr lang="en-US" sz="1400" dirty="0" err="1"/>
              <a:t>στ</a:t>
            </a:r>
            <a:r>
              <a:rPr lang="en-US" sz="1400" dirty="0"/>
              <a:t>αγονίδια νερού που διαταράσσουν το στρώμα αέρα. </a:t>
            </a:r>
          </a:p>
          <a:p>
            <a:pPr lvl="1"/>
            <a:r>
              <a:rPr lang="en-US" sz="1400" dirty="0"/>
              <a:t>- </a:t>
            </a:r>
            <a:r>
              <a:rPr lang="en-US" sz="1400" dirty="0" err="1"/>
              <a:t>Οι</a:t>
            </a:r>
            <a:r>
              <a:rPr lang="en-US" sz="1400" dirty="0"/>
              <a:t> </a:t>
            </a:r>
            <a:r>
              <a:rPr lang="en-US" sz="1400" dirty="0" err="1"/>
              <a:t>έντονες</a:t>
            </a:r>
            <a:r>
              <a:rPr lang="en-US" sz="1400" dirty="0"/>
              <a:t> β</a:t>
            </a:r>
            <a:r>
              <a:rPr lang="en-US" sz="1400" dirty="0" err="1"/>
              <a:t>ροχές</a:t>
            </a:r>
            <a:r>
              <a:rPr lang="en-US" sz="1400" dirty="0"/>
              <a:t> ή </a:t>
            </a:r>
            <a:r>
              <a:rPr lang="en-US" sz="1400" dirty="0" err="1"/>
              <a:t>οι</a:t>
            </a:r>
            <a:r>
              <a:rPr lang="en-US" sz="1400" dirty="0"/>
              <a:t> κατα</a:t>
            </a:r>
            <a:r>
              <a:rPr lang="en-US" sz="1400" dirty="0" err="1"/>
              <a:t>ιγίδες</a:t>
            </a:r>
            <a:r>
              <a:rPr lang="en-US" sz="1400" dirty="0"/>
              <a:t> μπ</a:t>
            </a:r>
            <a:r>
              <a:rPr lang="en-US" sz="1400" dirty="0" err="1"/>
              <a:t>ορούν</a:t>
            </a:r>
            <a:r>
              <a:rPr lang="en-US" sz="1400" dirty="0"/>
              <a:t> να επ</a:t>
            </a:r>
            <a:r>
              <a:rPr lang="en-US" sz="1400" dirty="0" err="1"/>
              <a:t>ηρεάσουν</a:t>
            </a:r>
            <a:r>
              <a:rPr lang="en-US" sz="1400" dirty="0"/>
              <a:t> </a:t>
            </a:r>
            <a:r>
              <a:rPr lang="en-US" sz="1400" dirty="0" err="1"/>
              <a:t>σημ</a:t>
            </a:r>
            <a:r>
              <a:rPr lang="en-US" sz="1400" dirty="0"/>
              <a:t>αντικά την απόδοση της αερολιπανσης.</a:t>
            </a:r>
          </a:p>
          <a:p>
            <a:pPr marL="285750"/>
            <a:r>
              <a:rPr lang="en-US" sz="1400" b="1" dirty="0"/>
              <a:t>Πα</a:t>
            </a:r>
            <a:r>
              <a:rPr lang="en-US" sz="1400" b="1" dirty="0" err="1"/>
              <a:t>ρουσί</a:t>
            </a:r>
            <a:r>
              <a:rPr lang="en-US" sz="1400" b="1" dirty="0"/>
              <a:t>α Πάγου:</a:t>
            </a:r>
            <a:r>
              <a:rPr lang="en-US" sz="1400" dirty="0"/>
              <a:t> Η συσσώρευση πάγου στο κύτος διαταράσσει την απόδοση του στρώματος αέρα. </a:t>
            </a:r>
            <a:r>
              <a:rPr lang="en-US" sz="1400" dirty="0" err="1"/>
              <a:t>Οι</a:t>
            </a:r>
            <a:r>
              <a:rPr lang="en-US" sz="1400" dirty="0"/>
              <a:t> α</a:t>
            </a:r>
            <a:r>
              <a:rPr lang="en-US" sz="1400" dirty="0" err="1"/>
              <a:t>νωμ</a:t>
            </a:r>
            <a:r>
              <a:rPr lang="en-US" sz="1400" dirty="0"/>
              <a:t>αλίες από τον πάγο μπορούν να επηρεάσουν τη λειτουργία του συστήματος αερολιπανσης.</a:t>
            </a:r>
          </a:p>
        </p:txBody>
      </p:sp>
      <p:sp>
        <p:nvSpPr>
          <p:cNvPr id="2" name="Θέση αριθμού διαφάνειας 1">
            <a:extLst>
              <a:ext uri="{FF2B5EF4-FFF2-40B4-BE49-F238E27FC236}">
                <a16:creationId xmlns:a16="http://schemas.microsoft.com/office/drawing/2014/main" id="{876EC927-364C-A929-CC07-F5A31EF67B5F}"/>
              </a:ext>
            </a:extLst>
          </p:cNvPr>
          <p:cNvSpPr>
            <a:spLocks noGrp="1"/>
          </p:cNvSpPr>
          <p:nvPr>
            <p:ph type="sldNum" sz="quarter" idx="12"/>
          </p:nvPr>
        </p:nvSpPr>
        <p:spPr/>
        <p:txBody>
          <a:bodyPr/>
          <a:lstStyle/>
          <a:p>
            <a:fld id="{9DC25D34-C652-4AC6-A133-80583E454734}" type="slidenum">
              <a:rPr lang="el-GR" smtClean="0"/>
              <a:t>5</a:t>
            </a:fld>
            <a:endParaRPr lang="el-GR"/>
          </a:p>
        </p:txBody>
      </p:sp>
    </p:spTree>
    <p:extLst>
      <p:ext uri="{BB962C8B-B14F-4D97-AF65-F5344CB8AC3E}">
        <p14:creationId xmlns:p14="http://schemas.microsoft.com/office/powerpoint/2010/main" val="2593770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22">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4BF4B2F8-5D0A-0CB2-4790-C715B056FDC0}"/>
              </a:ext>
            </a:extLst>
          </p:cNvPr>
          <p:cNvSpPr>
            <a:spLocks noGrp="1"/>
          </p:cNvSpPr>
          <p:nvPr>
            <p:ph type="title"/>
          </p:nvPr>
        </p:nvSpPr>
        <p:spPr>
          <a:xfrm>
            <a:off x="6739128" y="638089"/>
            <a:ext cx="4818888" cy="1476801"/>
          </a:xfrm>
        </p:spPr>
        <p:txBody>
          <a:bodyPr vert="horz" lIns="91440" tIns="45720" rIns="91440" bIns="45720" rtlCol="0" anchor="b">
            <a:normAutofit/>
          </a:bodyPr>
          <a:lstStyle/>
          <a:p>
            <a:r>
              <a:rPr lang="en-US" sz="3000" b="1" kern="1200">
                <a:solidFill>
                  <a:schemeClr val="tx1"/>
                </a:solidFill>
                <a:latin typeface="+mj-lt"/>
                <a:ea typeface="+mj-ea"/>
                <a:cs typeface="+mj-cs"/>
              </a:rPr>
              <a:t>Σύστημα Αερολιπανσης της Mitsubishi (MALS)</a:t>
            </a:r>
            <a:br>
              <a:rPr lang="en-US" sz="3000" b="1" kern="1200">
                <a:solidFill>
                  <a:schemeClr val="tx1"/>
                </a:solidFill>
                <a:latin typeface="+mj-lt"/>
                <a:ea typeface="+mj-ea"/>
                <a:cs typeface="+mj-cs"/>
              </a:rPr>
            </a:br>
            <a:endParaRPr lang="en-US" sz="3000" kern="1200" dirty="0">
              <a:solidFill>
                <a:schemeClr val="tx1"/>
              </a:solidFill>
              <a:latin typeface="+mj-lt"/>
              <a:ea typeface="+mj-ea"/>
              <a:cs typeface="+mj-cs"/>
            </a:endParaRPr>
          </a:p>
        </p:txBody>
      </p:sp>
      <p:pic>
        <p:nvPicPr>
          <p:cNvPr id="8" name="Θέση περιεχομένου 7" descr="Εικόνα που περιέχει νερό, κόκκινο, εξωτερικός χώρος/ύπαιθρος, σημαία&#10;&#10;Περιγραφή που δημιουργήθηκε αυτόματα">
            <a:extLst>
              <a:ext uri="{FF2B5EF4-FFF2-40B4-BE49-F238E27FC236}">
                <a16:creationId xmlns:a16="http://schemas.microsoft.com/office/drawing/2014/main" id="{D118C647-CAAB-94E5-0892-D88C4FD09B8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5" r="-15"/>
          <a:stretch/>
        </p:blipFill>
        <p:spPr>
          <a:xfrm>
            <a:off x="0" y="1562451"/>
            <a:ext cx="6636619" cy="3733097"/>
          </a:xfrm>
          <a:prstGeom prst="rect">
            <a:avLst/>
          </a:prstGeom>
        </p:spPr>
      </p:pic>
      <p:sp>
        <p:nvSpPr>
          <p:cNvPr id="32"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Θέση κειμένου 3">
            <a:extLst>
              <a:ext uri="{FF2B5EF4-FFF2-40B4-BE49-F238E27FC236}">
                <a16:creationId xmlns:a16="http://schemas.microsoft.com/office/drawing/2014/main" id="{B9DA1AAA-E383-35E9-8C37-644C194F3FAC}"/>
              </a:ext>
            </a:extLst>
          </p:cNvPr>
          <p:cNvSpPr>
            <a:spLocks noGrp="1"/>
          </p:cNvSpPr>
          <p:nvPr>
            <p:ph type="body" sz="half" idx="2"/>
          </p:nvPr>
        </p:nvSpPr>
        <p:spPr>
          <a:xfrm>
            <a:off x="6739128" y="2664886"/>
            <a:ext cx="4818888" cy="3550789"/>
          </a:xfrm>
        </p:spPr>
        <p:txBody>
          <a:bodyPr vert="horz" lIns="91440" tIns="45720" rIns="91440" bIns="45720" rtlCol="0" anchor="t">
            <a:normAutofit/>
          </a:bodyPr>
          <a:lstStyle/>
          <a:p>
            <a:pPr indent="-228600">
              <a:buFont typeface="Arial" panose="020B0604020202020204" pitchFamily="34" charset="0"/>
              <a:buChar char="•"/>
            </a:pPr>
            <a:endParaRPr lang="en-US" sz="1500" b="1" dirty="0"/>
          </a:p>
          <a:p>
            <a:pPr indent="-228600">
              <a:buFont typeface="Arial" panose="020B0604020202020204" pitchFamily="34" charset="0"/>
              <a:buChar char="•"/>
            </a:pPr>
            <a:r>
              <a:rPr lang="en-US" sz="1500" b="1" dirty="0" err="1"/>
              <a:t>Αρχή</a:t>
            </a:r>
            <a:r>
              <a:rPr lang="en-US" sz="1500" b="1" dirty="0"/>
              <a:t> </a:t>
            </a:r>
            <a:r>
              <a:rPr lang="en-US" sz="1500" b="1" dirty="0" err="1"/>
              <a:t>Λειτουργί</a:t>
            </a:r>
            <a:r>
              <a:rPr lang="en-US" sz="1500" b="1" dirty="0"/>
              <a:t>ας:</a:t>
            </a:r>
            <a:r>
              <a:rPr lang="en-US" sz="1500" dirty="0"/>
              <a:t> Το MALS δημιουργεί ένα στρώμα φυσαλίδων αέρα μεταξύ του κύτους και του νερού για να μειώσει την αντίσταση. </a:t>
            </a:r>
            <a:r>
              <a:rPr lang="en-US" sz="1500" dirty="0" err="1"/>
              <a:t>Προσ</a:t>
            </a:r>
            <a:r>
              <a:rPr lang="en-US" sz="1500" dirty="0"/>
              <a:t>αρμόσιμο για διάφορα σκάφη, συμπεριλαμβανομένων μεγάλων εμπορικών πλοίων. Μπ</a:t>
            </a:r>
            <a:r>
              <a:rPr lang="en-US" sz="1500" dirty="0" err="1"/>
              <a:t>ορεί</a:t>
            </a:r>
            <a:r>
              <a:rPr lang="en-US" sz="1500" dirty="0"/>
              <a:t> να </a:t>
            </a:r>
            <a:r>
              <a:rPr lang="en-US" sz="1500" dirty="0" err="1"/>
              <a:t>εγκ</a:t>
            </a:r>
            <a:r>
              <a:rPr lang="en-US" sz="1500" dirty="0"/>
              <a:t>ατασταθεί σε υπάρχοντα σκάφη ή να ενσωματωθεί σε νέα σχέδια.</a:t>
            </a:r>
          </a:p>
          <a:p>
            <a:pPr indent="-228600">
              <a:buFont typeface="Arial" panose="020B0604020202020204" pitchFamily="34" charset="0"/>
              <a:buChar char="•"/>
            </a:pPr>
            <a:r>
              <a:rPr lang="en-US" sz="1500" b="1" dirty="0"/>
              <a:t>Απ</a:t>
            </a:r>
            <a:r>
              <a:rPr lang="en-US" sz="1500" b="1" dirty="0" err="1"/>
              <a:t>όδοση</a:t>
            </a:r>
            <a:r>
              <a:rPr lang="en-US" sz="1500" b="1" dirty="0"/>
              <a:t>:</a:t>
            </a:r>
            <a:r>
              <a:rPr lang="en-US" sz="1500" dirty="0"/>
              <a:t> </a:t>
            </a:r>
            <a:r>
              <a:rPr lang="en-US" sz="1500" dirty="0" err="1"/>
              <a:t>Έδειξε</a:t>
            </a:r>
            <a:r>
              <a:rPr lang="en-US" sz="1500" dirty="0"/>
              <a:t> β</a:t>
            </a:r>
            <a:r>
              <a:rPr lang="en-US" sz="1500" dirty="0" err="1"/>
              <a:t>ελτιώσεις</a:t>
            </a:r>
            <a:r>
              <a:rPr lang="en-US" sz="1500" dirty="0"/>
              <a:t> απ</a:t>
            </a:r>
            <a:r>
              <a:rPr lang="en-US" sz="1500" dirty="0" err="1"/>
              <a:t>όδοσης</a:t>
            </a:r>
            <a:r>
              <a:rPr lang="en-US" sz="1500" dirty="0"/>
              <a:t>: 5% </a:t>
            </a:r>
            <a:r>
              <a:rPr lang="en-US" sz="1500" dirty="0" err="1"/>
              <a:t>μείωση</a:t>
            </a:r>
            <a:r>
              <a:rPr lang="en-US" sz="1500" dirty="0"/>
              <a:t> </a:t>
            </a:r>
            <a:r>
              <a:rPr lang="en-US" sz="1500" dirty="0" err="1"/>
              <a:t>στ</a:t>
            </a:r>
            <a:r>
              <a:rPr lang="en-US" sz="1500" dirty="0"/>
              <a:t>α κρουαζιερόπλοια και 12% στα πλοία μεταφοράς εμπορευματοκιβωτίων.</a:t>
            </a:r>
          </a:p>
          <a:p>
            <a:pPr indent="-228600">
              <a:buFont typeface="Arial" panose="020B0604020202020204" pitchFamily="34" charset="0"/>
              <a:buChar char="•"/>
            </a:pPr>
            <a:r>
              <a:rPr lang="en-US" sz="1500" b="1" dirty="0" err="1"/>
              <a:t>Μεθοδολογί</a:t>
            </a:r>
            <a:r>
              <a:rPr lang="en-US" sz="1500" b="1" dirty="0"/>
              <a:t>α:</a:t>
            </a:r>
            <a:r>
              <a:rPr lang="en-US" sz="1500" dirty="0"/>
              <a:t> Χρησιμοποιεί CFD (Computational Fluid Dynamics) για να προβλέψει τη διανομή των φυσαλίδων αέρα και να αναλύσει τη μείωση της τριβής. </a:t>
            </a:r>
          </a:p>
        </p:txBody>
      </p:sp>
      <p:sp>
        <p:nvSpPr>
          <p:cNvPr id="9" name="TextBox 8">
            <a:extLst>
              <a:ext uri="{FF2B5EF4-FFF2-40B4-BE49-F238E27FC236}">
                <a16:creationId xmlns:a16="http://schemas.microsoft.com/office/drawing/2014/main" id="{232ED1D8-ACD0-871E-59A7-454037CFCBF3}"/>
              </a:ext>
            </a:extLst>
          </p:cNvPr>
          <p:cNvSpPr txBox="1"/>
          <p:nvPr/>
        </p:nvSpPr>
        <p:spPr>
          <a:xfrm>
            <a:off x="893086" y="5455348"/>
            <a:ext cx="5743533" cy="369332"/>
          </a:xfrm>
          <a:prstGeom prst="rect">
            <a:avLst/>
          </a:prstGeom>
          <a:noFill/>
        </p:spPr>
        <p:txBody>
          <a:bodyPr wrap="square">
            <a:spAutoFit/>
          </a:bodyPr>
          <a:lstStyle/>
          <a:p>
            <a:r>
              <a:rPr lang="el-GR" sz="1800" kern="100" dirty="0">
                <a:effectLst/>
                <a:latin typeface="Calibri" panose="020F0502020204030204" pitchFamily="34" charset="0"/>
                <a:ea typeface="Calibri" panose="020F0502020204030204" pitchFamily="34" charset="0"/>
                <a:cs typeface="Arial" panose="020B0604020202020204" pitchFamily="34" charset="0"/>
              </a:rPr>
              <a:t>ΕΙΚΟΝΑ </a:t>
            </a:r>
            <a:r>
              <a:rPr lang="en-US" sz="1800" kern="100" dirty="0">
                <a:effectLst/>
                <a:latin typeface="Calibri" panose="020F0502020204030204" pitchFamily="34" charset="0"/>
                <a:ea typeface="Calibri" panose="020F0502020204030204" pitchFamily="34" charset="0"/>
                <a:cs typeface="Arial" panose="020B0604020202020204" pitchFamily="34" charset="0"/>
              </a:rPr>
              <a:t>2 :</a:t>
            </a:r>
            <a:r>
              <a:rPr lang="el-GR" sz="1800" dirty="0">
                <a:effectLst/>
                <a:latin typeface="Calibri" panose="020F0502020204030204" pitchFamily="34" charset="0"/>
                <a:ea typeface="Calibri" panose="020F0502020204030204" pitchFamily="34" charset="0"/>
                <a:cs typeface="Arial" panose="020B0604020202020204" pitchFamily="34" charset="0"/>
              </a:rPr>
              <a:t> Σχέδιο γάστρας που διαθέτει </a:t>
            </a:r>
            <a:r>
              <a:rPr lang="en-US" sz="1800" dirty="0">
                <a:effectLst/>
                <a:latin typeface="Calibri" panose="020F0502020204030204" pitchFamily="34" charset="0"/>
                <a:ea typeface="Calibri" panose="020F0502020204030204" pitchFamily="34" charset="0"/>
                <a:cs typeface="Arial" panose="020B0604020202020204" pitchFamily="34" charset="0"/>
              </a:rPr>
              <a:t>MALS</a:t>
            </a:r>
            <a:endParaRPr lang="el-GR" dirty="0"/>
          </a:p>
        </p:txBody>
      </p:sp>
      <p:sp>
        <p:nvSpPr>
          <p:cNvPr id="3" name="Θέση αριθμού διαφάνειας 2">
            <a:extLst>
              <a:ext uri="{FF2B5EF4-FFF2-40B4-BE49-F238E27FC236}">
                <a16:creationId xmlns:a16="http://schemas.microsoft.com/office/drawing/2014/main" id="{462E29D2-6097-277C-1DF4-F71051CC98EC}"/>
              </a:ext>
            </a:extLst>
          </p:cNvPr>
          <p:cNvSpPr>
            <a:spLocks noGrp="1"/>
          </p:cNvSpPr>
          <p:nvPr>
            <p:ph type="sldNum" sz="quarter" idx="12"/>
          </p:nvPr>
        </p:nvSpPr>
        <p:spPr/>
        <p:txBody>
          <a:bodyPr/>
          <a:lstStyle/>
          <a:p>
            <a:fld id="{9DC25D34-C652-4AC6-A133-80583E454734}" type="slidenum">
              <a:rPr lang="el-GR" smtClean="0"/>
              <a:t>6</a:t>
            </a:fld>
            <a:endParaRPr lang="el-GR"/>
          </a:p>
        </p:txBody>
      </p:sp>
    </p:spTree>
    <p:extLst>
      <p:ext uri="{BB962C8B-B14F-4D97-AF65-F5344CB8AC3E}">
        <p14:creationId xmlns:p14="http://schemas.microsoft.com/office/powerpoint/2010/main" val="1391524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641271F-71B7-4DCF-6C4E-884A4EDA3894}"/>
              </a:ext>
            </a:extLst>
          </p:cNvPr>
          <p:cNvSpPr>
            <a:spLocks noGrp="1"/>
          </p:cNvSpPr>
          <p:nvPr>
            <p:ph type="title"/>
          </p:nvPr>
        </p:nvSpPr>
        <p:spPr>
          <a:xfrm>
            <a:off x="0" y="1"/>
            <a:ext cx="12192000" cy="1291770"/>
          </a:xfrm>
        </p:spPr>
        <p:txBody>
          <a:bodyPr>
            <a:normAutofit/>
          </a:bodyPr>
          <a:lstStyle/>
          <a:p>
            <a:r>
              <a:rPr lang="en-US" sz="2800" b="1" dirty="0"/>
              <a:t>Ducted Propellers</a:t>
            </a:r>
            <a:br>
              <a:rPr lang="el-GR" sz="1800" b="1" dirty="0"/>
            </a:br>
            <a:r>
              <a:rPr lang="el-GR" sz="1800" dirty="0"/>
              <a:t>Οι προπέλες με αγωγούς, επίσης γνωστές ως προπέλες με περίβλημα, είναι ένας τύπος προπέλας που περικλείει τις λεπίδες της προπέλας εντός ενός αγωγού. Αυτή η σχεδίαση προσφέρει πολλά πλεονεκτήματα για τα πλοία όσον αφορά την ενεργειακή απόδοση, την αποδοτικότητα ώσης και τη μείωση του θορύβου.</a:t>
            </a:r>
          </a:p>
        </p:txBody>
      </p:sp>
      <p:graphicFrame>
        <p:nvGraphicFramePr>
          <p:cNvPr id="5" name="Θέση περιεχομένου 4">
            <a:extLst>
              <a:ext uri="{FF2B5EF4-FFF2-40B4-BE49-F238E27FC236}">
                <a16:creationId xmlns:a16="http://schemas.microsoft.com/office/drawing/2014/main" id="{30CCCA84-0CF4-4CF5-63BF-7EFF93CCF9F8}"/>
              </a:ext>
            </a:extLst>
          </p:cNvPr>
          <p:cNvGraphicFramePr>
            <a:graphicFrameLocks noGrp="1"/>
          </p:cNvGraphicFramePr>
          <p:nvPr>
            <p:ph sz="half" idx="1"/>
            <p:extLst>
              <p:ext uri="{D42A27DB-BD31-4B8C-83A1-F6EECF244321}">
                <p14:modId xmlns:p14="http://schemas.microsoft.com/office/powerpoint/2010/main" val="4103491641"/>
              </p:ext>
            </p:extLst>
          </p:nvPr>
        </p:nvGraphicFramePr>
        <p:xfrm>
          <a:off x="0" y="1161142"/>
          <a:ext cx="12192000" cy="56968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65C2F629-7AD6-133C-AF1E-9C27F514DF18}"/>
              </a:ext>
            </a:extLst>
          </p:cNvPr>
          <p:cNvSpPr txBox="1"/>
          <p:nvPr/>
        </p:nvSpPr>
        <p:spPr>
          <a:xfrm>
            <a:off x="6502400" y="2380343"/>
            <a:ext cx="4093029" cy="2739211"/>
          </a:xfrm>
          <a:prstGeom prst="rect">
            <a:avLst/>
          </a:prstGeom>
          <a:noFill/>
        </p:spPr>
        <p:txBody>
          <a:bodyPr wrap="square" rtlCol="0">
            <a:spAutoFit/>
          </a:bodyPr>
          <a:lstStyle/>
          <a:p>
            <a:r>
              <a:rPr lang="el-GR" sz="1300" b="1" dirty="0">
                <a:solidFill>
                  <a:prstClr val="black">
                    <a:hueOff val="0"/>
                    <a:satOff val="0"/>
                    <a:lumOff val="0"/>
                    <a:alphaOff val="0"/>
                  </a:prstClr>
                </a:solidFill>
                <a:latin typeface="Aptos" panose="02110004020202020204"/>
              </a:rPr>
              <a:t>Αυξημένο Φορτίο Πτερυγίων: </a:t>
            </a:r>
            <a:r>
              <a:rPr lang="el-GR" sz="1300" dirty="0">
                <a:solidFill>
                  <a:prstClr val="black">
                    <a:hueOff val="0"/>
                    <a:satOff val="0"/>
                    <a:lumOff val="0"/>
                    <a:alphaOff val="0"/>
                  </a:prstClr>
                </a:solidFill>
                <a:latin typeface="Aptos" panose="02110004020202020204"/>
              </a:rPr>
              <a:t>Ο αγωγός αυξάνει το φορτίο στην προπέλα, ενδεχομένως προκαλώντας περισσότερο θόρυβο και δόνηση.</a:t>
            </a:r>
          </a:p>
          <a:p>
            <a:endParaRPr lang="el-GR" sz="1300" dirty="0">
              <a:solidFill>
                <a:prstClr val="black">
                  <a:hueOff val="0"/>
                  <a:satOff val="0"/>
                  <a:lumOff val="0"/>
                  <a:alphaOff val="0"/>
                </a:prstClr>
              </a:solidFill>
              <a:latin typeface="Aptos" panose="02110004020202020204"/>
            </a:endParaRPr>
          </a:p>
          <a:p>
            <a:r>
              <a:rPr lang="el-GR" sz="1300" b="1" dirty="0">
                <a:solidFill>
                  <a:prstClr val="black">
                    <a:hueOff val="0"/>
                    <a:satOff val="0"/>
                    <a:lumOff val="0"/>
                    <a:alphaOff val="0"/>
                  </a:prstClr>
                </a:solidFill>
                <a:latin typeface="Aptos" panose="02110004020202020204"/>
              </a:rPr>
              <a:t>Μειωμένη Απόδοση σε Υψηλές Ταχύτητες</a:t>
            </a:r>
            <a:r>
              <a:rPr lang="el-GR" sz="1300" dirty="0">
                <a:solidFill>
                  <a:prstClr val="black">
                    <a:hueOff val="0"/>
                    <a:satOff val="0"/>
                    <a:lumOff val="0"/>
                    <a:alphaOff val="0"/>
                  </a:prstClr>
                </a:solidFill>
                <a:latin typeface="Aptos" panose="02110004020202020204"/>
              </a:rPr>
              <a:t>: </a:t>
            </a:r>
          </a:p>
          <a:p>
            <a:r>
              <a:rPr lang="el-GR" sz="1300" dirty="0">
                <a:solidFill>
                  <a:prstClr val="black">
                    <a:hueOff val="0"/>
                    <a:satOff val="0"/>
                    <a:lumOff val="0"/>
                    <a:alphaOff val="0"/>
                  </a:prstClr>
                </a:solidFill>
                <a:latin typeface="Aptos" panose="02110004020202020204"/>
              </a:rPr>
              <a:t>Είναι λιγότερο αποδοτικές σε υψηλότερες ταχύτητες σε σύγκριση με τις ανοιχτές προπέλες</a:t>
            </a:r>
            <a:r>
              <a:rPr lang="el-GR" sz="1300" b="1" dirty="0">
                <a:solidFill>
                  <a:prstClr val="black">
                    <a:hueOff val="0"/>
                    <a:satOff val="0"/>
                    <a:lumOff val="0"/>
                    <a:alphaOff val="0"/>
                  </a:prstClr>
                </a:solidFill>
                <a:latin typeface="Aptos" panose="02110004020202020204"/>
              </a:rPr>
              <a:t>.</a:t>
            </a:r>
          </a:p>
          <a:p>
            <a:endParaRPr lang="el-GR" sz="1300" b="1" dirty="0">
              <a:solidFill>
                <a:prstClr val="black">
                  <a:hueOff val="0"/>
                  <a:satOff val="0"/>
                  <a:lumOff val="0"/>
                  <a:alphaOff val="0"/>
                </a:prstClr>
              </a:solidFill>
              <a:latin typeface="Aptos" panose="02110004020202020204"/>
            </a:endParaRPr>
          </a:p>
          <a:p>
            <a:r>
              <a:rPr lang="el-GR" sz="1300" b="1" dirty="0" err="1">
                <a:solidFill>
                  <a:prstClr val="black">
                    <a:hueOff val="0"/>
                    <a:satOff val="0"/>
                    <a:lumOff val="0"/>
                    <a:alphaOff val="0"/>
                  </a:prstClr>
                </a:solidFill>
                <a:latin typeface="Aptos" panose="02110004020202020204"/>
              </a:rPr>
              <a:t>Συμπλοκότητα</a:t>
            </a:r>
            <a:r>
              <a:rPr lang="el-GR" sz="1300" b="1" dirty="0">
                <a:solidFill>
                  <a:prstClr val="black">
                    <a:hueOff val="0"/>
                    <a:satOff val="0"/>
                    <a:lumOff val="0"/>
                    <a:alphaOff val="0"/>
                  </a:prstClr>
                </a:solidFill>
                <a:latin typeface="Aptos" panose="02110004020202020204"/>
              </a:rPr>
              <a:t> και Κόστος</a:t>
            </a:r>
            <a:r>
              <a:rPr lang="el-GR" sz="1300" dirty="0">
                <a:solidFill>
                  <a:prstClr val="black">
                    <a:hueOff val="0"/>
                    <a:satOff val="0"/>
                    <a:lumOff val="0"/>
                    <a:alphaOff val="0"/>
                  </a:prstClr>
                </a:solidFill>
                <a:latin typeface="Aptos" panose="02110004020202020204"/>
              </a:rPr>
              <a:t>: Ο σχεδιασμός και η κατασκευή τους είναι πιο περίπλοκοι και ακριβοί σε αντίθεση με τις απλές προπέλες  που</a:t>
            </a:r>
            <a:r>
              <a:rPr lang="el-GR" sz="1400" b="0" kern="1200" dirty="0">
                <a:latin typeface="Aptos" panose="02110004020202020204"/>
                <a:ea typeface="+mn-ea"/>
                <a:cs typeface="+mn-cs"/>
              </a:rPr>
              <a:t> </a:t>
            </a:r>
            <a:r>
              <a:rPr lang="el-GR" sz="1400" dirty="0">
                <a:latin typeface="Aptos" panose="02110004020202020204"/>
              </a:rPr>
              <a:t>η</a:t>
            </a:r>
            <a:r>
              <a:rPr lang="el-GR" sz="1400" b="0" kern="1200" dirty="0">
                <a:latin typeface="Aptos" panose="02110004020202020204"/>
                <a:ea typeface="+mn-ea"/>
                <a:cs typeface="+mn-cs"/>
              </a:rPr>
              <a:t> μειωμένη πολυπλοκότητας μεταφράζεται σε χαμηλότερο κόστος κατασκευής και συντήρησης.</a:t>
            </a:r>
            <a:endParaRPr lang="el-GR" sz="1300" dirty="0">
              <a:solidFill>
                <a:prstClr val="black">
                  <a:hueOff val="0"/>
                  <a:satOff val="0"/>
                  <a:lumOff val="0"/>
                  <a:alphaOff val="0"/>
                </a:prstClr>
              </a:solidFill>
              <a:latin typeface="Aptos" panose="02110004020202020204"/>
            </a:endParaRPr>
          </a:p>
        </p:txBody>
      </p:sp>
      <p:sp>
        <p:nvSpPr>
          <p:cNvPr id="3" name="Θέση αριθμού διαφάνειας 2">
            <a:extLst>
              <a:ext uri="{FF2B5EF4-FFF2-40B4-BE49-F238E27FC236}">
                <a16:creationId xmlns:a16="http://schemas.microsoft.com/office/drawing/2014/main" id="{D30370CD-6CEB-5E05-B5F7-6F5BE57AF580}"/>
              </a:ext>
            </a:extLst>
          </p:cNvPr>
          <p:cNvSpPr>
            <a:spLocks noGrp="1"/>
          </p:cNvSpPr>
          <p:nvPr>
            <p:ph type="sldNum" sz="quarter" idx="12"/>
          </p:nvPr>
        </p:nvSpPr>
        <p:spPr/>
        <p:txBody>
          <a:bodyPr/>
          <a:lstStyle/>
          <a:p>
            <a:fld id="{9DC25D34-C652-4AC6-A133-80583E454734}" type="slidenum">
              <a:rPr lang="el-GR" smtClean="0"/>
              <a:t>7</a:t>
            </a:fld>
            <a:endParaRPr lang="el-GR"/>
          </a:p>
        </p:txBody>
      </p:sp>
    </p:spTree>
    <p:extLst>
      <p:ext uri="{BB962C8B-B14F-4D97-AF65-F5344CB8AC3E}">
        <p14:creationId xmlns:p14="http://schemas.microsoft.com/office/powerpoint/2010/main" val="3727748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6"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Θέση εικόνας 8" descr="Εικόνα που περιέχει πλάνη/αεροπλάνο, αεροπλάνο, κόκκινο, εσωτερικός χώρος&#10;&#10;Περιγραφή που δημιουργήθηκε αυτόματα">
            <a:extLst>
              <a:ext uri="{FF2B5EF4-FFF2-40B4-BE49-F238E27FC236}">
                <a16:creationId xmlns:a16="http://schemas.microsoft.com/office/drawing/2014/main" id="{8B07B5DD-50F0-EE6B-AA53-9CA9E29F7F63}"/>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1461" r="28829" b="-2"/>
          <a:stretch/>
        </p:blipFill>
        <p:spPr>
          <a:xfrm>
            <a:off x="6103027" y="10"/>
            <a:ext cx="6088971" cy="6857990"/>
          </a:xfrm>
          <a:prstGeom prst="rect">
            <a:avLst/>
          </a:prstGeom>
        </p:spPr>
      </p:pic>
      <p:sp useBgFill="1">
        <p:nvSpPr>
          <p:cNvPr id="87" name="Rectangle 77">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8" name="Rectangle 79">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1AA12AC8-2035-62D2-C509-68FC59B0A3C6}"/>
              </a:ext>
            </a:extLst>
          </p:cNvPr>
          <p:cNvSpPr>
            <a:spLocks noGrp="1"/>
          </p:cNvSpPr>
          <p:nvPr>
            <p:ph type="title"/>
          </p:nvPr>
        </p:nvSpPr>
        <p:spPr>
          <a:xfrm>
            <a:off x="761801" y="328512"/>
            <a:ext cx="4778387" cy="1628970"/>
          </a:xfrm>
        </p:spPr>
        <p:txBody>
          <a:bodyPr vert="horz" lIns="91440" tIns="45720" rIns="91440" bIns="45720" rtlCol="0" anchor="ctr">
            <a:normAutofit/>
          </a:bodyPr>
          <a:lstStyle/>
          <a:p>
            <a:r>
              <a:rPr lang="en-US" sz="3700" b="1"/>
              <a:t>ΤΥΠΟΙ DUCTED PROPELLERS</a:t>
            </a:r>
            <a:br>
              <a:rPr lang="en-US" sz="3700" b="1"/>
            </a:br>
            <a:r>
              <a:rPr lang="en-US" sz="3700" b="1"/>
              <a:t>A. KORT NOZZLES</a:t>
            </a:r>
          </a:p>
        </p:txBody>
      </p:sp>
      <p:sp>
        <p:nvSpPr>
          <p:cNvPr id="7" name="Θέση κειμένου 6">
            <a:extLst>
              <a:ext uri="{FF2B5EF4-FFF2-40B4-BE49-F238E27FC236}">
                <a16:creationId xmlns:a16="http://schemas.microsoft.com/office/drawing/2014/main" id="{083EF9DC-4FEC-EBE4-227F-9DE352D221C9}"/>
              </a:ext>
            </a:extLst>
          </p:cNvPr>
          <p:cNvSpPr>
            <a:spLocks noGrp="1"/>
          </p:cNvSpPr>
          <p:nvPr>
            <p:ph type="body" sz="half" idx="2"/>
          </p:nvPr>
        </p:nvSpPr>
        <p:spPr>
          <a:xfrm>
            <a:off x="761801" y="2884929"/>
            <a:ext cx="4659756" cy="3374137"/>
          </a:xfrm>
        </p:spPr>
        <p:txBody>
          <a:bodyPr vert="horz" lIns="91440" tIns="45720" rIns="91440" bIns="45720" rtlCol="0" anchor="ctr">
            <a:normAutofit fontScale="92500"/>
          </a:bodyPr>
          <a:lstStyle/>
          <a:p>
            <a:pPr indent="-228600">
              <a:buFont typeface="Arial" panose="020B0604020202020204" pitchFamily="34" charset="0"/>
              <a:buChar char="•"/>
            </a:pPr>
            <a:r>
              <a:rPr lang="el-GR" sz="2000" dirty="0"/>
              <a:t>Όνομα από τον εφευρέτη του </a:t>
            </a:r>
            <a:r>
              <a:rPr lang="el-GR" sz="2000" dirty="0" err="1"/>
              <a:t>Ludwig</a:t>
            </a:r>
            <a:r>
              <a:rPr lang="el-GR" sz="2000" dirty="0"/>
              <a:t> </a:t>
            </a:r>
            <a:r>
              <a:rPr lang="el-GR" sz="2000" dirty="0" err="1"/>
              <a:t>Kort</a:t>
            </a:r>
            <a:endParaRPr lang="en-US" sz="2000" dirty="0"/>
          </a:p>
          <a:p>
            <a:pPr indent="-228600">
              <a:buFont typeface="Arial" panose="020B0604020202020204" pitchFamily="34" charset="0"/>
              <a:buChar char="•"/>
            </a:pPr>
            <a:r>
              <a:rPr lang="en-US" sz="2000" dirty="0" err="1"/>
              <a:t>Αυξάνουν</a:t>
            </a:r>
            <a:r>
              <a:rPr lang="en-US" sz="2000" dirty="0"/>
              <a:t> </a:t>
            </a:r>
            <a:r>
              <a:rPr lang="en-US" sz="2000" dirty="0" err="1"/>
              <a:t>την</a:t>
            </a:r>
            <a:r>
              <a:rPr lang="en-US" sz="2000" dirty="0"/>
              <a:t> τα</a:t>
            </a:r>
            <a:r>
              <a:rPr lang="en-US" sz="2000" dirty="0" err="1"/>
              <a:t>χύτητ</a:t>
            </a:r>
            <a:r>
              <a:rPr lang="en-US" sz="2000" dirty="0"/>
              <a:t>α ροής για καλύτερη απόδοση, χρησιμοποιούνται κυρίως σε ρυμουλκά και σκάφη που απαιτούν υψηλή ώση σε μέτριες ταχύτητες</a:t>
            </a:r>
          </a:p>
          <a:p>
            <a:pPr indent="-228600">
              <a:buFont typeface="Arial" panose="020B0604020202020204" pitchFamily="34" charset="0"/>
              <a:buChar char="•"/>
            </a:pPr>
            <a:r>
              <a:rPr lang="en-US" sz="2000" dirty="0" err="1"/>
              <a:t>Πλεονεκτήμ</a:t>
            </a:r>
            <a:r>
              <a:rPr lang="en-US" sz="2000" dirty="0"/>
              <a:t>ατα: Αυξημένη απόδοση ώσης και ευελιξία.</a:t>
            </a:r>
          </a:p>
          <a:p>
            <a:pPr indent="-228600">
              <a:buFont typeface="Arial" panose="020B0604020202020204" pitchFamily="34" charset="0"/>
              <a:buChar char="•"/>
            </a:pPr>
            <a:r>
              <a:rPr lang="en-US" sz="2000" dirty="0" err="1"/>
              <a:t>Μειονεκτήμ</a:t>
            </a:r>
            <a:r>
              <a:rPr lang="en-US" sz="2000" dirty="0"/>
              <a:t>ατα: Υψηλότερη αντίσταση σε χαμηλές ταχύτητες, πιο περίπλοκη συντήρηση.</a:t>
            </a:r>
          </a:p>
        </p:txBody>
      </p:sp>
      <p:sp>
        <p:nvSpPr>
          <p:cNvPr id="3" name="Θέση αριθμού διαφάνειας 2">
            <a:extLst>
              <a:ext uri="{FF2B5EF4-FFF2-40B4-BE49-F238E27FC236}">
                <a16:creationId xmlns:a16="http://schemas.microsoft.com/office/drawing/2014/main" id="{290DF7EF-6E77-8870-141E-182C3251B134}"/>
              </a:ext>
            </a:extLst>
          </p:cNvPr>
          <p:cNvSpPr>
            <a:spLocks noGrp="1"/>
          </p:cNvSpPr>
          <p:nvPr>
            <p:ph type="sldNum" sz="quarter" idx="12"/>
          </p:nvPr>
        </p:nvSpPr>
        <p:spPr/>
        <p:txBody>
          <a:bodyPr/>
          <a:lstStyle/>
          <a:p>
            <a:fld id="{9DC25D34-C652-4AC6-A133-80583E454734}" type="slidenum">
              <a:rPr lang="el-GR" smtClean="0"/>
              <a:t>8</a:t>
            </a:fld>
            <a:endParaRPr lang="el-GR"/>
          </a:p>
        </p:txBody>
      </p:sp>
    </p:spTree>
    <p:extLst>
      <p:ext uri="{BB962C8B-B14F-4D97-AF65-F5344CB8AC3E}">
        <p14:creationId xmlns:p14="http://schemas.microsoft.com/office/powerpoint/2010/main" val="3332262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33B8CF0-7859-E5F9-1EDC-8835F834D75D}"/>
              </a:ext>
            </a:extLst>
          </p:cNvPr>
          <p:cNvSpPr>
            <a:spLocks noGrp="1"/>
          </p:cNvSpPr>
          <p:nvPr>
            <p:ph type="title"/>
          </p:nvPr>
        </p:nvSpPr>
        <p:spPr>
          <a:xfrm>
            <a:off x="0" y="-633557"/>
            <a:ext cx="3932237" cy="1600200"/>
          </a:xfrm>
        </p:spPr>
        <p:txBody>
          <a:bodyPr/>
          <a:lstStyle/>
          <a:p>
            <a:r>
              <a:rPr lang="en-US" b="1" dirty="0"/>
              <a:t>B. </a:t>
            </a:r>
            <a:r>
              <a:rPr lang="el-GR" b="1" dirty="0"/>
              <a:t>ΠΡΟΠΈΛΕΣ ΜΕ ΜΕΊΩΣΗ ΤΑΧΎΤΗΤΑΣ</a:t>
            </a:r>
          </a:p>
        </p:txBody>
      </p:sp>
      <p:sp>
        <p:nvSpPr>
          <p:cNvPr id="4" name="Θέση κειμένου 3">
            <a:extLst>
              <a:ext uri="{FF2B5EF4-FFF2-40B4-BE49-F238E27FC236}">
                <a16:creationId xmlns:a16="http://schemas.microsoft.com/office/drawing/2014/main" id="{1E3A08D6-9753-41C3-08E0-9186A9EDDA64}"/>
              </a:ext>
            </a:extLst>
          </p:cNvPr>
          <p:cNvSpPr>
            <a:spLocks noGrp="1"/>
          </p:cNvSpPr>
          <p:nvPr>
            <p:ph type="body" sz="half" idx="2"/>
          </p:nvPr>
        </p:nvSpPr>
        <p:spPr>
          <a:xfrm>
            <a:off x="-1" y="954190"/>
            <a:ext cx="6553403" cy="1600200"/>
          </a:xfrm>
        </p:spPr>
        <p:txBody>
          <a:bodyPr>
            <a:normAutofit/>
          </a:bodyPr>
          <a:lstStyle/>
          <a:p>
            <a:r>
              <a:rPr lang="el-GR" sz="1800" dirty="0"/>
              <a:t>Διαθέτουν κυλινδρικό </a:t>
            </a:r>
            <a:r>
              <a:rPr lang="el-GR" sz="1800" dirty="0" err="1"/>
              <a:t>ακροφυσίο</a:t>
            </a:r>
            <a:r>
              <a:rPr lang="el-GR" sz="1800" dirty="0"/>
              <a:t> που μειώνει την ταχύτητα ροής του νερού γύρω από την έλικα, βοηθώντας στην αποφυγή της διάλυσης του νερού σε χαμηλότερες ταχύτητες. Είναι λιγότερο συνηθισμένες στα πλοία, αλλά χρησιμοποιούνται σε υποβρύχια και σε εφαρμογές σε ρηχά νερά.</a:t>
            </a:r>
          </a:p>
        </p:txBody>
      </p:sp>
      <p:sp>
        <p:nvSpPr>
          <p:cNvPr id="6" name="TextBox 5">
            <a:extLst>
              <a:ext uri="{FF2B5EF4-FFF2-40B4-BE49-F238E27FC236}">
                <a16:creationId xmlns:a16="http://schemas.microsoft.com/office/drawing/2014/main" id="{B086A757-D092-EACE-678E-BDBF55CE28F1}"/>
              </a:ext>
            </a:extLst>
          </p:cNvPr>
          <p:cNvSpPr txBox="1"/>
          <p:nvPr/>
        </p:nvSpPr>
        <p:spPr>
          <a:xfrm>
            <a:off x="6553402" y="550499"/>
            <a:ext cx="5256212" cy="5757002"/>
          </a:xfrm>
          <a:prstGeom prst="rect">
            <a:avLst/>
          </a:prstGeom>
          <a:noFill/>
        </p:spPr>
        <p:txBody>
          <a:bodyPr wrap="square">
            <a:spAutoFit/>
          </a:bodyPr>
          <a:lstStyle/>
          <a:p>
            <a:r>
              <a:rPr lang="el-GR" b="1" dirty="0"/>
              <a:t>Παραλλαγές:</a:t>
            </a:r>
            <a:endParaRPr lang="el-GR" dirty="0"/>
          </a:p>
          <a:p>
            <a:pPr>
              <a:buFont typeface="Arial" panose="020B0604020202020204" pitchFamily="34" charset="0"/>
              <a:buChar char="•"/>
            </a:pPr>
            <a:r>
              <a:rPr lang="el-GR" b="1" dirty="0" err="1"/>
              <a:t>Ελίκες</a:t>
            </a:r>
            <a:r>
              <a:rPr lang="el-GR" b="1" dirty="0"/>
              <a:t> </a:t>
            </a:r>
            <a:r>
              <a:rPr lang="el-GR" b="1" dirty="0" err="1"/>
              <a:t>Veith</a:t>
            </a:r>
            <a:r>
              <a:rPr lang="el-GR" b="1" dirty="0"/>
              <a:t> </a:t>
            </a:r>
            <a:r>
              <a:rPr lang="el-GR" b="1" dirty="0" err="1"/>
              <a:t>Schneider</a:t>
            </a:r>
            <a:r>
              <a:rPr lang="el-GR" b="1" dirty="0"/>
              <a:t>:</a:t>
            </a:r>
            <a:r>
              <a:rPr lang="el-GR" dirty="0"/>
              <a:t> Κατακόρυφες έλικες περιτριγυρισμένες από κυλινδρικό αγωγό, παρέχοντας υψηλή ευελιξία και ώση σε όλες τις κατευθύνσεις. Χρησιμοποιούνται σε </a:t>
            </a:r>
            <a:r>
              <a:rPr lang="el-GR" dirty="0" err="1"/>
              <a:t>φέρι</a:t>
            </a:r>
            <a:r>
              <a:rPr lang="el-GR" dirty="0"/>
              <a:t>, κρουαζιερόπλοια και σκάφη που απαιτούν ακριβή χειρισμό.</a:t>
            </a:r>
          </a:p>
          <a:p>
            <a:pPr>
              <a:buFont typeface="Arial" panose="020B0604020202020204" pitchFamily="34" charset="0"/>
              <a:buChar char="•"/>
            </a:pPr>
            <a:r>
              <a:rPr lang="el-GR" b="1" dirty="0"/>
              <a:t>Μονάδες </a:t>
            </a:r>
            <a:r>
              <a:rPr lang="el-GR" b="1" dirty="0" err="1"/>
              <a:t>Thruster</a:t>
            </a:r>
            <a:r>
              <a:rPr lang="el-GR" b="1" dirty="0"/>
              <a:t>:</a:t>
            </a:r>
            <a:r>
              <a:rPr lang="el-GR" dirty="0"/>
              <a:t> Εξοπλισμένες έλικες που μπορούν να περιστρέφονται για να παρέχουν ώση σε οποιαδήποτε κατεύθυνση, συνήθως χρησιμοποιούνται σε σκάφη υποστήριξης </a:t>
            </a:r>
            <a:r>
              <a:rPr lang="el-GR" dirty="0" err="1"/>
              <a:t>υπεράκτιων</a:t>
            </a:r>
            <a:r>
              <a:rPr lang="el-GR" dirty="0"/>
              <a:t> πεδίων και κρουαζιερόπλοια για αυξημένη ευελιξία.</a:t>
            </a:r>
          </a:p>
          <a:p>
            <a:pPr>
              <a:buFont typeface="Arial" panose="020B0604020202020204" pitchFamily="34" charset="0"/>
              <a:buChar char="•"/>
            </a:pPr>
            <a:r>
              <a:rPr lang="el-GR" b="1" dirty="0"/>
              <a:t>Αντιστρεφόμενες Εξοπλισμένες Έλικες:</a:t>
            </a:r>
            <a:r>
              <a:rPr lang="el-GR" dirty="0"/>
              <a:t> Δύο αντιστρεφόμενες έλικες μέσα σε ένα μόνο </a:t>
            </a:r>
            <a:r>
              <a:rPr lang="el-GR" dirty="0" err="1"/>
              <a:t>ακροφυσίο</a:t>
            </a:r>
            <a:r>
              <a:rPr lang="el-GR" dirty="0"/>
              <a:t>, βελτιώνοντας την απόδοση και μειώνοντας τον θόρυβο. Συνήθως βρίσκονται σε μεγάλα, υψηλών επιδόσεων σκάφη όπως τα πλοία μεταφοράς εμπορευματοκιβωτίων και τα πολεμικά πλοία.</a:t>
            </a:r>
          </a:p>
        </p:txBody>
      </p:sp>
      <p:pic>
        <p:nvPicPr>
          <p:cNvPr id="7" name="Θέση εικόνας 6">
            <a:extLst>
              <a:ext uri="{FF2B5EF4-FFF2-40B4-BE49-F238E27FC236}">
                <a16:creationId xmlns:a16="http://schemas.microsoft.com/office/drawing/2014/main" id="{0087DE25-2C7C-AFAF-4F78-BD74181FF259}"/>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3032" t="-1439" r="-3744" b="-539"/>
          <a:stretch/>
        </p:blipFill>
        <p:spPr>
          <a:xfrm>
            <a:off x="1148643" y="2271149"/>
            <a:ext cx="4256116" cy="4064923"/>
          </a:xfrm>
          <a:prstGeom prst="rect">
            <a:avLst/>
          </a:prstGeom>
        </p:spPr>
      </p:pic>
      <p:sp>
        <p:nvSpPr>
          <p:cNvPr id="9" name="TextBox 8">
            <a:extLst>
              <a:ext uri="{FF2B5EF4-FFF2-40B4-BE49-F238E27FC236}">
                <a16:creationId xmlns:a16="http://schemas.microsoft.com/office/drawing/2014/main" id="{EBF8F8D7-991E-7703-74B6-E2B9D305137C}"/>
              </a:ext>
            </a:extLst>
          </p:cNvPr>
          <p:cNvSpPr txBox="1"/>
          <p:nvPr/>
        </p:nvSpPr>
        <p:spPr>
          <a:xfrm>
            <a:off x="1388225" y="6406004"/>
            <a:ext cx="6168042" cy="369332"/>
          </a:xfrm>
          <a:prstGeom prst="rect">
            <a:avLst/>
          </a:prstGeom>
          <a:noFill/>
        </p:spPr>
        <p:txBody>
          <a:bodyPr wrap="square">
            <a:spAutoFit/>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 DECELERATING DUCTED PROPELLERS</a:t>
            </a:r>
            <a:endParaRPr lang="el-GR" dirty="0"/>
          </a:p>
        </p:txBody>
      </p:sp>
      <p:sp>
        <p:nvSpPr>
          <p:cNvPr id="3" name="Θέση αριθμού διαφάνειας 2">
            <a:extLst>
              <a:ext uri="{FF2B5EF4-FFF2-40B4-BE49-F238E27FC236}">
                <a16:creationId xmlns:a16="http://schemas.microsoft.com/office/drawing/2014/main" id="{62E9CF98-772D-ECDB-5CB0-C07336B7186E}"/>
              </a:ext>
            </a:extLst>
          </p:cNvPr>
          <p:cNvSpPr>
            <a:spLocks noGrp="1"/>
          </p:cNvSpPr>
          <p:nvPr>
            <p:ph type="sldNum" sz="quarter" idx="12"/>
          </p:nvPr>
        </p:nvSpPr>
        <p:spPr/>
        <p:txBody>
          <a:bodyPr/>
          <a:lstStyle/>
          <a:p>
            <a:fld id="{9DC25D34-C652-4AC6-A133-80583E454734}" type="slidenum">
              <a:rPr lang="el-GR" smtClean="0"/>
              <a:t>9</a:t>
            </a:fld>
            <a:endParaRPr lang="el-GR"/>
          </a:p>
        </p:txBody>
      </p:sp>
    </p:spTree>
    <p:extLst>
      <p:ext uri="{BB962C8B-B14F-4D97-AF65-F5344CB8AC3E}">
        <p14:creationId xmlns:p14="http://schemas.microsoft.com/office/powerpoint/2010/main" val="813896499"/>
      </p:ext>
    </p:extLst>
  </p:cSld>
  <p:clrMapOvr>
    <a:masterClrMapping/>
  </p:clrMapOvr>
</p:sld>
</file>

<file path=ppt/theme/theme1.xml><?xml version="1.0" encoding="utf-8"?>
<a:theme xmlns:a="http://schemas.openxmlformats.org/drawingml/2006/main" name="Θέμα του Office">
  <a:themeElements>
    <a:clrScheme name="Προσαρμοσμένο 3">
      <a:dk1>
        <a:sysClr val="windowText" lastClr="000000"/>
      </a:dk1>
      <a:lt1>
        <a:sysClr val="window" lastClr="FFFFFF"/>
      </a:lt1>
      <a:dk2>
        <a:srgbClr val="EEC4EA"/>
      </a:dk2>
      <a:lt2>
        <a:srgbClr val="EEC4EA"/>
      </a:lt2>
      <a:accent1>
        <a:srgbClr val="EEC4EA"/>
      </a:accent1>
      <a:accent2>
        <a:srgbClr val="EEC4EA"/>
      </a:accent2>
      <a:accent3>
        <a:srgbClr val="EEC4EA"/>
      </a:accent3>
      <a:accent4>
        <a:srgbClr val="EEC4EA"/>
      </a:accent4>
      <a:accent5>
        <a:srgbClr val="EEC4EA"/>
      </a:accent5>
      <a:accent6>
        <a:srgbClr val="EEC4EA"/>
      </a:accent6>
      <a:hlink>
        <a:srgbClr val="EEC4EA"/>
      </a:hlink>
      <a:folHlink>
        <a:srgbClr val="EEC4EA"/>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9610</TotalTime>
  <Words>4429</Words>
  <Application>Microsoft Office PowerPoint</Application>
  <PresentationFormat>Ευρεία οθόνη</PresentationFormat>
  <Paragraphs>303</Paragraphs>
  <Slides>26</Slides>
  <Notes>1</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26</vt:i4>
      </vt:variant>
    </vt:vector>
  </HeadingPairs>
  <TitlesOfParts>
    <vt:vector size="32" baseType="lpstr">
      <vt:lpstr>Aptos</vt:lpstr>
      <vt:lpstr>Aptos Display</vt:lpstr>
      <vt:lpstr>Arial</vt:lpstr>
      <vt:lpstr>Calibri</vt:lpstr>
      <vt:lpstr>Segoe UI</vt:lpstr>
      <vt:lpstr>Θέμα του Office</vt:lpstr>
      <vt:lpstr>ENERGY SAVING DEVICES </vt:lpstr>
      <vt:lpstr>ΕΙΣΑΓΩΓΗ</vt:lpstr>
      <vt:lpstr>IMO REGULATIONS </vt:lpstr>
      <vt:lpstr>ΕΙΚΟΝΑ 1 :Αναπαράσταση των τριών κατηγοριών του συστήματος λίπανσης με αέρα. </vt:lpstr>
      <vt:lpstr>Επίδραση των Καιρικών Συνθηκών στην Απόδοση των ALS  </vt:lpstr>
      <vt:lpstr>Σύστημα Αερολιπανσης της Mitsubishi (MALS) </vt:lpstr>
      <vt:lpstr>Ducted Propellers Οι προπέλες με αγωγούς, επίσης γνωστές ως προπέλες με περίβλημα, είναι ένας τύπος προπέλας που περικλείει τις λεπίδες της προπέλας εντός ενός αγωγού. Αυτή η σχεδίαση προσφέρει πολλά πλεονεκτήματα για τα πλοία όσον αφορά την ενεργειακή απόδοση, την αποδοτικότητα ώσης και τη μείωση του θορύβου.</vt:lpstr>
      <vt:lpstr>ΤΥΠΟΙ DUCTED PROPELLERS A. KORT NOZZLES</vt:lpstr>
      <vt:lpstr>B. ΠΡΟΠΈΛΕΣ ΜΕ ΜΕΊΩΣΗ ΤΑΧΎΤΗΤΑΣ</vt:lpstr>
      <vt:lpstr>WÄRTSILÄ HP NOZZLE</vt:lpstr>
      <vt:lpstr>PROPOLLER BOSS CAP FINS (PBCF)  Τα PBCF είναι πτερύγια που τοποθετούνται στον κεντρικό κόμβο της προπέλας ενός πλοίου, σχεδιασμένα για να βελτιώνουν την απόδοση της προπέλας, προσφέροντας σημαντικά οφέλη στη λειτουργία του πλοίου.</vt:lpstr>
      <vt:lpstr>Προσομοιώσεις και Αποτελέσματα από Δοκιμές</vt:lpstr>
      <vt:lpstr>PBCF - Mitsui OSK Lines (MOL)</vt:lpstr>
      <vt:lpstr>WASP – WIND ASSISTED PROPULSION Η ιστιοφόρος πρόωση με τη βοήθεια του ανέμου (WASP) είναι μια τεχνολογία που χρησιμοποιεί την αιολική ενέργεια για να υποστηρίξει τις μηχανές ενός πλοίου, μειώνοντας έτσι την κατανάλωση καυσίμων και τις εκπομπές. Ακολουθούν οι υποκατηγορίες </vt:lpstr>
      <vt:lpstr>B. KITES</vt:lpstr>
      <vt:lpstr>C. RIGID SAILS</vt:lpstr>
      <vt:lpstr>Παρουσίαση του PowerPoint</vt:lpstr>
      <vt:lpstr>D. Flettner Rotors</vt:lpstr>
      <vt:lpstr>Παρουσίαση του PowerPoint</vt:lpstr>
      <vt:lpstr>Παρουσίαση του PowerPoint</vt:lpstr>
      <vt:lpstr>FLAPPING FOILS</vt:lpstr>
      <vt:lpstr>Παρουσίαση του PowerPoint</vt:lpstr>
      <vt:lpstr>Bow Wings </vt:lpstr>
      <vt:lpstr>Μελέτη σε Cargo Ship:  Σε μελέτη με φορτηγό πλοίο, διαπιστώθηκε ότι τα bow foils μπορούν να επιτύχουν εξοικονόμηση καυσίμου από 5% έως 38%, με μεγαλύτερη εξοικονόμηση σε πιο τραχιά κύματα.</vt:lpstr>
      <vt:lpstr>Συμπεράσματα και Προοπτικές για τη Ναυτιλία του Μέλλοντος</vt:lpstr>
      <vt:lpstr> Tέλος Παρουσίασης   Σας ευχαριστώ πολύ!</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Στυλιανη-Γεωργια Ρινταρη</dc:creator>
  <cp:lastModifiedBy>Στυλιανη-Γεωργια Ρινταρη</cp:lastModifiedBy>
  <cp:revision>39</cp:revision>
  <dcterms:created xsi:type="dcterms:W3CDTF">2024-09-15T13:21:53Z</dcterms:created>
  <dcterms:modified xsi:type="dcterms:W3CDTF">2024-10-25T11:59:46Z</dcterms:modified>
</cp:coreProperties>
</file>