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4" r:id="rId1"/>
  </p:sldMasterIdLst>
  <p:notesMasterIdLst>
    <p:notesMasterId r:id="rId31"/>
  </p:notesMasterIdLst>
  <p:handoutMasterIdLst>
    <p:handoutMasterId r:id="rId32"/>
  </p:handoutMasterIdLst>
  <p:sldIdLst>
    <p:sldId id="256" r:id="rId2"/>
    <p:sldId id="257" r:id="rId3"/>
    <p:sldId id="258"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2" d="100"/>
          <a:sy n="82" d="100"/>
        </p:scale>
        <p:origin x="-1474" y="-91"/>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61571188" cy="6157118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2 - Θέση ημερομηνίας"/>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F2658D7-4ADB-4295-9DF6-9092524D01AE}" type="datetimeFigureOut">
              <a:rPr lang="el-GR" smtClean="0"/>
              <a:pPr/>
              <a:t>10/04/2024</a:t>
            </a:fld>
            <a:endParaRPr lang="el-GR"/>
          </a:p>
        </p:txBody>
      </p:sp>
      <p:sp>
        <p:nvSpPr>
          <p:cNvPr id="4" name="3 - Θέση υποσέλιδου"/>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5" name="4 - Θέση αριθμού διαφάνειας"/>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668CC45-1AE3-415E-9C84-E7B9F1B0E24B}" type="slidenum">
              <a:rPr lang="el-GR" smtClean="0"/>
              <a:pPr/>
              <a:t>‹#›</a:t>
            </a:fld>
            <a:endParaRPr lang="el-GR"/>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2 - Θέση ημερομηνίας"/>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9261534-56AA-4572-A831-A672A013ECB2}" type="datetimeFigureOut">
              <a:rPr lang="el-GR" smtClean="0"/>
              <a:pPr/>
              <a:t>10/04/2024</a:t>
            </a:fld>
            <a:endParaRPr lang="el-GR"/>
          </a:p>
        </p:txBody>
      </p:sp>
      <p:sp>
        <p:nvSpPr>
          <p:cNvPr id="4" name="3 - Θέση εικόνας διαφάνειας"/>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4 - Θέση σημειώσεων"/>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5 - Θέση υποσέλιδου"/>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6 - Θέση αριθμού διαφάνειας"/>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E9AC21A-A18B-4753-8D70-7D2AF8E317C0}" type="slidenum">
              <a:rPr lang="el-GR" smtClean="0"/>
              <a:pPr/>
              <a:t>‹#›</a:t>
            </a:fld>
            <a:endParaRPr lang="el-GR"/>
          </a:p>
        </p:txBody>
      </p:sp>
    </p:spTree>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endParaRPr lang="el-GR" dirty="0"/>
          </a:p>
        </p:txBody>
      </p:sp>
      <p:sp>
        <p:nvSpPr>
          <p:cNvPr id="4" name="3 - Θέση αριθμού διαφάνειας"/>
          <p:cNvSpPr>
            <a:spLocks noGrp="1"/>
          </p:cNvSpPr>
          <p:nvPr>
            <p:ph type="sldNum" sz="quarter" idx="10"/>
          </p:nvPr>
        </p:nvSpPr>
        <p:spPr/>
        <p:txBody>
          <a:bodyPr/>
          <a:lstStyle/>
          <a:p>
            <a:fld id="{AE9AC21A-A18B-4753-8D70-7D2AF8E317C0}" type="slidenum">
              <a:rPr lang="el-GR" smtClean="0"/>
              <a:pPr/>
              <a:t>12</a:t>
            </a:fld>
            <a:endParaRPr lang="el-G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endParaRPr lang="el-GR"/>
          </a:p>
        </p:txBody>
      </p:sp>
      <p:sp>
        <p:nvSpPr>
          <p:cNvPr id="4" name="3 - Θέση αριθμού διαφάνειας"/>
          <p:cNvSpPr>
            <a:spLocks noGrp="1"/>
          </p:cNvSpPr>
          <p:nvPr>
            <p:ph type="sldNum" sz="quarter" idx="10"/>
          </p:nvPr>
        </p:nvSpPr>
        <p:spPr/>
        <p:txBody>
          <a:bodyPr/>
          <a:lstStyle/>
          <a:p>
            <a:fld id="{AE9AC21A-A18B-4753-8D70-7D2AF8E317C0}" type="slidenum">
              <a:rPr lang="el-GR" smtClean="0"/>
              <a:pPr/>
              <a:t>29</a:t>
            </a:fld>
            <a:endParaRPr lang="el-G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1 - Τίτλος"/>
          <p:cNvSpPr>
            <a:spLocks noGrp="1"/>
          </p:cNvSpPr>
          <p:nvPr>
            <p:ph type="ctrTitle"/>
          </p:nvPr>
        </p:nvSpPr>
        <p:spPr>
          <a:xfrm>
            <a:off x="685800" y="2130437"/>
            <a:ext cx="7772400" cy="1470025"/>
          </a:xfrm>
        </p:spPr>
        <p:txBody>
          <a:bodyPr/>
          <a:lstStyle/>
          <a:p>
            <a:r>
              <a:rPr lang="el-GR" smtClean="0"/>
              <a:t>Kλικ για επεξεργασία του τίτλου</a:t>
            </a:r>
            <a:endParaRPr lang="el-GR"/>
          </a:p>
        </p:txBody>
      </p:sp>
      <p:sp>
        <p:nvSpPr>
          <p:cNvPr id="3" name="2 - Υπότιτλος"/>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Κάντε κλικ για να επεξεργαστείτε τον υπότιτλο του υποδείγματος</a:t>
            </a:r>
            <a:endParaRPr lang="el-GR"/>
          </a:p>
        </p:txBody>
      </p:sp>
      <p:sp>
        <p:nvSpPr>
          <p:cNvPr id="4" name="3 - Θέση ημερομηνίας"/>
          <p:cNvSpPr>
            <a:spLocks noGrp="1"/>
          </p:cNvSpPr>
          <p:nvPr>
            <p:ph type="dt" sz="half" idx="10"/>
          </p:nvPr>
        </p:nvSpPr>
        <p:spPr/>
        <p:txBody>
          <a:bodyPr/>
          <a:lstStyle/>
          <a:p>
            <a:fld id="{ABF90A7B-270F-4618-AAC1-2AA69E3AA306}" type="datetime1">
              <a:rPr lang="el-GR" smtClean="0"/>
              <a:pPr/>
              <a:t>10/04/2024</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1B922D4D-4110-4BE8-87A4-B4F07CF8E674}" type="slidenum">
              <a:rPr lang="el-GR" smtClean="0"/>
              <a:pPr/>
              <a:t>‹#›</a:t>
            </a:fld>
            <a:endParaRPr lang="el-G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F968E7E0-F6D1-4D0E-913F-D639E696FE2A}" type="datetime1">
              <a:rPr lang="el-GR" smtClean="0"/>
              <a:pPr/>
              <a:t>10/04/2024</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1B922D4D-4110-4BE8-87A4-B4F07CF8E674}" type="slidenum">
              <a:rPr lang="el-GR" smtClean="0"/>
              <a:pPr/>
              <a:t>‹#›</a:t>
            </a:fld>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8839200" y="274650"/>
            <a:ext cx="2743200" cy="5851525"/>
          </a:xfrm>
        </p:spPr>
        <p:txBody>
          <a:bodyPr vert="eaVert"/>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a:xfrm>
            <a:off x="609600" y="274650"/>
            <a:ext cx="8077200" cy="5851525"/>
          </a:xfrm>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3BFFC358-7643-4FA0-8761-38CAF7CEAFEC}" type="datetime1">
              <a:rPr lang="el-GR" smtClean="0"/>
              <a:pPr/>
              <a:t>10/04/2024</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1B922D4D-4110-4BE8-87A4-B4F07CF8E674}" type="slidenum">
              <a:rPr lang="el-GR" smtClean="0"/>
              <a:pPr/>
              <a:t>‹#›</a:t>
            </a:fld>
            <a:endParaRPr 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idx="1"/>
          </p:nvPr>
        </p:nvSpPr>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7C32A279-89E1-4A4C-9459-79330EEA8540}" type="datetime1">
              <a:rPr lang="el-GR" smtClean="0"/>
              <a:pPr/>
              <a:t>10/04/2024</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1B922D4D-4110-4BE8-87A4-B4F07CF8E674}" type="slidenum">
              <a:rPr lang="el-GR" smtClean="0"/>
              <a:pPr/>
              <a:t>‹#›</a:t>
            </a:fld>
            <a:endParaRPr lang="el-G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1 - Τίτλος"/>
          <p:cNvSpPr>
            <a:spLocks noGrp="1"/>
          </p:cNvSpPr>
          <p:nvPr>
            <p:ph type="title"/>
          </p:nvPr>
        </p:nvSpPr>
        <p:spPr>
          <a:xfrm>
            <a:off x="722313" y="4406912"/>
            <a:ext cx="7772400" cy="1362075"/>
          </a:xfrm>
        </p:spPr>
        <p:txBody>
          <a:bodyPr anchor="t"/>
          <a:lstStyle>
            <a:lvl1pPr algn="l">
              <a:defRPr sz="4000" b="1" cap="all"/>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Kλικ για επεξεργασία των στυλ του υποδείγματος</a:t>
            </a:r>
          </a:p>
        </p:txBody>
      </p:sp>
      <p:sp>
        <p:nvSpPr>
          <p:cNvPr id="4" name="3 - Θέση ημερομηνίας"/>
          <p:cNvSpPr>
            <a:spLocks noGrp="1"/>
          </p:cNvSpPr>
          <p:nvPr>
            <p:ph type="dt" sz="half" idx="10"/>
          </p:nvPr>
        </p:nvSpPr>
        <p:spPr/>
        <p:txBody>
          <a:bodyPr/>
          <a:lstStyle/>
          <a:p>
            <a:fld id="{810B389F-D3EE-467A-92CC-352156D9B983}" type="datetime1">
              <a:rPr lang="el-GR" smtClean="0"/>
              <a:pPr/>
              <a:t>10/04/2024</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1B922D4D-4110-4BE8-87A4-B4F07CF8E674}" type="slidenum">
              <a:rPr lang="el-GR" smtClean="0"/>
              <a:pPr/>
              <a:t>‹#›</a:t>
            </a:fld>
            <a:endParaRPr lang="el-G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sz="half" idx="1"/>
          </p:nvPr>
        </p:nvSpPr>
        <p:spPr>
          <a:xfrm>
            <a:off x="609600" y="1600206"/>
            <a:ext cx="54102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περιεχομένου"/>
          <p:cNvSpPr>
            <a:spLocks noGrp="1"/>
          </p:cNvSpPr>
          <p:nvPr>
            <p:ph sz="half" idx="2"/>
          </p:nvPr>
        </p:nvSpPr>
        <p:spPr>
          <a:xfrm>
            <a:off x="6172200" y="1600206"/>
            <a:ext cx="54102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ημερομηνίας"/>
          <p:cNvSpPr>
            <a:spLocks noGrp="1"/>
          </p:cNvSpPr>
          <p:nvPr>
            <p:ph type="dt" sz="half" idx="10"/>
          </p:nvPr>
        </p:nvSpPr>
        <p:spPr/>
        <p:txBody>
          <a:bodyPr/>
          <a:lstStyle/>
          <a:p>
            <a:fld id="{EDAD8117-42C3-493B-9FEB-219A8AA5A296}" type="datetime1">
              <a:rPr lang="el-GR" smtClean="0"/>
              <a:pPr/>
              <a:t>10/04/2024</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1B922D4D-4110-4BE8-87A4-B4F07CF8E674}" type="slidenum">
              <a:rPr lang="el-GR" smtClean="0"/>
              <a:pPr/>
              <a:t>‹#›</a:t>
            </a:fld>
            <a:endParaRPr 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4638"/>
            <a:ext cx="8229600" cy="1143000"/>
          </a:xfrm>
        </p:spPr>
        <p:txBody>
          <a:bodyPr/>
          <a:lstStyle>
            <a:lvl1pPr>
              <a:defRPr/>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4" name="3 - Θέση περιεχομένου"/>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κειμένου"/>
          <p:cNvSpPr>
            <a:spLocks noGrp="1"/>
          </p:cNvSpPr>
          <p:nvPr>
            <p:ph type="body" sz="quarter" idx="3"/>
          </p:nvPr>
        </p:nvSpPr>
        <p:spPr>
          <a:xfrm>
            <a:off x="4645031"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6" name="5 - Θέση περιεχομένου"/>
          <p:cNvSpPr>
            <a:spLocks noGrp="1"/>
          </p:cNvSpPr>
          <p:nvPr>
            <p:ph sz="quarter" idx="4"/>
          </p:nvPr>
        </p:nvSpPr>
        <p:spPr>
          <a:xfrm>
            <a:off x="4645031"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6 - Θέση ημερομηνίας"/>
          <p:cNvSpPr>
            <a:spLocks noGrp="1"/>
          </p:cNvSpPr>
          <p:nvPr>
            <p:ph type="dt" sz="half" idx="10"/>
          </p:nvPr>
        </p:nvSpPr>
        <p:spPr/>
        <p:txBody>
          <a:bodyPr/>
          <a:lstStyle/>
          <a:p>
            <a:fld id="{DBA715F7-8197-4FFB-B109-37397C227864}" type="datetime1">
              <a:rPr lang="el-GR" smtClean="0"/>
              <a:pPr/>
              <a:t>10/04/2024</a:t>
            </a:fld>
            <a:endParaRPr lang="el-GR"/>
          </a:p>
        </p:txBody>
      </p:sp>
      <p:sp>
        <p:nvSpPr>
          <p:cNvPr id="8" name="7 - Θέση υποσέλιδου"/>
          <p:cNvSpPr>
            <a:spLocks noGrp="1"/>
          </p:cNvSpPr>
          <p:nvPr>
            <p:ph type="ftr" sz="quarter" idx="11"/>
          </p:nvPr>
        </p:nvSpPr>
        <p:spPr/>
        <p:txBody>
          <a:bodyPr/>
          <a:lstStyle/>
          <a:p>
            <a:endParaRPr lang="el-GR"/>
          </a:p>
        </p:txBody>
      </p:sp>
      <p:sp>
        <p:nvSpPr>
          <p:cNvPr id="9" name="8 - Θέση αριθμού διαφάνειας"/>
          <p:cNvSpPr>
            <a:spLocks noGrp="1"/>
          </p:cNvSpPr>
          <p:nvPr>
            <p:ph type="sldNum" sz="quarter" idx="12"/>
          </p:nvPr>
        </p:nvSpPr>
        <p:spPr/>
        <p:txBody>
          <a:bodyPr/>
          <a:lstStyle/>
          <a:p>
            <a:fld id="{1B922D4D-4110-4BE8-87A4-B4F07CF8E674}" type="slidenum">
              <a:rPr lang="el-GR" smtClean="0"/>
              <a:pPr/>
              <a:t>‹#›</a:t>
            </a:fld>
            <a:endParaRPr lang="el-G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ημερομηνίας"/>
          <p:cNvSpPr>
            <a:spLocks noGrp="1"/>
          </p:cNvSpPr>
          <p:nvPr>
            <p:ph type="dt" sz="half" idx="10"/>
          </p:nvPr>
        </p:nvSpPr>
        <p:spPr/>
        <p:txBody>
          <a:bodyPr/>
          <a:lstStyle/>
          <a:p>
            <a:fld id="{B8491AED-3890-4A08-B420-DAF2DE3C7D54}" type="datetime1">
              <a:rPr lang="el-GR" smtClean="0"/>
              <a:pPr/>
              <a:t>10/04/2024</a:t>
            </a:fld>
            <a:endParaRPr lang="el-GR"/>
          </a:p>
        </p:txBody>
      </p:sp>
      <p:sp>
        <p:nvSpPr>
          <p:cNvPr id="4" name="3 - Θέση υποσέλιδου"/>
          <p:cNvSpPr>
            <a:spLocks noGrp="1"/>
          </p:cNvSpPr>
          <p:nvPr>
            <p:ph type="ftr" sz="quarter" idx="11"/>
          </p:nvPr>
        </p:nvSpPr>
        <p:spPr/>
        <p:txBody>
          <a:bodyPr/>
          <a:lstStyle/>
          <a:p>
            <a:endParaRPr lang="el-GR"/>
          </a:p>
        </p:txBody>
      </p:sp>
      <p:sp>
        <p:nvSpPr>
          <p:cNvPr id="5" name="4 - Θέση αριθμού διαφάνειας"/>
          <p:cNvSpPr>
            <a:spLocks noGrp="1"/>
          </p:cNvSpPr>
          <p:nvPr>
            <p:ph type="sldNum" sz="quarter" idx="12"/>
          </p:nvPr>
        </p:nvSpPr>
        <p:spPr/>
        <p:txBody>
          <a:bodyPr/>
          <a:lstStyle/>
          <a:p>
            <a:fld id="{1B922D4D-4110-4BE8-87A4-B4F07CF8E674}" type="slidenum">
              <a:rPr lang="el-GR" smtClean="0"/>
              <a:pPr/>
              <a:t>‹#›</a:t>
            </a:fld>
            <a:endParaRPr 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p:txBody>
          <a:bodyPr/>
          <a:lstStyle/>
          <a:p>
            <a:fld id="{D5D598DD-2A90-4017-9171-0791B370E24A}" type="datetime1">
              <a:rPr lang="el-GR" smtClean="0"/>
              <a:pPr/>
              <a:t>10/04/2024</a:t>
            </a:fld>
            <a:endParaRPr lang="el-GR"/>
          </a:p>
        </p:txBody>
      </p:sp>
      <p:sp>
        <p:nvSpPr>
          <p:cNvPr id="3" name="2 - Θέση υποσέλιδου"/>
          <p:cNvSpPr>
            <a:spLocks noGrp="1"/>
          </p:cNvSpPr>
          <p:nvPr>
            <p:ph type="ftr" sz="quarter" idx="11"/>
          </p:nvPr>
        </p:nvSpPr>
        <p:spPr/>
        <p:txBody>
          <a:bodyPr/>
          <a:lstStyle/>
          <a:p>
            <a:endParaRPr lang="el-GR"/>
          </a:p>
        </p:txBody>
      </p:sp>
      <p:sp>
        <p:nvSpPr>
          <p:cNvPr id="4" name="3 - Θέση αριθμού διαφάνειας"/>
          <p:cNvSpPr>
            <a:spLocks noGrp="1"/>
          </p:cNvSpPr>
          <p:nvPr>
            <p:ph type="sldNum" sz="quarter" idx="12"/>
          </p:nvPr>
        </p:nvSpPr>
        <p:spPr/>
        <p:txBody>
          <a:bodyPr/>
          <a:lstStyle/>
          <a:p>
            <a:fld id="{1B922D4D-4110-4BE8-87A4-B4F07CF8E674}" type="slidenum">
              <a:rPr lang="el-GR" smtClean="0"/>
              <a:pPr/>
              <a:t>‹#›</a:t>
            </a:fld>
            <a:endParaRPr 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2" y="273050"/>
            <a:ext cx="3008313" cy="1162050"/>
          </a:xfrm>
        </p:spPr>
        <p:txBody>
          <a:bodyPr anchor="b"/>
          <a:lstStyle>
            <a:lvl1pPr algn="l">
              <a:defRPr sz="2000" b="1"/>
            </a:lvl1pPr>
          </a:lstStyle>
          <a:p>
            <a:r>
              <a:rPr lang="el-GR" smtClean="0"/>
              <a:t>Kλικ για επεξεργασία του τίτλου</a:t>
            </a:r>
            <a:endParaRPr lang="el-GR"/>
          </a:p>
        </p:txBody>
      </p:sp>
      <p:sp>
        <p:nvSpPr>
          <p:cNvPr id="3" name="2 - Θέση περιεχομένου"/>
          <p:cNvSpPr>
            <a:spLocks noGrp="1"/>
          </p:cNvSpPr>
          <p:nvPr>
            <p:ph idx="1"/>
          </p:nvPr>
        </p:nvSpPr>
        <p:spPr>
          <a:xfrm>
            <a:off x="3575050" y="27306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κειμένου"/>
          <p:cNvSpPr>
            <a:spLocks noGrp="1"/>
          </p:cNvSpPr>
          <p:nvPr>
            <p:ph type="body" sz="half" idx="2"/>
          </p:nvPr>
        </p:nvSpPr>
        <p:spPr>
          <a:xfrm>
            <a:off x="457202"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1E2E2FFC-EB23-4FC6-A29F-2D80AA7B065C}" type="datetime1">
              <a:rPr lang="el-GR" smtClean="0"/>
              <a:pPr/>
              <a:t>10/04/2024</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1B922D4D-4110-4BE8-87A4-B4F07CF8E674}" type="slidenum">
              <a:rPr lang="el-GR" smtClean="0"/>
              <a:pPr/>
              <a:t>‹#›</a:t>
            </a:fld>
            <a:endParaRPr lang="el-G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1792288" y="4800600"/>
            <a:ext cx="5486400" cy="566738"/>
          </a:xfrm>
        </p:spPr>
        <p:txBody>
          <a:bodyPr anchor="b"/>
          <a:lstStyle>
            <a:lvl1pPr algn="l">
              <a:defRPr sz="2000" b="1"/>
            </a:lvl1pPr>
          </a:lstStyle>
          <a:p>
            <a:r>
              <a:rPr lang="el-GR" smtClean="0"/>
              <a:t>Kλικ για επεξεργασία του τίτλου</a:t>
            </a:r>
            <a:endParaRPr lang="el-GR"/>
          </a:p>
        </p:txBody>
      </p:sp>
      <p:sp>
        <p:nvSpPr>
          <p:cNvPr id="3" name="2 - Θέση εικόνας"/>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3 - Θέση κειμένου"/>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73C7AFF6-A94E-4E1D-851E-CC232B2AF08C}" type="datetime1">
              <a:rPr lang="el-GR" smtClean="0"/>
              <a:pPr/>
              <a:t>10/04/2024</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1B922D4D-4110-4BE8-87A4-B4F07CF8E674}" type="slidenum">
              <a:rPr lang="el-GR" smtClean="0"/>
              <a:pPr/>
              <a:t>‹#›</a:t>
            </a:fld>
            <a:endParaRPr lang="el-G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2" name="1 - Θέση τίτλου"/>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457200" y="1600206"/>
            <a:ext cx="8229600" cy="4525963"/>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2"/>
          </p:nvPr>
        </p:nvSpPr>
        <p:spPr>
          <a:xfrm>
            <a:off x="457200" y="6356362"/>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68186F-C772-428F-B440-B850B9812BEF}" type="datetime1">
              <a:rPr lang="el-GR" smtClean="0"/>
              <a:pPr/>
              <a:t>10/04/2024</a:t>
            </a:fld>
            <a:endParaRPr lang="el-GR"/>
          </a:p>
        </p:txBody>
      </p:sp>
      <p:sp>
        <p:nvSpPr>
          <p:cNvPr id="5" name="4 - Θέση υποσέλιδου"/>
          <p:cNvSpPr>
            <a:spLocks noGrp="1"/>
          </p:cNvSpPr>
          <p:nvPr>
            <p:ph type="ftr" sz="quarter" idx="3"/>
          </p:nvPr>
        </p:nvSpPr>
        <p:spPr>
          <a:xfrm>
            <a:off x="3124200" y="6356362"/>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5 - Θέση αριθμού διαφάνειας"/>
          <p:cNvSpPr>
            <a:spLocks noGrp="1"/>
          </p:cNvSpPr>
          <p:nvPr>
            <p:ph type="sldNum" sz="quarter" idx="4"/>
          </p:nvPr>
        </p:nvSpPr>
        <p:spPr>
          <a:xfrm>
            <a:off x="6553200" y="6356362"/>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B922D4D-4110-4BE8-87A4-B4F07CF8E674}" type="slidenum">
              <a:rPr lang="el-GR" smtClean="0"/>
              <a:pPr/>
              <a:t>‹#›</a:t>
            </a:fld>
            <a:endParaRPr lang="el-GR"/>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2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2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6" name="Picture 4" descr="Green Powerpoint Background Images - Free Download on Freepik"/>
          <p:cNvPicPr>
            <a:picLocks noChangeAspect="1" noChangeArrowheads="1"/>
          </p:cNvPicPr>
          <p:nvPr/>
        </p:nvPicPr>
        <p:blipFill>
          <a:blip r:embed="rId2"/>
          <a:srcRect/>
          <a:stretch>
            <a:fillRect/>
          </a:stretch>
        </p:blipFill>
        <p:spPr bwMode="auto">
          <a:xfrm>
            <a:off x="1" y="0"/>
            <a:ext cx="9144000" cy="6858000"/>
          </a:xfrm>
          <a:prstGeom prst="rect">
            <a:avLst/>
          </a:prstGeom>
          <a:noFill/>
        </p:spPr>
      </p:pic>
      <p:sp>
        <p:nvSpPr>
          <p:cNvPr id="2" name="1 - Τίτλος"/>
          <p:cNvSpPr>
            <a:spLocks noGrp="1"/>
          </p:cNvSpPr>
          <p:nvPr>
            <p:ph type="ctrTitle"/>
          </p:nvPr>
        </p:nvSpPr>
        <p:spPr>
          <a:xfrm>
            <a:off x="2571736" y="285728"/>
            <a:ext cx="5915012" cy="1112835"/>
          </a:xfrm>
        </p:spPr>
        <p:txBody>
          <a:bodyPr>
            <a:noAutofit/>
          </a:bodyPr>
          <a:lstStyle/>
          <a:p>
            <a:pPr algn="l"/>
            <a:r>
              <a:rPr lang="en-US" sz="2400" dirty="0" smtClean="0"/>
              <a:t/>
            </a:r>
            <a:br>
              <a:rPr lang="en-US" sz="2400" dirty="0" smtClean="0"/>
            </a:br>
            <a:r>
              <a:rPr lang="el-GR" sz="2400" dirty="0" smtClean="0"/>
              <a:t>ΕΘΝΙΚΟ ΜΕΤΣΟΒΙΟ ΠΟΛΥΤΕΧΝΕΙΟ</a:t>
            </a:r>
            <a:br>
              <a:rPr lang="el-GR" sz="2400" dirty="0" smtClean="0"/>
            </a:br>
            <a:r>
              <a:rPr lang="el-GR" sz="2400" dirty="0" smtClean="0"/>
              <a:t>ΣΧΟΛΗ ΜΗΧΑΝΟΛΟΓΩΝ ΜΗΧΑΝΙΚΩΝ</a:t>
            </a:r>
            <a:r>
              <a:rPr lang="en-US" sz="2400" dirty="0" smtClean="0"/>
              <a:t/>
            </a:r>
            <a:br>
              <a:rPr lang="en-US" sz="2400" dirty="0" smtClean="0"/>
            </a:br>
            <a:r>
              <a:rPr lang="el-GR" sz="2400" dirty="0" smtClean="0"/>
              <a:t>ΤΟΜΕΑΣ ΘΕΡΜΟΤΗΤΑΣ</a:t>
            </a:r>
            <a:endParaRPr lang="el-GR" sz="2400" dirty="0"/>
          </a:p>
        </p:txBody>
      </p:sp>
      <p:sp>
        <p:nvSpPr>
          <p:cNvPr id="9" name="8 - Ορθογώνιο"/>
          <p:cNvSpPr/>
          <p:nvPr/>
        </p:nvSpPr>
        <p:spPr>
          <a:xfrm>
            <a:off x="2286000" y="2071678"/>
            <a:ext cx="4572000" cy="769441"/>
          </a:xfrm>
          <a:prstGeom prst="rect">
            <a:avLst/>
          </a:prstGeom>
        </p:spPr>
        <p:txBody>
          <a:bodyPr wrap="square" anchor="ctr">
            <a:spAutoFit/>
          </a:bodyPr>
          <a:lstStyle/>
          <a:p>
            <a:pPr lvl="0" algn="ctr">
              <a:spcBef>
                <a:spcPct val="0"/>
              </a:spcBef>
            </a:pPr>
            <a:r>
              <a:rPr lang="el-GR" sz="2200" dirty="0" smtClean="0"/>
              <a:t>ΜΕΛΕΤΗ ΑΝΑΠΤΥΞΗΣ ΑΓΡΟΦΩΤΟΒΟΛΤΑΪΚΩΝ ΣΥΣΤΗΜΑΤΩΝ </a:t>
            </a:r>
            <a:endParaRPr lang="en-US" sz="2200" dirty="0"/>
          </a:p>
        </p:txBody>
      </p:sp>
      <p:sp>
        <p:nvSpPr>
          <p:cNvPr id="10" name="9 - Ορθογώνιο"/>
          <p:cNvSpPr/>
          <p:nvPr/>
        </p:nvSpPr>
        <p:spPr>
          <a:xfrm>
            <a:off x="0" y="6150114"/>
            <a:ext cx="4764061" cy="707886"/>
          </a:xfrm>
          <a:prstGeom prst="rect">
            <a:avLst/>
          </a:prstGeom>
        </p:spPr>
        <p:txBody>
          <a:bodyPr wrap="none" anchor="b">
            <a:spAutoFit/>
          </a:bodyPr>
          <a:lstStyle/>
          <a:p>
            <a:pPr lvl="0">
              <a:spcBef>
                <a:spcPct val="0"/>
              </a:spcBef>
            </a:pPr>
            <a:r>
              <a:rPr lang="el-GR" sz="2000" dirty="0" smtClean="0"/>
              <a:t>Μάθημα : Ηλιακή Ενέργεια</a:t>
            </a:r>
          </a:p>
          <a:p>
            <a:pPr lvl="0">
              <a:spcBef>
                <a:spcPct val="0"/>
              </a:spcBef>
            </a:pPr>
            <a:r>
              <a:rPr lang="el-GR" sz="2000" dirty="0" smtClean="0"/>
              <a:t>Επιβλέπων Καθηγητής : Τζιβανίδης Χρήστος</a:t>
            </a:r>
            <a:endParaRPr lang="en-US" sz="2000" dirty="0" smtClean="0"/>
          </a:p>
        </p:txBody>
      </p:sp>
      <p:sp>
        <p:nvSpPr>
          <p:cNvPr id="11" name="10 - Ορθογώνιο"/>
          <p:cNvSpPr/>
          <p:nvPr/>
        </p:nvSpPr>
        <p:spPr>
          <a:xfrm>
            <a:off x="2842969" y="3643314"/>
            <a:ext cx="3458063" cy="430887"/>
          </a:xfrm>
          <a:prstGeom prst="rect">
            <a:avLst/>
          </a:prstGeom>
        </p:spPr>
        <p:txBody>
          <a:bodyPr wrap="none" anchor="ctr">
            <a:spAutoFit/>
          </a:bodyPr>
          <a:lstStyle/>
          <a:p>
            <a:pPr lvl="0">
              <a:spcBef>
                <a:spcPct val="0"/>
              </a:spcBef>
            </a:pPr>
            <a:r>
              <a:rPr lang="el-GR" sz="2200" dirty="0" smtClean="0"/>
              <a:t>Παρασκευόπουλος Αχιλλέας</a:t>
            </a:r>
            <a:endParaRPr lang="el-GR" sz="2200" dirty="0"/>
          </a:p>
        </p:txBody>
      </p:sp>
      <p:sp>
        <p:nvSpPr>
          <p:cNvPr id="12" name="11 - Ορθογώνιο"/>
          <p:cNvSpPr/>
          <p:nvPr/>
        </p:nvSpPr>
        <p:spPr>
          <a:xfrm>
            <a:off x="3117980" y="3071810"/>
            <a:ext cx="2908040" cy="430887"/>
          </a:xfrm>
          <a:prstGeom prst="rect">
            <a:avLst/>
          </a:prstGeom>
        </p:spPr>
        <p:txBody>
          <a:bodyPr wrap="none" anchor="ctr">
            <a:spAutoFit/>
          </a:bodyPr>
          <a:lstStyle/>
          <a:p>
            <a:pPr lvl="0">
              <a:spcBef>
                <a:spcPct val="0"/>
              </a:spcBef>
            </a:pPr>
            <a:r>
              <a:rPr lang="el-GR" sz="2200" dirty="0" smtClean="0"/>
              <a:t>ΔΙΠΛΩΜΑΤΙΚΗ ΕΡΓΑΣΙΑ </a:t>
            </a:r>
            <a:endParaRPr lang="el-GR" sz="2200" dirty="0"/>
          </a:p>
        </p:txBody>
      </p:sp>
      <p:pic>
        <p:nvPicPr>
          <p:cNvPr id="6" name="5 - Εικόνα" descr="εμπ.png"/>
          <p:cNvPicPr>
            <a:picLocks noChangeAspect="1"/>
          </p:cNvPicPr>
          <p:nvPr/>
        </p:nvPicPr>
        <p:blipFill>
          <a:blip r:embed="rId3">
            <a:clrChange>
              <a:clrFrom>
                <a:srgbClr val="FFFFFF"/>
              </a:clrFrom>
              <a:clrTo>
                <a:srgbClr val="FFFFFF">
                  <a:alpha val="0"/>
                </a:srgbClr>
              </a:clrTo>
            </a:clrChange>
          </a:blip>
          <a:stretch>
            <a:fillRect/>
          </a:stretch>
        </p:blipFill>
        <p:spPr>
          <a:xfrm>
            <a:off x="500034" y="142852"/>
            <a:ext cx="1714500" cy="1714500"/>
          </a:xfrm>
          <a:prstGeom prst="ellipse">
            <a:avLst/>
          </a:prstGeom>
          <a:ln w="63500" cap="rnd">
            <a:solidFill>
              <a:srgbClr val="333333"/>
            </a:solidFill>
          </a:ln>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 Ορθογώνιο"/>
          <p:cNvSpPr/>
          <p:nvPr/>
        </p:nvSpPr>
        <p:spPr>
          <a:xfrm>
            <a:off x="0" y="0"/>
            <a:ext cx="9144000" cy="461665"/>
          </a:xfrm>
          <a:prstGeom prst="rect">
            <a:avLst/>
          </a:prstGeom>
          <a:solidFill>
            <a:schemeClr val="accent3">
              <a:lumMod val="40000"/>
              <a:lumOff val="60000"/>
            </a:schemeClr>
          </a:solidFill>
        </p:spPr>
        <p:txBody>
          <a:bodyPr wrap="square" anchor="ctr">
            <a:spAutoFit/>
          </a:bodyPr>
          <a:lstStyle/>
          <a:p>
            <a:pPr lvl="0" algn="ctr">
              <a:spcBef>
                <a:spcPct val="0"/>
              </a:spcBef>
            </a:pPr>
            <a:r>
              <a:rPr lang="el-GR" sz="2400" dirty="0" smtClean="0">
                <a:effectLst>
                  <a:outerShdw blurRad="50800" dist="38100" dir="2700000" algn="tl" rotWithShape="0">
                    <a:prstClr val="black">
                      <a:alpha val="40000"/>
                    </a:prstClr>
                  </a:outerShdw>
                </a:effectLst>
              </a:rPr>
              <a:t>ΘΕΩΡΗΤΙΚΟ ΥΠΟΒΑΘΡΟ (6/7)</a:t>
            </a:r>
            <a:endParaRPr lang="en-US" sz="2400" dirty="0">
              <a:effectLst>
                <a:outerShdw blurRad="50800" dist="38100" dir="2700000" algn="tl" rotWithShape="0">
                  <a:prstClr val="black">
                    <a:alpha val="40000"/>
                  </a:prstClr>
                </a:outerShdw>
              </a:effectLst>
            </a:endParaRPr>
          </a:p>
        </p:txBody>
      </p:sp>
      <p:sp>
        <p:nvSpPr>
          <p:cNvPr id="5" name="4 - Ορθογώνιο"/>
          <p:cNvSpPr/>
          <p:nvPr/>
        </p:nvSpPr>
        <p:spPr>
          <a:xfrm>
            <a:off x="124415" y="895350"/>
            <a:ext cx="9019585" cy="369332"/>
          </a:xfrm>
          <a:prstGeom prst="rect">
            <a:avLst/>
          </a:prstGeom>
        </p:spPr>
        <p:txBody>
          <a:bodyPr wrap="none">
            <a:spAutoFit/>
          </a:bodyPr>
          <a:lstStyle/>
          <a:p>
            <a:r>
              <a:rPr lang="el-GR" dirty="0" smtClean="0"/>
              <a:t>Τύποι φωτοβολταϊκών μονάδων που χρησιμοποιούνται στα συστήματα αγροφωτοβολταϊκών:</a:t>
            </a:r>
            <a:endParaRPr lang="el-GR" dirty="0"/>
          </a:p>
        </p:txBody>
      </p:sp>
      <p:sp>
        <p:nvSpPr>
          <p:cNvPr id="6" name="5 - Ορθογώνιο"/>
          <p:cNvSpPr/>
          <p:nvPr/>
        </p:nvSpPr>
        <p:spPr>
          <a:xfrm>
            <a:off x="228600" y="1558925"/>
            <a:ext cx="8505825" cy="1477328"/>
          </a:xfrm>
          <a:prstGeom prst="rect">
            <a:avLst/>
          </a:prstGeom>
        </p:spPr>
        <p:txBody>
          <a:bodyPr wrap="square">
            <a:spAutoFit/>
          </a:bodyPr>
          <a:lstStyle/>
          <a:p>
            <a:pPr>
              <a:buFont typeface="Arial" pitchFamily="34" charset="0"/>
              <a:buChar char="•"/>
            </a:pPr>
            <a:r>
              <a:rPr lang="el-GR" dirty="0" smtClean="0"/>
              <a:t>Μονής όψης   → Η ηλιακή ακτινοβολία αξιοποιείται μόνο από την εμπρόσθια πλευρά</a:t>
            </a:r>
          </a:p>
          <a:p>
            <a:pPr>
              <a:buFont typeface="Arial" pitchFamily="34" charset="0"/>
              <a:buChar char="•"/>
            </a:pPr>
            <a:r>
              <a:rPr lang="el-GR" dirty="0" smtClean="0"/>
              <a:t>Διπλής όψης   → Αξιοποιείται και η ακτινοβολία που προσπίπτει στην οπίσθια πλευρά</a:t>
            </a:r>
          </a:p>
          <a:p>
            <a:pPr>
              <a:buFont typeface="Arial" pitchFamily="34" charset="0"/>
              <a:buChar char="•"/>
            </a:pPr>
            <a:r>
              <a:rPr lang="el-GR" dirty="0" smtClean="0"/>
              <a:t>Ημιδιαφανή    → Η ακτινοβολία που φτάνει στα ηλιακά πάνελ χρησιμοποιείται για την παραγωγή ηλεκτρικής ενέργειας, και στη συνέχεια ένα μέρος αυτής διαπερνά την επιφάνεια των φωτοβολταϊκών</a:t>
            </a:r>
            <a:endParaRPr lang="el-GR" dirty="0"/>
          </a:p>
        </p:txBody>
      </p:sp>
      <p:grpSp>
        <p:nvGrpSpPr>
          <p:cNvPr id="11" name="10 - Ομάδα"/>
          <p:cNvGrpSpPr/>
          <p:nvPr/>
        </p:nvGrpSpPr>
        <p:grpSpPr>
          <a:xfrm>
            <a:off x="409575" y="3549650"/>
            <a:ext cx="4705350" cy="1200329"/>
            <a:chOff x="228600" y="2765425"/>
            <a:chExt cx="4705350" cy="1200329"/>
          </a:xfrm>
        </p:grpSpPr>
        <p:sp>
          <p:nvSpPr>
            <p:cNvPr id="8" name="7 - Ορθογώνιο"/>
            <p:cNvSpPr/>
            <p:nvPr/>
          </p:nvSpPr>
          <p:spPr>
            <a:xfrm>
              <a:off x="228600" y="2946400"/>
              <a:ext cx="1396985" cy="369332"/>
            </a:xfrm>
            <a:prstGeom prst="rect">
              <a:avLst/>
            </a:prstGeom>
          </p:spPr>
          <p:txBody>
            <a:bodyPr wrap="none">
              <a:spAutoFit/>
            </a:bodyPr>
            <a:lstStyle/>
            <a:p>
              <a:r>
                <a:rPr lang="el-GR" dirty="0" smtClean="0"/>
                <a:t>Ημιδιαφανή </a:t>
              </a:r>
              <a:endParaRPr lang="el-GR" dirty="0"/>
            </a:p>
          </p:txBody>
        </p:sp>
        <p:sp>
          <p:nvSpPr>
            <p:cNvPr id="9" name="8 - Βέλος προς τα κάτω"/>
            <p:cNvSpPr/>
            <p:nvPr/>
          </p:nvSpPr>
          <p:spPr>
            <a:xfrm rot="16200000">
              <a:off x="1707817" y="2975307"/>
              <a:ext cx="241300" cy="304135"/>
            </a:xfrm>
            <a:prstGeom prst="downArrow">
              <a:avLst>
                <a:gd name="adj1" fmla="val 50000"/>
                <a:gd name="adj2" fmla="val 60336"/>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l-GR"/>
            </a:p>
          </p:txBody>
        </p:sp>
        <p:sp>
          <p:nvSpPr>
            <p:cNvPr id="10" name="9 - Ορθογώνιο"/>
            <p:cNvSpPr/>
            <p:nvPr/>
          </p:nvSpPr>
          <p:spPr>
            <a:xfrm>
              <a:off x="2159000" y="2765425"/>
              <a:ext cx="2774950" cy="1200329"/>
            </a:xfrm>
            <a:prstGeom prst="rect">
              <a:avLst/>
            </a:prstGeom>
          </p:spPr>
          <p:txBody>
            <a:bodyPr wrap="square">
              <a:spAutoFit/>
            </a:bodyPr>
            <a:lstStyle/>
            <a:p>
              <a:r>
                <a:rPr lang="el-GR" dirty="0" smtClean="0"/>
                <a:t>Μεγαλύτερη ομοιογένεια φωτός αλλά χαμηλότερη απόδοση σε σχέση με τα συμβατικά</a:t>
              </a:r>
              <a:endParaRPr lang="el-GR" dirty="0"/>
            </a:p>
          </p:txBody>
        </p:sp>
      </p:grpSp>
      <p:pic>
        <p:nvPicPr>
          <p:cNvPr id="1026" name="Picture 2"/>
          <p:cNvPicPr>
            <a:picLocks noChangeAspect="1" noChangeArrowheads="1"/>
          </p:cNvPicPr>
          <p:nvPr/>
        </p:nvPicPr>
        <p:blipFill>
          <a:blip r:embed="rId2">
            <a:duotone>
              <a:prstClr val="black"/>
              <a:srgbClr val="D9C3A5">
                <a:tint val="50000"/>
                <a:satMod val="180000"/>
              </a:srgbClr>
            </a:duotone>
          </a:blip>
          <a:srcRect/>
          <a:stretch>
            <a:fillRect/>
          </a:stretch>
        </p:blipFill>
        <p:spPr bwMode="auto">
          <a:xfrm>
            <a:off x="5657850" y="3670300"/>
            <a:ext cx="2987267" cy="2306637"/>
          </a:xfrm>
          <a:prstGeom prst="rect">
            <a:avLst/>
          </a:prstGeom>
          <a:ln>
            <a:noFill/>
          </a:ln>
          <a:effectLst>
            <a:softEdge rad="112500"/>
          </a:effectLst>
        </p:spPr>
      </p:pic>
      <p:sp>
        <p:nvSpPr>
          <p:cNvPr id="12" name="11 - Θέση αριθμού διαφάνειας"/>
          <p:cNvSpPr>
            <a:spLocks noGrp="1"/>
          </p:cNvSpPr>
          <p:nvPr>
            <p:ph type="sldNum" sz="quarter" idx="12"/>
          </p:nvPr>
        </p:nvSpPr>
        <p:spPr/>
        <p:txBody>
          <a:bodyPr/>
          <a:lstStyle/>
          <a:p>
            <a:fld id="{1B922D4D-4110-4BE8-87A4-B4F07CF8E674}" type="slidenum">
              <a:rPr lang="el-GR" smtClean="0"/>
              <a:pPr/>
              <a:t>10</a:t>
            </a:fld>
            <a:endParaRPr lang="el-G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 Ορθογώνιο"/>
          <p:cNvSpPr/>
          <p:nvPr/>
        </p:nvSpPr>
        <p:spPr>
          <a:xfrm>
            <a:off x="530225" y="654050"/>
            <a:ext cx="2605393" cy="369332"/>
          </a:xfrm>
          <a:prstGeom prst="rect">
            <a:avLst/>
          </a:prstGeom>
        </p:spPr>
        <p:txBody>
          <a:bodyPr wrap="none">
            <a:spAutoFit/>
          </a:bodyPr>
          <a:lstStyle/>
          <a:p>
            <a:r>
              <a:rPr lang="el-GR" u="sng" dirty="0" smtClean="0"/>
              <a:t>Επίδραση στο μικροκλίμα</a:t>
            </a:r>
            <a:endParaRPr lang="el-GR" u="sng" dirty="0"/>
          </a:p>
        </p:txBody>
      </p:sp>
      <p:sp>
        <p:nvSpPr>
          <p:cNvPr id="5" name="4 - Ορθογώνιο"/>
          <p:cNvSpPr/>
          <p:nvPr/>
        </p:nvSpPr>
        <p:spPr>
          <a:xfrm>
            <a:off x="0" y="0"/>
            <a:ext cx="9144000" cy="461665"/>
          </a:xfrm>
          <a:prstGeom prst="rect">
            <a:avLst/>
          </a:prstGeom>
          <a:solidFill>
            <a:schemeClr val="accent3">
              <a:lumMod val="40000"/>
              <a:lumOff val="60000"/>
            </a:schemeClr>
          </a:solidFill>
        </p:spPr>
        <p:txBody>
          <a:bodyPr wrap="square" anchor="ctr">
            <a:spAutoFit/>
          </a:bodyPr>
          <a:lstStyle/>
          <a:p>
            <a:pPr lvl="0" algn="ctr">
              <a:spcBef>
                <a:spcPct val="0"/>
              </a:spcBef>
            </a:pPr>
            <a:r>
              <a:rPr lang="el-GR" sz="2400" dirty="0" smtClean="0">
                <a:effectLst>
                  <a:outerShdw blurRad="50800" dist="38100" dir="2700000" algn="tl" rotWithShape="0">
                    <a:prstClr val="black">
                      <a:alpha val="40000"/>
                    </a:prstClr>
                  </a:outerShdw>
                </a:effectLst>
              </a:rPr>
              <a:t>ΘΕΩΡΗΤΙΚΟ ΥΠΟΒΑΘΡΟ (7/7)</a:t>
            </a:r>
            <a:endParaRPr lang="en-US" sz="2400" dirty="0">
              <a:effectLst>
                <a:outerShdw blurRad="50800" dist="38100" dir="2700000" algn="tl" rotWithShape="0">
                  <a:prstClr val="black">
                    <a:alpha val="40000"/>
                  </a:prstClr>
                </a:outerShdw>
              </a:effectLst>
            </a:endParaRPr>
          </a:p>
        </p:txBody>
      </p:sp>
      <p:sp>
        <p:nvSpPr>
          <p:cNvPr id="6" name="5 - Ορθογώνιο"/>
          <p:cNvSpPr/>
          <p:nvPr/>
        </p:nvSpPr>
        <p:spPr>
          <a:xfrm>
            <a:off x="168275" y="1016000"/>
            <a:ext cx="8975725" cy="1200329"/>
          </a:xfrm>
          <a:prstGeom prst="rect">
            <a:avLst/>
          </a:prstGeom>
        </p:spPr>
        <p:txBody>
          <a:bodyPr wrap="square">
            <a:spAutoFit/>
          </a:bodyPr>
          <a:lstStyle/>
          <a:p>
            <a:r>
              <a:rPr lang="el-GR" dirty="0" smtClean="0"/>
              <a:t>Ένα μικρό αγροβολταϊκό σύστημα μπορεί να θεωρηθεί ως ανοικτό σύστημα, παρά ως κλειστό θερμοκήπιο, καθώς το κύριο χαρακτηριστικό του είναι η μείωση της διαθέσιμης ποσότητας φωτός, χωρίς όμως να προκαλείται σημαντική αλλαγή στις άλλες παραμέτρους του μικροκλίματος.</a:t>
            </a:r>
            <a:endParaRPr lang="el-GR" dirty="0"/>
          </a:p>
        </p:txBody>
      </p:sp>
      <p:sp>
        <p:nvSpPr>
          <p:cNvPr id="9" name="8 - Ορθογώνιο"/>
          <p:cNvSpPr/>
          <p:nvPr/>
        </p:nvSpPr>
        <p:spPr>
          <a:xfrm>
            <a:off x="530225" y="2343150"/>
            <a:ext cx="2512226" cy="369332"/>
          </a:xfrm>
          <a:prstGeom prst="rect">
            <a:avLst/>
          </a:prstGeom>
        </p:spPr>
        <p:txBody>
          <a:bodyPr wrap="none">
            <a:spAutoFit/>
          </a:bodyPr>
          <a:lstStyle/>
          <a:p>
            <a:r>
              <a:rPr lang="el-GR" u="sng" dirty="0" smtClean="0"/>
              <a:t>Παραγωγή καλλιεργειών</a:t>
            </a:r>
            <a:endParaRPr lang="el-GR" u="sng" dirty="0"/>
          </a:p>
        </p:txBody>
      </p:sp>
      <p:grpSp>
        <p:nvGrpSpPr>
          <p:cNvPr id="39" name="38 - Ομάδα"/>
          <p:cNvGrpSpPr/>
          <p:nvPr/>
        </p:nvGrpSpPr>
        <p:grpSpPr>
          <a:xfrm>
            <a:off x="168275" y="2463800"/>
            <a:ext cx="8975725" cy="2214781"/>
            <a:chOff x="168275" y="2705100"/>
            <a:chExt cx="8975725" cy="2214781"/>
          </a:xfrm>
        </p:grpSpPr>
        <p:sp>
          <p:nvSpPr>
            <p:cNvPr id="8" name="7 - Ορθογώνιο"/>
            <p:cNvSpPr/>
            <p:nvPr/>
          </p:nvSpPr>
          <p:spPr>
            <a:xfrm>
              <a:off x="168275" y="2946400"/>
              <a:ext cx="4572000" cy="646331"/>
            </a:xfrm>
            <a:prstGeom prst="rect">
              <a:avLst/>
            </a:prstGeom>
          </p:spPr>
          <p:txBody>
            <a:bodyPr>
              <a:spAutoFit/>
            </a:bodyPr>
            <a:lstStyle/>
            <a:p>
              <a:r>
                <a:rPr lang="el-GR" dirty="0" smtClean="0"/>
                <a:t>Για την ανάπτυξη των καλλιεργειών, η πιο σημαντική διαδικασία είναι η φωτοσύνθεση</a:t>
              </a:r>
              <a:endParaRPr lang="el-GR" dirty="0"/>
            </a:p>
          </p:txBody>
        </p:sp>
        <p:sp>
          <p:nvSpPr>
            <p:cNvPr id="10" name="9 - Ορθογώνιο"/>
            <p:cNvSpPr/>
            <p:nvPr/>
          </p:nvSpPr>
          <p:spPr>
            <a:xfrm>
              <a:off x="5041900" y="2705100"/>
              <a:ext cx="4102100" cy="1200329"/>
            </a:xfrm>
            <a:prstGeom prst="rect">
              <a:avLst/>
            </a:prstGeom>
          </p:spPr>
          <p:txBody>
            <a:bodyPr wrap="square">
              <a:spAutoFit/>
            </a:bodyPr>
            <a:lstStyle/>
            <a:p>
              <a:r>
                <a:rPr lang="el-GR" dirty="0" smtClean="0"/>
                <a:t>Μετατροπή του διοξειδίου του άνθρακα και του νερού σε οργανικές ουσίες, κυρίως υδατάνθρακες, που είναι απαραίτητες για την ανάπτυξή τους</a:t>
              </a:r>
              <a:endParaRPr lang="el-GR" dirty="0"/>
            </a:p>
          </p:txBody>
        </p:sp>
        <p:sp>
          <p:nvSpPr>
            <p:cNvPr id="11" name="10 - Βέλος προς τα κάτω"/>
            <p:cNvSpPr/>
            <p:nvPr/>
          </p:nvSpPr>
          <p:spPr>
            <a:xfrm rot="16200000">
              <a:off x="4692650" y="3067050"/>
              <a:ext cx="241300" cy="361950"/>
            </a:xfrm>
            <a:prstGeom prst="down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l-GR"/>
            </a:p>
          </p:txBody>
        </p:sp>
        <p:sp>
          <p:nvSpPr>
            <p:cNvPr id="36" name="35 - Βέλος προς τα κάτω"/>
            <p:cNvSpPr/>
            <p:nvPr/>
          </p:nvSpPr>
          <p:spPr>
            <a:xfrm>
              <a:off x="6623050" y="3911600"/>
              <a:ext cx="241300" cy="361950"/>
            </a:xfrm>
            <a:prstGeom prst="down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l-GR"/>
            </a:p>
          </p:txBody>
        </p:sp>
        <p:sp>
          <p:nvSpPr>
            <p:cNvPr id="37" name="36 - Ορθογώνιο"/>
            <p:cNvSpPr/>
            <p:nvPr/>
          </p:nvSpPr>
          <p:spPr>
            <a:xfrm>
              <a:off x="5597525" y="4273550"/>
              <a:ext cx="2537902" cy="646331"/>
            </a:xfrm>
            <a:prstGeom prst="rect">
              <a:avLst/>
            </a:prstGeom>
          </p:spPr>
          <p:txBody>
            <a:bodyPr wrap="square">
              <a:spAutoFit/>
            </a:bodyPr>
            <a:lstStyle/>
            <a:p>
              <a:r>
                <a:rPr lang="el-GR" dirty="0" smtClean="0"/>
                <a:t>Χρήση της ενέργειας της ηλιακής ακτινοβολίας</a:t>
              </a:r>
              <a:endParaRPr lang="el-GR" dirty="0"/>
            </a:p>
          </p:txBody>
        </p:sp>
      </p:grpSp>
      <p:sp>
        <p:nvSpPr>
          <p:cNvPr id="38" name="37 - Ορθογώνιο"/>
          <p:cNvSpPr/>
          <p:nvPr/>
        </p:nvSpPr>
        <p:spPr>
          <a:xfrm>
            <a:off x="409575" y="4816475"/>
            <a:ext cx="4572000" cy="1477328"/>
          </a:xfrm>
          <a:prstGeom prst="rect">
            <a:avLst/>
          </a:prstGeom>
          <a:solidFill>
            <a:schemeClr val="accent3">
              <a:lumMod val="40000"/>
              <a:lumOff val="60000"/>
            </a:schemeClr>
          </a:solidFill>
        </p:spPr>
        <p:txBody>
          <a:bodyPr>
            <a:spAutoFit/>
          </a:bodyPr>
          <a:lstStyle/>
          <a:p>
            <a:r>
              <a:rPr lang="el-GR" dirty="0" smtClean="0"/>
              <a:t>Στα αγροβολταϊκά συστήματα, ο βασικός περιοριστικός παράγοντας για την ανάπτυξη των καλλιεργειών είναι η μειωμένη ηλιακή ακτινοβολία που προκαλείται από τη σκίαση των φωτοβολταϊκών</a:t>
            </a:r>
            <a:endParaRPr lang="el-GR" dirty="0"/>
          </a:p>
        </p:txBody>
      </p:sp>
      <p:sp>
        <p:nvSpPr>
          <p:cNvPr id="13" name="12 - Θέση αριθμού διαφάνειας"/>
          <p:cNvSpPr>
            <a:spLocks noGrp="1"/>
          </p:cNvSpPr>
          <p:nvPr>
            <p:ph type="sldNum" sz="quarter" idx="12"/>
          </p:nvPr>
        </p:nvSpPr>
        <p:spPr/>
        <p:txBody>
          <a:bodyPr/>
          <a:lstStyle/>
          <a:p>
            <a:fld id="{1B922D4D-4110-4BE8-87A4-B4F07CF8E674}" type="slidenum">
              <a:rPr lang="el-GR" smtClean="0"/>
              <a:pPr/>
              <a:t>11</a:t>
            </a:fld>
            <a:endParaRPr lang="el-G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 Ορθογώνιο"/>
          <p:cNvSpPr/>
          <p:nvPr/>
        </p:nvSpPr>
        <p:spPr>
          <a:xfrm>
            <a:off x="0" y="0"/>
            <a:ext cx="9144000" cy="461665"/>
          </a:xfrm>
          <a:prstGeom prst="rect">
            <a:avLst/>
          </a:prstGeom>
          <a:solidFill>
            <a:schemeClr val="accent3">
              <a:lumMod val="40000"/>
              <a:lumOff val="60000"/>
            </a:schemeClr>
          </a:solidFill>
        </p:spPr>
        <p:txBody>
          <a:bodyPr wrap="square" anchor="ctr">
            <a:spAutoFit/>
          </a:bodyPr>
          <a:lstStyle/>
          <a:p>
            <a:pPr lvl="0" algn="ctr">
              <a:spcBef>
                <a:spcPct val="0"/>
              </a:spcBef>
            </a:pPr>
            <a:r>
              <a:rPr lang="el-GR" sz="2400" dirty="0" smtClean="0">
                <a:effectLst>
                  <a:outerShdw blurRad="50800" dist="38100" dir="2700000" algn="tl" rotWithShape="0">
                    <a:prstClr val="black">
                      <a:alpha val="40000"/>
                    </a:prstClr>
                  </a:outerShdw>
                </a:effectLst>
              </a:rPr>
              <a:t>ΜΕΘΟΔΟΛΟΓΙΑ (1/8)</a:t>
            </a:r>
            <a:endParaRPr lang="en-US" sz="2400" dirty="0">
              <a:effectLst>
                <a:outerShdw blurRad="50800" dist="38100" dir="2700000" algn="tl" rotWithShape="0">
                  <a:prstClr val="black">
                    <a:alpha val="40000"/>
                  </a:prstClr>
                </a:outerShdw>
              </a:effectLst>
            </a:endParaRPr>
          </a:p>
        </p:txBody>
      </p:sp>
      <p:sp>
        <p:nvSpPr>
          <p:cNvPr id="5" name="4 - Ορθογώνιο"/>
          <p:cNvSpPr/>
          <p:nvPr/>
        </p:nvSpPr>
        <p:spPr>
          <a:xfrm>
            <a:off x="3038760" y="714375"/>
            <a:ext cx="3066480" cy="369332"/>
          </a:xfrm>
          <a:prstGeom prst="rect">
            <a:avLst/>
          </a:prstGeom>
          <a:solidFill>
            <a:schemeClr val="accent3">
              <a:lumMod val="40000"/>
              <a:lumOff val="60000"/>
            </a:schemeClr>
          </a:solidFill>
          <a:ln w="25400">
            <a:solidFill>
              <a:schemeClr val="accent3">
                <a:lumMod val="50000"/>
              </a:schemeClr>
            </a:solidFill>
          </a:ln>
        </p:spPr>
        <p:txBody>
          <a:bodyPr wrap="none">
            <a:spAutoFit/>
          </a:bodyPr>
          <a:lstStyle/>
          <a:p>
            <a:pPr algn="ctr"/>
            <a:r>
              <a:rPr lang="el-GR" dirty="0" smtClean="0"/>
              <a:t>Προγράμματα προσομοίωσης</a:t>
            </a:r>
            <a:endParaRPr lang="el-GR" dirty="0"/>
          </a:p>
        </p:txBody>
      </p:sp>
      <p:cxnSp>
        <p:nvCxnSpPr>
          <p:cNvPr id="7" name="6 - Ευθύγραμμο βέλος σύνδεσης"/>
          <p:cNvCxnSpPr>
            <a:stCxn id="5" idx="2"/>
            <a:endCxn id="38" idx="0"/>
          </p:cNvCxnSpPr>
          <p:nvPr/>
        </p:nvCxnSpPr>
        <p:spPr>
          <a:xfrm rot="16200000" flipH="1">
            <a:off x="5490717" y="164989"/>
            <a:ext cx="233918" cy="2071353"/>
          </a:xfrm>
          <a:prstGeom prst="straightConnector1">
            <a:avLst/>
          </a:prstGeom>
          <a:ln w="28575">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8" name="7 - Ευθύγραμμο βέλος σύνδεσης"/>
          <p:cNvCxnSpPr>
            <a:stCxn id="5" idx="2"/>
            <a:endCxn id="36" idx="0"/>
          </p:cNvCxnSpPr>
          <p:nvPr/>
        </p:nvCxnSpPr>
        <p:spPr>
          <a:xfrm rot="5400000">
            <a:off x="3260061" y="66010"/>
            <a:ext cx="294243" cy="2329636"/>
          </a:xfrm>
          <a:prstGeom prst="straightConnector1">
            <a:avLst/>
          </a:prstGeom>
          <a:ln w="28575">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grpSp>
        <p:nvGrpSpPr>
          <p:cNvPr id="57" name="56 - Ομάδα"/>
          <p:cNvGrpSpPr/>
          <p:nvPr/>
        </p:nvGrpSpPr>
        <p:grpSpPr>
          <a:xfrm>
            <a:off x="590550" y="1377950"/>
            <a:ext cx="4572000" cy="3517305"/>
            <a:chOff x="349250" y="1860550"/>
            <a:chExt cx="4572000" cy="3517305"/>
          </a:xfrm>
        </p:grpSpPr>
        <p:sp>
          <p:nvSpPr>
            <p:cNvPr id="36" name="35 - Ορθογώνιο"/>
            <p:cNvSpPr/>
            <p:nvPr/>
          </p:nvSpPr>
          <p:spPr>
            <a:xfrm>
              <a:off x="1555750" y="1860550"/>
              <a:ext cx="890628" cy="369332"/>
            </a:xfrm>
            <a:prstGeom prst="rect">
              <a:avLst/>
            </a:prstGeom>
            <a:solidFill>
              <a:schemeClr val="accent3">
                <a:lumMod val="40000"/>
                <a:lumOff val="60000"/>
              </a:schemeClr>
            </a:solidFill>
            <a:ln w="25400">
              <a:solidFill>
                <a:schemeClr val="accent3">
                  <a:lumMod val="50000"/>
                </a:schemeClr>
              </a:solidFill>
            </a:ln>
          </p:spPr>
          <p:txBody>
            <a:bodyPr wrap="none">
              <a:spAutoFit/>
            </a:bodyPr>
            <a:lstStyle/>
            <a:p>
              <a:pPr algn="ctr"/>
              <a:r>
                <a:rPr lang="en-US" dirty="0" smtClean="0"/>
                <a:t>TRNSYS</a:t>
              </a:r>
              <a:endParaRPr lang="el-GR" dirty="0" smtClean="0"/>
            </a:p>
          </p:txBody>
        </p:sp>
        <p:sp>
          <p:nvSpPr>
            <p:cNvPr id="42" name="41 - Βέλος προς τα κάτω"/>
            <p:cNvSpPr/>
            <p:nvPr/>
          </p:nvSpPr>
          <p:spPr>
            <a:xfrm>
              <a:off x="1857375" y="2222500"/>
              <a:ext cx="241300" cy="301625"/>
            </a:xfrm>
            <a:prstGeom prst="downArrow">
              <a:avLst/>
            </a:prstGeom>
            <a:solidFill>
              <a:schemeClr val="accent3">
                <a:lumMod val="40000"/>
                <a:lumOff val="60000"/>
              </a:schemeClr>
            </a:solidFill>
            <a:ln w="28575">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l-GR" dirty="0">
                <a:solidFill>
                  <a:schemeClr val="bg1"/>
                </a:solidFill>
              </a:endParaRPr>
            </a:p>
          </p:txBody>
        </p:sp>
        <p:sp>
          <p:nvSpPr>
            <p:cNvPr id="45" name="44 - Ορθογώνιο"/>
            <p:cNvSpPr/>
            <p:nvPr/>
          </p:nvSpPr>
          <p:spPr>
            <a:xfrm>
              <a:off x="469900" y="2584450"/>
              <a:ext cx="3981450" cy="1477328"/>
            </a:xfrm>
            <a:prstGeom prst="rect">
              <a:avLst/>
            </a:prstGeom>
            <a:solidFill>
              <a:schemeClr val="accent3">
                <a:lumMod val="40000"/>
                <a:lumOff val="60000"/>
              </a:schemeClr>
            </a:solidFill>
          </p:spPr>
          <p:txBody>
            <a:bodyPr wrap="square">
              <a:spAutoFit/>
            </a:bodyPr>
            <a:lstStyle/>
            <a:p>
              <a:r>
                <a:rPr lang="el-GR" dirty="0" smtClean="0"/>
                <a:t>Ολοκληρωμένο λογισμικό προσομοίωσης που εφαρμόζεται παγκοσμίως, για τη μελέτη, αξιολόγηση και βελτίωση ενεργειακών συστημάτων σε διάφορους τομείς</a:t>
              </a:r>
              <a:endParaRPr lang="el-GR" dirty="0"/>
            </a:p>
          </p:txBody>
        </p:sp>
        <p:sp>
          <p:nvSpPr>
            <p:cNvPr id="49" name="48 - Ορθογώνιο"/>
            <p:cNvSpPr/>
            <p:nvPr/>
          </p:nvSpPr>
          <p:spPr>
            <a:xfrm>
              <a:off x="349250" y="4454525"/>
              <a:ext cx="4572000" cy="923330"/>
            </a:xfrm>
            <a:prstGeom prst="rect">
              <a:avLst/>
            </a:prstGeom>
            <a:solidFill>
              <a:schemeClr val="accent3">
                <a:lumMod val="40000"/>
                <a:lumOff val="60000"/>
              </a:schemeClr>
            </a:solidFill>
          </p:spPr>
          <p:txBody>
            <a:bodyPr wrap="square">
              <a:spAutoFit/>
            </a:bodyPr>
            <a:lstStyle/>
            <a:p>
              <a:r>
                <a:rPr lang="el-GR" dirty="0" smtClean="0"/>
                <a:t>Μοντελοποίηση αποθήκης, συστήματος φωτοβολταικών και ηλιακά υποβοηθούμενης αντλίας θερμότητας</a:t>
              </a:r>
            </a:p>
          </p:txBody>
        </p:sp>
        <p:sp>
          <p:nvSpPr>
            <p:cNvPr id="51" name="50 - Βέλος προς τα κάτω"/>
            <p:cNvSpPr/>
            <p:nvPr/>
          </p:nvSpPr>
          <p:spPr>
            <a:xfrm>
              <a:off x="1857375" y="4092575"/>
              <a:ext cx="241300" cy="301625"/>
            </a:xfrm>
            <a:prstGeom prst="downArrow">
              <a:avLst/>
            </a:prstGeom>
            <a:solidFill>
              <a:schemeClr val="accent3">
                <a:lumMod val="40000"/>
                <a:lumOff val="60000"/>
              </a:schemeClr>
            </a:solidFill>
            <a:ln w="28575">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l-GR">
                <a:solidFill>
                  <a:schemeClr val="tx1"/>
                </a:solidFill>
              </a:endParaRPr>
            </a:p>
          </p:txBody>
        </p:sp>
      </p:grpSp>
      <p:grpSp>
        <p:nvGrpSpPr>
          <p:cNvPr id="56" name="55 - Ομάδα"/>
          <p:cNvGrpSpPr/>
          <p:nvPr/>
        </p:nvGrpSpPr>
        <p:grpSpPr>
          <a:xfrm>
            <a:off x="5175250" y="1317625"/>
            <a:ext cx="3244850" cy="3276005"/>
            <a:chOff x="5718175" y="1920875"/>
            <a:chExt cx="3244850" cy="3276005"/>
          </a:xfrm>
        </p:grpSpPr>
        <p:sp>
          <p:nvSpPr>
            <p:cNvPr id="38" name="37 - Ορθογώνιο"/>
            <p:cNvSpPr/>
            <p:nvPr/>
          </p:nvSpPr>
          <p:spPr>
            <a:xfrm>
              <a:off x="6804025" y="1920875"/>
              <a:ext cx="764505" cy="369332"/>
            </a:xfrm>
            <a:prstGeom prst="rect">
              <a:avLst/>
            </a:prstGeom>
            <a:solidFill>
              <a:schemeClr val="accent3">
                <a:lumMod val="40000"/>
                <a:lumOff val="60000"/>
              </a:schemeClr>
            </a:solidFill>
            <a:ln w="25400">
              <a:solidFill>
                <a:schemeClr val="accent3">
                  <a:lumMod val="50000"/>
                </a:schemeClr>
              </a:solidFill>
            </a:ln>
          </p:spPr>
          <p:txBody>
            <a:bodyPr wrap="none">
              <a:spAutoFit/>
            </a:bodyPr>
            <a:lstStyle/>
            <a:p>
              <a:pPr algn="ctr"/>
              <a:r>
                <a:rPr lang="en-US" dirty="0" smtClean="0"/>
                <a:t>DSSAT</a:t>
              </a:r>
              <a:endParaRPr lang="el-GR" dirty="0" smtClean="0"/>
            </a:p>
          </p:txBody>
        </p:sp>
        <p:sp>
          <p:nvSpPr>
            <p:cNvPr id="40" name="39 - Βέλος προς τα κάτω"/>
            <p:cNvSpPr/>
            <p:nvPr/>
          </p:nvSpPr>
          <p:spPr>
            <a:xfrm>
              <a:off x="7105650" y="2282825"/>
              <a:ext cx="241300" cy="301625"/>
            </a:xfrm>
            <a:prstGeom prst="downArrow">
              <a:avLst/>
            </a:prstGeom>
            <a:solidFill>
              <a:schemeClr val="accent3">
                <a:lumMod val="40000"/>
                <a:lumOff val="60000"/>
              </a:schemeClr>
            </a:solidFill>
            <a:ln w="28575">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l-GR">
                <a:solidFill>
                  <a:schemeClr val="tx1"/>
                </a:solidFill>
              </a:endParaRPr>
            </a:p>
          </p:txBody>
        </p:sp>
        <p:sp>
          <p:nvSpPr>
            <p:cNvPr id="48" name="47 - Ορθογώνιο"/>
            <p:cNvSpPr/>
            <p:nvPr/>
          </p:nvSpPr>
          <p:spPr>
            <a:xfrm>
              <a:off x="5718175" y="2644775"/>
              <a:ext cx="3244850" cy="1200329"/>
            </a:xfrm>
            <a:prstGeom prst="rect">
              <a:avLst/>
            </a:prstGeom>
            <a:solidFill>
              <a:schemeClr val="accent3">
                <a:lumMod val="40000"/>
                <a:lumOff val="60000"/>
              </a:schemeClr>
            </a:solidFill>
          </p:spPr>
          <p:txBody>
            <a:bodyPr wrap="square">
              <a:spAutoFit/>
            </a:bodyPr>
            <a:lstStyle/>
            <a:p>
              <a:r>
                <a:rPr lang="el-GR" dirty="0" smtClean="0">
                  <a:solidFill>
                    <a:schemeClr val="tx1"/>
                  </a:solidFill>
                </a:rPr>
                <a:t>Λογισμικό που περιλαμβάνει μοντέλα προσομοίωσης καλλιεργειών για πάνω από 42 καλλιέργειες </a:t>
              </a:r>
            </a:p>
          </p:txBody>
        </p:sp>
        <p:sp>
          <p:nvSpPr>
            <p:cNvPr id="52" name="51 - Βέλος προς τα κάτω"/>
            <p:cNvSpPr/>
            <p:nvPr/>
          </p:nvSpPr>
          <p:spPr>
            <a:xfrm>
              <a:off x="7286625" y="3911600"/>
              <a:ext cx="241300" cy="301625"/>
            </a:xfrm>
            <a:prstGeom prst="downArrow">
              <a:avLst/>
            </a:prstGeom>
            <a:solidFill>
              <a:schemeClr val="accent3">
                <a:lumMod val="40000"/>
                <a:lumOff val="60000"/>
              </a:schemeClr>
            </a:solidFill>
            <a:ln w="28575">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l-GR">
                <a:solidFill>
                  <a:schemeClr val="tx1"/>
                </a:solidFill>
              </a:endParaRPr>
            </a:p>
          </p:txBody>
        </p:sp>
        <p:sp>
          <p:nvSpPr>
            <p:cNvPr id="53" name="52 - Ορθογώνιο"/>
            <p:cNvSpPr/>
            <p:nvPr/>
          </p:nvSpPr>
          <p:spPr>
            <a:xfrm>
              <a:off x="5899150" y="4273550"/>
              <a:ext cx="2835275" cy="923330"/>
            </a:xfrm>
            <a:prstGeom prst="rect">
              <a:avLst/>
            </a:prstGeom>
            <a:solidFill>
              <a:schemeClr val="accent3">
                <a:lumMod val="40000"/>
                <a:lumOff val="60000"/>
              </a:schemeClr>
            </a:solidFill>
          </p:spPr>
          <p:txBody>
            <a:bodyPr wrap="square">
              <a:spAutoFit/>
            </a:bodyPr>
            <a:lstStyle/>
            <a:p>
              <a:r>
                <a:rPr lang="el-GR" dirty="0" smtClean="0">
                  <a:solidFill>
                    <a:schemeClr val="tx1"/>
                  </a:solidFill>
                </a:rPr>
                <a:t>Προσομοίωση της καλλιέργειας που βρίσκεται κάτω από τα φωτοβολταικά</a:t>
              </a:r>
            </a:p>
          </p:txBody>
        </p:sp>
      </p:grpSp>
      <p:pic>
        <p:nvPicPr>
          <p:cNvPr id="2050" name="Picture 2"/>
          <p:cNvPicPr>
            <a:picLocks noChangeAspect="1" noChangeArrowheads="1"/>
          </p:cNvPicPr>
          <p:nvPr/>
        </p:nvPicPr>
        <p:blipFill>
          <a:blip r:embed="rId3">
            <a:duotone>
              <a:prstClr val="black"/>
              <a:schemeClr val="accent1">
                <a:lumMod val="20000"/>
                <a:lumOff val="80000"/>
                <a:tint val="45000"/>
                <a:satMod val="400000"/>
              </a:schemeClr>
            </a:duotone>
          </a:blip>
          <a:srcRect/>
          <a:stretch>
            <a:fillRect/>
          </a:stretch>
        </p:blipFill>
        <p:spPr bwMode="auto">
          <a:xfrm>
            <a:off x="288925" y="5480050"/>
            <a:ext cx="4367213" cy="1273175"/>
          </a:xfrm>
          <a:prstGeom prst="rect">
            <a:avLst/>
          </a:prstGeom>
          <a:noFill/>
          <a:ln w="9525">
            <a:noFill/>
            <a:miter lim="800000"/>
            <a:headEnd/>
            <a:tailEnd/>
          </a:ln>
          <a:effectLst/>
        </p:spPr>
      </p:pic>
      <p:sp>
        <p:nvSpPr>
          <p:cNvPr id="65" name="64 - Ορθογώνιο"/>
          <p:cNvSpPr/>
          <p:nvPr/>
        </p:nvSpPr>
        <p:spPr>
          <a:xfrm>
            <a:off x="409575" y="5057775"/>
            <a:ext cx="2375330" cy="369332"/>
          </a:xfrm>
          <a:prstGeom prst="rect">
            <a:avLst/>
          </a:prstGeom>
          <a:ln>
            <a:headEnd/>
            <a:tailEnd/>
          </a:ln>
        </p:spPr>
        <p:style>
          <a:lnRef idx="2">
            <a:schemeClr val="accent5"/>
          </a:lnRef>
          <a:fillRef idx="1">
            <a:schemeClr val="lt1"/>
          </a:fillRef>
          <a:effectRef idx="0">
            <a:schemeClr val="accent5"/>
          </a:effectRef>
          <a:fontRef idx="minor">
            <a:schemeClr val="dk1"/>
          </a:fontRef>
        </p:style>
        <p:txBody>
          <a:bodyPr wrap="none">
            <a:spAutoFit/>
          </a:bodyPr>
          <a:lstStyle/>
          <a:p>
            <a:r>
              <a:rPr lang="el-GR" dirty="0" smtClean="0"/>
              <a:t>ΠΕΡΙΠΤΩΣΕΙΣ ΜΕΛΕΤΗΣ</a:t>
            </a:r>
            <a:endParaRPr lang="el-GR" dirty="0"/>
          </a:p>
        </p:txBody>
      </p:sp>
      <p:sp>
        <p:nvSpPr>
          <p:cNvPr id="20" name="19 - Θέση αριθμού διαφάνειας"/>
          <p:cNvSpPr>
            <a:spLocks noGrp="1"/>
          </p:cNvSpPr>
          <p:nvPr>
            <p:ph type="sldNum" sz="quarter" idx="12"/>
          </p:nvPr>
        </p:nvSpPr>
        <p:spPr/>
        <p:txBody>
          <a:bodyPr/>
          <a:lstStyle/>
          <a:p>
            <a:fld id="{1B922D4D-4110-4BE8-87A4-B4F07CF8E674}" type="slidenum">
              <a:rPr lang="el-GR" smtClean="0"/>
              <a:pPr/>
              <a:t>12</a:t>
            </a:fld>
            <a:endParaRPr lang="el-G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 Ορθογώνιο"/>
          <p:cNvSpPr/>
          <p:nvPr/>
        </p:nvSpPr>
        <p:spPr>
          <a:xfrm>
            <a:off x="0" y="0"/>
            <a:ext cx="9144000" cy="461665"/>
          </a:xfrm>
          <a:prstGeom prst="rect">
            <a:avLst/>
          </a:prstGeom>
          <a:solidFill>
            <a:schemeClr val="accent3">
              <a:lumMod val="40000"/>
              <a:lumOff val="60000"/>
            </a:schemeClr>
          </a:solidFill>
        </p:spPr>
        <p:txBody>
          <a:bodyPr wrap="square" anchor="ctr">
            <a:spAutoFit/>
          </a:bodyPr>
          <a:lstStyle/>
          <a:p>
            <a:pPr lvl="0" algn="ctr">
              <a:spcBef>
                <a:spcPct val="0"/>
              </a:spcBef>
            </a:pPr>
            <a:r>
              <a:rPr lang="el-GR" sz="2400" dirty="0" smtClean="0">
                <a:effectLst>
                  <a:outerShdw blurRad="50800" dist="38100" dir="2700000" algn="tl" rotWithShape="0">
                    <a:prstClr val="black">
                      <a:alpha val="40000"/>
                    </a:prstClr>
                  </a:outerShdw>
                </a:effectLst>
              </a:rPr>
              <a:t>ΜΕΘΟΔΟΛΟΓΙΑ (2/8)</a:t>
            </a:r>
            <a:endParaRPr lang="en-US" sz="2400" dirty="0">
              <a:effectLst>
                <a:outerShdw blurRad="50800" dist="38100" dir="2700000" algn="tl" rotWithShape="0">
                  <a:prstClr val="black">
                    <a:alpha val="40000"/>
                  </a:prstClr>
                </a:outerShdw>
              </a:effectLst>
            </a:endParaRPr>
          </a:p>
        </p:txBody>
      </p:sp>
      <p:sp>
        <p:nvSpPr>
          <p:cNvPr id="5" name="4 - Ορθογώνιο"/>
          <p:cNvSpPr/>
          <p:nvPr/>
        </p:nvSpPr>
        <p:spPr>
          <a:xfrm>
            <a:off x="2581275" y="593725"/>
            <a:ext cx="4656659" cy="400110"/>
          </a:xfrm>
          <a:prstGeom prst="rect">
            <a:avLst/>
          </a:prstGeom>
        </p:spPr>
        <p:txBody>
          <a:bodyPr wrap="none">
            <a:spAutoFit/>
          </a:bodyPr>
          <a:lstStyle/>
          <a:p>
            <a:r>
              <a:rPr lang="el-GR" sz="2000" u="sng" dirty="0" smtClean="0"/>
              <a:t>ΠΡΟΣΟΜΟΙΩΣΗ ΣΥΣΤΗΜΑΤΟΣ ΣΤΟ </a:t>
            </a:r>
            <a:r>
              <a:rPr lang="en-US" sz="2000" u="sng" dirty="0" smtClean="0"/>
              <a:t>TRNSYS</a:t>
            </a:r>
            <a:r>
              <a:rPr lang="el-GR" sz="2000" u="sng" dirty="0" smtClean="0"/>
              <a:t> </a:t>
            </a:r>
            <a:endParaRPr lang="el-GR" sz="2000" u="sng" dirty="0"/>
          </a:p>
        </p:txBody>
      </p:sp>
      <p:grpSp>
        <p:nvGrpSpPr>
          <p:cNvPr id="22" name="21 - Ομάδα"/>
          <p:cNvGrpSpPr/>
          <p:nvPr/>
        </p:nvGrpSpPr>
        <p:grpSpPr>
          <a:xfrm>
            <a:off x="0" y="1076325"/>
            <a:ext cx="9096375" cy="2236926"/>
            <a:chOff x="168275" y="1257300"/>
            <a:chExt cx="9096375" cy="2236926"/>
          </a:xfrm>
        </p:grpSpPr>
        <p:sp>
          <p:nvSpPr>
            <p:cNvPr id="6" name="5 - Ορθογώνιο"/>
            <p:cNvSpPr/>
            <p:nvPr/>
          </p:nvSpPr>
          <p:spPr>
            <a:xfrm>
              <a:off x="168275" y="1257300"/>
              <a:ext cx="4815614" cy="369332"/>
            </a:xfrm>
            <a:prstGeom prst="rect">
              <a:avLst/>
            </a:prstGeom>
            <a:solidFill>
              <a:schemeClr val="accent3">
                <a:lumMod val="40000"/>
                <a:lumOff val="60000"/>
              </a:schemeClr>
            </a:solidFill>
          </p:spPr>
          <p:style>
            <a:lnRef idx="2">
              <a:schemeClr val="accent3"/>
            </a:lnRef>
            <a:fillRef idx="1">
              <a:schemeClr val="lt1"/>
            </a:fillRef>
            <a:effectRef idx="0">
              <a:schemeClr val="accent3"/>
            </a:effectRef>
            <a:fontRef idx="minor">
              <a:schemeClr val="dk1"/>
            </a:fontRef>
          </p:style>
          <p:txBody>
            <a:bodyPr wrap="none">
              <a:spAutoFit/>
            </a:bodyPr>
            <a:lstStyle/>
            <a:p>
              <a:r>
                <a:rPr lang="en-US" dirty="0" smtClean="0"/>
                <a:t>1. </a:t>
              </a:r>
              <a:r>
                <a:rPr lang="el-GR" dirty="0" smtClean="0"/>
                <a:t>Αρχικός σχεδιασμός κτιρίου στο </a:t>
              </a:r>
              <a:r>
                <a:rPr lang="en-US" dirty="0" smtClean="0"/>
                <a:t>Trnsys Studio</a:t>
              </a:r>
              <a:endParaRPr lang="el-GR" dirty="0" smtClean="0"/>
            </a:p>
          </p:txBody>
        </p:sp>
        <p:sp>
          <p:nvSpPr>
            <p:cNvPr id="7" name="6 - Ορθογώνιο"/>
            <p:cNvSpPr/>
            <p:nvPr/>
          </p:nvSpPr>
          <p:spPr>
            <a:xfrm>
              <a:off x="590550" y="1739900"/>
              <a:ext cx="3404522" cy="1754326"/>
            </a:xfrm>
            <a:prstGeom prst="rect">
              <a:avLst/>
            </a:prstGeom>
          </p:spPr>
          <p:txBody>
            <a:bodyPr wrap="none">
              <a:spAutoFit/>
            </a:bodyPr>
            <a:lstStyle/>
            <a:p>
              <a:pPr>
                <a:buFont typeface="Arial" pitchFamily="34" charset="0"/>
                <a:buChar char="•"/>
              </a:pPr>
              <a:r>
                <a:rPr lang="el-GR" dirty="0" smtClean="0"/>
                <a:t>Δημιουργία νέου</a:t>
              </a:r>
              <a:r>
                <a:rPr lang="en-US" dirty="0" smtClean="0"/>
                <a:t> building</a:t>
              </a:r>
              <a:r>
                <a:rPr lang="el-GR" dirty="0" smtClean="0"/>
                <a:t> </a:t>
              </a:r>
              <a:r>
                <a:rPr lang="en-US" dirty="0" smtClean="0"/>
                <a:t>project</a:t>
              </a:r>
              <a:endParaRPr lang="el-GR" dirty="0" smtClean="0"/>
            </a:p>
            <a:p>
              <a:pPr>
                <a:buFont typeface="Arial" pitchFamily="34" charset="0"/>
                <a:buChar char="•"/>
              </a:pPr>
              <a:endParaRPr lang="el-GR" dirty="0" smtClean="0"/>
            </a:p>
            <a:p>
              <a:pPr>
                <a:buFont typeface="Arial" pitchFamily="34" charset="0"/>
                <a:buChar char="•"/>
              </a:pPr>
              <a:r>
                <a:rPr lang="el-GR" dirty="0" smtClean="0"/>
                <a:t>Ορισμός διαστάσεων </a:t>
              </a:r>
            </a:p>
            <a:p>
              <a:pPr>
                <a:buFont typeface="Arial" pitchFamily="34" charset="0"/>
                <a:buChar char="•"/>
              </a:pPr>
              <a:endParaRPr lang="el-GR" dirty="0" smtClean="0"/>
            </a:p>
            <a:p>
              <a:pPr>
                <a:buFont typeface="Arial" pitchFamily="34" charset="0"/>
                <a:buChar char="•"/>
              </a:pPr>
              <a:r>
                <a:rPr lang="el-GR" dirty="0" smtClean="0"/>
                <a:t>Επιλογή τοποθεσίας</a:t>
              </a:r>
            </a:p>
            <a:p>
              <a:endParaRPr lang="el-GR" dirty="0"/>
            </a:p>
          </p:txBody>
        </p:sp>
        <p:sp>
          <p:nvSpPr>
            <p:cNvPr id="8" name="7 - Βέλος προς τα κάτω"/>
            <p:cNvSpPr/>
            <p:nvPr/>
          </p:nvSpPr>
          <p:spPr>
            <a:xfrm rot="16200000">
              <a:off x="4300538" y="1770062"/>
              <a:ext cx="241300" cy="301625"/>
            </a:xfrm>
            <a:prstGeom prst="down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l-GR"/>
            </a:p>
          </p:txBody>
        </p:sp>
        <p:sp>
          <p:nvSpPr>
            <p:cNvPr id="10" name="9 - Βέλος προς τα κάτω"/>
            <p:cNvSpPr/>
            <p:nvPr/>
          </p:nvSpPr>
          <p:spPr>
            <a:xfrm rot="16200000">
              <a:off x="4300538" y="2252662"/>
              <a:ext cx="241300" cy="301625"/>
            </a:xfrm>
            <a:prstGeom prst="down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l-GR"/>
            </a:p>
          </p:txBody>
        </p:sp>
        <p:sp>
          <p:nvSpPr>
            <p:cNvPr id="11" name="10 - Βέλος προς τα κάτω"/>
            <p:cNvSpPr/>
            <p:nvPr/>
          </p:nvSpPr>
          <p:spPr>
            <a:xfrm rot="16200000">
              <a:off x="4300537" y="2855912"/>
              <a:ext cx="241300" cy="301625"/>
            </a:xfrm>
            <a:prstGeom prst="down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l-GR"/>
            </a:p>
          </p:txBody>
        </p:sp>
        <p:sp>
          <p:nvSpPr>
            <p:cNvPr id="13" name="12 - Ορθογώνιο"/>
            <p:cNvSpPr/>
            <p:nvPr/>
          </p:nvSpPr>
          <p:spPr>
            <a:xfrm>
              <a:off x="4692650" y="1679575"/>
              <a:ext cx="1962076" cy="369332"/>
            </a:xfrm>
            <a:prstGeom prst="rect">
              <a:avLst/>
            </a:prstGeom>
          </p:spPr>
          <p:txBody>
            <a:bodyPr wrap="none">
              <a:spAutoFit/>
            </a:bodyPr>
            <a:lstStyle/>
            <a:p>
              <a:r>
                <a:rPr lang="el-GR" dirty="0" smtClean="0"/>
                <a:t>Μονοζωνικό κτίριο</a:t>
              </a:r>
              <a:endParaRPr lang="el-GR" dirty="0"/>
            </a:p>
          </p:txBody>
        </p:sp>
        <p:sp>
          <p:nvSpPr>
            <p:cNvPr id="14" name="13 - Ορθογώνιο"/>
            <p:cNvSpPr/>
            <p:nvPr/>
          </p:nvSpPr>
          <p:spPr>
            <a:xfrm>
              <a:off x="4692650" y="2101850"/>
              <a:ext cx="4572000" cy="646331"/>
            </a:xfrm>
            <a:prstGeom prst="rect">
              <a:avLst/>
            </a:prstGeom>
          </p:spPr>
          <p:txBody>
            <a:bodyPr>
              <a:spAutoFit/>
            </a:bodyPr>
            <a:lstStyle/>
            <a:p>
              <a:r>
                <a:rPr lang="el-GR" dirty="0" smtClean="0"/>
                <a:t>Η αποθήκη έχει 20 μέτρα πλάτος, 20 μέτρα μήκος και 4 μέτρα ύψος</a:t>
              </a:r>
              <a:endParaRPr lang="el-GR" dirty="0"/>
            </a:p>
          </p:txBody>
        </p:sp>
        <p:sp>
          <p:nvSpPr>
            <p:cNvPr id="15" name="14 - Ορθογώνιο"/>
            <p:cNvSpPr/>
            <p:nvPr/>
          </p:nvSpPr>
          <p:spPr>
            <a:xfrm>
              <a:off x="4692650" y="2825750"/>
              <a:ext cx="795154" cy="369332"/>
            </a:xfrm>
            <a:prstGeom prst="rect">
              <a:avLst/>
            </a:prstGeom>
          </p:spPr>
          <p:txBody>
            <a:bodyPr wrap="none">
              <a:spAutoFit/>
            </a:bodyPr>
            <a:lstStyle/>
            <a:p>
              <a:r>
                <a:rPr lang="el-GR" dirty="0" smtClean="0"/>
                <a:t>Αθήνα</a:t>
              </a:r>
              <a:endParaRPr lang="el-GR" dirty="0"/>
            </a:p>
          </p:txBody>
        </p:sp>
      </p:grpSp>
      <p:sp>
        <p:nvSpPr>
          <p:cNvPr id="18" name="17 - Ορθογώνιο"/>
          <p:cNvSpPr/>
          <p:nvPr/>
        </p:nvSpPr>
        <p:spPr>
          <a:xfrm>
            <a:off x="0" y="3308350"/>
            <a:ext cx="4408258" cy="369332"/>
          </a:xfrm>
          <a:prstGeom prst="rect">
            <a:avLst/>
          </a:prstGeom>
          <a:solidFill>
            <a:schemeClr val="accent3">
              <a:lumMod val="40000"/>
              <a:lumOff val="60000"/>
            </a:schemeClr>
          </a:solidFill>
        </p:spPr>
        <p:style>
          <a:lnRef idx="2">
            <a:schemeClr val="accent3"/>
          </a:lnRef>
          <a:fillRef idx="1">
            <a:schemeClr val="lt1"/>
          </a:fillRef>
          <a:effectRef idx="0">
            <a:schemeClr val="accent3"/>
          </a:effectRef>
          <a:fontRef idx="minor">
            <a:schemeClr val="dk1"/>
          </a:fontRef>
        </p:style>
        <p:txBody>
          <a:bodyPr wrap="none">
            <a:spAutoFit/>
          </a:bodyPr>
          <a:lstStyle/>
          <a:p>
            <a:r>
              <a:rPr lang="el-GR" dirty="0" smtClean="0"/>
              <a:t>2</a:t>
            </a:r>
            <a:r>
              <a:rPr lang="en-US" dirty="0" smtClean="0"/>
              <a:t>. </a:t>
            </a:r>
            <a:r>
              <a:rPr lang="el-GR" dirty="0" smtClean="0"/>
              <a:t>Επεξεργασία των παραμέτρων του κτιρίου</a:t>
            </a:r>
          </a:p>
        </p:txBody>
      </p:sp>
      <p:sp>
        <p:nvSpPr>
          <p:cNvPr id="19" name="18 - Ορθογώνιο"/>
          <p:cNvSpPr/>
          <p:nvPr/>
        </p:nvSpPr>
        <p:spPr>
          <a:xfrm>
            <a:off x="409575" y="3851275"/>
            <a:ext cx="3740150" cy="2585323"/>
          </a:xfrm>
          <a:prstGeom prst="rect">
            <a:avLst/>
          </a:prstGeom>
        </p:spPr>
        <p:txBody>
          <a:bodyPr wrap="square">
            <a:spAutoFit/>
          </a:bodyPr>
          <a:lstStyle/>
          <a:p>
            <a:pPr>
              <a:buFont typeface="Arial" pitchFamily="34" charset="0"/>
              <a:buChar char="•"/>
            </a:pPr>
            <a:r>
              <a:rPr lang="el-GR" dirty="0" smtClean="0"/>
              <a:t>Προσδιορισμός μεταβλητών εισόδου</a:t>
            </a:r>
          </a:p>
          <a:p>
            <a:endParaRPr lang="el-GR" dirty="0" smtClean="0"/>
          </a:p>
          <a:p>
            <a:pPr>
              <a:buFont typeface="Arial" pitchFamily="34" charset="0"/>
              <a:buChar char="•"/>
            </a:pPr>
            <a:r>
              <a:rPr lang="el-GR" dirty="0" smtClean="0"/>
              <a:t>Επεξεργασία δομικών στοιχείων του κτιρίου και παραθύρων</a:t>
            </a:r>
          </a:p>
          <a:p>
            <a:endParaRPr lang="el-GR" dirty="0" smtClean="0"/>
          </a:p>
          <a:p>
            <a:pPr>
              <a:buFont typeface="Arial" pitchFamily="34" charset="0"/>
              <a:buChar char="•"/>
            </a:pPr>
            <a:r>
              <a:rPr lang="el-GR" dirty="0" smtClean="0"/>
              <a:t>Αερισμός χώρου</a:t>
            </a:r>
          </a:p>
          <a:p>
            <a:pPr>
              <a:buFont typeface="Arial" pitchFamily="34" charset="0"/>
              <a:buChar char="•"/>
            </a:pPr>
            <a:endParaRPr lang="el-GR" dirty="0" smtClean="0"/>
          </a:p>
          <a:p>
            <a:pPr>
              <a:buFont typeface="Arial" pitchFamily="34" charset="0"/>
              <a:buChar char="•"/>
            </a:pPr>
            <a:r>
              <a:rPr lang="el-GR" dirty="0" smtClean="0"/>
              <a:t>Προσδιορισμός ωραρίου λειτουργίας</a:t>
            </a:r>
          </a:p>
        </p:txBody>
      </p:sp>
      <p:sp>
        <p:nvSpPr>
          <p:cNvPr id="20" name="19 - Ορθογώνιο"/>
          <p:cNvSpPr/>
          <p:nvPr/>
        </p:nvSpPr>
        <p:spPr>
          <a:xfrm>
            <a:off x="4511675" y="3670300"/>
            <a:ext cx="4451350" cy="663575"/>
          </a:xfrm>
          <a:prstGeom prst="rect">
            <a:avLst/>
          </a:prstGeom>
        </p:spPr>
        <p:txBody>
          <a:bodyPr wrap="square">
            <a:spAutoFit/>
          </a:bodyPr>
          <a:lstStyle/>
          <a:p>
            <a:r>
              <a:rPr lang="el-GR" dirty="0" smtClean="0"/>
              <a:t>Θερμοκρασία και παροχή αέρα του συστήματος ψύξης (</a:t>
            </a:r>
            <a:r>
              <a:rPr lang="en-US" dirty="0" smtClean="0"/>
              <a:t>TEMP,FLOW)</a:t>
            </a:r>
            <a:endParaRPr lang="el-GR" dirty="0"/>
          </a:p>
        </p:txBody>
      </p:sp>
      <p:sp>
        <p:nvSpPr>
          <p:cNvPr id="21" name="20 - Βέλος προς τα κάτω"/>
          <p:cNvSpPr/>
          <p:nvPr/>
        </p:nvSpPr>
        <p:spPr>
          <a:xfrm rot="16200000">
            <a:off x="4179888" y="3881437"/>
            <a:ext cx="241300" cy="301625"/>
          </a:xfrm>
          <a:prstGeom prst="down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l-GR"/>
          </a:p>
        </p:txBody>
      </p:sp>
      <p:sp>
        <p:nvSpPr>
          <p:cNvPr id="24" name="23 - Ορθογώνιο"/>
          <p:cNvSpPr/>
          <p:nvPr/>
        </p:nvSpPr>
        <p:spPr>
          <a:xfrm>
            <a:off x="4451350" y="4333875"/>
            <a:ext cx="4572000" cy="923330"/>
          </a:xfrm>
          <a:prstGeom prst="rect">
            <a:avLst/>
          </a:prstGeom>
        </p:spPr>
        <p:txBody>
          <a:bodyPr>
            <a:spAutoFit/>
          </a:bodyPr>
          <a:lstStyle/>
          <a:p>
            <a:r>
              <a:rPr lang="el-GR" dirty="0" smtClean="0"/>
              <a:t>Επιλογή υλικών και πάχους για κάθε τοίχο και τοποθέτηση υαλοπινάκων στις νότιες, ανατολικές και δυτικές πλευρές του κτιρίου</a:t>
            </a:r>
            <a:endParaRPr lang="el-GR" dirty="0"/>
          </a:p>
        </p:txBody>
      </p:sp>
      <p:sp>
        <p:nvSpPr>
          <p:cNvPr id="25" name="24 - Βέλος προς τα κάτω"/>
          <p:cNvSpPr/>
          <p:nvPr/>
        </p:nvSpPr>
        <p:spPr>
          <a:xfrm rot="16200000">
            <a:off x="4179888" y="4545012"/>
            <a:ext cx="241300" cy="301625"/>
          </a:xfrm>
          <a:prstGeom prst="down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l-GR"/>
          </a:p>
        </p:txBody>
      </p:sp>
      <p:sp>
        <p:nvSpPr>
          <p:cNvPr id="26" name="25 - Βέλος προς τα κάτω"/>
          <p:cNvSpPr/>
          <p:nvPr/>
        </p:nvSpPr>
        <p:spPr>
          <a:xfrm rot="16200000">
            <a:off x="4179888" y="5268912"/>
            <a:ext cx="241300" cy="301625"/>
          </a:xfrm>
          <a:prstGeom prst="down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l-GR"/>
          </a:p>
        </p:txBody>
      </p:sp>
      <p:sp>
        <p:nvSpPr>
          <p:cNvPr id="27" name="26 - Ορθογώνιο"/>
          <p:cNvSpPr/>
          <p:nvPr/>
        </p:nvSpPr>
        <p:spPr>
          <a:xfrm>
            <a:off x="4451350" y="5238750"/>
            <a:ext cx="4425570" cy="369332"/>
          </a:xfrm>
          <a:prstGeom prst="rect">
            <a:avLst/>
          </a:prstGeom>
        </p:spPr>
        <p:txBody>
          <a:bodyPr wrap="none">
            <a:spAutoFit/>
          </a:bodyPr>
          <a:lstStyle/>
          <a:p>
            <a:r>
              <a:rPr lang="el-GR" dirty="0" smtClean="0"/>
              <a:t>Προκύπτει </a:t>
            </a:r>
            <a:r>
              <a:rPr lang="en-US" dirty="0" smtClean="0"/>
              <a:t>0.00052 ∙ FLOW </a:t>
            </a:r>
            <a:r>
              <a:rPr lang="el-GR" dirty="0" smtClean="0"/>
              <a:t>εναλλαγές ανά </a:t>
            </a:r>
            <a:r>
              <a:rPr lang="en-US" dirty="0" smtClean="0"/>
              <a:t>hr</a:t>
            </a:r>
            <a:endParaRPr lang="el-GR" dirty="0"/>
          </a:p>
        </p:txBody>
      </p:sp>
      <p:sp>
        <p:nvSpPr>
          <p:cNvPr id="28" name="27 - Βέλος προς τα κάτω"/>
          <p:cNvSpPr/>
          <p:nvPr/>
        </p:nvSpPr>
        <p:spPr>
          <a:xfrm rot="16200000">
            <a:off x="4179888" y="5872162"/>
            <a:ext cx="241300" cy="301625"/>
          </a:xfrm>
          <a:prstGeom prst="down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l-GR"/>
          </a:p>
        </p:txBody>
      </p:sp>
      <p:sp>
        <p:nvSpPr>
          <p:cNvPr id="29" name="28 - Ορθογώνιο"/>
          <p:cNvSpPr/>
          <p:nvPr/>
        </p:nvSpPr>
        <p:spPr>
          <a:xfrm>
            <a:off x="4451350" y="5842000"/>
            <a:ext cx="1895071" cy="369332"/>
          </a:xfrm>
          <a:prstGeom prst="rect">
            <a:avLst/>
          </a:prstGeom>
        </p:spPr>
        <p:txBody>
          <a:bodyPr wrap="none">
            <a:spAutoFit/>
          </a:bodyPr>
          <a:lstStyle/>
          <a:p>
            <a:r>
              <a:rPr lang="el-GR" dirty="0" smtClean="0"/>
              <a:t>24ωρη λειτουργία</a:t>
            </a:r>
            <a:endParaRPr lang="el-GR" dirty="0"/>
          </a:p>
        </p:txBody>
      </p:sp>
      <p:sp>
        <p:nvSpPr>
          <p:cNvPr id="23" name="22 - Θέση αριθμού διαφάνειας"/>
          <p:cNvSpPr>
            <a:spLocks noGrp="1"/>
          </p:cNvSpPr>
          <p:nvPr>
            <p:ph type="sldNum" sz="quarter" idx="12"/>
          </p:nvPr>
        </p:nvSpPr>
        <p:spPr/>
        <p:txBody>
          <a:bodyPr/>
          <a:lstStyle/>
          <a:p>
            <a:fld id="{1B922D4D-4110-4BE8-87A4-B4F07CF8E674}" type="slidenum">
              <a:rPr lang="el-GR" smtClean="0"/>
              <a:pPr/>
              <a:t>13</a:t>
            </a:fld>
            <a:endParaRPr lang="el-G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 Ορθογώνιο"/>
          <p:cNvSpPr/>
          <p:nvPr/>
        </p:nvSpPr>
        <p:spPr>
          <a:xfrm>
            <a:off x="0" y="0"/>
            <a:ext cx="9144000" cy="461665"/>
          </a:xfrm>
          <a:prstGeom prst="rect">
            <a:avLst/>
          </a:prstGeom>
          <a:solidFill>
            <a:schemeClr val="accent3">
              <a:lumMod val="40000"/>
              <a:lumOff val="60000"/>
            </a:schemeClr>
          </a:solidFill>
        </p:spPr>
        <p:txBody>
          <a:bodyPr wrap="square" anchor="ctr">
            <a:spAutoFit/>
          </a:bodyPr>
          <a:lstStyle/>
          <a:p>
            <a:pPr lvl="0" algn="ctr">
              <a:spcBef>
                <a:spcPct val="0"/>
              </a:spcBef>
            </a:pPr>
            <a:r>
              <a:rPr lang="el-GR" sz="2400" dirty="0" smtClean="0">
                <a:effectLst>
                  <a:outerShdw blurRad="50800" dist="38100" dir="2700000" algn="tl" rotWithShape="0">
                    <a:prstClr val="black">
                      <a:alpha val="40000"/>
                    </a:prstClr>
                  </a:outerShdw>
                </a:effectLst>
              </a:rPr>
              <a:t>ΜΕΘΟΔΟΛΟΓΙΑ (3/8)</a:t>
            </a:r>
            <a:endParaRPr lang="en-US" sz="2400" dirty="0">
              <a:effectLst>
                <a:outerShdw blurRad="50800" dist="38100" dir="2700000" algn="tl" rotWithShape="0">
                  <a:prstClr val="black">
                    <a:alpha val="40000"/>
                  </a:prstClr>
                </a:outerShdw>
              </a:effectLst>
            </a:endParaRPr>
          </a:p>
        </p:txBody>
      </p:sp>
      <p:sp>
        <p:nvSpPr>
          <p:cNvPr id="5" name="4 - Ορθογώνιο"/>
          <p:cNvSpPr/>
          <p:nvPr/>
        </p:nvSpPr>
        <p:spPr>
          <a:xfrm>
            <a:off x="2581275" y="593725"/>
            <a:ext cx="4656659" cy="400110"/>
          </a:xfrm>
          <a:prstGeom prst="rect">
            <a:avLst/>
          </a:prstGeom>
        </p:spPr>
        <p:txBody>
          <a:bodyPr wrap="none">
            <a:spAutoFit/>
          </a:bodyPr>
          <a:lstStyle/>
          <a:p>
            <a:r>
              <a:rPr lang="el-GR" sz="2000" u="sng" dirty="0" smtClean="0"/>
              <a:t>ΠΡΟΣΟΜΟΙΩΣΗ ΣΥΣΤΗΜΑΤΟΣ ΣΤΟ </a:t>
            </a:r>
            <a:r>
              <a:rPr lang="en-US" sz="2000" u="sng" dirty="0" smtClean="0"/>
              <a:t>TRNSYS</a:t>
            </a:r>
            <a:r>
              <a:rPr lang="el-GR" sz="2000" u="sng" dirty="0" smtClean="0"/>
              <a:t> </a:t>
            </a:r>
            <a:endParaRPr lang="el-GR" sz="2000" u="sng" dirty="0"/>
          </a:p>
        </p:txBody>
      </p:sp>
      <p:sp>
        <p:nvSpPr>
          <p:cNvPr id="6" name="5 - Ορθογώνιο"/>
          <p:cNvSpPr/>
          <p:nvPr/>
        </p:nvSpPr>
        <p:spPr>
          <a:xfrm>
            <a:off x="0" y="1076325"/>
            <a:ext cx="3821431" cy="369332"/>
          </a:xfrm>
          <a:prstGeom prst="rect">
            <a:avLst/>
          </a:prstGeom>
          <a:solidFill>
            <a:schemeClr val="accent3">
              <a:lumMod val="40000"/>
              <a:lumOff val="60000"/>
            </a:schemeClr>
          </a:solidFill>
        </p:spPr>
        <p:style>
          <a:lnRef idx="2">
            <a:schemeClr val="accent3"/>
          </a:lnRef>
          <a:fillRef idx="1">
            <a:schemeClr val="lt1"/>
          </a:fillRef>
          <a:effectRef idx="0">
            <a:schemeClr val="accent3"/>
          </a:effectRef>
          <a:fontRef idx="minor">
            <a:schemeClr val="dk1"/>
          </a:fontRef>
        </p:style>
        <p:txBody>
          <a:bodyPr wrap="none">
            <a:spAutoFit/>
          </a:bodyPr>
          <a:lstStyle/>
          <a:p>
            <a:r>
              <a:rPr lang="el-GR" dirty="0" smtClean="0"/>
              <a:t>3</a:t>
            </a:r>
            <a:r>
              <a:rPr lang="en-US" dirty="0" smtClean="0"/>
              <a:t>. </a:t>
            </a:r>
            <a:r>
              <a:rPr lang="el-GR" dirty="0" smtClean="0"/>
              <a:t>Σύνδεση στοιχείων μοντελοποίησης</a:t>
            </a:r>
          </a:p>
        </p:txBody>
      </p:sp>
      <p:sp>
        <p:nvSpPr>
          <p:cNvPr id="15" name="14 - Ορθογώνιο"/>
          <p:cNvSpPr/>
          <p:nvPr/>
        </p:nvSpPr>
        <p:spPr>
          <a:xfrm>
            <a:off x="0" y="1498600"/>
            <a:ext cx="4572000" cy="1754326"/>
          </a:xfrm>
          <a:prstGeom prst="rect">
            <a:avLst/>
          </a:prstGeom>
        </p:spPr>
        <p:txBody>
          <a:bodyPr>
            <a:spAutoFit/>
          </a:bodyPr>
          <a:lstStyle/>
          <a:p>
            <a:pPr>
              <a:buFont typeface="Arial" pitchFamily="34" charset="0"/>
              <a:buChar char="•"/>
            </a:pPr>
            <a:r>
              <a:rPr lang="el-GR" dirty="0" smtClean="0"/>
              <a:t>Σύνδεση μετεωρολογικών δεδομένων-φωτοβολταικών</a:t>
            </a:r>
          </a:p>
          <a:p>
            <a:pPr>
              <a:buFont typeface="Arial" pitchFamily="34" charset="0"/>
              <a:buChar char="•"/>
            </a:pPr>
            <a:r>
              <a:rPr lang="el-GR" dirty="0" smtClean="0"/>
              <a:t>Σύνδεση φωτοβολταικών-</a:t>
            </a:r>
            <a:r>
              <a:rPr lang="en-US" dirty="0" smtClean="0"/>
              <a:t>inverter</a:t>
            </a:r>
            <a:endParaRPr lang="el-GR" dirty="0" smtClean="0"/>
          </a:p>
          <a:p>
            <a:pPr>
              <a:buFont typeface="Arial" pitchFamily="34" charset="0"/>
              <a:buChar char="•"/>
            </a:pPr>
            <a:r>
              <a:rPr lang="el-GR" dirty="0" smtClean="0"/>
              <a:t>Αμφίδρομη σύνδεση </a:t>
            </a:r>
            <a:r>
              <a:rPr lang="en-US" dirty="0" smtClean="0"/>
              <a:t>inverter-</a:t>
            </a:r>
            <a:r>
              <a:rPr lang="el-GR" dirty="0" smtClean="0"/>
              <a:t>μπαταρίας</a:t>
            </a:r>
          </a:p>
          <a:p>
            <a:pPr>
              <a:buFont typeface="Arial" pitchFamily="34" charset="0"/>
              <a:buChar char="•"/>
            </a:pPr>
            <a:r>
              <a:rPr lang="el-GR" dirty="0" smtClean="0"/>
              <a:t>Σύνδεση μετεωρολογικών δεδομένων-αντλίας θερμότητας </a:t>
            </a:r>
          </a:p>
        </p:txBody>
      </p:sp>
      <p:sp>
        <p:nvSpPr>
          <p:cNvPr id="16" name="15 - Ορθογώνιο"/>
          <p:cNvSpPr/>
          <p:nvPr/>
        </p:nvSpPr>
        <p:spPr>
          <a:xfrm>
            <a:off x="4813300" y="1558925"/>
            <a:ext cx="4572000" cy="1477328"/>
          </a:xfrm>
          <a:prstGeom prst="rect">
            <a:avLst/>
          </a:prstGeom>
        </p:spPr>
        <p:txBody>
          <a:bodyPr>
            <a:spAutoFit/>
          </a:bodyPr>
          <a:lstStyle/>
          <a:p>
            <a:pPr>
              <a:buFont typeface="Arial" pitchFamily="34" charset="0"/>
              <a:buChar char="•"/>
            </a:pPr>
            <a:r>
              <a:rPr lang="el-GR" dirty="0" smtClean="0"/>
              <a:t>Αμφίδρομη σύνδεση κτιρίου-αντλίας θερμότητας </a:t>
            </a:r>
          </a:p>
          <a:p>
            <a:pPr>
              <a:buFont typeface="Arial" pitchFamily="34" charset="0"/>
              <a:buChar char="•"/>
            </a:pPr>
            <a:r>
              <a:rPr lang="el-GR" dirty="0" smtClean="0"/>
              <a:t>Σύνδεση θερμοστάτη-αντλίας θερμότητας</a:t>
            </a:r>
          </a:p>
          <a:p>
            <a:pPr>
              <a:buFont typeface="Arial" pitchFamily="34" charset="0"/>
              <a:buChar char="•"/>
            </a:pPr>
            <a:r>
              <a:rPr lang="el-GR" dirty="0" smtClean="0"/>
              <a:t>Σύνδεση κτιρίου-θερμοστάτη</a:t>
            </a:r>
          </a:p>
          <a:p>
            <a:pPr>
              <a:buFont typeface="Arial" pitchFamily="34" charset="0"/>
              <a:buChar char="•"/>
            </a:pPr>
            <a:r>
              <a:rPr lang="el-GR" dirty="0" smtClean="0"/>
              <a:t>Σύνδεση αντλίας θερμότητας-</a:t>
            </a:r>
            <a:r>
              <a:rPr lang="en-US" dirty="0" smtClean="0"/>
              <a:t>inverter </a:t>
            </a:r>
            <a:endParaRPr lang="el-GR" dirty="0" smtClean="0"/>
          </a:p>
        </p:txBody>
      </p:sp>
      <p:cxnSp>
        <p:nvCxnSpPr>
          <p:cNvPr id="18" name="17 - Ευθεία γραμμή σύνδεσης"/>
          <p:cNvCxnSpPr/>
          <p:nvPr/>
        </p:nvCxnSpPr>
        <p:spPr>
          <a:xfrm rot="5400000">
            <a:off x="3879057" y="2312193"/>
            <a:ext cx="1508125" cy="1588"/>
          </a:xfrm>
          <a:prstGeom prst="line">
            <a:avLst/>
          </a:prstGeom>
          <a:solidFill>
            <a:schemeClr val="accent3">
              <a:lumMod val="40000"/>
              <a:lumOff val="60000"/>
            </a:schemeClr>
          </a:solidFill>
        </p:spPr>
        <p:style>
          <a:lnRef idx="2">
            <a:schemeClr val="accent3"/>
          </a:lnRef>
          <a:fillRef idx="1">
            <a:schemeClr val="lt1"/>
          </a:fillRef>
          <a:effectRef idx="0">
            <a:schemeClr val="accent3"/>
          </a:effectRef>
          <a:fontRef idx="minor">
            <a:schemeClr val="dk1"/>
          </a:fontRef>
        </p:style>
      </p:cxnSp>
      <p:sp>
        <p:nvSpPr>
          <p:cNvPr id="20" name="19 - Ορθογώνιο"/>
          <p:cNvSpPr/>
          <p:nvPr/>
        </p:nvSpPr>
        <p:spPr>
          <a:xfrm>
            <a:off x="0" y="3489325"/>
            <a:ext cx="4485587" cy="369332"/>
          </a:xfrm>
          <a:prstGeom prst="rect">
            <a:avLst/>
          </a:prstGeom>
          <a:solidFill>
            <a:schemeClr val="accent3">
              <a:lumMod val="40000"/>
              <a:lumOff val="60000"/>
            </a:schemeClr>
          </a:solidFill>
        </p:spPr>
        <p:style>
          <a:lnRef idx="2">
            <a:schemeClr val="accent3"/>
          </a:lnRef>
          <a:fillRef idx="1">
            <a:schemeClr val="lt1"/>
          </a:fillRef>
          <a:effectRef idx="0">
            <a:schemeClr val="accent3"/>
          </a:effectRef>
          <a:fontRef idx="minor">
            <a:schemeClr val="dk1"/>
          </a:fontRef>
        </p:style>
        <p:txBody>
          <a:bodyPr wrap="none">
            <a:spAutoFit/>
          </a:bodyPr>
          <a:lstStyle/>
          <a:p>
            <a:r>
              <a:rPr lang="el-GR" dirty="0" smtClean="0"/>
              <a:t>4. Ρύθμιση των παραμέτρων και των εισόδων</a:t>
            </a:r>
          </a:p>
        </p:txBody>
      </p:sp>
      <p:sp>
        <p:nvSpPr>
          <p:cNvPr id="21" name="20 - Ορθογώνιο"/>
          <p:cNvSpPr/>
          <p:nvPr/>
        </p:nvSpPr>
        <p:spPr>
          <a:xfrm>
            <a:off x="0" y="3911600"/>
            <a:ext cx="5610225" cy="4801314"/>
          </a:xfrm>
          <a:prstGeom prst="rect">
            <a:avLst/>
          </a:prstGeom>
        </p:spPr>
        <p:txBody>
          <a:bodyPr wrap="square">
            <a:spAutoFit/>
          </a:bodyPr>
          <a:lstStyle/>
          <a:p>
            <a:pPr>
              <a:buFont typeface="Arial" pitchFamily="34" charset="0"/>
              <a:buChar char="•"/>
            </a:pPr>
            <a:r>
              <a:rPr lang="el-GR" dirty="0" smtClean="0"/>
              <a:t>Κλίση πάνελ 38 μοίρες, επιφάνεια πάνελ 0.89</a:t>
            </a:r>
            <a:r>
              <a:rPr lang="en-US" dirty="0" smtClean="0"/>
              <a:t> m2</a:t>
            </a:r>
          </a:p>
          <a:p>
            <a:pPr>
              <a:buFont typeface="Arial" pitchFamily="34" charset="0"/>
              <a:buChar char="•"/>
            </a:pPr>
            <a:r>
              <a:rPr lang="en-US" dirty="0" smtClean="0"/>
              <a:t>3 </a:t>
            </a:r>
            <a:r>
              <a:rPr lang="el-GR" dirty="0" smtClean="0"/>
              <a:t>περιπτώσεις πυκνοτήτων πάνελ (200,100,48)</a:t>
            </a:r>
          </a:p>
          <a:p>
            <a:pPr>
              <a:buFont typeface="Arial" pitchFamily="34" charset="0"/>
              <a:buChar char="•"/>
            </a:pPr>
            <a:r>
              <a:rPr lang="el-GR" dirty="0" smtClean="0"/>
              <a:t>Η ισχύς εξόδου του inverter καθορίζεται με βάση την ονομαστική μέγιστη ισχύ του φωτοβολταικού συστήματος</a:t>
            </a:r>
          </a:p>
          <a:p>
            <a:pPr>
              <a:buFont typeface="Arial" pitchFamily="34" charset="0"/>
              <a:buChar char="•"/>
            </a:pPr>
            <a:r>
              <a:rPr lang="el-GR" dirty="0" smtClean="0"/>
              <a:t>5 μπαταρίες σε σειρά και 5 παράλληλα</a:t>
            </a:r>
            <a:r>
              <a:rPr lang="en-US" dirty="0" smtClean="0"/>
              <a:t> </a:t>
            </a:r>
            <a:r>
              <a:rPr lang="el-GR" dirty="0" smtClean="0"/>
              <a:t>με χωρητικότητα μπαταρίας 250 Ah</a:t>
            </a:r>
          </a:p>
          <a:p>
            <a:pPr>
              <a:buFont typeface="Arial" pitchFamily="34" charset="0"/>
              <a:buChar char="•"/>
            </a:pPr>
            <a:r>
              <a:rPr lang="el-GR" dirty="0" smtClean="0"/>
              <a:t>Τροποποίηση των παραμέτρων της αντλίας</a:t>
            </a:r>
          </a:p>
          <a:p>
            <a:pPr>
              <a:buFont typeface="Arial" pitchFamily="34" charset="0"/>
              <a:buChar char="•"/>
            </a:pPr>
            <a:r>
              <a:rPr lang="el-GR" dirty="0" smtClean="0"/>
              <a:t>Ορίζουμε τη θερμοκρασία (cooling setpoint) του θερμοστάτη στους 21°C</a:t>
            </a:r>
          </a:p>
          <a:p>
            <a:pPr>
              <a:buFont typeface="Arial" pitchFamily="34" charset="0"/>
              <a:buChar char="•"/>
            </a:pPr>
            <a:endParaRPr lang="el-GR" dirty="0" smtClean="0"/>
          </a:p>
          <a:p>
            <a:endParaRPr lang="el-GR" dirty="0" smtClean="0"/>
          </a:p>
          <a:p>
            <a:endParaRPr lang="el-GR" dirty="0" smtClean="0"/>
          </a:p>
          <a:p>
            <a:endParaRPr lang="el-GR" dirty="0" smtClean="0"/>
          </a:p>
          <a:p>
            <a:endParaRPr lang="el-GR" dirty="0" smtClean="0"/>
          </a:p>
          <a:p>
            <a:r>
              <a:rPr lang="el-GR" dirty="0" smtClean="0"/>
              <a:t> </a:t>
            </a:r>
          </a:p>
          <a:p>
            <a:endParaRPr lang="el-GR" dirty="0"/>
          </a:p>
        </p:txBody>
      </p:sp>
      <p:sp>
        <p:nvSpPr>
          <p:cNvPr id="22" name="21 - Ορθογώνιο"/>
          <p:cNvSpPr/>
          <p:nvPr/>
        </p:nvSpPr>
        <p:spPr>
          <a:xfrm>
            <a:off x="5584825" y="3670300"/>
            <a:ext cx="3559175" cy="923330"/>
          </a:xfrm>
          <a:prstGeom prst="rect">
            <a:avLst/>
          </a:prstGeom>
        </p:spPr>
        <p:txBody>
          <a:bodyPr wrap="square">
            <a:spAutoFit/>
          </a:bodyPr>
          <a:lstStyle/>
          <a:p>
            <a:r>
              <a:rPr lang="el-GR" dirty="0" smtClean="0"/>
              <a:t>Το ύψος τοποθέτησης των πάνελ δεν επηρεάζει την παραγωγή ηλεκτρικής ενέργειας</a:t>
            </a:r>
            <a:endParaRPr lang="el-GR" dirty="0"/>
          </a:p>
        </p:txBody>
      </p:sp>
      <p:sp>
        <p:nvSpPr>
          <p:cNvPr id="23" name="22 - Ορθογώνιο"/>
          <p:cNvSpPr/>
          <p:nvPr/>
        </p:nvSpPr>
        <p:spPr>
          <a:xfrm>
            <a:off x="5657850" y="4575175"/>
            <a:ext cx="2473325" cy="1200329"/>
          </a:xfrm>
          <a:prstGeom prst="rect">
            <a:avLst/>
          </a:prstGeom>
        </p:spPr>
        <p:txBody>
          <a:bodyPr wrap="square">
            <a:spAutoFit/>
          </a:bodyPr>
          <a:lstStyle/>
          <a:p>
            <a:r>
              <a:rPr lang="el-GR" dirty="0" smtClean="0"/>
              <a:t>200 πάνελ → 21 </a:t>
            </a:r>
            <a:r>
              <a:rPr lang="en-US" dirty="0" smtClean="0"/>
              <a:t>KW</a:t>
            </a:r>
            <a:endParaRPr lang="el-GR" dirty="0" smtClean="0"/>
          </a:p>
          <a:p>
            <a:r>
              <a:rPr lang="en-US" dirty="0" smtClean="0"/>
              <a:t>1</a:t>
            </a:r>
            <a:r>
              <a:rPr lang="el-GR" dirty="0" smtClean="0"/>
              <a:t>00 πάνελ → </a:t>
            </a:r>
            <a:r>
              <a:rPr lang="en-US" dirty="0" smtClean="0"/>
              <a:t>1</a:t>
            </a:r>
            <a:r>
              <a:rPr lang="el-GR" dirty="0" smtClean="0"/>
              <a:t>1 </a:t>
            </a:r>
            <a:r>
              <a:rPr lang="en-US" dirty="0" smtClean="0"/>
              <a:t>KW</a:t>
            </a:r>
            <a:endParaRPr lang="el-GR" dirty="0" smtClean="0"/>
          </a:p>
          <a:p>
            <a:r>
              <a:rPr lang="en-US" dirty="0" smtClean="0"/>
              <a:t>48</a:t>
            </a:r>
            <a:r>
              <a:rPr lang="el-GR" dirty="0" smtClean="0"/>
              <a:t> πάνελ → </a:t>
            </a:r>
            <a:r>
              <a:rPr lang="en-US" dirty="0" smtClean="0"/>
              <a:t>6</a:t>
            </a:r>
            <a:r>
              <a:rPr lang="el-GR" dirty="0" smtClean="0"/>
              <a:t> </a:t>
            </a:r>
            <a:r>
              <a:rPr lang="en-US" dirty="0" smtClean="0"/>
              <a:t>KW, </a:t>
            </a:r>
            <a:endParaRPr lang="el-GR" dirty="0" smtClean="0"/>
          </a:p>
          <a:p>
            <a:r>
              <a:rPr lang="en-US" dirty="0" smtClean="0"/>
              <a:t> </a:t>
            </a:r>
            <a:endParaRPr lang="el-GR" dirty="0"/>
          </a:p>
        </p:txBody>
      </p:sp>
      <p:sp>
        <p:nvSpPr>
          <p:cNvPr id="25" name="24 - Βέλος προς τα κάτω"/>
          <p:cNvSpPr/>
          <p:nvPr/>
        </p:nvSpPr>
        <p:spPr>
          <a:xfrm rot="16200000">
            <a:off x="5205413" y="4062412"/>
            <a:ext cx="241300" cy="301625"/>
          </a:xfrm>
          <a:prstGeom prst="down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l-GR"/>
          </a:p>
        </p:txBody>
      </p:sp>
      <p:sp>
        <p:nvSpPr>
          <p:cNvPr id="26" name="25 - Βέλος προς τα κάτω"/>
          <p:cNvSpPr/>
          <p:nvPr/>
        </p:nvSpPr>
        <p:spPr>
          <a:xfrm rot="16200000">
            <a:off x="5205413" y="4786312"/>
            <a:ext cx="241300" cy="301625"/>
          </a:xfrm>
          <a:prstGeom prst="down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l-GR"/>
          </a:p>
        </p:txBody>
      </p:sp>
      <p:sp>
        <p:nvSpPr>
          <p:cNvPr id="27" name="26 - Ορθογώνιο"/>
          <p:cNvSpPr/>
          <p:nvPr/>
        </p:nvSpPr>
        <p:spPr>
          <a:xfrm>
            <a:off x="5597525" y="5540375"/>
            <a:ext cx="3438525" cy="923330"/>
          </a:xfrm>
          <a:prstGeom prst="rect">
            <a:avLst/>
          </a:prstGeom>
        </p:spPr>
        <p:txBody>
          <a:bodyPr wrap="square">
            <a:spAutoFit/>
          </a:bodyPr>
          <a:lstStyle/>
          <a:p>
            <a:r>
              <a:rPr lang="el-GR" dirty="0" smtClean="0"/>
              <a:t>Διατήρηση της θερμοκρασίας του κτιρίου κάτω από τους 21 βαθμούς</a:t>
            </a:r>
            <a:endParaRPr lang="el-GR" dirty="0"/>
          </a:p>
        </p:txBody>
      </p:sp>
      <p:sp>
        <p:nvSpPr>
          <p:cNvPr id="28" name="27 - Βέλος προς τα κάτω"/>
          <p:cNvSpPr/>
          <p:nvPr/>
        </p:nvSpPr>
        <p:spPr>
          <a:xfrm rot="16200000">
            <a:off x="5205413" y="5811837"/>
            <a:ext cx="241300" cy="301625"/>
          </a:xfrm>
          <a:prstGeom prst="down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l-GR"/>
          </a:p>
        </p:txBody>
      </p:sp>
      <p:sp>
        <p:nvSpPr>
          <p:cNvPr id="17" name="16 - Θέση αριθμού διαφάνειας"/>
          <p:cNvSpPr>
            <a:spLocks noGrp="1"/>
          </p:cNvSpPr>
          <p:nvPr>
            <p:ph type="sldNum" sz="quarter" idx="12"/>
          </p:nvPr>
        </p:nvSpPr>
        <p:spPr/>
        <p:txBody>
          <a:bodyPr/>
          <a:lstStyle/>
          <a:p>
            <a:fld id="{1B922D4D-4110-4BE8-87A4-B4F07CF8E674}" type="slidenum">
              <a:rPr lang="el-GR" smtClean="0"/>
              <a:pPr/>
              <a:t>14</a:t>
            </a:fld>
            <a:endParaRPr lang="el-G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 Ορθογώνιο"/>
          <p:cNvSpPr/>
          <p:nvPr/>
        </p:nvSpPr>
        <p:spPr>
          <a:xfrm>
            <a:off x="0" y="0"/>
            <a:ext cx="9144000" cy="461665"/>
          </a:xfrm>
          <a:prstGeom prst="rect">
            <a:avLst/>
          </a:prstGeom>
          <a:solidFill>
            <a:schemeClr val="accent3">
              <a:lumMod val="40000"/>
              <a:lumOff val="60000"/>
            </a:schemeClr>
          </a:solidFill>
        </p:spPr>
        <p:txBody>
          <a:bodyPr wrap="square" anchor="ctr">
            <a:spAutoFit/>
          </a:bodyPr>
          <a:lstStyle/>
          <a:p>
            <a:pPr lvl="0" algn="ctr">
              <a:spcBef>
                <a:spcPct val="0"/>
              </a:spcBef>
            </a:pPr>
            <a:r>
              <a:rPr lang="el-GR" sz="2400" dirty="0" smtClean="0">
                <a:effectLst>
                  <a:outerShdw blurRad="50800" dist="38100" dir="2700000" algn="tl" rotWithShape="0">
                    <a:prstClr val="black">
                      <a:alpha val="40000"/>
                    </a:prstClr>
                  </a:outerShdw>
                </a:effectLst>
              </a:rPr>
              <a:t>ΜΕΘΟΔΟΛΟΓΙΑ (4/8)</a:t>
            </a:r>
            <a:endParaRPr lang="en-US" sz="2400" dirty="0">
              <a:effectLst>
                <a:outerShdw blurRad="50800" dist="38100" dir="2700000" algn="tl" rotWithShape="0">
                  <a:prstClr val="black">
                    <a:alpha val="40000"/>
                  </a:prstClr>
                </a:outerShdw>
              </a:effectLst>
            </a:endParaRPr>
          </a:p>
        </p:txBody>
      </p:sp>
      <p:sp>
        <p:nvSpPr>
          <p:cNvPr id="5" name="4 - Ορθογώνιο"/>
          <p:cNvSpPr/>
          <p:nvPr/>
        </p:nvSpPr>
        <p:spPr>
          <a:xfrm>
            <a:off x="2581275" y="593725"/>
            <a:ext cx="4656659" cy="400110"/>
          </a:xfrm>
          <a:prstGeom prst="rect">
            <a:avLst/>
          </a:prstGeom>
        </p:spPr>
        <p:txBody>
          <a:bodyPr wrap="none">
            <a:spAutoFit/>
          </a:bodyPr>
          <a:lstStyle/>
          <a:p>
            <a:r>
              <a:rPr lang="el-GR" sz="2000" u="sng" dirty="0" smtClean="0"/>
              <a:t>ΠΡΟΣΟΜΟΙΩΣΗ ΣΥΣΤΗΜΑΤΟΣ ΣΤΟ </a:t>
            </a:r>
            <a:r>
              <a:rPr lang="en-US" sz="2000" u="sng" dirty="0" smtClean="0"/>
              <a:t>TRNSYS</a:t>
            </a:r>
            <a:r>
              <a:rPr lang="el-GR" sz="2000" u="sng" dirty="0" smtClean="0"/>
              <a:t> </a:t>
            </a:r>
            <a:endParaRPr lang="el-GR" sz="2000" u="sng" dirty="0"/>
          </a:p>
        </p:txBody>
      </p:sp>
      <p:pic>
        <p:nvPicPr>
          <p:cNvPr id="3074" name="Picture 2"/>
          <p:cNvPicPr>
            <a:picLocks noChangeAspect="1" noChangeArrowheads="1"/>
          </p:cNvPicPr>
          <p:nvPr/>
        </p:nvPicPr>
        <p:blipFill>
          <a:blip r:embed="rId2">
            <a:lum bright="-10000" contrast="-10000"/>
          </a:blip>
          <a:srcRect/>
          <a:stretch>
            <a:fillRect/>
          </a:stretch>
        </p:blipFill>
        <p:spPr bwMode="auto">
          <a:xfrm>
            <a:off x="650875" y="1257300"/>
            <a:ext cx="7902575" cy="4900613"/>
          </a:xfrm>
          <a:prstGeom prst="rect">
            <a:avLst/>
          </a:prstGeom>
          <a:noFill/>
          <a:ln w="9525">
            <a:noFill/>
            <a:miter lim="800000"/>
            <a:headEnd/>
            <a:tailEnd/>
          </a:ln>
          <a:effectLst/>
        </p:spPr>
      </p:pic>
      <p:sp>
        <p:nvSpPr>
          <p:cNvPr id="6" name="5 - Θέση αριθμού διαφάνειας"/>
          <p:cNvSpPr>
            <a:spLocks noGrp="1"/>
          </p:cNvSpPr>
          <p:nvPr>
            <p:ph type="sldNum" sz="quarter" idx="12"/>
          </p:nvPr>
        </p:nvSpPr>
        <p:spPr/>
        <p:txBody>
          <a:bodyPr/>
          <a:lstStyle/>
          <a:p>
            <a:fld id="{1B922D4D-4110-4BE8-87A4-B4F07CF8E674}" type="slidenum">
              <a:rPr lang="el-GR" smtClean="0"/>
              <a:pPr/>
              <a:t>15</a:t>
            </a:fld>
            <a:endParaRPr lang="el-G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 Ορθογώνιο"/>
          <p:cNvSpPr/>
          <p:nvPr/>
        </p:nvSpPr>
        <p:spPr>
          <a:xfrm>
            <a:off x="0" y="0"/>
            <a:ext cx="9144000" cy="461665"/>
          </a:xfrm>
          <a:prstGeom prst="rect">
            <a:avLst/>
          </a:prstGeom>
          <a:solidFill>
            <a:schemeClr val="accent3">
              <a:lumMod val="40000"/>
              <a:lumOff val="60000"/>
            </a:schemeClr>
          </a:solidFill>
        </p:spPr>
        <p:txBody>
          <a:bodyPr wrap="square" anchor="ctr">
            <a:spAutoFit/>
          </a:bodyPr>
          <a:lstStyle/>
          <a:p>
            <a:pPr lvl="0" algn="ctr">
              <a:spcBef>
                <a:spcPct val="0"/>
              </a:spcBef>
            </a:pPr>
            <a:r>
              <a:rPr lang="el-GR" sz="2400" dirty="0" smtClean="0">
                <a:effectLst>
                  <a:outerShdw blurRad="50800" dist="38100" dir="2700000" algn="tl" rotWithShape="0">
                    <a:prstClr val="black">
                      <a:alpha val="40000"/>
                    </a:prstClr>
                  </a:outerShdw>
                </a:effectLst>
              </a:rPr>
              <a:t>ΜΕΘΟΔΟΛΟΓΙΑ (5/8)</a:t>
            </a:r>
            <a:endParaRPr lang="en-US" sz="2400" dirty="0">
              <a:effectLst>
                <a:outerShdw blurRad="50800" dist="38100" dir="2700000" algn="tl" rotWithShape="0">
                  <a:prstClr val="black">
                    <a:alpha val="40000"/>
                  </a:prstClr>
                </a:outerShdw>
              </a:effectLst>
            </a:endParaRPr>
          </a:p>
        </p:txBody>
      </p:sp>
      <p:sp>
        <p:nvSpPr>
          <p:cNvPr id="5" name="4 - Ορθογώνιο"/>
          <p:cNvSpPr/>
          <p:nvPr/>
        </p:nvSpPr>
        <p:spPr>
          <a:xfrm>
            <a:off x="2581275" y="593725"/>
            <a:ext cx="4515916" cy="400110"/>
          </a:xfrm>
          <a:prstGeom prst="rect">
            <a:avLst/>
          </a:prstGeom>
        </p:spPr>
        <p:txBody>
          <a:bodyPr wrap="none">
            <a:spAutoFit/>
          </a:bodyPr>
          <a:lstStyle/>
          <a:p>
            <a:r>
              <a:rPr lang="el-GR" sz="2000" u="sng" dirty="0" smtClean="0"/>
              <a:t>ΠΡΟΣΟΜΟΙΩΣΗ ΣΥΣΤΗΜΑΤΟΣ ΣΤΟ </a:t>
            </a:r>
            <a:r>
              <a:rPr lang="en-US" sz="2000" u="sng" dirty="0" smtClean="0"/>
              <a:t>DSSAT</a:t>
            </a:r>
            <a:r>
              <a:rPr lang="el-GR" sz="2000" u="sng" dirty="0" smtClean="0"/>
              <a:t> </a:t>
            </a:r>
            <a:endParaRPr lang="el-GR" sz="2000" u="sng" dirty="0"/>
          </a:p>
        </p:txBody>
      </p:sp>
      <p:sp>
        <p:nvSpPr>
          <p:cNvPr id="6" name="5 - Ορθογώνιο"/>
          <p:cNvSpPr/>
          <p:nvPr/>
        </p:nvSpPr>
        <p:spPr>
          <a:xfrm>
            <a:off x="0" y="1076325"/>
            <a:ext cx="3055645" cy="369332"/>
          </a:xfrm>
          <a:prstGeom prst="rect">
            <a:avLst/>
          </a:prstGeom>
          <a:solidFill>
            <a:schemeClr val="accent3">
              <a:lumMod val="40000"/>
              <a:lumOff val="60000"/>
            </a:schemeClr>
          </a:solidFill>
        </p:spPr>
        <p:style>
          <a:lnRef idx="2">
            <a:schemeClr val="accent3"/>
          </a:lnRef>
          <a:fillRef idx="1">
            <a:schemeClr val="lt1"/>
          </a:fillRef>
          <a:effectRef idx="0">
            <a:schemeClr val="accent3"/>
          </a:effectRef>
          <a:fontRef idx="minor">
            <a:schemeClr val="dk1"/>
          </a:fontRef>
        </p:style>
        <p:txBody>
          <a:bodyPr wrap="none">
            <a:spAutoFit/>
          </a:bodyPr>
          <a:lstStyle/>
          <a:p>
            <a:r>
              <a:rPr lang="en-US" dirty="0" smtClean="0"/>
              <a:t>1. </a:t>
            </a:r>
            <a:r>
              <a:rPr lang="el-GR" dirty="0" smtClean="0"/>
              <a:t>Δημιουργία αρχείων καιρού</a:t>
            </a:r>
          </a:p>
        </p:txBody>
      </p:sp>
      <p:sp>
        <p:nvSpPr>
          <p:cNvPr id="7" name="6 - Ορθογώνιο"/>
          <p:cNvSpPr/>
          <p:nvPr/>
        </p:nvSpPr>
        <p:spPr>
          <a:xfrm>
            <a:off x="0" y="1619250"/>
            <a:ext cx="6858000" cy="1477328"/>
          </a:xfrm>
          <a:prstGeom prst="rect">
            <a:avLst/>
          </a:prstGeom>
        </p:spPr>
        <p:txBody>
          <a:bodyPr wrap="square">
            <a:spAutoFit/>
          </a:bodyPr>
          <a:lstStyle/>
          <a:p>
            <a:pPr>
              <a:buFont typeface="Wingdings" pitchFamily="2" charset="2"/>
              <a:buChar char="Ø"/>
            </a:pPr>
            <a:r>
              <a:rPr lang="el-GR" dirty="0" smtClean="0"/>
              <a:t>Πρώτο βήμα στο DSSAT είναι να φτιάξουμε τα 6 διαφορετικά αρχεία καιρού, ένα για κάθε περίπτωση. Το λογισμικό χρειάζεται </a:t>
            </a:r>
            <a:r>
              <a:rPr lang="el-GR" b="1" dirty="0" smtClean="0"/>
              <a:t>ημερήσια μετεωρολογικά δεδομένα</a:t>
            </a:r>
            <a:r>
              <a:rPr lang="el-GR" dirty="0" smtClean="0"/>
              <a:t>, συμπεριλαμβανόμενης της μέγιστης και ελάχιστης θερμοκρασίας, της βροχόπτωσης και της ηλιακής ακτινοβολίας. Αυτές οι 4 παράμετροι είναι υποχρεωτικοί</a:t>
            </a:r>
            <a:endParaRPr lang="el-GR" dirty="0"/>
          </a:p>
        </p:txBody>
      </p:sp>
      <p:sp>
        <p:nvSpPr>
          <p:cNvPr id="8" name="7 - Ορθογώνιο"/>
          <p:cNvSpPr/>
          <p:nvPr/>
        </p:nvSpPr>
        <p:spPr>
          <a:xfrm>
            <a:off x="7226300" y="1679575"/>
            <a:ext cx="1358257" cy="369332"/>
          </a:xfrm>
          <a:prstGeom prst="rect">
            <a:avLst/>
          </a:prstGeom>
        </p:spPr>
        <p:txBody>
          <a:bodyPr wrap="none">
            <a:spAutoFit/>
          </a:bodyPr>
          <a:lstStyle/>
          <a:p>
            <a:r>
              <a:rPr lang="en-US" dirty="0" smtClean="0"/>
              <a:t>NASA power</a:t>
            </a:r>
            <a:endParaRPr lang="el-GR" dirty="0"/>
          </a:p>
        </p:txBody>
      </p:sp>
      <p:cxnSp>
        <p:nvCxnSpPr>
          <p:cNvPr id="10" name="9 - Γωνιακή σύνδεση"/>
          <p:cNvCxnSpPr/>
          <p:nvPr/>
        </p:nvCxnSpPr>
        <p:spPr>
          <a:xfrm flipV="1">
            <a:off x="6562725" y="1860550"/>
            <a:ext cx="663575" cy="237610"/>
          </a:xfrm>
          <a:prstGeom prst="bentConnector3">
            <a:avLst>
              <a:gd name="adj1" fmla="val 50000"/>
            </a:avLst>
          </a:prstGeom>
          <a:ln w="28575">
            <a:solidFill>
              <a:schemeClr val="accent3">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2" name="11 - Βέλος προς τα κάτω"/>
          <p:cNvSpPr/>
          <p:nvPr/>
        </p:nvSpPr>
        <p:spPr>
          <a:xfrm>
            <a:off x="7708900" y="2162175"/>
            <a:ext cx="241300" cy="301625"/>
          </a:xfrm>
          <a:prstGeom prst="down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l-GR"/>
          </a:p>
        </p:txBody>
      </p:sp>
      <p:sp>
        <p:nvSpPr>
          <p:cNvPr id="13" name="12 - Ορθογώνιο"/>
          <p:cNvSpPr/>
          <p:nvPr/>
        </p:nvSpPr>
        <p:spPr>
          <a:xfrm>
            <a:off x="6804025" y="2524125"/>
            <a:ext cx="2533650" cy="646331"/>
          </a:xfrm>
          <a:prstGeom prst="rect">
            <a:avLst/>
          </a:prstGeom>
        </p:spPr>
        <p:txBody>
          <a:bodyPr wrap="square">
            <a:spAutoFit/>
          </a:bodyPr>
          <a:lstStyle/>
          <a:p>
            <a:r>
              <a:rPr lang="el-GR" dirty="0" smtClean="0"/>
              <a:t>Δίνει το αρχείο καιρού χωρίς ύπαρξη φ/β</a:t>
            </a:r>
            <a:endParaRPr lang="el-GR" dirty="0"/>
          </a:p>
        </p:txBody>
      </p:sp>
      <p:sp>
        <p:nvSpPr>
          <p:cNvPr id="14" name="13 - Ορθογώνιο"/>
          <p:cNvSpPr/>
          <p:nvPr/>
        </p:nvSpPr>
        <p:spPr>
          <a:xfrm>
            <a:off x="1" y="3187699"/>
            <a:ext cx="4210050" cy="2031325"/>
          </a:xfrm>
          <a:prstGeom prst="rect">
            <a:avLst/>
          </a:prstGeom>
        </p:spPr>
        <p:txBody>
          <a:bodyPr wrap="square">
            <a:spAutoFit/>
          </a:bodyPr>
          <a:lstStyle/>
          <a:p>
            <a:pPr>
              <a:buFont typeface="Wingdings" pitchFamily="2" charset="2"/>
              <a:buChar char="Ø"/>
            </a:pPr>
            <a:r>
              <a:rPr lang="el-GR" dirty="0" smtClean="0"/>
              <a:t>Έπειτα επεξεργαζόμαστε το αρχείο καιρού που παίρνουμε από </a:t>
            </a:r>
            <a:r>
              <a:rPr lang="en-US" dirty="0" smtClean="0"/>
              <a:t>NASA POWER </a:t>
            </a:r>
            <a:r>
              <a:rPr lang="el-GR" dirty="0" smtClean="0"/>
              <a:t>και δημιουργούμε 6 διαφορετικά αρχεία πολλαπλασιάζοντας τη τελευταία στήλη (τη στήλη SRAD) με το ποσοστό ηλιακής ακτινοβολίας που φτάνει στο έδαφος σε κάθε περίπτωση </a:t>
            </a:r>
            <a:endParaRPr lang="el-GR" dirty="0"/>
          </a:p>
        </p:txBody>
      </p:sp>
      <p:pic>
        <p:nvPicPr>
          <p:cNvPr id="4098" name="Picture 2"/>
          <p:cNvPicPr>
            <a:picLocks noChangeAspect="1" noChangeArrowheads="1"/>
          </p:cNvPicPr>
          <p:nvPr/>
        </p:nvPicPr>
        <p:blipFill>
          <a:blip r:embed="rId2"/>
          <a:srcRect/>
          <a:stretch>
            <a:fillRect/>
          </a:stretch>
        </p:blipFill>
        <p:spPr bwMode="auto">
          <a:xfrm>
            <a:off x="4270375" y="3308350"/>
            <a:ext cx="4873625" cy="2710015"/>
          </a:xfrm>
          <a:prstGeom prst="rect">
            <a:avLst/>
          </a:prstGeom>
          <a:noFill/>
          <a:ln w="9525">
            <a:noFill/>
            <a:miter lim="800000"/>
            <a:headEnd/>
            <a:tailEnd/>
          </a:ln>
          <a:effectLst/>
        </p:spPr>
      </p:pic>
      <p:sp>
        <p:nvSpPr>
          <p:cNvPr id="16" name="15 - Ορθογώνιο"/>
          <p:cNvSpPr/>
          <p:nvPr/>
        </p:nvSpPr>
        <p:spPr>
          <a:xfrm>
            <a:off x="0" y="5540375"/>
            <a:ext cx="4572000" cy="646331"/>
          </a:xfrm>
          <a:prstGeom prst="rect">
            <a:avLst/>
          </a:prstGeom>
        </p:spPr>
        <p:txBody>
          <a:bodyPr>
            <a:spAutoFit/>
          </a:bodyPr>
          <a:lstStyle/>
          <a:p>
            <a:pPr>
              <a:buFont typeface="Wingdings" pitchFamily="2" charset="2"/>
              <a:buChar char="Ø"/>
            </a:pPr>
            <a:r>
              <a:rPr lang="el-GR" dirty="0" smtClean="0"/>
              <a:t>Τέλος αποθηκεύουμε τα αρχεία στον κατάλογο με τα αρχεία καιρού του DSSAT</a:t>
            </a:r>
            <a:endParaRPr lang="el-GR" dirty="0"/>
          </a:p>
        </p:txBody>
      </p:sp>
      <p:sp>
        <p:nvSpPr>
          <p:cNvPr id="15" name="14 - Θέση αριθμού διαφάνειας"/>
          <p:cNvSpPr>
            <a:spLocks noGrp="1"/>
          </p:cNvSpPr>
          <p:nvPr>
            <p:ph type="sldNum" sz="quarter" idx="12"/>
          </p:nvPr>
        </p:nvSpPr>
        <p:spPr/>
        <p:txBody>
          <a:bodyPr/>
          <a:lstStyle/>
          <a:p>
            <a:fld id="{1B922D4D-4110-4BE8-87A4-B4F07CF8E674}" type="slidenum">
              <a:rPr lang="el-GR" smtClean="0"/>
              <a:pPr/>
              <a:t>16</a:t>
            </a:fld>
            <a:endParaRPr lang="el-G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 Ορθογώνιο"/>
          <p:cNvSpPr/>
          <p:nvPr/>
        </p:nvSpPr>
        <p:spPr>
          <a:xfrm>
            <a:off x="0" y="0"/>
            <a:ext cx="9144000" cy="461665"/>
          </a:xfrm>
          <a:prstGeom prst="rect">
            <a:avLst/>
          </a:prstGeom>
          <a:solidFill>
            <a:schemeClr val="accent3">
              <a:lumMod val="40000"/>
              <a:lumOff val="60000"/>
            </a:schemeClr>
          </a:solidFill>
        </p:spPr>
        <p:txBody>
          <a:bodyPr wrap="square" anchor="ctr">
            <a:spAutoFit/>
          </a:bodyPr>
          <a:lstStyle/>
          <a:p>
            <a:pPr lvl="0" algn="ctr">
              <a:spcBef>
                <a:spcPct val="0"/>
              </a:spcBef>
            </a:pPr>
            <a:r>
              <a:rPr lang="el-GR" sz="2400" dirty="0" smtClean="0">
                <a:effectLst>
                  <a:outerShdw blurRad="50800" dist="38100" dir="2700000" algn="tl" rotWithShape="0">
                    <a:prstClr val="black">
                      <a:alpha val="40000"/>
                    </a:prstClr>
                  </a:outerShdw>
                </a:effectLst>
              </a:rPr>
              <a:t>ΜΕΘΟΔΟΛΟΓΙΑ (6/8)</a:t>
            </a:r>
            <a:endParaRPr lang="en-US" sz="2400" dirty="0">
              <a:effectLst>
                <a:outerShdw blurRad="50800" dist="38100" dir="2700000" algn="tl" rotWithShape="0">
                  <a:prstClr val="black">
                    <a:alpha val="40000"/>
                  </a:prstClr>
                </a:outerShdw>
              </a:effectLst>
            </a:endParaRPr>
          </a:p>
        </p:txBody>
      </p:sp>
      <p:sp>
        <p:nvSpPr>
          <p:cNvPr id="5" name="4 - Ορθογώνιο"/>
          <p:cNvSpPr/>
          <p:nvPr/>
        </p:nvSpPr>
        <p:spPr>
          <a:xfrm>
            <a:off x="2581275" y="593725"/>
            <a:ext cx="4515916" cy="400110"/>
          </a:xfrm>
          <a:prstGeom prst="rect">
            <a:avLst/>
          </a:prstGeom>
        </p:spPr>
        <p:txBody>
          <a:bodyPr wrap="none">
            <a:spAutoFit/>
          </a:bodyPr>
          <a:lstStyle/>
          <a:p>
            <a:r>
              <a:rPr lang="el-GR" sz="2000" u="sng" dirty="0" smtClean="0"/>
              <a:t>ΠΡΟΣΟΜΟΙΩΣΗ ΣΥΣΤΗΜΑΤΟΣ ΣΤΟ </a:t>
            </a:r>
            <a:r>
              <a:rPr lang="en-US" sz="2000" u="sng" dirty="0" smtClean="0"/>
              <a:t>DSSAT</a:t>
            </a:r>
            <a:r>
              <a:rPr lang="el-GR" sz="2000" u="sng" dirty="0" smtClean="0"/>
              <a:t> </a:t>
            </a:r>
            <a:endParaRPr lang="el-GR" sz="2000" u="sng" dirty="0"/>
          </a:p>
        </p:txBody>
      </p:sp>
      <p:sp>
        <p:nvSpPr>
          <p:cNvPr id="6" name="5 - Ορθογώνιο"/>
          <p:cNvSpPr/>
          <p:nvPr/>
        </p:nvSpPr>
        <p:spPr>
          <a:xfrm>
            <a:off x="0" y="1076325"/>
            <a:ext cx="3229025" cy="369332"/>
          </a:xfrm>
          <a:prstGeom prst="rect">
            <a:avLst/>
          </a:prstGeom>
          <a:solidFill>
            <a:schemeClr val="accent3">
              <a:lumMod val="40000"/>
              <a:lumOff val="60000"/>
            </a:schemeClr>
          </a:solidFill>
        </p:spPr>
        <p:style>
          <a:lnRef idx="2">
            <a:schemeClr val="accent3"/>
          </a:lnRef>
          <a:fillRef idx="1">
            <a:schemeClr val="lt1"/>
          </a:fillRef>
          <a:effectRef idx="0">
            <a:schemeClr val="accent3"/>
          </a:effectRef>
          <a:fontRef idx="minor">
            <a:schemeClr val="dk1"/>
          </a:fontRef>
        </p:style>
        <p:txBody>
          <a:bodyPr wrap="none">
            <a:spAutoFit/>
          </a:bodyPr>
          <a:lstStyle/>
          <a:p>
            <a:r>
              <a:rPr lang="el-GR" dirty="0" smtClean="0"/>
              <a:t>2</a:t>
            </a:r>
            <a:r>
              <a:rPr lang="en-US" dirty="0" smtClean="0"/>
              <a:t>. </a:t>
            </a:r>
            <a:r>
              <a:rPr lang="el-GR" dirty="0" smtClean="0"/>
              <a:t>Δημιουργία αρχείου εδάφους</a:t>
            </a:r>
          </a:p>
        </p:txBody>
      </p:sp>
      <p:sp>
        <p:nvSpPr>
          <p:cNvPr id="10" name="9 - Ορθογώνιο"/>
          <p:cNvSpPr/>
          <p:nvPr/>
        </p:nvSpPr>
        <p:spPr>
          <a:xfrm>
            <a:off x="0" y="1558925"/>
            <a:ext cx="9144000" cy="646331"/>
          </a:xfrm>
          <a:prstGeom prst="rect">
            <a:avLst/>
          </a:prstGeom>
        </p:spPr>
        <p:txBody>
          <a:bodyPr wrap="square">
            <a:spAutoFit/>
          </a:bodyPr>
          <a:lstStyle/>
          <a:p>
            <a:pPr>
              <a:buFont typeface="Wingdings" pitchFamily="2" charset="2"/>
              <a:buChar char="Ø"/>
            </a:pPr>
            <a:r>
              <a:rPr lang="el-GR" dirty="0" smtClean="0"/>
              <a:t>Το DSSAT απαιτεί σαν είσοδο δεδομένα εδάφους για τη περιοχή που πρόκειται να μοντελοποιηθεί η καλλιέργεια              Δημιουργία νέου προφίλ εδάφους   </a:t>
            </a:r>
            <a:endParaRPr lang="el-GR" dirty="0"/>
          </a:p>
        </p:txBody>
      </p:sp>
      <p:cxnSp>
        <p:nvCxnSpPr>
          <p:cNvPr id="15" name="14 - Ευθύγραμμο βέλος σύνδεσης"/>
          <p:cNvCxnSpPr/>
          <p:nvPr/>
        </p:nvCxnSpPr>
        <p:spPr>
          <a:xfrm>
            <a:off x="3063875" y="2041525"/>
            <a:ext cx="422275" cy="1588"/>
          </a:xfrm>
          <a:prstGeom prst="straightConnector1">
            <a:avLst/>
          </a:prstGeom>
          <a:ln w="28575">
            <a:solidFill>
              <a:schemeClr val="accent3">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6" name="15 - Ορθογώνιο"/>
          <p:cNvSpPr/>
          <p:nvPr/>
        </p:nvSpPr>
        <p:spPr>
          <a:xfrm>
            <a:off x="3244850" y="2403475"/>
            <a:ext cx="4572000" cy="646331"/>
          </a:xfrm>
          <a:prstGeom prst="rect">
            <a:avLst/>
          </a:prstGeom>
        </p:spPr>
        <p:txBody>
          <a:bodyPr>
            <a:spAutoFit/>
          </a:bodyPr>
          <a:lstStyle/>
          <a:p>
            <a:r>
              <a:rPr lang="el-GR" dirty="0" smtClean="0"/>
              <a:t>τυπικά χαρακτηριστικά μέσου ελληνικού εδάφους</a:t>
            </a:r>
            <a:endParaRPr lang="el-GR" dirty="0"/>
          </a:p>
        </p:txBody>
      </p:sp>
      <p:cxnSp>
        <p:nvCxnSpPr>
          <p:cNvPr id="17" name="16 - Ευθύγραμμο βέλος σύνδεσης"/>
          <p:cNvCxnSpPr/>
          <p:nvPr/>
        </p:nvCxnSpPr>
        <p:spPr>
          <a:xfrm rot="5400000">
            <a:off x="5235576" y="2343150"/>
            <a:ext cx="241299" cy="1588"/>
          </a:xfrm>
          <a:prstGeom prst="straightConnector1">
            <a:avLst/>
          </a:prstGeom>
          <a:ln w="28575">
            <a:solidFill>
              <a:schemeClr val="accent3">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26" name="25 - Ορθογώνιο"/>
          <p:cNvSpPr/>
          <p:nvPr/>
        </p:nvSpPr>
        <p:spPr>
          <a:xfrm>
            <a:off x="0" y="3130420"/>
            <a:ext cx="9143999" cy="923330"/>
          </a:xfrm>
          <a:prstGeom prst="rect">
            <a:avLst/>
          </a:prstGeom>
        </p:spPr>
        <p:txBody>
          <a:bodyPr wrap="square">
            <a:spAutoFit/>
          </a:bodyPr>
          <a:lstStyle/>
          <a:p>
            <a:pPr>
              <a:buFont typeface="Wingdings" pitchFamily="2" charset="2"/>
              <a:buChar char="Ø"/>
            </a:pPr>
            <a:r>
              <a:rPr lang="el-GR" dirty="0" smtClean="0"/>
              <a:t>Η βάση δεδομένων </a:t>
            </a:r>
            <a:r>
              <a:rPr lang="el-GR" dirty="0" err="1" smtClean="0"/>
              <a:t>SoilGrids</a:t>
            </a:r>
            <a:r>
              <a:rPr lang="el-GR" dirty="0" smtClean="0"/>
              <a:t> του ISRIC παρέχει εδαφικά προφίλ με ιδιότητες εδάφους για γεωργικές εκτάσεις παγκοσμίως (πυκνότητα, οργανικός άνθρακας, ποσοστά αργίλου και ιλύος, </a:t>
            </a:r>
            <a:r>
              <a:rPr lang="el-GR" dirty="0" err="1" smtClean="0"/>
              <a:t>pH</a:t>
            </a:r>
            <a:r>
              <a:rPr lang="el-GR" dirty="0" smtClean="0"/>
              <a:t> του εδάφους και ικανότητα ανταλλαγής κατιόντων) για χρήση στο </a:t>
            </a:r>
            <a:r>
              <a:rPr lang="el-GR" dirty="0" smtClean="0"/>
              <a:t>DSSAT</a:t>
            </a:r>
            <a:endParaRPr lang="el-GR" dirty="0"/>
          </a:p>
        </p:txBody>
      </p:sp>
      <p:sp>
        <p:nvSpPr>
          <p:cNvPr id="27" name="26 - Ορθογώνιο"/>
          <p:cNvSpPr/>
          <p:nvPr/>
        </p:nvSpPr>
        <p:spPr>
          <a:xfrm>
            <a:off x="0" y="4635500"/>
            <a:ext cx="9144000" cy="923330"/>
          </a:xfrm>
          <a:prstGeom prst="rect">
            <a:avLst/>
          </a:prstGeom>
        </p:spPr>
        <p:txBody>
          <a:bodyPr wrap="square">
            <a:spAutoFit/>
          </a:bodyPr>
          <a:lstStyle/>
          <a:p>
            <a:r>
              <a:rPr lang="el-GR" dirty="0" smtClean="0"/>
              <a:t>Από τα προφίλ εδάφους που υπάρχουν για Ελλάδα, επιλέγουμε αυτό που έχει γεωγραφικές συντεταγμένες όσο το δυνατόν κοντύτερα με αυτές του συστήματός μας, δηλαδή γεωγραφικό πλάτος 37.9 και γεωγραφικό μήκος 23.8</a:t>
            </a:r>
            <a:endParaRPr lang="el-GR" dirty="0"/>
          </a:p>
        </p:txBody>
      </p:sp>
      <p:sp>
        <p:nvSpPr>
          <p:cNvPr id="29" name="28 - Βέλος προς τα κάτω"/>
          <p:cNvSpPr/>
          <p:nvPr/>
        </p:nvSpPr>
        <p:spPr>
          <a:xfrm>
            <a:off x="4149725" y="4092575"/>
            <a:ext cx="241300" cy="301625"/>
          </a:xfrm>
          <a:prstGeom prst="down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l-GR"/>
          </a:p>
        </p:txBody>
      </p:sp>
      <p:sp>
        <p:nvSpPr>
          <p:cNvPr id="30" name="29 - Θέση αριθμού διαφάνειας"/>
          <p:cNvSpPr>
            <a:spLocks noGrp="1"/>
          </p:cNvSpPr>
          <p:nvPr>
            <p:ph type="sldNum" sz="quarter" idx="12"/>
          </p:nvPr>
        </p:nvSpPr>
        <p:spPr/>
        <p:txBody>
          <a:bodyPr/>
          <a:lstStyle/>
          <a:p>
            <a:fld id="{1B922D4D-4110-4BE8-87A4-B4F07CF8E674}" type="slidenum">
              <a:rPr lang="el-GR" smtClean="0"/>
              <a:pPr/>
              <a:t>17</a:t>
            </a:fld>
            <a:endParaRPr lang="el-G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 Ορθογώνιο"/>
          <p:cNvSpPr/>
          <p:nvPr/>
        </p:nvSpPr>
        <p:spPr>
          <a:xfrm>
            <a:off x="0" y="0"/>
            <a:ext cx="9144000" cy="461665"/>
          </a:xfrm>
          <a:prstGeom prst="rect">
            <a:avLst/>
          </a:prstGeom>
          <a:solidFill>
            <a:schemeClr val="accent3">
              <a:lumMod val="40000"/>
              <a:lumOff val="60000"/>
            </a:schemeClr>
          </a:solidFill>
        </p:spPr>
        <p:txBody>
          <a:bodyPr wrap="square" anchor="ctr">
            <a:spAutoFit/>
          </a:bodyPr>
          <a:lstStyle/>
          <a:p>
            <a:pPr lvl="0" algn="ctr">
              <a:spcBef>
                <a:spcPct val="0"/>
              </a:spcBef>
            </a:pPr>
            <a:r>
              <a:rPr lang="el-GR" sz="2400" dirty="0" smtClean="0">
                <a:effectLst>
                  <a:outerShdw blurRad="50800" dist="38100" dir="2700000" algn="tl" rotWithShape="0">
                    <a:prstClr val="black">
                      <a:alpha val="40000"/>
                    </a:prstClr>
                  </a:outerShdw>
                </a:effectLst>
              </a:rPr>
              <a:t>ΜΕΘΟΔΟΛΟΓΙΑ (7/8)</a:t>
            </a:r>
            <a:endParaRPr lang="en-US" sz="2400" dirty="0">
              <a:effectLst>
                <a:outerShdw blurRad="50800" dist="38100" dir="2700000" algn="tl" rotWithShape="0">
                  <a:prstClr val="black">
                    <a:alpha val="40000"/>
                  </a:prstClr>
                </a:outerShdw>
              </a:effectLst>
            </a:endParaRPr>
          </a:p>
        </p:txBody>
      </p:sp>
      <p:sp>
        <p:nvSpPr>
          <p:cNvPr id="5" name="4 - Ορθογώνιο"/>
          <p:cNvSpPr/>
          <p:nvPr/>
        </p:nvSpPr>
        <p:spPr>
          <a:xfrm>
            <a:off x="2581275" y="593725"/>
            <a:ext cx="4515916" cy="400110"/>
          </a:xfrm>
          <a:prstGeom prst="rect">
            <a:avLst/>
          </a:prstGeom>
        </p:spPr>
        <p:txBody>
          <a:bodyPr wrap="none">
            <a:spAutoFit/>
          </a:bodyPr>
          <a:lstStyle/>
          <a:p>
            <a:r>
              <a:rPr lang="el-GR" sz="2000" u="sng" dirty="0" smtClean="0"/>
              <a:t>ΠΡΟΣΟΜΟΙΩΣΗ ΣΥΣΤΗΜΑΤΟΣ ΣΤΟ </a:t>
            </a:r>
            <a:r>
              <a:rPr lang="en-US" sz="2000" u="sng" dirty="0" smtClean="0"/>
              <a:t>DSSAT</a:t>
            </a:r>
            <a:r>
              <a:rPr lang="el-GR" sz="2000" u="sng" dirty="0" smtClean="0"/>
              <a:t> </a:t>
            </a:r>
            <a:endParaRPr lang="el-GR" sz="2000" u="sng" dirty="0"/>
          </a:p>
        </p:txBody>
      </p:sp>
      <p:sp>
        <p:nvSpPr>
          <p:cNvPr id="6" name="5 - Ορθογώνιο"/>
          <p:cNvSpPr/>
          <p:nvPr/>
        </p:nvSpPr>
        <p:spPr>
          <a:xfrm>
            <a:off x="0" y="1076325"/>
            <a:ext cx="3993786" cy="369332"/>
          </a:xfrm>
          <a:prstGeom prst="rect">
            <a:avLst/>
          </a:prstGeom>
          <a:solidFill>
            <a:schemeClr val="accent3">
              <a:lumMod val="40000"/>
              <a:lumOff val="60000"/>
            </a:schemeClr>
          </a:solidFill>
        </p:spPr>
        <p:style>
          <a:lnRef idx="2">
            <a:schemeClr val="accent3"/>
          </a:lnRef>
          <a:fillRef idx="1">
            <a:schemeClr val="lt1"/>
          </a:fillRef>
          <a:effectRef idx="0">
            <a:schemeClr val="accent3"/>
          </a:effectRef>
          <a:fontRef idx="minor">
            <a:schemeClr val="dk1"/>
          </a:fontRef>
        </p:style>
        <p:txBody>
          <a:bodyPr wrap="none">
            <a:spAutoFit/>
          </a:bodyPr>
          <a:lstStyle/>
          <a:p>
            <a:r>
              <a:rPr lang="el-GR" dirty="0" smtClean="0"/>
              <a:t>3</a:t>
            </a:r>
            <a:r>
              <a:rPr lang="en-US" dirty="0" smtClean="0"/>
              <a:t>. </a:t>
            </a:r>
            <a:r>
              <a:rPr lang="el-GR" dirty="0" smtClean="0"/>
              <a:t>Βαθμονόμηση μοντέλου καλλιέργειας</a:t>
            </a:r>
          </a:p>
        </p:txBody>
      </p:sp>
      <p:sp>
        <p:nvSpPr>
          <p:cNvPr id="7" name="6 - Ορθογώνιο"/>
          <p:cNvSpPr/>
          <p:nvPr/>
        </p:nvSpPr>
        <p:spPr>
          <a:xfrm>
            <a:off x="349250" y="1558925"/>
            <a:ext cx="2460625" cy="369332"/>
          </a:xfrm>
          <a:prstGeom prst="rect">
            <a:avLst/>
          </a:prstGeom>
        </p:spPr>
        <p:txBody>
          <a:bodyPr wrap="square">
            <a:spAutoFit/>
          </a:bodyPr>
          <a:lstStyle/>
          <a:p>
            <a:r>
              <a:rPr lang="el-GR" u="sng" dirty="0" smtClean="0"/>
              <a:t>Μοντέλα καλλιέργειας : </a:t>
            </a:r>
            <a:endParaRPr lang="el-GR" u="sng" dirty="0"/>
          </a:p>
        </p:txBody>
      </p:sp>
      <p:sp>
        <p:nvSpPr>
          <p:cNvPr id="9" name="8 - Ορθογώνιο"/>
          <p:cNvSpPr/>
          <p:nvPr/>
        </p:nvSpPr>
        <p:spPr>
          <a:xfrm>
            <a:off x="-1" y="1800225"/>
            <a:ext cx="5235575" cy="1477328"/>
          </a:xfrm>
          <a:prstGeom prst="rect">
            <a:avLst/>
          </a:prstGeom>
        </p:spPr>
        <p:txBody>
          <a:bodyPr wrap="square">
            <a:spAutoFit/>
          </a:bodyPr>
          <a:lstStyle/>
          <a:p>
            <a:r>
              <a:rPr lang="el-GR" dirty="0" smtClean="0"/>
              <a:t>Συλλογές μαθηματικών εξισώσεων που αναπαριστούν τις διάφορες διαδικασίες που λαμβάνουν χώρα στο εσωτερικό του φυτού και τις αλληλεπιδράσεις μεταξύ του φυτού και του περιβάλλοντός του</a:t>
            </a:r>
            <a:endParaRPr lang="el-GR" dirty="0"/>
          </a:p>
        </p:txBody>
      </p:sp>
      <p:sp>
        <p:nvSpPr>
          <p:cNvPr id="10" name="9 - Ορθογώνιο"/>
          <p:cNvSpPr/>
          <p:nvPr/>
        </p:nvSpPr>
        <p:spPr>
          <a:xfrm>
            <a:off x="5356225" y="2162175"/>
            <a:ext cx="3921125" cy="646331"/>
          </a:xfrm>
          <a:prstGeom prst="rect">
            <a:avLst/>
          </a:prstGeom>
        </p:spPr>
        <p:txBody>
          <a:bodyPr wrap="square">
            <a:spAutoFit/>
          </a:bodyPr>
          <a:lstStyle/>
          <a:p>
            <a:r>
              <a:rPr lang="el-GR" dirty="0" smtClean="0"/>
              <a:t>Απαιτείται η δύσκολη αλλά ουσιαστική διαδικασία της βαθμονόμησης</a:t>
            </a:r>
            <a:endParaRPr lang="el-GR" dirty="0"/>
          </a:p>
        </p:txBody>
      </p:sp>
      <p:sp>
        <p:nvSpPr>
          <p:cNvPr id="11" name="10 - Βέλος προς τα κάτω"/>
          <p:cNvSpPr/>
          <p:nvPr/>
        </p:nvSpPr>
        <p:spPr>
          <a:xfrm rot="16200000">
            <a:off x="5024437" y="2312988"/>
            <a:ext cx="241300" cy="422273"/>
          </a:xfrm>
          <a:prstGeom prst="down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l-GR"/>
          </a:p>
        </p:txBody>
      </p:sp>
      <p:sp>
        <p:nvSpPr>
          <p:cNvPr id="12" name="11 - Ορθογώνιο"/>
          <p:cNvSpPr/>
          <p:nvPr/>
        </p:nvSpPr>
        <p:spPr>
          <a:xfrm>
            <a:off x="3908425" y="3127375"/>
            <a:ext cx="5067300" cy="923330"/>
          </a:xfrm>
          <a:prstGeom prst="rect">
            <a:avLst/>
          </a:prstGeom>
        </p:spPr>
        <p:txBody>
          <a:bodyPr wrap="square">
            <a:spAutoFit/>
          </a:bodyPr>
          <a:lstStyle/>
          <a:p>
            <a:r>
              <a:rPr lang="el-GR" dirty="0" smtClean="0"/>
              <a:t>Προσαρμογή των παραμέτρων του μοντέλου ώστε να μειωθεί το σφάλμα μεταξύ των αποτελεσμάτων του μοντέλου και των μετρημένων δεδομένων</a:t>
            </a:r>
            <a:endParaRPr lang="el-GR" dirty="0"/>
          </a:p>
        </p:txBody>
      </p:sp>
      <p:sp>
        <p:nvSpPr>
          <p:cNvPr id="13" name="12 - Βέλος προς τα κάτω"/>
          <p:cNvSpPr/>
          <p:nvPr/>
        </p:nvSpPr>
        <p:spPr>
          <a:xfrm>
            <a:off x="6321425" y="2825750"/>
            <a:ext cx="241300" cy="301625"/>
          </a:xfrm>
          <a:prstGeom prst="down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l-GR"/>
          </a:p>
        </p:txBody>
      </p:sp>
      <p:sp>
        <p:nvSpPr>
          <p:cNvPr id="14" name="13 - Ορθογώνιο"/>
          <p:cNvSpPr/>
          <p:nvPr/>
        </p:nvSpPr>
        <p:spPr>
          <a:xfrm>
            <a:off x="0" y="4152900"/>
            <a:ext cx="4572000" cy="1200329"/>
          </a:xfrm>
          <a:prstGeom prst="rect">
            <a:avLst/>
          </a:prstGeom>
        </p:spPr>
        <p:txBody>
          <a:bodyPr>
            <a:spAutoFit/>
          </a:bodyPr>
          <a:lstStyle/>
          <a:p>
            <a:pPr>
              <a:buFont typeface="Wingdings" pitchFamily="2" charset="2"/>
              <a:buChar char="Ø"/>
            </a:pPr>
            <a:r>
              <a:rPr lang="el-GR" dirty="0" smtClean="0"/>
              <a:t>Για τη παρούσα εργασία χρησιμοποιήσαμε τα αποτελέσματα των </a:t>
            </a:r>
            <a:r>
              <a:rPr lang="el-GR" b="1" u="sng" dirty="0" smtClean="0"/>
              <a:t>γενετικών παραμέτρων </a:t>
            </a:r>
            <a:r>
              <a:rPr lang="el-GR" dirty="0" smtClean="0"/>
              <a:t>για τη ποικιλία σιταριού </a:t>
            </a:r>
            <a:r>
              <a:rPr lang="el-GR" dirty="0" err="1" smtClean="0"/>
              <a:t>Mexicali</a:t>
            </a:r>
            <a:r>
              <a:rPr lang="el-GR" dirty="0" smtClean="0"/>
              <a:t> για </a:t>
            </a:r>
            <a:r>
              <a:rPr lang="en-US" dirty="0" err="1" smtClean="0"/>
              <a:t>Rainfed</a:t>
            </a:r>
            <a:r>
              <a:rPr lang="en-US" dirty="0" smtClean="0"/>
              <a:t> Mode </a:t>
            </a:r>
            <a:endParaRPr lang="el-GR" dirty="0"/>
          </a:p>
        </p:txBody>
      </p:sp>
      <p:sp>
        <p:nvSpPr>
          <p:cNvPr id="15" name="14 - Ορθογώνιο"/>
          <p:cNvSpPr/>
          <p:nvPr/>
        </p:nvSpPr>
        <p:spPr>
          <a:xfrm>
            <a:off x="5102225" y="4333875"/>
            <a:ext cx="4041775" cy="646331"/>
          </a:xfrm>
          <a:prstGeom prst="rect">
            <a:avLst/>
          </a:prstGeom>
        </p:spPr>
        <p:txBody>
          <a:bodyPr wrap="square">
            <a:spAutoFit/>
          </a:bodyPr>
          <a:lstStyle/>
          <a:p>
            <a:r>
              <a:rPr lang="el-GR" dirty="0" smtClean="0"/>
              <a:t>φαινολογικές διαδικασίες και παραμέτρους ανάπτυξης του φυτού</a:t>
            </a:r>
            <a:endParaRPr lang="el-GR" dirty="0"/>
          </a:p>
        </p:txBody>
      </p:sp>
      <p:cxnSp>
        <p:nvCxnSpPr>
          <p:cNvPr id="16" name="15 - Ευθύγραμμο βέλος σύνδεσης"/>
          <p:cNvCxnSpPr/>
          <p:nvPr/>
        </p:nvCxnSpPr>
        <p:spPr>
          <a:xfrm flipV="1">
            <a:off x="4632325" y="4635500"/>
            <a:ext cx="361950" cy="3"/>
          </a:xfrm>
          <a:prstGeom prst="straightConnector1">
            <a:avLst/>
          </a:prstGeom>
          <a:ln w="28575">
            <a:solidFill>
              <a:schemeClr val="accent3">
                <a:lumMod val="75000"/>
              </a:schemeClr>
            </a:solidFill>
            <a:tailEnd type="arrow"/>
          </a:ln>
        </p:spPr>
        <p:style>
          <a:lnRef idx="1">
            <a:schemeClr val="accent1"/>
          </a:lnRef>
          <a:fillRef idx="0">
            <a:schemeClr val="accent1"/>
          </a:fillRef>
          <a:effectRef idx="0">
            <a:schemeClr val="accent1"/>
          </a:effectRef>
          <a:fontRef idx="minor">
            <a:schemeClr val="tx1"/>
          </a:fontRef>
        </p:style>
      </p:cxnSp>
      <p:pic>
        <p:nvPicPr>
          <p:cNvPr id="1026" name="Picture 2"/>
          <p:cNvPicPr>
            <a:picLocks noChangeAspect="1" noChangeArrowheads="1"/>
          </p:cNvPicPr>
          <p:nvPr/>
        </p:nvPicPr>
        <p:blipFill>
          <a:blip r:embed="rId2">
            <a:duotone>
              <a:prstClr val="black"/>
              <a:srgbClr val="D9C3A5">
                <a:tint val="50000"/>
                <a:satMod val="180000"/>
              </a:srgbClr>
            </a:duotone>
          </a:blip>
          <a:srcRect/>
          <a:stretch>
            <a:fillRect/>
          </a:stretch>
        </p:blipFill>
        <p:spPr bwMode="auto">
          <a:xfrm>
            <a:off x="1943100" y="5480050"/>
            <a:ext cx="5257800" cy="663575"/>
          </a:xfrm>
          <a:prstGeom prst="rect">
            <a:avLst/>
          </a:prstGeom>
          <a:noFill/>
          <a:ln w="9525">
            <a:noFill/>
            <a:miter lim="800000"/>
            <a:headEnd/>
            <a:tailEnd/>
          </a:ln>
          <a:effectLst/>
        </p:spPr>
      </p:pic>
      <p:sp>
        <p:nvSpPr>
          <p:cNvPr id="19" name="18 - Θέση αριθμού διαφάνειας"/>
          <p:cNvSpPr>
            <a:spLocks noGrp="1"/>
          </p:cNvSpPr>
          <p:nvPr>
            <p:ph type="sldNum" sz="quarter" idx="12"/>
          </p:nvPr>
        </p:nvSpPr>
        <p:spPr/>
        <p:txBody>
          <a:bodyPr/>
          <a:lstStyle/>
          <a:p>
            <a:fld id="{1B922D4D-4110-4BE8-87A4-B4F07CF8E674}" type="slidenum">
              <a:rPr lang="el-GR" smtClean="0"/>
              <a:pPr/>
              <a:t>18</a:t>
            </a:fld>
            <a:endParaRPr lang="el-G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 Ορθογώνιο"/>
          <p:cNvSpPr/>
          <p:nvPr/>
        </p:nvSpPr>
        <p:spPr>
          <a:xfrm>
            <a:off x="0" y="0"/>
            <a:ext cx="9144000" cy="461665"/>
          </a:xfrm>
          <a:prstGeom prst="rect">
            <a:avLst/>
          </a:prstGeom>
          <a:solidFill>
            <a:schemeClr val="accent3">
              <a:lumMod val="40000"/>
              <a:lumOff val="60000"/>
            </a:schemeClr>
          </a:solidFill>
        </p:spPr>
        <p:txBody>
          <a:bodyPr wrap="square" anchor="ctr">
            <a:spAutoFit/>
          </a:bodyPr>
          <a:lstStyle/>
          <a:p>
            <a:pPr lvl="0" algn="ctr">
              <a:spcBef>
                <a:spcPct val="0"/>
              </a:spcBef>
            </a:pPr>
            <a:r>
              <a:rPr lang="el-GR" sz="2400" dirty="0" smtClean="0">
                <a:effectLst>
                  <a:outerShdw blurRad="50800" dist="38100" dir="2700000" algn="tl" rotWithShape="0">
                    <a:prstClr val="black">
                      <a:alpha val="40000"/>
                    </a:prstClr>
                  </a:outerShdw>
                </a:effectLst>
              </a:rPr>
              <a:t>ΜΕΘΟΔΟΛΟΓΙΑ (8/8)</a:t>
            </a:r>
            <a:endParaRPr lang="en-US" sz="2400" dirty="0">
              <a:effectLst>
                <a:outerShdw blurRad="50800" dist="38100" dir="2700000" algn="tl" rotWithShape="0">
                  <a:prstClr val="black">
                    <a:alpha val="40000"/>
                  </a:prstClr>
                </a:outerShdw>
              </a:effectLst>
            </a:endParaRPr>
          </a:p>
        </p:txBody>
      </p:sp>
      <p:sp>
        <p:nvSpPr>
          <p:cNvPr id="5" name="4 - Ορθογώνιο"/>
          <p:cNvSpPr/>
          <p:nvPr/>
        </p:nvSpPr>
        <p:spPr>
          <a:xfrm>
            <a:off x="2581275" y="593725"/>
            <a:ext cx="4515916" cy="400110"/>
          </a:xfrm>
          <a:prstGeom prst="rect">
            <a:avLst/>
          </a:prstGeom>
        </p:spPr>
        <p:txBody>
          <a:bodyPr wrap="none">
            <a:spAutoFit/>
          </a:bodyPr>
          <a:lstStyle/>
          <a:p>
            <a:r>
              <a:rPr lang="el-GR" sz="2000" u="sng" dirty="0" smtClean="0"/>
              <a:t>ΠΡΟΣΟΜΟΙΩΣΗ ΣΥΣΤΗΜΑΤΟΣ ΣΤΟ </a:t>
            </a:r>
            <a:r>
              <a:rPr lang="en-US" sz="2000" u="sng" dirty="0" smtClean="0"/>
              <a:t>DSSAT</a:t>
            </a:r>
            <a:r>
              <a:rPr lang="el-GR" sz="2000" u="sng" dirty="0" smtClean="0"/>
              <a:t> </a:t>
            </a:r>
            <a:endParaRPr lang="el-GR" sz="2000" u="sng" dirty="0"/>
          </a:p>
        </p:txBody>
      </p:sp>
      <p:sp>
        <p:nvSpPr>
          <p:cNvPr id="6" name="5 - Ορθογώνιο"/>
          <p:cNvSpPr/>
          <p:nvPr/>
        </p:nvSpPr>
        <p:spPr>
          <a:xfrm>
            <a:off x="0" y="1076325"/>
            <a:ext cx="3963136" cy="369332"/>
          </a:xfrm>
          <a:prstGeom prst="rect">
            <a:avLst/>
          </a:prstGeom>
          <a:solidFill>
            <a:schemeClr val="accent3">
              <a:lumMod val="40000"/>
              <a:lumOff val="60000"/>
            </a:schemeClr>
          </a:solidFill>
        </p:spPr>
        <p:style>
          <a:lnRef idx="2">
            <a:schemeClr val="accent3"/>
          </a:lnRef>
          <a:fillRef idx="1">
            <a:schemeClr val="lt1"/>
          </a:fillRef>
          <a:effectRef idx="0">
            <a:schemeClr val="accent3"/>
          </a:effectRef>
          <a:fontRef idx="minor">
            <a:schemeClr val="dk1"/>
          </a:fontRef>
        </p:style>
        <p:txBody>
          <a:bodyPr wrap="none">
            <a:spAutoFit/>
          </a:bodyPr>
          <a:lstStyle/>
          <a:p>
            <a:r>
              <a:rPr lang="el-GR" dirty="0" smtClean="0"/>
              <a:t>4</a:t>
            </a:r>
            <a:r>
              <a:rPr lang="en-US" dirty="0" smtClean="0"/>
              <a:t>. </a:t>
            </a:r>
            <a:r>
              <a:rPr lang="el-GR" dirty="0" smtClean="0"/>
              <a:t>Δημιουργία μοντέλων προσομοίωσης</a:t>
            </a:r>
          </a:p>
        </p:txBody>
      </p:sp>
      <p:sp>
        <p:nvSpPr>
          <p:cNvPr id="7" name="6 - Ορθογώνιο"/>
          <p:cNvSpPr/>
          <p:nvPr/>
        </p:nvSpPr>
        <p:spPr>
          <a:xfrm>
            <a:off x="0" y="1558925"/>
            <a:ext cx="9144000" cy="1477328"/>
          </a:xfrm>
          <a:prstGeom prst="rect">
            <a:avLst/>
          </a:prstGeom>
        </p:spPr>
        <p:txBody>
          <a:bodyPr wrap="square">
            <a:spAutoFit/>
          </a:bodyPr>
          <a:lstStyle/>
          <a:p>
            <a:pPr>
              <a:buFont typeface="Wingdings" pitchFamily="2" charset="2"/>
              <a:buChar char="Ø"/>
            </a:pPr>
            <a:r>
              <a:rPr lang="el-GR" dirty="0" smtClean="0"/>
              <a:t>Το τελευταίο βήμα της διαδικασίας προσομοίωσης στο DSSAT περιλαμβάνει τη δημιουργία πειραμάτων μέσω του εργαλείου XBuild, όπου εισάγονται πληροφορίες για την τοποθεσία, το έδαφος, την καλλιέργεια και τις διαχειριστικές πρακτικές. Αφού ολοκληρωθεί η καταχώριση των δεδομένων και ρυθμιστούν οι επιλογές προσομοίωσης, το μοντέλο τρέχει για να προβλέψει την ανάπτυξη της καλλιέργειας σιταριού.</a:t>
            </a:r>
            <a:endParaRPr lang="el-GR" dirty="0"/>
          </a:p>
        </p:txBody>
      </p:sp>
      <p:pic>
        <p:nvPicPr>
          <p:cNvPr id="2050" name="Picture 2"/>
          <p:cNvPicPr>
            <a:picLocks noChangeAspect="1" noChangeArrowheads="1"/>
          </p:cNvPicPr>
          <p:nvPr/>
        </p:nvPicPr>
        <p:blipFill>
          <a:blip r:embed="rId2"/>
          <a:srcRect/>
          <a:stretch>
            <a:fillRect/>
          </a:stretch>
        </p:blipFill>
        <p:spPr bwMode="auto">
          <a:xfrm>
            <a:off x="2098675" y="3127375"/>
            <a:ext cx="5308600" cy="3505037"/>
          </a:xfrm>
          <a:prstGeom prst="rect">
            <a:avLst/>
          </a:prstGeom>
          <a:noFill/>
          <a:ln w="9525">
            <a:noFill/>
            <a:miter lim="800000"/>
            <a:headEnd/>
            <a:tailEnd/>
          </a:ln>
          <a:effectLst/>
        </p:spPr>
      </p:pic>
      <p:sp>
        <p:nvSpPr>
          <p:cNvPr id="9" name="8 - Θέση αριθμού διαφάνειας"/>
          <p:cNvSpPr>
            <a:spLocks noGrp="1"/>
          </p:cNvSpPr>
          <p:nvPr>
            <p:ph type="sldNum" sz="quarter" idx="12"/>
          </p:nvPr>
        </p:nvSpPr>
        <p:spPr/>
        <p:txBody>
          <a:bodyPr/>
          <a:lstStyle/>
          <a:p>
            <a:fld id="{1B922D4D-4110-4BE8-87A4-B4F07CF8E674}" type="slidenum">
              <a:rPr lang="el-GR" smtClean="0"/>
              <a:pPr/>
              <a:t>19</a:t>
            </a:fld>
            <a:endParaRPr lang="el-G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Powerpoint Background Images - Free Download on Freepik"/>
          <p:cNvPicPr>
            <a:picLocks noChangeAspect="1" noChangeArrowheads="1"/>
          </p:cNvPicPr>
          <p:nvPr/>
        </p:nvPicPr>
        <p:blipFill>
          <a:blip r:embed="rId2"/>
          <a:srcRect/>
          <a:stretch>
            <a:fillRect/>
          </a:stretch>
        </p:blipFill>
        <p:spPr bwMode="auto">
          <a:xfrm>
            <a:off x="0" y="0"/>
            <a:ext cx="9144000" cy="6857999"/>
          </a:xfrm>
          <a:prstGeom prst="rect">
            <a:avLst/>
          </a:prstGeom>
          <a:noFill/>
        </p:spPr>
      </p:pic>
      <p:sp>
        <p:nvSpPr>
          <p:cNvPr id="6" name="5 - Ορθογώνιο"/>
          <p:cNvSpPr/>
          <p:nvPr/>
        </p:nvSpPr>
        <p:spPr>
          <a:xfrm>
            <a:off x="2286000" y="171450"/>
            <a:ext cx="4572000" cy="461665"/>
          </a:xfrm>
          <a:prstGeom prst="rect">
            <a:avLst/>
          </a:prstGeom>
        </p:spPr>
        <p:txBody>
          <a:bodyPr wrap="square" anchor="ctr">
            <a:spAutoFit/>
          </a:bodyPr>
          <a:lstStyle/>
          <a:p>
            <a:pPr lvl="0" algn="ctr">
              <a:spcBef>
                <a:spcPct val="0"/>
              </a:spcBef>
            </a:pPr>
            <a:r>
              <a:rPr lang="el-GR" sz="2400" dirty="0" smtClean="0">
                <a:effectLst>
                  <a:outerShdw blurRad="50800" dist="38100" dir="2700000" algn="tl" rotWithShape="0">
                    <a:prstClr val="black">
                      <a:alpha val="40000"/>
                    </a:prstClr>
                  </a:outerShdw>
                </a:effectLst>
              </a:rPr>
              <a:t>ΠΕΡΙΕΧΟΜΕΝΑ ΠΑΡΟΥΣΙΑΣΗΣ</a:t>
            </a:r>
            <a:endParaRPr lang="en-US" sz="2400" dirty="0">
              <a:effectLst>
                <a:outerShdw blurRad="50800" dist="38100" dir="2700000" algn="tl" rotWithShape="0">
                  <a:prstClr val="black">
                    <a:alpha val="40000"/>
                  </a:prstClr>
                </a:outerShdw>
              </a:effectLst>
            </a:endParaRPr>
          </a:p>
        </p:txBody>
      </p:sp>
      <p:sp>
        <p:nvSpPr>
          <p:cNvPr id="7" name="6 - Ορθογώνιο"/>
          <p:cNvSpPr/>
          <p:nvPr/>
        </p:nvSpPr>
        <p:spPr>
          <a:xfrm>
            <a:off x="2762811" y="1136650"/>
            <a:ext cx="3619500" cy="532695"/>
          </a:xfrm>
          <a:prstGeom prst="rect">
            <a:avLst/>
          </a:prstGeom>
        </p:spPr>
        <p:txBody>
          <a:bodyPr wrap="square" anchor="ctr">
            <a:spAutoFit/>
          </a:bodyPr>
          <a:lstStyle/>
          <a:p>
            <a:pPr lvl="0">
              <a:spcBef>
                <a:spcPct val="0"/>
              </a:spcBef>
              <a:buFont typeface="Wingdings" pitchFamily="2" charset="2"/>
              <a:buChar char="Ø"/>
            </a:pPr>
            <a:r>
              <a:rPr lang="el-GR" sz="2200" dirty="0" smtClean="0"/>
              <a:t> Εισαγωγή</a:t>
            </a:r>
            <a:endParaRPr lang="en-US" sz="2200" dirty="0"/>
          </a:p>
        </p:txBody>
      </p:sp>
      <p:sp>
        <p:nvSpPr>
          <p:cNvPr id="8" name="7 - Ορθογώνιο"/>
          <p:cNvSpPr/>
          <p:nvPr/>
        </p:nvSpPr>
        <p:spPr>
          <a:xfrm>
            <a:off x="2762250" y="2403475"/>
            <a:ext cx="3619500" cy="532695"/>
          </a:xfrm>
          <a:prstGeom prst="rect">
            <a:avLst/>
          </a:prstGeom>
        </p:spPr>
        <p:txBody>
          <a:bodyPr wrap="square" anchor="ctr">
            <a:spAutoFit/>
          </a:bodyPr>
          <a:lstStyle/>
          <a:p>
            <a:pPr lvl="0">
              <a:spcBef>
                <a:spcPct val="0"/>
              </a:spcBef>
              <a:buFont typeface="Wingdings" pitchFamily="2" charset="2"/>
              <a:buChar char="Ø"/>
            </a:pPr>
            <a:r>
              <a:rPr lang="el-GR" sz="2200" dirty="0" smtClean="0"/>
              <a:t> Θεωρητικό υπόβαθρο</a:t>
            </a:r>
            <a:endParaRPr lang="en-US" sz="2200" dirty="0"/>
          </a:p>
        </p:txBody>
      </p:sp>
      <p:sp>
        <p:nvSpPr>
          <p:cNvPr id="12" name="11 - Ορθογώνιο"/>
          <p:cNvSpPr/>
          <p:nvPr/>
        </p:nvSpPr>
        <p:spPr>
          <a:xfrm>
            <a:off x="2762250" y="3067050"/>
            <a:ext cx="3619500" cy="532695"/>
          </a:xfrm>
          <a:prstGeom prst="rect">
            <a:avLst/>
          </a:prstGeom>
        </p:spPr>
        <p:txBody>
          <a:bodyPr wrap="square" anchor="ctr">
            <a:spAutoFit/>
          </a:bodyPr>
          <a:lstStyle/>
          <a:p>
            <a:pPr lvl="0">
              <a:spcBef>
                <a:spcPct val="0"/>
              </a:spcBef>
              <a:buFont typeface="Wingdings" pitchFamily="2" charset="2"/>
              <a:buChar char="Ø"/>
            </a:pPr>
            <a:r>
              <a:rPr lang="el-GR" sz="2200" dirty="0" smtClean="0"/>
              <a:t> Μεθοδολογία </a:t>
            </a:r>
            <a:endParaRPr lang="en-US" sz="2200" dirty="0"/>
          </a:p>
        </p:txBody>
      </p:sp>
      <p:sp>
        <p:nvSpPr>
          <p:cNvPr id="15" name="14 - Ορθογώνιο"/>
          <p:cNvSpPr/>
          <p:nvPr/>
        </p:nvSpPr>
        <p:spPr>
          <a:xfrm>
            <a:off x="2762250" y="3730625"/>
            <a:ext cx="3619500" cy="532695"/>
          </a:xfrm>
          <a:prstGeom prst="rect">
            <a:avLst/>
          </a:prstGeom>
        </p:spPr>
        <p:txBody>
          <a:bodyPr wrap="square" anchor="ctr">
            <a:spAutoFit/>
          </a:bodyPr>
          <a:lstStyle/>
          <a:p>
            <a:pPr lvl="0">
              <a:spcBef>
                <a:spcPct val="0"/>
              </a:spcBef>
              <a:buFont typeface="Wingdings" pitchFamily="2" charset="2"/>
              <a:buChar char="Ø"/>
            </a:pPr>
            <a:r>
              <a:rPr lang="el-GR" sz="2200" dirty="0" smtClean="0"/>
              <a:t> Αποτελέσματα</a:t>
            </a:r>
            <a:endParaRPr lang="en-US" sz="2200" dirty="0"/>
          </a:p>
        </p:txBody>
      </p:sp>
      <p:sp>
        <p:nvSpPr>
          <p:cNvPr id="16" name="15 - Ορθογώνιο"/>
          <p:cNvSpPr/>
          <p:nvPr/>
        </p:nvSpPr>
        <p:spPr>
          <a:xfrm>
            <a:off x="2762250" y="4394200"/>
            <a:ext cx="3619500" cy="532695"/>
          </a:xfrm>
          <a:prstGeom prst="rect">
            <a:avLst/>
          </a:prstGeom>
        </p:spPr>
        <p:txBody>
          <a:bodyPr wrap="square" anchor="ctr">
            <a:spAutoFit/>
          </a:bodyPr>
          <a:lstStyle/>
          <a:p>
            <a:pPr lvl="0">
              <a:spcBef>
                <a:spcPct val="0"/>
              </a:spcBef>
              <a:buFont typeface="Wingdings" pitchFamily="2" charset="2"/>
              <a:buChar char="Ø"/>
            </a:pPr>
            <a:r>
              <a:rPr lang="el-GR" sz="2200" dirty="0" smtClean="0"/>
              <a:t> Συμπεράσματα</a:t>
            </a:r>
            <a:endParaRPr lang="en-US" sz="2200" dirty="0"/>
          </a:p>
        </p:txBody>
      </p:sp>
      <p:sp>
        <p:nvSpPr>
          <p:cNvPr id="17" name="16 - Ορθογώνιο"/>
          <p:cNvSpPr/>
          <p:nvPr/>
        </p:nvSpPr>
        <p:spPr>
          <a:xfrm>
            <a:off x="2762250" y="4997450"/>
            <a:ext cx="3619500" cy="951241"/>
          </a:xfrm>
          <a:prstGeom prst="rect">
            <a:avLst/>
          </a:prstGeom>
        </p:spPr>
        <p:txBody>
          <a:bodyPr wrap="square" anchor="ctr">
            <a:spAutoFit/>
          </a:bodyPr>
          <a:lstStyle/>
          <a:p>
            <a:pPr lvl="0">
              <a:spcBef>
                <a:spcPct val="0"/>
              </a:spcBef>
              <a:buFont typeface="Wingdings" pitchFamily="2" charset="2"/>
              <a:buChar char="Ø"/>
            </a:pPr>
            <a:r>
              <a:rPr lang="el-GR" sz="2200" dirty="0" smtClean="0"/>
              <a:t> Προτάσεις για μελλοντική έρευνα</a:t>
            </a:r>
            <a:endParaRPr lang="en-US" sz="2200" dirty="0"/>
          </a:p>
        </p:txBody>
      </p:sp>
      <p:sp>
        <p:nvSpPr>
          <p:cNvPr id="20" name="19 - Ορθογώνιο"/>
          <p:cNvSpPr/>
          <p:nvPr/>
        </p:nvSpPr>
        <p:spPr>
          <a:xfrm>
            <a:off x="2762250" y="1800225"/>
            <a:ext cx="2414122" cy="430887"/>
          </a:xfrm>
          <a:prstGeom prst="rect">
            <a:avLst/>
          </a:prstGeom>
        </p:spPr>
        <p:txBody>
          <a:bodyPr wrap="none">
            <a:spAutoFit/>
          </a:bodyPr>
          <a:lstStyle/>
          <a:p>
            <a:pPr lvl="0">
              <a:spcBef>
                <a:spcPct val="0"/>
              </a:spcBef>
              <a:buFont typeface="Wingdings" pitchFamily="2" charset="2"/>
              <a:buChar char="Ø"/>
            </a:pPr>
            <a:r>
              <a:rPr lang="el-GR" sz="2200" dirty="0" smtClean="0"/>
              <a:t> Σκοπός εργασίας</a:t>
            </a:r>
            <a:endParaRPr lang="en-US" sz="2200" dirty="0"/>
          </a:p>
        </p:txBody>
      </p:sp>
      <p:sp>
        <p:nvSpPr>
          <p:cNvPr id="11" name="10 - Θέση αριθμού διαφάνειας"/>
          <p:cNvSpPr>
            <a:spLocks noGrp="1"/>
          </p:cNvSpPr>
          <p:nvPr>
            <p:ph type="sldNum" sz="quarter" idx="12"/>
          </p:nvPr>
        </p:nvSpPr>
        <p:spPr/>
        <p:txBody>
          <a:bodyPr/>
          <a:lstStyle/>
          <a:p>
            <a:fld id="{1B922D4D-4110-4BE8-87A4-B4F07CF8E674}" type="slidenum">
              <a:rPr lang="el-GR" smtClean="0"/>
              <a:pPr/>
              <a:t>2</a:t>
            </a:fld>
            <a:endParaRPr lang="el-G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 Ορθογώνιο"/>
          <p:cNvSpPr/>
          <p:nvPr/>
        </p:nvSpPr>
        <p:spPr>
          <a:xfrm>
            <a:off x="0" y="0"/>
            <a:ext cx="9144000" cy="461665"/>
          </a:xfrm>
          <a:prstGeom prst="rect">
            <a:avLst/>
          </a:prstGeom>
          <a:solidFill>
            <a:schemeClr val="accent3">
              <a:lumMod val="40000"/>
              <a:lumOff val="60000"/>
            </a:schemeClr>
          </a:solidFill>
        </p:spPr>
        <p:txBody>
          <a:bodyPr wrap="square" anchor="ctr">
            <a:spAutoFit/>
          </a:bodyPr>
          <a:lstStyle/>
          <a:p>
            <a:pPr lvl="0" algn="ctr">
              <a:spcBef>
                <a:spcPct val="0"/>
              </a:spcBef>
            </a:pPr>
            <a:r>
              <a:rPr lang="el-GR" sz="2400" dirty="0" smtClean="0">
                <a:effectLst>
                  <a:outerShdw blurRad="50800" dist="38100" dir="2700000" algn="tl" rotWithShape="0">
                    <a:prstClr val="black">
                      <a:alpha val="40000"/>
                    </a:prstClr>
                  </a:outerShdw>
                </a:effectLst>
              </a:rPr>
              <a:t>ΑΠΟΤΕΛΕΣΜΑΤΑ (1/5)</a:t>
            </a:r>
            <a:endParaRPr lang="en-US" sz="2400" dirty="0">
              <a:effectLst>
                <a:outerShdw blurRad="50800" dist="38100" dir="2700000" algn="tl" rotWithShape="0">
                  <a:prstClr val="black">
                    <a:alpha val="40000"/>
                  </a:prstClr>
                </a:outerShdw>
              </a:effectLst>
            </a:endParaRPr>
          </a:p>
        </p:txBody>
      </p:sp>
      <p:grpSp>
        <p:nvGrpSpPr>
          <p:cNvPr id="7" name="6 - Ομάδα"/>
          <p:cNvGrpSpPr/>
          <p:nvPr/>
        </p:nvGrpSpPr>
        <p:grpSpPr>
          <a:xfrm>
            <a:off x="0" y="533400"/>
            <a:ext cx="4456544" cy="3199859"/>
            <a:chOff x="1524025" y="714578"/>
            <a:chExt cx="4572000" cy="3210648"/>
          </a:xfrm>
        </p:grpSpPr>
        <p:pic>
          <p:nvPicPr>
            <p:cNvPr id="3074" name="Picture 2"/>
            <p:cNvPicPr>
              <a:picLocks noChangeAspect="1" noChangeArrowheads="1"/>
            </p:cNvPicPr>
            <p:nvPr/>
          </p:nvPicPr>
          <p:blipFill>
            <a:blip r:embed="rId2"/>
            <a:srcRect/>
            <a:stretch>
              <a:fillRect/>
            </a:stretch>
          </p:blipFill>
          <p:spPr bwMode="auto">
            <a:xfrm>
              <a:off x="1524025" y="1440919"/>
              <a:ext cx="4517812" cy="2484307"/>
            </a:xfrm>
            <a:prstGeom prst="rect">
              <a:avLst/>
            </a:prstGeom>
            <a:noFill/>
            <a:ln w="9525">
              <a:noFill/>
              <a:miter lim="800000"/>
              <a:headEnd/>
              <a:tailEnd/>
            </a:ln>
            <a:effectLst/>
          </p:spPr>
        </p:pic>
        <p:sp>
          <p:nvSpPr>
            <p:cNvPr id="6" name="5 - Ορθογώνιο"/>
            <p:cNvSpPr/>
            <p:nvPr/>
          </p:nvSpPr>
          <p:spPr>
            <a:xfrm>
              <a:off x="1524025" y="714578"/>
              <a:ext cx="4572000" cy="646331"/>
            </a:xfrm>
            <a:prstGeom prst="rect">
              <a:avLst/>
            </a:prstGeom>
          </p:spPr>
          <p:txBody>
            <a:bodyPr>
              <a:spAutoFit/>
            </a:bodyPr>
            <a:lstStyle/>
            <a:p>
              <a:r>
                <a:rPr lang="el-GR" u="sng" dirty="0" smtClean="0"/>
                <a:t>1. Θερμοκρασιακό προφίλ του κτιρίου σε σχέση με τη θερμοκρασία του περιβάλλοντος</a:t>
              </a:r>
              <a:endParaRPr lang="el-GR" u="sng" dirty="0"/>
            </a:p>
          </p:txBody>
        </p:sp>
      </p:grpSp>
      <p:pic>
        <p:nvPicPr>
          <p:cNvPr id="3075" name="Picture 3"/>
          <p:cNvPicPr>
            <a:picLocks noChangeAspect="1" noChangeArrowheads="1"/>
          </p:cNvPicPr>
          <p:nvPr/>
        </p:nvPicPr>
        <p:blipFill>
          <a:blip r:embed="rId3"/>
          <a:srcRect/>
          <a:stretch>
            <a:fillRect/>
          </a:stretch>
        </p:blipFill>
        <p:spPr bwMode="auto">
          <a:xfrm>
            <a:off x="4740275" y="1257301"/>
            <a:ext cx="4403725" cy="2473324"/>
          </a:xfrm>
          <a:prstGeom prst="rect">
            <a:avLst/>
          </a:prstGeom>
          <a:noFill/>
          <a:ln w="9525">
            <a:noFill/>
            <a:miter lim="800000"/>
            <a:headEnd/>
            <a:tailEnd/>
          </a:ln>
          <a:effectLst/>
        </p:spPr>
      </p:pic>
      <p:sp>
        <p:nvSpPr>
          <p:cNvPr id="9" name="8 - Ορθογώνιο"/>
          <p:cNvSpPr/>
          <p:nvPr/>
        </p:nvSpPr>
        <p:spPr>
          <a:xfrm>
            <a:off x="4692650" y="533400"/>
            <a:ext cx="4572000" cy="646331"/>
          </a:xfrm>
          <a:prstGeom prst="rect">
            <a:avLst/>
          </a:prstGeom>
        </p:spPr>
        <p:txBody>
          <a:bodyPr>
            <a:spAutoFit/>
          </a:bodyPr>
          <a:lstStyle/>
          <a:p>
            <a:r>
              <a:rPr lang="el-GR" u="sng" dirty="0" smtClean="0"/>
              <a:t>2. Τελικό Θερμοκρασιακό προφίλ του κτιρίου μετά την ολοκλήρωση του συστήματος</a:t>
            </a:r>
            <a:endParaRPr lang="el-GR" u="sng" dirty="0"/>
          </a:p>
        </p:txBody>
      </p:sp>
      <p:sp>
        <p:nvSpPr>
          <p:cNvPr id="10" name="9 - Ορθογώνιο"/>
          <p:cNvSpPr/>
          <p:nvPr/>
        </p:nvSpPr>
        <p:spPr>
          <a:xfrm>
            <a:off x="4632325" y="3995678"/>
            <a:ext cx="4295775" cy="2862322"/>
          </a:xfrm>
          <a:prstGeom prst="rect">
            <a:avLst/>
          </a:prstGeom>
        </p:spPr>
        <p:txBody>
          <a:bodyPr wrap="square">
            <a:spAutoFit/>
          </a:bodyPr>
          <a:lstStyle/>
          <a:p>
            <a:pPr>
              <a:buFont typeface="Arial" pitchFamily="34" charset="0"/>
              <a:buChar char="•"/>
            </a:pPr>
            <a:r>
              <a:rPr lang="el-GR" dirty="0" smtClean="0"/>
              <a:t>Το φορτίο ψύξης βρέθηκε </a:t>
            </a:r>
            <a:r>
              <a:rPr lang="el-GR" dirty="0" err="1" smtClean="0"/>
              <a:t>Qcooling</a:t>
            </a:r>
            <a:r>
              <a:rPr lang="el-GR" dirty="0" smtClean="0"/>
              <a:t> =19025 kWh</a:t>
            </a:r>
            <a:endParaRPr lang="en-US" dirty="0" smtClean="0"/>
          </a:p>
          <a:p>
            <a:pPr>
              <a:buFont typeface="Arial" pitchFamily="34" charset="0"/>
              <a:buChar char="•"/>
            </a:pPr>
            <a:r>
              <a:rPr lang="el-GR" dirty="0" smtClean="0"/>
              <a:t>Η ετήσια ηλεκτρική κατανάλωση της αντλίας για ψύξη βρέθηκε </a:t>
            </a:r>
            <a:r>
              <a:rPr lang="el-GR" dirty="0" err="1" smtClean="0"/>
              <a:t>Qel,cool</a:t>
            </a:r>
            <a:r>
              <a:rPr lang="el-GR" dirty="0" smtClean="0"/>
              <a:t> = 4887 kWh</a:t>
            </a:r>
            <a:endParaRPr lang="en-US" dirty="0" smtClean="0"/>
          </a:p>
          <a:p>
            <a:pPr>
              <a:buFont typeface="Arial" pitchFamily="34" charset="0"/>
              <a:buChar char="•"/>
            </a:pPr>
            <a:r>
              <a:rPr lang="el-GR" dirty="0" smtClean="0"/>
              <a:t>Ο συντελεστής συμπεριφοράς της αντλίας θερμότητας για ψύξη βρέθηκε </a:t>
            </a:r>
            <a:r>
              <a:rPr lang="en-US" dirty="0" smtClean="0"/>
              <a:t>COP</a:t>
            </a:r>
            <a:r>
              <a:rPr lang="el-GR" dirty="0" err="1" smtClean="0"/>
              <a:t>cool</a:t>
            </a:r>
            <a:r>
              <a:rPr lang="el-GR" dirty="0" smtClean="0"/>
              <a:t> </a:t>
            </a:r>
            <a:r>
              <a:rPr lang="en-US" dirty="0" smtClean="0"/>
              <a:t>=3.89</a:t>
            </a:r>
            <a:endParaRPr lang="el-GR" dirty="0" smtClean="0"/>
          </a:p>
          <a:p>
            <a:endParaRPr lang="el-GR" dirty="0" smtClean="0"/>
          </a:p>
          <a:p>
            <a:endParaRPr lang="el-GR" dirty="0"/>
          </a:p>
        </p:txBody>
      </p:sp>
      <p:pic>
        <p:nvPicPr>
          <p:cNvPr id="3076" name="Picture 4"/>
          <p:cNvPicPr>
            <a:picLocks noChangeAspect="1" noChangeArrowheads="1"/>
          </p:cNvPicPr>
          <p:nvPr/>
        </p:nvPicPr>
        <p:blipFill>
          <a:blip r:embed="rId4"/>
          <a:srcRect/>
          <a:stretch>
            <a:fillRect/>
          </a:stretch>
        </p:blipFill>
        <p:spPr bwMode="auto">
          <a:xfrm>
            <a:off x="0" y="4273551"/>
            <a:ext cx="4391025" cy="2584450"/>
          </a:xfrm>
          <a:prstGeom prst="rect">
            <a:avLst/>
          </a:prstGeom>
          <a:noFill/>
          <a:ln w="9525">
            <a:noFill/>
            <a:miter lim="800000"/>
            <a:headEnd/>
            <a:tailEnd/>
          </a:ln>
          <a:effectLst/>
        </p:spPr>
      </p:pic>
      <p:sp>
        <p:nvSpPr>
          <p:cNvPr id="16" name="15 - Ορθογώνιο"/>
          <p:cNvSpPr/>
          <p:nvPr/>
        </p:nvSpPr>
        <p:spPr>
          <a:xfrm>
            <a:off x="0" y="3851275"/>
            <a:ext cx="4572000" cy="369332"/>
          </a:xfrm>
          <a:prstGeom prst="rect">
            <a:avLst/>
          </a:prstGeom>
        </p:spPr>
        <p:txBody>
          <a:bodyPr>
            <a:spAutoFit/>
          </a:bodyPr>
          <a:lstStyle/>
          <a:p>
            <a:r>
              <a:rPr lang="en-US" u="sng" dirty="0" smtClean="0"/>
              <a:t>3</a:t>
            </a:r>
            <a:r>
              <a:rPr lang="el-GR" u="sng" dirty="0" smtClean="0"/>
              <a:t>. Ψυκτικά φορτία ανά μήνα</a:t>
            </a:r>
            <a:endParaRPr lang="el-GR" u="sng" dirty="0"/>
          </a:p>
        </p:txBody>
      </p:sp>
      <p:sp>
        <p:nvSpPr>
          <p:cNvPr id="17" name="16 - Θέση αριθμού διαφάνειας"/>
          <p:cNvSpPr>
            <a:spLocks noGrp="1"/>
          </p:cNvSpPr>
          <p:nvPr>
            <p:ph type="sldNum" sz="quarter" idx="12"/>
          </p:nvPr>
        </p:nvSpPr>
        <p:spPr/>
        <p:txBody>
          <a:bodyPr/>
          <a:lstStyle/>
          <a:p>
            <a:fld id="{1B922D4D-4110-4BE8-87A4-B4F07CF8E674}" type="slidenum">
              <a:rPr lang="el-GR" smtClean="0"/>
              <a:pPr/>
              <a:t>20</a:t>
            </a:fld>
            <a:endParaRPr lang="el-G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srcRect/>
          <a:stretch>
            <a:fillRect/>
          </a:stretch>
        </p:blipFill>
        <p:spPr bwMode="auto">
          <a:xfrm>
            <a:off x="-1" y="1016000"/>
            <a:ext cx="4391025" cy="2292350"/>
          </a:xfrm>
          <a:prstGeom prst="rect">
            <a:avLst/>
          </a:prstGeom>
          <a:noFill/>
          <a:ln w="9525">
            <a:noFill/>
            <a:miter lim="800000"/>
            <a:headEnd/>
            <a:tailEnd/>
          </a:ln>
          <a:effectLst/>
        </p:spPr>
      </p:pic>
      <p:sp>
        <p:nvSpPr>
          <p:cNvPr id="5" name="4 - Ορθογώνιο"/>
          <p:cNvSpPr/>
          <p:nvPr/>
        </p:nvSpPr>
        <p:spPr>
          <a:xfrm>
            <a:off x="0" y="0"/>
            <a:ext cx="9144000" cy="461665"/>
          </a:xfrm>
          <a:prstGeom prst="rect">
            <a:avLst/>
          </a:prstGeom>
          <a:solidFill>
            <a:schemeClr val="accent3">
              <a:lumMod val="40000"/>
              <a:lumOff val="60000"/>
            </a:schemeClr>
          </a:solidFill>
        </p:spPr>
        <p:txBody>
          <a:bodyPr wrap="square" anchor="ctr">
            <a:spAutoFit/>
          </a:bodyPr>
          <a:lstStyle/>
          <a:p>
            <a:pPr lvl="0" algn="ctr">
              <a:spcBef>
                <a:spcPct val="0"/>
              </a:spcBef>
            </a:pPr>
            <a:r>
              <a:rPr lang="el-GR" sz="2400" dirty="0" smtClean="0">
                <a:effectLst>
                  <a:outerShdw blurRad="50800" dist="38100" dir="2700000" algn="tl" rotWithShape="0">
                    <a:prstClr val="black">
                      <a:alpha val="40000"/>
                    </a:prstClr>
                  </a:outerShdw>
                </a:effectLst>
              </a:rPr>
              <a:t>ΑΠΟΤΕΛΕΣΜΑΤΑ (2/5)</a:t>
            </a:r>
            <a:endParaRPr lang="en-US" sz="2400" dirty="0">
              <a:effectLst>
                <a:outerShdw blurRad="50800" dist="38100" dir="2700000" algn="tl" rotWithShape="0">
                  <a:prstClr val="black">
                    <a:alpha val="40000"/>
                  </a:prstClr>
                </a:outerShdw>
              </a:effectLst>
            </a:endParaRPr>
          </a:p>
        </p:txBody>
      </p:sp>
      <p:sp>
        <p:nvSpPr>
          <p:cNvPr id="7" name="6 - Ορθογώνιο"/>
          <p:cNvSpPr/>
          <p:nvPr/>
        </p:nvSpPr>
        <p:spPr>
          <a:xfrm>
            <a:off x="0" y="593725"/>
            <a:ext cx="4457700" cy="646331"/>
          </a:xfrm>
          <a:prstGeom prst="rect">
            <a:avLst/>
          </a:prstGeom>
        </p:spPr>
        <p:txBody>
          <a:bodyPr wrap="square">
            <a:spAutoFit/>
          </a:bodyPr>
          <a:lstStyle/>
          <a:p>
            <a:r>
              <a:rPr lang="en-US" u="sng" dirty="0" smtClean="0"/>
              <a:t>4</a:t>
            </a:r>
            <a:r>
              <a:rPr lang="el-GR" u="sng" dirty="0" smtClean="0"/>
              <a:t>. Μηνιαία παραγόμενη ισχύς από Φ/Β </a:t>
            </a:r>
          </a:p>
          <a:p>
            <a:endParaRPr lang="el-GR" u="sng" dirty="0"/>
          </a:p>
        </p:txBody>
      </p:sp>
      <p:sp>
        <p:nvSpPr>
          <p:cNvPr id="8" name="7 - Ορθογώνιο"/>
          <p:cNvSpPr/>
          <p:nvPr/>
        </p:nvSpPr>
        <p:spPr>
          <a:xfrm>
            <a:off x="4391025" y="774700"/>
            <a:ext cx="4752975" cy="1477328"/>
          </a:xfrm>
          <a:prstGeom prst="rect">
            <a:avLst/>
          </a:prstGeom>
        </p:spPr>
        <p:txBody>
          <a:bodyPr wrap="square">
            <a:spAutoFit/>
          </a:bodyPr>
          <a:lstStyle/>
          <a:p>
            <a:pPr>
              <a:buFont typeface="Arial" pitchFamily="34" charset="0"/>
              <a:buChar char="•"/>
            </a:pPr>
            <a:r>
              <a:rPr lang="el-GR" dirty="0" smtClean="0"/>
              <a:t>Και για τις 3 περιπτώσεις , η μέγιστη παραγόμενη ισχύς συναντάται τους καλοκαιρινούς μήνες, και ιδιαίτερα τον Αύγουστο, καθώς τότε υπάρχει η μεγαλύτερη ηλιοφάνεια</a:t>
            </a:r>
            <a:endParaRPr lang="el-GR" dirty="0"/>
          </a:p>
        </p:txBody>
      </p:sp>
      <p:sp>
        <p:nvSpPr>
          <p:cNvPr id="9" name="8 - Ορθογώνιο"/>
          <p:cNvSpPr/>
          <p:nvPr/>
        </p:nvSpPr>
        <p:spPr>
          <a:xfrm>
            <a:off x="4391025" y="2222500"/>
            <a:ext cx="4572000" cy="1200329"/>
          </a:xfrm>
          <a:prstGeom prst="rect">
            <a:avLst/>
          </a:prstGeom>
        </p:spPr>
        <p:txBody>
          <a:bodyPr>
            <a:spAutoFit/>
          </a:bodyPr>
          <a:lstStyle/>
          <a:p>
            <a:pPr>
              <a:buFont typeface="Arial" pitchFamily="34" charset="0"/>
              <a:buChar char="•"/>
            </a:pPr>
            <a:r>
              <a:rPr lang="el-GR" dirty="0" smtClean="0"/>
              <a:t>Η συνολική παραγόμενη ισχύς από τα Φ/Β είναι αρκετά υψηλότερη από την ετήσια ηλεκτρική κατανάλωση της αντλίας για ψύξη που βρέθηκε </a:t>
            </a:r>
            <a:r>
              <a:rPr lang="el-GR" dirty="0" err="1" smtClean="0"/>
              <a:t>Qel,cool</a:t>
            </a:r>
            <a:r>
              <a:rPr lang="el-GR" dirty="0" smtClean="0"/>
              <a:t> = 4887 kWh</a:t>
            </a:r>
            <a:endParaRPr lang="el-GR" dirty="0"/>
          </a:p>
        </p:txBody>
      </p:sp>
      <p:sp>
        <p:nvSpPr>
          <p:cNvPr id="10" name="9 - Ορθογώνιο"/>
          <p:cNvSpPr/>
          <p:nvPr/>
        </p:nvSpPr>
        <p:spPr>
          <a:xfrm>
            <a:off x="0" y="3489325"/>
            <a:ext cx="4572000" cy="646331"/>
          </a:xfrm>
          <a:prstGeom prst="rect">
            <a:avLst/>
          </a:prstGeom>
        </p:spPr>
        <p:txBody>
          <a:bodyPr>
            <a:spAutoFit/>
          </a:bodyPr>
          <a:lstStyle/>
          <a:p>
            <a:r>
              <a:rPr lang="el-GR" u="sng" dirty="0" smtClean="0"/>
              <a:t>Εφαρμογή πρακτικής Net Billing με ή χωρίς μπαταρίες</a:t>
            </a:r>
            <a:endParaRPr lang="el-GR" u="sng" dirty="0"/>
          </a:p>
        </p:txBody>
      </p:sp>
      <p:sp>
        <p:nvSpPr>
          <p:cNvPr id="11" name="10 - Ορθογώνιο"/>
          <p:cNvSpPr/>
          <p:nvPr/>
        </p:nvSpPr>
        <p:spPr>
          <a:xfrm>
            <a:off x="0" y="4092575"/>
            <a:ext cx="9144000" cy="923330"/>
          </a:xfrm>
          <a:prstGeom prst="rect">
            <a:avLst/>
          </a:prstGeom>
        </p:spPr>
        <p:txBody>
          <a:bodyPr wrap="square">
            <a:spAutoFit/>
          </a:bodyPr>
          <a:lstStyle/>
          <a:p>
            <a:r>
              <a:rPr lang="el-GR" dirty="0" smtClean="0"/>
              <a:t>Η πλεονάζουσα ενέργεια αποζημιώνεται (με τιμές χρηματιστηρίου ενέργειας) και συμψηφίζεται με το κόστος της απορροφούμενης ενέργειας από το δίκτυο (όταν η αυτοπαραγώμενη ενέργεια δεν επαρκεί)</a:t>
            </a:r>
            <a:endParaRPr lang="el-GR" dirty="0"/>
          </a:p>
        </p:txBody>
      </p:sp>
      <p:sp>
        <p:nvSpPr>
          <p:cNvPr id="12" name="11 - Ορθογώνιο"/>
          <p:cNvSpPr/>
          <p:nvPr/>
        </p:nvSpPr>
        <p:spPr>
          <a:xfrm>
            <a:off x="0" y="5359400"/>
            <a:ext cx="9144000" cy="646331"/>
          </a:xfrm>
          <a:prstGeom prst="rect">
            <a:avLst/>
          </a:prstGeom>
        </p:spPr>
        <p:txBody>
          <a:bodyPr wrap="square">
            <a:spAutoFit/>
          </a:bodyPr>
          <a:lstStyle/>
          <a:p>
            <a:pPr>
              <a:buFont typeface="Wingdings" pitchFamily="2" charset="2"/>
              <a:buChar char="Ø"/>
            </a:pPr>
            <a:r>
              <a:rPr lang="el-GR" dirty="0" smtClean="0"/>
              <a:t>Χρησιμοποιήθηκαν δεδομένα από το </a:t>
            </a:r>
            <a:r>
              <a:rPr lang="el-GR" b="1" dirty="0" smtClean="0"/>
              <a:t>iptoanalytics</a:t>
            </a:r>
            <a:r>
              <a:rPr lang="el-GR" dirty="0" smtClean="0"/>
              <a:t> για να υπολογιστούν οι μέσες ωριαίες τιμές της kWh σε ευρώ για κάθε μία από τις 8760 ώρες του έτους</a:t>
            </a:r>
            <a:endParaRPr lang="el-GR" dirty="0"/>
          </a:p>
        </p:txBody>
      </p:sp>
      <p:sp>
        <p:nvSpPr>
          <p:cNvPr id="13" name="12 - Θέση αριθμού διαφάνειας"/>
          <p:cNvSpPr>
            <a:spLocks noGrp="1"/>
          </p:cNvSpPr>
          <p:nvPr>
            <p:ph type="sldNum" sz="quarter" idx="12"/>
          </p:nvPr>
        </p:nvSpPr>
        <p:spPr/>
        <p:txBody>
          <a:bodyPr/>
          <a:lstStyle/>
          <a:p>
            <a:fld id="{1B922D4D-4110-4BE8-87A4-B4F07CF8E674}" type="slidenum">
              <a:rPr lang="el-GR" smtClean="0"/>
              <a:pPr/>
              <a:t>21</a:t>
            </a:fld>
            <a:endParaRPr lang="el-G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 Ορθογώνιο"/>
          <p:cNvSpPr/>
          <p:nvPr/>
        </p:nvSpPr>
        <p:spPr>
          <a:xfrm>
            <a:off x="0" y="0"/>
            <a:ext cx="9144000" cy="461665"/>
          </a:xfrm>
          <a:prstGeom prst="rect">
            <a:avLst/>
          </a:prstGeom>
          <a:solidFill>
            <a:schemeClr val="accent3">
              <a:lumMod val="40000"/>
              <a:lumOff val="60000"/>
            </a:schemeClr>
          </a:solidFill>
        </p:spPr>
        <p:txBody>
          <a:bodyPr wrap="square" anchor="ctr">
            <a:spAutoFit/>
          </a:bodyPr>
          <a:lstStyle/>
          <a:p>
            <a:pPr lvl="0" algn="ctr">
              <a:spcBef>
                <a:spcPct val="0"/>
              </a:spcBef>
            </a:pPr>
            <a:r>
              <a:rPr lang="el-GR" sz="2400" dirty="0" smtClean="0">
                <a:effectLst>
                  <a:outerShdw blurRad="50800" dist="38100" dir="2700000" algn="tl" rotWithShape="0">
                    <a:prstClr val="black">
                      <a:alpha val="40000"/>
                    </a:prstClr>
                  </a:outerShdw>
                </a:effectLst>
              </a:rPr>
              <a:t>ΑΠΟΤΕΛΕΣΜΑΤΑ (3/5)</a:t>
            </a:r>
            <a:endParaRPr lang="en-US" sz="2400" dirty="0">
              <a:effectLst>
                <a:outerShdw blurRad="50800" dist="38100" dir="2700000" algn="tl" rotWithShape="0">
                  <a:prstClr val="black">
                    <a:alpha val="40000"/>
                  </a:prstClr>
                </a:outerShdw>
              </a:effectLst>
            </a:endParaRPr>
          </a:p>
        </p:txBody>
      </p:sp>
      <p:pic>
        <p:nvPicPr>
          <p:cNvPr id="5122" name="Picture 2"/>
          <p:cNvPicPr>
            <a:picLocks noChangeAspect="1" noChangeArrowheads="1"/>
          </p:cNvPicPr>
          <p:nvPr/>
        </p:nvPicPr>
        <p:blipFill>
          <a:blip r:embed="rId2"/>
          <a:srcRect/>
          <a:stretch>
            <a:fillRect/>
          </a:stretch>
        </p:blipFill>
        <p:spPr bwMode="auto">
          <a:xfrm>
            <a:off x="0" y="1076325"/>
            <a:ext cx="4391025" cy="2352675"/>
          </a:xfrm>
          <a:prstGeom prst="rect">
            <a:avLst/>
          </a:prstGeom>
          <a:noFill/>
          <a:ln w="9525">
            <a:noFill/>
            <a:miter lim="800000"/>
            <a:headEnd/>
            <a:tailEnd/>
          </a:ln>
          <a:effectLst/>
        </p:spPr>
      </p:pic>
      <p:sp>
        <p:nvSpPr>
          <p:cNvPr id="6" name="5 - Ορθογώνιο"/>
          <p:cNvSpPr/>
          <p:nvPr/>
        </p:nvSpPr>
        <p:spPr>
          <a:xfrm>
            <a:off x="0" y="412750"/>
            <a:ext cx="4692650" cy="646331"/>
          </a:xfrm>
          <a:prstGeom prst="rect">
            <a:avLst/>
          </a:prstGeom>
        </p:spPr>
        <p:txBody>
          <a:bodyPr wrap="square">
            <a:spAutoFit/>
          </a:bodyPr>
          <a:lstStyle/>
          <a:p>
            <a:r>
              <a:rPr lang="el-GR" u="sng" dirty="0" smtClean="0"/>
              <a:t>5. Ωριαίες τιμές πώλησης κιλοβατώρας ανά εποχή</a:t>
            </a:r>
          </a:p>
        </p:txBody>
      </p:sp>
      <p:pic>
        <p:nvPicPr>
          <p:cNvPr id="5123" name="Picture 3"/>
          <p:cNvPicPr>
            <a:picLocks noChangeAspect="1" noChangeArrowheads="1"/>
          </p:cNvPicPr>
          <p:nvPr/>
        </p:nvPicPr>
        <p:blipFill>
          <a:blip r:embed="rId3"/>
          <a:srcRect/>
          <a:stretch>
            <a:fillRect/>
          </a:stretch>
        </p:blipFill>
        <p:spPr bwMode="auto">
          <a:xfrm>
            <a:off x="4800600" y="1076325"/>
            <a:ext cx="4343400" cy="2413000"/>
          </a:xfrm>
          <a:prstGeom prst="rect">
            <a:avLst/>
          </a:prstGeom>
          <a:noFill/>
          <a:ln w="9525">
            <a:noFill/>
            <a:miter lim="800000"/>
            <a:headEnd/>
            <a:tailEnd/>
          </a:ln>
          <a:effectLst/>
        </p:spPr>
      </p:pic>
      <p:sp>
        <p:nvSpPr>
          <p:cNvPr id="8" name="7 - Ορθογώνιο"/>
          <p:cNvSpPr/>
          <p:nvPr/>
        </p:nvSpPr>
        <p:spPr>
          <a:xfrm>
            <a:off x="4813300" y="412750"/>
            <a:ext cx="4572000" cy="646331"/>
          </a:xfrm>
          <a:prstGeom prst="rect">
            <a:avLst/>
          </a:prstGeom>
        </p:spPr>
        <p:txBody>
          <a:bodyPr>
            <a:spAutoFit/>
          </a:bodyPr>
          <a:lstStyle/>
          <a:p>
            <a:r>
              <a:rPr lang="el-GR" u="sng" dirty="0" smtClean="0"/>
              <a:t>6. Ωριαίες τιμές πώλησης κιλοβατώρας για όλο το χρόνο </a:t>
            </a:r>
          </a:p>
        </p:txBody>
      </p:sp>
      <p:pic>
        <p:nvPicPr>
          <p:cNvPr id="5124" name="Picture 4"/>
          <p:cNvPicPr>
            <a:picLocks noChangeAspect="1" noChangeArrowheads="1"/>
          </p:cNvPicPr>
          <p:nvPr/>
        </p:nvPicPr>
        <p:blipFill>
          <a:blip r:embed="rId4"/>
          <a:srcRect/>
          <a:stretch>
            <a:fillRect/>
          </a:stretch>
        </p:blipFill>
        <p:spPr bwMode="auto">
          <a:xfrm>
            <a:off x="762000" y="4575175"/>
            <a:ext cx="7620000" cy="1736725"/>
          </a:xfrm>
          <a:prstGeom prst="rect">
            <a:avLst/>
          </a:prstGeom>
          <a:noFill/>
          <a:ln w="9525">
            <a:noFill/>
            <a:miter lim="800000"/>
            <a:headEnd/>
            <a:tailEnd/>
          </a:ln>
          <a:effectLst/>
        </p:spPr>
      </p:pic>
      <p:sp>
        <p:nvSpPr>
          <p:cNvPr id="10" name="9 - Ορθογώνιο"/>
          <p:cNvSpPr/>
          <p:nvPr/>
        </p:nvSpPr>
        <p:spPr>
          <a:xfrm>
            <a:off x="1816342" y="3971925"/>
            <a:ext cx="5511317" cy="369332"/>
          </a:xfrm>
          <a:prstGeom prst="rect">
            <a:avLst/>
          </a:prstGeom>
        </p:spPr>
        <p:txBody>
          <a:bodyPr wrap="none">
            <a:spAutoFit/>
          </a:bodyPr>
          <a:lstStyle/>
          <a:p>
            <a:r>
              <a:rPr lang="el-GR" u="sng" dirty="0" smtClean="0"/>
              <a:t>7. Συνολικά κέρδη το χρόνο με ή χωρίς χρήση μπαταρίας </a:t>
            </a:r>
            <a:endParaRPr lang="el-GR" u="sng" dirty="0"/>
          </a:p>
        </p:txBody>
      </p:sp>
      <p:sp>
        <p:nvSpPr>
          <p:cNvPr id="11" name="10 - Θέση αριθμού διαφάνειας"/>
          <p:cNvSpPr>
            <a:spLocks noGrp="1"/>
          </p:cNvSpPr>
          <p:nvPr>
            <p:ph type="sldNum" sz="quarter" idx="12"/>
          </p:nvPr>
        </p:nvSpPr>
        <p:spPr/>
        <p:txBody>
          <a:bodyPr/>
          <a:lstStyle/>
          <a:p>
            <a:fld id="{1B922D4D-4110-4BE8-87A4-B4F07CF8E674}" type="slidenum">
              <a:rPr lang="el-GR" smtClean="0"/>
              <a:pPr/>
              <a:t>22</a:t>
            </a:fld>
            <a:endParaRPr lang="el-G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 Ορθογώνιο"/>
          <p:cNvSpPr/>
          <p:nvPr/>
        </p:nvSpPr>
        <p:spPr>
          <a:xfrm>
            <a:off x="0" y="0"/>
            <a:ext cx="9144000" cy="461665"/>
          </a:xfrm>
          <a:prstGeom prst="rect">
            <a:avLst/>
          </a:prstGeom>
          <a:solidFill>
            <a:schemeClr val="accent3">
              <a:lumMod val="40000"/>
              <a:lumOff val="60000"/>
            </a:schemeClr>
          </a:solidFill>
        </p:spPr>
        <p:txBody>
          <a:bodyPr wrap="square" anchor="ctr">
            <a:spAutoFit/>
          </a:bodyPr>
          <a:lstStyle/>
          <a:p>
            <a:pPr lvl="0" algn="ctr">
              <a:spcBef>
                <a:spcPct val="0"/>
              </a:spcBef>
            </a:pPr>
            <a:r>
              <a:rPr lang="el-GR" sz="2400" dirty="0" smtClean="0">
                <a:effectLst>
                  <a:outerShdw blurRad="50800" dist="38100" dir="2700000" algn="tl" rotWithShape="0">
                    <a:prstClr val="black">
                      <a:alpha val="40000"/>
                    </a:prstClr>
                  </a:outerShdw>
                </a:effectLst>
              </a:rPr>
              <a:t>ΑΠΟΤΕΛΕΣΜΑΤΑ (4/5)</a:t>
            </a:r>
            <a:endParaRPr lang="en-US" sz="2400" dirty="0">
              <a:effectLst>
                <a:outerShdw blurRad="50800" dist="38100" dir="2700000" algn="tl" rotWithShape="0">
                  <a:prstClr val="black">
                    <a:alpha val="40000"/>
                  </a:prstClr>
                </a:outerShdw>
              </a:effectLst>
            </a:endParaRPr>
          </a:p>
        </p:txBody>
      </p:sp>
      <p:grpSp>
        <p:nvGrpSpPr>
          <p:cNvPr id="8" name="7 - Ομάδα"/>
          <p:cNvGrpSpPr/>
          <p:nvPr/>
        </p:nvGrpSpPr>
        <p:grpSpPr>
          <a:xfrm>
            <a:off x="590550" y="473075"/>
            <a:ext cx="7932737" cy="2357436"/>
            <a:chOff x="605632" y="1317626"/>
            <a:chExt cx="7932737" cy="2357436"/>
          </a:xfrm>
        </p:grpSpPr>
        <p:pic>
          <p:nvPicPr>
            <p:cNvPr id="6146" name="Picture 2"/>
            <p:cNvPicPr>
              <a:picLocks noChangeAspect="1" noChangeArrowheads="1"/>
            </p:cNvPicPr>
            <p:nvPr/>
          </p:nvPicPr>
          <p:blipFill>
            <a:blip r:embed="rId2"/>
            <a:srcRect/>
            <a:stretch>
              <a:fillRect/>
            </a:stretch>
          </p:blipFill>
          <p:spPr bwMode="auto">
            <a:xfrm>
              <a:off x="605632" y="1800225"/>
              <a:ext cx="7932737" cy="1874837"/>
            </a:xfrm>
            <a:prstGeom prst="rect">
              <a:avLst/>
            </a:prstGeom>
            <a:noFill/>
            <a:ln w="9525">
              <a:noFill/>
              <a:miter lim="800000"/>
              <a:headEnd/>
              <a:tailEnd/>
            </a:ln>
            <a:effectLst/>
          </p:spPr>
        </p:pic>
        <p:sp>
          <p:nvSpPr>
            <p:cNvPr id="7" name="6 - Ορθογώνιο"/>
            <p:cNvSpPr/>
            <p:nvPr/>
          </p:nvSpPr>
          <p:spPr>
            <a:xfrm>
              <a:off x="2943225" y="1317626"/>
              <a:ext cx="3257550" cy="646331"/>
            </a:xfrm>
            <a:prstGeom prst="rect">
              <a:avLst/>
            </a:prstGeom>
          </p:spPr>
          <p:txBody>
            <a:bodyPr wrap="square">
              <a:spAutoFit/>
            </a:bodyPr>
            <a:lstStyle/>
            <a:p>
              <a:r>
                <a:rPr lang="el-GR" u="sng" dirty="0" smtClean="0"/>
                <a:t>8. Παραγωγή βιομάζας σιταριού</a:t>
              </a:r>
            </a:p>
            <a:p>
              <a:endParaRPr lang="el-GR" u="sng" dirty="0" smtClean="0"/>
            </a:p>
          </p:txBody>
        </p:sp>
      </p:grpSp>
      <p:sp>
        <p:nvSpPr>
          <p:cNvPr id="9" name="8 - Ορθογώνιο"/>
          <p:cNvSpPr/>
          <p:nvPr/>
        </p:nvSpPr>
        <p:spPr>
          <a:xfrm>
            <a:off x="168275" y="3067050"/>
            <a:ext cx="8975725" cy="646331"/>
          </a:xfrm>
          <a:prstGeom prst="rect">
            <a:avLst/>
          </a:prstGeom>
        </p:spPr>
        <p:txBody>
          <a:bodyPr wrap="square">
            <a:spAutoFit/>
          </a:bodyPr>
          <a:lstStyle/>
          <a:p>
            <a:pPr algn="ctr"/>
            <a:r>
              <a:rPr lang="el-GR" u="sng" dirty="0" smtClean="0"/>
              <a:t>9. Διάγραμμα μεταβολής της παραγωγής του σιταριού σε σχέση με την απόσταση των Φ/Β συστοιχιών για τα 2 διαφορετικά ύψη και σε σύγκριση με την ελεύθερη καλλιέργεια</a:t>
            </a:r>
            <a:endParaRPr lang="el-GR" u="sng" dirty="0"/>
          </a:p>
        </p:txBody>
      </p:sp>
      <p:pic>
        <p:nvPicPr>
          <p:cNvPr id="6147" name="Picture 3"/>
          <p:cNvPicPr>
            <a:picLocks noChangeAspect="1" noChangeArrowheads="1"/>
          </p:cNvPicPr>
          <p:nvPr/>
        </p:nvPicPr>
        <p:blipFill>
          <a:blip r:embed="rId3"/>
          <a:srcRect/>
          <a:stretch>
            <a:fillRect/>
          </a:stretch>
        </p:blipFill>
        <p:spPr bwMode="auto">
          <a:xfrm>
            <a:off x="1530567" y="3730625"/>
            <a:ext cx="6082866" cy="2835275"/>
          </a:xfrm>
          <a:prstGeom prst="rect">
            <a:avLst/>
          </a:prstGeom>
          <a:noFill/>
          <a:ln w="9525">
            <a:noFill/>
            <a:miter lim="800000"/>
            <a:headEnd/>
            <a:tailEnd/>
          </a:ln>
          <a:effectLst/>
        </p:spPr>
      </p:pic>
      <p:sp>
        <p:nvSpPr>
          <p:cNvPr id="11" name="10 - Θέση αριθμού διαφάνειας"/>
          <p:cNvSpPr>
            <a:spLocks noGrp="1"/>
          </p:cNvSpPr>
          <p:nvPr>
            <p:ph type="sldNum" sz="quarter" idx="12"/>
          </p:nvPr>
        </p:nvSpPr>
        <p:spPr/>
        <p:txBody>
          <a:bodyPr/>
          <a:lstStyle/>
          <a:p>
            <a:fld id="{1B922D4D-4110-4BE8-87A4-B4F07CF8E674}" type="slidenum">
              <a:rPr lang="el-GR" smtClean="0"/>
              <a:pPr/>
              <a:t>23</a:t>
            </a:fld>
            <a:endParaRPr lang="el-G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 Ορθογώνιο"/>
          <p:cNvSpPr/>
          <p:nvPr/>
        </p:nvSpPr>
        <p:spPr>
          <a:xfrm>
            <a:off x="0" y="0"/>
            <a:ext cx="9144000" cy="461665"/>
          </a:xfrm>
          <a:prstGeom prst="rect">
            <a:avLst/>
          </a:prstGeom>
          <a:solidFill>
            <a:schemeClr val="accent3">
              <a:lumMod val="40000"/>
              <a:lumOff val="60000"/>
            </a:schemeClr>
          </a:solidFill>
        </p:spPr>
        <p:txBody>
          <a:bodyPr wrap="square" anchor="ctr">
            <a:spAutoFit/>
          </a:bodyPr>
          <a:lstStyle/>
          <a:p>
            <a:pPr lvl="0" algn="ctr">
              <a:spcBef>
                <a:spcPct val="0"/>
              </a:spcBef>
            </a:pPr>
            <a:r>
              <a:rPr lang="el-GR" sz="2400" dirty="0" smtClean="0">
                <a:effectLst>
                  <a:outerShdw blurRad="50800" dist="38100" dir="2700000" algn="tl" rotWithShape="0">
                    <a:prstClr val="black">
                      <a:alpha val="40000"/>
                    </a:prstClr>
                  </a:outerShdw>
                </a:effectLst>
              </a:rPr>
              <a:t>ΑΠΟΤΕΛΕΣΜΑΤΑ (5/5)</a:t>
            </a:r>
            <a:endParaRPr lang="en-US" sz="2400" dirty="0">
              <a:effectLst>
                <a:outerShdw blurRad="50800" dist="38100" dir="2700000" algn="tl" rotWithShape="0">
                  <a:prstClr val="black">
                    <a:alpha val="40000"/>
                  </a:prstClr>
                </a:outerShdw>
              </a:effectLst>
            </a:endParaRPr>
          </a:p>
        </p:txBody>
      </p:sp>
      <p:sp>
        <p:nvSpPr>
          <p:cNvPr id="5" name="4 - Ορθογώνιο"/>
          <p:cNvSpPr/>
          <p:nvPr/>
        </p:nvSpPr>
        <p:spPr>
          <a:xfrm>
            <a:off x="-1" y="533400"/>
            <a:ext cx="9144001" cy="923330"/>
          </a:xfrm>
          <a:prstGeom prst="rect">
            <a:avLst/>
          </a:prstGeom>
        </p:spPr>
        <p:txBody>
          <a:bodyPr wrap="square">
            <a:spAutoFit/>
          </a:bodyPr>
          <a:lstStyle/>
          <a:p>
            <a:r>
              <a:rPr lang="el-GR" dirty="0" smtClean="0"/>
              <a:t>Ο LER αξιολογεί την απόδοση ενός αγροφωτοβολταϊκού συστήματος συγκρίνοντας τη συνδυασμένη παραγωγή καλλιεργειών και ηλεκτρικής ενέργειας στην ίδια γεωργική γη με την ξεχωριστή παραγωγή τους</a:t>
            </a:r>
            <a:endParaRPr lang="el-GR" dirty="0"/>
          </a:p>
        </p:txBody>
      </p:sp>
      <p:sp>
        <p:nvSpPr>
          <p:cNvPr id="7" name="6 - Ορθογώνιο"/>
          <p:cNvSpPr/>
          <p:nvPr/>
        </p:nvSpPr>
        <p:spPr>
          <a:xfrm>
            <a:off x="0" y="1438275"/>
            <a:ext cx="9144000" cy="663575"/>
          </a:xfrm>
          <a:prstGeom prst="rect">
            <a:avLst/>
          </a:prstGeom>
        </p:spPr>
        <p:txBody>
          <a:bodyPr wrap="square">
            <a:spAutoFit/>
          </a:bodyPr>
          <a:lstStyle/>
          <a:p>
            <a:r>
              <a:rPr lang="el-GR" dirty="0" smtClean="0"/>
              <a:t>LER &gt;1              αγροφωτοβολταϊκό σύστημα είναι πιο αποδοτικό από την ανεξάρτητη παραγωγή καλλιεργειών ή ηλεκτρικής ενέργειας</a:t>
            </a:r>
            <a:endParaRPr lang="el-GR" dirty="0"/>
          </a:p>
        </p:txBody>
      </p:sp>
      <p:sp>
        <p:nvSpPr>
          <p:cNvPr id="8" name="7 - Βέλος προς τα κάτω"/>
          <p:cNvSpPr/>
          <p:nvPr/>
        </p:nvSpPr>
        <p:spPr>
          <a:xfrm rot="16200000">
            <a:off x="982663" y="1468437"/>
            <a:ext cx="241300" cy="301626"/>
          </a:xfrm>
          <a:prstGeom prst="down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l-GR"/>
          </a:p>
        </p:txBody>
      </p:sp>
      <p:sp>
        <p:nvSpPr>
          <p:cNvPr id="9" name="8 - Ορθογώνιο"/>
          <p:cNvSpPr/>
          <p:nvPr/>
        </p:nvSpPr>
        <p:spPr>
          <a:xfrm>
            <a:off x="0" y="2101850"/>
            <a:ext cx="9144000" cy="369332"/>
          </a:xfrm>
          <a:prstGeom prst="rect">
            <a:avLst/>
          </a:prstGeom>
        </p:spPr>
        <p:txBody>
          <a:bodyPr wrap="square">
            <a:spAutoFit/>
          </a:bodyPr>
          <a:lstStyle/>
          <a:p>
            <a:r>
              <a:rPr lang="el-GR" dirty="0" smtClean="0"/>
              <a:t>LER =1              συνδυασμένη χρήση της γης δεν προσφέρει κάποιο επιπλέον πλεονέκτημα </a:t>
            </a:r>
            <a:endParaRPr lang="el-GR" dirty="0"/>
          </a:p>
        </p:txBody>
      </p:sp>
      <p:sp>
        <p:nvSpPr>
          <p:cNvPr id="10" name="9 - Βέλος προς τα κάτω"/>
          <p:cNvSpPr/>
          <p:nvPr/>
        </p:nvSpPr>
        <p:spPr>
          <a:xfrm rot="16200000">
            <a:off x="982663" y="2132012"/>
            <a:ext cx="241300" cy="301626"/>
          </a:xfrm>
          <a:prstGeom prst="down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l-GR"/>
          </a:p>
        </p:txBody>
      </p:sp>
      <p:grpSp>
        <p:nvGrpSpPr>
          <p:cNvPr id="13" name="12 - Ομάδα"/>
          <p:cNvGrpSpPr/>
          <p:nvPr/>
        </p:nvGrpSpPr>
        <p:grpSpPr>
          <a:xfrm>
            <a:off x="1207291" y="2524125"/>
            <a:ext cx="6729418" cy="1930400"/>
            <a:chOff x="-318297" y="2403475"/>
            <a:chExt cx="6729418" cy="1930400"/>
          </a:xfrm>
        </p:grpSpPr>
        <p:pic>
          <p:nvPicPr>
            <p:cNvPr id="7170" name="Picture 2"/>
            <p:cNvPicPr>
              <a:picLocks noChangeAspect="1" noChangeArrowheads="1"/>
            </p:cNvPicPr>
            <p:nvPr/>
          </p:nvPicPr>
          <p:blipFill>
            <a:blip r:embed="rId2"/>
            <a:srcRect/>
            <a:stretch>
              <a:fillRect/>
            </a:stretch>
          </p:blipFill>
          <p:spPr bwMode="auto">
            <a:xfrm>
              <a:off x="-318297" y="2765425"/>
              <a:ext cx="6729418" cy="1568450"/>
            </a:xfrm>
            <a:prstGeom prst="rect">
              <a:avLst/>
            </a:prstGeom>
            <a:noFill/>
            <a:ln w="9525">
              <a:noFill/>
              <a:miter lim="800000"/>
              <a:headEnd/>
              <a:tailEnd/>
            </a:ln>
            <a:effectLst/>
          </p:spPr>
        </p:pic>
        <p:sp>
          <p:nvSpPr>
            <p:cNvPr id="12" name="11 - Ορθογώνιο"/>
            <p:cNvSpPr/>
            <p:nvPr/>
          </p:nvSpPr>
          <p:spPr>
            <a:xfrm>
              <a:off x="840808" y="2403475"/>
              <a:ext cx="4411208" cy="369332"/>
            </a:xfrm>
            <a:prstGeom prst="rect">
              <a:avLst/>
            </a:prstGeom>
          </p:spPr>
          <p:txBody>
            <a:bodyPr wrap="none">
              <a:spAutoFit/>
            </a:bodyPr>
            <a:lstStyle/>
            <a:p>
              <a:r>
                <a:rPr lang="el-GR" u="sng" dirty="0" smtClean="0"/>
                <a:t>10. Συγκεντρωτικά αποτελέσματα δείκτη </a:t>
              </a:r>
              <a:r>
                <a:rPr lang="en-US" u="sng" dirty="0" smtClean="0"/>
                <a:t>LER</a:t>
              </a:r>
              <a:endParaRPr lang="el-GR" u="sng" dirty="0" smtClean="0"/>
            </a:p>
          </p:txBody>
        </p:sp>
      </p:grpSp>
      <p:pic>
        <p:nvPicPr>
          <p:cNvPr id="7171" name="Picture 3"/>
          <p:cNvPicPr>
            <a:picLocks noChangeAspect="1" noChangeArrowheads="1"/>
          </p:cNvPicPr>
          <p:nvPr/>
        </p:nvPicPr>
        <p:blipFill>
          <a:blip r:embed="rId3"/>
          <a:srcRect/>
          <a:stretch>
            <a:fillRect/>
          </a:stretch>
        </p:blipFill>
        <p:spPr bwMode="auto">
          <a:xfrm>
            <a:off x="1162429" y="4997450"/>
            <a:ext cx="6819142" cy="1689100"/>
          </a:xfrm>
          <a:prstGeom prst="rect">
            <a:avLst/>
          </a:prstGeom>
          <a:noFill/>
          <a:ln w="9525">
            <a:noFill/>
            <a:miter lim="800000"/>
            <a:headEnd/>
            <a:tailEnd/>
          </a:ln>
          <a:effectLst/>
        </p:spPr>
      </p:pic>
      <p:sp>
        <p:nvSpPr>
          <p:cNvPr id="16" name="15 - Ορθογώνιο"/>
          <p:cNvSpPr/>
          <p:nvPr/>
        </p:nvSpPr>
        <p:spPr>
          <a:xfrm>
            <a:off x="2298140" y="4575175"/>
            <a:ext cx="4547720" cy="369332"/>
          </a:xfrm>
          <a:prstGeom prst="rect">
            <a:avLst/>
          </a:prstGeom>
        </p:spPr>
        <p:txBody>
          <a:bodyPr wrap="none">
            <a:spAutoFit/>
          </a:bodyPr>
          <a:lstStyle/>
          <a:p>
            <a:r>
              <a:rPr lang="el-GR" u="sng" dirty="0" smtClean="0"/>
              <a:t>11. Χρόνοι αποπληρωμής για κάθε περίπτωση</a:t>
            </a:r>
            <a:endParaRPr lang="el-GR" u="sng" dirty="0"/>
          </a:p>
        </p:txBody>
      </p:sp>
      <p:sp>
        <p:nvSpPr>
          <p:cNvPr id="17" name="16 - Θέση αριθμού διαφάνειας"/>
          <p:cNvSpPr>
            <a:spLocks noGrp="1"/>
          </p:cNvSpPr>
          <p:nvPr>
            <p:ph type="sldNum" sz="quarter" idx="12"/>
          </p:nvPr>
        </p:nvSpPr>
        <p:spPr/>
        <p:txBody>
          <a:bodyPr/>
          <a:lstStyle/>
          <a:p>
            <a:fld id="{1B922D4D-4110-4BE8-87A4-B4F07CF8E674}" type="slidenum">
              <a:rPr lang="el-GR" smtClean="0"/>
              <a:pPr/>
              <a:t>24</a:t>
            </a:fld>
            <a:endParaRPr lang="el-G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 Ορθογώνιο"/>
          <p:cNvSpPr/>
          <p:nvPr/>
        </p:nvSpPr>
        <p:spPr>
          <a:xfrm>
            <a:off x="0" y="0"/>
            <a:ext cx="9144000" cy="461665"/>
          </a:xfrm>
          <a:prstGeom prst="rect">
            <a:avLst/>
          </a:prstGeom>
          <a:solidFill>
            <a:schemeClr val="accent3">
              <a:lumMod val="40000"/>
              <a:lumOff val="60000"/>
            </a:schemeClr>
          </a:solidFill>
        </p:spPr>
        <p:txBody>
          <a:bodyPr wrap="square" anchor="ctr">
            <a:spAutoFit/>
          </a:bodyPr>
          <a:lstStyle/>
          <a:p>
            <a:pPr lvl="0" algn="ctr">
              <a:spcBef>
                <a:spcPct val="0"/>
              </a:spcBef>
            </a:pPr>
            <a:r>
              <a:rPr lang="el-GR" sz="2400" dirty="0" smtClean="0">
                <a:effectLst>
                  <a:outerShdw blurRad="50800" dist="38100" dir="2700000" algn="tl" rotWithShape="0">
                    <a:prstClr val="black">
                      <a:alpha val="40000"/>
                    </a:prstClr>
                  </a:outerShdw>
                </a:effectLst>
              </a:rPr>
              <a:t>ΣΥΜΠΕΡΑΣΜΑΤΑ (1/3)</a:t>
            </a:r>
            <a:endParaRPr lang="en-US" sz="2400" dirty="0">
              <a:effectLst>
                <a:outerShdw blurRad="50800" dist="38100" dir="2700000" algn="tl" rotWithShape="0">
                  <a:prstClr val="black">
                    <a:alpha val="40000"/>
                  </a:prstClr>
                </a:outerShdw>
              </a:effectLst>
            </a:endParaRPr>
          </a:p>
        </p:txBody>
      </p:sp>
      <p:sp>
        <p:nvSpPr>
          <p:cNvPr id="5" name="4 - Ορθογώνιο"/>
          <p:cNvSpPr/>
          <p:nvPr/>
        </p:nvSpPr>
        <p:spPr>
          <a:xfrm>
            <a:off x="0" y="593725"/>
            <a:ext cx="2364302" cy="369332"/>
          </a:xfrm>
          <a:prstGeom prst="rect">
            <a:avLst/>
          </a:prstGeom>
        </p:spPr>
        <p:txBody>
          <a:bodyPr wrap="none">
            <a:spAutoFit/>
          </a:bodyPr>
          <a:lstStyle/>
          <a:p>
            <a:r>
              <a:rPr lang="el-GR" b="1" u="sng" dirty="0" smtClean="0"/>
              <a:t>ΑΝΤΛΙΑ ΘΕΡΜΟΤΗΤΑΣ </a:t>
            </a:r>
            <a:endParaRPr lang="el-GR" b="1" u="sng" dirty="0"/>
          </a:p>
        </p:txBody>
      </p:sp>
      <p:sp>
        <p:nvSpPr>
          <p:cNvPr id="6" name="5 - Ορθογώνιο"/>
          <p:cNvSpPr/>
          <p:nvPr/>
        </p:nvSpPr>
        <p:spPr>
          <a:xfrm>
            <a:off x="0" y="955675"/>
            <a:ext cx="6858000" cy="1477328"/>
          </a:xfrm>
          <a:prstGeom prst="rect">
            <a:avLst/>
          </a:prstGeom>
        </p:spPr>
        <p:txBody>
          <a:bodyPr wrap="square">
            <a:spAutoFit/>
          </a:bodyPr>
          <a:lstStyle/>
          <a:p>
            <a:pPr>
              <a:buFont typeface="Wingdings" pitchFamily="2" charset="2"/>
              <a:buChar char="Ø"/>
            </a:pPr>
            <a:r>
              <a:rPr lang="el-GR" dirty="0" smtClean="0"/>
              <a:t>Ο Ιούλιος είναι ο μήνας με τη μεγαλύτερη ψυκτική ανάγκη μέσα στο έτος</a:t>
            </a:r>
          </a:p>
          <a:p>
            <a:pPr>
              <a:buFont typeface="Wingdings" pitchFamily="2" charset="2"/>
              <a:buChar char="Ø"/>
            </a:pPr>
            <a:r>
              <a:rPr lang="el-GR" dirty="0" smtClean="0"/>
              <a:t> Η αντλία θερμότητας με πηγή τον αέρα αποτελεί μια ευρέως διαδεδομένη λύση για ψύξη, λόγω των χαμηλότερων λειτουργικών εξόδων της </a:t>
            </a:r>
            <a:endParaRPr lang="el-GR" dirty="0"/>
          </a:p>
        </p:txBody>
      </p:sp>
      <p:sp>
        <p:nvSpPr>
          <p:cNvPr id="7" name="6 - Ορθογώνιο"/>
          <p:cNvSpPr/>
          <p:nvPr/>
        </p:nvSpPr>
        <p:spPr>
          <a:xfrm>
            <a:off x="0" y="2644775"/>
            <a:ext cx="3013133" cy="369332"/>
          </a:xfrm>
          <a:prstGeom prst="rect">
            <a:avLst/>
          </a:prstGeom>
        </p:spPr>
        <p:txBody>
          <a:bodyPr wrap="none">
            <a:spAutoFit/>
          </a:bodyPr>
          <a:lstStyle/>
          <a:p>
            <a:r>
              <a:rPr lang="el-GR" b="1" u="sng" dirty="0" smtClean="0"/>
              <a:t>ΦΩΤΟΒΟΛΤΑΙΚΑ ΣΥΣΤΗΜΑΤΑ </a:t>
            </a:r>
          </a:p>
        </p:txBody>
      </p:sp>
      <p:sp>
        <p:nvSpPr>
          <p:cNvPr id="8" name="7 - Ορθογώνιο"/>
          <p:cNvSpPr/>
          <p:nvPr/>
        </p:nvSpPr>
        <p:spPr>
          <a:xfrm>
            <a:off x="0" y="3006725"/>
            <a:ext cx="9144000" cy="923330"/>
          </a:xfrm>
          <a:prstGeom prst="rect">
            <a:avLst/>
          </a:prstGeom>
        </p:spPr>
        <p:txBody>
          <a:bodyPr wrap="square">
            <a:spAutoFit/>
          </a:bodyPr>
          <a:lstStyle/>
          <a:p>
            <a:pPr>
              <a:buFont typeface="Wingdings" pitchFamily="2" charset="2"/>
              <a:buChar char="Ø"/>
            </a:pPr>
            <a:r>
              <a:rPr lang="el-GR" dirty="0" smtClean="0"/>
              <a:t>Η ονομαστική ισχύς των φωτοβολταϊκών συστημάτων δεν επιτυγχάνεται ποτέ πλήρως, καθώς η απόδοσή τους αυξάνεται ελαφρώς σε χαμηλότερες θερμοκρασίες, με τις μέγιστες τιμές να παρατηρούνται κυρίως στους ψυχρότερους μήνες.</a:t>
            </a:r>
            <a:endParaRPr lang="el-GR" dirty="0"/>
          </a:p>
        </p:txBody>
      </p:sp>
      <p:sp>
        <p:nvSpPr>
          <p:cNvPr id="9" name="8 - Ορθογώνιο"/>
          <p:cNvSpPr/>
          <p:nvPr/>
        </p:nvSpPr>
        <p:spPr>
          <a:xfrm>
            <a:off x="0" y="3911600"/>
            <a:ext cx="9144000" cy="646331"/>
          </a:xfrm>
          <a:prstGeom prst="rect">
            <a:avLst/>
          </a:prstGeom>
        </p:spPr>
        <p:txBody>
          <a:bodyPr wrap="square">
            <a:spAutoFit/>
          </a:bodyPr>
          <a:lstStyle/>
          <a:p>
            <a:pPr>
              <a:buFont typeface="Wingdings" pitchFamily="2" charset="2"/>
              <a:buChar char="Ø"/>
            </a:pPr>
            <a:r>
              <a:rPr lang="el-GR" dirty="0" smtClean="0"/>
              <a:t>Η συνολική παραγόμενη ισχύς από τα Φ/Β είναι αρκετά υψηλότερη από την ετήσια ηλεκτρική κατανάλωση της αντλίας για ψύξη</a:t>
            </a:r>
            <a:endParaRPr lang="el-GR" dirty="0"/>
          </a:p>
        </p:txBody>
      </p:sp>
      <p:sp>
        <p:nvSpPr>
          <p:cNvPr id="10" name="9 - Ορθογώνιο"/>
          <p:cNvSpPr/>
          <p:nvPr/>
        </p:nvSpPr>
        <p:spPr>
          <a:xfrm>
            <a:off x="0" y="4635500"/>
            <a:ext cx="9144000" cy="1200329"/>
          </a:xfrm>
          <a:prstGeom prst="rect">
            <a:avLst/>
          </a:prstGeom>
        </p:spPr>
        <p:txBody>
          <a:bodyPr wrap="square">
            <a:spAutoFit/>
          </a:bodyPr>
          <a:lstStyle/>
          <a:p>
            <a:pPr>
              <a:buFont typeface="Wingdings" pitchFamily="2" charset="2"/>
              <a:buChar char="Ø"/>
            </a:pPr>
            <a:r>
              <a:rPr lang="el-GR" dirty="0" smtClean="0"/>
              <a:t>Υπάρχουν πολλές στιγμές μέσα στο χρόνο που η στιγμιαία κατανάλωση της αντλίας είναι μεγαλύτερη από τη στιγμιαία παραγωγή ενέργειας από τα φωτοβολταικά, ιδιαίτερα τους καλοκαιρινούς μήνες που η αντλία πρέπει να δουλεύει συνεχόμενα για να διατηρεί τις θερμοκρασιακές απαιτήσεις, ενώ τα Φ/Β παράγουν ενέργεια κατά τη διάρκεια της ημέρας </a:t>
            </a:r>
            <a:endParaRPr lang="el-GR" dirty="0"/>
          </a:p>
        </p:txBody>
      </p:sp>
      <p:sp>
        <p:nvSpPr>
          <p:cNvPr id="11" name="10 - Θέση αριθμού διαφάνειας"/>
          <p:cNvSpPr>
            <a:spLocks noGrp="1"/>
          </p:cNvSpPr>
          <p:nvPr>
            <p:ph type="sldNum" sz="quarter" idx="12"/>
          </p:nvPr>
        </p:nvSpPr>
        <p:spPr/>
        <p:txBody>
          <a:bodyPr/>
          <a:lstStyle/>
          <a:p>
            <a:fld id="{1B922D4D-4110-4BE8-87A4-B4F07CF8E674}" type="slidenum">
              <a:rPr lang="el-GR" smtClean="0"/>
              <a:pPr/>
              <a:t>25</a:t>
            </a:fld>
            <a:endParaRPr lang="el-G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 Ορθογώνιο"/>
          <p:cNvSpPr/>
          <p:nvPr/>
        </p:nvSpPr>
        <p:spPr>
          <a:xfrm>
            <a:off x="0" y="0"/>
            <a:ext cx="9144000" cy="461665"/>
          </a:xfrm>
          <a:prstGeom prst="rect">
            <a:avLst/>
          </a:prstGeom>
          <a:solidFill>
            <a:schemeClr val="accent3">
              <a:lumMod val="40000"/>
              <a:lumOff val="60000"/>
            </a:schemeClr>
          </a:solidFill>
        </p:spPr>
        <p:txBody>
          <a:bodyPr wrap="square" anchor="ctr">
            <a:spAutoFit/>
          </a:bodyPr>
          <a:lstStyle/>
          <a:p>
            <a:pPr lvl="0" algn="ctr">
              <a:spcBef>
                <a:spcPct val="0"/>
              </a:spcBef>
            </a:pPr>
            <a:r>
              <a:rPr lang="el-GR" sz="2400" dirty="0" smtClean="0">
                <a:effectLst>
                  <a:outerShdw blurRad="50800" dist="38100" dir="2700000" algn="tl" rotWithShape="0">
                    <a:prstClr val="black">
                      <a:alpha val="40000"/>
                    </a:prstClr>
                  </a:outerShdw>
                </a:effectLst>
              </a:rPr>
              <a:t>ΣΥΜΠΕΡΑΣΜΑΤΑ (2/3)</a:t>
            </a:r>
            <a:endParaRPr lang="en-US" sz="2400" dirty="0">
              <a:effectLst>
                <a:outerShdw blurRad="50800" dist="38100" dir="2700000" algn="tl" rotWithShape="0">
                  <a:prstClr val="black">
                    <a:alpha val="40000"/>
                  </a:prstClr>
                </a:outerShdw>
              </a:effectLst>
            </a:endParaRPr>
          </a:p>
        </p:txBody>
      </p:sp>
      <p:sp>
        <p:nvSpPr>
          <p:cNvPr id="5" name="4 - Ορθογώνιο"/>
          <p:cNvSpPr/>
          <p:nvPr/>
        </p:nvSpPr>
        <p:spPr>
          <a:xfrm>
            <a:off x="0" y="533400"/>
            <a:ext cx="1415772" cy="369332"/>
          </a:xfrm>
          <a:prstGeom prst="rect">
            <a:avLst/>
          </a:prstGeom>
        </p:spPr>
        <p:txBody>
          <a:bodyPr wrap="none">
            <a:spAutoFit/>
          </a:bodyPr>
          <a:lstStyle/>
          <a:p>
            <a:r>
              <a:rPr lang="en-US" b="1" u="sng" dirty="0" smtClean="0"/>
              <a:t>NET BILLING </a:t>
            </a:r>
            <a:endParaRPr lang="el-GR" b="1" u="sng" dirty="0" smtClean="0"/>
          </a:p>
        </p:txBody>
      </p:sp>
      <p:sp>
        <p:nvSpPr>
          <p:cNvPr id="6" name="5 - Ορθογώνιο"/>
          <p:cNvSpPr/>
          <p:nvPr/>
        </p:nvSpPr>
        <p:spPr>
          <a:xfrm>
            <a:off x="0" y="955675"/>
            <a:ext cx="9144000" cy="2031325"/>
          </a:xfrm>
          <a:prstGeom prst="rect">
            <a:avLst/>
          </a:prstGeom>
        </p:spPr>
        <p:txBody>
          <a:bodyPr wrap="square">
            <a:spAutoFit/>
          </a:bodyPr>
          <a:lstStyle/>
          <a:p>
            <a:pPr>
              <a:buFont typeface="Wingdings" pitchFamily="2" charset="2"/>
              <a:buChar char="Ø"/>
            </a:pPr>
            <a:r>
              <a:rPr lang="el-GR" dirty="0" smtClean="0"/>
              <a:t>Το </a:t>
            </a:r>
            <a:r>
              <a:rPr lang="el-GR" dirty="0" smtClean="0"/>
              <a:t>κέρδος για τη περίπτωση των 200 πάνελ είναι το μεγαλύτερο από τις 3 περιπτώσεις (1426 €), ενώ ακολουθεί η περίπτωση των 100 πάνελ και τελευταία αυτή των 48</a:t>
            </a:r>
          </a:p>
          <a:p>
            <a:pPr>
              <a:buFont typeface="Wingdings" pitchFamily="2" charset="2"/>
              <a:buChar char="Ø"/>
            </a:pPr>
            <a:r>
              <a:rPr lang="el-GR" dirty="0" smtClean="0"/>
              <a:t>Χωρίς τη χρήση μπαταρίας, το κέρδος μειώνεται για τα 100 και 48 πάνελ (με αρνητικό κέρδος στα 48), ενώ στα 200 πάνελ αυξάνεται λόγω της υπερπαραγωγής ενέργειας που διοχετεύεται στο </a:t>
            </a:r>
            <a:r>
              <a:rPr lang="el-GR" dirty="0" smtClean="0"/>
              <a:t>δίκτυο</a:t>
            </a:r>
            <a:endParaRPr lang="el-GR" dirty="0" smtClean="0"/>
          </a:p>
          <a:p>
            <a:pPr>
              <a:buFont typeface="Wingdings" pitchFamily="2" charset="2"/>
              <a:buChar char="Ø"/>
            </a:pPr>
            <a:r>
              <a:rPr lang="el-GR" dirty="0" smtClean="0"/>
              <a:t>Τα σενάρια χωρίς μπαταρίες δεν είναι πρακτικά εφαρμόσιμα, καθώς δεν είναι δυνατό να υπερφορτώνω το δίκτυο με τόσο μεγάλες ποσότητες ηλεκτρικής ενέργειας</a:t>
            </a:r>
            <a:endParaRPr lang="el-GR" dirty="0"/>
          </a:p>
        </p:txBody>
      </p:sp>
      <p:sp>
        <p:nvSpPr>
          <p:cNvPr id="7" name="6 - Ορθογώνιο"/>
          <p:cNvSpPr/>
          <p:nvPr/>
        </p:nvSpPr>
        <p:spPr>
          <a:xfrm>
            <a:off x="0" y="3429000"/>
            <a:ext cx="2270943" cy="369332"/>
          </a:xfrm>
          <a:prstGeom prst="rect">
            <a:avLst/>
          </a:prstGeom>
        </p:spPr>
        <p:txBody>
          <a:bodyPr wrap="none">
            <a:spAutoFit/>
          </a:bodyPr>
          <a:lstStyle/>
          <a:p>
            <a:r>
              <a:rPr lang="el-GR" b="1" u="sng" dirty="0" smtClean="0"/>
              <a:t>ΑΓΡΟΤΙΚΗ ΠΑΡΑΓΩΓΗ </a:t>
            </a:r>
            <a:endParaRPr lang="el-GR" b="1" u="sng" dirty="0"/>
          </a:p>
        </p:txBody>
      </p:sp>
      <p:sp>
        <p:nvSpPr>
          <p:cNvPr id="8" name="7 - Ορθογώνιο"/>
          <p:cNvSpPr/>
          <p:nvPr/>
        </p:nvSpPr>
        <p:spPr>
          <a:xfrm>
            <a:off x="0" y="3911600"/>
            <a:ext cx="9144000" cy="1754326"/>
          </a:xfrm>
          <a:prstGeom prst="rect">
            <a:avLst/>
          </a:prstGeom>
        </p:spPr>
        <p:txBody>
          <a:bodyPr wrap="square">
            <a:spAutoFit/>
          </a:bodyPr>
          <a:lstStyle/>
          <a:p>
            <a:pPr>
              <a:buFont typeface="Wingdings" pitchFamily="2" charset="2"/>
              <a:buChar char="Ø"/>
            </a:pPr>
            <a:r>
              <a:rPr lang="el-GR" dirty="0" smtClean="0"/>
              <a:t>Η παραγωγή σιταριού αυξάνεται καθώς αυξάνεται η απόσταση των Φ/Β συστοιχιών, αποτέλεσμα λογικό καθώς όσο αυξάνουμε την απόσταση d, μεγαλώνει και η ηλιακή ακτινοβολία που φτάνει στο έδαφος και βελτιώνονται οι συνθήκες ανάπτυξης της καλλιέργειας</a:t>
            </a:r>
          </a:p>
          <a:p>
            <a:pPr>
              <a:buFont typeface="Wingdings" pitchFamily="2" charset="2"/>
              <a:buChar char="Ø"/>
            </a:pPr>
            <a:r>
              <a:rPr lang="el-GR" dirty="0" smtClean="0"/>
              <a:t>Η μεγαλύτερη παραγωγή σιταριού σε σχέση με ελεύθερη καλλιέργεια σε απόσταση συστοιχιών 8 μέτρα οφείλεται στη βέλτιστη ισορροπία μεταξύ της σκίασης από τις Φ/Β συστοιχίες και της ηλιακής ακτινοβολίας που φτάνει στο έδαφος</a:t>
            </a:r>
            <a:endParaRPr lang="el-GR" dirty="0"/>
          </a:p>
        </p:txBody>
      </p:sp>
      <p:sp>
        <p:nvSpPr>
          <p:cNvPr id="9" name="8 - Θέση αριθμού διαφάνειας"/>
          <p:cNvSpPr>
            <a:spLocks noGrp="1"/>
          </p:cNvSpPr>
          <p:nvPr>
            <p:ph type="sldNum" sz="quarter" idx="12"/>
          </p:nvPr>
        </p:nvSpPr>
        <p:spPr/>
        <p:txBody>
          <a:bodyPr/>
          <a:lstStyle/>
          <a:p>
            <a:fld id="{1B922D4D-4110-4BE8-87A4-B4F07CF8E674}" type="slidenum">
              <a:rPr lang="el-GR" smtClean="0"/>
              <a:pPr/>
              <a:t>26</a:t>
            </a:fld>
            <a:endParaRPr lang="el-G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 Ορθογώνιο"/>
          <p:cNvSpPr/>
          <p:nvPr/>
        </p:nvSpPr>
        <p:spPr>
          <a:xfrm>
            <a:off x="0" y="0"/>
            <a:ext cx="9144000" cy="461665"/>
          </a:xfrm>
          <a:prstGeom prst="rect">
            <a:avLst/>
          </a:prstGeom>
          <a:solidFill>
            <a:schemeClr val="accent3">
              <a:lumMod val="40000"/>
              <a:lumOff val="60000"/>
            </a:schemeClr>
          </a:solidFill>
        </p:spPr>
        <p:txBody>
          <a:bodyPr wrap="square" anchor="ctr">
            <a:spAutoFit/>
          </a:bodyPr>
          <a:lstStyle/>
          <a:p>
            <a:pPr lvl="0" algn="ctr">
              <a:spcBef>
                <a:spcPct val="0"/>
              </a:spcBef>
            </a:pPr>
            <a:r>
              <a:rPr lang="el-GR" sz="2400" dirty="0" smtClean="0">
                <a:effectLst>
                  <a:outerShdw blurRad="50800" dist="38100" dir="2700000" algn="tl" rotWithShape="0">
                    <a:prstClr val="black">
                      <a:alpha val="40000"/>
                    </a:prstClr>
                  </a:outerShdw>
                </a:effectLst>
              </a:rPr>
              <a:t>ΣΥΜΠΕΡΑΣΜΑΤΑ (3/3)</a:t>
            </a:r>
            <a:endParaRPr lang="en-US" sz="2400" dirty="0">
              <a:effectLst>
                <a:outerShdw blurRad="50800" dist="38100" dir="2700000" algn="tl" rotWithShape="0">
                  <a:prstClr val="black">
                    <a:alpha val="40000"/>
                  </a:prstClr>
                </a:outerShdw>
              </a:effectLst>
            </a:endParaRPr>
          </a:p>
        </p:txBody>
      </p:sp>
      <p:grpSp>
        <p:nvGrpSpPr>
          <p:cNvPr id="7" name="6 - Ομάδα"/>
          <p:cNvGrpSpPr/>
          <p:nvPr/>
        </p:nvGrpSpPr>
        <p:grpSpPr>
          <a:xfrm>
            <a:off x="0" y="593725"/>
            <a:ext cx="9144001" cy="4669592"/>
            <a:chOff x="0" y="533400"/>
            <a:chExt cx="9144001" cy="4669592"/>
          </a:xfrm>
        </p:grpSpPr>
        <p:sp>
          <p:nvSpPr>
            <p:cNvPr id="5" name="4 - Ορθογώνιο"/>
            <p:cNvSpPr/>
            <p:nvPr/>
          </p:nvSpPr>
          <p:spPr>
            <a:xfrm>
              <a:off x="0" y="533400"/>
              <a:ext cx="6731138" cy="369332"/>
            </a:xfrm>
            <a:prstGeom prst="rect">
              <a:avLst/>
            </a:prstGeom>
          </p:spPr>
          <p:txBody>
            <a:bodyPr wrap="none">
              <a:spAutoFit/>
            </a:bodyPr>
            <a:lstStyle/>
            <a:p>
              <a:r>
                <a:rPr lang="el-GR" b="1" u="sng" dirty="0" smtClean="0"/>
                <a:t>ΤΕΧΝΙΚΟΟΙΚΟΝΟΜΙΚΗ ΑΞΙΟΛΟΓΗΣΗ ΣΥΝΔΥΑΣΜΕΝΩΝ ΣΥΣΤΗΜΑΤΩΝ</a:t>
              </a:r>
            </a:p>
          </p:txBody>
        </p:sp>
        <p:sp>
          <p:nvSpPr>
            <p:cNvPr id="6" name="5 - Ορθογώνιο"/>
            <p:cNvSpPr/>
            <p:nvPr/>
          </p:nvSpPr>
          <p:spPr>
            <a:xfrm>
              <a:off x="1" y="955675"/>
              <a:ext cx="9144000" cy="4247317"/>
            </a:xfrm>
            <a:prstGeom prst="rect">
              <a:avLst/>
            </a:prstGeom>
          </p:spPr>
          <p:txBody>
            <a:bodyPr wrap="square">
              <a:spAutoFit/>
            </a:bodyPr>
            <a:lstStyle/>
            <a:p>
              <a:pPr>
                <a:buFont typeface="Wingdings" pitchFamily="2" charset="2"/>
                <a:buChar char="Ø"/>
              </a:pPr>
              <a:r>
                <a:rPr lang="el-GR" dirty="0" smtClean="0"/>
                <a:t>Για όλες τις περιπτώσεις ο δείκτης LER είναι μεγαλύτερος του 1 που δείχνει ότι τα αγροφωτοβολταϊκά συστήματα που προσομοιώσαμε είναι πιο αποδοτικά από την ανεξάρτητη παραγωγή καλλιεργειών ή ηλεκτρικής ενέργειας</a:t>
              </a:r>
            </a:p>
            <a:p>
              <a:pPr>
                <a:buFont typeface="Wingdings" pitchFamily="2" charset="2"/>
                <a:buChar char="Ø"/>
              </a:pPr>
              <a:endParaRPr lang="el-GR" dirty="0" smtClean="0"/>
            </a:p>
            <a:p>
              <a:pPr>
                <a:buFont typeface="Wingdings" pitchFamily="2" charset="2"/>
                <a:buChar char="Ø"/>
              </a:pPr>
              <a:r>
                <a:rPr lang="el-GR" dirty="0" smtClean="0"/>
                <a:t>Ο δείκτης LER μειώνεται με την πυκνότητα των πάνελ, δείχνοντας ότι η ηλεκτρική παραγωγή υπερισχύει της αγροτικής στη συνολική </a:t>
              </a:r>
              <a:r>
                <a:rPr lang="el-GR" dirty="0" smtClean="0"/>
                <a:t>απόδοση</a:t>
              </a:r>
            </a:p>
            <a:p>
              <a:pPr>
                <a:buFont typeface="Wingdings" pitchFamily="2" charset="2"/>
                <a:buChar char="Ø"/>
              </a:pPr>
              <a:endParaRPr lang="el-GR" dirty="0" smtClean="0"/>
            </a:p>
            <a:p>
              <a:pPr>
                <a:buFont typeface="Wingdings" pitchFamily="2" charset="2"/>
                <a:buChar char="Ø"/>
              </a:pPr>
              <a:r>
                <a:rPr lang="el-GR" dirty="0" smtClean="0"/>
                <a:t>Οι τιμές αποπληρωμής, αν και υψηλότερες από το αναμενόμενο, θεωρούνται </a:t>
              </a:r>
              <a:r>
                <a:rPr lang="el-GR" dirty="0" smtClean="0"/>
                <a:t>βιώσιμες</a:t>
              </a:r>
            </a:p>
            <a:p>
              <a:pPr>
                <a:buFont typeface="Wingdings" pitchFamily="2" charset="2"/>
                <a:buChar char="Ø"/>
              </a:pPr>
              <a:endParaRPr lang="el-GR" dirty="0" smtClean="0"/>
            </a:p>
            <a:p>
              <a:pPr>
                <a:buFont typeface="Wingdings" pitchFamily="2" charset="2"/>
                <a:buChar char="Ø"/>
              </a:pPr>
              <a:r>
                <a:rPr lang="el-GR" dirty="0" smtClean="0"/>
                <a:t>Η 5η περίπτωση έχει τον μικρότερο χρόνο αποπληρωμής, ενώ ο LER είναι μέγιστος στην 4η </a:t>
              </a:r>
              <a:r>
                <a:rPr lang="el-GR" dirty="0" smtClean="0"/>
                <a:t>περίπτωση</a:t>
              </a:r>
            </a:p>
            <a:p>
              <a:pPr>
                <a:buFont typeface="Wingdings" pitchFamily="2" charset="2"/>
                <a:buChar char="Ø"/>
              </a:pPr>
              <a:endParaRPr lang="el-GR" dirty="0" smtClean="0"/>
            </a:p>
            <a:p>
              <a:pPr>
                <a:buFont typeface="Wingdings" pitchFamily="2" charset="2"/>
                <a:buChar char="Ø"/>
              </a:pPr>
              <a:r>
                <a:rPr lang="el-GR" dirty="0" smtClean="0"/>
                <a:t>Υψηλός LER σημαίνει πιο αποδοτική χρήση γης, αλλά δεν εγγυάται ταχύτερη </a:t>
              </a:r>
              <a:r>
                <a:rPr lang="el-GR" dirty="0" smtClean="0"/>
                <a:t>αποπληρωμή. Η </a:t>
              </a:r>
              <a:r>
                <a:rPr lang="el-GR" dirty="0" smtClean="0"/>
                <a:t>επιλογή στρατηγικής εξαρτάται από την προτεραιότητα: οικονομική βιωσιμότητα ή αποδοτικότητα χρήσης </a:t>
              </a:r>
              <a:r>
                <a:rPr lang="el-GR" dirty="0" smtClean="0"/>
                <a:t>γης</a:t>
              </a:r>
              <a:endParaRPr lang="el-GR" dirty="0"/>
            </a:p>
          </p:txBody>
        </p:sp>
      </p:grpSp>
      <p:sp>
        <p:nvSpPr>
          <p:cNvPr id="8" name="7 - Θέση αριθμού διαφάνειας"/>
          <p:cNvSpPr>
            <a:spLocks noGrp="1"/>
          </p:cNvSpPr>
          <p:nvPr>
            <p:ph type="sldNum" sz="quarter" idx="12"/>
          </p:nvPr>
        </p:nvSpPr>
        <p:spPr/>
        <p:txBody>
          <a:bodyPr/>
          <a:lstStyle/>
          <a:p>
            <a:fld id="{1B922D4D-4110-4BE8-87A4-B4F07CF8E674}" type="slidenum">
              <a:rPr lang="el-GR" smtClean="0"/>
              <a:pPr/>
              <a:t>27</a:t>
            </a:fld>
            <a:endParaRPr lang="el-G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 Ορθογώνιο"/>
          <p:cNvSpPr/>
          <p:nvPr/>
        </p:nvSpPr>
        <p:spPr>
          <a:xfrm>
            <a:off x="0" y="0"/>
            <a:ext cx="9144000" cy="461665"/>
          </a:xfrm>
          <a:prstGeom prst="rect">
            <a:avLst/>
          </a:prstGeom>
          <a:solidFill>
            <a:schemeClr val="accent3">
              <a:lumMod val="40000"/>
              <a:lumOff val="60000"/>
            </a:schemeClr>
          </a:solidFill>
        </p:spPr>
        <p:txBody>
          <a:bodyPr wrap="square" anchor="ctr">
            <a:spAutoFit/>
          </a:bodyPr>
          <a:lstStyle/>
          <a:p>
            <a:pPr lvl="0" algn="ctr">
              <a:spcBef>
                <a:spcPct val="0"/>
              </a:spcBef>
            </a:pPr>
            <a:r>
              <a:rPr lang="el-GR" sz="2400" dirty="0" smtClean="0"/>
              <a:t> </a:t>
            </a:r>
            <a:r>
              <a:rPr lang="el-GR" sz="2400" dirty="0" smtClean="0">
                <a:effectLst>
                  <a:outerShdw blurRad="50800" dist="38100" dir="2700000" algn="tl" rotWithShape="0">
                    <a:prstClr val="black">
                      <a:alpha val="40000"/>
                    </a:prstClr>
                  </a:outerShdw>
                </a:effectLst>
              </a:rPr>
              <a:t>ΠΡΟΤΑΣΕΙΣ ΓΙΑ ΜΕΛΛΟΝΤΙΚΗ ΕΡΕΥΝΑ</a:t>
            </a:r>
            <a:endParaRPr lang="en-US" sz="2400" dirty="0" smtClean="0">
              <a:effectLst>
                <a:outerShdw blurRad="50800" dist="38100" dir="2700000" algn="tl" rotWithShape="0">
                  <a:prstClr val="black">
                    <a:alpha val="40000"/>
                  </a:prstClr>
                </a:outerShdw>
              </a:effectLst>
            </a:endParaRPr>
          </a:p>
        </p:txBody>
      </p:sp>
      <p:sp>
        <p:nvSpPr>
          <p:cNvPr id="7" name="6 - Ορθογώνιο"/>
          <p:cNvSpPr/>
          <p:nvPr/>
        </p:nvSpPr>
        <p:spPr>
          <a:xfrm>
            <a:off x="1143000" y="1196975"/>
            <a:ext cx="6858000" cy="3970318"/>
          </a:xfrm>
          <a:prstGeom prst="rect">
            <a:avLst/>
          </a:prstGeom>
          <a:solidFill>
            <a:schemeClr val="accent3">
              <a:lumMod val="20000"/>
              <a:lumOff val="80000"/>
            </a:schemeClr>
          </a:solidFill>
        </p:spPr>
        <p:style>
          <a:lnRef idx="2">
            <a:schemeClr val="accent3"/>
          </a:lnRef>
          <a:fillRef idx="1">
            <a:schemeClr val="lt1"/>
          </a:fillRef>
          <a:effectRef idx="0">
            <a:schemeClr val="accent3"/>
          </a:effectRef>
          <a:fontRef idx="minor">
            <a:schemeClr val="dk1"/>
          </a:fontRef>
        </p:style>
        <p:txBody>
          <a:bodyPr wrap="square">
            <a:spAutoFit/>
          </a:bodyPr>
          <a:lstStyle/>
          <a:p>
            <a:pPr>
              <a:buFont typeface="Wingdings" pitchFamily="2" charset="2"/>
              <a:buChar char="v"/>
            </a:pPr>
            <a:r>
              <a:rPr lang="el-GR" dirty="0" smtClean="0"/>
              <a:t>Εξέταση των επιδράσεων των αγροβολταϊκών συστημάτων σε διάφορες παραμέτρους του μικροκλίματος, πέρα από την ακτινοβολία</a:t>
            </a:r>
          </a:p>
          <a:p>
            <a:pPr>
              <a:buFont typeface="Wingdings" pitchFamily="2" charset="2"/>
              <a:buChar char="v"/>
            </a:pPr>
            <a:endParaRPr lang="el-GR" dirty="0" smtClean="0"/>
          </a:p>
          <a:p>
            <a:pPr>
              <a:buFont typeface="Wingdings" pitchFamily="2" charset="2"/>
              <a:buChar char="v"/>
            </a:pPr>
            <a:r>
              <a:rPr lang="el-GR" dirty="0" smtClean="0"/>
              <a:t>Μελέτη αγροφωτοβολταικών συστημάτων σε θερμοκήπια</a:t>
            </a:r>
          </a:p>
          <a:p>
            <a:pPr>
              <a:buFont typeface="Wingdings" pitchFamily="2" charset="2"/>
              <a:buChar char="v"/>
            </a:pPr>
            <a:endParaRPr lang="el-GR" dirty="0" smtClean="0"/>
          </a:p>
          <a:p>
            <a:pPr>
              <a:buFont typeface="Wingdings" pitchFamily="2" charset="2"/>
              <a:buChar char="v"/>
            </a:pPr>
            <a:r>
              <a:rPr lang="el-GR" dirty="0" smtClean="0"/>
              <a:t>Μελέτη αγροφωτοβολταικών συστημάτων με διάφορες τεχνολογίες φωτοβολταικών πάνελ , όπως τα διπλής όψης και τα ημιδιαφανή</a:t>
            </a:r>
          </a:p>
          <a:p>
            <a:pPr>
              <a:buFont typeface="Wingdings" pitchFamily="2" charset="2"/>
              <a:buChar char="v"/>
            </a:pPr>
            <a:endParaRPr lang="el-GR" dirty="0" smtClean="0"/>
          </a:p>
          <a:p>
            <a:pPr>
              <a:buFont typeface="Wingdings" pitchFamily="2" charset="2"/>
              <a:buChar char="v"/>
            </a:pPr>
            <a:r>
              <a:rPr lang="el-GR" dirty="0" smtClean="0"/>
              <a:t>Εξέταση του συστήματος αγροβολταϊκών σε περιοχές με διαφορετικά κλιματικά χαρακτηριστικά, για να προσδιοριστούν οι συνθήκες που μεγιστοποιούν την αποδοτικότητά τους</a:t>
            </a:r>
          </a:p>
          <a:p>
            <a:pPr>
              <a:buFont typeface="Wingdings" pitchFamily="2" charset="2"/>
              <a:buChar char="v"/>
            </a:pPr>
            <a:endParaRPr lang="el-GR" dirty="0" smtClean="0"/>
          </a:p>
          <a:p>
            <a:pPr>
              <a:buFont typeface="Wingdings" pitchFamily="2" charset="2"/>
              <a:buChar char="v"/>
            </a:pPr>
            <a:r>
              <a:rPr lang="el-GR" dirty="0" smtClean="0"/>
              <a:t>Σύγκριση πρακτικής Net Metering με Net Billing σε παρόμοια συστήματα</a:t>
            </a:r>
            <a:endParaRPr lang="el-GR" dirty="0"/>
          </a:p>
        </p:txBody>
      </p:sp>
      <p:sp>
        <p:nvSpPr>
          <p:cNvPr id="8" name="7 - Θέση αριθμού διαφάνειας"/>
          <p:cNvSpPr>
            <a:spLocks noGrp="1"/>
          </p:cNvSpPr>
          <p:nvPr>
            <p:ph type="sldNum" sz="quarter" idx="12"/>
          </p:nvPr>
        </p:nvSpPr>
        <p:spPr/>
        <p:txBody>
          <a:bodyPr/>
          <a:lstStyle/>
          <a:p>
            <a:fld id="{1B922D4D-4110-4BE8-87A4-B4F07CF8E674}" type="slidenum">
              <a:rPr lang="el-GR" smtClean="0"/>
              <a:pPr/>
              <a:t>28</a:t>
            </a:fld>
            <a:endParaRPr lang="el-G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 Ορθογώνιο"/>
          <p:cNvSpPr/>
          <p:nvPr/>
        </p:nvSpPr>
        <p:spPr>
          <a:xfrm>
            <a:off x="2906274" y="3198168"/>
            <a:ext cx="3331452" cy="461665"/>
          </a:xfrm>
          <a:prstGeom prst="rect">
            <a:avLst/>
          </a:prstGeom>
          <a:solidFill>
            <a:schemeClr val="bg1">
              <a:lumMod val="85000"/>
            </a:schemeClr>
          </a:solidFill>
        </p:spPr>
        <p:style>
          <a:lnRef idx="2">
            <a:schemeClr val="accent3"/>
          </a:lnRef>
          <a:fillRef idx="1">
            <a:schemeClr val="lt1"/>
          </a:fillRef>
          <a:effectRef idx="0">
            <a:schemeClr val="accent3"/>
          </a:effectRef>
          <a:fontRef idx="minor">
            <a:schemeClr val="dk1"/>
          </a:fontRef>
        </p:style>
        <p:txBody>
          <a:bodyPr wrap="square">
            <a:spAutoFit/>
          </a:bodyPr>
          <a:lstStyle/>
          <a:p>
            <a:pPr algn="ctr"/>
            <a:r>
              <a:rPr lang="el-GR" sz="2400" dirty="0" smtClean="0">
                <a:solidFill>
                  <a:schemeClr val="dk1"/>
                </a:solidFill>
              </a:rPr>
              <a:t>ΣΑΣ ΕΥΧΑΡΙΣΤΩ ΠΟΛΥ </a:t>
            </a:r>
          </a:p>
        </p:txBody>
      </p:sp>
      <p:sp>
        <p:nvSpPr>
          <p:cNvPr id="5" name="4 - Θέση αριθμού διαφάνειας"/>
          <p:cNvSpPr>
            <a:spLocks noGrp="1"/>
          </p:cNvSpPr>
          <p:nvPr>
            <p:ph type="sldNum" sz="quarter" idx="12"/>
          </p:nvPr>
        </p:nvSpPr>
        <p:spPr/>
        <p:txBody>
          <a:bodyPr/>
          <a:lstStyle/>
          <a:p>
            <a:fld id="{1B922D4D-4110-4BE8-87A4-B4F07CF8E674}" type="slidenum">
              <a:rPr lang="el-GR" smtClean="0"/>
              <a:pPr/>
              <a:t>29</a:t>
            </a:fld>
            <a:endParaRPr lang="el-G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 Ορθογώνιο"/>
          <p:cNvSpPr/>
          <p:nvPr/>
        </p:nvSpPr>
        <p:spPr>
          <a:xfrm>
            <a:off x="0" y="0"/>
            <a:ext cx="9144000" cy="461665"/>
          </a:xfrm>
          <a:prstGeom prst="rect">
            <a:avLst/>
          </a:prstGeom>
          <a:solidFill>
            <a:schemeClr val="accent3">
              <a:lumMod val="40000"/>
              <a:lumOff val="60000"/>
            </a:schemeClr>
          </a:solidFill>
        </p:spPr>
        <p:txBody>
          <a:bodyPr wrap="square" anchor="ctr">
            <a:spAutoFit/>
          </a:bodyPr>
          <a:lstStyle/>
          <a:p>
            <a:pPr lvl="0" algn="ctr">
              <a:spcBef>
                <a:spcPct val="0"/>
              </a:spcBef>
            </a:pPr>
            <a:r>
              <a:rPr lang="el-GR" sz="2400" dirty="0" smtClean="0">
                <a:effectLst>
                  <a:outerShdw blurRad="50800" dist="38100" dir="2700000" algn="tl" rotWithShape="0">
                    <a:prstClr val="black">
                      <a:alpha val="40000"/>
                    </a:prstClr>
                  </a:outerShdw>
                </a:effectLst>
              </a:rPr>
              <a:t>ΕΙΣΑΓΩΓΗ</a:t>
            </a:r>
            <a:endParaRPr lang="en-US" sz="2400" dirty="0">
              <a:effectLst>
                <a:outerShdw blurRad="50800" dist="38100" dir="2700000" algn="tl" rotWithShape="0">
                  <a:prstClr val="black">
                    <a:alpha val="40000"/>
                  </a:prstClr>
                </a:outerShdw>
              </a:effectLst>
            </a:endParaRPr>
          </a:p>
        </p:txBody>
      </p:sp>
      <p:grpSp>
        <p:nvGrpSpPr>
          <p:cNvPr id="75" name="74 - Ομάδα"/>
          <p:cNvGrpSpPr/>
          <p:nvPr/>
        </p:nvGrpSpPr>
        <p:grpSpPr>
          <a:xfrm>
            <a:off x="288925" y="714375"/>
            <a:ext cx="7533764" cy="2757706"/>
            <a:chOff x="650875" y="4032250"/>
            <a:chExt cx="7533764" cy="2757706"/>
          </a:xfrm>
        </p:grpSpPr>
        <p:sp>
          <p:nvSpPr>
            <p:cNvPr id="7" name="6 - Ορθογώνιο"/>
            <p:cNvSpPr/>
            <p:nvPr/>
          </p:nvSpPr>
          <p:spPr>
            <a:xfrm>
              <a:off x="3667125" y="4032250"/>
              <a:ext cx="3021981" cy="369332"/>
            </a:xfrm>
            <a:prstGeom prst="rect">
              <a:avLst/>
            </a:prstGeom>
            <a:solidFill>
              <a:schemeClr val="accent3">
                <a:lumMod val="20000"/>
                <a:lumOff val="80000"/>
              </a:schemeClr>
            </a:solidFill>
          </p:spPr>
          <p:style>
            <a:lnRef idx="2">
              <a:schemeClr val="accent3"/>
            </a:lnRef>
            <a:fillRef idx="1">
              <a:schemeClr val="lt1"/>
            </a:fillRef>
            <a:effectRef idx="0">
              <a:schemeClr val="accent3"/>
            </a:effectRef>
            <a:fontRef idx="minor">
              <a:schemeClr val="dk1"/>
            </a:fontRef>
          </p:style>
          <p:txBody>
            <a:bodyPr wrap="square">
              <a:spAutoFit/>
            </a:bodyPr>
            <a:lstStyle/>
            <a:p>
              <a:pPr algn="ctr"/>
              <a:r>
                <a:rPr lang="el-GR" dirty="0" smtClean="0"/>
                <a:t>Ανανεώσιμες πηγές ενέργειας</a:t>
              </a:r>
              <a:endParaRPr lang="el-GR" dirty="0"/>
            </a:p>
          </p:txBody>
        </p:sp>
        <p:sp>
          <p:nvSpPr>
            <p:cNvPr id="25" name="24 - Ορθογώνιο"/>
            <p:cNvSpPr/>
            <p:nvPr/>
          </p:nvSpPr>
          <p:spPr>
            <a:xfrm>
              <a:off x="1857375" y="4756150"/>
              <a:ext cx="1744452" cy="369332"/>
            </a:xfrm>
            <a:prstGeom prst="rect">
              <a:avLst/>
            </a:prstGeom>
            <a:solidFill>
              <a:schemeClr val="accent3">
                <a:lumMod val="20000"/>
                <a:lumOff val="80000"/>
              </a:schemeClr>
            </a:solidFill>
          </p:spPr>
          <p:style>
            <a:lnRef idx="2">
              <a:schemeClr val="accent3"/>
            </a:lnRef>
            <a:fillRef idx="1">
              <a:schemeClr val="lt1"/>
            </a:fillRef>
            <a:effectRef idx="0">
              <a:schemeClr val="accent3"/>
            </a:effectRef>
            <a:fontRef idx="minor">
              <a:schemeClr val="dk1"/>
            </a:fontRef>
          </p:style>
          <p:txBody>
            <a:bodyPr wrap="none">
              <a:spAutoFit/>
            </a:bodyPr>
            <a:lstStyle/>
            <a:p>
              <a:r>
                <a:rPr lang="el-GR" dirty="0" smtClean="0"/>
                <a:t>Ηλιακή ενέργεια</a:t>
              </a:r>
              <a:endParaRPr lang="el-GR" dirty="0"/>
            </a:p>
          </p:txBody>
        </p:sp>
        <p:sp>
          <p:nvSpPr>
            <p:cNvPr id="26" name="25 - Ορθογώνιο"/>
            <p:cNvSpPr/>
            <p:nvPr/>
          </p:nvSpPr>
          <p:spPr>
            <a:xfrm>
              <a:off x="3667125" y="5178425"/>
              <a:ext cx="1785938" cy="369332"/>
            </a:xfrm>
            <a:prstGeom prst="rect">
              <a:avLst/>
            </a:prstGeom>
            <a:solidFill>
              <a:schemeClr val="accent3">
                <a:lumMod val="20000"/>
                <a:lumOff val="80000"/>
              </a:schemeClr>
            </a:solidFill>
          </p:spPr>
          <p:style>
            <a:lnRef idx="2">
              <a:schemeClr val="accent3"/>
            </a:lnRef>
            <a:fillRef idx="1">
              <a:schemeClr val="lt1"/>
            </a:fillRef>
            <a:effectRef idx="0">
              <a:schemeClr val="accent3"/>
            </a:effectRef>
            <a:fontRef idx="minor">
              <a:schemeClr val="dk1"/>
            </a:fontRef>
          </p:style>
          <p:txBody>
            <a:bodyPr wrap="none">
              <a:spAutoFit/>
            </a:bodyPr>
            <a:lstStyle/>
            <a:p>
              <a:r>
                <a:rPr lang="el-GR" dirty="0" smtClean="0"/>
                <a:t>Αιολική ενέργεια</a:t>
              </a:r>
              <a:endParaRPr lang="el-GR" dirty="0"/>
            </a:p>
          </p:txBody>
        </p:sp>
        <p:sp>
          <p:nvSpPr>
            <p:cNvPr id="27" name="26 - Ορθογώνιο"/>
            <p:cNvSpPr/>
            <p:nvPr/>
          </p:nvSpPr>
          <p:spPr>
            <a:xfrm>
              <a:off x="5597525" y="5178425"/>
              <a:ext cx="1749424" cy="646331"/>
            </a:xfrm>
            <a:prstGeom prst="rect">
              <a:avLst/>
            </a:prstGeom>
            <a:solidFill>
              <a:schemeClr val="accent3">
                <a:lumMod val="20000"/>
                <a:lumOff val="80000"/>
              </a:schemeClr>
            </a:solidFill>
          </p:spPr>
          <p:style>
            <a:lnRef idx="2">
              <a:schemeClr val="accent3"/>
            </a:lnRef>
            <a:fillRef idx="1">
              <a:schemeClr val="lt1"/>
            </a:fillRef>
            <a:effectRef idx="0">
              <a:schemeClr val="accent3"/>
            </a:effectRef>
            <a:fontRef idx="minor">
              <a:schemeClr val="dk1"/>
            </a:fontRef>
          </p:style>
          <p:txBody>
            <a:bodyPr wrap="square">
              <a:spAutoFit/>
            </a:bodyPr>
            <a:lstStyle/>
            <a:p>
              <a:pPr algn="ctr"/>
              <a:r>
                <a:rPr lang="el-GR" dirty="0" smtClean="0"/>
                <a:t>Υδροηλεκτρική ενέργεια</a:t>
              </a:r>
              <a:endParaRPr lang="el-GR" dirty="0"/>
            </a:p>
          </p:txBody>
        </p:sp>
        <p:sp>
          <p:nvSpPr>
            <p:cNvPr id="34" name="33 - Ορθογώνιο"/>
            <p:cNvSpPr/>
            <p:nvPr/>
          </p:nvSpPr>
          <p:spPr>
            <a:xfrm>
              <a:off x="7226300" y="4695825"/>
              <a:ext cx="958339" cy="369332"/>
            </a:xfrm>
            <a:prstGeom prst="rect">
              <a:avLst/>
            </a:prstGeom>
            <a:solidFill>
              <a:schemeClr val="accent3">
                <a:lumMod val="20000"/>
                <a:lumOff val="80000"/>
              </a:schemeClr>
            </a:solidFill>
          </p:spPr>
          <p:style>
            <a:lnRef idx="2">
              <a:schemeClr val="accent3"/>
            </a:lnRef>
            <a:fillRef idx="1">
              <a:schemeClr val="lt1"/>
            </a:fillRef>
            <a:effectRef idx="0">
              <a:schemeClr val="accent3"/>
            </a:effectRef>
            <a:fontRef idx="minor">
              <a:schemeClr val="dk1"/>
            </a:fontRef>
          </p:style>
          <p:txBody>
            <a:bodyPr wrap="none">
              <a:spAutoFit/>
            </a:bodyPr>
            <a:lstStyle/>
            <a:p>
              <a:r>
                <a:rPr lang="el-GR" dirty="0" smtClean="0"/>
                <a:t>Βιομάζα</a:t>
              </a:r>
              <a:endParaRPr lang="el-GR" dirty="0"/>
            </a:p>
          </p:txBody>
        </p:sp>
        <p:cxnSp>
          <p:nvCxnSpPr>
            <p:cNvPr id="38" name="37 - Ευθύγραμμο βέλος σύνδεσης"/>
            <p:cNvCxnSpPr>
              <a:stCxn id="7" idx="2"/>
              <a:endCxn id="27" idx="0"/>
            </p:cNvCxnSpPr>
            <p:nvPr/>
          </p:nvCxnSpPr>
          <p:spPr>
            <a:xfrm rot="16200000" flipH="1">
              <a:off x="5436755" y="4142942"/>
              <a:ext cx="776843" cy="1294121"/>
            </a:xfrm>
            <a:prstGeom prst="straightConnector1">
              <a:avLst/>
            </a:prstGeom>
            <a:ln>
              <a:solidFill>
                <a:schemeClr val="accent3">
                  <a:lumMod val="75000"/>
                </a:schemeClr>
              </a:solidFill>
              <a:tailEnd type="arrow"/>
            </a:ln>
          </p:spPr>
          <p:style>
            <a:lnRef idx="1">
              <a:schemeClr val="accent3"/>
            </a:lnRef>
            <a:fillRef idx="0">
              <a:schemeClr val="accent3"/>
            </a:fillRef>
            <a:effectRef idx="0">
              <a:schemeClr val="accent3"/>
            </a:effectRef>
            <a:fontRef idx="minor">
              <a:schemeClr val="tx1"/>
            </a:fontRef>
          </p:style>
        </p:cxnSp>
        <p:cxnSp>
          <p:nvCxnSpPr>
            <p:cNvPr id="41" name="40 - Ευθύγραμμο βέλος σύνδεσης"/>
            <p:cNvCxnSpPr>
              <a:stCxn id="7" idx="2"/>
              <a:endCxn id="25" idx="0"/>
            </p:cNvCxnSpPr>
            <p:nvPr/>
          </p:nvCxnSpPr>
          <p:spPr>
            <a:xfrm rot="5400000">
              <a:off x="3776575" y="3354609"/>
              <a:ext cx="354568" cy="2448515"/>
            </a:xfrm>
            <a:prstGeom prst="straightConnector1">
              <a:avLst/>
            </a:prstGeom>
            <a:ln>
              <a:solidFill>
                <a:schemeClr val="accent3">
                  <a:lumMod val="75000"/>
                </a:schemeClr>
              </a:solidFill>
              <a:tailEnd type="arrow"/>
            </a:ln>
          </p:spPr>
          <p:style>
            <a:lnRef idx="1">
              <a:schemeClr val="accent3"/>
            </a:lnRef>
            <a:fillRef idx="0">
              <a:schemeClr val="accent3"/>
            </a:fillRef>
            <a:effectRef idx="0">
              <a:schemeClr val="accent3"/>
            </a:effectRef>
            <a:fontRef idx="minor">
              <a:schemeClr val="tx1"/>
            </a:fontRef>
          </p:style>
        </p:cxnSp>
        <p:cxnSp>
          <p:nvCxnSpPr>
            <p:cNvPr id="51" name="50 - Ευθύγραμμο βέλος σύνδεσης"/>
            <p:cNvCxnSpPr>
              <a:stCxn id="7" idx="2"/>
              <a:endCxn id="26" idx="0"/>
            </p:cNvCxnSpPr>
            <p:nvPr/>
          </p:nvCxnSpPr>
          <p:spPr>
            <a:xfrm rot="5400000">
              <a:off x="4480684" y="4480992"/>
              <a:ext cx="776843" cy="618022"/>
            </a:xfrm>
            <a:prstGeom prst="straightConnector1">
              <a:avLst/>
            </a:prstGeom>
            <a:ln>
              <a:solidFill>
                <a:schemeClr val="accent3">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53" name="52 - Ευθύγραμμο βέλος σύνδεσης"/>
            <p:cNvCxnSpPr>
              <a:stCxn id="7" idx="2"/>
              <a:endCxn id="34" idx="0"/>
            </p:cNvCxnSpPr>
            <p:nvPr/>
          </p:nvCxnSpPr>
          <p:spPr>
            <a:xfrm rot="16200000" flipH="1">
              <a:off x="6294672" y="3285026"/>
              <a:ext cx="294243" cy="2527354"/>
            </a:xfrm>
            <a:prstGeom prst="straightConnector1">
              <a:avLst/>
            </a:prstGeom>
            <a:ln>
              <a:solidFill>
                <a:schemeClr val="accent3">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57" name="56 - Ευθύγραμμο βέλος σύνδεσης"/>
            <p:cNvCxnSpPr>
              <a:stCxn id="25" idx="2"/>
            </p:cNvCxnSpPr>
            <p:nvPr/>
          </p:nvCxnSpPr>
          <p:spPr>
            <a:xfrm rot="16200000" flipH="1">
              <a:off x="2796104" y="5058979"/>
              <a:ext cx="1018143" cy="1151148"/>
            </a:xfrm>
            <a:prstGeom prst="straightConnector1">
              <a:avLst/>
            </a:prstGeom>
            <a:ln>
              <a:solidFill>
                <a:schemeClr val="accent3">
                  <a:lumMod val="75000"/>
                </a:schemeClr>
              </a:solidFill>
              <a:tailEnd type="arrow"/>
            </a:ln>
          </p:spPr>
          <p:style>
            <a:lnRef idx="1">
              <a:schemeClr val="accent3"/>
            </a:lnRef>
            <a:fillRef idx="0">
              <a:schemeClr val="accent3"/>
            </a:fillRef>
            <a:effectRef idx="0">
              <a:schemeClr val="accent3"/>
            </a:effectRef>
            <a:fontRef idx="minor">
              <a:schemeClr val="tx1"/>
            </a:fontRef>
          </p:style>
        </p:cxnSp>
        <p:sp>
          <p:nvSpPr>
            <p:cNvPr id="59" name="58 - Ορθογώνιο"/>
            <p:cNvSpPr/>
            <p:nvPr/>
          </p:nvSpPr>
          <p:spPr>
            <a:xfrm>
              <a:off x="650875" y="6143625"/>
              <a:ext cx="6394450" cy="646331"/>
            </a:xfrm>
            <a:prstGeom prst="rect">
              <a:avLst/>
            </a:prstGeom>
            <a:solidFill>
              <a:schemeClr val="accent3">
                <a:lumMod val="20000"/>
                <a:lumOff val="80000"/>
              </a:schemeClr>
            </a:solidFill>
          </p:spPr>
          <p:style>
            <a:lnRef idx="2">
              <a:schemeClr val="accent3"/>
            </a:lnRef>
            <a:fillRef idx="1">
              <a:schemeClr val="lt1"/>
            </a:fillRef>
            <a:effectRef idx="0">
              <a:schemeClr val="accent3"/>
            </a:effectRef>
            <a:fontRef idx="minor">
              <a:schemeClr val="dk1"/>
            </a:fontRef>
          </p:style>
          <p:txBody>
            <a:bodyPr wrap="square">
              <a:spAutoFit/>
            </a:bodyPr>
            <a:lstStyle/>
            <a:p>
              <a:r>
                <a:rPr lang="el-GR" dirty="0" smtClean="0"/>
                <a:t>Ευρέως διαθέσιμη      Ταχεία ανάπτυξη φωτοβολταϊκών συστημάτων  </a:t>
              </a:r>
              <a:endParaRPr lang="el-GR" dirty="0"/>
            </a:p>
          </p:txBody>
        </p:sp>
      </p:grpSp>
      <p:sp>
        <p:nvSpPr>
          <p:cNvPr id="76" name="75 - Ορθογώνιο"/>
          <p:cNvSpPr/>
          <p:nvPr/>
        </p:nvSpPr>
        <p:spPr>
          <a:xfrm>
            <a:off x="0" y="3971925"/>
            <a:ext cx="8867775" cy="1200329"/>
          </a:xfrm>
          <a:prstGeom prst="rect">
            <a:avLst/>
          </a:prstGeom>
        </p:spPr>
        <p:txBody>
          <a:bodyPr wrap="square">
            <a:spAutoFit/>
          </a:bodyPr>
          <a:lstStyle/>
          <a:p>
            <a:r>
              <a:rPr lang="el-GR" dirty="0" smtClean="0"/>
              <a:t>Ωστόσο η σχετικά χαμηλή πυκνότητα ισχύος των ηλιακών φωτοβολταϊκών συστημάτων</a:t>
            </a:r>
          </a:p>
          <a:p>
            <a:r>
              <a:rPr lang="el-GR" dirty="0" smtClean="0"/>
              <a:t>απαιτεί μεγάλες εκτάσεις γης</a:t>
            </a:r>
          </a:p>
          <a:p>
            <a:endParaRPr lang="el-GR" dirty="0" smtClean="0"/>
          </a:p>
          <a:p>
            <a:r>
              <a:rPr lang="el-GR" dirty="0" smtClean="0"/>
              <a:t>Έντονος ανταγωνισμός για τη χρήση της γης, κυρίως με τη γεωργία</a:t>
            </a:r>
            <a:endParaRPr lang="el-GR" dirty="0"/>
          </a:p>
        </p:txBody>
      </p:sp>
      <p:sp>
        <p:nvSpPr>
          <p:cNvPr id="77" name="76 - Βέλος προς τα κάτω"/>
          <p:cNvSpPr/>
          <p:nvPr/>
        </p:nvSpPr>
        <p:spPr>
          <a:xfrm>
            <a:off x="1435100" y="4575175"/>
            <a:ext cx="241300" cy="301625"/>
          </a:xfrm>
          <a:prstGeom prst="down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l-GR"/>
          </a:p>
        </p:txBody>
      </p:sp>
      <p:sp>
        <p:nvSpPr>
          <p:cNvPr id="78" name="77 - Ορθογώνιο"/>
          <p:cNvSpPr/>
          <p:nvPr/>
        </p:nvSpPr>
        <p:spPr>
          <a:xfrm>
            <a:off x="530224" y="5540375"/>
            <a:ext cx="8023225" cy="369332"/>
          </a:xfrm>
          <a:prstGeom prst="rect">
            <a:avLst/>
          </a:prstGeom>
        </p:spPr>
        <p:txBody>
          <a:bodyPr wrap="square">
            <a:spAutoFit/>
          </a:bodyPr>
          <a:lstStyle/>
          <a:p>
            <a:r>
              <a:rPr lang="el-GR" dirty="0" smtClean="0"/>
              <a:t>Καινοτόμος λύση          Συνδυασμένη χρήση          Αγροφωτοβολταϊκά                                                                             </a:t>
            </a:r>
            <a:endParaRPr lang="el-GR" dirty="0"/>
          </a:p>
        </p:txBody>
      </p:sp>
      <p:sp>
        <p:nvSpPr>
          <p:cNvPr id="80" name="79 - Βέλος προς τα κάτω"/>
          <p:cNvSpPr/>
          <p:nvPr/>
        </p:nvSpPr>
        <p:spPr>
          <a:xfrm rot="16200000">
            <a:off x="2159000" y="2886074"/>
            <a:ext cx="241299" cy="241300"/>
          </a:xfrm>
          <a:prstGeom prst="down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l-GR"/>
          </a:p>
        </p:txBody>
      </p:sp>
      <p:sp>
        <p:nvSpPr>
          <p:cNvPr id="81" name="80 - Βέλος προς τα κάτω"/>
          <p:cNvSpPr/>
          <p:nvPr/>
        </p:nvSpPr>
        <p:spPr>
          <a:xfrm rot="16200000">
            <a:off x="2339976" y="5600699"/>
            <a:ext cx="241299" cy="241300"/>
          </a:xfrm>
          <a:prstGeom prst="down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l-GR"/>
          </a:p>
        </p:txBody>
      </p:sp>
      <p:sp>
        <p:nvSpPr>
          <p:cNvPr id="83" name="82 - Βέλος προς τα κάτω"/>
          <p:cNvSpPr/>
          <p:nvPr/>
        </p:nvSpPr>
        <p:spPr>
          <a:xfrm rot="16200000">
            <a:off x="4813301" y="5600700"/>
            <a:ext cx="241299" cy="241300"/>
          </a:xfrm>
          <a:prstGeom prst="down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l-GR"/>
          </a:p>
        </p:txBody>
      </p:sp>
      <p:sp>
        <p:nvSpPr>
          <p:cNvPr id="21" name="20 - Θέση αριθμού διαφάνειας"/>
          <p:cNvSpPr>
            <a:spLocks noGrp="1"/>
          </p:cNvSpPr>
          <p:nvPr>
            <p:ph type="sldNum" sz="quarter" idx="12"/>
          </p:nvPr>
        </p:nvSpPr>
        <p:spPr/>
        <p:txBody>
          <a:bodyPr/>
          <a:lstStyle/>
          <a:p>
            <a:fld id="{1B922D4D-4110-4BE8-87A4-B4F07CF8E674}" type="slidenum">
              <a:rPr lang="el-GR" smtClean="0"/>
              <a:pPr/>
              <a:t>3</a:t>
            </a:fld>
            <a:endParaRPr lang="el-G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 Ορθογώνιο"/>
          <p:cNvSpPr/>
          <p:nvPr/>
        </p:nvSpPr>
        <p:spPr>
          <a:xfrm>
            <a:off x="0" y="0"/>
            <a:ext cx="9144000" cy="461665"/>
          </a:xfrm>
          <a:prstGeom prst="rect">
            <a:avLst/>
          </a:prstGeom>
          <a:solidFill>
            <a:schemeClr val="accent3">
              <a:lumMod val="40000"/>
              <a:lumOff val="60000"/>
            </a:schemeClr>
          </a:solidFill>
        </p:spPr>
        <p:txBody>
          <a:bodyPr wrap="square" anchor="ctr">
            <a:spAutoFit/>
          </a:bodyPr>
          <a:lstStyle/>
          <a:p>
            <a:pPr lvl="0" algn="ctr">
              <a:spcBef>
                <a:spcPct val="0"/>
              </a:spcBef>
            </a:pPr>
            <a:r>
              <a:rPr lang="el-GR" sz="2400" dirty="0" smtClean="0">
                <a:effectLst>
                  <a:outerShdw blurRad="50800" dist="38100" dir="2700000" algn="tl" rotWithShape="0">
                    <a:prstClr val="black">
                      <a:alpha val="40000"/>
                    </a:prstClr>
                  </a:outerShdw>
                </a:effectLst>
              </a:rPr>
              <a:t>ΣΚΟΠΟΣ ΕΡΓΑΣΙΑΣ</a:t>
            </a:r>
            <a:endParaRPr lang="en-US" sz="2400" dirty="0">
              <a:effectLst>
                <a:outerShdw blurRad="50800" dist="38100" dir="2700000" algn="tl" rotWithShape="0">
                  <a:prstClr val="black">
                    <a:alpha val="40000"/>
                  </a:prstClr>
                </a:outerShdw>
              </a:effectLst>
            </a:endParaRPr>
          </a:p>
        </p:txBody>
      </p:sp>
      <p:sp>
        <p:nvSpPr>
          <p:cNvPr id="7" name="6 - Ορθογώνιο"/>
          <p:cNvSpPr/>
          <p:nvPr/>
        </p:nvSpPr>
        <p:spPr>
          <a:xfrm>
            <a:off x="228600" y="1438275"/>
            <a:ext cx="5965825" cy="646331"/>
          </a:xfrm>
          <a:prstGeom prst="rect">
            <a:avLst/>
          </a:prstGeom>
        </p:spPr>
        <p:txBody>
          <a:bodyPr wrap="square">
            <a:spAutoFit/>
          </a:bodyPr>
          <a:lstStyle/>
          <a:p>
            <a:r>
              <a:rPr lang="el-GR" dirty="0" smtClean="0"/>
              <a:t>Στη παρούσα εργασία μελετήθηκαν 6 διαφορετικά συστήματα αγροφωτοβολταϊκών σε χωράφι ενός στρέμματος</a:t>
            </a:r>
          </a:p>
        </p:txBody>
      </p:sp>
      <p:pic>
        <p:nvPicPr>
          <p:cNvPr id="1026" name="Picture 2"/>
          <p:cNvPicPr>
            <a:picLocks noChangeAspect="1" noChangeArrowheads="1"/>
          </p:cNvPicPr>
          <p:nvPr/>
        </p:nvPicPr>
        <p:blipFill>
          <a:blip r:embed="rId2">
            <a:duotone>
              <a:schemeClr val="accent3">
                <a:shade val="45000"/>
                <a:satMod val="135000"/>
              </a:schemeClr>
              <a:prstClr val="white"/>
            </a:duotone>
          </a:blip>
          <a:srcRect/>
          <a:stretch>
            <a:fillRect/>
          </a:stretch>
        </p:blipFill>
        <p:spPr bwMode="auto">
          <a:xfrm>
            <a:off x="6261100" y="654050"/>
            <a:ext cx="2286000" cy="1995054"/>
          </a:xfrm>
          <a:prstGeom prst="rect">
            <a:avLst/>
          </a:prstGeom>
          <a:noFill/>
          <a:ln w="9525">
            <a:noFill/>
            <a:miter lim="800000"/>
            <a:headEnd/>
            <a:tailEnd/>
          </a:ln>
          <a:effectLst/>
        </p:spPr>
      </p:pic>
      <p:grpSp>
        <p:nvGrpSpPr>
          <p:cNvPr id="18" name="17 - Ομάδα"/>
          <p:cNvGrpSpPr/>
          <p:nvPr/>
        </p:nvGrpSpPr>
        <p:grpSpPr>
          <a:xfrm>
            <a:off x="228600" y="2765425"/>
            <a:ext cx="7648575" cy="1008281"/>
            <a:chOff x="228600" y="2644775"/>
            <a:chExt cx="7648575" cy="1008281"/>
          </a:xfrm>
        </p:grpSpPr>
        <p:sp>
          <p:nvSpPr>
            <p:cNvPr id="9" name="8 - Ορθογώνιο"/>
            <p:cNvSpPr/>
            <p:nvPr/>
          </p:nvSpPr>
          <p:spPr>
            <a:xfrm>
              <a:off x="228600" y="2644775"/>
              <a:ext cx="2647950" cy="646331"/>
            </a:xfrm>
            <a:prstGeom prst="rect">
              <a:avLst/>
            </a:prstGeom>
          </p:spPr>
          <p:txBody>
            <a:bodyPr wrap="square">
              <a:spAutoFit/>
            </a:bodyPr>
            <a:lstStyle/>
            <a:p>
              <a:r>
                <a:rPr lang="el-GR" dirty="0" smtClean="0"/>
                <a:t>Οι παράμετροι ανάλυσης που μελετήθηκαν είναι</a:t>
              </a:r>
            </a:p>
          </p:txBody>
        </p:sp>
        <p:grpSp>
          <p:nvGrpSpPr>
            <p:cNvPr id="12" name="11 - Ομάδα"/>
            <p:cNvGrpSpPr/>
            <p:nvPr/>
          </p:nvGrpSpPr>
          <p:grpSpPr>
            <a:xfrm>
              <a:off x="2822575" y="2765425"/>
              <a:ext cx="424452" cy="556483"/>
              <a:chOff x="3033148" y="2714078"/>
              <a:chExt cx="424452" cy="556483"/>
            </a:xfrm>
          </p:grpSpPr>
          <p:sp>
            <p:nvSpPr>
              <p:cNvPr id="10" name="9 - Βέλος προς τα κάτω"/>
              <p:cNvSpPr/>
              <p:nvPr/>
            </p:nvSpPr>
            <p:spPr>
              <a:xfrm rot="14902856">
                <a:off x="3123636" y="2623590"/>
                <a:ext cx="241300" cy="422275"/>
              </a:xfrm>
              <a:prstGeom prst="down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l-GR"/>
              </a:p>
            </p:txBody>
          </p:sp>
          <p:sp>
            <p:nvSpPr>
              <p:cNvPr id="11" name="10 - Βέλος προς τα κάτω"/>
              <p:cNvSpPr/>
              <p:nvPr/>
            </p:nvSpPr>
            <p:spPr>
              <a:xfrm rot="17824023">
                <a:off x="3125813" y="2938773"/>
                <a:ext cx="241300" cy="422275"/>
              </a:xfrm>
              <a:prstGeom prst="down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l-GR"/>
              </a:p>
            </p:txBody>
          </p:sp>
        </p:grpSp>
        <p:sp>
          <p:nvSpPr>
            <p:cNvPr id="13" name="12 - Ορθογώνιο"/>
            <p:cNvSpPr/>
            <p:nvPr/>
          </p:nvSpPr>
          <p:spPr>
            <a:xfrm>
              <a:off x="3305175" y="2644775"/>
              <a:ext cx="3247107" cy="369332"/>
            </a:xfrm>
            <a:prstGeom prst="rect">
              <a:avLst/>
            </a:prstGeom>
          </p:spPr>
          <p:txBody>
            <a:bodyPr wrap="none">
              <a:spAutoFit/>
            </a:bodyPr>
            <a:lstStyle/>
            <a:p>
              <a:r>
                <a:rPr lang="el-GR" dirty="0" smtClean="0"/>
                <a:t>Η πυκνότητα των ηλιακών πάνελ</a:t>
              </a:r>
              <a:endParaRPr lang="el-GR" dirty="0"/>
            </a:p>
          </p:txBody>
        </p:sp>
        <p:sp>
          <p:nvSpPr>
            <p:cNvPr id="14" name="13 - Ορθογώνιο"/>
            <p:cNvSpPr/>
            <p:nvPr/>
          </p:nvSpPr>
          <p:spPr>
            <a:xfrm>
              <a:off x="3305175" y="3006725"/>
              <a:ext cx="4572000" cy="646331"/>
            </a:xfrm>
            <a:prstGeom prst="rect">
              <a:avLst/>
            </a:prstGeom>
          </p:spPr>
          <p:txBody>
            <a:bodyPr>
              <a:spAutoFit/>
            </a:bodyPr>
            <a:lstStyle/>
            <a:p>
              <a:r>
                <a:rPr lang="el-GR" dirty="0" smtClean="0"/>
                <a:t>Το ύψος των φωτοβολταϊκών πάνω από το έδαφος</a:t>
              </a:r>
              <a:endParaRPr lang="el-GR" dirty="0"/>
            </a:p>
          </p:txBody>
        </p:sp>
      </p:grpSp>
      <p:grpSp>
        <p:nvGrpSpPr>
          <p:cNvPr id="17" name="16 - Ομάδα"/>
          <p:cNvGrpSpPr/>
          <p:nvPr/>
        </p:nvGrpSpPr>
        <p:grpSpPr>
          <a:xfrm>
            <a:off x="2520950" y="4152900"/>
            <a:ext cx="3257550" cy="369332"/>
            <a:chOff x="1616075" y="4032250"/>
            <a:chExt cx="3257550" cy="369332"/>
          </a:xfrm>
        </p:grpSpPr>
        <p:sp>
          <p:nvSpPr>
            <p:cNvPr id="15" name="14 - Ορθογώνιο"/>
            <p:cNvSpPr/>
            <p:nvPr/>
          </p:nvSpPr>
          <p:spPr>
            <a:xfrm>
              <a:off x="1616075" y="4032250"/>
              <a:ext cx="3257550" cy="369332"/>
            </a:xfrm>
            <a:prstGeom prst="rect">
              <a:avLst/>
            </a:prstGeom>
          </p:spPr>
          <p:txBody>
            <a:bodyPr wrap="square">
              <a:spAutoFit/>
            </a:bodyPr>
            <a:lstStyle/>
            <a:p>
              <a:r>
                <a:rPr lang="el-GR" dirty="0" smtClean="0"/>
                <a:t>Καλλιέργεια μελέτης         Σιτάρι </a:t>
              </a:r>
            </a:p>
          </p:txBody>
        </p:sp>
        <p:sp>
          <p:nvSpPr>
            <p:cNvPr id="16" name="15 - Βέλος προς τα κάτω"/>
            <p:cNvSpPr/>
            <p:nvPr/>
          </p:nvSpPr>
          <p:spPr>
            <a:xfrm rot="16200000">
              <a:off x="3787776" y="4092575"/>
              <a:ext cx="241299" cy="241300"/>
            </a:xfrm>
            <a:prstGeom prst="down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l-GR"/>
            </a:p>
          </p:txBody>
        </p:sp>
      </p:grpSp>
      <p:grpSp>
        <p:nvGrpSpPr>
          <p:cNvPr id="24" name="23 - Ομάδα"/>
          <p:cNvGrpSpPr/>
          <p:nvPr/>
        </p:nvGrpSpPr>
        <p:grpSpPr>
          <a:xfrm>
            <a:off x="288925" y="4937125"/>
            <a:ext cx="6394450" cy="1455183"/>
            <a:chOff x="952500" y="4937124"/>
            <a:chExt cx="6394450" cy="1455183"/>
          </a:xfrm>
        </p:grpSpPr>
        <p:sp>
          <p:nvSpPr>
            <p:cNvPr id="19" name="18 - Ορθογώνιο"/>
            <p:cNvSpPr/>
            <p:nvPr/>
          </p:nvSpPr>
          <p:spPr>
            <a:xfrm>
              <a:off x="952500" y="4937124"/>
              <a:ext cx="2593975" cy="646331"/>
            </a:xfrm>
            <a:prstGeom prst="rect">
              <a:avLst/>
            </a:prstGeom>
          </p:spPr>
          <p:txBody>
            <a:bodyPr wrap="square">
              <a:spAutoFit/>
            </a:bodyPr>
            <a:lstStyle/>
            <a:p>
              <a:r>
                <a:rPr lang="el-GR" dirty="0" smtClean="0"/>
                <a:t>Παραγωγή ηλεκτρικής ενέργειας από φ/β   </a:t>
              </a:r>
              <a:endParaRPr lang="el-GR" dirty="0"/>
            </a:p>
          </p:txBody>
        </p:sp>
        <p:sp>
          <p:nvSpPr>
            <p:cNvPr id="20" name="19 - Βέλος προς τα κάτω"/>
            <p:cNvSpPr/>
            <p:nvPr/>
          </p:nvSpPr>
          <p:spPr>
            <a:xfrm rot="16200000">
              <a:off x="3305176" y="5178424"/>
              <a:ext cx="241299" cy="241300"/>
            </a:xfrm>
            <a:prstGeom prst="down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l-GR"/>
            </a:p>
          </p:txBody>
        </p:sp>
        <p:sp>
          <p:nvSpPr>
            <p:cNvPr id="21" name="20 - Ορθογώνιο"/>
            <p:cNvSpPr/>
            <p:nvPr/>
          </p:nvSpPr>
          <p:spPr>
            <a:xfrm>
              <a:off x="3667125" y="4997450"/>
              <a:ext cx="3679825" cy="646331"/>
            </a:xfrm>
            <a:prstGeom prst="rect">
              <a:avLst/>
            </a:prstGeom>
          </p:spPr>
          <p:txBody>
            <a:bodyPr wrap="square">
              <a:spAutoFit/>
            </a:bodyPr>
            <a:lstStyle/>
            <a:p>
              <a:r>
                <a:rPr lang="el-GR" dirty="0" smtClean="0"/>
                <a:t>Κάλυψη ψυκτικών αναγκών αγροτικής αποθήκης</a:t>
              </a:r>
              <a:endParaRPr lang="el-GR" dirty="0"/>
            </a:p>
          </p:txBody>
        </p:sp>
        <p:sp>
          <p:nvSpPr>
            <p:cNvPr id="22" name="21 - Βέλος προς τα κάτω"/>
            <p:cNvSpPr/>
            <p:nvPr/>
          </p:nvSpPr>
          <p:spPr>
            <a:xfrm>
              <a:off x="4692650" y="5661025"/>
              <a:ext cx="241299" cy="301626"/>
            </a:xfrm>
            <a:prstGeom prst="down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l-GR"/>
            </a:p>
          </p:txBody>
        </p:sp>
        <p:sp>
          <p:nvSpPr>
            <p:cNvPr id="23" name="22 - Ορθογώνιο"/>
            <p:cNvSpPr/>
            <p:nvPr/>
          </p:nvSpPr>
          <p:spPr>
            <a:xfrm>
              <a:off x="3244850" y="6022975"/>
              <a:ext cx="3251852" cy="369332"/>
            </a:xfrm>
            <a:prstGeom prst="rect">
              <a:avLst/>
            </a:prstGeom>
          </p:spPr>
          <p:txBody>
            <a:bodyPr wrap="none">
              <a:spAutoFit/>
            </a:bodyPr>
            <a:lstStyle/>
            <a:p>
              <a:r>
                <a:rPr lang="el-GR" dirty="0" smtClean="0"/>
                <a:t>Μέσω αντλίας θερμότητας αέρα</a:t>
              </a:r>
              <a:endParaRPr lang="el-GR" dirty="0"/>
            </a:p>
          </p:txBody>
        </p:sp>
      </p:grpSp>
      <p:sp>
        <p:nvSpPr>
          <p:cNvPr id="25" name="24 - Θέση αριθμού διαφάνειας"/>
          <p:cNvSpPr>
            <a:spLocks noGrp="1"/>
          </p:cNvSpPr>
          <p:nvPr>
            <p:ph type="sldNum" sz="quarter" idx="12"/>
          </p:nvPr>
        </p:nvSpPr>
        <p:spPr/>
        <p:txBody>
          <a:bodyPr/>
          <a:lstStyle/>
          <a:p>
            <a:fld id="{1B922D4D-4110-4BE8-87A4-B4F07CF8E674}" type="slidenum">
              <a:rPr lang="el-GR" smtClean="0"/>
              <a:pPr/>
              <a:t>4</a:t>
            </a:fld>
            <a:endParaRPr lang="el-G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4" name="3 - Ορθογώνιο"/>
          <p:cNvSpPr/>
          <p:nvPr/>
        </p:nvSpPr>
        <p:spPr>
          <a:xfrm>
            <a:off x="0" y="0"/>
            <a:ext cx="9144000" cy="461665"/>
          </a:xfrm>
          <a:prstGeom prst="rect">
            <a:avLst/>
          </a:prstGeom>
          <a:solidFill>
            <a:schemeClr val="accent3">
              <a:lumMod val="40000"/>
              <a:lumOff val="60000"/>
            </a:schemeClr>
          </a:solidFill>
        </p:spPr>
        <p:txBody>
          <a:bodyPr wrap="square" anchor="ctr">
            <a:spAutoFit/>
          </a:bodyPr>
          <a:lstStyle/>
          <a:p>
            <a:pPr lvl="0" algn="ctr">
              <a:spcBef>
                <a:spcPct val="0"/>
              </a:spcBef>
            </a:pPr>
            <a:r>
              <a:rPr lang="el-GR" sz="2400" dirty="0" smtClean="0">
                <a:effectLst>
                  <a:outerShdw blurRad="50800" dist="38100" dir="2700000" algn="tl" rotWithShape="0">
                    <a:prstClr val="black">
                      <a:alpha val="40000"/>
                    </a:prstClr>
                  </a:outerShdw>
                </a:effectLst>
              </a:rPr>
              <a:t>ΘΕΩΡΗΤΙΚΟ ΥΠΟΒΑΘΡΟ (1/7)</a:t>
            </a:r>
            <a:endParaRPr lang="en-US" sz="2400" dirty="0">
              <a:effectLst>
                <a:outerShdw blurRad="50800" dist="38100" dir="2700000" algn="tl" rotWithShape="0">
                  <a:prstClr val="black">
                    <a:alpha val="40000"/>
                  </a:prstClr>
                </a:outerShdw>
              </a:effectLst>
            </a:endParaRPr>
          </a:p>
        </p:txBody>
      </p:sp>
      <p:sp>
        <p:nvSpPr>
          <p:cNvPr id="5" name="4 - Ορθογώνιο"/>
          <p:cNvSpPr/>
          <p:nvPr/>
        </p:nvSpPr>
        <p:spPr>
          <a:xfrm>
            <a:off x="711200" y="714375"/>
            <a:ext cx="8432800" cy="646331"/>
          </a:xfrm>
          <a:prstGeom prst="rect">
            <a:avLst/>
          </a:prstGeom>
        </p:spPr>
        <p:txBody>
          <a:bodyPr wrap="square">
            <a:spAutoFit/>
          </a:bodyPr>
          <a:lstStyle/>
          <a:p>
            <a:r>
              <a:rPr lang="el-GR" dirty="0" smtClean="0"/>
              <a:t>Η κλιματική κρίση           μια από τις μεγαλύτερες προκλήσεις που αντιμετωπίζει η ανθρωπότητα σήμερα</a:t>
            </a:r>
            <a:endParaRPr lang="el-GR" dirty="0"/>
          </a:p>
        </p:txBody>
      </p:sp>
      <p:sp>
        <p:nvSpPr>
          <p:cNvPr id="6" name="5 - Ορθογώνιο"/>
          <p:cNvSpPr/>
          <p:nvPr/>
        </p:nvSpPr>
        <p:spPr>
          <a:xfrm>
            <a:off x="650875" y="1619250"/>
            <a:ext cx="4222750" cy="923330"/>
          </a:xfrm>
          <a:prstGeom prst="rect">
            <a:avLst/>
          </a:prstGeom>
        </p:spPr>
        <p:txBody>
          <a:bodyPr wrap="square">
            <a:spAutoFit/>
          </a:bodyPr>
          <a:lstStyle/>
          <a:p>
            <a:r>
              <a:rPr lang="el-GR" dirty="0" smtClean="0"/>
              <a:t>Η κύρια αιτία της κλιματικής αλλαγής είναι η εκπομπή αερίων του θερμοκηπίου, κυρίως διοξειδίου του άνθρακα (CO2)</a:t>
            </a:r>
            <a:endParaRPr lang="el-GR" dirty="0"/>
          </a:p>
        </p:txBody>
      </p:sp>
      <p:pic>
        <p:nvPicPr>
          <p:cNvPr id="2050" name="Picture 2"/>
          <p:cNvPicPr>
            <a:picLocks noChangeAspect="1" noChangeArrowheads="1"/>
          </p:cNvPicPr>
          <p:nvPr/>
        </p:nvPicPr>
        <p:blipFill>
          <a:blip r:embed="rId3"/>
          <a:srcRect/>
          <a:stretch>
            <a:fillRect/>
          </a:stretch>
        </p:blipFill>
        <p:spPr bwMode="auto">
          <a:xfrm>
            <a:off x="4813300" y="1159632"/>
            <a:ext cx="4173538" cy="2517372"/>
          </a:xfrm>
          <a:prstGeom prst="rect">
            <a:avLst/>
          </a:prstGeom>
          <a:noFill/>
          <a:ln w="9525">
            <a:noFill/>
            <a:miter lim="800000"/>
            <a:headEnd/>
            <a:tailEnd/>
          </a:ln>
          <a:effectLst/>
        </p:spPr>
      </p:pic>
      <p:sp>
        <p:nvSpPr>
          <p:cNvPr id="8" name="7 - Ορθογώνιο"/>
          <p:cNvSpPr/>
          <p:nvPr/>
        </p:nvSpPr>
        <p:spPr>
          <a:xfrm>
            <a:off x="590550" y="3127375"/>
            <a:ext cx="5549899" cy="923330"/>
          </a:xfrm>
          <a:prstGeom prst="rect">
            <a:avLst/>
          </a:prstGeom>
        </p:spPr>
        <p:txBody>
          <a:bodyPr wrap="square">
            <a:spAutoFit/>
          </a:bodyPr>
          <a:lstStyle/>
          <a:p>
            <a:pPr>
              <a:buFont typeface="Arial" pitchFamily="34" charset="0"/>
              <a:buChar char="•"/>
            </a:pPr>
            <a:r>
              <a:rPr lang="el-GR" dirty="0" smtClean="0"/>
              <a:t> Άνοδος θερμοκρασίας</a:t>
            </a:r>
          </a:p>
          <a:p>
            <a:pPr>
              <a:buFont typeface="Arial" pitchFamily="34" charset="0"/>
              <a:buChar char="•"/>
            </a:pPr>
            <a:r>
              <a:rPr lang="el-GR" dirty="0" smtClean="0"/>
              <a:t> Άνοδος στάθμης θάλασσας</a:t>
            </a:r>
          </a:p>
          <a:p>
            <a:pPr>
              <a:buFont typeface="Arial" pitchFamily="34" charset="0"/>
              <a:buChar char="•"/>
            </a:pPr>
            <a:r>
              <a:rPr lang="el-GR" dirty="0" smtClean="0"/>
              <a:t> Απώλεια βιοποικιλότητας και πλήξη καλλιεργειών</a:t>
            </a:r>
            <a:endParaRPr lang="el-GR" dirty="0"/>
          </a:p>
        </p:txBody>
      </p:sp>
      <p:sp>
        <p:nvSpPr>
          <p:cNvPr id="9" name="8 - Ορθογώνιο"/>
          <p:cNvSpPr/>
          <p:nvPr/>
        </p:nvSpPr>
        <p:spPr>
          <a:xfrm>
            <a:off x="711200" y="2705100"/>
            <a:ext cx="2108975" cy="369332"/>
          </a:xfrm>
          <a:prstGeom prst="rect">
            <a:avLst/>
          </a:prstGeom>
        </p:spPr>
        <p:txBody>
          <a:bodyPr wrap="none">
            <a:spAutoFit/>
          </a:bodyPr>
          <a:lstStyle/>
          <a:p>
            <a:r>
              <a:rPr lang="el-GR" dirty="0" smtClean="0"/>
              <a:t>Σοβαρές συνέπειες :</a:t>
            </a:r>
            <a:endParaRPr lang="el-GR" sz="900" dirty="0" smtClean="0"/>
          </a:p>
        </p:txBody>
      </p:sp>
      <p:sp>
        <p:nvSpPr>
          <p:cNvPr id="10" name="9 - Βέλος προς τα κάτω"/>
          <p:cNvSpPr/>
          <p:nvPr/>
        </p:nvSpPr>
        <p:spPr>
          <a:xfrm rot="16200000">
            <a:off x="2611438" y="744537"/>
            <a:ext cx="241300" cy="301625"/>
          </a:xfrm>
          <a:prstGeom prst="downArrow">
            <a:avLst>
              <a:gd name="adj1" fmla="val 50000"/>
              <a:gd name="adj2" fmla="val 61601"/>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l-GR"/>
          </a:p>
        </p:txBody>
      </p:sp>
      <p:sp>
        <p:nvSpPr>
          <p:cNvPr id="12" name="11 - Ορθογώνιο"/>
          <p:cNvSpPr/>
          <p:nvPr/>
        </p:nvSpPr>
        <p:spPr>
          <a:xfrm>
            <a:off x="3546475" y="4756150"/>
            <a:ext cx="2835275" cy="369332"/>
          </a:xfrm>
          <a:prstGeom prst="rect">
            <a:avLst/>
          </a:prstGeom>
        </p:spPr>
        <p:txBody>
          <a:bodyPr wrap="square">
            <a:spAutoFit/>
          </a:bodyPr>
          <a:lstStyle/>
          <a:p>
            <a:r>
              <a:rPr lang="el-GR" dirty="0" smtClean="0"/>
              <a:t>Εξάρτηση από το πετρέλαιο</a:t>
            </a:r>
            <a:endParaRPr lang="el-GR" dirty="0"/>
          </a:p>
        </p:txBody>
      </p:sp>
      <p:sp>
        <p:nvSpPr>
          <p:cNvPr id="13" name="12 - Ορθογώνιο"/>
          <p:cNvSpPr/>
          <p:nvPr/>
        </p:nvSpPr>
        <p:spPr>
          <a:xfrm>
            <a:off x="590550" y="5359400"/>
            <a:ext cx="4572000" cy="646331"/>
          </a:xfrm>
          <a:prstGeom prst="rect">
            <a:avLst/>
          </a:prstGeom>
        </p:spPr>
        <p:txBody>
          <a:bodyPr>
            <a:spAutoFit/>
          </a:bodyPr>
          <a:lstStyle/>
          <a:p>
            <a:r>
              <a:rPr lang="el-GR" dirty="0" smtClean="0"/>
              <a:t>Τεράστια ποσά επενδύσεων για την κάλυψη της ενεργειακής ζήτησης</a:t>
            </a:r>
            <a:endParaRPr lang="el-GR" dirty="0"/>
          </a:p>
        </p:txBody>
      </p:sp>
      <p:grpSp>
        <p:nvGrpSpPr>
          <p:cNvPr id="16" name="15 - Ομάδα"/>
          <p:cNvGrpSpPr/>
          <p:nvPr/>
        </p:nvGrpSpPr>
        <p:grpSpPr>
          <a:xfrm>
            <a:off x="469900" y="4394200"/>
            <a:ext cx="2987811" cy="557946"/>
            <a:chOff x="469900" y="4222203"/>
            <a:chExt cx="2987811" cy="557946"/>
          </a:xfrm>
        </p:grpSpPr>
        <p:sp>
          <p:nvSpPr>
            <p:cNvPr id="11" name="10 - Ορθογώνιο"/>
            <p:cNvSpPr/>
            <p:nvPr/>
          </p:nvSpPr>
          <p:spPr>
            <a:xfrm>
              <a:off x="469900" y="4273550"/>
              <a:ext cx="2533650" cy="369332"/>
            </a:xfrm>
            <a:prstGeom prst="rect">
              <a:avLst/>
            </a:prstGeom>
          </p:spPr>
          <p:txBody>
            <a:bodyPr wrap="square">
              <a:spAutoFit/>
            </a:bodyPr>
            <a:lstStyle/>
            <a:p>
              <a:r>
                <a:rPr lang="el-GR" dirty="0" smtClean="0"/>
                <a:t>Το ενεργειακό πρόβλημα</a:t>
              </a:r>
              <a:endParaRPr lang="el-GR" dirty="0"/>
            </a:p>
          </p:txBody>
        </p:sp>
        <p:sp>
          <p:nvSpPr>
            <p:cNvPr id="14" name="13 - Βέλος προς τα κάτω"/>
            <p:cNvSpPr/>
            <p:nvPr/>
          </p:nvSpPr>
          <p:spPr>
            <a:xfrm rot="17862127">
              <a:off x="3125924" y="4448361"/>
              <a:ext cx="241300" cy="422275"/>
            </a:xfrm>
            <a:prstGeom prst="down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l-GR"/>
            </a:p>
          </p:txBody>
        </p:sp>
        <p:sp>
          <p:nvSpPr>
            <p:cNvPr id="15" name="14 - Βέλος προς τα κάτω"/>
            <p:cNvSpPr/>
            <p:nvPr/>
          </p:nvSpPr>
          <p:spPr>
            <a:xfrm rot="14902856">
              <a:off x="3123636" y="4131715"/>
              <a:ext cx="241300" cy="422275"/>
            </a:xfrm>
            <a:prstGeom prst="down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l-GR"/>
            </a:p>
          </p:txBody>
        </p:sp>
      </p:grpSp>
      <p:sp>
        <p:nvSpPr>
          <p:cNvPr id="17" name="16 - Ορθογώνιο"/>
          <p:cNvSpPr/>
          <p:nvPr/>
        </p:nvSpPr>
        <p:spPr>
          <a:xfrm>
            <a:off x="3546475" y="4273550"/>
            <a:ext cx="4345677" cy="369332"/>
          </a:xfrm>
          <a:prstGeom prst="rect">
            <a:avLst/>
          </a:prstGeom>
        </p:spPr>
        <p:txBody>
          <a:bodyPr wrap="none">
            <a:spAutoFit/>
          </a:bodyPr>
          <a:lstStyle/>
          <a:p>
            <a:r>
              <a:rPr lang="el-GR" dirty="0" smtClean="0"/>
              <a:t>Ρύπανση από την καύση ορυκτών καυσίμων</a:t>
            </a:r>
            <a:endParaRPr lang="el-GR" dirty="0"/>
          </a:p>
        </p:txBody>
      </p:sp>
      <p:sp>
        <p:nvSpPr>
          <p:cNvPr id="18" name="17 - Ορθογώνιο"/>
          <p:cNvSpPr/>
          <p:nvPr/>
        </p:nvSpPr>
        <p:spPr>
          <a:xfrm>
            <a:off x="530225" y="6083300"/>
            <a:ext cx="4572000" cy="646331"/>
          </a:xfrm>
          <a:prstGeom prst="rect">
            <a:avLst/>
          </a:prstGeom>
        </p:spPr>
        <p:txBody>
          <a:bodyPr>
            <a:spAutoFit/>
          </a:bodyPr>
          <a:lstStyle/>
          <a:p>
            <a:r>
              <a:rPr lang="el-GR" dirty="0" smtClean="0"/>
              <a:t>Η κατανάλωση πετρελαίου </a:t>
            </a:r>
            <a:r>
              <a:rPr lang="el-GR" dirty="0" smtClean="0"/>
              <a:t>αυξάνεται </a:t>
            </a:r>
            <a:r>
              <a:rPr lang="el-GR" dirty="0" smtClean="0"/>
              <a:t>κατά 1,6% ετησίως</a:t>
            </a:r>
            <a:endParaRPr lang="el-GR" dirty="0"/>
          </a:p>
        </p:txBody>
      </p:sp>
      <p:sp>
        <p:nvSpPr>
          <p:cNvPr id="19" name="18 - Δεξιό άγκιστρο"/>
          <p:cNvSpPr/>
          <p:nvPr/>
        </p:nvSpPr>
        <p:spPr>
          <a:xfrm>
            <a:off x="5175250" y="5419725"/>
            <a:ext cx="482600" cy="1025525"/>
          </a:xfrm>
          <a:prstGeom prst="rightBrace">
            <a:avLst/>
          </a:prstGeom>
        </p:spPr>
        <p:style>
          <a:lnRef idx="2">
            <a:schemeClr val="accent3"/>
          </a:lnRef>
          <a:fillRef idx="0">
            <a:schemeClr val="accent3"/>
          </a:fillRef>
          <a:effectRef idx="1">
            <a:schemeClr val="accent3"/>
          </a:effectRef>
          <a:fontRef idx="minor">
            <a:schemeClr val="tx1"/>
          </a:fontRef>
        </p:style>
        <p:txBody>
          <a:bodyPr rtlCol="0" anchor="ctr"/>
          <a:lstStyle/>
          <a:p>
            <a:pPr algn="ctr"/>
            <a:endParaRPr lang="el-GR"/>
          </a:p>
        </p:txBody>
      </p:sp>
      <p:sp>
        <p:nvSpPr>
          <p:cNvPr id="20" name="19 - Ορθογώνιο"/>
          <p:cNvSpPr/>
          <p:nvPr/>
        </p:nvSpPr>
        <p:spPr>
          <a:xfrm>
            <a:off x="5778500" y="5721350"/>
            <a:ext cx="1676293" cy="369332"/>
          </a:xfrm>
          <a:prstGeom prst="rect">
            <a:avLst/>
          </a:prstGeom>
        </p:spPr>
        <p:txBody>
          <a:bodyPr wrap="none">
            <a:spAutoFit/>
          </a:bodyPr>
          <a:lstStyle/>
          <a:p>
            <a:r>
              <a:rPr lang="el-GR" dirty="0" smtClean="0"/>
              <a:t>Ανάγκη για ΑΠΕ</a:t>
            </a:r>
            <a:endParaRPr lang="el-GR" dirty="0"/>
          </a:p>
        </p:txBody>
      </p:sp>
      <p:sp>
        <p:nvSpPr>
          <p:cNvPr id="21" name="20 - Θέση αριθμού διαφάνειας"/>
          <p:cNvSpPr>
            <a:spLocks noGrp="1"/>
          </p:cNvSpPr>
          <p:nvPr>
            <p:ph type="sldNum" sz="quarter" idx="12"/>
          </p:nvPr>
        </p:nvSpPr>
        <p:spPr/>
        <p:txBody>
          <a:bodyPr/>
          <a:lstStyle/>
          <a:p>
            <a:fld id="{1B922D4D-4110-4BE8-87A4-B4F07CF8E674}" type="slidenum">
              <a:rPr lang="el-GR" smtClean="0"/>
              <a:pPr/>
              <a:t>5</a:t>
            </a:fld>
            <a:endParaRPr lang="el-G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 Ορθογώνιο"/>
          <p:cNvSpPr/>
          <p:nvPr/>
        </p:nvSpPr>
        <p:spPr>
          <a:xfrm>
            <a:off x="288925" y="774700"/>
            <a:ext cx="4041775" cy="2031325"/>
          </a:xfrm>
          <a:prstGeom prst="rect">
            <a:avLst/>
          </a:prstGeom>
        </p:spPr>
        <p:txBody>
          <a:bodyPr wrap="square">
            <a:spAutoFit/>
          </a:bodyPr>
          <a:lstStyle/>
          <a:p>
            <a:r>
              <a:rPr lang="el-GR" dirty="0" smtClean="0"/>
              <a:t>Οι Ανανεώσιμες Πηγές Ενέργειας (ΑΠΕ) προέρχονται από φυσικές διαδικασίες, όπως :</a:t>
            </a:r>
          </a:p>
          <a:p>
            <a:pPr>
              <a:buFont typeface="Arial" pitchFamily="34" charset="0"/>
              <a:buChar char="•"/>
            </a:pPr>
            <a:r>
              <a:rPr lang="el-GR" dirty="0" smtClean="0"/>
              <a:t>ο άνεμος</a:t>
            </a:r>
          </a:p>
          <a:p>
            <a:pPr>
              <a:buFont typeface="Arial" pitchFamily="34" charset="0"/>
              <a:buChar char="•"/>
            </a:pPr>
            <a:r>
              <a:rPr lang="el-GR" dirty="0" smtClean="0"/>
              <a:t>ο ήλιος</a:t>
            </a:r>
          </a:p>
          <a:p>
            <a:pPr>
              <a:buFont typeface="Arial" pitchFamily="34" charset="0"/>
              <a:buChar char="•"/>
            </a:pPr>
            <a:r>
              <a:rPr lang="el-GR" dirty="0" smtClean="0"/>
              <a:t>η γεωθερμία </a:t>
            </a:r>
          </a:p>
          <a:p>
            <a:pPr>
              <a:buFont typeface="Arial" pitchFamily="34" charset="0"/>
              <a:buChar char="•"/>
            </a:pPr>
            <a:r>
              <a:rPr lang="el-GR" dirty="0" smtClean="0"/>
              <a:t>η κυκλοφορία του νερού</a:t>
            </a:r>
          </a:p>
        </p:txBody>
      </p:sp>
      <p:sp>
        <p:nvSpPr>
          <p:cNvPr id="5" name="4 - Ορθογώνιο"/>
          <p:cNvSpPr/>
          <p:nvPr/>
        </p:nvSpPr>
        <p:spPr>
          <a:xfrm>
            <a:off x="0" y="0"/>
            <a:ext cx="9144000" cy="461665"/>
          </a:xfrm>
          <a:prstGeom prst="rect">
            <a:avLst/>
          </a:prstGeom>
          <a:solidFill>
            <a:schemeClr val="accent3">
              <a:lumMod val="40000"/>
              <a:lumOff val="60000"/>
            </a:schemeClr>
          </a:solidFill>
        </p:spPr>
        <p:txBody>
          <a:bodyPr wrap="square" anchor="ctr">
            <a:spAutoFit/>
          </a:bodyPr>
          <a:lstStyle/>
          <a:p>
            <a:pPr lvl="0" algn="ctr">
              <a:spcBef>
                <a:spcPct val="0"/>
              </a:spcBef>
            </a:pPr>
            <a:r>
              <a:rPr lang="el-GR" sz="2400" dirty="0" smtClean="0">
                <a:effectLst>
                  <a:outerShdw blurRad="50800" dist="38100" dir="2700000" algn="tl" rotWithShape="0">
                    <a:prstClr val="black">
                      <a:alpha val="40000"/>
                    </a:prstClr>
                  </a:outerShdw>
                </a:effectLst>
              </a:rPr>
              <a:t>ΘΕΩΡΗΤΙΚΟ ΥΠΟΒΑΘΡΟ (2/7)</a:t>
            </a:r>
            <a:endParaRPr lang="en-US" sz="2400" dirty="0">
              <a:effectLst>
                <a:outerShdw blurRad="50800" dist="38100" dir="2700000" algn="tl" rotWithShape="0">
                  <a:prstClr val="black">
                    <a:alpha val="40000"/>
                  </a:prstClr>
                </a:outerShdw>
              </a:effectLst>
            </a:endParaRPr>
          </a:p>
        </p:txBody>
      </p:sp>
      <p:sp>
        <p:nvSpPr>
          <p:cNvPr id="6" name="5 - Ορθογώνιο"/>
          <p:cNvSpPr/>
          <p:nvPr/>
        </p:nvSpPr>
        <p:spPr>
          <a:xfrm>
            <a:off x="4572000" y="835025"/>
            <a:ext cx="4572000" cy="923330"/>
          </a:xfrm>
          <a:prstGeom prst="rect">
            <a:avLst/>
          </a:prstGeom>
        </p:spPr>
        <p:txBody>
          <a:bodyPr>
            <a:spAutoFit/>
          </a:bodyPr>
          <a:lstStyle/>
          <a:p>
            <a:r>
              <a:rPr lang="el-GR" dirty="0" smtClean="0"/>
              <a:t>Σε αντίθεση με τα ορυκτά καύσιμα (πετρέλαιο, άνθρακας, φυσικό αέριο), οι ΑΠΕ θεωρούνται εναλλακτικές λύσεις</a:t>
            </a:r>
            <a:endParaRPr lang="el-GR" dirty="0"/>
          </a:p>
        </p:txBody>
      </p:sp>
      <p:sp>
        <p:nvSpPr>
          <p:cNvPr id="7" name="6 - Ορθογώνιο"/>
          <p:cNvSpPr/>
          <p:nvPr/>
        </p:nvSpPr>
        <p:spPr>
          <a:xfrm>
            <a:off x="4451350" y="2282825"/>
            <a:ext cx="4572000" cy="369332"/>
          </a:xfrm>
          <a:prstGeom prst="rect">
            <a:avLst/>
          </a:prstGeom>
        </p:spPr>
        <p:txBody>
          <a:bodyPr>
            <a:spAutoFit/>
          </a:bodyPr>
          <a:lstStyle/>
          <a:p>
            <a:r>
              <a:rPr lang="el-GR" dirty="0" smtClean="0"/>
              <a:t>Ανανεώνονται συνεχώς και δεν εξαντλούνται</a:t>
            </a:r>
            <a:endParaRPr lang="el-GR" dirty="0"/>
          </a:p>
        </p:txBody>
      </p:sp>
      <p:sp>
        <p:nvSpPr>
          <p:cNvPr id="8" name="7 - Βέλος προς τα κάτω"/>
          <p:cNvSpPr/>
          <p:nvPr/>
        </p:nvSpPr>
        <p:spPr>
          <a:xfrm>
            <a:off x="5974479" y="1808424"/>
            <a:ext cx="241300" cy="422275"/>
          </a:xfrm>
          <a:prstGeom prst="down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l-GR"/>
          </a:p>
        </p:txBody>
      </p:sp>
      <p:sp>
        <p:nvSpPr>
          <p:cNvPr id="10" name="9 - Ορθογώνιο"/>
          <p:cNvSpPr/>
          <p:nvPr/>
        </p:nvSpPr>
        <p:spPr>
          <a:xfrm>
            <a:off x="1133475" y="4756150"/>
            <a:ext cx="1387475" cy="369332"/>
          </a:xfrm>
          <a:prstGeom prst="rect">
            <a:avLst/>
          </a:prstGeom>
        </p:spPr>
        <p:txBody>
          <a:bodyPr wrap="square">
            <a:spAutoFit/>
          </a:bodyPr>
          <a:lstStyle/>
          <a:p>
            <a:r>
              <a:rPr lang="el-GR" u="sng" dirty="0" smtClean="0"/>
              <a:t>Εφαρμογές</a:t>
            </a:r>
            <a:endParaRPr lang="el-GR" u="sng" dirty="0"/>
          </a:p>
        </p:txBody>
      </p:sp>
      <p:sp>
        <p:nvSpPr>
          <p:cNvPr id="12" name="11 - Ορθογώνιο"/>
          <p:cNvSpPr/>
          <p:nvPr/>
        </p:nvSpPr>
        <p:spPr>
          <a:xfrm>
            <a:off x="107950" y="3730625"/>
            <a:ext cx="3378200" cy="923330"/>
          </a:xfrm>
          <a:prstGeom prst="rect">
            <a:avLst/>
          </a:prstGeom>
        </p:spPr>
        <p:txBody>
          <a:bodyPr wrap="square">
            <a:spAutoFit/>
          </a:bodyPr>
          <a:lstStyle/>
          <a:p>
            <a:r>
              <a:rPr lang="el-GR" dirty="0" smtClean="0"/>
              <a:t>Η ηλιακή ενέργεια στο σύνολο της είναι πρακτικά ανεξάντλητη, αφού προέρχεται από τον ήλιο</a:t>
            </a:r>
            <a:endParaRPr lang="el-GR" dirty="0"/>
          </a:p>
        </p:txBody>
      </p:sp>
      <p:sp>
        <p:nvSpPr>
          <p:cNvPr id="13" name="12 - Ορθογώνιο"/>
          <p:cNvSpPr/>
          <p:nvPr/>
        </p:nvSpPr>
        <p:spPr>
          <a:xfrm>
            <a:off x="4511675" y="3730625"/>
            <a:ext cx="3498850" cy="923330"/>
          </a:xfrm>
          <a:prstGeom prst="rect">
            <a:avLst/>
          </a:prstGeom>
        </p:spPr>
        <p:txBody>
          <a:bodyPr wrap="square">
            <a:spAutoFit/>
          </a:bodyPr>
          <a:lstStyle/>
          <a:p>
            <a:r>
              <a:rPr lang="el-GR" dirty="0" smtClean="0"/>
              <a:t>Δεν υπάρχουν περιορισμοί χώρου και χρόνου για την εκμετάλλευσή της</a:t>
            </a:r>
            <a:endParaRPr lang="el-GR" dirty="0"/>
          </a:p>
        </p:txBody>
      </p:sp>
      <p:grpSp>
        <p:nvGrpSpPr>
          <p:cNvPr id="16" name="15 - Ομάδα"/>
          <p:cNvGrpSpPr/>
          <p:nvPr/>
        </p:nvGrpSpPr>
        <p:grpSpPr>
          <a:xfrm>
            <a:off x="228600" y="3127375"/>
            <a:ext cx="5670550" cy="369332"/>
            <a:chOff x="349250" y="2886075"/>
            <a:chExt cx="5670550" cy="369332"/>
          </a:xfrm>
        </p:grpSpPr>
        <p:sp>
          <p:nvSpPr>
            <p:cNvPr id="9" name="8 - Ορθογώνιο"/>
            <p:cNvSpPr/>
            <p:nvPr/>
          </p:nvSpPr>
          <p:spPr>
            <a:xfrm>
              <a:off x="349250" y="2886075"/>
              <a:ext cx="5670550" cy="369332"/>
            </a:xfrm>
            <a:prstGeom prst="rect">
              <a:avLst/>
            </a:prstGeom>
          </p:spPr>
          <p:txBody>
            <a:bodyPr wrap="square">
              <a:spAutoFit/>
            </a:bodyPr>
            <a:lstStyle/>
            <a:p>
              <a:r>
                <a:rPr lang="el-GR" dirty="0" smtClean="0"/>
                <a:t>Ηλιακή ακτινοβολία            κύρια πηγή ενέργειας για τη Γη</a:t>
              </a:r>
              <a:endParaRPr lang="el-GR" dirty="0"/>
            </a:p>
          </p:txBody>
        </p:sp>
        <p:sp>
          <p:nvSpPr>
            <p:cNvPr id="14" name="13 - Βέλος προς τα κάτω"/>
            <p:cNvSpPr/>
            <p:nvPr/>
          </p:nvSpPr>
          <p:spPr>
            <a:xfrm rot="16200000">
              <a:off x="2536032" y="2870993"/>
              <a:ext cx="241300" cy="392114"/>
            </a:xfrm>
            <a:prstGeom prst="down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l-GR"/>
            </a:p>
          </p:txBody>
        </p:sp>
      </p:grpSp>
      <p:sp>
        <p:nvSpPr>
          <p:cNvPr id="17" name="16 - Βέλος προς τα κάτω"/>
          <p:cNvSpPr/>
          <p:nvPr/>
        </p:nvSpPr>
        <p:spPr>
          <a:xfrm rot="16200000">
            <a:off x="3802857" y="3956843"/>
            <a:ext cx="241300" cy="392114"/>
          </a:xfrm>
          <a:prstGeom prst="down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l-GR"/>
          </a:p>
        </p:txBody>
      </p:sp>
      <p:grpSp>
        <p:nvGrpSpPr>
          <p:cNvPr id="22" name="21 - Ομάδα"/>
          <p:cNvGrpSpPr/>
          <p:nvPr/>
        </p:nvGrpSpPr>
        <p:grpSpPr>
          <a:xfrm>
            <a:off x="228600" y="5178425"/>
            <a:ext cx="3161891" cy="1370231"/>
            <a:chOff x="0" y="5238750"/>
            <a:chExt cx="3161891" cy="1370231"/>
          </a:xfrm>
        </p:grpSpPr>
        <p:sp>
          <p:nvSpPr>
            <p:cNvPr id="19" name="18 - Ορθογώνιο"/>
            <p:cNvSpPr/>
            <p:nvPr/>
          </p:nvSpPr>
          <p:spPr>
            <a:xfrm>
              <a:off x="0" y="5238750"/>
              <a:ext cx="3073790" cy="369332"/>
            </a:xfrm>
            <a:prstGeom prst="rect">
              <a:avLst/>
            </a:prstGeom>
          </p:spPr>
          <p:txBody>
            <a:bodyPr wrap="none">
              <a:spAutoFit/>
            </a:bodyPr>
            <a:lstStyle/>
            <a:p>
              <a:r>
                <a:rPr lang="el-GR" dirty="0" smtClean="0"/>
                <a:t>Παθητικά ηλιακά συστήματα </a:t>
              </a:r>
              <a:endParaRPr lang="el-GR" dirty="0"/>
            </a:p>
          </p:txBody>
        </p:sp>
        <p:sp>
          <p:nvSpPr>
            <p:cNvPr id="20" name="19 - Ορθογώνιο"/>
            <p:cNvSpPr/>
            <p:nvPr/>
          </p:nvSpPr>
          <p:spPr>
            <a:xfrm>
              <a:off x="0" y="5600700"/>
              <a:ext cx="3161891" cy="369332"/>
            </a:xfrm>
            <a:prstGeom prst="rect">
              <a:avLst/>
            </a:prstGeom>
          </p:spPr>
          <p:txBody>
            <a:bodyPr wrap="none">
              <a:spAutoFit/>
            </a:bodyPr>
            <a:lstStyle/>
            <a:p>
              <a:r>
                <a:rPr lang="el-GR" dirty="0" smtClean="0"/>
                <a:t>Ενεργητικά ηλιακά συστήματα</a:t>
              </a:r>
              <a:endParaRPr lang="el-GR" dirty="0"/>
            </a:p>
          </p:txBody>
        </p:sp>
        <p:sp>
          <p:nvSpPr>
            <p:cNvPr id="21" name="20 - Ορθογώνιο"/>
            <p:cNvSpPr/>
            <p:nvPr/>
          </p:nvSpPr>
          <p:spPr>
            <a:xfrm>
              <a:off x="0" y="5962650"/>
              <a:ext cx="2700739" cy="646331"/>
            </a:xfrm>
            <a:prstGeom prst="rect">
              <a:avLst/>
            </a:prstGeom>
          </p:spPr>
          <p:txBody>
            <a:bodyPr wrap="none">
              <a:spAutoFit/>
            </a:bodyPr>
            <a:lstStyle/>
            <a:p>
              <a:endParaRPr lang="el-GR" dirty="0" smtClean="0"/>
            </a:p>
            <a:p>
              <a:r>
                <a:rPr lang="el-GR" dirty="0" smtClean="0"/>
                <a:t>Φωτοβολταϊκά συστήματα</a:t>
              </a:r>
              <a:endParaRPr lang="el-GR" dirty="0"/>
            </a:p>
          </p:txBody>
        </p:sp>
      </p:grpSp>
      <p:sp>
        <p:nvSpPr>
          <p:cNvPr id="23" name="22 - Ορθογώνιο"/>
          <p:cNvSpPr/>
          <p:nvPr/>
        </p:nvSpPr>
        <p:spPr>
          <a:xfrm>
            <a:off x="4089400" y="5238750"/>
            <a:ext cx="4705350" cy="646331"/>
          </a:xfrm>
          <a:prstGeom prst="rect">
            <a:avLst/>
          </a:prstGeom>
        </p:spPr>
        <p:txBody>
          <a:bodyPr wrap="square">
            <a:spAutoFit/>
          </a:bodyPr>
          <a:lstStyle/>
          <a:p>
            <a:r>
              <a:rPr lang="el-GR" dirty="0" smtClean="0"/>
              <a:t>εκμεταλλεύονται τη θερμότητα που εκπέμπεται μέσω της ηλιακής ακτινοβολίας</a:t>
            </a:r>
            <a:endParaRPr lang="el-GR" dirty="0"/>
          </a:p>
        </p:txBody>
      </p:sp>
      <p:sp>
        <p:nvSpPr>
          <p:cNvPr id="26" name="25 - Βέλος προς τα κάτω"/>
          <p:cNvSpPr/>
          <p:nvPr/>
        </p:nvSpPr>
        <p:spPr>
          <a:xfrm rot="16200000">
            <a:off x="3320257" y="6128543"/>
            <a:ext cx="241300" cy="392114"/>
          </a:xfrm>
          <a:prstGeom prst="down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l-GR"/>
          </a:p>
        </p:txBody>
      </p:sp>
      <p:sp>
        <p:nvSpPr>
          <p:cNvPr id="27" name="26 - Δεξιά αγκύλη"/>
          <p:cNvSpPr/>
          <p:nvPr/>
        </p:nvSpPr>
        <p:spPr>
          <a:xfrm>
            <a:off x="3244850" y="5299075"/>
            <a:ext cx="120650" cy="482600"/>
          </a:xfrm>
          <a:prstGeom prst="rightBracket">
            <a:avLst/>
          </a:prstGeom>
        </p:spPr>
        <p:style>
          <a:lnRef idx="2">
            <a:schemeClr val="accent3"/>
          </a:lnRef>
          <a:fillRef idx="0">
            <a:schemeClr val="accent3"/>
          </a:fillRef>
          <a:effectRef idx="1">
            <a:schemeClr val="accent3"/>
          </a:effectRef>
          <a:fontRef idx="minor">
            <a:schemeClr val="tx1"/>
          </a:fontRef>
        </p:style>
        <p:txBody>
          <a:bodyPr rtlCol="0" anchor="ctr"/>
          <a:lstStyle/>
          <a:p>
            <a:pPr algn="ctr"/>
            <a:endParaRPr lang="el-GR"/>
          </a:p>
        </p:txBody>
      </p:sp>
      <p:sp>
        <p:nvSpPr>
          <p:cNvPr id="28" name="27 - Βέλος προς τα κάτω"/>
          <p:cNvSpPr/>
          <p:nvPr/>
        </p:nvSpPr>
        <p:spPr>
          <a:xfrm rot="16200000">
            <a:off x="3682207" y="5404643"/>
            <a:ext cx="241300" cy="392114"/>
          </a:xfrm>
          <a:prstGeom prst="down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l-GR"/>
          </a:p>
        </p:txBody>
      </p:sp>
      <p:sp>
        <p:nvSpPr>
          <p:cNvPr id="29" name="28 - Ορθογώνιο"/>
          <p:cNvSpPr/>
          <p:nvPr/>
        </p:nvSpPr>
        <p:spPr>
          <a:xfrm>
            <a:off x="3848100" y="6022975"/>
            <a:ext cx="5429251" cy="646331"/>
          </a:xfrm>
          <a:prstGeom prst="rect">
            <a:avLst/>
          </a:prstGeom>
        </p:spPr>
        <p:txBody>
          <a:bodyPr wrap="square">
            <a:spAutoFit/>
          </a:bodyPr>
          <a:lstStyle/>
          <a:p>
            <a:r>
              <a:rPr lang="el-GR" dirty="0" smtClean="0"/>
              <a:t>μετατρέπουν την ηλιακή ακτινοβολίας σε ηλεκτρικό ρεύμα μέσω του φωτοβολταϊκού φαινομένου</a:t>
            </a:r>
            <a:endParaRPr lang="el-GR" dirty="0"/>
          </a:p>
        </p:txBody>
      </p:sp>
      <p:sp>
        <p:nvSpPr>
          <p:cNvPr id="24" name="23 - Θέση αριθμού διαφάνειας"/>
          <p:cNvSpPr>
            <a:spLocks noGrp="1"/>
          </p:cNvSpPr>
          <p:nvPr>
            <p:ph type="sldNum" sz="quarter" idx="12"/>
          </p:nvPr>
        </p:nvSpPr>
        <p:spPr/>
        <p:txBody>
          <a:bodyPr/>
          <a:lstStyle/>
          <a:p>
            <a:fld id="{1B922D4D-4110-4BE8-87A4-B4F07CF8E674}" type="slidenum">
              <a:rPr lang="el-GR" smtClean="0"/>
              <a:pPr/>
              <a:t>6</a:t>
            </a:fld>
            <a:endParaRPr lang="el-G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 Ορθογώνιο"/>
          <p:cNvSpPr/>
          <p:nvPr/>
        </p:nvSpPr>
        <p:spPr>
          <a:xfrm>
            <a:off x="0" y="0"/>
            <a:ext cx="9144000" cy="461665"/>
          </a:xfrm>
          <a:prstGeom prst="rect">
            <a:avLst/>
          </a:prstGeom>
          <a:solidFill>
            <a:schemeClr val="accent3">
              <a:lumMod val="40000"/>
              <a:lumOff val="60000"/>
            </a:schemeClr>
          </a:solidFill>
        </p:spPr>
        <p:txBody>
          <a:bodyPr wrap="square" anchor="ctr">
            <a:spAutoFit/>
          </a:bodyPr>
          <a:lstStyle/>
          <a:p>
            <a:pPr lvl="0" algn="ctr">
              <a:spcBef>
                <a:spcPct val="0"/>
              </a:spcBef>
            </a:pPr>
            <a:r>
              <a:rPr lang="el-GR" sz="2400" dirty="0" smtClean="0">
                <a:effectLst>
                  <a:outerShdw blurRad="50800" dist="38100" dir="2700000" algn="tl" rotWithShape="0">
                    <a:prstClr val="black">
                      <a:alpha val="40000"/>
                    </a:prstClr>
                  </a:outerShdw>
                </a:effectLst>
              </a:rPr>
              <a:t>ΘΕΩΡΗΤΙΚΟ ΥΠΟΒΑΘΡΟ (3/7)</a:t>
            </a:r>
            <a:endParaRPr lang="en-US" sz="2400" dirty="0">
              <a:effectLst>
                <a:outerShdw blurRad="50800" dist="38100" dir="2700000" algn="tl" rotWithShape="0">
                  <a:prstClr val="black">
                    <a:alpha val="40000"/>
                  </a:prstClr>
                </a:outerShdw>
              </a:effectLst>
            </a:endParaRPr>
          </a:p>
        </p:txBody>
      </p:sp>
      <p:sp>
        <p:nvSpPr>
          <p:cNvPr id="7" name="6 - Ορθογώνιο"/>
          <p:cNvSpPr/>
          <p:nvPr/>
        </p:nvSpPr>
        <p:spPr>
          <a:xfrm>
            <a:off x="3606800" y="895350"/>
            <a:ext cx="5537200" cy="1200329"/>
          </a:xfrm>
          <a:prstGeom prst="rect">
            <a:avLst/>
          </a:prstGeom>
        </p:spPr>
        <p:txBody>
          <a:bodyPr wrap="square">
            <a:spAutoFit/>
          </a:bodyPr>
          <a:lstStyle/>
          <a:p>
            <a:r>
              <a:rPr lang="el-GR" dirty="0" smtClean="0"/>
              <a:t>Δ</a:t>
            </a:r>
            <a:r>
              <a:rPr lang="el-GR" dirty="0" smtClean="0"/>
              <a:t>ιαδικασία </a:t>
            </a:r>
            <a:r>
              <a:rPr lang="el-GR" dirty="0" smtClean="0"/>
              <a:t>κατά την οποία ένα υλικό, συνήθως ημιαγωγός, απορροφά φωτόνια και μετατρέπει την ενέργεια τους σε ηλεκτρική, απελευθερώνοντας ηλεκτρόνια που παράγουν </a:t>
            </a:r>
            <a:r>
              <a:rPr lang="el-GR" dirty="0" smtClean="0"/>
              <a:t>ρεύμα</a:t>
            </a:r>
            <a:endParaRPr lang="el-GR" dirty="0"/>
          </a:p>
        </p:txBody>
      </p:sp>
      <p:sp>
        <p:nvSpPr>
          <p:cNvPr id="8" name="7 - Βέλος προς τα κάτω"/>
          <p:cNvSpPr/>
          <p:nvPr/>
        </p:nvSpPr>
        <p:spPr>
          <a:xfrm rot="16200000">
            <a:off x="2958307" y="1242218"/>
            <a:ext cx="241300" cy="512764"/>
          </a:xfrm>
          <a:prstGeom prst="down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l-GR"/>
          </a:p>
        </p:txBody>
      </p:sp>
      <p:sp>
        <p:nvSpPr>
          <p:cNvPr id="9" name="8 - Ορθογώνιο"/>
          <p:cNvSpPr/>
          <p:nvPr/>
        </p:nvSpPr>
        <p:spPr>
          <a:xfrm>
            <a:off x="3486150" y="2886075"/>
            <a:ext cx="4572000" cy="1477328"/>
          </a:xfrm>
          <a:prstGeom prst="rect">
            <a:avLst/>
          </a:prstGeom>
        </p:spPr>
        <p:txBody>
          <a:bodyPr>
            <a:spAutoFit/>
          </a:bodyPr>
          <a:lstStyle/>
          <a:p>
            <a:r>
              <a:rPr lang="el-GR" dirty="0" smtClean="0"/>
              <a:t>Συνδυασμός 2 λεπτών στρωμάτων από διαφορετικούς ημιαγωγούς( n-τύπου και p-τύπου) </a:t>
            </a:r>
            <a:r>
              <a:rPr lang="el-GR" dirty="0" smtClean="0"/>
              <a:t>που αξιοποιούν το φ</a:t>
            </a:r>
            <a:r>
              <a:rPr lang="el-GR" dirty="0" smtClean="0"/>
              <a:t>ωτοβολταϊκό </a:t>
            </a:r>
            <a:r>
              <a:rPr lang="el-GR" dirty="0" smtClean="0"/>
              <a:t>φαινόμενο </a:t>
            </a:r>
            <a:r>
              <a:rPr lang="el-GR" dirty="0" smtClean="0"/>
              <a:t>και παράγουν ρεύμα</a:t>
            </a:r>
            <a:endParaRPr lang="el-GR" dirty="0" smtClean="0"/>
          </a:p>
          <a:p>
            <a:endParaRPr lang="el-GR" dirty="0"/>
          </a:p>
        </p:txBody>
      </p:sp>
      <p:grpSp>
        <p:nvGrpSpPr>
          <p:cNvPr id="11" name="10 - Ομάδα"/>
          <p:cNvGrpSpPr/>
          <p:nvPr/>
        </p:nvGrpSpPr>
        <p:grpSpPr>
          <a:xfrm>
            <a:off x="107950" y="1317625"/>
            <a:ext cx="2707023" cy="2299732"/>
            <a:chOff x="0" y="1257300"/>
            <a:chExt cx="2707023" cy="2299732"/>
          </a:xfrm>
        </p:grpSpPr>
        <p:sp>
          <p:nvSpPr>
            <p:cNvPr id="6" name="5 - Ορθογώνιο"/>
            <p:cNvSpPr/>
            <p:nvPr/>
          </p:nvSpPr>
          <p:spPr>
            <a:xfrm>
              <a:off x="0" y="1257300"/>
              <a:ext cx="2707023" cy="369332"/>
            </a:xfrm>
            <a:prstGeom prst="rect">
              <a:avLst/>
            </a:prstGeom>
          </p:spPr>
          <p:txBody>
            <a:bodyPr wrap="none">
              <a:spAutoFit/>
            </a:bodyPr>
            <a:lstStyle/>
            <a:p>
              <a:r>
                <a:rPr lang="el-GR" u="sng" dirty="0" smtClean="0"/>
                <a:t>Φωτοβολταϊκό φαινόμενο </a:t>
              </a:r>
              <a:endParaRPr lang="el-GR" u="sng" dirty="0"/>
            </a:p>
          </p:txBody>
        </p:sp>
        <p:sp>
          <p:nvSpPr>
            <p:cNvPr id="10" name="9 - Ορθογώνιο"/>
            <p:cNvSpPr/>
            <p:nvPr/>
          </p:nvSpPr>
          <p:spPr>
            <a:xfrm>
              <a:off x="0" y="3187700"/>
              <a:ext cx="2464777" cy="369332"/>
            </a:xfrm>
            <a:prstGeom prst="rect">
              <a:avLst/>
            </a:prstGeom>
          </p:spPr>
          <p:txBody>
            <a:bodyPr wrap="none">
              <a:spAutoFit/>
            </a:bodyPr>
            <a:lstStyle/>
            <a:p>
              <a:r>
                <a:rPr lang="el-GR" u="sng" dirty="0" smtClean="0"/>
                <a:t>Φωτοβολταϊκό στοιχείο </a:t>
              </a:r>
              <a:endParaRPr lang="el-GR" u="sng" dirty="0"/>
            </a:p>
          </p:txBody>
        </p:sp>
      </p:grpSp>
      <p:sp>
        <p:nvSpPr>
          <p:cNvPr id="12" name="11 - Βέλος προς τα κάτω"/>
          <p:cNvSpPr/>
          <p:nvPr/>
        </p:nvSpPr>
        <p:spPr>
          <a:xfrm rot="16200000">
            <a:off x="2897982" y="3172618"/>
            <a:ext cx="241300" cy="512764"/>
          </a:xfrm>
          <a:prstGeom prst="down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l-GR"/>
          </a:p>
        </p:txBody>
      </p:sp>
      <p:sp>
        <p:nvSpPr>
          <p:cNvPr id="14" name="13 - Ορθογώνιο"/>
          <p:cNvSpPr/>
          <p:nvPr/>
        </p:nvSpPr>
        <p:spPr>
          <a:xfrm>
            <a:off x="228600" y="5238750"/>
            <a:ext cx="2593787" cy="369332"/>
          </a:xfrm>
          <a:prstGeom prst="rect">
            <a:avLst/>
          </a:prstGeom>
        </p:spPr>
        <p:txBody>
          <a:bodyPr wrap="none">
            <a:spAutoFit/>
          </a:bodyPr>
          <a:lstStyle/>
          <a:p>
            <a:r>
              <a:rPr lang="el-GR" u="sng" dirty="0" smtClean="0"/>
              <a:t>Υλικά ηλιακών κυττάρων</a:t>
            </a:r>
            <a:endParaRPr lang="el-GR" u="sng" dirty="0"/>
          </a:p>
        </p:txBody>
      </p:sp>
      <p:sp>
        <p:nvSpPr>
          <p:cNvPr id="1025" name="Rectangle 1"/>
          <p:cNvSpPr>
            <a:spLocks noChangeArrowheads="1"/>
          </p:cNvSpPr>
          <p:nvPr/>
        </p:nvSpPr>
        <p:spPr bwMode="auto">
          <a:xfrm>
            <a:off x="3486150" y="4635500"/>
            <a:ext cx="4283075" cy="20313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l-GR" sz="1800" b="0" i="0" u="none" strike="noStrike" cap="none" normalizeH="0" baseline="0" dirty="0" smtClean="0">
              <a:ln>
                <a:noFill/>
              </a:ln>
              <a:solidFill>
                <a:schemeClr val="tx1"/>
              </a:solidFill>
              <a:effectLst/>
              <a:latin typeface="Arial" charset="0"/>
              <a:cs typeface="Arial"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l-GR" sz="1800" i="0" u="none" strike="noStrike" cap="none" normalizeH="0" baseline="0" dirty="0" smtClean="0">
                <a:ln>
                  <a:noFill/>
                </a:ln>
                <a:solidFill>
                  <a:schemeClr val="tx1"/>
                </a:solidFill>
                <a:effectLst/>
                <a:cs typeface="Arial" charset="0"/>
              </a:rPr>
              <a:t>Μονοκρυσταλλικά κελιά</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l-GR" sz="1800" i="0" u="none" strike="noStrike" cap="none" normalizeH="0" baseline="0" dirty="0" smtClean="0">
                <a:ln>
                  <a:noFill/>
                </a:ln>
                <a:solidFill>
                  <a:schemeClr val="tx1"/>
                </a:solidFill>
                <a:effectLst/>
                <a:cs typeface="Arial" charset="0"/>
              </a:rPr>
              <a:t>Πολυκρυσταλλικά κελιά</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l-GR" sz="1800" i="0" u="none" strike="noStrike" cap="none" normalizeH="0" baseline="0" dirty="0" smtClean="0">
                <a:ln>
                  <a:noFill/>
                </a:ln>
                <a:solidFill>
                  <a:schemeClr val="tx1"/>
                </a:solidFill>
                <a:effectLst/>
                <a:cs typeface="Arial" charset="0"/>
              </a:rPr>
              <a:t>GaAs (Αρσενίδιο γαλλίου)</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l-GR" sz="1800" i="0" u="none" strike="noStrike" cap="none" normalizeH="0" baseline="0" dirty="0" smtClean="0">
                <a:ln>
                  <a:noFill/>
                </a:ln>
                <a:solidFill>
                  <a:schemeClr val="tx1"/>
                </a:solidFill>
                <a:effectLst/>
                <a:cs typeface="Arial" charset="0"/>
              </a:rPr>
              <a:t>Οργανικά/πολυμερικά κελιά</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l-GR" sz="1800" i="0" u="none" strike="noStrike" cap="none" normalizeH="0" baseline="0" dirty="0" smtClean="0">
                <a:ln>
                  <a:noFill/>
                </a:ln>
                <a:solidFill>
                  <a:schemeClr val="tx1"/>
                </a:solidFill>
                <a:effectLst/>
                <a:cs typeface="Arial" charset="0"/>
              </a:rPr>
              <a:t>Υβριδικά κελιά</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l-GR" sz="1800" i="0" u="none" strike="noStrike" cap="none" normalizeH="0" baseline="0" dirty="0" smtClean="0">
              <a:ln>
                <a:noFill/>
              </a:ln>
              <a:solidFill>
                <a:schemeClr val="tx1"/>
              </a:solidFill>
              <a:effectLst/>
              <a:latin typeface="Arial" charset="0"/>
              <a:cs typeface="Arial" charset="0"/>
            </a:endParaRPr>
          </a:p>
        </p:txBody>
      </p:sp>
      <p:sp>
        <p:nvSpPr>
          <p:cNvPr id="16" name="15 - Βέλος προς τα κάτω"/>
          <p:cNvSpPr/>
          <p:nvPr/>
        </p:nvSpPr>
        <p:spPr>
          <a:xfrm rot="16200000">
            <a:off x="3018632" y="5223668"/>
            <a:ext cx="241300" cy="512764"/>
          </a:xfrm>
          <a:prstGeom prst="down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l-GR"/>
          </a:p>
        </p:txBody>
      </p:sp>
      <p:sp>
        <p:nvSpPr>
          <p:cNvPr id="13" name="12 - Θέση αριθμού διαφάνειας"/>
          <p:cNvSpPr>
            <a:spLocks noGrp="1"/>
          </p:cNvSpPr>
          <p:nvPr>
            <p:ph type="sldNum" sz="quarter" idx="12"/>
          </p:nvPr>
        </p:nvSpPr>
        <p:spPr/>
        <p:txBody>
          <a:bodyPr/>
          <a:lstStyle/>
          <a:p>
            <a:fld id="{1B922D4D-4110-4BE8-87A4-B4F07CF8E674}" type="slidenum">
              <a:rPr lang="el-GR" smtClean="0"/>
              <a:pPr/>
              <a:t>7</a:t>
            </a:fld>
            <a:endParaRPr lang="el-G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 Ορθογώνιο"/>
          <p:cNvSpPr/>
          <p:nvPr/>
        </p:nvSpPr>
        <p:spPr>
          <a:xfrm>
            <a:off x="0" y="0"/>
            <a:ext cx="9144000" cy="461665"/>
          </a:xfrm>
          <a:prstGeom prst="rect">
            <a:avLst/>
          </a:prstGeom>
          <a:solidFill>
            <a:schemeClr val="accent3">
              <a:lumMod val="40000"/>
              <a:lumOff val="60000"/>
            </a:schemeClr>
          </a:solidFill>
        </p:spPr>
        <p:txBody>
          <a:bodyPr wrap="square" anchor="ctr">
            <a:spAutoFit/>
          </a:bodyPr>
          <a:lstStyle/>
          <a:p>
            <a:pPr lvl="0" algn="ctr">
              <a:spcBef>
                <a:spcPct val="0"/>
              </a:spcBef>
            </a:pPr>
            <a:r>
              <a:rPr lang="el-GR" sz="2400" dirty="0" smtClean="0">
                <a:effectLst>
                  <a:outerShdw blurRad="50800" dist="38100" dir="2700000" algn="tl" rotWithShape="0">
                    <a:prstClr val="black">
                      <a:alpha val="40000"/>
                    </a:prstClr>
                  </a:outerShdw>
                </a:effectLst>
              </a:rPr>
              <a:t>ΘΕΩΡΗΤΙΚΟ ΥΠΟΒΑΘΡΟ (4/7)</a:t>
            </a:r>
            <a:endParaRPr lang="en-US" sz="2400" dirty="0">
              <a:effectLst>
                <a:outerShdw blurRad="50800" dist="38100" dir="2700000" algn="tl" rotWithShape="0">
                  <a:prstClr val="black">
                    <a:alpha val="40000"/>
                  </a:prstClr>
                </a:outerShdw>
              </a:effectLst>
            </a:endParaRPr>
          </a:p>
        </p:txBody>
      </p:sp>
      <p:pic>
        <p:nvPicPr>
          <p:cNvPr id="21506" name="Picture 2"/>
          <p:cNvPicPr>
            <a:picLocks noChangeAspect="1" noChangeArrowheads="1"/>
          </p:cNvPicPr>
          <p:nvPr/>
        </p:nvPicPr>
        <p:blipFill>
          <a:blip r:embed="rId2">
            <a:duotone>
              <a:prstClr val="black"/>
              <a:srgbClr val="D9C3A5">
                <a:tint val="50000"/>
                <a:satMod val="180000"/>
              </a:srgbClr>
            </a:duotone>
          </a:blip>
          <a:srcRect/>
          <a:stretch>
            <a:fillRect/>
          </a:stretch>
        </p:blipFill>
        <p:spPr bwMode="auto">
          <a:xfrm>
            <a:off x="5657850" y="654050"/>
            <a:ext cx="3317875" cy="1809750"/>
          </a:xfrm>
          <a:prstGeom prst="rect">
            <a:avLst/>
          </a:prstGeom>
          <a:ln>
            <a:noFill/>
          </a:ln>
          <a:effectLst>
            <a:outerShdw blurRad="292100" dist="139700" dir="2700000" algn="tl" rotWithShape="0">
              <a:srgbClr val="333333">
                <a:alpha val="65000"/>
              </a:srgbClr>
            </a:outerShdw>
          </a:effectLst>
        </p:spPr>
      </p:pic>
      <p:grpSp>
        <p:nvGrpSpPr>
          <p:cNvPr id="10" name="9 - Ομάδα"/>
          <p:cNvGrpSpPr/>
          <p:nvPr/>
        </p:nvGrpSpPr>
        <p:grpSpPr>
          <a:xfrm>
            <a:off x="107950" y="835025"/>
            <a:ext cx="5308600" cy="923330"/>
            <a:chOff x="228600" y="2825750"/>
            <a:chExt cx="5308600" cy="923330"/>
          </a:xfrm>
        </p:grpSpPr>
        <p:sp>
          <p:nvSpPr>
            <p:cNvPr id="5" name="4 - Ορθογώνιο"/>
            <p:cNvSpPr/>
            <p:nvPr/>
          </p:nvSpPr>
          <p:spPr>
            <a:xfrm>
              <a:off x="228600" y="2946400"/>
              <a:ext cx="2527300" cy="369332"/>
            </a:xfrm>
            <a:prstGeom prst="rect">
              <a:avLst/>
            </a:prstGeom>
          </p:spPr>
          <p:txBody>
            <a:bodyPr wrap="square">
              <a:spAutoFit/>
            </a:bodyPr>
            <a:lstStyle/>
            <a:p>
              <a:r>
                <a:rPr lang="el-GR" dirty="0" smtClean="0"/>
                <a:t>Φωτοβολταϊκό πλαίσιο </a:t>
              </a:r>
              <a:endParaRPr lang="el-GR" dirty="0"/>
            </a:p>
          </p:txBody>
        </p:sp>
        <p:sp>
          <p:nvSpPr>
            <p:cNvPr id="8" name="7 - Ορθογώνιο"/>
            <p:cNvSpPr/>
            <p:nvPr/>
          </p:nvSpPr>
          <p:spPr>
            <a:xfrm>
              <a:off x="3124200" y="2825750"/>
              <a:ext cx="2413000" cy="923330"/>
            </a:xfrm>
            <a:prstGeom prst="rect">
              <a:avLst/>
            </a:prstGeom>
          </p:spPr>
          <p:txBody>
            <a:bodyPr wrap="square">
              <a:spAutoFit/>
            </a:bodyPr>
            <a:lstStyle/>
            <a:p>
              <a:r>
                <a:rPr lang="el-GR" dirty="0" smtClean="0"/>
                <a:t>Σειρά συνδεδεμένων φωτοβολταϊκών στοιχείων</a:t>
              </a:r>
              <a:endParaRPr lang="el-GR" dirty="0"/>
            </a:p>
          </p:txBody>
        </p:sp>
        <p:sp>
          <p:nvSpPr>
            <p:cNvPr id="9" name="8 - Βέλος προς τα κάτω"/>
            <p:cNvSpPr/>
            <p:nvPr/>
          </p:nvSpPr>
          <p:spPr>
            <a:xfrm rot="16200000">
              <a:off x="2762250" y="2946400"/>
              <a:ext cx="241300" cy="361950"/>
            </a:xfrm>
            <a:prstGeom prst="down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l-GR"/>
            </a:p>
          </p:txBody>
        </p:sp>
      </p:grpSp>
      <p:grpSp>
        <p:nvGrpSpPr>
          <p:cNvPr id="13" name="12 - Ομάδα"/>
          <p:cNvGrpSpPr/>
          <p:nvPr/>
        </p:nvGrpSpPr>
        <p:grpSpPr>
          <a:xfrm>
            <a:off x="107950" y="1860550"/>
            <a:ext cx="5791200" cy="1200329"/>
            <a:chOff x="0" y="4514851"/>
            <a:chExt cx="5791200" cy="1200329"/>
          </a:xfrm>
        </p:grpSpPr>
        <p:sp>
          <p:nvSpPr>
            <p:cNvPr id="6" name="5 - Ορθογώνιο"/>
            <p:cNvSpPr/>
            <p:nvPr/>
          </p:nvSpPr>
          <p:spPr>
            <a:xfrm>
              <a:off x="0" y="4695825"/>
              <a:ext cx="2701925" cy="369332"/>
            </a:xfrm>
            <a:prstGeom prst="rect">
              <a:avLst/>
            </a:prstGeom>
          </p:spPr>
          <p:txBody>
            <a:bodyPr wrap="square">
              <a:spAutoFit/>
            </a:bodyPr>
            <a:lstStyle/>
            <a:p>
              <a:r>
                <a:rPr lang="el-GR" dirty="0" smtClean="0"/>
                <a:t>Φωτοβολταϊκή συστοιχία</a:t>
              </a:r>
              <a:endParaRPr lang="el-GR" dirty="0"/>
            </a:p>
          </p:txBody>
        </p:sp>
        <p:sp>
          <p:nvSpPr>
            <p:cNvPr id="11" name="10 - Ορθογώνιο"/>
            <p:cNvSpPr/>
            <p:nvPr/>
          </p:nvSpPr>
          <p:spPr>
            <a:xfrm>
              <a:off x="3136900" y="4514851"/>
              <a:ext cx="2654300" cy="1200329"/>
            </a:xfrm>
            <a:prstGeom prst="rect">
              <a:avLst/>
            </a:prstGeom>
          </p:spPr>
          <p:txBody>
            <a:bodyPr wrap="square">
              <a:spAutoFit/>
            </a:bodyPr>
            <a:lstStyle/>
            <a:p>
              <a:r>
                <a:rPr lang="el-GR" dirty="0" smtClean="0"/>
                <a:t>Πολλά φωτοβολταϊκά πλαίσια τα οποία μπορούν να συνδεθούν σε σειρά ή παράλληλα</a:t>
              </a:r>
              <a:endParaRPr lang="el-GR" dirty="0"/>
            </a:p>
          </p:txBody>
        </p:sp>
        <p:sp>
          <p:nvSpPr>
            <p:cNvPr id="12" name="11 - Βέλος προς τα κάτω"/>
            <p:cNvSpPr/>
            <p:nvPr/>
          </p:nvSpPr>
          <p:spPr>
            <a:xfrm rot="16200000">
              <a:off x="2762250" y="4695825"/>
              <a:ext cx="241300" cy="361950"/>
            </a:xfrm>
            <a:prstGeom prst="down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l-GR"/>
            </a:p>
          </p:txBody>
        </p:sp>
      </p:grpSp>
      <p:grpSp>
        <p:nvGrpSpPr>
          <p:cNvPr id="16" name="15 - Ομάδα"/>
          <p:cNvGrpSpPr/>
          <p:nvPr/>
        </p:nvGrpSpPr>
        <p:grpSpPr>
          <a:xfrm>
            <a:off x="409575" y="2886075"/>
            <a:ext cx="4572000" cy="1899603"/>
            <a:chOff x="1917700" y="3067050"/>
            <a:chExt cx="4572000" cy="1899603"/>
          </a:xfrm>
        </p:grpSpPr>
        <p:sp>
          <p:nvSpPr>
            <p:cNvPr id="14" name="13 - Ορθογώνιο"/>
            <p:cNvSpPr/>
            <p:nvPr/>
          </p:nvSpPr>
          <p:spPr>
            <a:xfrm>
              <a:off x="1917700" y="3489325"/>
              <a:ext cx="4572000" cy="1477328"/>
            </a:xfrm>
            <a:prstGeom prst="rect">
              <a:avLst/>
            </a:prstGeom>
          </p:spPr>
          <p:txBody>
            <a:bodyPr>
              <a:spAutoFit/>
            </a:bodyPr>
            <a:lstStyle/>
            <a:p>
              <a:pPr>
                <a:buFont typeface="Wingdings" pitchFamily="2" charset="2"/>
                <a:buChar char="Ø"/>
              </a:pPr>
              <a:r>
                <a:rPr lang="el-GR" dirty="0" smtClean="0"/>
                <a:t>Μπαταρίες</a:t>
              </a:r>
            </a:p>
            <a:p>
              <a:pPr>
                <a:buFont typeface="Wingdings" pitchFamily="2" charset="2"/>
                <a:buChar char="Ø"/>
              </a:pPr>
              <a:r>
                <a:rPr lang="el-GR" dirty="0" smtClean="0"/>
                <a:t>Ρυθμιστές φόρτισης των μπαταριών</a:t>
              </a:r>
            </a:p>
            <a:p>
              <a:pPr>
                <a:buFont typeface="Wingdings" pitchFamily="2" charset="2"/>
                <a:buChar char="Ø"/>
              </a:pPr>
              <a:r>
                <a:rPr lang="el-GR" dirty="0" smtClean="0"/>
                <a:t>Μετατροπείς </a:t>
              </a:r>
            </a:p>
            <a:p>
              <a:pPr>
                <a:buFont typeface="Wingdings" pitchFamily="2" charset="2"/>
                <a:buChar char="Ø"/>
              </a:pPr>
              <a:r>
                <a:rPr lang="el-GR" dirty="0" smtClean="0"/>
                <a:t>Ανορθωτές (σε περίπτωση που χρειάζεται ανύψωση τάσης)</a:t>
              </a:r>
              <a:endParaRPr lang="el-GR" dirty="0"/>
            </a:p>
          </p:txBody>
        </p:sp>
        <p:sp>
          <p:nvSpPr>
            <p:cNvPr id="15" name="14 - Ορθογώνιο"/>
            <p:cNvSpPr/>
            <p:nvPr/>
          </p:nvSpPr>
          <p:spPr>
            <a:xfrm>
              <a:off x="1978025" y="3067050"/>
              <a:ext cx="2742033" cy="369332"/>
            </a:xfrm>
            <a:prstGeom prst="rect">
              <a:avLst/>
            </a:prstGeom>
          </p:spPr>
          <p:txBody>
            <a:bodyPr wrap="none">
              <a:spAutoFit/>
            </a:bodyPr>
            <a:lstStyle/>
            <a:p>
              <a:r>
                <a:rPr lang="el-GR" u="sng" dirty="0" smtClean="0"/>
                <a:t>Σύστημα φωτοβολταϊκών : </a:t>
              </a:r>
              <a:endParaRPr lang="el-GR" u="sng" dirty="0"/>
            </a:p>
          </p:txBody>
        </p:sp>
      </p:grpSp>
      <p:grpSp>
        <p:nvGrpSpPr>
          <p:cNvPr id="26" name="25 - Ομάδα"/>
          <p:cNvGrpSpPr/>
          <p:nvPr/>
        </p:nvGrpSpPr>
        <p:grpSpPr>
          <a:xfrm>
            <a:off x="0" y="4816475"/>
            <a:ext cx="9686925" cy="1490881"/>
            <a:chOff x="0" y="5178425"/>
            <a:chExt cx="9686925" cy="1490881"/>
          </a:xfrm>
        </p:grpSpPr>
        <p:sp>
          <p:nvSpPr>
            <p:cNvPr id="17" name="16 - Ορθογώνιο"/>
            <p:cNvSpPr/>
            <p:nvPr/>
          </p:nvSpPr>
          <p:spPr>
            <a:xfrm>
              <a:off x="469900" y="5238750"/>
              <a:ext cx="1923860" cy="369332"/>
            </a:xfrm>
            <a:prstGeom prst="rect">
              <a:avLst/>
            </a:prstGeom>
          </p:spPr>
          <p:txBody>
            <a:bodyPr wrap="none">
              <a:spAutoFit/>
            </a:bodyPr>
            <a:lstStyle/>
            <a:p>
              <a:r>
                <a:rPr lang="el-GR" u="sng" dirty="0" smtClean="0"/>
                <a:t>Βαθμός απόδοσης</a:t>
              </a:r>
              <a:endParaRPr lang="el-GR" u="sng" dirty="0"/>
            </a:p>
          </p:txBody>
        </p:sp>
        <p:sp>
          <p:nvSpPr>
            <p:cNvPr id="19" name="18 - Ορθογώνιο"/>
            <p:cNvSpPr/>
            <p:nvPr/>
          </p:nvSpPr>
          <p:spPr>
            <a:xfrm>
              <a:off x="2882900" y="5178425"/>
              <a:ext cx="4572000" cy="646331"/>
            </a:xfrm>
            <a:prstGeom prst="rect">
              <a:avLst/>
            </a:prstGeom>
          </p:spPr>
          <p:txBody>
            <a:bodyPr>
              <a:spAutoFit/>
            </a:bodyPr>
            <a:lstStyle/>
            <a:p>
              <a:r>
                <a:rPr lang="el-GR" dirty="0" smtClean="0"/>
                <a:t>Ποσοστό ηλιακής ακτινοβολίας που μετατρέπεται σε ηλεκτρική</a:t>
              </a:r>
            </a:p>
          </p:txBody>
        </p:sp>
        <p:sp>
          <p:nvSpPr>
            <p:cNvPr id="20" name="19 - Βέλος προς τα κάτω"/>
            <p:cNvSpPr/>
            <p:nvPr/>
          </p:nvSpPr>
          <p:spPr>
            <a:xfrm rot="16200000">
              <a:off x="2520950" y="5299075"/>
              <a:ext cx="241300" cy="361950"/>
            </a:xfrm>
            <a:prstGeom prst="down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l-GR"/>
            </a:p>
          </p:txBody>
        </p:sp>
        <p:sp>
          <p:nvSpPr>
            <p:cNvPr id="21" name="20 - Ορθογώνιο"/>
            <p:cNvSpPr/>
            <p:nvPr/>
          </p:nvSpPr>
          <p:spPr>
            <a:xfrm>
              <a:off x="0" y="6143625"/>
              <a:ext cx="4409862" cy="369332"/>
            </a:xfrm>
            <a:prstGeom prst="rect">
              <a:avLst/>
            </a:prstGeom>
          </p:spPr>
          <p:txBody>
            <a:bodyPr wrap="none">
              <a:spAutoFit/>
            </a:bodyPr>
            <a:lstStyle/>
            <a:p>
              <a:r>
                <a:rPr lang="el-GR" dirty="0" smtClean="0"/>
                <a:t>Σχετικά χαμηλός βαθμός απόδοσης (13-19%)</a:t>
              </a:r>
            </a:p>
          </p:txBody>
        </p:sp>
        <p:sp>
          <p:nvSpPr>
            <p:cNvPr id="22" name="21 - Βέλος προς τα κάτω"/>
            <p:cNvSpPr/>
            <p:nvPr/>
          </p:nvSpPr>
          <p:spPr>
            <a:xfrm>
              <a:off x="1314450" y="5721350"/>
              <a:ext cx="241300" cy="361950"/>
            </a:xfrm>
            <a:prstGeom prst="down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l-GR"/>
            </a:p>
          </p:txBody>
        </p:sp>
        <p:sp>
          <p:nvSpPr>
            <p:cNvPr id="23" name="22 - Ορθογώνιο"/>
            <p:cNvSpPr/>
            <p:nvPr/>
          </p:nvSpPr>
          <p:spPr>
            <a:xfrm>
              <a:off x="5114925" y="6022975"/>
              <a:ext cx="4572000" cy="646331"/>
            </a:xfrm>
            <a:prstGeom prst="rect">
              <a:avLst/>
            </a:prstGeom>
          </p:spPr>
          <p:txBody>
            <a:bodyPr>
              <a:spAutoFit/>
            </a:bodyPr>
            <a:lstStyle/>
            <a:p>
              <a:r>
                <a:rPr lang="el-GR" dirty="0" smtClean="0"/>
                <a:t>Απαίτηση μεγάλης επιφάνειας για να παραχθεί η επιθυμητή ηλεκτρική ισχύς </a:t>
              </a:r>
              <a:endParaRPr lang="el-GR" dirty="0"/>
            </a:p>
          </p:txBody>
        </p:sp>
        <p:sp>
          <p:nvSpPr>
            <p:cNvPr id="24" name="23 - Βέλος προς τα κάτω"/>
            <p:cNvSpPr/>
            <p:nvPr/>
          </p:nvSpPr>
          <p:spPr>
            <a:xfrm rot="16200000">
              <a:off x="4692650" y="6143625"/>
              <a:ext cx="241300" cy="361950"/>
            </a:xfrm>
            <a:prstGeom prst="down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l-GR"/>
            </a:p>
          </p:txBody>
        </p:sp>
      </p:grpSp>
      <p:sp>
        <p:nvSpPr>
          <p:cNvPr id="25" name="24 - Θέση αριθμού διαφάνειας"/>
          <p:cNvSpPr>
            <a:spLocks noGrp="1"/>
          </p:cNvSpPr>
          <p:nvPr>
            <p:ph type="sldNum" sz="quarter" idx="12"/>
          </p:nvPr>
        </p:nvSpPr>
        <p:spPr/>
        <p:txBody>
          <a:bodyPr/>
          <a:lstStyle/>
          <a:p>
            <a:fld id="{1B922D4D-4110-4BE8-87A4-B4F07CF8E674}" type="slidenum">
              <a:rPr lang="el-GR" smtClean="0"/>
              <a:pPr/>
              <a:t>8</a:t>
            </a:fld>
            <a:endParaRPr lang="el-G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 Ορθογώνιο"/>
          <p:cNvSpPr/>
          <p:nvPr/>
        </p:nvSpPr>
        <p:spPr>
          <a:xfrm>
            <a:off x="0" y="0"/>
            <a:ext cx="9144000" cy="461665"/>
          </a:xfrm>
          <a:prstGeom prst="rect">
            <a:avLst/>
          </a:prstGeom>
          <a:solidFill>
            <a:schemeClr val="accent3">
              <a:lumMod val="40000"/>
              <a:lumOff val="60000"/>
            </a:schemeClr>
          </a:solidFill>
        </p:spPr>
        <p:txBody>
          <a:bodyPr wrap="square" anchor="ctr">
            <a:spAutoFit/>
          </a:bodyPr>
          <a:lstStyle/>
          <a:p>
            <a:pPr lvl="0" algn="ctr">
              <a:spcBef>
                <a:spcPct val="0"/>
              </a:spcBef>
            </a:pPr>
            <a:r>
              <a:rPr lang="el-GR" sz="2400" dirty="0" smtClean="0">
                <a:effectLst>
                  <a:outerShdw blurRad="50800" dist="38100" dir="2700000" algn="tl" rotWithShape="0">
                    <a:prstClr val="black">
                      <a:alpha val="40000"/>
                    </a:prstClr>
                  </a:outerShdw>
                </a:effectLst>
              </a:rPr>
              <a:t>ΘΕΩΡΗΤΙΚΟ ΥΠΟΒΑΘΡΟ (5/7)</a:t>
            </a:r>
            <a:endParaRPr lang="en-US" sz="2400" dirty="0">
              <a:effectLst>
                <a:outerShdw blurRad="50800" dist="38100" dir="2700000" algn="tl" rotWithShape="0">
                  <a:prstClr val="black">
                    <a:alpha val="40000"/>
                  </a:prstClr>
                </a:outerShdw>
              </a:effectLst>
            </a:endParaRPr>
          </a:p>
        </p:txBody>
      </p:sp>
      <p:sp>
        <p:nvSpPr>
          <p:cNvPr id="5" name="4 - Ορθογώνιο"/>
          <p:cNvSpPr/>
          <p:nvPr/>
        </p:nvSpPr>
        <p:spPr>
          <a:xfrm>
            <a:off x="168275" y="895350"/>
            <a:ext cx="3794125" cy="369332"/>
          </a:xfrm>
          <a:prstGeom prst="rect">
            <a:avLst/>
          </a:prstGeom>
        </p:spPr>
        <p:txBody>
          <a:bodyPr wrap="square">
            <a:spAutoFit/>
          </a:bodyPr>
          <a:lstStyle/>
          <a:p>
            <a:r>
              <a:rPr lang="el-GR" dirty="0" smtClean="0"/>
              <a:t>Adolf Goetzberger , Armin Zastrow</a:t>
            </a:r>
            <a:endParaRPr lang="el-GR" dirty="0"/>
          </a:p>
        </p:txBody>
      </p:sp>
      <p:sp>
        <p:nvSpPr>
          <p:cNvPr id="6" name="5 - Ορθογώνιο"/>
          <p:cNvSpPr/>
          <p:nvPr/>
        </p:nvSpPr>
        <p:spPr>
          <a:xfrm>
            <a:off x="4149725" y="774700"/>
            <a:ext cx="4572000" cy="646331"/>
          </a:xfrm>
          <a:prstGeom prst="rect">
            <a:avLst/>
          </a:prstGeom>
        </p:spPr>
        <p:txBody>
          <a:bodyPr>
            <a:spAutoFit/>
          </a:bodyPr>
          <a:lstStyle/>
          <a:p>
            <a:r>
              <a:rPr lang="el-GR" dirty="0" smtClean="0"/>
              <a:t>Πρώτοι που πρότειναν την ιδέα των αγροβολταϊκών τη δεκαετία του 1980</a:t>
            </a:r>
            <a:endParaRPr lang="el-GR" dirty="0"/>
          </a:p>
        </p:txBody>
      </p:sp>
      <p:sp>
        <p:nvSpPr>
          <p:cNvPr id="7" name="6 - Βέλος προς τα κάτω"/>
          <p:cNvSpPr/>
          <p:nvPr/>
        </p:nvSpPr>
        <p:spPr>
          <a:xfrm rot="16200000">
            <a:off x="3727450" y="895350"/>
            <a:ext cx="241300" cy="361950"/>
          </a:xfrm>
          <a:prstGeom prst="down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l-GR"/>
          </a:p>
        </p:txBody>
      </p:sp>
      <p:sp>
        <p:nvSpPr>
          <p:cNvPr id="8" name="7 - Ορθογώνιο"/>
          <p:cNvSpPr/>
          <p:nvPr/>
        </p:nvSpPr>
        <p:spPr>
          <a:xfrm>
            <a:off x="168275" y="1739901"/>
            <a:ext cx="3860800" cy="646331"/>
          </a:xfrm>
          <a:prstGeom prst="rect">
            <a:avLst/>
          </a:prstGeom>
        </p:spPr>
        <p:txBody>
          <a:bodyPr wrap="square">
            <a:spAutoFit/>
          </a:bodyPr>
          <a:lstStyle/>
          <a:p>
            <a:r>
              <a:rPr lang="el-GR" dirty="0" smtClean="0"/>
              <a:t>Ωστόσο, μόνο την τελευταία δεκαετία άρχισε να αποκτά ευρεία αποδοχή.</a:t>
            </a:r>
            <a:endParaRPr lang="el-GR" dirty="0"/>
          </a:p>
        </p:txBody>
      </p:sp>
      <p:sp>
        <p:nvSpPr>
          <p:cNvPr id="9" name="8 - Ορθογώνιο"/>
          <p:cNvSpPr/>
          <p:nvPr/>
        </p:nvSpPr>
        <p:spPr>
          <a:xfrm>
            <a:off x="4572000" y="1619250"/>
            <a:ext cx="4572000" cy="923330"/>
          </a:xfrm>
          <a:prstGeom prst="rect">
            <a:avLst/>
          </a:prstGeom>
        </p:spPr>
        <p:txBody>
          <a:bodyPr>
            <a:spAutoFit/>
          </a:bodyPr>
          <a:lstStyle/>
          <a:p>
            <a:r>
              <a:rPr lang="el-GR" dirty="0" smtClean="0"/>
              <a:t>Το 2021, τα αγροβολταϊκά εδραιώθηκαν ως μια ώριμη τεχνολογία με πάνω από 14 GWp εγκατεστημένης δυναμικότητας παγκοσμίως</a:t>
            </a:r>
            <a:endParaRPr lang="el-GR" dirty="0"/>
          </a:p>
        </p:txBody>
      </p:sp>
      <p:sp>
        <p:nvSpPr>
          <p:cNvPr id="10" name="9 - Βέλος προς τα κάτω"/>
          <p:cNvSpPr/>
          <p:nvPr/>
        </p:nvSpPr>
        <p:spPr>
          <a:xfrm rot="16200000">
            <a:off x="4089400" y="1860550"/>
            <a:ext cx="241300" cy="361950"/>
          </a:xfrm>
          <a:prstGeom prst="down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l-GR"/>
          </a:p>
        </p:txBody>
      </p:sp>
      <p:grpSp>
        <p:nvGrpSpPr>
          <p:cNvPr id="16" name="15 - Ομάδα"/>
          <p:cNvGrpSpPr/>
          <p:nvPr/>
        </p:nvGrpSpPr>
        <p:grpSpPr>
          <a:xfrm>
            <a:off x="168275" y="2765425"/>
            <a:ext cx="7769225" cy="887631"/>
            <a:chOff x="288925" y="2765425"/>
            <a:chExt cx="7769225" cy="887631"/>
          </a:xfrm>
        </p:grpSpPr>
        <p:grpSp>
          <p:nvGrpSpPr>
            <p:cNvPr id="14" name="13 - Ομάδα"/>
            <p:cNvGrpSpPr/>
            <p:nvPr/>
          </p:nvGrpSpPr>
          <p:grpSpPr>
            <a:xfrm>
              <a:off x="288925" y="2765425"/>
              <a:ext cx="7769225" cy="887631"/>
              <a:chOff x="168275" y="2584450"/>
              <a:chExt cx="7769225" cy="887631"/>
            </a:xfrm>
          </p:grpSpPr>
          <p:sp>
            <p:nvSpPr>
              <p:cNvPr id="11" name="10 - Ορθογώνιο"/>
              <p:cNvSpPr/>
              <p:nvPr/>
            </p:nvSpPr>
            <p:spPr>
              <a:xfrm>
                <a:off x="168275" y="2825750"/>
                <a:ext cx="3559175" cy="646331"/>
              </a:xfrm>
              <a:prstGeom prst="rect">
                <a:avLst/>
              </a:prstGeom>
            </p:spPr>
            <p:txBody>
              <a:bodyPr wrap="square">
                <a:spAutoFit/>
              </a:bodyPr>
              <a:lstStyle/>
              <a:p>
                <a:r>
                  <a:rPr lang="el-GR" dirty="0" smtClean="0"/>
                  <a:t>Τα φωτοβολταϊκά πάνελ συνήθως τοποθετούνται σε ύψος 4-5 μέτρων</a:t>
                </a:r>
                <a:endParaRPr lang="el-GR" dirty="0"/>
              </a:p>
            </p:txBody>
          </p:sp>
          <p:sp>
            <p:nvSpPr>
              <p:cNvPr id="12" name="11 - Ορθογώνιο"/>
              <p:cNvSpPr/>
              <p:nvPr/>
            </p:nvSpPr>
            <p:spPr>
              <a:xfrm>
                <a:off x="4149725" y="2584450"/>
                <a:ext cx="3787775" cy="646331"/>
              </a:xfrm>
              <a:prstGeom prst="rect">
                <a:avLst/>
              </a:prstGeom>
            </p:spPr>
            <p:txBody>
              <a:bodyPr wrap="square">
                <a:spAutoFit/>
              </a:bodyPr>
              <a:lstStyle/>
              <a:p>
                <a:r>
                  <a:rPr lang="el-GR" dirty="0" smtClean="0"/>
                  <a:t>Ομοιογενή κατανομή της ηλιακής ακτινοβολίας στο έδαφος</a:t>
                </a:r>
                <a:endParaRPr lang="el-GR" dirty="0"/>
              </a:p>
            </p:txBody>
          </p:sp>
        </p:grpSp>
        <p:sp>
          <p:nvSpPr>
            <p:cNvPr id="15" name="14 - Βέλος προς τα κάτω"/>
            <p:cNvSpPr/>
            <p:nvPr/>
          </p:nvSpPr>
          <p:spPr>
            <a:xfrm rot="14596228">
              <a:off x="3917533" y="3030812"/>
              <a:ext cx="241300" cy="304135"/>
            </a:xfrm>
            <a:prstGeom prst="downArrow">
              <a:avLst>
                <a:gd name="adj1" fmla="val 50000"/>
                <a:gd name="adj2" fmla="val 60336"/>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l-GR"/>
            </a:p>
          </p:txBody>
        </p:sp>
      </p:grpSp>
      <p:sp>
        <p:nvSpPr>
          <p:cNvPr id="17" name="16 - Ορθογώνιο"/>
          <p:cNvSpPr/>
          <p:nvPr/>
        </p:nvSpPr>
        <p:spPr>
          <a:xfrm>
            <a:off x="2943225" y="5419725"/>
            <a:ext cx="6032500" cy="955675"/>
          </a:xfrm>
          <a:prstGeom prst="rect">
            <a:avLst/>
          </a:prstGeom>
        </p:spPr>
        <p:txBody>
          <a:bodyPr wrap="square">
            <a:spAutoFit/>
          </a:bodyPr>
          <a:lstStyle/>
          <a:p>
            <a:r>
              <a:rPr lang="el-GR" dirty="0" smtClean="0"/>
              <a:t>Διατήρηση της παραγωγής της καλλιέργειας, όσο το δυνατόν πιο κοντά στην απόδοση που είχε πριν την εγκατάσταση των φωτοβολταϊκών</a:t>
            </a:r>
            <a:endParaRPr lang="el-GR" dirty="0"/>
          </a:p>
        </p:txBody>
      </p:sp>
      <p:sp>
        <p:nvSpPr>
          <p:cNvPr id="18" name="17 - Ορθογώνιο"/>
          <p:cNvSpPr/>
          <p:nvPr/>
        </p:nvSpPr>
        <p:spPr>
          <a:xfrm>
            <a:off x="4149725" y="3368675"/>
            <a:ext cx="4828373" cy="369332"/>
          </a:xfrm>
          <a:prstGeom prst="rect">
            <a:avLst/>
          </a:prstGeom>
        </p:spPr>
        <p:txBody>
          <a:bodyPr wrap="none">
            <a:spAutoFit/>
          </a:bodyPr>
          <a:lstStyle/>
          <a:p>
            <a:r>
              <a:rPr lang="el-GR" dirty="0" smtClean="0"/>
              <a:t>Όσο μικραίνει το ύψος μειώνεται η ομοιομορφία</a:t>
            </a:r>
            <a:endParaRPr lang="el-GR" dirty="0"/>
          </a:p>
        </p:txBody>
      </p:sp>
      <p:sp>
        <p:nvSpPr>
          <p:cNvPr id="19" name="18 - Βέλος προς τα κάτω"/>
          <p:cNvSpPr/>
          <p:nvPr/>
        </p:nvSpPr>
        <p:spPr>
          <a:xfrm rot="17591487">
            <a:off x="3794093" y="3327068"/>
            <a:ext cx="241300" cy="304135"/>
          </a:xfrm>
          <a:prstGeom prst="downArrow">
            <a:avLst>
              <a:gd name="adj1" fmla="val 50000"/>
              <a:gd name="adj2" fmla="val 60336"/>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l-GR"/>
          </a:p>
        </p:txBody>
      </p:sp>
      <p:sp>
        <p:nvSpPr>
          <p:cNvPr id="20" name="19 - Ορθογώνιο"/>
          <p:cNvSpPr/>
          <p:nvPr/>
        </p:nvSpPr>
        <p:spPr>
          <a:xfrm>
            <a:off x="288925" y="4032250"/>
            <a:ext cx="7842250" cy="646331"/>
          </a:xfrm>
          <a:prstGeom prst="rect">
            <a:avLst/>
          </a:prstGeom>
        </p:spPr>
        <p:txBody>
          <a:bodyPr wrap="square">
            <a:spAutoFit/>
          </a:bodyPr>
          <a:lstStyle/>
          <a:p>
            <a:pPr algn="just"/>
            <a:r>
              <a:rPr lang="el-GR" dirty="0" smtClean="0"/>
              <a:t>Η πυκνότητα των φωτοβολταϊκών είναι η </a:t>
            </a:r>
            <a:r>
              <a:rPr lang="el-GR" b="1" dirty="0" smtClean="0"/>
              <a:t>βασική</a:t>
            </a:r>
            <a:r>
              <a:rPr lang="el-GR" dirty="0" smtClean="0"/>
              <a:t> παράμετρος από την οποία εξαρτάται η διαθέσιμη ακτινοβολία που φτάνει στο έδαφος</a:t>
            </a:r>
            <a:endParaRPr lang="el-GR" dirty="0"/>
          </a:p>
        </p:txBody>
      </p:sp>
      <p:sp>
        <p:nvSpPr>
          <p:cNvPr id="21" name="20 - Ορθογώνιο"/>
          <p:cNvSpPr/>
          <p:nvPr/>
        </p:nvSpPr>
        <p:spPr>
          <a:xfrm>
            <a:off x="288925" y="4937125"/>
            <a:ext cx="2060372" cy="369332"/>
          </a:xfrm>
          <a:prstGeom prst="rect">
            <a:avLst/>
          </a:prstGeom>
        </p:spPr>
        <p:txBody>
          <a:bodyPr wrap="none">
            <a:spAutoFit/>
          </a:bodyPr>
          <a:lstStyle/>
          <a:p>
            <a:r>
              <a:rPr lang="el-GR" dirty="0" smtClean="0"/>
              <a:t>Αύξηση πυκνότητας</a:t>
            </a:r>
            <a:endParaRPr lang="el-GR" dirty="0"/>
          </a:p>
        </p:txBody>
      </p:sp>
      <p:sp>
        <p:nvSpPr>
          <p:cNvPr id="22" name="21 - Ορθογώνιο"/>
          <p:cNvSpPr/>
          <p:nvPr/>
        </p:nvSpPr>
        <p:spPr>
          <a:xfrm>
            <a:off x="2943225" y="4937125"/>
            <a:ext cx="4440959" cy="369332"/>
          </a:xfrm>
          <a:prstGeom prst="rect">
            <a:avLst/>
          </a:prstGeom>
        </p:spPr>
        <p:txBody>
          <a:bodyPr wrap="none">
            <a:spAutoFit/>
          </a:bodyPr>
          <a:lstStyle/>
          <a:p>
            <a:r>
              <a:rPr lang="el-GR" dirty="0" smtClean="0"/>
              <a:t>Ευνοείται η παραγωγή ηλεκτρικής ενέργειας </a:t>
            </a:r>
            <a:endParaRPr lang="el-GR" dirty="0"/>
          </a:p>
        </p:txBody>
      </p:sp>
      <p:sp>
        <p:nvSpPr>
          <p:cNvPr id="23" name="22 - Ορθογώνιο"/>
          <p:cNvSpPr/>
          <p:nvPr/>
        </p:nvSpPr>
        <p:spPr>
          <a:xfrm>
            <a:off x="288925" y="5540375"/>
            <a:ext cx="2119683" cy="369332"/>
          </a:xfrm>
          <a:prstGeom prst="rect">
            <a:avLst/>
          </a:prstGeom>
        </p:spPr>
        <p:txBody>
          <a:bodyPr wrap="none">
            <a:spAutoFit/>
          </a:bodyPr>
          <a:lstStyle/>
          <a:p>
            <a:r>
              <a:rPr lang="el-GR" dirty="0" smtClean="0"/>
              <a:t>Μείωση πυκνότητας</a:t>
            </a:r>
            <a:endParaRPr lang="el-GR" dirty="0"/>
          </a:p>
        </p:txBody>
      </p:sp>
      <p:sp>
        <p:nvSpPr>
          <p:cNvPr id="24" name="23 - Βέλος προς τα κάτω"/>
          <p:cNvSpPr/>
          <p:nvPr/>
        </p:nvSpPr>
        <p:spPr>
          <a:xfrm rot="16200000">
            <a:off x="2520950" y="4937125"/>
            <a:ext cx="241300" cy="361950"/>
          </a:xfrm>
          <a:prstGeom prst="down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l-GR"/>
          </a:p>
        </p:txBody>
      </p:sp>
      <p:sp>
        <p:nvSpPr>
          <p:cNvPr id="25" name="24 - Βέλος προς τα κάτω"/>
          <p:cNvSpPr/>
          <p:nvPr/>
        </p:nvSpPr>
        <p:spPr>
          <a:xfrm rot="16200000">
            <a:off x="2520950" y="5540375"/>
            <a:ext cx="241300" cy="361950"/>
          </a:xfrm>
          <a:prstGeom prst="down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l-GR"/>
          </a:p>
        </p:txBody>
      </p:sp>
      <p:sp>
        <p:nvSpPr>
          <p:cNvPr id="26" name="25 - Θέση αριθμού διαφάνειας"/>
          <p:cNvSpPr>
            <a:spLocks noGrp="1"/>
          </p:cNvSpPr>
          <p:nvPr>
            <p:ph type="sldNum" sz="quarter" idx="12"/>
          </p:nvPr>
        </p:nvSpPr>
        <p:spPr/>
        <p:txBody>
          <a:bodyPr/>
          <a:lstStyle/>
          <a:p>
            <a:fld id="{1B922D4D-4110-4BE8-87A4-B4F07CF8E674}" type="slidenum">
              <a:rPr lang="el-GR" smtClean="0"/>
              <a:pPr/>
              <a:t>9</a:t>
            </a:fld>
            <a:endParaRPr lang="el-G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2096</TotalTime>
  <Words>2365</Words>
  <Application>Microsoft Office PowerPoint</Application>
  <PresentationFormat>Προβολή στην οθόνη (4:3)</PresentationFormat>
  <Paragraphs>307</Paragraphs>
  <Slides>29</Slides>
  <Notes>2</Notes>
  <HiddenSlides>0</HiddenSlides>
  <MMClips>0</MMClips>
  <ScaleCrop>false</ScaleCrop>
  <HeadingPairs>
    <vt:vector size="4" baseType="variant">
      <vt:variant>
        <vt:lpstr>Θέμα</vt:lpstr>
      </vt:variant>
      <vt:variant>
        <vt:i4>1</vt:i4>
      </vt:variant>
      <vt:variant>
        <vt:lpstr>Τίτλοι διαφανειών</vt:lpstr>
      </vt:variant>
      <vt:variant>
        <vt:i4>29</vt:i4>
      </vt:variant>
    </vt:vector>
  </HeadingPairs>
  <TitlesOfParts>
    <vt:vector size="30" baseType="lpstr">
      <vt:lpstr>Θέμα του Office</vt:lpstr>
      <vt:lpstr> ΕΘΝΙΚΟ ΜΕΤΣΟΒΙΟ ΠΟΛΥΤΕΧΝΕΙΟ ΣΧΟΛΗ ΜΗΧΑΝΟΛΟΓΩΝ ΜΗΧΑΝΙΚΩΝ ΤΟΜΕΑΣ ΘΕΡΜΟΤΗΤΑΣ</vt:lpstr>
      <vt:lpstr>Διαφάνεια 2</vt:lpstr>
      <vt:lpstr>Διαφάνεια 3</vt:lpstr>
      <vt:lpstr>Διαφάνεια 4</vt:lpstr>
      <vt:lpstr>Διαφάνεια 5</vt:lpstr>
      <vt:lpstr>Διαφάνεια 6</vt:lpstr>
      <vt:lpstr>Διαφάνεια 7</vt:lpstr>
      <vt:lpstr>Διαφάνεια 8</vt:lpstr>
      <vt:lpstr>Διαφάνεια 9</vt:lpstr>
      <vt:lpstr>Διαφάνεια 10</vt:lpstr>
      <vt:lpstr>Διαφάνεια 11</vt:lpstr>
      <vt:lpstr>Διαφάνεια 12</vt:lpstr>
      <vt:lpstr>Διαφάνεια 13</vt:lpstr>
      <vt:lpstr>Διαφάνεια 14</vt:lpstr>
      <vt:lpstr>Διαφάνεια 15</vt:lpstr>
      <vt:lpstr>Διαφάνεια 16</vt:lpstr>
      <vt:lpstr>Διαφάνεια 17</vt:lpstr>
      <vt:lpstr>Διαφάνεια 18</vt:lpstr>
      <vt:lpstr>Διαφάνεια 19</vt:lpstr>
      <vt:lpstr>Διαφάνεια 20</vt:lpstr>
      <vt:lpstr>Διαφάνεια 21</vt:lpstr>
      <vt:lpstr>Διαφάνεια 22</vt:lpstr>
      <vt:lpstr>Διαφάνεια 23</vt:lpstr>
      <vt:lpstr>Διαφάνεια 24</vt:lpstr>
      <vt:lpstr>Διαφάνεια 25</vt:lpstr>
      <vt:lpstr>Διαφάνεια 26</vt:lpstr>
      <vt:lpstr>Διαφάνεια 27</vt:lpstr>
      <vt:lpstr>Διαφάνεια 28</vt:lpstr>
      <vt:lpstr>Διαφάνεια 29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Διαφάνεια 1</dc:title>
  <dc:creator>a p</dc:creator>
  <cp:lastModifiedBy>a p</cp:lastModifiedBy>
  <cp:revision>160</cp:revision>
  <dcterms:created xsi:type="dcterms:W3CDTF">2024-09-26T15:28:52Z</dcterms:created>
  <dcterms:modified xsi:type="dcterms:W3CDTF">2024-10-04T15:13:42Z</dcterms:modified>
</cp:coreProperties>
</file>