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ink/ink1.xml" ContentType="application/inkml+xml"/>
  <Override PartName="/ppt/ink/ink2.xml" ContentType="application/inkml+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heme/themeOverride1.xml" ContentType="application/vnd.openxmlformats-officedocument.themeOverride+xml"/>
  <Override PartName="/ppt/notesSlides/notesSlide15.xml" ContentType="application/vnd.openxmlformats-officedocument.presentationml.notesSlide+xml"/>
  <Override PartName="/ppt/theme/themeOverride2.xml" ContentType="application/vnd.openxmlformats-officedocument.themeOverr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7" r:id="rId2"/>
    <p:sldId id="258" r:id="rId3"/>
    <p:sldId id="259" r:id="rId4"/>
    <p:sldId id="260" r:id="rId5"/>
    <p:sldId id="262" r:id="rId6"/>
    <p:sldId id="261" r:id="rId7"/>
    <p:sldId id="263" r:id="rId8"/>
    <p:sldId id="264" r:id="rId9"/>
    <p:sldId id="265" r:id="rId10"/>
    <p:sldId id="266" r:id="rId11"/>
    <p:sldId id="267" r:id="rId12"/>
    <p:sldId id="269" r:id="rId13"/>
    <p:sldId id="270" r:id="rId14"/>
    <p:sldId id="271" r:id="rId15"/>
    <p:sldId id="272" r:id="rId16"/>
    <p:sldId id="27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4B78"/>
    <a:srgbClr val="2467A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D62CABE-0E47-4137-AAA4-E09C8F96BC50}" v="4" dt="2025-02-19T10:30:54.8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12" autoAdjust="0"/>
    <p:restoredTop sz="75140" autoAdjust="0"/>
  </p:normalViewPr>
  <p:slideViewPr>
    <p:cSldViewPr snapToGrid="0">
      <p:cViewPr varScale="1">
        <p:scale>
          <a:sx n="75" d="100"/>
          <a:sy n="75" d="100"/>
        </p:scale>
        <p:origin x="1104" y="294"/>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as Papadopoulos (TME)" userId="bbd91a71-1dce-4639-87b3-e5b514d74464" providerId="ADAL" clId="{BD62CABE-0E47-4137-AAA4-E09C8F96BC50}"/>
    <pc:docChg chg="delSld modSld">
      <pc:chgData name="Andreas Papadopoulos (TME)" userId="bbd91a71-1dce-4639-87b3-e5b514d74464" providerId="ADAL" clId="{BD62CABE-0E47-4137-AAA4-E09C8F96BC50}" dt="2025-02-19T10:52:28.193" v="60" actId="20577"/>
      <pc:docMkLst>
        <pc:docMk/>
      </pc:docMkLst>
      <pc:sldChg chg="addSp modSp mod modNotesTx">
        <pc:chgData name="Andreas Papadopoulos (TME)" userId="bbd91a71-1dce-4639-87b3-e5b514d74464" providerId="ADAL" clId="{BD62CABE-0E47-4137-AAA4-E09C8F96BC50}" dt="2025-02-19T10:52:28.193" v="60" actId="20577"/>
        <pc:sldMkLst>
          <pc:docMk/>
          <pc:sldMk cId="3160933613" sldId="257"/>
        </pc:sldMkLst>
        <pc:spChg chg="add mod">
          <ac:chgData name="Andreas Papadopoulos (TME)" userId="bbd91a71-1dce-4639-87b3-e5b514d74464" providerId="ADAL" clId="{BD62CABE-0E47-4137-AAA4-E09C8F96BC50}" dt="2025-02-19T10:31:39.414" v="56" actId="1076"/>
          <ac:spMkLst>
            <pc:docMk/>
            <pc:sldMk cId="3160933613" sldId="257"/>
            <ac:spMk id="8" creationId="{10FF98CB-7086-7352-7501-696A9222B181}"/>
          </ac:spMkLst>
        </pc:spChg>
      </pc:sldChg>
      <pc:sldChg chg="modSp mod">
        <pc:chgData name="Andreas Papadopoulos (TME)" userId="bbd91a71-1dce-4639-87b3-e5b514d74464" providerId="ADAL" clId="{BD62CABE-0E47-4137-AAA4-E09C8F96BC50}" dt="2025-02-19T10:18:42.033" v="4" actId="20577"/>
        <pc:sldMkLst>
          <pc:docMk/>
          <pc:sldMk cId="1480734453" sldId="263"/>
        </pc:sldMkLst>
        <pc:spChg chg="mod">
          <ac:chgData name="Andreas Papadopoulos (TME)" userId="bbd91a71-1dce-4639-87b3-e5b514d74464" providerId="ADAL" clId="{BD62CABE-0E47-4137-AAA4-E09C8F96BC50}" dt="2025-02-19T10:18:42.033" v="4" actId="20577"/>
          <ac:spMkLst>
            <pc:docMk/>
            <pc:sldMk cId="1480734453" sldId="263"/>
            <ac:spMk id="21" creationId="{7052CA08-2BB2-546E-BBA3-EBB0D578538C}"/>
          </ac:spMkLst>
        </pc:spChg>
      </pc:sldChg>
      <pc:sldChg chg="del">
        <pc:chgData name="Andreas Papadopoulos (TME)" userId="bbd91a71-1dce-4639-87b3-e5b514d74464" providerId="ADAL" clId="{BD62CABE-0E47-4137-AAA4-E09C8F96BC50}" dt="2025-02-19T09:02:00.904" v="0" actId="2696"/>
        <pc:sldMkLst>
          <pc:docMk/>
          <pc:sldMk cId="100479432" sldId="268"/>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FC49BA-A9B0-46DC-9156-F6712413D9F2}" type="doc">
      <dgm:prSet loTypeId="urn:microsoft.com/office/officeart/2008/layout/LinedList" loCatId="list" qsTypeId="urn:microsoft.com/office/officeart/2005/8/quickstyle/3d4" qsCatId="3D" csTypeId="urn:microsoft.com/office/officeart/2005/8/colors/accent0_3" csCatId="mainScheme" phldr="1"/>
      <dgm:spPr/>
      <dgm:t>
        <a:bodyPr/>
        <a:lstStyle/>
        <a:p>
          <a:endParaRPr lang="en-US"/>
        </a:p>
      </dgm:t>
    </dgm:pt>
    <dgm:pt modelId="{B1436449-5ED4-4920-A3CA-454BC8D871A9}">
      <dgm:prSet custT="1"/>
      <dgm:spPr/>
      <dgm:t>
        <a:bodyPr anchor="ctr"/>
        <a:lstStyle/>
        <a:p>
          <a:r>
            <a:rPr lang="en-US" sz="2000" dirty="0"/>
            <a:t>The automotive supply chain multiple levels of collaboration. -&gt; </a:t>
          </a:r>
          <a:r>
            <a:rPr lang="en-US" sz="2000" b="1" dirty="0">
              <a:solidFill>
                <a:schemeClr val="accent1"/>
              </a:solidFill>
            </a:rPr>
            <a:t>Complexity</a:t>
          </a:r>
        </a:p>
      </dgm:t>
    </dgm:pt>
    <dgm:pt modelId="{EC7B509D-B12A-40DA-9EBA-4B053687AAC2}" type="parTrans" cxnId="{C49F040B-0196-4B0F-AC32-01A32F527D7F}">
      <dgm:prSet/>
      <dgm:spPr/>
      <dgm:t>
        <a:bodyPr/>
        <a:lstStyle/>
        <a:p>
          <a:endParaRPr lang="en-US"/>
        </a:p>
      </dgm:t>
    </dgm:pt>
    <dgm:pt modelId="{0BFE44B8-F894-494A-B5F4-CF840C8480DE}" type="sibTrans" cxnId="{C49F040B-0196-4B0F-AC32-01A32F527D7F}">
      <dgm:prSet/>
      <dgm:spPr/>
      <dgm:t>
        <a:bodyPr/>
        <a:lstStyle/>
        <a:p>
          <a:endParaRPr lang="en-US"/>
        </a:p>
      </dgm:t>
    </dgm:pt>
    <dgm:pt modelId="{CF8BC494-F201-405B-96AD-3925BC9AF4BC}">
      <dgm:prSet custT="1"/>
      <dgm:spPr/>
      <dgm:t>
        <a:bodyPr anchor="ctr"/>
        <a:lstStyle/>
        <a:p>
          <a:r>
            <a:rPr lang="en-US" sz="2000" dirty="0"/>
            <a:t>Key feature is reliance on limited number of  specialized suppliers, specialized machinery &amp; raw materials -&gt; </a:t>
          </a:r>
          <a:r>
            <a:rPr lang="en-US" sz="2000" b="1" dirty="0">
              <a:solidFill>
                <a:schemeClr val="accent1"/>
              </a:solidFill>
            </a:rPr>
            <a:t>Interdependence</a:t>
          </a:r>
          <a:r>
            <a:rPr lang="en-US" sz="2000" dirty="0"/>
            <a:t> </a:t>
          </a:r>
        </a:p>
      </dgm:t>
    </dgm:pt>
    <dgm:pt modelId="{50CF89D3-168E-4C4C-9EC7-1CC694FB58CB}" type="parTrans" cxnId="{B2CD9609-44F9-47FA-B561-81E3E8A91D34}">
      <dgm:prSet/>
      <dgm:spPr/>
      <dgm:t>
        <a:bodyPr/>
        <a:lstStyle/>
        <a:p>
          <a:endParaRPr lang="en-US"/>
        </a:p>
      </dgm:t>
    </dgm:pt>
    <dgm:pt modelId="{75E0AA9B-BB6F-458D-A2AD-23C59897478A}" type="sibTrans" cxnId="{B2CD9609-44F9-47FA-B561-81E3E8A91D34}">
      <dgm:prSet/>
      <dgm:spPr/>
      <dgm:t>
        <a:bodyPr/>
        <a:lstStyle/>
        <a:p>
          <a:endParaRPr lang="en-US"/>
        </a:p>
      </dgm:t>
    </dgm:pt>
    <dgm:pt modelId="{016AB52D-F567-4C50-A77E-62FE6A2CA87B}">
      <dgm:prSet custT="1"/>
      <dgm:spPr/>
      <dgm:t>
        <a:bodyPr anchor="ctr"/>
        <a:lstStyle/>
        <a:p>
          <a:r>
            <a:rPr lang="en-US" sz="2000" dirty="0"/>
            <a:t>Traditional automotive supply chain is heavily dependent on </a:t>
          </a:r>
          <a:r>
            <a:rPr lang="en-US" sz="2000" b="1" dirty="0">
              <a:solidFill>
                <a:schemeClr val="accent1"/>
              </a:solidFill>
            </a:rPr>
            <a:t>ICE components</a:t>
          </a:r>
        </a:p>
      </dgm:t>
    </dgm:pt>
    <dgm:pt modelId="{A7690819-83EB-413D-B7AF-4FACAA046645}" type="parTrans" cxnId="{3F1069DF-2831-4434-AD45-E501E7EB1345}">
      <dgm:prSet/>
      <dgm:spPr/>
      <dgm:t>
        <a:bodyPr/>
        <a:lstStyle/>
        <a:p>
          <a:endParaRPr lang="en-US"/>
        </a:p>
      </dgm:t>
    </dgm:pt>
    <dgm:pt modelId="{DD5C2580-008F-436D-9776-25FF4F845FED}" type="sibTrans" cxnId="{3F1069DF-2831-4434-AD45-E501E7EB1345}">
      <dgm:prSet/>
      <dgm:spPr/>
      <dgm:t>
        <a:bodyPr/>
        <a:lstStyle/>
        <a:p>
          <a:endParaRPr lang="en-US"/>
        </a:p>
      </dgm:t>
    </dgm:pt>
    <dgm:pt modelId="{F8586CE1-40E8-428F-B05C-FE164D0C71D0}">
      <dgm:prSet custT="1"/>
      <dgm:spPr/>
      <dgm:t>
        <a:bodyPr anchor="ctr"/>
        <a:lstStyle/>
        <a:p>
          <a:r>
            <a:rPr lang="en-US" sz="2000" dirty="0"/>
            <a:t>Traditional automotive supply chains are designed for predictable lifecycle of components -&gt; </a:t>
          </a:r>
          <a:r>
            <a:rPr lang="en-US" sz="2000" b="1" dirty="0">
              <a:solidFill>
                <a:schemeClr val="accent1"/>
              </a:solidFill>
            </a:rPr>
            <a:t>“Make-use-dispose model”</a:t>
          </a:r>
        </a:p>
      </dgm:t>
    </dgm:pt>
    <dgm:pt modelId="{38773D73-713E-44E9-9BFD-CD0BD949DE90}" type="parTrans" cxnId="{AB8DDB99-26F7-4CA7-83D6-3F7B71526587}">
      <dgm:prSet/>
      <dgm:spPr/>
      <dgm:t>
        <a:bodyPr/>
        <a:lstStyle/>
        <a:p>
          <a:endParaRPr lang="en-US"/>
        </a:p>
      </dgm:t>
    </dgm:pt>
    <dgm:pt modelId="{F56C9331-F48C-4EC3-A2E6-DE619A90A53C}" type="sibTrans" cxnId="{AB8DDB99-26F7-4CA7-83D6-3F7B71526587}">
      <dgm:prSet/>
      <dgm:spPr/>
      <dgm:t>
        <a:bodyPr/>
        <a:lstStyle/>
        <a:p>
          <a:endParaRPr lang="en-US"/>
        </a:p>
      </dgm:t>
    </dgm:pt>
    <dgm:pt modelId="{87E9657E-7D35-4770-8CC3-0631C741AB4C}" type="pres">
      <dgm:prSet presAssocID="{D1FC49BA-A9B0-46DC-9156-F6712413D9F2}" presName="vert0" presStyleCnt="0">
        <dgm:presLayoutVars>
          <dgm:dir/>
          <dgm:animOne val="branch"/>
          <dgm:animLvl val="lvl"/>
        </dgm:presLayoutVars>
      </dgm:prSet>
      <dgm:spPr/>
    </dgm:pt>
    <dgm:pt modelId="{53E6C636-A382-403F-BF43-A134B1279643}" type="pres">
      <dgm:prSet presAssocID="{B1436449-5ED4-4920-A3CA-454BC8D871A9}" presName="thickLine" presStyleLbl="alignNode1" presStyleIdx="0" presStyleCnt="4"/>
      <dgm:spPr/>
    </dgm:pt>
    <dgm:pt modelId="{60C2B1E1-0B1E-4956-A142-CAD5089267A7}" type="pres">
      <dgm:prSet presAssocID="{B1436449-5ED4-4920-A3CA-454BC8D871A9}" presName="horz1" presStyleCnt="0"/>
      <dgm:spPr/>
    </dgm:pt>
    <dgm:pt modelId="{A4E77744-62AE-4FD1-ADEA-9BD5DA4E93CF}" type="pres">
      <dgm:prSet presAssocID="{B1436449-5ED4-4920-A3CA-454BC8D871A9}" presName="tx1" presStyleLbl="revTx" presStyleIdx="0" presStyleCnt="4"/>
      <dgm:spPr/>
    </dgm:pt>
    <dgm:pt modelId="{47667A1A-7211-4C4D-B3A6-359C108D1CFE}" type="pres">
      <dgm:prSet presAssocID="{B1436449-5ED4-4920-A3CA-454BC8D871A9}" presName="vert1" presStyleCnt="0"/>
      <dgm:spPr/>
    </dgm:pt>
    <dgm:pt modelId="{704F69B4-00D7-4BB1-A680-AF7ED84FC31B}" type="pres">
      <dgm:prSet presAssocID="{CF8BC494-F201-405B-96AD-3925BC9AF4BC}" presName="thickLine" presStyleLbl="alignNode1" presStyleIdx="1" presStyleCnt="4"/>
      <dgm:spPr/>
    </dgm:pt>
    <dgm:pt modelId="{2A09D632-74C6-4F46-A095-526F5D74292C}" type="pres">
      <dgm:prSet presAssocID="{CF8BC494-F201-405B-96AD-3925BC9AF4BC}" presName="horz1" presStyleCnt="0"/>
      <dgm:spPr/>
    </dgm:pt>
    <dgm:pt modelId="{87730E8D-9FA6-4518-A751-ADB76B932BD7}" type="pres">
      <dgm:prSet presAssocID="{CF8BC494-F201-405B-96AD-3925BC9AF4BC}" presName="tx1" presStyleLbl="revTx" presStyleIdx="1" presStyleCnt="4" custScaleY="121759"/>
      <dgm:spPr/>
    </dgm:pt>
    <dgm:pt modelId="{94774D9D-2F79-4FEA-80BD-A0334BAE2609}" type="pres">
      <dgm:prSet presAssocID="{CF8BC494-F201-405B-96AD-3925BC9AF4BC}" presName="vert1" presStyleCnt="0"/>
      <dgm:spPr/>
    </dgm:pt>
    <dgm:pt modelId="{C37D3366-8061-4AA6-BCBE-9F87CE317DE6}" type="pres">
      <dgm:prSet presAssocID="{016AB52D-F567-4C50-A77E-62FE6A2CA87B}" presName="thickLine" presStyleLbl="alignNode1" presStyleIdx="2" presStyleCnt="4"/>
      <dgm:spPr/>
    </dgm:pt>
    <dgm:pt modelId="{0DD7C5FA-F167-480C-9EDF-09B65E9E488D}" type="pres">
      <dgm:prSet presAssocID="{016AB52D-F567-4C50-A77E-62FE6A2CA87B}" presName="horz1" presStyleCnt="0"/>
      <dgm:spPr/>
    </dgm:pt>
    <dgm:pt modelId="{0A87164B-40F6-4DCB-A7CF-1AA7E6D64690}" type="pres">
      <dgm:prSet presAssocID="{016AB52D-F567-4C50-A77E-62FE6A2CA87B}" presName="tx1" presStyleLbl="revTx" presStyleIdx="2" presStyleCnt="4"/>
      <dgm:spPr/>
    </dgm:pt>
    <dgm:pt modelId="{7E8FBEB3-6957-4EED-A75E-1F5E21C13112}" type="pres">
      <dgm:prSet presAssocID="{016AB52D-F567-4C50-A77E-62FE6A2CA87B}" presName="vert1" presStyleCnt="0"/>
      <dgm:spPr/>
    </dgm:pt>
    <dgm:pt modelId="{ACF4666E-1B6A-4446-98E0-EE1DA4658BBA}" type="pres">
      <dgm:prSet presAssocID="{F8586CE1-40E8-428F-B05C-FE164D0C71D0}" presName="thickLine" presStyleLbl="alignNode1" presStyleIdx="3" presStyleCnt="4"/>
      <dgm:spPr/>
    </dgm:pt>
    <dgm:pt modelId="{ED422B28-4B8F-4D05-A96C-0A354E7E85B5}" type="pres">
      <dgm:prSet presAssocID="{F8586CE1-40E8-428F-B05C-FE164D0C71D0}" presName="horz1" presStyleCnt="0"/>
      <dgm:spPr/>
    </dgm:pt>
    <dgm:pt modelId="{AD31FA0C-0808-4D20-900D-99D4EAC9E0B3}" type="pres">
      <dgm:prSet presAssocID="{F8586CE1-40E8-428F-B05C-FE164D0C71D0}" presName="tx1" presStyleLbl="revTx" presStyleIdx="3" presStyleCnt="4"/>
      <dgm:spPr/>
    </dgm:pt>
    <dgm:pt modelId="{1A843D54-AB86-4DC4-8BA3-FA0EA1069D97}" type="pres">
      <dgm:prSet presAssocID="{F8586CE1-40E8-428F-B05C-FE164D0C71D0}" presName="vert1" presStyleCnt="0"/>
      <dgm:spPr/>
    </dgm:pt>
  </dgm:ptLst>
  <dgm:cxnLst>
    <dgm:cxn modelId="{B2CD9609-44F9-47FA-B561-81E3E8A91D34}" srcId="{D1FC49BA-A9B0-46DC-9156-F6712413D9F2}" destId="{CF8BC494-F201-405B-96AD-3925BC9AF4BC}" srcOrd="1" destOrd="0" parTransId="{50CF89D3-168E-4C4C-9EC7-1CC694FB58CB}" sibTransId="{75E0AA9B-BB6F-458D-A2AD-23C59897478A}"/>
    <dgm:cxn modelId="{C49F040B-0196-4B0F-AC32-01A32F527D7F}" srcId="{D1FC49BA-A9B0-46DC-9156-F6712413D9F2}" destId="{B1436449-5ED4-4920-A3CA-454BC8D871A9}" srcOrd="0" destOrd="0" parTransId="{EC7B509D-B12A-40DA-9EBA-4B053687AAC2}" sibTransId="{0BFE44B8-F894-494A-B5F4-CF840C8480DE}"/>
    <dgm:cxn modelId="{62C3EE1B-582F-4512-A7C0-9B49A21DD972}" type="presOf" srcId="{CF8BC494-F201-405B-96AD-3925BC9AF4BC}" destId="{87730E8D-9FA6-4518-A751-ADB76B932BD7}" srcOrd="0" destOrd="0" presId="urn:microsoft.com/office/officeart/2008/layout/LinedList"/>
    <dgm:cxn modelId="{1AFCA47D-F2AF-4B1B-A8EE-9B408827E641}" type="presOf" srcId="{F8586CE1-40E8-428F-B05C-FE164D0C71D0}" destId="{AD31FA0C-0808-4D20-900D-99D4EAC9E0B3}" srcOrd="0" destOrd="0" presId="urn:microsoft.com/office/officeart/2008/layout/LinedList"/>
    <dgm:cxn modelId="{AB8DDB99-26F7-4CA7-83D6-3F7B71526587}" srcId="{D1FC49BA-A9B0-46DC-9156-F6712413D9F2}" destId="{F8586CE1-40E8-428F-B05C-FE164D0C71D0}" srcOrd="3" destOrd="0" parTransId="{38773D73-713E-44E9-9BFD-CD0BD949DE90}" sibTransId="{F56C9331-F48C-4EC3-A2E6-DE619A90A53C}"/>
    <dgm:cxn modelId="{1D151DBF-39B3-45AE-B72C-B47E26221DE1}" type="presOf" srcId="{B1436449-5ED4-4920-A3CA-454BC8D871A9}" destId="{A4E77744-62AE-4FD1-ADEA-9BD5DA4E93CF}" srcOrd="0" destOrd="0" presId="urn:microsoft.com/office/officeart/2008/layout/LinedList"/>
    <dgm:cxn modelId="{E4D78DC8-6CF5-45CE-949C-80F9355B9D88}" type="presOf" srcId="{016AB52D-F567-4C50-A77E-62FE6A2CA87B}" destId="{0A87164B-40F6-4DCB-A7CF-1AA7E6D64690}" srcOrd="0" destOrd="0" presId="urn:microsoft.com/office/officeart/2008/layout/LinedList"/>
    <dgm:cxn modelId="{C7B27BCD-AEAE-41DF-95C2-565A134E616A}" type="presOf" srcId="{D1FC49BA-A9B0-46DC-9156-F6712413D9F2}" destId="{87E9657E-7D35-4770-8CC3-0631C741AB4C}" srcOrd="0" destOrd="0" presId="urn:microsoft.com/office/officeart/2008/layout/LinedList"/>
    <dgm:cxn modelId="{3F1069DF-2831-4434-AD45-E501E7EB1345}" srcId="{D1FC49BA-A9B0-46DC-9156-F6712413D9F2}" destId="{016AB52D-F567-4C50-A77E-62FE6A2CA87B}" srcOrd="2" destOrd="0" parTransId="{A7690819-83EB-413D-B7AF-4FACAA046645}" sibTransId="{DD5C2580-008F-436D-9776-25FF4F845FED}"/>
    <dgm:cxn modelId="{AC10A224-A223-47E6-B7E2-AB2853E8AB8A}" type="presParOf" srcId="{87E9657E-7D35-4770-8CC3-0631C741AB4C}" destId="{53E6C636-A382-403F-BF43-A134B1279643}" srcOrd="0" destOrd="0" presId="urn:microsoft.com/office/officeart/2008/layout/LinedList"/>
    <dgm:cxn modelId="{D5FEF913-F730-4619-B57E-59BE8AA15380}" type="presParOf" srcId="{87E9657E-7D35-4770-8CC3-0631C741AB4C}" destId="{60C2B1E1-0B1E-4956-A142-CAD5089267A7}" srcOrd="1" destOrd="0" presId="urn:microsoft.com/office/officeart/2008/layout/LinedList"/>
    <dgm:cxn modelId="{719AC5FF-A148-4900-A774-E911D866476D}" type="presParOf" srcId="{60C2B1E1-0B1E-4956-A142-CAD5089267A7}" destId="{A4E77744-62AE-4FD1-ADEA-9BD5DA4E93CF}" srcOrd="0" destOrd="0" presId="urn:microsoft.com/office/officeart/2008/layout/LinedList"/>
    <dgm:cxn modelId="{5E536A9D-1067-48C9-90A2-3A8D0CDB824E}" type="presParOf" srcId="{60C2B1E1-0B1E-4956-A142-CAD5089267A7}" destId="{47667A1A-7211-4C4D-B3A6-359C108D1CFE}" srcOrd="1" destOrd="0" presId="urn:microsoft.com/office/officeart/2008/layout/LinedList"/>
    <dgm:cxn modelId="{178936D7-0628-4B6C-AF35-BA9F150C2D73}" type="presParOf" srcId="{87E9657E-7D35-4770-8CC3-0631C741AB4C}" destId="{704F69B4-00D7-4BB1-A680-AF7ED84FC31B}" srcOrd="2" destOrd="0" presId="urn:microsoft.com/office/officeart/2008/layout/LinedList"/>
    <dgm:cxn modelId="{3CEB84C8-7013-4527-BA0C-7C119832B7B9}" type="presParOf" srcId="{87E9657E-7D35-4770-8CC3-0631C741AB4C}" destId="{2A09D632-74C6-4F46-A095-526F5D74292C}" srcOrd="3" destOrd="0" presId="urn:microsoft.com/office/officeart/2008/layout/LinedList"/>
    <dgm:cxn modelId="{811A54BA-1EF1-4393-AD86-398BA2887B25}" type="presParOf" srcId="{2A09D632-74C6-4F46-A095-526F5D74292C}" destId="{87730E8D-9FA6-4518-A751-ADB76B932BD7}" srcOrd="0" destOrd="0" presId="urn:microsoft.com/office/officeart/2008/layout/LinedList"/>
    <dgm:cxn modelId="{F0ADF856-FAE6-41F0-8204-0918720922D8}" type="presParOf" srcId="{2A09D632-74C6-4F46-A095-526F5D74292C}" destId="{94774D9D-2F79-4FEA-80BD-A0334BAE2609}" srcOrd="1" destOrd="0" presId="urn:microsoft.com/office/officeart/2008/layout/LinedList"/>
    <dgm:cxn modelId="{15FC36D3-6D01-4F47-A988-7B56574CC959}" type="presParOf" srcId="{87E9657E-7D35-4770-8CC3-0631C741AB4C}" destId="{C37D3366-8061-4AA6-BCBE-9F87CE317DE6}" srcOrd="4" destOrd="0" presId="urn:microsoft.com/office/officeart/2008/layout/LinedList"/>
    <dgm:cxn modelId="{0AED030B-B02F-456B-94EA-9A4DBF6E1D14}" type="presParOf" srcId="{87E9657E-7D35-4770-8CC3-0631C741AB4C}" destId="{0DD7C5FA-F167-480C-9EDF-09B65E9E488D}" srcOrd="5" destOrd="0" presId="urn:microsoft.com/office/officeart/2008/layout/LinedList"/>
    <dgm:cxn modelId="{1207E1F6-0E4E-46AF-BF12-0B3C5BA89D89}" type="presParOf" srcId="{0DD7C5FA-F167-480C-9EDF-09B65E9E488D}" destId="{0A87164B-40F6-4DCB-A7CF-1AA7E6D64690}" srcOrd="0" destOrd="0" presId="urn:microsoft.com/office/officeart/2008/layout/LinedList"/>
    <dgm:cxn modelId="{2DCA6E1F-23BB-44A7-8831-DCCED0A3F8FB}" type="presParOf" srcId="{0DD7C5FA-F167-480C-9EDF-09B65E9E488D}" destId="{7E8FBEB3-6957-4EED-A75E-1F5E21C13112}" srcOrd="1" destOrd="0" presId="urn:microsoft.com/office/officeart/2008/layout/LinedList"/>
    <dgm:cxn modelId="{356810C7-61E6-431E-8289-9666218F3820}" type="presParOf" srcId="{87E9657E-7D35-4770-8CC3-0631C741AB4C}" destId="{ACF4666E-1B6A-4446-98E0-EE1DA4658BBA}" srcOrd="6" destOrd="0" presId="urn:microsoft.com/office/officeart/2008/layout/LinedList"/>
    <dgm:cxn modelId="{3F3B9668-897C-4E71-8BD7-C535102A4887}" type="presParOf" srcId="{87E9657E-7D35-4770-8CC3-0631C741AB4C}" destId="{ED422B28-4B8F-4D05-A96C-0A354E7E85B5}" srcOrd="7" destOrd="0" presId="urn:microsoft.com/office/officeart/2008/layout/LinedList"/>
    <dgm:cxn modelId="{5C8CB18F-7461-4024-B4ED-256AC29DF524}" type="presParOf" srcId="{ED422B28-4B8F-4D05-A96C-0A354E7E85B5}" destId="{AD31FA0C-0808-4D20-900D-99D4EAC9E0B3}" srcOrd="0" destOrd="0" presId="urn:microsoft.com/office/officeart/2008/layout/LinedList"/>
    <dgm:cxn modelId="{F214A700-AF07-4AE8-988B-BC331338E20F}" type="presParOf" srcId="{ED422B28-4B8F-4D05-A96C-0A354E7E85B5}" destId="{1A843D54-AB86-4DC4-8BA3-FA0EA1069D97}" srcOrd="1" destOrd="0" presId="urn:microsoft.com/office/officeart/2008/layout/Lin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E6C636-A382-403F-BF43-A134B1279643}">
      <dsp:nvSpPr>
        <dsp:cNvPr id="0" name=""/>
        <dsp:cNvSpPr/>
      </dsp:nvSpPr>
      <dsp:spPr>
        <a:xfrm>
          <a:off x="0" y="409"/>
          <a:ext cx="8651945"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A4E77744-62AE-4FD1-ADEA-9BD5DA4E93CF}">
      <dsp:nvSpPr>
        <dsp:cNvPr id="0" name=""/>
        <dsp:cNvSpPr/>
      </dsp:nvSpPr>
      <dsp:spPr>
        <a:xfrm>
          <a:off x="0" y="409"/>
          <a:ext cx="8651945" cy="1105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The automotive supply chain multiple levels of collaboration. -&gt; </a:t>
          </a:r>
          <a:r>
            <a:rPr lang="en-US" sz="2000" b="1" kern="1200" dirty="0">
              <a:solidFill>
                <a:schemeClr val="accent1"/>
              </a:solidFill>
            </a:rPr>
            <a:t>Complexity</a:t>
          </a:r>
        </a:p>
      </dsp:txBody>
      <dsp:txXfrm>
        <a:off x="0" y="409"/>
        <a:ext cx="8651945" cy="1105535"/>
      </dsp:txXfrm>
    </dsp:sp>
    <dsp:sp modelId="{704F69B4-00D7-4BB1-A680-AF7ED84FC31B}">
      <dsp:nvSpPr>
        <dsp:cNvPr id="0" name=""/>
        <dsp:cNvSpPr/>
      </dsp:nvSpPr>
      <dsp:spPr>
        <a:xfrm>
          <a:off x="0" y="1105945"/>
          <a:ext cx="8651945"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87730E8D-9FA6-4518-A751-ADB76B932BD7}">
      <dsp:nvSpPr>
        <dsp:cNvPr id="0" name=""/>
        <dsp:cNvSpPr/>
      </dsp:nvSpPr>
      <dsp:spPr>
        <a:xfrm>
          <a:off x="0" y="1105945"/>
          <a:ext cx="8643495" cy="13460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Key feature is reliance on limited number of  specialized suppliers, specialized machinery &amp; raw materials -&gt; </a:t>
          </a:r>
          <a:r>
            <a:rPr lang="en-US" sz="2000" b="1" kern="1200" dirty="0">
              <a:solidFill>
                <a:schemeClr val="accent1"/>
              </a:solidFill>
            </a:rPr>
            <a:t>Interdependence</a:t>
          </a:r>
          <a:r>
            <a:rPr lang="en-US" sz="2000" kern="1200" dirty="0"/>
            <a:t> </a:t>
          </a:r>
        </a:p>
      </dsp:txBody>
      <dsp:txXfrm>
        <a:off x="0" y="1105945"/>
        <a:ext cx="8643495" cy="1346088"/>
      </dsp:txXfrm>
    </dsp:sp>
    <dsp:sp modelId="{C37D3366-8061-4AA6-BCBE-9F87CE317DE6}">
      <dsp:nvSpPr>
        <dsp:cNvPr id="0" name=""/>
        <dsp:cNvSpPr/>
      </dsp:nvSpPr>
      <dsp:spPr>
        <a:xfrm>
          <a:off x="0" y="2452034"/>
          <a:ext cx="8651945"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0A87164B-40F6-4DCB-A7CF-1AA7E6D64690}">
      <dsp:nvSpPr>
        <dsp:cNvPr id="0" name=""/>
        <dsp:cNvSpPr/>
      </dsp:nvSpPr>
      <dsp:spPr>
        <a:xfrm>
          <a:off x="0" y="2452034"/>
          <a:ext cx="8651945" cy="1105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Traditional automotive supply chain is heavily dependent on </a:t>
          </a:r>
          <a:r>
            <a:rPr lang="en-US" sz="2000" b="1" kern="1200" dirty="0">
              <a:solidFill>
                <a:schemeClr val="accent1"/>
              </a:solidFill>
            </a:rPr>
            <a:t>ICE components</a:t>
          </a:r>
        </a:p>
      </dsp:txBody>
      <dsp:txXfrm>
        <a:off x="0" y="2452034"/>
        <a:ext cx="8651945" cy="1105535"/>
      </dsp:txXfrm>
    </dsp:sp>
    <dsp:sp modelId="{ACF4666E-1B6A-4446-98E0-EE1DA4658BBA}">
      <dsp:nvSpPr>
        <dsp:cNvPr id="0" name=""/>
        <dsp:cNvSpPr/>
      </dsp:nvSpPr>
      <dsp:spPr>
        <a:xfrm>
          <a:off x="0" y="3557569"/>
          <a:ext cx="8651945"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AD31FA0C-0808-4D20-900D-99D4EAC9E0B3}">
      <dsp:nvSpPr>
        <dsp:cNvPr id="0" name=""/>
        <dsp:cNvSpPr/>
      </dsp:nvSpPr>
      <dsp:spPr>
        <a:xfrm>
          <a:off x="0" y="3557569"/>
          <a:ext cx="8651945" cy="1105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Traditional automotive supply chains are designed for predictable lifecycle of components -&gt; </a:t>
          </a:r>
          <a:r>
            <a:rPr lang="en-US" sz="2000" b="1" kern="1200" dirty="0">
              <a:solidFill>
                <a:schemeClr val="accent1"/>
              </a:solidFill>
            </a:rPr>
            <a:t>“Make-use-dispose model”</a:t>
          </a:r>
        </a:p>
      </dsp:txBody>
      <dsp:txXfrm>
        <a:off x="0" y="3557569"/>
        <a:ext cx="8651945" cy="1105535"/>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13T23:27:46.516"/>
    </inkml:context>
    <inkml:brush xml:id="br0">
      <inkml:brushProperty name="width" value="0.2" units="cm"/>
      <inkml:brushProperty name="height" value="0.2" units="cm"/>
      <inkml:brushProperty name="color" value="#66CC00"/>
    </inkml:brush>
  </inkml:definitions>
  <inkml:trace contextRef="#ctx0" brushRef="#br0">34 472 496,'-4'-4'431,"3"3"-297,1 0 0,-1 1 0,0-1 1,1 0-1,-1 1 0,0-1 0,1 1 0,-1-1 0,0 1 1,0-1-1,0 1 0,0 0 0,1-1 0,-1 1 0,0 0 1,-17-3 3637,18 2-3700,6-8 792,-4 7-756,0 0 0,0 1 1,0-1-1,0 1 0,0-1 0,0 1 1,1 0-1,-1 0 0,3-1 1,39-2 1287,-30 3-514,1 0 0,21-6 0,191-64 890,-189 63-1507,43-3 0,34-7 443,20-16 246,153-34 923,-93 37-1276,55-9-92,-117 17-329,-97 17-95,46-7 156,85-4-1,66 24 120,-101-4-314,-85-4-37,72 8 0,-50 4 5,1-4 0,134-3 0,-134-8-12,0 3 0,73 8 1,-39 6 3,-37-3 3,80 0 0,-133-9-10,1 0 1,-1 1 0,0 0 0,0 1 0,15 5 0,65 30 0,-71-28 1,1 0-1,0-1 0,0-1 1,37 6-1,-32-10 38,-1 1 0,0 1 0,47 17 0,-61-18-25,1-1 0,-1 0 0,1-1 0,0 0 0,1-1 0,-1-1 0,17-1 0,110-14 68,-61 4-51,22-1 7,81-6 80,-101 11-28,-41 2-64,0 2 0,44 3 0,-59 3-32,0 1-1,45 15 0,-38-9 17,33 5 0,-48-13-3,18 3 11,71 4 0,110-21 19,2 1-1,-175 10-34,358-10 30,-339 3 9,81-21 0,17-3 78,130 13-41,-7 1 142,-261 14-211,320-25 154,225 59-146,-493-25-15,397 3 53,-301-10-52,83-6 21,24 0-14,-194 9-10,108 16 1,164 47 16,-67-11 41,-242-48-23,66-1 0,-75-5 8,0 2 1,-1 2-1,46 9 1,34 24 34,-84-25-46,1-1 0,0-1 0,0-3 1,52 6-1,-23-14 27,-1-2-1,1-3 1,62-15-1,118-11 102,135 29 154,23-1-24,-115 1-123,48-3 84,-64-28-145,-236 30-93,0 2 0,58 4 0,-49 0 7,45-5 0,356-14 154,-133 8-100,-4 9-65,33 22 10,-215-19 0,164-16 1,99 5-9,-268 8-9,-68-1 13,1-2 0,-1-2 0,-49 4-13</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13T23:27:50.497"/>
    </inkml:context>
    <inkml:brush xml:id="br0">
      <inkml:brushProperty name="width" value="0.2" units="cm"/>
      <inkml:brushProperty name="height" value="0.2" units="cm"/>
      <inkml:brushProperty name="color" value="#66CC00"/>
    </inkml:brush>
  </inkml:definitions>
  <inkml:trace contextRef="#ctx0" brushRef="#br0">14 386 600,'-14'-23'14454,"45"22"-12947,-5 1-1436,11-5 88,-1-2 1,-1-1 0,0-2 0,46-18 0,131-71-763,-136 60-2508,97-67 0,-94 46 787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0FF8AF-75CE-430F-ACED-6612DCF7F833}" type="datetimeFigureOut">
              <a:rPr lang="en-GB" smtClean="0"/>
              <a:t>18/02/2025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FB18B9-9D4E-4701-A658-5B5E6EE306E9}" type="slidenum">
              <a:rPr lang="en-GB" smtClean="0"/>
              <a:t>‹#›</a:t>
            </a:fld>
            <a:endParaRPr lang="en-GB"/>
          </a:p>
        </p:txBody>
      </p:sp>
    </p:spTree>
    <p:extLst>
      <p:ext uri="{BB962C8B-B14F-4D97-AF65-F5344CB8AC3E}">
        <p14:creationId xmlns:p14="http://schemas.microsoft.com/office/powerpoint/2010/main" val="26930160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Ονομάζομαι… </a:t>
            </a:r>
          </a:p>
          <a:p>
            <a:r>
              <a:rPr lang="el-GR" dirty="0"/>
              <a:t>Παρουσιαση διπλωματικης που πραγματευεται τη συστηματικη βιβλιογραφικη ανασκοπηση σχετικα με την επιδραση των ηλεκτρικων οχηματων πανω στην παραδοσιακη εφοδιαστικη αλυσιδα της αυτοκινητοβιομηχανιας.</a:t>
            </a:r>
          </a:p>
          <a:p>
            <a:r>
              <a:rPr lang="el-GR" dirty="0"/>
              <a:t>Η εργασια αυτη ειναι μια εκτενης και κριτικη συνοψη της υπαρχουσας ερευνας πανω σε αυτο το θεμα, με στοχο την αναγνωριση κενων, και περιοχων για επιπλεον ερευνα οπως επισης στο να παρεχει περιεχομενο για περαιτερω ερευνα.</a:t>
            </a:r>
          </a:p>
          <a:p>
            <a:r>
              <a:rPr lang="el-GR" dirty="0"/>
              <a:t>Στην </a:t>
            </a:r>
            <a:r>
              <a:rPr lang="el-GR" dirty="0" err="1"/>
              <a:t>παρουσιαση</a:t>
            </a:r>
            <a:r>
              <a:rPr lang="el-GR" dirty="0"/>
              <a:t> θα </a:t>
            </a:r>
            <a:r>
              <a:rPr lang="el-GR" dirty="0" err="1"/>
              <a:t>δουμε</a:t>
            </a:r>
            <a:r>
              <a:rPr lang="en-US" dirty="0"/>
              <a:t>: </a:t>
            </a:r>
            <a:r>
              <a:rPr lang="el-GR" dirty="0"/>
              <a:t>τον τροπο με τον οποιο συλλεχθηκαν και αναλυθηκαν οι σχετικες ερευνες, τα ειδη των εφοδιαστικων αλυσιδων και των διαφορων τους, συμπερασματα καθως τελος </a:t>
            </a:r>
            <a:r>
              <a:rPr lang="el-GR"/>
              <a:t>και τις </a:t>
            </a:r>
            <a:r>
              <a:rPr lang="el-GR" dirty="0"/>
              <a:t>προτασεις για περαιτερω ερευνα στο συγκεκριμενο θεμα</a:t>
            </a:r>
            <a:endParaRPr lang="en-US" dirty="0">
              <a:cs typeface="Calibri"/>
            </a:endParaRPr>
          </a:p>
        </p:txBody>
      </p:sp>
      <p:sp>
        <p:nvSpPr>
          <p:cNvPr id="4" name="Slide Number Placeholder 3"/>
          <p:cNvSpPr>
            <a:spLocks noGrp="1"/>
          </p:cNvSpPr>
          <p:nvPr>
            <p:ph type="sldNum" sz="quarter" idx="5"/>
          </p:nvPr>
        </p:nvSpPr>
        <p:spPr/>
        <p:txBody>
          <a:bodyPr/>
          <a:lstStyle/>
          <a:p>
            <a:fld id="{5C7A9D8F-0DA1-4944-A566-0001E145A56E}" type="slidenum">
              <a:rPr lang="el-GR" smtClean="0"/>
              <a:t>1</a:t>
            </a:fld>
            <a:endParaRPr lang="el-GR"/>
          </a:p>
        </p:txBody>
      </p:sp>
    </p:spTree>
    <p:extLst>
      <p:ext uri="{BB962C8B-B14F-4D97-AF65-F5344CB8AC3E}">
        <p14:creationId xmlns:p14="http://schemas.microsoft.com/office/powerpoint/2010/main" val="37009630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5DA5D3-A31A-5BE1-FA02-4C7D8716D4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A17DEC-8B91-B5DF-D6C2-578451D7E9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08163B9-487F-2DA1-0F60-2C1159E85327}"/>
              </a:ext>
            </a:extLst>
          </p:cNvPr>
          <p:cNvSpPr>
            <a:spLocks noGrp="1"/>
          </p:cNvSpPr>
          <p:nvPr>
            <p:ph type="body" idx="1"/>
          </p:nvPr>
        </p:nvSpPr>
        <p:spPr/>
        <p:txBody>
          <a:bodyPr/>
          <a:lstStyle/>
          <a:p>
            <a:r>
              <a:rPr lang="el-GR" dirty="0"/>
              <a:t>Παμε τωρα να δουμε την επιδραση των ΗΟ σε επιμερουσ στοιχεια της ΕΑ</a:t>
            </a:r>
          </a:p>
          <a:p>
            <a:endParaRPr lang="el-GR" dirty="0"/>
          </a:p>
          <a:p>
            <a:endParaRPr lang="el-GR" dirty="0"/>
          </a:p>
          <a:p>
            <a:r>
              <a:rPr lang="el-GR" dirty="0"/>
              <a:t>ΠΡΩΤΕΣ ΥΛΕΣ ΚΑΙ ΠΡΟΜΗΘΕΥΤΕΣ</a:t>
            </a:r>
          </a:p>
          <a:p>
            <a:r>
              <a:rPr lang="el-GR" b="0" i="0" dirty="0">
                <a:solidFill>
                  <a:srgbClr val="000000"/>
                </a:solidFill>
                <a:effectLst/>
                <a:latin typeface="Segoe UI Web (Greek)"/>
              </a:rPr>
              <a:t>Αυξανόμενη ανάγκη σημαντικών υλικών (π.χ. λίθιο, κοβάλτιο) </a:t>
            </a:r>
            <a:br>
              <a:rPr lang="el-GR" b="0" i="0" dirty="0">
                <a:solidFill>
                  <a:srgbClr val="000000"/>
                </a:solidFill>
                <a:effectLst/>
                <a:latin typeface="Segoe UI Web (Greek)"/>
              </a:rPr>
            </a:br>
            <a:r>
              <a:rPr lang="el-GR" b="0" i="0" dirty="0">
                <a:solidFill>
                  <a:srgbClr val="000000"/>
                </a:solidFill>
                <a:effectLst/>
                <a:latin typeface="Segoe UI Web (Greek)"/>
              </a:rPr>
              <a:t>Απαραίτητο για την παραγωγή μπαταριών </a:t>
            </a:r>
          </a:p>
          <a:p>
            <a:br>
              <a:rPr lang="el-GR" b="0" i="0" dirty="0">
                <a:solidFill>
                  <a:srgbClr val="000000"/>
                </a:solidFill>
                <a:effectLst/>
                <a:latin typeface="Segoe UI Web (Greek)"/>
              </a:rPr>
            </a:br>
            <a:r>
              <a:rPr lang="el-GR" b="0" i="0" dirty="0">
                <a:solidFill>
                  <a:srgbClr val="000000"/>
                </a:solidFill>
                <a:effectLst/>
                <a:latin typeface="Segoe UI Web (Greek)"/>
              </a:rPr>
              <a:t>Προκλήσεις: </a:t>
            </a:r>
            <a:br>
              <a:rPr lang="en-GB" b="0" i="0" dirty="0">
                <a:solidFill>
                  <a:srgbClr val="000000"/>
                </a:solidFill>
                <a:effectLst/>
                <a:latin typeface="Segoe UI Web (Greek)"/>
              </a:rPr>
            </a:br>
            <a:r>
              <a:rPr lang="el-GR" b="0" i="0" dirty="0">
                <a:solidFill>
                  <a:srgbClr val="000000"/>
                </a:solidFill>
                <a:effectLst/>
                <a:latin typeface="Segoe UI Web (Greek)"/>
              </a:rPr>
              <a:t>Κεφαλαιακοί περιορισμοί -&gt; Οι προμηθευτές δυσκολεύονται να επενδύσουν σε υποδομές Ε&amp;Α + Διαθεσιμότητα αυτών των υλικών -&gt; Επίδραση στη διείσδυση στην αγορά &amp; επεκτασιμότητα </a:t>
            </a:r>
            <a:br>
              <a:rPr lang="el-GR" b="0" i="0" dirty="0">
                <a:solidFill>
                  <a:srgbClr val="000000"/>
                </a:solidFill>
                <a:effectLst/>
                <a:latin typeface="Segoe UI Web (Greek)"/>
              </a:rPr>
            </a:br>
            <a:endParaRPr lang="el-GR" b="0" i="0" dirty="0">
              <a:solidFill>
                <a:srgbClr val="000000"/>
              </a:solidFill>
              <a:effectLst/>
              <a:latin typeface="Segoe UI Web (Greek)"/>
            </a:endParaRPr>
          </a:p>
          <a:p>
            <a:r>
              <a:rPr lang="el-GR" b="0" i="0" dirty="0">
                <a:solidFill>
                  <a:srgbClr val="000000"/>
                </a:solidFill>
                <a:effectLst/>
                <a:latin typeface="Segoe UI Web (Greek)"/>
              </a:rPr>
              <a:t>Ευκαιρίες: </a:t>
            </a:r>
            <a:br>
              <a:rPr lang="en-GB" b="0" i="0" dirty="0">
                <a:solidFill>
                  <a:srgbClr val="000000"/>
                </a:solidFill>
                <a:effectLst/>
                <a:latin typeface="Segoe UI Web (Greek)"/>
              </a:rPr>
            </a:br>
            <a:r>
              <a:rPr lang="el-GR" b="0" i="0" dirty="0">
                <a:solidFill>
                  <a:srgbClr val="000000"/>
                </a:solidFill>
                <a:effectLst/>
                <a:latin typeface="Segoe UI Web (Greek)"/>
              </a:rPr>
              <a:t>- Εργαλεία προγνωστικής μοντελοποίησης -&gt; Ενεργειακή απόδοση, καλύτερη πρόβλεψη, ζήτηση &amp; τασεις αγορας</a:t>
            </a:r>
            <a:br>
              <a:rPr lang="el-GR" b="0" i="0" dirty="0">
                <a:solidFill>
                  <a:srgbClr val="000000"/>
                </a:solidFill>
                <a:effectLst/>
                <a:latin typeface="Segoe UI Web (Greek)"/>
              </a:rPr>
            </a:br>
            <a:r>
              <a:rPr lang="el-GR" b="0" i="0" dirty="0">
                <a:solidFill>
                  <a:srgbClr val="000000"/>
                </a:solidFill>
                <a:effectLst/>
                <a:latin typeface="Segoe UI Web (Greek)"/>
              </a:rPr>
              <a:t>-Βελτιστοποιήσεις διεργασιών (π.χ. βελτιωμένο θερμικό mgmt κατά τη συναρμολόγηση της μπαταρίας) -&gt; μείωση της κατανάλωσης ενέργειας &amp; αύξηση της ανθεκτικότητας των μπαταριών</a:t>
            </a:r>
            <a:endParaRPr lang="en-GB" b="0" i="0" dirty="0">
              <a:solidFill>
                <a:srgbClr val="000000"/>
              </a:solidFill>
              <a:effectLst/>
              <a:latin typeface="Segoe UI Web (Greek)"/>
            </a:endParaRPr>
          </a:p>
          <a:p>
            <a:endParaRPr lang="en-GB" b="0" i="0" dirty="0">
              <a:solidFill>
                <a:srgbClr val="000000"/>
              </a:solidFill>
              <a:effectLst/>
              <a:latin typeface="Segoe UI Web (Greek)"/>
            </a:endParaRPr>
          </a:p>
          <a:p>
            <a:r>
              <a:rPr lang="el-GR" b="0" i="0" dirty="0">
                <a:solidFill>
                  <a:srgbClr val="000000"/>
                </a:solidFill>
                <a:effectLst/>
                <a:latin typeface="Segoe UI Web (Greek)"/>
              </a:rPr>
              <a:t>ΚΑΤΑΣΚΕΥΑΣΤΕΣ &amp; ΠΑΡΑΓΩΓΙΚΕΣ ΔΙΑΔΙΚΑΣΙΕΣ</a:t>
            </a:r>
          </a:p>
          <a:p>
            <a:endParaRPr lang="el-GR" b="0" i="0" dirty="0">
              <a:solidFill>
                <a:srgbClr val="000000"/>
              </a:solidFill>
              <a:effectLst/>
              <a:latin typeface="Segoe UI Web (Greek)"/>
            </a:endParaRPr>
          </a:p>
          <a:p>
            <a:r>
              <a:rPr lang="el-GR" b="0" i="0" dirty="0">
                <a:solidFill>
                  <a:srgbClr val="000000"/>
                </a:solidFill>
                <a:effectLst/>
                <a:latin typeface="Segoe UI Web (Greek)"/>
              </a:rPr>
              <a:t>Αναγκη για σεναρια διπλης παραγωγης ή επενδυση σε εγκαταστασεις ΗΟ</a:t>
            </a:r>
          </a:p>
          <a:p>
            <a:r>
              <a:rPr lang="el-GR" b="0" i="0" dirty="0">
                <a:solidFill>
                  <a:srgbClr val="000000"/>
                </a:solidFill>
                <a:effectLst/>
                <a:latin typeface="Segoe UI Web (Greek)"/>
              </a:rPr>
              <a:t>Συγκεκριμενες απαιτησεις για την παραγωγη ΗΟ οπως ειναι η συναρμολογηση μπαταριων &amp; ηλεκρικων κινητηρων</a:t>
            </a:r>
            <a:endParaRPr lang="el-GR" dirty="0"/>
          </a:p>
          <a:p>
            <a:endParaRPr lang="en-GB" dirty="0"/>
          </a:p>
        </p:txBody>
      </p:sp>
      <p:sp>
        <p:nvSpPr>
          <p:cNvPr id="4" name="Slide Number Placeholder 3">
            <a:extLst>
              <a:ext uri="{FF2B5EF4-FFF2-40B4-BE49-F238E27FC236}">
                <a16:creationId xmlns:a16="http://schemas.microsoft.com/office/drawing/2014/main" id="{66205209-7037-7E02-792C-FEE579F2BD3E}"/>
              </a:ext>
            </a:extLst>
          </p:cNvPr>
          <p:cNvSpPr>
            <a:spLocks noGrp="1"/>
          </p:cNvSpPr>
          <p:nvPr>
            <p:ph type="sldNum" sz="quarter" idx="5"/>
          </p:nvPr>
        </p:nvSpPr>
        <p:spPr/>
        <p:txBody>
          <a:bodyPr/>
          <a:lstStyle/>
          <a:p>
            <a:fld id="{1CFB18B9-9D4E-4701-A658-5B5E6EE306E9}" type="slidenum">
              <a:rPr lang="en-GB" smtClean="0"/>
              <a:t>10</a:t>
            </a:fld>
            <a:endParaRPr lang="en-GB"/>
          </a:p>
        </p:txBody>
      </p:sp>
    </p:spTree>
    <p:extLst>
      <p:ext uri="{BB962C8B-B14F-4D97-AF65-F5344CB8AC3E}">
        <p14:creationId xmlns:p14="http://schemas.microsoft.com/office/powerpoint/2010/main" val="17985024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30CDA2-470A-E713-540E-1FEC981617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718069-5B10-A422-9F13-25D017D11EF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87CF213-08A4-0729-B21F-15205925A24B}"/>
              </a:ext>
            </a:extLst>
          </p:cNvPr>
          <p:cNvSpPr>
            <a:spLocks noGrp="1"/>
          </p:cNvSpPr>
          <p:nvPr>
            <p:ph type="body" idx="1"/>
          </p:nvPr>
        </p:nvSpPr>
        <p:spPr/>
        <p:txBody>
          <a:bodyPr/>
          <a:lstStyle/>
          <a:p>
            <a:r>
              <a:rPr lang="el-GR" b="0" i="0" dirty="0">
                <a:solidFill>
                  <a:srgbClr val="000000"/>
                </a:solidFill>
                <a:effectLst/>
                <a:latin typeface="Segoe UI Web (Greek)"/>
              </a:rPr>
              <a:t>Παμε τωρα να δουμε ποιες ειναι οι επιπτωσεις στα </a:t>
            </a:r>
            <a:r>
              <a:rPr lang="en-GB" b="0" i="0" dirty="0">
                <a:solidFill>
                  <a:srgbClr val="000000"/>
                </a:solidFill>
                <a:effectLst/>
                <a:latin typeface="Segoe UI Web (Greek)"/>
              </a:rPr>
              <a:t>After Sales Services</a:t>
            </a:r>
            <a:endParaRPr lang="el-GR" b="0" i="0" dirty="0">
              <a:solidFill>
                <a:srgbClr val="000000"/>
              </a:solidFill>
              <a:effectLst/>
              <a:latin typeface="Segoe UI Web (Greek)"/>
            </a:endParaRPr>
          </a:p>
          <a:p>
            <a:endParaRPr lang="el-GR" b="0" i="0" dirty="0">
              <a:solidFill>
                <a:srgbClr val="000000"/>
              </a:solidFill>
              <a:effectLst/>
              <a:latin typeface="Segoe UI Web (Greek)"/>
            </a:endParaRPr>
          </a:p>
          <a:p>
            <a:r>
              <a:rPr lang="el-GR" b="0" i="0" dirty="0">
                <a:solidFill>
                  <a:srgbClr val="000000"/>
                </a:solidFill>
                <a:effectLst/>
                <a:latin typeface="Segoe UI Web (Greek)"/>
              </a:rPr>
              <a:t>Πρόκληση στη διαχείριση αποθεμάτων ανταλλακτικών</a:t>
            </a:r>
            <a:br>
              <a:rPr lang="el-GR" b="0" i="0" dirty="0">
                <a:solidFill>
                  <a:srgbClr val="000000"/>
                </a:solidFill>
                <a:effectLst/>
                <a:latin typeface="Segoe UI Web (Greek)"/>
              </a:rPr>
            </a:br>
            <a:r>
              <a:rPr lang="el-GR" b="0" i="0" dirty="0">
                <a:solidFill>
                  <a:srgbClr val="000000"/>
                </a:solidFill>
                <a:effectLst/>
                <a:latin typeface="Segoe UI Web (Greek)"/>
              </a:rPr>
              <a:t>- Τα εξαρτήματα EV απαιτούν εξειδικευμένες διαδικασίες παραγωγής</a:t>
            </a:r>
            <a:br>
              <a:rPr lang="el-GR" b="0" i="0" dirty="0">
                <a:solidFill>
                  <a:srgbClr val="000000"/>
                </a:solidFill>
                <a:effectLst/>
                <a:latin typeface="Segoe UI Web (Greek)"/>
              </a:rPr>
            </a:br>
            <a:r>
              <a:rPr lang="el-GR" b="0" i="0" dirty="0">
                <a:solidFill>
                  <a:srgbClr val="000000"/>
                </a:solidFill>
                <a:effectLst/>
                <a:latin typeface="Segoe UI Web (Greek)"/>
              </a:rPr>
              <a:t>- Προέρχεται από περιορισμένο αριθμό προμηθευτών</a:t>
            </a:r>
          </a:p>
          <a:p>
            <a:endParaRPr lang="el-GR" b="0" i="0" dirty="0">
              <a:solidFill>
                <a:srgbClr val="000000"/>
              </a:solidFill>
              <a:effectLst/>
              <a:latin typeface="Segoe UI Web (Greek)"/>
            </a:endParaRPr>
          </a:p>
          <a:p>
            <a:r>
              <a:rPr lang="el-GR" b="0" i="0" dirty="0">
                <a:solidFill>
                  <a:srgbClr val="000000"/>
                </a:solidFill>
                <a:effectLst/>
                <a:latin typeface="Segoe UI Web (Greek)"/>
              </a:rPr>
              <a:t>ΑΥΞΑΝΕΙ ΤΟ ΚΟΣΤΟΣ</a:t>
            </a:r>
            <a:br>
              <a:rPr lang="el-GR" b="0" i="0" dirty="0">
                <a:solidFill>
                  <a:srgbClr val="000000"/>
                </a:solidFill>
                <a:effectLst/>
                <a:latin typeface="Segoe UI Web (Greek)"/>
              </a:rPr>
            </a:br>
            <a:br>
              <a:rPr lang="el-GR" b="0" i="0" dirty="0">
                <a:solidFill>
                  <a:srgbClr val="000000"/>
                </a:solidFill>
                <a:effectLst/>
                <a:latin typeface="Segoe UI Web (Greek)"/>
              </a:rPr>
            </a:br>
            <a:r>
              <a:rPr lang="el-GR" b="0" i="0" dirty="0">
                <a:solidFill>
                  <a:srgbClr val="000000"/>
                </a:solidFill>
                <a:effectLst/>
                <a:latin typeface="Segoe UI Web (Greek)"/>
              </a:rPr>
              <a:t>Παραδοσιακά δίκτυα επισκευής αυτοκινήτων </a:t>
            </a:r>
            <a:br>
              <a:rPr lang="el-GR" b="0" i="0" dirty="0">
                <a:solidFill>
                  <a:srgbClr val="000000"/>
                </a:solidFill>
                <a:effectLst/>
                <a:latin typeface="Segoe UI Web (Greek)"/>
              </a:rPr>
            </a:br>
            <a:r>
              <a:rPr lang="el-GR" b="0" i="0" dirty="0">
                <a:solidFill>
                  <a:srgbClr val="000000"/>
                </a:solidFill>
                <a:effectLst/>
                <a:latin typeface="Segoe UI Web (Greek)"/>
              </a:rPr>
              <a:t>- Έλλειψη δεξιοτήτων, τεχνολογίας και υποδομών</a:t>
            </a:r>
            <a:br>
              <a:rPr lang="el-GR" b="0" i="0" dirty="0">
                <a:solidFill>
                  <a:srgbClr val="000000"/>
                </a:solidFill>
                <a:effectLst/>
                <a:latin typeface="Segoe UI Web (Greek)"/>
              </a:rPr>
            </a:br>
            <a:r>
              <a:rPr lang="el-GR" b="0" i="0" dirty="0">
                <a:solidFill>
                  <a:srgbClr val="000000"/>
                </a:solidFill>
                <a:effectLst/>
                <a:latin typeface="Segoe UI Web (Greek)"/>
              </a:rPr>
              <a:t>-&gt; Ανάγκη εκπαίδευσης, τεχνολογικής αναβάθμισης και στρατηγικών συνεργασιών</a:t>
            </a:r>
          </a:p>
          <a:p>
            <a:endParaRPr lang="el-GR" b="0" i="0" dirty="0">
              <a:solidFill>
                <a:srgbClr val="000000"/>
              </a:solidFill>
              <a:effectLst/>
              <a:latin typeface="Segoe UI Web (Greek)"/>
            </a:endParaRPr>
          </a:p>
          <a:p>
            <a:r>
              <a:rPr lang="el-GR" b="0" i="0" dirty="0">
                <a:solidFill>
                  <a:srgbClr val="000000"/>
                </a:solidFill>
                <a:effectLst/>
                <a:latin typeface="Segoe UI Web (Greek)"/>
              </a:rPr>
              <a:t> Ελαχιστοποίηση των περιβαλλοντικών επιπτώσεων των εργασιών μετά την πώληση</a:t>
            </a:r>
            <a:br>
              <a:rPr lang="el-GR" b="0" i="0" dirty="0">
                <a:solidFill>
                  <a:srgbClr val="000000"/>
                </a:solidFill>
                <a:effectLst/>
                <a:latin typeface="Segoe UI Web (Greek)"/>
              </a:rPr>
            </a:br>
            <a:r>
              <a:rPr lang="el-GR" b="0" i="0" dirty="0">
                <a:solidFill>
                  <a:srgbClr val="000000"/>
                </a:solidFill>
                <a:effectLst/>
                <a:latin typeface="Segoe UI Web (Greek)"/>
              </a:rPr>
              <a:t>- Ενσωμάτωση των αρχών της κυκλικής οικονομίας</a:t>
            </a:r>
            <a:br>
              <a:rPr lang="el-GR" b="0" i="0" dirty="0">
                <a:solidFill>
                  <a:srgbClr val="000000"/>
                </a:solidFill>
                <a:effectLst/>
                <a:latin typeface="Segoe UI Web (Greek)"/>
              </a:rPr>
            </a:br>
            <a:r>
              <a:rPr lang="el-GR" b="0" i="0" dirty="0">
                <a:solidFill>
                  <a:srgbClr val="000000"/>
                </a:solidFill>
                <a:effectLst/>
                <a:latin typeface="Segoe UI Web (Greek)"/>
              </a:rPr>
              <a:t>(χρήση ανακυκλωμένων εξαρτημάτων, βελτιστοποίηση των οδών μεταφοράς για επισκευή και μείωση αποβλήτων)</a:t>
            </a:r>
            <a:br>
              <a:rPr lang="el-GR" b="0" i="0" dirty="0">
                <a:solidFill>
                  <a:srgbClr val="000000"/>
                </a:solidFill>
                <a:effectLst/>
                <a:latin typeface="Segoe UI Web (Greek)"/>
              </a:rPr>
            </a:br>
            <a:r>
              <a:rPr lang="el-GR" b="0" i="0" dirty="0">
                <a:solidFill>
                  <a:srgbClr val="000000"/>
                </a:solidFill>
                <a:effectLst/>
                <a:latin typeface="Segoe UI Web (Greek)"/>
              </a:rPr>
              <a:t>- Διαχείριση εξαρτημάτων μπαταρίας</a:t>
            </a:r>
            <a:br>
              <a:rPr lang="el-GR" b="0" i="0" dirty="0">
                <a:solidFill>
                  <a:srgbClr val="000000"/>
                </a:solidFill>
                <a:effectLst/>
                <a:latin typeface="Segoe UI Web (Greek)"/>
              </a:rPr>
            </a:br>
            <a:endParaRPr lang="en-GB" dirty="0"/>
          </a:p>
        </p:txBody>
      </p:sp>
      <p:sp>
        <p:nvSpPr>
          <p:cNvPr id="4" name="Slide Number Placeholder 3">
            <a:extLst>
              <a:ext uri="{FF2B5EF4-FFF2-40B4-BE49-F238E27FC236}">
                <a16:creationId xmlns:a16="http://schemas.microsoft.com/office/drawing/2014/main" id="{F72F7035-3EAF-DB51-5A2B-E4D654C091A0}"/>
              </a:ext>
            </a:extLst>
          </p:cNvPr>
          <p:cNvSpPr>
            <a:spLocks noGrp="1"/>
          </p:cNvSpPr>
          <p:nvPr>
            <p:ph type="sldNum" sz="quarter" idx="5"/>
          </p:nvPr>
        </p:nvSpPr>
        <p:spPr/>
        <p:txBody>
          <a:bodyPr/>
          <a:lstStyle/>
          <a:p>
            <a:fld id="{1CFB18B9-9D4E-4701-A658-5B5E6EE306E9}" type="slidenum">
              <a:rPr lang="en-GB" smtClean="0"/>
              <a:t>11</a:t>
            </a:fld>
            <a:endParaRPr lang="en-GB"/>
          </a:p>
        </p:txBody>
      </p:sp>
    </p:spTree>
    <p:extLst>
      <p:ext uri="{BB962C8B-B14F-4D97-AF65-F5344CB8AC3E}">
        <p14:creationId xmlns:p14="http://schemas.microsoft.com/office/powerpoint/2010/main" val="16405035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9A9D39-0514-0ABD-6550-0AF4A9FEAB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7AC73E-076E-CC74-A959-6235D79316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E83A06-838C-0A2E-EB93-3854F21F6F3E}"/>
              </a:ext>
            </a:extLst>
          </p:cNvPr>
          <p:cNvSpPr>
            <a:spLocks noGrp="1"/>
          </p:cNvSpPr>
          <p:nvPr>
            <p:ph type="body" idx="1"/>
          </p:nvPr>
        </p:nvSpPr>
        <p:spPr/>
        <p:txBody>
          <a:bodyPr/>
          <a:lstStyle/>
          <a:p>
            <a:r>
              <a:rPr lang="el-GR" b="0" i="0" dirty="0">
                <a:solidFill>
                  <a:srgbClr val="000000"/>
                </a:solidFill>
                <a:effectLst/>
                <a:latin typeface="Segoe UI Web (Greek)"/>
              </a:rPr>
              <a:t>ΚΑΙΝΟΤΟΜΙΕΣ ΚΑΙ ΤΕΧΝΟΛΟΓΙΚΕΣ ΤΑΣΕΙΣ στην ΕΟ των Αυτοκινητοβιομηχανιων</a:t>
            </a:r>
            <a:endParaRPr lang="en-GB" b="0" i="0" dirty="0">
              <a:solidFill>
                <a:srgbClr val="000000"/>
              </a:solidFill>
              <a:effectLst/>
              <a:latin typeface="Segoe UI Web (Greek)"/>
            </a:endParaRPr>
          </a:p>
          <a:p>
            <a:endParaRPr lang="en-GB" b="0" i="0" dirty="0">
              <a:solidFill>
                <a:srgbClr val="000000"/>
              </a:solidFill>
              <a:effectLst/>
              <a:latin typeface="Segoe UI Web (Greek)"/>
            </a:endParaRPr>
          </a:p>
          <a:p>
            <a:r>
              <a:rPr lang="el-GR" b="0" i="0" dirty="0">
                <a:solidFill>
                  <a:srgbClr val="000000"/>
                </a:solidFill>
                <a:effectLst/>
                <a:latin typeface="Segoe UI Web (Greek)"/>
              </a:rPr>
              <a:t>Σχεδιασμός και Βελτιστοποίηση Αντίστροφων Εφοδιαστικών Αλυσίδων</a:t>
            </a:r>
            <a:br>
              <a:rPr lang="el-GR" b="0" i="0" dirty="0">
                <a:solidFill>
                  <a:srgbClr val="000000"/>
                </a:solidFill>
                <a:effectLst/>
                <a:latin typeface="Segoe UI Web (Greek)"/>
              </a:rPr>
            </a:br>
            <a:r>
              <a:rPr lang="el-GR" b="0" i="0" dirty="0">
                <a:solidFill>
                  <a:srgbClr val="000000"/>
                </a:solidFill>
                <a:effectLst/>
                <a:latin typeface="Segoe UI Web (Greek)"/>
              </a:rPr>
              <a:t>Επαναχρησιμοποιήσιμα εξαρτήματα οχημάτων (π.χ. CFRP), ανακύκλωση, ανάκτηση υλικών, μοντέλα Car Sharing </a:t>
            </a:r>
            <a:br>
              <a:rPr lang="el-GR" b="0" i="0" dirty="0">
                <a:solidFill>
                  <a:srgbClr val="000000"/>
                </a:solidFill>
                <a:effectLst/>
                <a:latin typeface="Segoe UI Web (Greek)"/>
              </a:rPr>
            </a:br>
            <a:br>
              <a:rPr lang="el-GR" b="0" i="0" dirty="0">
                <a:solidFill>
                  <a:srgbClr val="000000"/>
                </a:solidFill>
                <a:effectLst/>
                <a:latin typeface="Segoe UI Web (Greek)"/>
              </a:rPr>
            </a:br>
            <a:r>
              <a:rPr lang="el-GR" b="0" i="0" dirty="0">
                <a:solidFill>
                  <a:srgbClr val="000000"/>
                </a:solidFill>
                <a:effectLst/>
                <a:latin typeface="Segoe UI Web (Greek)"/>
              </a:rPr>
              <a:t>KPIs βιωσιμότητας για την αυτοκινητοβιομηχανία (βιομηχανικά απόβλητα, χρήση ενέργειας, επαναχρησιμοποίηση υλικών) </a:t>
            </a:r>
            <a:br>
              <a:rPr lang="el-GR" b="0" i="0" dirty="0">
                <a:solidFill>
                  <a:srgbClr val="000000"/>
                </a:solidFill>
                <a:effectLst/>
                <a:latin typeface="Segoe UI Web (Greek)"/>
              </a:rPr>
            </a:br>
            <a:br>
              <a:rPr lang="el-GR" b="0" i="0" dirty="0">
                <a:solidFill>
                  <a:srgbClr val="000000"/>
                </a:solidFill>
                <a:effectLst/>
                <a:latin typeface="Segoe UI Web (Greek)"/>
              </a:rPr>
            </a:br>
            <a:r>
              <a:rPr lang="el-GR" b="0" i="0" dirty="0">
                <a:solidFill>
                  <a:srgbClr val="000000"/>
                </a:solidFill>
                <a:effectLst/>
                <a:latin typeface="Segoe UI Web (Greek)"/>
              </a:rPr>
              <a:t>Εξελίξεις στις τεχνολογίες μετάδοσης κίνησης (π.χ. ενσωματωμένο σύστημα μετάδοσης κίνησης μέσω ηλεκτρονικού άξονα) -&gt; ενεργειακή απόδοση </a:t>
            </a:r>
            <a:br>
              <a:rPr lang="el-GR" b="0" i="0" dirty="0">
                <a:solidFill>
                  <a:srgbClr val="000000"/>
                </a:solidFill>
                <a:effectLst/>
                <a:latin typeface="Segoe UI Web (Greek)"/>
              </a:rPr>
            </a:br>
            <a:br>
              <a:rPr lang="el-GR" b="0" i="0" dirty="0">
                <a:solidFill>
                  <a:srgbClr val="000000"/>
                </a:solidFill>
                <a:effectLst/>
                <a:latin typeface="Segoe UI Web (Greek)"/>
              </a:rPr>
            </a:br>
            <a:r>
              <a:rPr lang="el-GR" b="0" i="0" dirty="0">
                <a:solidFill>
                  <a:srgbClr val="000000"/>
                </a:solidFill>
                <a:effectLst/>
                <a:latin typeface="Segoe UI Web (Greek)"/>
              </a:rPr>
              <a:t>Εξελίξεις στην τεχνολογία μπαταριών (αυξημένη εμβέλεια, ταχύτερη φόρτιση) </a:t>
            </a:r>
            <a:br>
              <a:rPr lang="el-GR" b="0" i="0" dirty="0">
                <a:solidFill>
                  <a:srgbClr val="000000"/>
                </a:solidFill>
                <a:effectLst/>
                <a:latin typeface="Segoe UI Web (Greek)"/>
              </a:rPr>
            </a:br>
            <a:br>
              <a:rPr lang="el-GR" b="0" i="0" dirty="0">
                <a:solidFill>
                  <a:srgbClr val="000000"/>
                </a:solidFill>
                <a:effectLst/>
                <a:latin typeface="Segoe UI Web (Greek)"/>
              </a:rPr>
            </a:br>
            <a:r>
              <a:rPr lang="el-GR" b="0" i="0" dirty="0">
                <a:solidFill>
                  <a:srgbClr val="000000"/>
                </a:solidFill>
                <a:effectLst/>
                <a:latin typeface="Segoe UI Web (Greek)"/>
              </a:rPr>
              <a:t>Ανάπτυξη υποδομών (έννοια έξυπνων πόλεων) </a:t>
            </a:r>
            <a:br>
              <a:rPr lang="el-GR" b="0" i="0" dirty="0">
                <a:solidFill>
                  <a:srgbClr val="000000"/>
                </a:solidFill>
                <a:effectLst/>
                <a:latin typeface="Segoe UI Web (Greek)"/>
              </a:rPr>
            </a:br>
            <a:br>
              <a:rPr lang="el-GR" b="0" i="0" dirty="0">
                <a:solidFill>
                  <a:srgbClr val="000000"/>
                </a:solidFill>
                <a:effectLst/>
                <a:latin typeface="Segoe UI Web (Greek)"/>
              </a:rPr>
            </a:br>
            <a:r>
              <a:rPr lang="el-GR" b="0" i="0" dirty="0">
                <a:solidFill>
                  <a:srgbClr val="000000"/>
                </a:solidFill>
                <a:effectLst/>
                <a:latin typeface="Segoe UI Web (Greek)"/>
              </a:rPr>
              <a:t>Προηγμένες τεχνολογίες (Internet of Things (IoT), Τεχνητή Νοημοσύνη (AI), προγνωστική ανάλυση, Big Data, Blockchain)</a:t>
            </a:r>
            <a:endParaRPr lang="en-GB" dirty="0"/>
          </a:p>
        </p:txBody>
      </p:sp>
      <p:sp>
        <p:nvSpPr>
          <p:cNvPr id="4" name="Slide Number Placeholder 3">
            <a:extLst>
              <a:ext uri="{FF2B5EF4-FFF2-40B4-BE49-F238E27FC236}">
                <a16:creationId xmlns:a16="http://schemas.microsoft.com/office/drawing/2014/main" id="{90BB07BD-593F-99C2-20C5-4EB17EC252A5}"/>
              </a:ext>
            </a:extLst>
          </p:cNvPr>
          <p:cNvSpPr>
            <a:spLocks noGrp="1"/>
          </p:cNvSpPr>
          <p:nvPr>
            <p:ph type="sldNum" sz="quarter" idx="5"/>
          </p:nvPr>
        </p:nvSpPr>
        <p:spPr/>
        <p:txBody>
          <a:bodyPr/>
          <a:lstStyle/>
          <a:p>
            <a:fld id="{1CFB18B9-9D4E-4701-A658-5B5E6EE306E9}" type="slidenum">
              <a:rPr lang="en-GB" smtClean="0"/>
              <a:t>12</a:t>
            </a:fld>
            <a:endParaRPr lang="en-GB"/>
          </a:p>
        </p:txBody>
      </p:sp>
    </p:spTree>
    <p:extLst>
      <p:ext uri="{BB962C8B-B14F-4D97-AF65-F5344CB8AC3E}">
        <p14:creationId xmlns:p14="http://schemas.microsoft.com/office/powerpoint/2010/main" val="41588989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AEB4F5-2207-91A9-C3F4-D0369F407CC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9DDAA5-977B-1FA6-D2A4-B7C3E7A0F8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349AA1-93B7-4F73-65F8-B2D9C2C820C0}"/>
              </a:ext>
            </a:extLst>
          </p:cNvPr>
          <p:cNvSpPr>
            <a:spLocks noGrp="1"/>
          </p:cNvSpPr>
          <p:nvPr>
            <p:ph type="body" idx="1"/>
          </p:nvPr>
        </p:nvSpPr>
        <p:spPr/>
        <p:txBody>
          <a:bodyPr/>
          <a:lstStyle/>
          <a:p>
            <a:r>
              <a:rPr lang="el-GR" b="0" i="0" dirty="0">
                <a:solidFill>
                  <a:srgbClr val="000000"/>
                </a:solidFill>
                <a:effectLst/>
                <a:latin typeface="Segoe UI Web (Greek)"/>
              </a:rPr>
              <a:t>ΣΥΜΠΕΡΑΣΜΑΤΑ</a:t>
            </a:r>
            <a:endParaRPr lang="en-GB" b="0" i="0" dirty="0">
              <a:solidFill>
                <a:srgbClr val="000000"/>
              </a:solidFill>
              <a:effectLst/>
              <a:latin typeface="Segoe UI Web (Greek)"/>
            </a:endParaRPr>
          </a:p>
          <a:p>
            <a:endParaRPr lang="en-GB" b="0" i="0" dirty="0">
              <a:solidFill>
                <a:srgbClr val="000000"/>
              </a:solidFill>
              <a:effectLst/>
              <a:latin typeface="Segoe UI Web (Greek)"/>
            </a:endParaRPr>
          </a:p>
          <a:p>
            <a:r>
              <a:rPr lang="el-GR" b="0" i="0" dirty="0">
                <a:solidFill>
                  <a:srgbClr val="000000"/>
                </a:solidFill>
                <a:effectLst/>
                <a:latin typeface="Segoe UI Web (Greek)"/>
              </a:rPr>
              <a:t>Ο μετασχηματισμός της παραδοσιακης εφοδιαστικής αλυσίδας της αυτοκινητοβιομηχανίας σε μια που περιεχει πλεον και τα ηλεκτρικά οχήματα αντιπροσωπεύει μια σημαντική αλλαγή που χαρακτηρίζεται τόσο από ΠΡΟΚΛΗΣΕΙΣ όσο και από ΕΥΚΑΙΡΙΕΣ </a:t>
            </a:r>
            <a:br>
              <a:rPr lang="el-GR" b="0" i="0" dirty="0">
                <a:solidFill>
                  <a:srgbClr val="000000"/>
                </a:solidFill>
                <a:effectLst/>
                <a:latin typeface="Segoe UI Web (Greek)"/>
              </a:rPr>
            </a:br>
            <a:br>
              <a:rPr lang="el-GR" b="0" i="0" dirty="0">
                <a:solidFill>
                  <a:srgbClr val="000000"/>
                </a:solidFill>
                <a:effectLst/>
                <a:latin typeface="Segoe UI Web (Greek)"/>
              </a:rPr>
            </a:br>
            <a:r>
              <a:rPr lang="el-GR" b="0" i="0" dirty="0">
                <a:solidFill>
                  <a:srgbClr val="000000"/>
                </a:solidFill>
                <a:effectLst/>
                <a:latin typeface="Segoe UI Web (Greek)"/>
              </a:rPr>
              <a:t>ΑΛΛΑΓΗ ΜΟΝΤΕΛΟΥ</a:t>
            </a:r>
            <a:br>
              <a:rPr lang="el-GR" b="0" i="0" dirty="0">
                <a:solidFill>
                  <a:srgbClr val="000000"/>
                </a:solidFill>
                <a:effectLst/>
                <a:latin typeface="Segoe UI Web (Greek)"/>
              </a:rPr>
            </a:br>
            <a:r>
              <a:rPr lang="el-GR" b="0" i="0" dirty="0">
                <a:solidFill>
                  <a:srgbClr val="000000"/>
                </a:solidFill>
                <a:effectLst/>
                <a:latin typeface="Segoe UI Web (Greek)"/>
              </a:rPr>
              <a:t>Από το μοντέλο "make-use-dispose" στο σύστημα εφοδιαστικής αλυσίδας κλειστού βρόχου </a:t>
            </a:r>
            <a:br>
              <a:rPr lang="el-GR" b="0" i="0" dirty="0">
                <a:solidFill>
                  <a:srgbClr val="000000"/>
                </a:solidFill>
                <a:effectLst/>
                <a:latin typeface="Segoe UI Web (Greek)"/>
              </a:rPr>
            </a:br>
            <a:br>
              <a:rPr lang="el-GR" b="0" i="0" dirty="0">
                <a:solidFill>
                  <a:srgbClr val="000000"/>
                </a:solidFill>
                <a:effectLst/>
                <a:latin typeface="Segoe UI Web (Greek)"/>
              </a:rPr>
            </a:br>
            <a:r>
              <a:rPr lang="el-GR" b="0" i="0" dirty="0">
                <a:solidFill>
                  <a:srgbClr val="000000"/>
                </a:solidFill>
                <a:effectLst/>
                <a:latin typeface="Segoe UI Web (Greek)"/>
              </a:rPr>
              <a:t>ΑΛΛΑΓΈΣ ΣΤΙΣ ΔΟΜΈΣ ΤΗΣ ΕΦΟΔΙΑΣΤΙΚΉΣ ΑΛΥΣΊΔΑΣ </a:t>
            </a:r>
            <a:br>
              <a:rPr lang="el-GR" b="0" i="0" dirty="0">
                <a:solidFill>
                  <a:srgbClr val="000000"/>
                </a:solidFill>
                <a:effectLst/>
                <a:latin typeface="Segoe UI Web (Greek)"/>
              </a:rPr>
            </a:br>
            <a:r>
              <a:rPr lang="el-GR" b="0" i="0" dirty="0">
                <a:solidFill>
                  <a:srgbClr val="000000"/>
                </a:solidFill>
                <a:effectLst/>
                <a:latin typeface="Segoe UI Web (Greek)"/>
              </a:rPr>
              <a:t>Απαραίτητες αλλαγές στις διαδικασίες προμήθειας, εφοδιαστικής, παραγωγής και διανομής </a:t>
            </a:r>
          </a:p>
          <a:p>
            <a:br>
              <a:rPr lang="el-GR" b="0" i="0" dirty="0">
                <a:solidFill>
                  <a:srgbClr val="000000"/>
                </a:solidFill>
                <a:effectLst/>
                <a:latin typeface="Segoe UI Web (Greek)"/>
              </a:rPr>
            </a:br>
            <a:r>
              <a:rPr lang="el-GR" b="0" i="0" dirty="0">
                <a:solidFill>
                  <a:srgbClr val="000000"/>
                </a:solidFill>
                <a:effectLst/>
                <a:latin typeface="Segoe UI Web (Greek)"/>
              </a:rPr>
              <a:t>ΕΡΓΑΛΕΊΑ ΤΕΧΝΟΛΟΓΊΑΣ &amp; ΒΕΛΤΊΩΣΗΣ ΔΙΑΔΙΚΑΣΙΏΝ Internet of Things (IoT), blockchain, λύσεις που βασίζονται στην τεχνητή νοημοσύνη, Big Data, προγνωστική μοντελοποίηση</a:t>
            </a:r>
          </a:p>
          <a:p>
            <a:endParaRPr lang="el-GR" b="0" i="0" dirty="0">
              <a:solidFill>
                <a:srgbClr val="000000"/>
              </a:solidFill>
              <a:effectLst/>
              <a:latin typeface="Segoe UI Web (Greek)"/>
            </a:endParaRPr>
          </a:p>
          <a:p>
            <a:r>
              <a:rPr lang="el-GR" dirty="0"/>
              <a:t>Βλεπουμε λοιπον οτι η μεταβαση πρεπει να εμπεριεχει Καινοτομια, Βιωσιμοτητα και Προηγμενες Τεχνολογικες Λυσεις</a:t>
            </a:r>
            <a:endParaRPr lang="en-GB" dirty="0"/>
          </a:p>
        </p:txBody>
      </p:sp>
      <p:sp>
        <p:nvSpPr>
          <p:cNvPr id="4" name="Slide Number Placeholder 3">
            <a:extLst>
              <a:ext uri="{FF2B5EF4-FFF2-40B4-BE49-F238E27FC236}">
                <a16:creationId xmlns:a16="http://schemas.microsoft.com/office/drawing/2014/main" id="{51CC2791-A9C2-B172-0E53-1CEB147171DF}"/>
              </a:ext>
            </a:extLst>
          </p:cNvPr>
          <p:cNvSpPr>
            <a:spLocks noGrp="1"/>
          </p:cNvSpPr>
          <p:nvPr>
            <p:ph type="sldNum" sz="quarter" idx="5"/>
          </p:nvPr>
        </p:nvSpPr>
        <p:spPr/>
        <p:txBody>
          <a:bodyPr/>
          <a:lstStyle/>
          <a:p>
            <a:fld id="{1CFB18B9-9D4E-4701-A658-5B5E6EE306E9}" type="slidenum">
              <a:rPr lang="en-GB" smtClean="0"/>
              <a:t>13</a:t>
            </a:fld>
            <a:endParaRPr lang="en-GB"/>
          </a:p>
        </p:txBody>
      </p:sp>
    </p:spTree>
    <p:extLst>
      <p:ext uri="{BB962C8B-B14F-4D97-AF65-F5344CB8AC3E}">
        <p14:creationId xmlns:p14="http://schemas.microsoft.com/office/powerpoint/2010/main" val="29239373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9D46CF-AD01-2645-EA8E-89D8BFF4A3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E08017B-E402-36C4-1FC8-99522055F88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C7466A-0629-ECBF-AA3C-A0A2E888BF90}"/>
              </a:ext>
            </a:extLst>
          </p:cNvPr>
          <p:cNvSpPr>
            <a:spLocks noGrp="1"/>
          </p:cNvSpPr>
          <p:nvPr>
            <p:ph type="body" idx="1"/>
          </p:nvPr>
        </p:nvSpPr>
        <p:spPr/>
        <p:txBody>
          <a:bodyPr/>
          <a:lstStyle/>
          <a:p>
            <a:pPr marL="0" indent="0">
              <a:buNone/>
            </a:pPr>
            <a:r>
              <a:rPr lang="el-GR" dirty="0"/>
              <a:t>ΠΕΡΙΟΡΙΣΜΟΙ που εντοπιστηκαν κατα την διαρκεια της συλλογης Ββιλιογραφιας αλλα και προτασεις για ΜΕΛΛΟΝΤΙΚΗ ΕΡΕΥΝΑ</a:t>
            </a:r>
          </a:p>
          <a:p>
            <a:pPr marL="228600" indent="-228600">
              <a:buAutoNum type="arabicParenR"/>
            </a:pPr>
            <a:endParaRPr lang="el-GR" dirty="0"/>
          </a:p>
          <a:p>
            <a:pPr marL="228600" indent="-228600">
              <a:buAutoNum type="arabicParenR"/>
            </a:pPr>
            <a:endParaRPr lang="el-GR" dirty="0"/>
          </a:p>
          <a:p>
            <a:pPr marL="228600" indent="-228600">
              <a:buAutoNum type="arabicParenR"/>
            </a:pPr>
            <a:r>
              <a:rPr lang="el-GR" dirty="0"/>
              <a:t>Το γεωγραφικο αλλα και νομοθεσιακο πλαισιο </a:t>
            </a:r>
          </a:p>
          <a:p>
            <a:pPr marL="228600" indent="-228600">
              <a:buAutoNum type="arabicParenR"/>
            </a:pPr>
            <a:endParaRPr lang="el-GR" dirty="0"/>
          </a:p>
          <a:p>
            <a:pPr marL="228600" indent="-228600">
              <a:buAutoNum type="arabicParenR"/>
            </a:pPr>
            <a:r>
              <a:rPr lang="el-GR" dirty="0"/>
              <a:t>Εμφαση σε θεωρητικα και μοντελα προσομοιωσης</a:t>
            </a:r>
            <a:r>
              <a:rPr lang="en-GB" dirty="0"/>
              <a:t>, </a:t>
            </a:r>
            <a:r>
              <a:rPr lang="el-GR" dirty="0"/>
              <a:t>ιστορικα δεδομενα απο βιομηχανιες που ηδη εφαρμοζουν αυτες τισ στρατηγικες </a:t>
            </a:r>
          </a:p>
          <a:p>
            <a:pPr marL="228600" indent="-228600">
              <a:buAutoNum type="arabicParenR"/>
            </a:pPr>
            <a:endParaRPr lang="el-GR" dirty="0"/>
          </a:p>
          <a:p>
            <a:pPr marL="228600" indent="-228600">
              <a:buAutoNum type="arabicParenR"/>
            </a:pPr>
            <a:r>
              <a:rPr lang="el-GR" dirty="0"/>
              <a:t>Εστιαση σε υλικα οπως Λιθιο και κοβαλτιο οχι σε εναλλακτικα υλικα η τεχνολογιες , πρεπει να εστιαστει σε αναδυομενες τεχνολογιες που μπορει να μας κανουν να αναθεωρησουμε οσον αφορα τις απαιτησεις υλικων αλλα και δομες της ΕΑ</a:t>
            </a:r>
          </a:p>
          <a:p>
            <a:pPr marL="228600" indent="-228600">
              <a:buAutoNum type="arabicParenR"/>
            </a:pPr>
            <a:endParaRPr lang="el-GR" dirty="0"/>
          </a:p>
          <a:p>
            <a:pPr marL="228600" indent="-228600">
              <a:buAutoNum type="arabicParenR"/>
            </a:pPr>
            <a:r>
              <a:rPr lang="el-GR" dirty="0"/>
              <a:t>Μεταβαση μονο απο τεχνολογικη και επιχειρησιακη σκοπια, μεγαλυτερη εμφαση στους κοινωνικους και συμπεριφορειακους παραγοντες</a:t>
            </a:r>
          </a:p>
          <a:p>
            <a:pPr marL="0" indent="0">
              <a:buNone/>
            </a:pPr>
            <a:endParaRPr lang="el-GR" dirty="0"/>
          </a:p>
        </p:txBody>
      </p:sp>
      <p:sp>
        <p:nvSpPr>
          <p:cNvPr id="4" name="Slide Number Placeholder 3">
            <a:extLst>
              <a:ext uri="{FF2B5EF4-FFF2-40B4-BE49-F238E27FC236}">
                <a16:creationId xmlns:a16="http://schemas.microsoft.com/office/drawing/2014/main" id="{977F8048-42E3-7EEF-86AF-B00682240228}"/>
              </a:ext>
            </a:extLst>
          </p:cNvPr>
          <p:cNvSpPr>
            <a:spLocks noGrp="1"/>
          </p:cNvSpPr>
          <p:nvPr>
            <p:ph type="sldNum" sz="quarter" idx="5"/>
          </p:nvPr>
        </p:nvSpPr>
        <p:spPr/>
        <p:txBody>
          <a:bodyPr/>
          <a:lstStyle/>
          <a:p>
            <a:fld id="{1CFB18B9-9D4E-4701-A658-5B5E6EE306E9}" type="slidenum">
              <a:rPr lang="en-GB" smtClean="0"/>
              <a:t>14</a:t>
            </a:fld>
            <a:endParaRPr lang="en-GB"/>
          </a:p>
        </p:txBody>
      </p:sp>
    </p:spTree>
    <p:extLst>
      <p:ext uri="{BB962C8B-B14F-4D97-AF65-F5344CB8AC3E}">
        <p14:creationId xmlns:p14="http://schemas.microsoft.com/office/powerpoint/2010/main" val="20252559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85F84C-464D-845D-B3E7-C3970E05F4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AF0CE9-CB4A-3142-10BB-801D220E611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3748D2-36AA-13D1-F28F-D25C72E8703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15FC6FB-2BE9-E731-4233-72C21D793707}"/>
              </a:ext>
            </a:extLst>
          </p:cNvPr>
          <p:cNvSpPr>
            <a:spLocks noGrp="1"/>
          </p:cNvSpPr>
          <p:nvPr>
            <p:ph type="sldNum" sz="quarter" idx="5"/>
          </p:nvPr>
        </p:nvSpPr>
        <p:spPr/>
        <p:txBody>
          <a:bodyPr/>
          <a:lstStyle/>
          <a:p>
            <a:fld id="{1CFB18B9-9D4E-4701-A658-5B5E6EE306E9}" type="slidenum">
              <a:rPr lang="en-GB" smtClean="0"/>
              <a:t>15</a:t>
            </a:fld>
            <a:endParaRPr lang="en-GB"/>
          </a:p>
        </p:txBody>
      </p:sp>
    </p:spTree>
    <p:extLst>
      <p:ext uri="{BB962C8B-B14F-4D97-AF65-F5344CB8AC3E}">
        <p14:creationId xmlns:p14="http://schemas.microsoft.com/office/powerpoint/2010/main" val="2842677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D50396-9787-4E8D-65CF-6009153832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1004413-191B-7C93-C80D-4BE48FBF405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77B340-3839-A5BC-7927-10B850CBAA5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4A4CE03-DE6D-58D0-D6FD-EEBCF5A1290B}"/>
              </a:ext>
            </a:extLst>
          </p:cNvPr>
          <p:cNvSpPr>
            <a:spLocks noGrp="1"/>
          </p:cNvSpPr>
          <p:nvPr>
            <p:ph type="sldNum" sz="quarter" idx="5"/>
          </p:nvPr>
        </p:nvSpPr>
        <p:spPr/>
        <p:txBody>
          <a:bodyPr/>
          <a:lstStyle/>
          <a:p>
            <a:fld id="{1CFB18B9-9D4E-4701-A658-5B5E6EE306E9}" type="slidenum">
              <a:rPr lang="en-GB" smtClean="0"/>
              <a:t>16</a:t>
            </a:fld>
            <a:endParaRPr lang="en-GB"/>
          </a:p>
        </p:txBody>
      </p:sp>
    </p:spTree>
    <p:extLst>
      <p:ext uri="{BB962C8B-B14F-4D97-AF65-F5344CB8AC3E}">
        <p14:creationId xmlns:p14="http://schemas.microsoft.com/office/powerpoint/2010/main" val="2270944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Θα ηθελα να ξεκινησω με μια παρουσιαση του τροπου με τον οποιο επιλεχθηκε η βιβλιογραφια αυτης της διπλωματικής.</a:t>
            </a:r>
          </a:p>
          <a:p>
            <a:r>
              <a:rPr lang="el-GR" dirty="0"/>
              <a:t>Οσον αφορα τις πηγές των ερευνών αυτής τησ βιβλιογραφίας χρησιμοπιηθηκαν διαδικτυακες βιβλιογραφικες βασεις δεδομενων : ...............</a:t>
            </a:r>
            <a:br>
              <a:rPr lang="el-GR" dirty="0"/>
            </a:br>
            <a:br>
              <a:rPr lang="el-GR" dirty="0"/>
            </a:br>
            <a:br>
              <a:rPr lang="el-GR" dirty="0"/>
            </a:br>
            <a:r>
              <a:rPr lang="el-GR" dirty="0"/>
              <a:t>Τα κριτηρια ενταξης τησ βιβλιογραφιας στην ανασκοπηση μας ηταν τα εξης:</a:t>
            </a:r>
            <a:br>
              <a:rPr lang="el-GR" dirty="0"/>
            </a:br>
            <a:r>
              <a:rPr lang="el-GR" dirty="0"/>
              <a:t>- Αρθρα στα αγγλικα σε εγκεκριμενα περιοδικα</a:t>
            </a:r>
          </a:p>
          <a:p>
            <a:r>
              <a:rPr lang="el-GR" dirty="0"/>
              <a:t>-Ερευνες που αναφερονται συγκεκριμενα στην επιδραση της υιοθετησης των ΗΟ στην εφοδιαστικη αλυσιδα</a:t>
            </a:r>
          </a:p>
          <a:p>
            <a:r>
              <a:rPr lang="el-GR" dirty="0"/>
              <a:t>-Ερευνες δημοσιευμενες στο χρονικο διαστημα 2019-2024</a:t>
            </a:r>
          </a:p>
          <a:p>
            <a:endParaRPr lang="el-GR" dirty="0"/>
          </a:p>
          <a:p>
            <a:r>
              <a:rPr lang="el-GR" dirty="0"/>
              <a:t>Τα κριτηρια αποκλεισμου στην ενταξη αρθρων και ερευνων στην ανασκοπηση μας ηταν</a:t>
            </a:r>
            <a:br>
              <a:rPr lang="el-GR" dirty="0"/>
            </a:br>
            <a:r>
              <a:rPr lang="el-GR" dirty="0"/>
              <a:t>-Ερευνες μη σχετικες με την εφοδιαστικη αλυσιδα αυτοκινητοβιομηχανιων η την υιοθετηση των ηλεκτρικων οχηματων </a:t>
            </a:r>
          </a:p>
          <a:p>
            <a:r>
              <a:rPr lang="el-GR" dirty="0"/>
              <a:t>-Επαναλαμβονομενα αρθρα ή αρθρα που εχουν ελλειψη επαρκων μεθοδων επεξερασιας ή λεπτομερειες</a:t>
            </a:r>
          </a:p>
          <a:p>
            <a:pPr marL="171450" indent="-171450">
              <a:buFontTx/>
              <a:buChar char="-"/>
            </a:pPr>
            <a:r>
              <a:rPr lang="el-GR" dirty="0"/>
              <a:t>Αρθρα που δεν ηταν εγκεκριμενα</a:t>
            </a:r>
          </a:p>
          <a:p>
            <a:pPr marL="171450" indent="-171450">
              <a:buFontTx/>
              <a:buChar char="-"/>
            </a:pPr>
            <a:endParaRPr lang="el-GR" dirty="0"/>
          </a:p>
          <a:p>
            <a:pPr marL="0" indent="0">
              <a:buFontTx/>
              <a:buNone/>
            </a:pPr>
            <a:r>
              <a:rPr lang="el-GR" dirty="0"/>
              <a:t>Ως αποτελεσμα λοιπον αυτης της αναζητησης προεκυψαν 52 αρθρα/ερευνες σχετικα με το θεμα.</a:t>
            </a:r>
            <a:endParaRPr lang="en-GB" dirty="0"/>
          </a:p>
        </p:txBody>
      </p:sp>
      <p:sp>
        <p:nvSpPr>
          <p:cNvPr id="4" name="Slide Number Placeholder 3"/>
          <p:cNvSpPr>
            <a:spLocks noGrp="1"/>
          </p:cNvSpPr>
          <p:nvPr>
            <p:ph type="sldNum" sz="quarter" idx="5"/>
          </p:nvPr>
        </p:nvSpPr>
        <p:spPr/>
        <p:txBody>
          <a:bodyPr/>
          <a:lstStyle/>
          <a:p>
            <a:fld id="{1CFB18B9-9D4E-4701-A658-5B5E6EE306E9}" type="slidenum">
              <a:rPr lang="en-GB" smtClean="0"/>
              <a:t>2</a:t>
            </a:fld>
            <a:endParaRPr lang="en-GB"/>
          </a:p>
        </p:txBody>
      </p:sp>
    </p:spTree>
    <p:extLst>
      <p:ext uri="{BB962C8B-B14F-4D97-AF65-F5344CB8AC3E}">
        <p14:creationId xmlns:p14="http://schemas.microsoft.com/office/powerpoint/2010/main" val="14617440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Προχωραμε τωρα στην διαδικασια συλλογης δεδομενων &amp; την αναλυση τους μεταξυ των 52 αυτων αρθρων</a:t>
            </a:r>
          </a:p>
          <a:p>
            <a:endParaRPr lang="el-GR" dirty="0"/>
          </a:p>
          <a:p>
            <a:r>
              <a:rPr lang="el-GR" dirty="0"/>
              <a:t>Ξεκιναμε με την Κωδικοποιηση δεδομενων στην οποια χρησιμοποιηθηκε μια φορμα εξαγωγης πληροφοριων με τα ακολουθα στοιχεια:</a:t>
            </a:r>
          </a:p>
          <a:p>
            <a:pPr marL="171450" indent="-171450">
              <a:buFontTx/>
              <a:buChar char="-"/>
            </a:pPr>
            <a:r>
              <a:rPr lang="el-GR" dirty="0"/>
              <a:t>Λεπτομερειες δημοσιευσης</a:t>
            </a:r>
          </a:p>
          <a:p>
            <a:pPr marL="171450" indent="-171450">
              <a:buFontTx/>
              <a:buChar char="-"/>
            </a:pPr>
            <a:r>
              <a:rPr lang="el-GR" dirty="0"/>
              <a:t>Μεθοδολογια</a:t>
            </a:r>
          </a:p>
          <a:p>
            <a:pPr marL="171450" indent="-171450">
              <a:buFontTx/>
              <a:buChar char="-"/>
            </a:pPr>
            <a:r>
              <a:rPr lang="el-GR" dirty="0"/>
              <a:t>Ευρηματα κλειδια αλλα και σχετικα με την ερευνα μας</a:t>
            </a:r>
          </a:p>
          <a:p>
            <a:pPr marL="171450" indent="-171450">
              <a:buFontTx/>
              <a:buChar char="-"/>
            </a:pPr>
            <a:endParaRPr lang="el-GR" dirty="0"/>
          </a:p>
          <a:p>
            <a:pPr marL="0" indent="0">
              <a:buFontTx/>
              <a:buNone/>
            </a:pPr>
            <a:r>
              <a:rPr lang="el-GR" dirty="0"/>
              <a:t>Στην συνεχεια εγινε η κατηγοριοποιηση των αρθρων σε θεματικες ενοτητες</a:t>
            </a:r>
          </a:p>
          <a:p>
            <a:pPr marL="0" indent="0">
              <a:buFontTx/>
              <a:buNone/>
            </a:pPr>
            <a:endParaRPr lang="el-GR" dirty="0"/>
          </a:p>
          <a:p>
            <a:pPr marL="0" indent="0">
              <a:buFontTx/>
              <a:buNone/>
            </a:pPr>
            <a:r>
              <a:rPr lang="el-GR" dirty="0"/>
              <a:t>Και τελος η συνθεση των ευρηματων και ο διαχωρισμος σε τασιες, προκλησεις και ευκαιριες</a:t>
            </a:r>
            <a:br>
              <a:rPr lang="el-GR" dirty="0"/>
            </a:br>
            <a:br>
              <a:rPr lang="el-GR" dirty="0"/>
            </a:br>
            <a:r>
              <a:rPr lang="el-GR" dirty="0"/>
              <a:t>Ολα αυτα με σκοπο την απαντηση του βασικου ερωτηματος τησ συστηματικης μασ βιβλιογραφιας.....</a:t>
            </a:r>
          </a:p>
        </p:txBody>
      </p:sp>
      <p:sp>
        <p:nvSpPr>
          <p:cNvPr id="4" name="Slide Number Placeholder 3"/>
          <p:cNvSpPr>
            <a:spLocks noGrp="1"/>
          </p:cNvSpPr>
          <p:nvPr>
            <p:ph type="sldNum" sz="quarter" idx="5"/>
          </p:nvPr>
        </p:nvSpPr>
        <p:spPr/>
        <p:txBody>
          <a:bodyPr/>
          <a:lstStyle/>
          <a:p>
            <a:fld id="{1CFB18B9-9D4E-4701-A658-5B5E6EE306E9}" type="slidenum">
              <a:rPr lang="en-GB" smtClean="0"/>
              <a:t>3</a:t>
            </a:fld>
            <a:endParaRPr lang="en-GB"/>
          </a:p>
        </p:txBody>
      </p:sp>
    </p:spTree>
    <p:extLst>
      <p:ext uri="{BB962C8B-B14F-4D97-AF65-F5344CB8AC3E}">
        <p14:creationId xmlns:p14="http://schemas.microsoft.com/office/powerpoint/2010/main" val="881135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Η συνθεση της παραδοσιακης εφοδιαστικης αλυσιδας αποτελειται απο τα ακολουθα στοιχεια και παρουσιαζει πολλες ομοιοτητες με τις εφοδιαστικες αλυσιδες αλλων αγαθων</a:t>
            </a:r>
          </a:p>
          <a:p>
            <a:r>
              <a:rPr lang="el-GR" dirty="0"/>
              <a:t>ΠΡΩΤΕΣ ΥΛΕΣ</a:t>
            </a:r>
            <a:br>
              <a:rPr lang="el-GR" dirty="0"/>
            </a:br>
            <a:r>
              <a:rPr lang="el-GR" dirty="0"/>
              <a:t>ΠΡΟΜΗΘΕΥΤΕΣ ΕΞΑΡΤΗΜΑΤΩΝ</a:t>
            </a:r>
          </a:p>
          <a:p>
            <a:r>
              <a:rPr lang="el-GR" dirty="0"/>
              <a:t>ΠΡΟΜΗΘΕΥΤΕΣ ΑΞΕΣΟΥΑΡ</a:t>
            </a:r>
          </a:p>
          <a:p>
            <a:r>
              <a:rPr lang="el-GR" dirty="0"/>
              <a:t>ΚΑΤΑΣΚΕΥΑΣΤΕΣ</a:t>
            </a:r>
          </a:p>
          <a:p>
            <a:r>
              <a:rPr lang="el-GR" dirty="0"/>
              <a:t>ΤΕΛΙΚΗ ΔΙΑΝΟΜΗ</a:t>
            </a:r>
          </a:p>
          <a:p>
            <a:r>
              <a:rPr lang="el-GR" dirty="0"/>
              <a:t>ΕΜΠΟΡΟΙ ΛΙΑΝΙΚΗΣ</a:t>
            </a:r>
          </a:p>
        </p:txBody>
      </p:sp>
      <p:sp>
        <p:nvSpPr>
          <p:cNvPr id="4" name="Slide Number Placeholder 3"/>
          <p:cNvSpPr>
            <a:spLocks noGrp="1"/>
          </p:cNvSpPr>
          <p:nvPr>
            <p:ph type="sldNum" sz="quarter" idx="5"/>
          </p:nvPr>
        </p:nvSpPr>
        <p:spPr/>
        <p:txBody>
          <a:bodyPr/>
          <a:lstStyle/>
          <a:p>
            <a:fld id="{1CFB18B9-9D4E-4701-A658-5B5E6EE306E9}" type="slidenum">
              <a:rPr lang="en-GB" smtClean="0"/>
              <a:t>4</a:t>
            </a:fld>
            <a:endParaRPr lang="en-GB"/>
          </a:p>
        </p:txBody>
      </p:sp>
    </p:spTree>
    <p:extLst>
      <p:ext uri="{BB962C8B-B14F-4D97-AF65-F5344CB8AC3E}">
        <p14:creationId xmlns:p14="http://schemas.microsoft.com/office/powerpoint/2010/main" val="622078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F9C595-4193-3C42-FABA-D15F90F8C71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5A1731-6E74-785D-91FE-0BF5897885F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69B19A8-F6AC-89EB-936F-CF10874BD069}"/>
              </a:ext>
            </a:extLst>
          </p:cNvPr>
          <p:cNvSpPr>
            <a:spLocks noGrp="1"/>
          </p:cNvSpPr>
          <p:nvPr>
            <p:ph type="body" idx="1"/>
          </p:nvPr>
        </p:nvSpPr>
        <p:spPr/>
        <p:txBody>
          <a:bodyPr/>
          <a:lstStyle/>
          <a:p>
            <a:r>
              <a:rPr lang="el-GR" dirty="0"/>
              <a:t>Ποια ειναι τα κυρια χαρακτηριστικα της παραδοσιακης εφοδιαστικης αλυσιδας των αυτοκινητοβιομηχανιων;</a:t>
            </a:r>
          </a:p>
          <a:p>
            <a:endParaRPr lang="el-GR" dirty="0"/>
          </a:p>
          <a:p>
            <a:pPr marL="171450" indent="-171450">
              <a:buFontTx/>
              <a:buChar char="-"/>
            </a:pPr>
            <a:r>
              <a:rPr lang="el-GR" dirty="0"/>
              <a:t>Περιεχει πολλα επιπεδα συνεργασιας μεταξυ των στοιχειων της -&gt; Γεγονος που την κανει Πολυπλοκη</a:t>
            </a:r>
            <a:br>
              <a:rPr lang="el-GR" dirty="0"/>
            </a:br>
            <a:endParaRPr lang="el-GR" dirty="0"/>
          </a:p>
          <a:p>
            <a:pPr marL="171450" indent="-171450">
              <a:buFontTx/>
              <a:buChar char="-"/>
            </a:pPr>
            <a:r>
              <a:rPr lang="el-GR" dirty="0"/>
              <a:t>Κυριο χαρακτηριστικο ειναι οτι βασιζεται σε ενα περιορισμενο αριθμο ειδικευμενων προμηθευτων, μηχανηματων και πρωτων υλων -&gt; Γεγονος που προσδιδει αλληλεξαρτηση μεταξυ ολων αυτων των στοιχειων</a:t>
            </a:r>
          </a:p>
          <a:p>
            <a:pPr marL="171450" indent="-171450">
              <a:buFontTx/>
              <a:buChar char="-"/>
            </a:pPr>
            <a:endParaRPr lang="el-GR" dirty="0"/>
          </a:p>
          <a:p>
            <a:pPr marL="171450" indent="-171450">
              <a:buFontTx/>
              <a:buChar char="-"/>
            </a:pPr>
            <a:r>
              <a:rPr lang="el-GR" dirty="0"/>
              <a:t>Βασιζεται σε μεγαλο βαθμο σε εξαρτηματα ΜΕΚ</a:t>
            </a:r>
          </a:p>
          <a:p>
            <a:pPr marL="171450" indent="-171450">
              <a:buFontTx/>
              <a:buChar char="-"/>
            </a:pPr>
            <a:endParaRPr lang="el-GR" dirty="0"/>
          </a:p>
          <a:p>
            <a:pPr marL="171450" indent="-171450">
              <a:buFontTx/>
              <a:buChar char="-"/>
            </a:pPr>
            <a:r>
              <a:rPr lang="el-GR" dirty="0"/>
              <a:t>Εχουν σχεδιαστει για ενα σθγκεκριμενο κυκλο ζωης των εξαρτηματων τους -&gt; Μοντελο παραγωγης, χρησιμοποιησης και απορριψης</a:t>
            </a:r>
          </a:p>
        </p:txBody>
      </p:sp>
      <p:sp>
        <p:nvSpPr>
          <p:cNvPr id="4" name="Slide Number Placeholder 3">
            <a:extLst>
              <a:ext uri="{FF2B5EF4-FFF2-40B4-BE49-F238E27FC236}">
                <a16:creationId xmlns:a16="http://schemas.microsoft.com/office/drawing/2014/main" id="{4ED154FB-899C-F712-2096-A048DDF1A068}"/>
              </a:ext>
            </a:extLst>
          </p:cNvPr>
          <p:cNvSpPr>
            <a:spLocks noGrp="1"/>
          </p:cNvSpPr>
          <p:nvPr>
            <p:ph type="sldNum" sz="quarter" idx="5"/>
          </p:nvPr>
        </p:nvSpPr>
        <p:spPr/>
        <p:txBody>
          <a:bodyPr/>
          <a:lstStyle/>
          <a:p>
            <a:fld id="{1CFB18B9-9D4E-4701-A658-5B5E6EE306E9}" type="slidenum">
              <a:rPr lang="en-GB" smtClean="0"/>
              <a:t>5</a:t>
            </a:fld>
            <a:endParaRPr lang="en-GB"/>
          </a:p>
        </p:txBody>
      </p:sp>
    </p:spTree>
    <p:extLst>
      <p:ext uri="{BB962C8B-B14F-4D97-AF65-F5344CB8AC3E}">
        <p14:creationId xmlns:p14="http://schemas.microsoft.com/office/powerpoint/2010/main" val="41380987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3EC915-E43F-318A-CDD9-C41ACDAB83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BF9FAC-91E4-803B-BF12-464B59B817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16A79B-657B-00C3-77D7-E8D28B31A8A7}"/>
              </a:ext>
            </a:extLst>
          </p:cNvPr>
          <p:cNvSpPr>
            <a:spLocks noGrp="1"/>
          </p:cNvSpPr>
          <p:nvPr>
            <p:ph type="body" idx="1"/>
          </p:nvPr>
        </p:nvSpPr>
        <p:spPr/>
        <p:txBody>
          <a:bodyPr/>
          <a:lstStyle/>
          <a:p>
            <a:r>
              <a:rPr lang="el-GR" dirty="0"/>
              <a:t>Λογω της πολυπλοκλοτητας της και της εξαρτησης της πανω σε εξειδικευμενα στοιχεια η εφοιδαστικη αλυσιδα ειναι επιρρεπης σε διακοπες</a:t>
            </a:r>
          </a:p>
          <a:p>
            <a:pPr marL="171450" indent="-171450">
              <a:buFontTx/>
              <a:buChar char="-"/>
            </a:pPr>
            <a:r>
              <a:rPr lang="el-GR" dirty="0"/>
              <a:t>Ελλειψεις πρωτων υλων </a:t>
            </a:r>
            <a:r>
              <a:rPr lang="en-GB" dirty="0"/>
              <a:t>(</a:t>
            </a:r>
            <a:r>
              <a:rPr lang="el-GR" dirty="0"/>
              <a:t>πχ ημιαγωγοι)</a:t>
            </a:r>
            <a:br>
              <a:rPr lang="el-GR" dirty="0"/>
            </a:br>
            <a:r>
              <a:rPr lang="el-GR" dirty="0"/>
              <a:t>- </a:t>
            </a:r>
            <a:r>
              <a:rPr lang="en-GB" dirty="0"/>
              <a:t>E</a:t>
            </a:r>
            <a:r>
              <a:rPr lang="el-GR" dirty="0"/>
              <a:t>λλειψεις εξαρτηματων απο τους προμηθευτες</a:t>
            </a:r>
          </a:p>
          <a:p>
            <a:pPr marL="171450" indent="-171450">
              <a:buFontTx/>
              <a:buChar char="-"/>
            </a:pPr>
            <a:r>
              <a:rPr lang="el-GR" dirty="0"/>
              <a:t>Διακοπες ή διαταρχες της διανομής (πχ απεργιες, Σουεζ κτλπ)</a:t>
            </a:r>
          </a:p>
          <a:p>
            <a:pPr marL="171450" indent="-171450">
              <a:buFontTx/>
              <a:buChar char="-"/>
            </a:pPr>
            <a:endParaRPr lang="el-GR" dirty="0"/>
          </a:p>
          <a:p>
            <a:pPr marL="0" indent="0">
              <a:buFontTx/>
              <a:buNone/>
            </a:pPr>
            <a:r>
              <a:rPr lang="el-GR" dirty="0"/>
              <a:t>Οι καταναλωτικες απιτησεις συνεχως εξελισσονται και ολα τα στοιχεια της εφοδιαστικης αλυσιδας θα πρεπει να προσαρμοστουν σε αυτες</a:t>
            </a:r>
          </a:p>
          <a:p>
            <a:pPr marL="0" indent="0">
              <a:buFontTx/>
              <a:buNone/>
            </a:pPr>
            <a:endParaRPr lang="el-GR" dirty="0"/>
          </a:p>
          <a:p>
            <a:pPr marL="0" indent="0">
              <a:buFontTx/>
              <a:buNone/>
            </a:pPr>
            <a:r>
              <a:rPr lang="el-GR" dirty="0"/>
              <a:t>Οι κυβερνητικες πολιτικες μπορουν να εχουν μεγαλη επιδραση στη ΕΑ και τα κυρια μελη της</a:t>
            </a:r>
          </a:p>
        </p:txBody>
      </p:sp>
      <p:sp>
        <p:nvSpPr>
          <p:cNvPr id="4" name="Slide Number Placeholder 3">
            <a:extLst>
              <a:ext uri="{FF2B5EF4-FFF2-40B4-BE49-F238E27FC236}">
                <a16:creationId xmlns:a16="http://schemas.microsoft.com/office/drawing/2014/main" id="{E0413B5C-572C-2187-42B6-0E14142AA94D}"/>
              </a:ext>
            </a:extLst>
          </p:cNvPr>
          <p:cNvSpPr>
            <a:spLocks noGrp="1"/>
          </p:cNvSpPr>
          <p:nvPr>
            <p:ph type="sldNum" sz="quarter" idx="5"/>
          </p:nvPr>
        </p:nvSpPr>
        <p:spPr/>
        <p:txBody>
          <a:bodyPr/>
          <a:lstStyle/>
          <a:p>
            <a:fld id="{1CFB18B9-9D4E-4701-A658-5B5E6EE306E9}" type="slidenum">
              <a:rPr lang="en-GB" smtClean="0"/>
              <a:t>6</a:t>
            </a:fld>
            <a:endParaRPr lang="en-GB"/>
          </a:p>
        </p:txBody>
      </p:sp>
    </p:spTree>
    <p:extLst>
      <p:ext uri="{BB962C8B-B14F-4D97-AF65-F5344CB8AC3E}">
        <p14:creationId xmlns:p14="http://schemas.microsoft.com/office/powerpoint/2010/main" val="2526100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F8DC67-E597-FD33-A16A-8AAA3992C2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E169BE-98FA-BD59-D3DC-269189E9EF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EA90EE-1F02-4C03-16E8-4B2EE63ECBAA}"/>
              </a:ext>
            </a:extLst>
          </p:cNvPr>
          <p:cNvSpPr>
            <a:spLocks noGrp="1"/>
          </p:cNvSpPr>
          <p:nvPr>
            <p:ph type="body" idx="1"/>
          </p:nvPr>
        </p:nvSpPr>
        <p:spPr/>
        <p:txBody>
          <a:bodyPr/>
          <a:lstStyle/>
          <a:p>
            <a:r>
              <a:rPr lang="el-GR" dirty="0"/>
              <a:t>Πως μπορουν ομως να βελτιωθουν οι διαδικασιες στην ΕΑ</a:t>
            </a:r>
          </a:p>
          <a:p>
            <a:endParaRPr lang="el-GR" dirty="0"/>
          </a:p>
          <a:p>
            <a:r>
              <a:rPr lang="el-GR" dirty="0"/>
              <a:t>ΜΕΣΩ</a:t>
            </a:r>
          </a:p>
          <a:p>
            <a:endParaRPr lang="el-GR" dirty="0"/>
          </a:p>
          <a:p>
            <a:pPr marL="228600" indent="-228600">
              <a:buAutoNum type="arabicParenR"/>
            </a:pPr>
            <a:r>
              <a:rPr lang="el-GR" dirty="0"/>
              <a:t>Στενοτερης συνεργασιας μεταξυ κατασκευαστων, προμηθευτων και διανομεων</a:t>
            </a:r>
            <a:br>
              <a:rPr lang="el-GR" dirty="0"/>
            </a:br>
            <a:r>
              <a:rPr lang="el-GR" dirty="0"/>
              <a:t>Διαμοιρασμο τεχνολογιων μεταξυ τους -&gt; Ευρηματα και κοινη ξεπεραση εμποδιων</a:t>
            </a:r>
          </a:p>
          <a:p>
            <a:pPr marL="0" indent="0">
              <a:buNone/>
            </a:pPr>
            <a:r>
              <a:rPr lang="el-GR" dirty="0"/>
              <a:t>      Ευλυγισια και ευκινιησια ωστε να διαχειριζονται καλυτερα οι οποιεσδηποτε κρισεις</a:t>
            </a:r>
            <a:br>
              <a:rPr lang="el-GR" dirty="0"/>
            </a:br>
            <a:r>
              <a:rPr lang="el-GR" dirty="0"/>
              <a:t>      Τοπικη παραγωγη με σκοπο την ευλυγισια και μικροτερους χρονους παραδοσης</a:t>
            </a:r>
          </a:p>
          <a:p>
            <a:pPr marL="0" indent="0">
              <a:buNone/>
            </a:pPr>
            <a:endParaRPr lang="el-GR" dirty="0"/>
          </a:p>
          <a:p>
            <a:pPr marL="0" indent="0">
              <a:buNone/>
            </a:pPr>
            <a:r>
              <a:rPr lang="el-GR" dirty="0"/>
              <a:t>2) Υιοθετησης Εργαλειων &amp; Τεχνολογιων στην ΕΑ</a:t>
            </a:r>
            <a:br>
              <a:rPr lang="el-GR" dirty="0"/>
            </a:br>
            <a:r>
              <a:rPr lang="el-GR" dirty="0"/>
              <a:t>ΑΙ,</a:t>
            </a:r>
            <a:r>
              <a:rPr lang="en-GB" dirty="0" err="1"/>
              <a:t>BD,IoT</a:t>
            </a:r>
            <a:r>
              <a:rPr lang="en-GB" dirty="0"/>
              <a:t> </a:t>
            </a:r>
            <a:r>
              <a:rPr lang="el-GR" dirty="0"/>
              <a:t>με σκοπο την βελτιστοποιηση των κυριων διαδικασιων αλλα και των ροων της ΕΑ</a:t>
            </a:r>
            <a:br>
              <a:rPr lang="el-GR" dirty="0"/>
            </a:br>
            <a:br>
              <a:rPr lang="el-GR" dirty="0"/>
            </a:br>
            <a:r>
              <a:rPr lang="el-GR" dirty="0"/>
              <a:t>3) Υιοθετησησ της Αντιστροφης Εφοδιαστικης -&gt; Ανακυκλωση, μειωση κοστους και βιωσιμοτητα</a:t>
            </a:r>
            <a:endParaRPr lang="en-GB" dirty="0"/>
          </a:p>
        </p:txBody>
      </p:sp>
      <p:sp>
        <p:nvSpPr>
          <p:cNvPr id="4" name="Slide Number Placeholder 3">
            <a:extLst>
              <a:ext uri="{FF2B5EF4-FFF2-40B4-BE49-F238E27FC236}">
                <a16:creationId xmlns:a16="http://schemas.microsoft.com/office/drawing/2014/main" id="{290D58DA-80F5-EAEB-356A-648AC38F2ABB}"/>
              </a:ext>
            </a:extLst>
          </p:cNvPr>
          <p:cNvSpPr>
            <a:spLocks noGrp="1"/>
          </p:cNvSpPr>
          <p:nvPr>
            <p:ph type="sldNum" sz="quarter" idx="5"/>
          </p:nvPr>
        </p:nvSpPr>
        <p:spPr/>
        <p:txBody>
          <a:bodyPr/>
          <a:lstStyle/>
          <a:p>
            <a:fld id="{1CFB18B9-9D4E-4701-A658-5B5E6EE306E9}" type="slidenum">
              <a:rPr lang="en-GB" smtClean="0"/>
              <a:t>7</a:t>
            </a:fld>
            <a:endParaRPr lang="en-GB"/>
          </a:p>
        </p:txBody>
      </p:sp>
    </p:spTree>
    <p:extLst>
      <p:ext uri="{BB962C8B-B14F-4D97-AF65-F5344CB8AC3E}">
        <p14:creationId xmlns:p14="http://schemas.microsoft.com/office/powerpoint/2010/main" val="2901442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2B6826-F6F5-FD51-BA68-60A65A47C8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2EFCA8-2EC4-ABEE-A26E-8856985C0CE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FD302B6-6929-3B8A-8E70-6FFAB3A863B6}"/>
              </a:ext>
            </a:extLst>
          </p:cNvPr>
          <p:cNvSpPr>
            <a:spLocks noGrp="1"/>
          </p:cNvSpPr>
          <p:nvPr>
            <p:ph type="body" idx="1"/>
          </p:nvPr>
        </p:nvSpPr>
        <p:spPr/>
        <p:txBody>
          <a:bodyPr/>
          <a:lstStyle/>
          <a:p>
            <a:r>
              <a:rPr lang="el-GR" dirty="0"/>
              <a:t>Ποιοι ειναι ομως οι κυριοι οδηγοι στην υιοθετηση των ηλεκτρικων οχηματων απο την βιομηχανια 1</a:t>
            </a:r>
            <a:br>
              <a:rPr lang="el-GR" dirty="0"/>
            </a:br>
            <a:br>
              <a:rPr lang="el-GR" dirty="0"/>
            </a:br>
            <a:r>
              <a:rPr lang="el-GR" dirty="0"/>
              <a:t>Ρυθμιστικες αρχες που επιβαλλουν στανταρ εκπομπων αλλα και περιβαλλοντικες πολιτικες</a:t>
            </a:r>
          </a:p>
          <a:p>
            <a:endParaRPr lang="el-GR" dirty="0"/>
          </a:p>
          <a:p>
            <a:r>
              <a:rPr lang="el-GR" dirty="0"/>
              <a:t>Κυβερνητικες πολιτικες</a:t>
            </a:r>
          </a:p>
          <a:p>
            <a:r>
              <a:rPr lang="el-GR" dirty="0"/>
              <a:t>Πχ επιδοτηση της παραγωγης ΗΟ πχ Κινα</a:t>
            </a:r>
          </a:p>
          <a:p>
            <a:r>
              <a:rPr lang="el-GR" dirty="0"/>
              <a:t>Πχ φορολλογικες απαλλαγες για τουσ καταναλωτες</a:t>
            </a:r>
          </a:p>
          <a:p>
            <a:endParaRPr lang="el-GR" dirty="0"/>
          </a:p>
          <a:p>
            <a:r>
              <a:rPr lang="el-GR" dirty="0"/>
              <a:t>Επιδραση κοινωνικων τασεων</a:t>
            </a:r>
          </a:p>
          <a:p>
            <a:pPr marL="171450" indent="-171450">
              <a:buFontTx/>
              <a:buChar char="-"/>
            </a:pPr>
            <a:r>
              <a:rPr lang="el-GR" dirty="0"/>
              <a:t>Ψηφιοποιηση</a:t>
            </a:r>
          </a:p>
          <a:p>
            <a:pPr marL="171450" indent="-171450">
              <a:buFontTx/>
              <a:buChar char="-"/>
            </a:pPr>
            <a:r>
              <a:rPr lang="el-GR" dirty="0"/>
              <a:t>Βιωσιμοτητα</a:t>
            </a:r>
          </a:p>
          <a:p>
            <a:pPr marL="171450" indent="-171450">
              <a:buFontTx/>
              <a:buChar char="-"/>
            </a:pPr>
            <a:r>
              <a:rPr lang="el-GR" dirty="0"/>
              <a:t>Ευαισθητοπιηση του καταναωλωτη</a:t>
            </a:r>
            <a:endParaRPr lang="en-GB" dirty="0"/>
          </a:p>
        </p:txBody>
      </p:sp>
      <p:sp>
        <p:nvSpPr>
          <p:cNvPr id="4" name="Slide Number Placeholder 3">
            <a:extLst>
              <a:ext uri="{FF2B5EF4-FFF2-40B4-BE49-F238E27FC236}">
                <a16:creationId xmlns:a16="http://schemas.microsoft.com/office/drawing/2014/main" id="{419D718C-A35F-89EE-FEB5-2C414048662F}"/>
              </a:ext>
            </a:extLst>
          </p:cNvPr>
          <p:cNvSpPr>
            <a:spLocks noGrp="1"/>
          </p:cNvSpPr>
          <p:nvPr>
            <p:ph type="sldNum" sz="quarter" idx="5"/>
          </p:nvPr>
        </p:nvSpPr>
        <p:spPr/>
        <p:txBody>
          <a:bodyPr/>
          <a:lstStyle/>
          <a:p>
            <a:fld id="{1CFB18B9-9D4E-4701-A658-5B5E6EE306E9}" type="slidenum">
              <a:rPr lang="en-GB" smtClean="0"/>
              <a:t>8</a:t>
            </a:fld>
            <a:endParaRPr lang="en-GB"/>
          </a:p>
        </p:txBody>
      </p:sp>
    </p:spTree>
    <p:extLst>
      <p:ext uri="{BB962C8B-B14F-4D97-AF65-F5344CB8AC3E}">
        <p14:creationId xmlns:p14="http://schemas.microsoft.com/office/powerpoint/2010/main" val="12538284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7A93BA-E39C-5F22-D55D-48C7FEBBE4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68E96C-B3B2-AA3B-6B98-3711F95BA67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EF45E6-D036-9671-F2D6-3F086C8D2E31}"/>
              </a:ext>
            </a:extLst>
          </p:cNvPr>
          <p:cNvSpPr>
            <a:spLocks noGrp="1"/>
          </p:cNvSpPr>
          <p:nvPr>
            <p:ph type="body" idx="1"/>
          </p:nvPr>
        </p:nvSpPr>
        <p:spPr/>
        <p:txBody>
          <a:bodyPr/>
          <a:lstStyle/>
          <a:p>
            <a:r>
              <a:rPr lang="el-GR" dirty="0"/>
              <a:t>Παμε τωρα να δουμε τις διαφορες μεταξυ Ηλεκρικων και Συμβατικων Οχηματων και ως κατ επεκταση των εφοδιαστικων αλυσιδων που στηριζονται σε αυτα</a:t>
            </a:r>
          </a:p>
          <a:p>
            <a:endParaRPr lang="el-GR" dirty="0"/>
          </a:p>
          <a:p>
            <a:endParaRPr lang="el-GR" dirty="0"/>
          </a:p>
          <a:p>
            <a:r>
              <a:rPr lang="el-GR" dirty="0"/>
              <a:t>1) Κυρια εστιαση στα ΗΛΕΚΤΡΙΚΑ ειναι οι Μπαταριες &amp; τα Προηγμενα Ηλεκτρονικα</a:t>
            </a:r>
          </a:p>
          <a:p>
            <a:r>
              <a:rPr lang="el-GR" dirty="0"/>
              <a:t>Ενω για τα ΣΥΜΒΑΤΙΚΑ αμαξια Εξαρτηματα ΜΕΚ</a:t>
            </a:r>
          </a:p>
          <a:p>
            <a:endParaRPr lang="el-GR" dirty="0"/>
          </a:p>
          <a:p>
            <a:r>
              <a:rPr lang="el-GR" dirty="0"/>
              <a:t>2) Η Κυρια εξαρτηση εντοπιζεται σε καινοτομα υλικα οπως το Λιθιο και κοβαλτιο</a:t>
            </a:r>
          </a:p>
          <a:p>
            <a:r>
              <a:rPr lang="el-GR" dirty="0"/>
              <a:t>Ενω για τα ΣΥΜΒΑΤΙΚΑ οχηματα εχουμε χρηση κοινων υλικων οπωσ Αλουμινιο, Σιδερο, Γυαλι, Πλαστικο και προιοντα πετρελαιου που ειναι διαδεδομενα εδω και αρκετα χρονια.</a:t>
            </a:r>
          </a:p>
          <a:p>
            <a:endParaRPr lang="el-GR" dirty="0"/>
          </a:p>
          <a:p>
            <a:r>
              <a:rPr lang="el-GR" dirty="0"/>
              <a:t>3) Υπαρχει αναγκη Εξιδικευμενους προμηθευτες σε προηγμενες τεχνολογιες και καινοτομιες  για τα ΗΛΕΚΤΡΙΚΑ οχηματα</a:t>
            </a:r>
          </a:p>
          <a:p>
            <a:r>
              <a:rPr lang="el-GR" dirty="0"/>
              <a:t>Για τα ΣΥΜΒΑΤΙΚΑ αρκουν προμηθευτες με υπαρχουσα Γνωση και Εμπειρια</a:t>
            </a:r>
          </a:p>
          <a:p>
            <a:endParaRPr lang="el-GR" dirty="0"/>
          </a:p>
          <a:p>
            <a:r>
              <a:rPr lang="el-GR" dirty="0"/>
              <a:t>4) Για τα ΗΛΕΚΤΡΙΚΑ οχηματα απαιτουνται επενδυσεις ή αναδιοργανωση των γραμμων παραγωγης για την ενσωματωση τους.</a:t>
            </a:r>
            <a:br>
              <a:rPr lang="el-GR" dirty="0"/>
            </a:br>
            <a:r>
              <a:rPr lang="el-GR" dirty="0"/>
              <a:t>Ενω οι Γραμμες παραγωγης των ΣΥΜΒΑΤΙΚΩΝ οχηματων ειναι ευκολα προσαρμοσιμες σε τυχον αλλαγες μοντελων κλπ</a:t>
            </a:r>
          </a:p>
          <a:p>
            <a:endParaRPr lang="el-GR" dirty="0"/>
          </a:p>
          <a:p>
            <a:endParaRPr lang="el-GR" dirty="0"/>
          </a:p>
        </p:txBody>
      </p:sp>
      <p:sp>
        <p:nvSpPr>
          <p:cNvPr id="4" name="Slide Number Placeholder 3">
            <a:extLst>
              <a:ext uri="{FF2B5EF4-FFF2-40B4-BE49-F238E27FC236}">
                <a16:creationId xmlns:a16="http://schemas.microsoft.com/office/drawing/2014/main" id="{1968FF27-9161-0E04-AA09-199023E010EE}"/>
              </a:ext>
            </a:extLst>
          </p:cNvPr>
          <p:cNvSpPr>
            <a:spLocks noGrp="1"/>
          </p:cNvSpPr>
          <p:nvPr>
            <p:ph type="sldNum" sz="quarter" idx="5"/>
          </p:nvPr>
        </p:nvSpPr>
        <p:spPr/>
        <p:txBody>
          <a:bodyPr/>
          <a:lstStyle/>
          <a:p>
            <a:fld id="{1CFB18B9-9D4E-4701-A658-5B5E6EE306E9}" type="slidenum">
              <a:rPr lang="en-GB" smtClean="0"/>
              <a:t>9</a:t>
            </a:fld>
            <a:endParaRPr lang="en-GB"/>
          </a:p>
        </p:txBody>
      </p:sp>
    </p:spTree>
    <p:extLst>
      <p:ext uri="{BB962C8B-B14F-4D97-AF65-F5344CB8AC3E}">
        <p14:creationId xmlns:p14="http://schemas.microsoft.com/office/powerpoint/2010/main" val="3140111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951CC-078F-7A41-734C-2C0146E512A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356B3E8-42E2-4C2D-6748-6741BA36C1E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5243A34-DECB-E25F-7986-ECF1E2AD141F}"/>
              </a:ext>
            </a:extLst>
          </p:cNvPr>
          <p:cNvSpPr>
            <a:spLocks noGrp="1"/>
          </p:cNvSpPr>
          <p:nvPr>
            <p:ph type="dt" sz="half" idx="10"/>
          </p:nvPr>
        </p:nvSpPr>
        <p:spPr/>
        <p:txBody>
          <a:bodyPr/>
          <a:lstStyle/>
          <a:p>
            <a:fld id="{86548955-30BA-4F01-99F1-32AB15B1E0F0}" type="datetimeFigureOut">
              <a:rPr lang="en-GB" smtClean="0"/>
              <a:t>18/02/2025</a:t>
            </a:fld>
            <a:endParaRPr lang="en-GB"/>
          </a:p>
        </p:txBody>
      </p:sp>
      <p:sp>
        <p:nvSpPr>
          <p:cNvPr id="5" name="Footer Placeholder 4">
            <a:extLst>
              <a:ext uri="{FF2B5EF4-FFF2-40B4-BE49-F238E27FC236}">
                <a16:creationId xmlns:a16="http://schemas.microsoft.com/office/drawing/2014/main" id="{ED0656AE-E9BE-9501-15D8-0CD30E42F5E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091A5A1-BFD8-4D28-4133-C226A49A7C74}"/>
              </a:ext>
            </a:extLst>
          </p:cNvPr>
          <p:cNvSpPr>
            <a:spLocks noGrp="1"/>
          </p:cNvSpPr>
          <p:nvPr>
            <p:ph type="sldNum" sz="quarter" idx="12"/>
          </p:nvPr>
        </p:nvSpPr>
        <p:spPr/>
        <p:txBody>
          <a:bodyPr/>
          <a:lstStyle/>
          <a:p>
            <a:fld id="{CA1F687E-A72D-445E-BF36-D41661E1BD12}" type="slidenum">
              <a:rPr lang="en-GB" smtClean="0"/>
              <a:t>‹#›</a:t>
            </a:fld>
            <a:endParaRPr lang="en-GB"/>
          </a:p>
        </p:txBody>
      </p:sp>
    </p:spTree>
    <p:extLst>
      <p:ext uri="{BB962C8B-B14F-4D97-AF65-F5344CB8AC3E}">
        <p14:creationId xmlns:p14="http://schemas.microsoft.com/office/powerpoint/2010/main" val="33788956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F4A15-948D-6700-20E8-1766897DC0E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7E1C971-4E3D-B523-2876-1C7940854D0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E407CB1-1211-0DB8-FCFA-DEA893A0CBC1}"/>
              </a:ext>
            </a:extLst>
          </p:cNvPr>
          <p:cNvSpPr>
            <a:spLocks noGrp="1"/>
          </p:cNvSpPr>
          <p:nvPr>
            <p:ph type="dt" sz="half" idx="10"/>
          </p:nvPr>
        </p:nvSpPr>
        <p:spPr/>
        <p:txBody>
          <a:bodyPr/>
          <a:lstStyle/>
          <a:p>
            <a:fld id="{86548955-30BA-4F01-99F1-32AB15B1E0F0}" type="datetimeFigureOut">
              <a:rPr lang="en-GB" smtClean="0"/>
              <a:t>18/02/2025</a:t>
            </a:fld>
            <a:endParaRPr lang="en-GB"/>
          </a:p>
        </p:txBody>
      </p:sp>
      <p:sp>
        <p:nvSpPr>
          <p:cNvPr id="5" name="Footer Placeholder 4">
            <a:extLst>
              <a:ext uri="{FF2B5EF4-FFF2-40B4-BE49-F238E27FC236}">
                <a16:creationId xmlns:a16="http://schemas.microsoft.com/office/drawing/2014/main" id="{2B20B956-B3A8-B35D-29DB-A091F68CC1C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4F729E6-1DC0-775D-7BBA-CD526653D890}"/>
              </a:ext>
            </a:extLst>
          </p:cNvPr>
          <p:cNvSpPr>
            <a:spLocks noGrp="1"/>
          </p:cNvSpPr>
          <p:nvPr>
            <p:ph type="sldNum" sz="quarter" idx="12"/>
          </p:nvPr>
        </p:nvSpPr>
        <p:spPr/>
        <p:txBody>
          <a:bodyPr/>
          <a:lstStyle/>
          <a:p>
            <a:fld id="{CA1F687E-A72D-445E-BF36-D41661E1BD12}" type="slidenum">
              <a:rPr lang="en-GB" smtClean="0"/>
              <a:t>‹#›</a:t>
            </a:fld>
            <a:endParaRPr lang="en-GB"/>
          </a:p>
        </p:txBody>
      </p:sp>
    </p:spTree>
    <p:extLst>
      <p:ext uri="{BB962C8B-B14F-4D97-AF65-F5344CB8AC3E}">
        <p14:creationId xmlns:p14="http://schemas.microsoft.com/office/powerpoint/2010/main" val="106183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70B7FF1-CD50-4941-A8AC-3A8F132FA75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4FDE96F-2387-943E-0B8F-210E486DAC3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DF58280-3F08-FCDB-0C2D-D4E8E2606434}"/>
              </a:ext>
            </a:extLst>
          </p:cNvPr>
          <p:cNvSpPr>
            <a:spLocks noGrp="1"/>
          </p:cNvSpPr>
          <p:nvPr>
            <p:ph type="dt" sz="half" idx="10"/>
          </p:nvPr>
        </p:nvSpPr>
        <p:spPr/>
        <p:txBody>
          <a:bodyPr/>
          <a:lstStyle/>
          <a:p>
            <a:fld id="{86548955-30BA-4F01-99F1-32AB15B1E0F0}" type="datetimeFigureOut">
              <a:rPr lang="en-GB" smtClean="0"/>
              <a:t>18/02/2025</a:t>
            </a:fld>
            <a:endParaRPr lang="en-GB"/>
          </a:p>
        </p:txBody>
      </p:sp>
      <p:sp>
        <p:nvSpPr>
          <p:cNvPr id="5" name="Footer Placeholder 4">
            <a:extLst>
              <a:ext uri="{FF2B5EF4-FFF2-40B4-BE49-F238E27FC236}">
                <a16:creationId xmlns:a16="http://schemas.microsoft.com/office/drawing/2014/main" id="{B09ABEC9-3BD8-ECB5-33F1-A5FDF5D410F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2E383C-4E4C-2C34-876C-6D4C419D758B}"/>
              </a:ext>
            </a:extLst>
          </p:cNvPr>
          <p:cNvSpPr>
            <a:spLocks noGrp="1"/>
          </p:cNvSpPr>
          <p:nvPr>
            <p:ph type="sldNum" sz="quarter" idx="12"/>
          </p:nvPr>
        </p:nvSpPr>
        <p:spPr/>
        <p:txBody>
          <a:bodyPr/>
          <a:lstStyle/>
          <a:p>
            <a:fld id="{CA1F687E-A72D-445E-BF36-D41661E1BD12}" type="slidenum">
              <a:rPr lang="en-GB" smtClean="0"/>
              <a:t>‹#›</a:t>
            </a:fld>
            <a:endParaRPr lang="en-GB"/>
          </a:p>
        </p:txBody>
      </p:sp>
    </p:spTree>
    <p:extLst>
      <p:ext uri="{BB962C8B-B14F-4D97-AF65-F5344CB8AC3E}">
        <p14:creationId xmlns:p14="http://schemas.microsoft.com/office/powerpoint/2010/main" val="1375998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83459-5AC1-71C6-6CE0-99FF219D36C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92EC133-F0F2-BFB7-C7BF-82C8E15D738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B813A1D-FD16-4B71-2A74-DA6F9645053D}"/>
              </a:ext>
            </a:extLst>
          </p:cNvPr>
          <p:cNvSpPr>
            <a:spLocks noGrp="1"/>
          </p:cNvSpPr>
          <p:nvPr>
            <p:ph type="dt" sz="half" idx="10"/>
          </p:nvPr>
        </p:nvSpPr>
        <p:spPr/>
        <p:txBody>
          <a:bodyPr/>
          <a:lstStyle/>
          <a:p>
            <a:fld id="{86548955-30BA-4F01-99F1-32AB15B1E0F0}" type="datetimeFigureOut">
              <a:rPr lang="en-GB" smtClean="0"/>
              <a:t>18/02/2025</a:t>
            </a:fld>
            <a:endParaRPr lang="en-GB"/>
          </a:p>
        </p:txBody>
      </p:sp>
      <p:sp>
        <p:nvSpPr>
          <p:cNvPr id="5" name="Footer Placeholder 4">
            <a:extLst>
              <a:ext uri="{FF2B5EF4-FFF2-40B4-BE49-F238E27FC236}">
                <a16:creationId xmlns:a16="http://schemas.microsoft.com/office/drawing/2014/main" id="{F7D9D271-576C-C50C-C9A7-56B8A94395E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0B98E3-774E-C917-261D-AB315E52CA75}"/>
              </a:ext>
            </a:extLst>
          </p:cNvPr>
          <p:cNvSpPr>
            <a:spLocks noGrp="1"/>
          </p:cNvSpPr>
          <p:nvPr>
            <p:ph type="sldNum" sz="quarter" idx="12"/>
          </p:nvPr>
        </p:nvSpPr>
        <p:spPr/>
        <p:txBody>
          <a:bodyPr/>
          <a:lstStyle/>
          <a:p>
            <a:fld id="{CA1F687E-A72D-445E-BF36-D41661E1BD12}" type="slidenum">
              <a:rPr lang="en-GB" smtClean="0"/>
              <a:t>‹#›</a:t>
            </a:fld>
            <a:endParaRPr lang="en-GB"/>
          </a:p>
        </p:txBody>
      </p:sp>
    </p:spTree>
    <p:extLst>
      <p:ext uri="{BB962C8B-B14F-4D97-AF65-F5344CB8AC3E}">
        <p14:creationId xmlns:p14="http://schemas.microsoft.com/office/powerpoint/2010/main" val="1133267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1E538-3AF1-35CF-448C-EDCAFD995CE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28D1B1-B28C-0623-7148-6B79867392D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3DA89CD-AA61-E7AD-F8F4-9AB60D593082}"/>
              </a:ext>
            </a:extLst>
          </p:cNvPr>
          <p:cNvSpPr>
            <a:spLocks noGrp="1"/>
          </p:cNvSpPr>
          <p:nvPr>
            <p:ph type="dt" sz="half" idx="10"/>
          </p:nvPr>
        </p:nvSpPr>
        <p:spPr/>
        <p:txBody>
          <a:bodyPr/>
          <a:lstStyle/>
          <a:p>
            <a:fld id="{86548955-30BA-4F01-99F1-32AB15B1E0F0}" type="datetimeFigureOut">
              <a:rPr lang="en-GB" smtClean="0"/>
              <a:t>18/02/2025</a:t>
            </a:fld>
            <a:endParaRPr lang="en-GB"/>
          </a:p>
        </p:txBody>
      </p:sp>
      <p:sp>
        <p:nvSpPr>
          <p:cNvPr id="5" name="Footer Placeholder 4">
            <a:extLst>
              <a:ext uri="{FF2B5EF4-FFF2-40B4-BE49-F238E27FC236}">
                <a16:creationId xmlns:a16="http://schemas.microsoft.com/office/drawing/2014/main" id="{EA9A60C9-8819-6D68-3831-7EB34742E35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48068A-EC1F-5EB0-4718-97E9E35A7867}"/>
              </a:ext>
            </a:extLst>
          </p:cNvPr>
          <p:cNvSpPr>
            <a:spLocks noGrp="1"/>
          </p:cNvSpPr>
          <p:nvPr>
            <p:ph type="sldNum" sz="quarter" idx="12"/>
          </p:nvPr>
        </p:nvSpPr>
        <p:spPr/>
        <p:txBody>
          <a:bodyPr/>
          <a:lstStyle/>
          <a:p>
            <a:fld id="{CA1F687E-A72D-445E-BF36-D41661E1BD12}" type="slidenum">
              <a:rPr lang="en-GB" smtClean="0"/>
              <a:t>‹#›</a:t>
            </a:fld>
            <a:endParaRPr lang="en-GB"/>
          </a:p>
        </p:txBody>
      </p:sp>
    </p:spTree>
    <p:extLst>
      <p:ext uri="{BB962C8B-B14F-4D97-AF65-F5344CB8AC3E}">
        <p14:creationId xmlns:p14="http://schemas.microsoft.com/office/powerpoint/2010/main" val="2259079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F6FDC-2102-E196-3C86-46117A3E3ED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CCA9C7F-DC27-28E0-9004-3C775F5C9DE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47BBDEC-D2AA-02F6-4173-87E3D394CD5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364A33E-B9C9-0883-4C6D-53B329B8EDD4}"/>
              </a:ext>
            </a:extLst>
          </p:cNvPr>
          <p:cNvSpPr>
            <a:spLocks noGrp="1"/>
          </p:cNvSpPr>
          <p:nvPr>
            <p:ph type="dt" sz="half" idx="10"/>
          </p:nvPr>
        </p:nvSpPr>
        <p:spPr/>
        <p:txBody>
          <a:bodyPr/>
          <a:lstStyle/>
          <a:p>
            <a:fld id="{86548955-30BA-4F01-99F1-32AB15B1E0F0}" type="datetimeFigureOut">
              <a:rPr lang="en-GB" smtClean="0"/>
              <a:t>18/02/2025</a:t>
            </a:fld>
            <a:endParaRPr lang="en-GB"/>
          </a:p>
        </p:txBody>
      </p:sp>
      <p:sp>
        <p:nvSpPr>
          <p:cNvPr id="6" name="Footer Placeholder 5">
            <a:extLst>
              <a:ext uri="{FF2B5EF4-FFF2-40B4-BE49-F238E27FC236}">
                <a16:creationId xmlns:a16="http://schemas.microsoft.com/office/drawing/2014/main" id="{6394B11F-559D-D267-A835-55D9137EFE9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2C06F6D-765A-1465-8C98-D6C215F47794}"/>
              </a:ext>
            </a:extLst>
          </p:cNvPr>
          <p:cNvSpPr>
            <a:spLocks noGrp="1"/>
          </p:cNvSpPr>
          <p:nvPr>
            <p:ph type="sldNum" sz="quarter" idx="12"/>
          </p:nvPr>
        </p:nvSpPr>
        <p:spPr/>
        <p:txBody>
          <a:bodyPr/>
          <a:lstStyle/>
          <a:p>
            <a:fld id="{CA1F687E-A72D-445E-BF36-D41661E1BD12}" type="slidenum">
              <a:rPr lang="en-GB" smtClean="0"/>
              <a:t>‹#›</a:t>
            </a:fld>
            <a:endParaRPr lang="en-GB"/>
          </a:p>
        </p:txBody>
      </p:sp>
    </p:spTree>
    <p:extLst>
      <p:ext uri="{BB962C8B-B14F-4D97-AF65-F5344CB8AC3E}">
        <p14:creationId xmlns:p14="http://schemas.microsoft.com/office/powerpoint/2010/main" val="57414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837E3-99EF-AE98-4272-25DB276D49F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3751A12-FB36-CBBC-76AE-75FC9A76DF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77B78B9-A5D1-07D5-D6CB-5E1B1224080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52BCE49-E4C1-732A-864B-5C62A000A28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FA2BEF5-2A46-5FCD-DFA2-69696BF92CF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59245A7-F625-5EAB-3565-CF4ACDF91E2D}"/>
              </a:ext>
            </a:extLst>
          </p:cNvPr>
          <p:cNvSpPr>
            <a:spLocks noGrp="1"/>
          </p:cNvSpPr>
          <p:nvPr>
            <p:ph type="dt" sz="half" idx="10"/>
          </p:nvPr>
        </p:nvSpPr>
        <p:spPr/>
        <p:txBody>
          <a:bodyPr/>
          <a:lstStyle/>
          <a:p>
            <a:fld id="{86548955-30BA-4F01-99F1-32AB15B1E0F0}" type="datetimeFigureOut">
              <a:rPr lang="en-GB" smtClean="0"/>
              <a:t>18/02/2025</a:t>
            </a:fld>
            <a:endParaRPr lang="en-GB"/>
          </a:p>
        </p:txBody>
      </p:sp>
      <p:sp>
        <p:nvSpPr>
          <p:cNvPr id="8" name="Footer Placeholder 7">
            <a:extLst>
              <a:ext uri="{FF2B5EF4-FFF2-40B4-BE49-F238E27FC236}">
                <a16:creationId xmlns:a16="http://schemas.microsoft.com/office/drawing/2014/main" id="{EAF64DC5-33C4-34D1-47CF-4B79620AF59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953F832-4DF8-DB5A-1AA0-410CC4C17FD1}"/>
              </a:ext>
            </a:extLst>
          </p:cNvPr>
          <p:cNvSpPr>
            <a:spLocks noGrp="1"/>
          </p:cNvSpPr>
          <p:nvPr>
            <p:ph type="sldNum" sz="quarter" idx="12"/>
          </p:nvPr>
        </p:nvSpPr>
        <p:spPr/>
        <p:txBody>
          <a:bodyPr/>
          <a:lstStyle/>
          <a:p>
            <a:fld id="{CA1F687E-A72D-445E-BF36-D41661E1BD12}" type="slidenum">
              <a:rPr lang="en-GB" smtClean="0"/>
              <a:t>‹#›</a:t>
            </a:fld>
            <a:endParaRPr lang="en-GB"/>
          </a:p>
        </p:txBody>
      </p:sp>
    </p:spTree>
    <p:extLst>
      <p:ext uri="{BB962C8B-B14F-4D97-AF65-F5344CB8AC3E}">
        <p14:creationId xmlns:p14="http://schemas.microsoft.com/office/powerpoint/2010/main" val="3983265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1A54A-23E0-1EB2-9C30-3BDF135B395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2C7CD04-C67C-C56F-CADD-D60A36F48CD8}"/>
              </a:ext>
            </a:extLst>
          </p:cNvPr>
          <p:cNvSpPr>
            <a:spLocks noGrp="1"/>
          </p:cNvSpPr>
          <p:nvPr>
            <p:ph type="dt" sz="half" idx="10"/>
          </p:nvPr>
        </p:nvSpPr>
        <p:spPr/>
        <p:txBody>
          <a:bodyPr/>
          <a:lstStyle/>
          <a:p>
            <a:fld id="{86548955-30BA-4F01-99F1-32AB15B1E0F0}" type="datetimeFigureOut">
              <a:rPr lang="en-GB" smtClean="0"/>
              <a:t>18/02/2025</a:t>
            </a:fld>
            <a:endParaRPr lang="en-GB"/>
          </a:p>
        </p:txBody>
      </p:sp>
      <p:sp>
        <p:nvSpPr>
          <p:cNvPr id="4" name="Footer Placeholder 3">
            <a:extLst>
              <a:ext uri="{FF2B5EF4-FFF2-40B4-BE49-F238E27FC236}">
                <a16:creationId xmlns:a16="http://schemas.microsoft.com/office/drawing/2014/main" id="{070E5773-3353-9853-92FC-B8290272D07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97E6EB4-2AD2-8F37-997A-957D55CE930F}"/>
              </a:ext>
            </a:extLst>
          </p:cNvPr>
          <p:cNvSpPr>
            <a:spLocks noGrp="1"/>
          </p:cNvSpPr>
          <p:nvPr>
            <p:ph type="sldNum" sz="quarter" idx="12"/>
          </p:nvPr>
        </p:nvSpPr>
        <p:spPr/>
        <p:txBody>
          <a:bodyPr/>
          <a:lstStyle/>
          <a:p>
            <a:fld id="{CA1F687E-A72D-445E-BF36-D41661E1BD12}" type="slidenum">
              <a:rPr lang="en-GB" smtClean="0"/>
              <a:t>‹#›</a:t>
            </a:fld>
            <a:endParaRPr lang="en-GB"/>
          </a:p>
        </p:txBody>
      </p:sp>
    </p:spTree>
    <p:extLst>
      <p:ext uri="{BB962C8B-B14F-4D97-AF65-F5344CB8AC3E}">
        <p14:creationId xmlns:p14="http://schemas.microsoft.com/office/powerpoint/2010/main" val="2359596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464CAC1-685F-3863-4D41-77F044BA0C21}"/>
              </a:ext>
            </a:extLst>
          </p:cNvPr>
          <p:cNvSpPr>
            <a:spLocks noGrp="1"/>
          </p:cNvSpPr>
          <p:nvPr>
            <p:ph type="dt" sz="half" idx="10"/>
          </p:nvPr>
        </p:nvSpPr>
        <p:spPr/>
        <p:txBody>
          <a:bodyPr/>
          <a:lstStyle/>
          <a:p>
            <a:fld id="{86548955-30BA-4F01-99F1-32AB15B1E0F0}" type="datetimeFigureOut">
              <a:rPr lang="en-GB" smtClean="0"/>
              <a:t>18/02/2025</a:t>
            </a:fld>
            <a:endParaRPr lang="en-GB"/>
          </a:p>
        </p:txBody>
      </p:sp>
      <p:sp>
        <p:nvSpPr>
          <p:cNvPr id="3" name="Footer Placeholder 2">
            <a:extLst>
              <a:ext uri="{FF2B5EF4-FFF2-40B4-BE49-F238E27FC236}">
                <a16:creationId xmlns:a16="http://schemas.microsoft.com/office/drawing/2014/main" id="{82392ED0-19B8-69B3-295B-9CE73EFF269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1E3B14D-4714-9FC7-9E91-322CCA906014}"/>
              </a:ext>
            </a:extLst>
          </p:cNvPr>
          <p:cNvSpPr>
            <a:spLocks noGrp="1"/>
          </p:cNvSpPr>
          <p:nvPr>
            <p:ph type="sldNum" sz="quarter" idx="12"/>
          </p:nvPr>
        </p:nvSpPr>
        <p:spPr/>
        <p:txBody>
          <a:bodyPr/>
          <a:lstStyle/>
          <a:p>
            <a:fld id="{CA1F687E-A72D-445E-BF36-D41661E1BD12}" type="slidenum">
              <a:rPr lang="en-GB" smtClean="0"/>
              <a:t>‹#›</a:t>
            </a:fld>
            <a:endParaRPr lang="en-GB"/>
          </a:p>
        </p:txBody>
      </p:sp>
    </p:spTree>
    <p:extLst>
      <p:ext uri="{BB962C8B-B14F-4D97-AF65-F5344CB8AC3E}">
        <p14:creationId xmlns:p14="http://schemas.microsoft.com/office/powerpoint/2010/main" val="2327942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13ED6-3301-B720-C099-DBB3EDDD74F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BBC0A5F-8C3D-6941-1446-F2D01A68B4E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34477D8-69F2-7D73-5DD3-5071846D85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94AA9B-97DF-8862-973F-4D5BB7262F14}"/>
              </a:ext>
            </a:extLst>
          </p:cNvPr>
          <p:cNvSpPr>
            <a:spLocks noGrp="1"/>
          </p:cNvSpPr>
          <p:nvPr>
            <p:ph type="dt" sz="half" idx="10"/>
          </p:nvPr>
        </p:nvSpPr>
        <p:spPr/>
        <p:txBody>
          <a:bodyPr/>
          <a:lstStyle/>
          <a:p>
            <a:fld id="{86548955-30BA-4F01-99F1-32AB15B1E0F0}" type="datetimeFigureOut">
              <a:rPr lang="en-GB" smtClean="0"/>
              <a:t>18/02/2025</a:t>
            </a:fld>
            <a:endParaRPr lang="en-GB"/>
          </a:p>
        </p:txBody>
      </p:sp>
      <p:sp>
        <p:nvSpPr>
          <p:cNvPr id="6" name="Footer Placeholder 5">
            <a:extLst>
              <a:ext uri="{FF2B5EF4-FFF2-40B4-BE49-F238E27FC236}">
                <a16:creationId xmlns:a16="http://schemas.microsoft.com/office/drawing/2014/main" id="{01B70A0D-480D-3234-3FA6-48F569C4B5C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C3B8E13-58C9-D8DD-7987-4C0A49FCA3D5}"/>
              </a:ext>
            </a:extLst>
          </p:cNvPr>
          <p:cNvSpPr>
            <a:spLocks noGrp="1"/>
          </p:cNvSpPr>
          <p:nvPr>
            <p:ph type="sldNum" sz="quarter" idx="12"/>
          </p:nvPr>
        </p:nvSpPr>
        <p:spPr/>
        <p:txBody>
          <a:bodyPr/>
          <a:lstStyle/>
          <a:p>
            <a:fld id="{CA1F687E-A72D-445E-BF36-D41661E1BD12}" type="slidenum">
              <a:rPr lang="en-GB" smtClean="0"/>
              <a:t>‹#›</a:t>
            </a:fld>
            <a:endParaRPr lang="en-GB"/>
          </a:p>
        </p:txBody>
      </p:sp>
    </p:spTree>
    <p:extLst>
      <p:ext uri="{BB962C8B-B14F-4D97-AF65-F5344CB8AC3E}">
        <p14:creationId xmlns:p14="http://schemas.microsoft.com/office/powerpoint/2010/main" val="285245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A8E53-9559-1C9B-486D-10510B7203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F29B41A-9A68-10F0-77B9-B05D321E85D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BC90538-7141-37E1-6D40-E5BCD86DE8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4DD04B-EA76-01D2-588A-D363BC90A4ED}"/>
              </a:ext>
            </a:extLst>
          </p:cNvPr>
          <p:cNvSpPr>
            <a:spLocks noGrp="1"/>
          </p:cNvSpPr>
          <p:nvPr>
            <p:ph type="dt" sz="half" idx="10"/>
          </p:nvPr>
        </p:nvSpPr>
        <p:spPr/>
        <p:txBody>
          <a:bodyPr/>
          <a:lstStyle/>
          <a:p>
            <a:fld id="{86548955-30BA-4F01-99F1-32AB15B1E0F0}" type="datetimeFigureOut">
              <a:rPr lang="en-GB" smtClean="0"/>
              <a:t>18/02/2025</a:t>
            </a:fld>
            <a:endParaRPr lang="en-GB"/>
          </a:p>
        </p:txBody>
      </p:sp>
      <p:sp>
        <p:nvSpPr>
          <p:cNvPr id="6" name="Footer Placeholder 5">
            <a:extLst>
              <a:ext uri="{FF2B5EF4-FFF2-40B4-BE49-F238E27FC236}">
                <a16:creationId xmlns:a16="http://schemas.microsoft.com/office/drawing/2014/main" id="{5CBFC94B-882C-887E-BBAC-2E566D4EDEE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12A8BCE-8EC6-0D3B-6E37-5A5238E9E564}"/>
              </a:ext>
            </a:extLst>
          </p:cNvPr>
          <p:cNvSpPr>
            <a:spLocks noGrp="1"/>
          </p:cNvSpPr>
          <p:nvPr>
            <p:ph type="sldNum" sz="quarter" idx="12"/>
          </p:nvPr>
        </p:nvSpPr>
        <p:spPr/>
        <p:txBody>
          <a:bodyPr/>
          <a:lstStyle/>
          <a:p>
            <a:fld id="{CA1F687E-A72D-445E-BF36-D41661E1BD12}" type="slidenum">
              <a:rPr lang="en-GB" smtClean="0"/>
              <a:t>‹#›</a:t>
            </a:fld>
            <a:endParaRPr lang="en-GB"/>
          </a:p>
        </p:txBody>
      </p:sp>
    </p:spTree>
    <p:extLst>
      <p:ext uri="{BB962C8B-B14F-4D97-AF65-F5344CB8AC3E}">
        <p14:creationId xmlns:p14="http://schemas.microsoft.com/office/powerpoint/2010/main" val="3229106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567063-3D83-6915-E81A-2EEB6363AF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5370C5D-F27E-A7A3-68F4-2745C62D34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B446D93-FFC0-4E38-32AF-1767C010932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6548955-30BA-4F01-99F1-32AB15B1E0F0}" type="datetimeFigureOut">
              <a:rPr lang="en-GB" smtClean="0"/>
              <a:t>18/02/2025</a:t>
            </a:fld>
            <a:endParaRPr lang="en-GB"/>
          </a:p>
        </p:txBody>
      </p:sp>
      <p:sp>
        <p:nvSpPr>
          <p:cNvPr id="5" name="Footer Placeholder 4">
            <a:extLst>
              <a:ext uri="{FF2B5EF4-FFF2-40B4-BE49-F238E27FC236}">
                <a16:creationId xmlns:a16="http://schemas.microsoft.com/office/drawing/2014/main" id="{3683C5F7-E11F-9BBD-F003-DF38CE96A5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608A0F1B-A5E6-DD5D-D40C-4608F71A3B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A1F687E-A72D-445E-BF36-D41661E1BD12}" type="slidenum">
              <a:rPr lang="en-GB" smtClean="0"/>
              <a:t>‹#›</a:t>
            </a:fld>
            <a:endParaRPr lang="en-GB"/>
          </a:p>
        </p:txBody>
      </p:sp>
      <p:sp>
        <p:nvSpPr>
          <p:cNvPr id="8" name="TextBox 7">
            <a:extLst>
              <a:ext uri="{FF2B5EF4-FFF2-40B4-BE49-F238E27FC236}">
                <a16:creationId xmlns:a16="http://schemas.microsoft.com/office/drawing/2014/main" id="{BC27F831-3B3D-FD50-FF87-750E710E4DAF}"/>
              </a:ext>
            </a:extLst>
          </p:cNvPr>
          <p:cNvSpPr txBox="1"/>
          <p:nvPr userDrawn="1">
            <p:extLst>
              <p:ext uri="{1162E1C5-73C7-4A58-AE30-91384D911F3F}">
                <p184:classification xmlns:p184="http://schemas.microsoft.com/office/powerpoint/2018/4/main" val="hdr"/>
              </p:ext>
            </p:extLst>
          </p:nvPr>
        </p:nvSpPr>
        <p:spPr>
          <a:xfrm>
            <a:off x="5361750" y="63500"/>
            <a:ext cx="1506537" cy="152400"/>
          </a:xfrm>
          <a:prstGeom prst="rect">
            <a:avLst/>
          </a:prstGeom>
        </p:spPr>
        <p:txBody>
          <a:bodyPr horzOverflow="overflow" lIns="0" tIns="0" rIns="0" bIns="0">
            <a:spAutoFit/>
          </a:bodyPr>
          <a:lstStyle/>
          <a:p>
            <a:pPr algn="l"/>
            <a:r>
              <a:rPr lang="en-GB" sz="1000">
                <a:solidFill>
                  <a:srgbClr val="000000"/>
                </a:solidFill>
                <a:latin typeface="MS UI Gothic" panose="020B0600070205080204" pitchFamily="34" charset="-128"/>
                <a:ea typeface="MS UI Gothic" panose="020B0600070205080204" pitchFamily="34" charset="-128"/>
              </a:rPr>
              <a:t>•• PROTECTED 関係者外秘</a:t>
            </a:r>
          </a:p>
        </p:txBody>
      </p:sp>
    </p:spTree>
    <p:extLst>
      <p:ext uri="{BB962C8B-B14F-4D97-AF65-F5344CB8AC3E}">
        <p14:creationId xmlns:p14="http://schemas.microsoft.com/office/powerpoint/2010/main" val="37369223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jpeg"/><Relationship Id="rId7" Type="http://schemas.openxmlformats.org/officeDocument/2006/relationships/image" Target="../media/image40.sv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39.png"/><Relationship Id="rId5" Type="http://schemas.openxmlformats.org/officeDocument/2006/relationships/image" Target="../media/image38.jpeg"/><Relationship Id="rId4" Type="http://schemas.openxmlformats.org/officeDocument/2006/relationships/image" Target="../media/image37.jpeg"/><Relationship Id="rId9" Type="http://schemas.openxmlformats.org/officeDocument/2006/relationships/image" Target="../media/image42.svg"/></Relationships>
</file>

<file path=ppt/slides/_rels/slide11.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jpeg"/><Relationship Id="rId7" Type="http://schemas.openxmlformats.org/officeDocument/2006/relationships/image" Target="../media/image47.sv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46.png"/><Relationship Id="rId11" Type="http://schemas.openxmlformats.org/officeDocument/2006/relationships/image" Target="../media/image51.svg"/><Relationship Id="rId5" Type="http://schemas.openxmlformats.org/officeDocument/2006/relationships/image" Target="../media/image45.sv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svg"/></Relationships>
</file>

<file path=ppt/slides/_rels/slide1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56.svg"/><Relationship Id="rId5" Type="http://schemas.openxmlformats.org/officeDocument/2006/relationships/image" Target="../media/image55.png"/><Relationship Id="rId4" Type="http://schemas.openxmlformats.org/officeDocument/2006/relationships/image" Target="../media/image54.sv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hemeOverride" Target="../theme/themeOverride1.xml"/><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hemeOverride" Target="../theme/themeOverride2.xml"/><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sv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svg"/><Relationship Id="rId5" Type="http://schemas.openxmlformats.org/officeDocument/2006/relationships/image" Target="../media/image5.sv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16.jpeg"/><Relationship Id="rId7" Type="http://schemas.openxmlformats.org/officeDocument/2006/relationships/diagramData" Target="../diagrams/data1.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9.jpeg"/><Relationship Id="rId11" Type="http://schemas.microsoft.com/office/2007/relationships/diagramDrawing" Target="../diagrams/drawing1.xml"/><Relationship Id="rId5" Type="http://schemas.openxmlformats.org/officeDocument/2006/relationships/image" Target="../media/image18.jpg"/><Relationship Id="rId10" Type="http://schemas.openxmlformats.org/officeDocument/2006/relationships/diagramColors" Target="../diagrams/colors1.xml"/><Relationship Id="rId4" Type="http://schemas.openxmlformats.org/officeDocument/2006/relationships/image" Target="../media/image17.png"/><Relationship Id="rId9"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22.png"/><Relationship Id="rId4" Type="http://schemas.openxmlformats.org/officeDocument/2006/relationships/image" Target="../media/image21.jp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26.jpg"/><Relationship Id="rId5" Type="http://schemas.openxmlformats.org/officeDocument/2006/relationships/image" Target="../media/image25.png"/><Relationship Id="rId4" Type="http://schemas.openxmlformats.org/officeDocument/2006/relationships/image" Target="../media/image24.svg"/></Relationships>
</file>

<file path=ppt/slides/_rels/slide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7.jpeg"/><Relationship Id="rId7"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customXml" Target="../ink/ink2.xml"/><Relationship Id="rId5" Type="http://schemas.openxmlformats.org/officeDocument/2006/relationships/image" Target="../media/image37.png"/><Relationship Id="rId4" Type="http://schemas.openxmlformats.org/officeDocument/2006/relationships/customXml" Target="../ink/ink1.xml"/><Relationship Id="rId9" Type="http://schemas.openxmlformats.org/officeDocument/2006/relationships/image" Target="../media/image29.svg"/></Relationships>
</file>

<file path=ppt/slides/_rels/slide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31.sv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0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96A4F-0B53-48B8-84D9-1EC3D5739855}"/>
              </a:ext>
            </a:extLst>
          </p:cNvPr>
          <p:cNvSpPr>
            <a:spLocks noGrp="1"/>
          </p:cNvSpPr>
          <p:nvPr>
            <p:ph type="ctrTitle"/>
          </p:nvPr>
        </p:nvSpPr>
        <p:spPr>
          <a:xfrm>
            <a:off x="3608161" y="2347486"/>
            <a:ext cx="4805996" cy="492186"/>
          </a:xfrm>
        </p:spPr>
        <p:txBody>
          <a:bodyPr anchor="t">
            <a:normAutofit/>
          </a:bodyPr>
          <a:lstStyle/>
          <a:p>
            <a:r>
              <a:rPr lang="el-GR" sz="2000" b="1" u="sng" dirty="0">
                <a:solidFill>
                  <a:srgbClr val="000000"/>
                </a:solidFill>
              </a:rPr>
              <a:t>Παρουσίαση Διπλωματικής Εργασίας</a:t>
            </a:r>
            <a:endParaRPr lang="el-GR" sz="2000" b="1" u="sng" dirty="0">
              <a:solidFill>
                <a:srgbClr val="000000"/>
              </a:solidFill>
              <a:cs typeface="Calibri Light"/>
            </a:endParaRPr>
          </a:p>
        </p:txBody>
      </p:sp>
      <p:sp>
        <p:nvSpPr>
          <p:cNvPr id="3" name="Subtitle 2">
            <a:extLst>
              <a:ext uri="{FF2B5EF4-FFF2-40B4-BE49-F238E27FC236}">
                <a16:creationId xmlns:a16="http://schemas.microsoft.com/office/drawing/2014/main" id="{6AE7E170-C499-4EC1-B4D0-AA418ED5B296}"/>
              </a:ext>
            </a:extLst>
          </p:cNvPr>
          <p:cNvSpPr>
            <a:spLocks noGrp="1"/>
          </p:cNvSpPr>
          <p:nvPr>
            <p:ph type="subTitle" idx="1"/>
          </p:nvPr>
        </p:nvSpPr>
        <p:spPr>
          <a:xfrm>
            <a:off x="918169" y="2839672"/>
            <a:ext cx="10355662" cy="1128605"/>
          </a:xfrm>
        </p:spPr>
        <p:txBody>
          <a:bodyPr vert="horz" lIns="91440" tIns="45720" rIns="91440" bIns="45720" rtlCol="0" anchor="ctr">
            <a:normAutofit/>
          </a:bodyPr>
          <a:lstStyle/>
          <a:p>
            <a:r>
              <a:rPr lang="el-GR" sz="2000" b="1" dirty="0">
                <a:solidFill>
                  <a:srgbClr val="000000"/>
                </a:solidFill>
              </a:rPr>
              <a:t>Συστηματική Bιβλιογραφική Aνασκόπηση για την Επίδραση των Hλεκτρικών Oχημάτων στην Παραδοσιακή Εφοδιαστική Αλυσίδα της Αυτοκινητοβιομηχανίας</a:t>
            </a:r>
            <a:endParaRPr lang="el-GR" sz="2000" dirty="0">
              <a:solidFill>
                <a:srgbClr val="000000"/>
              </a:solidFill>
            </a:endParaRPr>
          </a:p>
        </p:txBody>
      </p:sp>
      <p:pic>
        <p:nvPicPr>
          <p:cNvPr id="4" name="Picture 3" descr="ÎÏÎ¿ÏÎ­Î»ÎµÏÎ¼Î± ÎµÎ¹ÎºÏÎ½Î±Ï Î³Î¹Î± ÎµÎ¸Î½Î¹ÎºÎ¿ Î¼ÎµÏÏÎ¿Î²Î¹Î¿ ÏÎ¿Î»ÏÏÎµÏÎ½ÎµÎ¹Î¿">
            <a:extLst>
              <a:ext uri="{FF2B5EF4-FFF2-40B4-BE49-F238E27FC236}">
                <a16:creationId xmlns:a16="http://schemas.microsoft.com/office/drawing/2014/main" id="{EC58462E-3798-4213-84FB-6F252694AF00}"/>
              </a:ext>
            </a:extLst>
          </p:cNvPr>
          <p:cNvPicPr/>
          <p:nvPr/>
        </p:nvPicPr>
        <p:blipFill>
          <a:blip r:embed="rId4" cstate="print">
            <a:extLst>
              <a:ext uri="{28A0092B-C50C-407E-A947-70E740481C1C}">
                <a14:useLocalDpi xmlns:a14="http://schemas.microsoft.com/office/drawing/2010/main" val="0"/>
              </a:ext>
            </a:extLst>
          </a:blip>
          <a:stretch>
            <a:fillRect/>
          </a:stretch>
        </p:blipFill>
        <p:spPr bwMode="auto">
          <a:xfrm>
            <a:off x="197963" y="216729"/>
            <a:ext cx="1819373" cy="1847741"/>
          </a:xfrm>
          <a:custGeom>
            <a:avLst/>
            <a:gdLst/>
            <a:ahLst/>
            <a:cxnLst/>
            <a:rect l="l" t="t" r="r" b="b"/>
            <a:pathLst>
              <a:path w="4141760" h="4377846">
                <a:moveTo>
                  <a:pt x="0" y="0"/>
                </a:moveTo>
                <a:lnTo>
                  <a:pt x="4141760" y="0"/>
                </a:lnTo>
                <a:lnTo>
                  <a:pt x="4141760" y="4377846"/>
                </a:lnTo>
                <a:lnTo>
                  <a:pt x="0" y="4377846"/>
                </a:lnTo>
                <a:close/>
              </a:path>
            </a:pathLst>
          </a:custGeom>
          <a:noFill/>
        </p:spPr>
      </p:pic>
      <p:sp>
        <p:nvSpPr>
          <p:cNvPr id="5" name="Subtitle 2">
            <a:extLst>
              <a:ext uri="{FF2B5EF4-FFF2-40B4-BE49-F238E27FC236}">
                <a16:creationId xmlns:a16="http://schemas.microsoft.com/office/drawing/2014/main" id="{6E9DCE83-D29F-4670-986B-D08BC98A011C}"/>
              </a:ext>
            </a:extLst>
          </p:cNvPr>
          <p:cNvSpPr txBox="1">
            <a:spLocks/>
          </p:cNvSpPr>
          <p:nvPr/>
        </p:nvSpPr>
        <p:spPr>
          <a:xfrm>
            <a:off x="3299181" y="505295"/>
            <a:ext cx="5423956" cy="1373564"/>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l-GR" sz="2000" dirty="0"/>
              <a:t>ΕΘΝΙΚΟ ΜΕΤΣΟΒΙΟ ΠΟΛΥΤΕΧΝΕΙΟ</a:t>
            </a:r>
          </a:p>
          <a:p>
            <a:r>
              <a:rPr lang="el-GR" sz="2000" dirty="0"/>
              <a:t>ΣΧΟΛΗ ΜΗΧΑΝΟΛΟΓΩΝ ΜΗΧΑΝΙΚΩΝ</a:t>
            </a:r>
          </a:p>
          <a:p>
            <a:r>
              <a:rPr lang="el-GR" sz="2000" dirty="0"/>
              <a:t>ΤΟΜΕΑΣ ΒΙΟΜΗΧΑΝΙΚΗΣ ΔΙΟΙΚΗΣΗΣ &amp; ΕΠΙΧΕΙΡΗΣΙΑΚΗΣ ΕΡΕΥΝΑΣ</a:t>
            </a:r>
          </a:p>
        </p:txBody>
      </p:sp>
      <p:sp>
        <p:nvSpPr>
          <p:cNvPr id="6" name="Subtitle 2">
            <a:extLst>
              <a:ext uri="{FF2B5EF4-FFF2-40B4-BE49-F238E27FC236}">
                <a16:creationId xmlns:a16="http://schemas.microsoft.com/office/drawing/2014/main" id="{226BDCCE-E163-48C9-ADC5-9C823E5323CA}"/>
              </a:ext>
            </a:extLst>
          </p:cNvPr>
          <p:cNvSpPr txBox="1">
            <a:spLocks/>
          </p:cNvSpPr>
          <p:nvPr/>
        </p:nvSpPr>
        <p:spPr>
          <a:xfrm>
            <a:off x="3406002" y="5251013"/>
            <a:ext cx="5210314" cy="847678"/>
          </a:xfrm>
          <a:prstGeom prst="rect">
            <a:avLst/>
          </a:prstGeom>
        </p:spPr>
        <p:txBody>
          <a:bodyPr vert="horz" lIns="91440" tIns="45720" rIns="91440" bIns="45720" rtlCol="0" anchor="t">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l-GR" sz="2000" dirty="0"/>
              <a:t>ΦΟΙΤΗΤΗΣ: </a:t>
            </a:r>
            <a:r>
              <a:rPr lang="el-GR" sz="2000" b="1" dirty="0"/>
              <a:t>ΑΝΔΡΕΑΣ ΠΑΠΑΔΟΠΟΥΛΟΣ</a:t>
            </a:r>
            <a:endParaRPr lang="en-US" sz="2000" dirty="0"/>
          </a:p>
          <a:p>
            <a:r>
              <a:rPr lang="el-GR" sz="2000" dirty="0"/>
              <a:t>ΥΠΕΘΥΝΟΣ ΚΑΘΗΓΗΤΗΣ:</a:t>
            </a:r>
            <a:r>
              <a:rPr lang="el-GR" sz="2000" b="1" dirty="0"/>
              <a:t> κ. ΣΤΑΥΡΟΣ ΠΟΝΗΣ</a:t>
            </a:r>
            <a:endParaRPr lang="el-GR" sz="2000" b="1" dirty="0">
              <a:cs typeface="Calibri"/>
            </a:endParaRPr>
          </a:p>
        </p:txBody>
      </p:sp>
      <p:sp>
        <p:nvSpPr>
          <p:cNvPr id="7" name="Subtitle 2">
            <a:extLst>
              <a:ext uri="{FF2B5EF4-FFF2-40B4-BE49-F238E27FC236}">
                <a16:creationId xmlns:a16="http://schemas.microsoft.com/office/drawing/2014/main" id="{9ADC13EE-23F1-D842-D1DF-C02F5260DD57}"/>
              </a:ext>
            </a:extLst>
          </p:cNvPr>
          <p:cNvSpPr txBox="1">
            <a:spLocks/>
          </p:cNvSpPr>
          <p:nvPr/>
        </p:nvSpPr>
        <p:spPr>
          <a:xfrm>
            <a:off x="1035690" y="3558105"/>
            <a:ext cx="10120619" cy="1128605"/>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800" dirty="0">
                <a:solidFill>
                  <a:srgbClr val="000000"/>
                </a:solidFill>
              </a:rPr>
              <a:t>A Systematic Literature Review on the Impact of Electric Vehicle Adoption on the Traditional Automotive Supply Chain</a:t>
            </a:r>
            <a:r>
              <a:rPr lang="en-GB" sz="1800" dirty="0">
                <a:solidFill>
                  <a:srgbClr val="000000"/>
                </a:solidFill>
              </a:rPr>
              <a:t>  </a:t>
            </a:r>
            <a:endParaRPr lang="el-GR" sz="1800" dirty="0">
              <a:solidFill>
                <a:srgbClr val="000000"/>
              </a:solidFill>
            </a:endParaRPr>
          </a:p>
        </p:txBody>
      </p:sp>
      <p:sp>
        <p:nvSpPr>
          <p:cNvPr id="8" name="TextBox 7">
            <a:extLst>
              <a:ext uri="{FF2B5EF4-FFF2-40B4-BE49-F238E27FC236}">
                <a16:creationId xmlns:a16="http://schemas.microsoft.com/office/drawing/2014/main" id="{10FF98CB-7086-7352-7501-696A9222B181}"/>
              </a:ext>
            </a:extLst>
          </p:cNvPr>
          <p:cNvSpPr txBox="1"/>
          <p:nvPr/>
        </p:nvSpPr>
        <p:spPr>
          <a:xfrm>
            <a:off x="8888237" y="6098691"/>
            <a:ext cx="2973563" cy="369332"/>
          </a:xfrm>
          <a:prstGeom prst="rect">
            <a:avLst/>
          </a:prstGeom>
          <a:noFill/>
        </p:spPr>
        <p:txBody>
          <a:bodyPr wrap="square" rtlCol="0">
            <a:spAutoFit/>
          </a:bodyPr>
          <a:lstStyle/>
          <a:p>
            <a:r>
              <a:rPr lang="en-GB" dirty="0"/>
              <a:t>A</a:t>
            </a:r>
            <a:r>
              <a:rPr lang="el-GR" dirty="0"/>
              <a:t>ΘΗΝΑ, Φεβρουάριος 2025</a:t>
            </a:r>
            <a:endParaRPr lang="en-GB" dirty="0"/>
          </a:p>
        </p:txBody>
      </p:sp>
    </p:spTree>
    <p:extLst>
      <p:ext uri="{BB962C8B-B14F-4D97-AF65-F5344CB8AC3E}">
        <p14:creationId xmlns:p14="http://schemas.microsoft.com/office/powerpoint/2010/main" val="31609336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1A4B78"/>
        </a:solidFill>
        <a:effectLst/>
      </p:bgPr>
    </p:bg>
    <p:spTree>
      <p:nvGrpSpPr>
        <p:cNvPr id="1" name="">
          <a:extLst>
            <a:ext uri="{FF2B5EF4-FFF2-40B4-BE49-F238E27FC236}">
              <a16:creationId xmlns:a16="http://schemas.microsoft.com/office/drawing/2014/main" id="{5DCC82FE-579A-17DB-67D5-FAC7E6FADDE4}"/>
            </a:ext>
          </a:extLst>
        </p:cNvPr>
        <p:cNvGrpSpPr/>
        <p:nvPr/>
      </p:nvGrpSpPr>
      <p:grpSpPr>
        <a:xfrm>
          <a:off x="0" y="0"/>
          <a:ext cx="0" cy="0"/>
          <a:chOff x="0" y="0"/>
          <a:chExt cx="0" cy="0"/>
        </a:xfrm>
      </p:grpSpPr>
      <p:pic>
        <p:nvPicPr>
          <p:cNvPr id="35" name="Content Placeholder 4" descr="Charcoal and molds in an industrial factory where aluminium castings are being manufactured.">
            <a:extLst>
              <a:ext uri="{FF2B5EF4-FFF2-40B4-BE49-F238E27FC236}">
                <a16:creationId xmlns:a16="http://schemas.microsoft.com/office/drawing/2014/main" id="{E8E27426-5C60-B4C0-9037-062AC1A71F24}"/>
              </a:ext>
            </a:extLst>
          </p:cNvPr>
          <p:cNvPicPr>
            <a:picLocks noChangeAspect="1"/>
          </p:cNvPicPr>
          <p:nvPr/>
        </p:nvPicPr>
        <p:blipFill>
          <a:blip r:embed="rId3"/>
          <a:srcRect l="18332" r="33875" b="-1"/>
          <a:stretch/>
        </p:blipFill>
        <p:spPr>
          <a:xfrm>
            <a:off x="7030418" y="359876"/>
            <a:ext cx="2215254" cy="3093938"/>
          </a:xfrm>
          <a:prstGeom prst="rect">
            <a:avLst/>
          </a:prstGeom>
        </p:spPr>
      </p:pic>
      <p:pic>
        <p:nvPicPr>
          <p:cNvPr id="33" name="Content Placeholder 4" descr="Charcoal and molds in an industrial factory where aluminium castings are being manufactured.">
            <a:extLst>
              <a:ext uri="{FF2B5EF4-FFF2-40B4-BE49-F238E27FC236}">
                <a16:creationId xmlns:a16="http://schemas.microsoft.com/office/drawing/2014/main" id="{2052B8E7-EE01-25B7-076D-37897BC158DB}"/>
              </a:ext>
            </a:extLst>
          </p:cNvPr>
          <p:cNvPicPr>
            <a:picLocks noGrp="1" noChangeAspect="1"/>
          </p:cNvPicPr>
          <p:nvPr>
            <p:ph sz="half" idx="1"/>
          </p:nvPr>
        </p:nvPicPr>
        <p:blipFill>
          <a:blip r:embed="rId3"/>
          <a:srcRect l="18332" r="33875" b="-1"/>
          <a:stretch/>
        </p:blipFill>
        <p:spPr>
          <a:xfrm>
            <a:off x="6964221" y="699563"/>
            <a:ext cx="2145032" cy="2995863"/>
          </a:xfrm>
          <a:prstGeom prst="rect">
            <a:avLst/>
          </a:prstGeom>
        </p:spPr>
      </p:pic>
      <p:sp useBgFill="1">
        <p:nvSpPr>
          <p:cNvPr id="56" name="Rectangle 55">
            <a:extLst>
              <a:ext uri="{FF2B5EF4-FFF2-40B4-BE49-F238E27FC236}">
                <a16:creationId xmlns:a16="http://schemas.microsoft.com/office/drawing/2014/main" id="{4BA40F49-6490-49E1-AB89-4B5946083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430" y="1"/>
            <a:ext cx="12191695" cy="68474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Content Placeholder 16" descr="A car assembly line in a factory&#10;&#10;Description automatically generated">
            <a:extLst>
              <a:ext uri="{FF2B5EF4-FFF2-40B4-BE49-F238E27FC236}">
                <a16:creationId xmlns:a16="http://schemas.microsoft.com/office/drawing/2014/main" id="{828A6436-046A-45F4-292C-7C11A6EA38AB}"/>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rcRect t="9699" r="-1" b="34409"/>
          <a:stretch/>
        </p:blipFill>
        <p:spPr>
          <a:xfrm>
            <a:off x="6169469" y="3465255"/>
            <a:ext cx="6010069" cy="3359093"/>
          </a:xfrm>
          <a:prstGeom prst="rect">
            <a:avLst/>
          </a:prstGeom>
        </p:spPr>
      </p:pic>
      <p:pic>
        <p:nvPicPr>
          <p:cNvPr id="7" name="Content Placeholder 6" descr="A close-up of a car&#10;&#10;Description automatically generated">
            <a:extLst>
              <a:ext uri="{FF2B5EF4-FFF2-40B4-BE49-F238E27FC236}">
                <a16:creationId xmlns:a16="http://schemas.microsoft.com/office/drawing/2014/main" id="{7C1F5904-6F46-E4A1-C178-7D7C0CB2C51C}"/>
              </a:ext>
            </a:extLst>
          </p:cNvPr>
          <p:cNvPicPr>
            <a:picLocks noChangeAspect="1"/>
          </p:cNvPicPr>
          <p:nvPr/>
        </p:nvPicPr>
        <p:blipFill>
          <a:blip r:embed="rId5">
            <a:extLst>
              <a:ext uri="{28A0092B-C50C-407E-A947-70E740481C1C}">
                <a14:useLocalDpi xmlns:a14="http://schemas.microsoft.com/office/drawing/2010/main" val="0"/>
              </a:ext>
            </a:extLst>
          </a:blip>
          <a:srcRect t="2374" r="-1" b="-1"/>
          <a:stretch/>
        </p:blipFill>
        <p:spPr>
          <a:xfrm>
            <a:off x="6279068" y="145688"/>
            <a:ext cx="5918879" cy="3308126"/>
          </a:xfrm>
          <a:prstGeom prst="rect">
            <a:avLst/>
          </a:prstGeom>
          <a:solidFill>
            <a:schemeClr val="tx2">
              <a:lumMod val="10000"/>
              <a:lumOff val="90000"/>
            </a:schemeClr>
          </a:solidFill>
        </p:spPr>
      </p:pic>
      <p:grpSp>
        <p:nvGrpSpPr>
          <p:cNvPr id="58" name="Group 57">
            <a:extLst>
              <a:ext uri="{FF2B5EF4-FFF2-40B4-BE49-F238E27FC236}">
                <a16:creationId xmlns:a16="http://schemas.microsoft.com/office/drawing/2014/main" id="{DC406F5B-6AB1-4F59-BBBB-3488A390D78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768760" y="15796"/>
            <a:ext cx="6423053" cy="6838915"/>
            <a:chOff x="5742280" y="15796"/>
            <a:chExt cx="6423053" cy="6838915"/>
          </a:xfrm>
        </p:grpSpPr>
        <p:sp>
          <p:nvSpPr>
            <p:cNvPr id="59" name="Freeform: Shape 58">
              <a:extLst>
                <a:ext uri="{FF2B5EF4-FFF2-40B4-BE49-F238E27FC236}">
                  <a16:creationId xmlns:a16="http://schemas.microsoft.com/office/drawing/2014/main" id="{C3E373B8-6DB0-44E7-9D9A-501B6FDFCA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57719" y="75800"/>
              <a:ext cx="6007612" cy="6778911"/>
            </a:xfrm>
            <a:custGeom>
              <a:avLst/>
              <a:gdLst>
                <a:gd name="connsiteX0" fmla="*/ 4493599 w 6007612"/>
                <a:gd name="connsiteY0" fmla="*/ 0 h 6797829"/>
                <a:gd name="connsiteX1" fmla="*/ 5981837 w 6007612"/>
                <a:gd name="connsiteY1" fmla="*/ 314220 h 6797829"/>
                <a:gd name="connsiteX2" fmla="*/ 6007612 w 6007612"/>
                <a:gd name="connsiteY2" fmla="*/ 327088 h 6797829"/>
                <a:gd name="connsiteX3" fmla="*/ 6007612 w 6007612"/>
                <a:gd name="connsiteY3" fmla="*/ 1316637 h 6797829"/>
                <a:gd name="connsiteX4" fmla="*/ 5852405 w 6007612"/>
                <a:gd name="connsiteY4" fmla="*/ 1209899 h 6797829"/>
                <a:gd name="connsiteX5" fmla="*/ 5622498 w 6007612"/>
                <a:gd name="connsiteY5" fmla="*/ 1086619 h 6797829"/>
                <a:gd name="connsiteX6" fmla="*/ 4493032 w 6007612"/>
                <a:gd name="connsiteY6" fmla="*/ 851533 h 6797829"/>
                <a:gd name="connsiteX7" fmla="*/ 3155579 w 6007612"/>
                <a:gd name="connsiteY7" fmla="*/ 1108326 h 6797829"/>
                <a:gd name="connsiteX8" fmla="*/ 1963832 w 6007612"/>
                <a:gd name="connsiteY8" fmla="*/ 1817700 h 6797829"/>
                <a:gd name="connsiteX9" fmla="*/ 1144646 w 6007612"/>
                <a:gd name="connsiteY9" fmla="*/ 2832814 h 6797829"/>
                <a:gd name="connsiteX10" fmla="*/ 851249 w 6007612"/>
                <a:gd name="connsiteY10" fmla="*/ 3998599 h 6797829"/>
                <a:gd name="connsiteX11" fmla="*/ 1336319 w 6007612"/>
                <a:gd name="connsiteY11" fmla="*/ 5057837 h 6797829"/>
                <a:gd name="connsiteX12" fmla="*/ 1597084 w 6007612"/>
                <a:gd name="connsiteY12" fmla="*/ 5424583 h 6797829"/>
                <a:gd name="connsiteX13" fmla="*/ 2591910 w 6007612"/>
                <a:gd name="connsiteY13" fmla="*/ 6440122 h 6797829"/>
                <a:gd name="connsiteX14" fmla="*/ 3899854 w 6007612"/>
                <a:gd name="connsiteY14" fmla="*/ 6780621 h 6797829"/>
                <a:gd name="connsiteX15" fmla="*/ 4741172 w 6007612"/>
                <a:gd name="connsiteY15" fmla="*/ 6563979 h 6797829"/>
                <a:gd name="connsiteX16" fmla="*/ 5649171 w 6007612"/>
                <a:gd name="connsiteY16" fmla="*/ 5938452 h 6797829"/>
                <a:gd name="connsiteX17" fmla="*/ 5873475 w 6007612"/>
                <a:gd name="connsiteY17" fmla="*/ 5764656 h 6797829"/>
                <a:gd name="connsiteX18" fmla="*/ 6007612 w 6007612"/>
                <a:gd name="connsiteY18" fmla="*/ 5660343 h 6797829"/>
                <a:gd name="connsiteX19" fmla="*/ 6007612 w 6007612"/>
                <a:gd name="connsiteY19" fmla="*/ 6737454 h 6797829"/>
                <a:gd name="connsiteX20" fmla="*/ 5929386 w 6007612"/>
                <a:gd name="connsiteY20" fmla="*/ 6797829 h 6797829"/>
                <a:gd name="connsiteX21" fmla="*/ 1656512 w 6007612"/>
                <a:gd name="connsiteY21" fmla="*/ 6797829 h 6797829"/>
                <a:gd name="connsiteX22" fmla="*/ 1630254 w 6007612"/>
                <a:gd name="connsiteY22" fmla="*/ 6775222 h 6797829"/>
                <a:gd name="connsiteX23" fmla="*/ 892250 w 6007612"/>
                <a:gd name="connsiteY23" fmla="*/ 5902700 h 6797829"/>
                <a:gd name="connsiteX24" fmla="*/ 0 w 6007612"/>
                <a:gd name="connsiteY24" fmla="*/ 3998599 h 6797829"/>
                <a:gd name="connsiteX25" fmla="*/ 4493032 w 6007612"/>
                <a:gd name="connsiteY25" fmla="*/ 285 h 679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07612" h="6797829">
                  <a:moveTo>
                    <a:pt x="4493599" y="0"/>
                  </a:moveTo>
                  <a:cubicBezTo>
                    <a:pt x="5048011" y="0"/>
                    <a:pt x="5546284" y="111886"/>
                    <a:pt x="5981837" y="314220"/>
                  </a:cubicBezTo>
                  <a:lnTo>
                    <a:pt x="6007612" y="327088"/>
                  </a:lnTo>
                  <a:lnTo>
                    <a:pt x="6007612" y="1316637"/>
                  </a:lnTo>
                  <a:lnTo>
                    <a:pt x="5852405" y="1209899"/>
                  </a:lnTo>
                  <a:cubicBezTo>
                    <a:pt x="5778266" y="1164709"/>
                    <a:pt x="5701526" y="1123535"/>
                    <a:pt x="5622498" y="1086619"/>
                  </a:cubicBezTo>
                  <a:cubicBezTo>
                    <a:pt x="5286822" y="930699"/>
                    <a:pt x="4906882" y="851533"/>
                    <a:pt x="4493032" y="851533"/>
                  </a:cubicBezTo>
                  <a:cubicBezTo>
                    <a:pt x="4056201" y="851533"/>
                    <a:pt x="3593263" y="940631"/>
                    <a:pt x="3155579" y="1108326"/>
                  </a:cubicBezTo>
                  <a:cubicBezTo>
                    <a:pt x="2721215" y="1275979"/>
                    <a:pt x="2318305" y="1515819"/>
                    <a:pt x="1963832" y="1817700"/>
                  </a:cubicBezTo>
                  <a:cubicBezTo>
                    <a:pt x="1617657" y="2114360"/>
                    <a:pt x="1334332" y="2465358"/>
                    <a:pt x="1144646" y="2832814"/>
                  </a:cubicBezTo>
                  <a:cubicBezTo>
                    <a:pt x="950561" y="3210060"/>
                    <a:pt x="851249" y="3602202"/>
                    <a:pt x="851249" y="3998599"/>
                  </a:cubicBezTo>
                  <a:cubicBezTo>
                    <a:pt x="851249" y="4377547"/>
                    <a:pt x="999792" y="4597311"/>
                    <a:pt x="1336319" y="5057837"/>
                  </a:cubicBezTo>
                  <a:cubicBezTo>
                    <a:pt x="1420450" y="5173181"/>
                    <a:pt x="1507419" y="5292497"/>
                    <a:pt x="1597084" y="5424583"/>
                  </a:cubicBezTo>
                  <a:cubicBezTo>
                    <a:pt x="1914175" y="5891917"/>
                    <a:pt x="2239493" y="6224189"/>
                    <a:pt x="2591910" y="6440122"/>
                  </a:cubicBezTo>
                  <a:cubicBezTo>
                    <a:pt x="2965467" y="6669393"/>
                    <a:pt x="3393219" y="6780621"/>
                    <a:pt x="3899854" y="6780621"/>
                  </a:cubicBezTo>
                  <a:cubicBezTo>
                    <a:pt x="4187861" y="6780621"/>
                    <a:pt x="4454583" y="6711812"/>
                    <a:pt x="4741172" y="6563979"/>
                  </a:cubicBezTo>
                  <a:cubicBezTo>
                    <a:pt x="5034852" y="6412173"/>
                    <a:pt x="5326263" y="6190848"/>
                    <a:pt x="5649171" y="5938452"/>
                  </a:cubicBezTo>
                  <a:cubicBezTo>
                    <a:pt x="5724931" y="5879291"/>
                    <a:pt x="5800409" y="5821406"/>
                    <a:pt x="5873475" y="5764656"/>
                  </a:cubicBezTo>
                  <a:lnTo>
                    <a:pt x="6007612" y="5660343"/>
                  </a:lnTo>
                  <a:lnTo>
                    <a:pt x="6007612" y="6737454"/>
                  </a:lnTo>
                  <a:lnTo>
                    <a:pt x="5929386" y="6797829"/>
                  </a:lnTo>
                  <a:lnTo>
                    <a:pt x="1656512" y="6797829"/>
                  </a:lnTo>
                  <a:lnTo>
                    <a:pt x="1630254" y="6775222"/>
                  </a:lnTo>
                  <a:cubicBezTo>
                    <a:pt x="1360562" y="6528765"/>
                    <a:pt x="1117699" y="6235219"/>
                    <a:pt x="892250" y="5902700"/>
                  </a:cubicBezTo>
                  <a:cubicBezTo>
                    <a:pt x="459249" y="5264548"/>
                    <a:pt x="0" y="4826722"/>
                    <a:pt x="0" y="3998599"/>
                  </a:cubicBezTo>
                  <a:cubicBezTo>
                    <a:pt x="0" y="1790460"/>
                    <a:pt x="2262336" y="285"/>
                    <a:pt x="4493032" y="285"/>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outerShdw blurRad="38100" dist="38100" dir="2700000" algn="tl">
                    <a:srgbClr val="000000">
                      <a:alpha val="43137"/>
                    </a:srgbClr>
                  </a:outerShdw>
                </a:effectLst>
              </a:endParaRPr>
            </a:p>
          </p:txBody>
        </p:sp>
        <p:sp>
          <p:nvSpPr>
            <p:cNvPr id="60" name="Freeform: Shape 59">
              <a:extLst>
                <a:ext uri="{FF2B5EF4-FFF2-40B4-BE49-F238E27FC236}">
                  <a16:creationId xmlns:a16="http://schemas.microsoft.com/office/drawing/2014/main" id="{32B7F0B0-E102-4757-9055-800A572A47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39360" y="75800"/>
              <a:ext cx="6025971" cy="6778911"/>
            </a:xfrm>
            <a:custGeom>
              <a:avLst/>
              <a:gdLst>
                <a:gd name="connsiteX0" fmla="*/ 6025971 w 6025971"/>
                <a:gd name="connsiteY0" fmla="*/ 5825635 h 6797829"/>
                <a:gd name="connsiteX1" fmla="*/ 6025971 w 6025971"/>
                <a:gd name="connsiteY1" fmla="*/ 6723285 h 6797829"/>
                <a:gd name="connsiteX2" fmla="*/ 5929386 w 6025971"/>
                <a:gd name="connsiteY2" fmla="*/ 6797829 h 6797829"/>
                <a:gd name="connsiteX3" fmla="*/ 4560411 w 6025971"/>
                <a:gd name="connsiteY3" fmla="*/ 6797829 h 6797829"/>
                <a:gd name="connsiteX4" fmla="*/ 4597731 w 6025971"/>
                <a:gd name="connsiteY4" fmla="*/ 6785305 h 6797829"/>
                <a:gd name="connsiteX5" fmla="*/ 5736707 w 6025971"/>
                <a:gd name="connsiteY5" fmla="*/ 6050108 h 6797829"/>
                <a:gd name="connsiteX6" fmla="*/ 5960301 w 6025971"/>
                <a:gd name="connsiteY6" fmla="*/ 5876738 h 6797829"/>
                <a:gd name="connsiteX7" fmla="*/ 4493599 w 6025971"/>
                <a:gd name="connsiteY7" fmla="*/ 0 h 6797829"/>
                <a:gd name="connsiteX8" fmla="*/ 5981837 w 6025971"/>
                <a:gd name="connsiteY8" fmla="*/ 314220 h 6797829"/>
                <a:gd name="connsiteX9" fmla="*/ 6025971 w 6025971"/>
                <a:gd name="connsiteY9" fmla="*/ 336254 h 6797829"/>
                <a:gd name="connsiteX10" fmla="*/ 6025971 w 6025971"/>
                <a:gd name="connsiteY10" fmla="*/ 1157325 h 6797829"/>
                <a:gd name="connsiteX11" fmla="*/ 5925889 w 6025971"/>
                <a:gd name="connsiteY11" fmla="*/ 1088522 h 6797829"/>
                <a:gd name="connsiteX12" fmla="*/ 5682227 w 6025971"/>
                <a:gd name="connsiteY12" fmla="*/ 957939 h 6797829"/>
                <a:gd name="connsiteX13" fmla="*/ 4493032 w 6025971"/>
                <a:gd name="connsiteY13" fmla="*/ 709658 h 6797829"/>
                <a:gd name="connsiteX14" fmla="*/ 3104646 w 6025971"/>
                <a:gd name="connsiteY14" fmla="*/ 976666 h 6797829"/>
                <a:gd name="connsiteX15" fmla="*/ 1871612 w 6025971"/>
                <a:gd name="connsiteY15" fmla="*/ 1710017 h 6797829"/>
                <a:gd name="connsiteX16" fmla="*/ 1018661 w 6025971"/>
                <a:gd name="connsiteY16" fmla="*/ 2767694 h 6797829"/>
                <a:gd name="connsiteX17" fmla="*/ 709374 w 6025971"/>
                <a:gd name="connsiteY17" fmla="*/ 3998599 h 6797829"/>
                <a:gd name="connsiteX18" fmla="*/ 1221258 w 6025971"/>
                <a:gd name="connsiteY18" fmla="*/ 5141684 h 6797829"/>
                <a:gd name="connsiteX19" fmla="*/ 1479187 w 6025971"/>
                <a:gd name="connsiteY19" fmla="*/ 5504459 h 6797829"/>
                <a:gd name="connsiteX20" fmla="*/ 3021272 w 6025971"/>
                <a:gd name="connsiteY20" fmla="*/ 6793670 h 6797829"/>
                <a:gd name="connsiteX21" fmla="*/ 3035805 w 6025971"/>
                <a:gd name="connsiteY21" fmla="*/ 6797829 h 6797829"/>
                <a:gd name="connsiteX22" fmla="*/ 1656512 w 6025971"/>
                <a:gd name="connsiteY22" fmla="*/ 6797829 h 6797829"/>
                <a:gd name="connsiteX23" fmla="*/ 1630254 w 6025971"/>
                <a:gd name="connsiteY23" fmla="*/ 6775222 h 6797829"/>
                <a:gd name="connsiteX24" fmla="*/ 892250 w 6025971"/>
                <a:gd name="connsiteY24" fmla="*/ 5902700 h 6797829"/>
                <a:gd name="connsiteX25" fmla="*/ 0 w 6025971"/>
                <a:gd name="connsiteY25" fmla="*/ 3998599 h 6797829"/>
                <a:gd name="connsiteX26" fmla="*/ 4493032 w 6025971"/>
                <a:gd name="connsiteY26" fmla="*/ 285 h 679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5971" h="6797829">
                  <a:moveTo>
                    <a:pt x="6025971" y="5825635"/>
                  </a:moveTo>
                  <a:lnTo>
                    <a:pt x="6025971" y="6723285"/>
                  </a:lnTo>
                  <a:lnTo>
                    <a:pt x="5929386" y="6797829"/>
                  </a:lnTo>
                  <a:lnTo>
                    <a:pt x="4560411" y="6797829"/>
                  </a:lnTo>
                  <a:lnTo>
                    <a:pt x="4597731" y="6785305"/>
                  </a:lnTo>
                  <a:cubicBezTo>
                    <a:pt x="4964953" y="6637825"/>
                    <a:pt x="5315251" y="6379435"/>
                    <a:pt x="5736707" y="6050108"/>
                  </a:cubicBezTo>
                  <a:cubicBezTo>
                    <a:pt x="5812043" y="5991230"/>
                    <a:pt x="5887377" y="5933488"/>
                    <a:pt x="5960301" y="5876738"/>
                  </a:cubicBezTo>
                  <a:close/>
                  <a:moveTo>
                    <a:pt x="4493599" y="0"/>
                  </a:moveTo>
                  <a:cubicBezTo>
                    <a:pt x="5048011" y="0"/>
                    <a:pt x="5546284" y="111886"/>
                    <a:pt x="5981837" y="314220"/>
                  </a:cubicBezTo>
                  <a:lnTo>
                    <a:pt x="6025971" y="336254"/>
                  </a:lnTo>
                  <a:lnTo>
                    <a:pt x="6025971" y="1157325"/>
                  </a:lnTo>
                  <a:lnTo>
                    <a:pt x="5925889" y="1088522"/>
                  </a:lnTo>
                  <a:cubicBezTo>
                    <a:pt x="5847314" y="1040649"/>
                    <a:pt x="5765982" y="997036"/>
                    <a:pt x="5682227" y="957939"/>
                  </a:cubicBezTo>
                  <a:cubicBezTo>
                    <a:pt x="5327823" y="793222"/>
                    <a:pt x="4927595" y="709658"/>
                    <a:pt x="4493032" y="709658"/>
                  </a:cubicBezTo>
                  <a:cubicBezTo>
                    <a:pt x="4031940" y="709658"/>
                    <a:pt x="3564888" y="799465"/>
                    <a:pt x="3104646" y="976666"/>
                  </a:cubicBezTo>
                  <a:cubicBezTo>
                    <a:pt x="2655243" y="1149867"/>
                    <a:pt x="2238358" y="1397822"/>
                    <a:pt x="1871612" y="1710017"/>
                  </a:cubicBezTo>
                  <a:cubicBezTo>
                    <a:pt x="1506427" y="2022852"/>
                    <a:pt x="1219414" y="2378815"/>
                    <a:pt x="1018661" y="2767694"/>
                  </a:cubicBezTo>
                  <a:cubicBezTo>
                    <a:pt x="813368" y="3165227"/>
                    <a:pt x="709374" y="3579358"/>
                    <a:pt x="709374" y="3998599"/>
                  </a:cubicBezTo>
                  <a:cubicBezTo>
                    <a:pt x="709374" y="4421103"/>
                    <a:pt x="875510" y="4667680"/>
                    <a:pt x="1221258" y="5141684"/>
                  </a:cubicBezTo>
                  <a:cubicBezTo>
                    <a:pt x="1304681" y="5256035"/>
                    <a:pt x="1390941" y="5374217"/>
                    <a:pt x="1479187" y="5504459"/>
                  </a:cubicBezTo>
                  <a:cubicBezTo>
                    <a:pt x="1942790" y="6187719"/>
                    <a:pt x="2430063" y="6601673"/>
                    <a:pt x="3021272" y="6793670"/>
                  </a:cubicBezTo>
                  <a:lnTo>
                    <a:pt x="3035805" y="6797829"/>
                  </a:lnTo>
                  <a:lnTo>
                    <a:pt x="1656512" y="6797829"/>
                  </a:lnTo>
                  <a:lnTo>
                    <a:pt x="1630254" y="6775222"/>
                  </a:lnTo>
                  <a:cubicBezTo>
                    <a:pt x="1360562" y="6528765"/>
                    <a:pt x="1117699" y="6235219"/>
                    <a:pt x="892250" y="5902700"/>
                  </a:cubicBezTo>
                  <a:cubicBezTo>
                    <a:pt x="459249" y="5264548"/>
                    <a:pt x="0" y="4826722"/>
                    <a:pt x="0" y="3998599"/>
                  </a:cubicBezTo>
                  <a:cubicBezTo>
                    <a:pt x="0" y="1790460"/>
                    <a:pt x="2262336" y="285"/>
                    <a:pt x="4493032" y="285"/>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outerShdw blurRad="38100" dist="38100" dir="2700000" algn="tl">
                    <a:srgbClr val="000000">
                      <a:alpha val="43137"/>
                    </a:srgbClr>
                  </a:outerShdw>
                </a:effectLst>
              </a:endParaRPr>
            </a:p>
          </p:txBody>
        </p:sp>
        <p:sp>
          <p:nvSpPr>
            <p:cNvPr id="61" name="Freeform: Shape 60">
              <a:extLst>
                <a:ext uri="{FF2B5EF4-FFF2-40B4-BE49-F238E27FC236}">
                  <a16:creationId xmlns:a16="http://schemas.microsoft.com/office/drawing/2014/main" id="{5AB4BAB0-028A-4315-907B-73C93ECCB0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36634" y="56513"/>
              <a:ext cx="6028697" cy="6798198"/>
            </a:xfrm>
            <a:custGeom>
              <a:avLst/>
              <a:gdLst>
                <a:gd name="connsiteX0" fmla="*/ 6028697 w 6028697"/>
                <a:gd name="connsiteY0" fmla="*/ 6155323 h 6817170"/>
                <a:gd name="connsiteX1" fmla="*/ 6028697 w 6028697"/>
                <a:gd name="connsiteY1" fmla="*/ 6817170 h 6817170"/>
                <a:gd name="connsiteX2" fmla="*/ 5157862 w 6028697"/>
                <a:gd name="connsiteY2" fmla="*/ 6817170 h 6817170"/>
                <a:gd name="connsiteX3" fmla="*/ 5347156 w 6028697"/>
                <a:gd name="connsiteY3" fmla="*/ 6687553 h 6817170"/>
                <a:gd name="connsiteX4" fmla="*/ 5487470 w 6028697"/>
                <a:gd name="connsiteY4" fmla="*/ 6581714 h 6817170"/>
                <a:gd name="connsiteX5" fmla="*/ 5627642 w 6028697"/>
                <a:gd name="connsiteY5" fmla="*/ 6472328 h 6817170"/>
                <a:gd name="connsiteX6" fmla="*/ 5911392 w 6028697"/>
                <a:gd name="connsiteY6" fmla="*/ 6245328 h 6817170"/>
                <a:gd name="connsiteX7" fmla="*/ 4481066 w 6028697"/>
                <a:gd name="connsiteY7" fmla="*/ 478 h 6817170"/>
                <a:gd name="connsiteX8" fmla="*/ 4672258 w 6028697"/>
                <a:gd name="connsiteY8" fmla="*/ 7519 h 6817170"/>
                <a:gd name="connsiteX9" fmla="*/ 5429869 w 6028697"/>
                <a:gd name="connsiteY9" fmla="*/ 125134 h 6817170"/>
                <a:gd name="connsiteX10" fmla="*/ 5976319 w 6028697"/>
                <a:gd name="connsiteY10" fmla="*/ 314893 h 6817170"/>
                <a:gd name="connsiteX11" fmla="*/ 6028697 w 6028697"/>
                <a:gd name="connsiteY11" fmla="*/ 339901 h 6817170"/>
                <a:gd name="connsiteX12" fmla="*/ 6028697 w 6028697"/>
                <a:gd name="connsiteY12" fmla="*/ 732458 h 6817170"/>
                <a:gd name="connsiteX13" fmla="*/ 5990985 w 6028697"/>
                <a:gd name="connsiteY13" fmla="*/ 712211 h 6817170"/>
                <a:gd name="connsiteX14" fmla="*/ 5341339 w 6028697"/>
                <a:gd name="connsiteY14" fmla="*/ 475281 h 6817170"/>
                <a:gd name="connsiteX15" fmla="*/ 4651969 w 6028697"/>
                <a:gd name="connsiteY15" fmla="*/ 377104 h 6817170"/>
                <a:gd name="connsiteX16" fmla="*/ 3953093 w 6028697"/>
                <a:gd name="connsiteY16" fmla="*/ 402498 h 6817170"/>
                <a:gd name="connsiteX17" fmla="*/ 3267413 w 6028697"/>
                <a:gd name="connsiteY17" fmla="*/ 546643 h 6817170"/>
                <a:gd name="connsiteX18" fmla="*/ 1439498 w 6028697"/>
                <a:gd name="connsiteY18" fmla="*/ 1568141 h 6817170"/>
                <a:gd name="connsiteX19" fmla="*/ 960671 w 6028697"/>
                <a:gd name="connsiteY19" fmla="*/ 2082013 h 6817170"/>
                <a:gd name="connsiteX20" fmla="*/ 581866 w 6028697"/>
                <a:gd name="connsiteY20" fmla="*/ 2672638 h 6817170"/>
                <a:gd name="connsiteX21" fmla="*/ 324789 w 6028697"/>
                <a:gd name="connsiteY21" fmla="*/ 3325262 h 6817170"/>
                <a:gd name="connsiteX22" fmla="*/ 231151 w 6028697"/>
                <a:gd name="connsiteY22" fmla="*/ 4022292 h 6817170"/>
                <a:gd name="connsiteX23" fmla="*/ 270592 w 6028697"/>
                <a:gd name="connsiteY23" fmla="*/ 4362792 h 6817170"/>
                <a:gd name="connsiteX24" fmla="*/ 387213 w 6028697"/>
                <a:gd name="connsiteY24" fmla="*/ 4681585 h 6817170"/>
                <a:gd name="connsiteX25" fmla="*/ 468507 w 6028697"/>
                <a:gd name="connsiteY25" fmla="*/ 4831546 h 6817170"/>
                <a:gd name="connsiteX26" fmla="*/ 561862 w 6028697"/>
                <a:gd name="connsiteY26" fmla="*/ 4976826 h 6817170"/>
                <a:gd name="connsiteX27" fmla="*/ 777511 w 6028697"/>
                <a:gd name="connsiteY27" fmla="*/ 5257597 h 6817170"/>
                <a:gd name="connsiteX28" fmla="*/ 1010895 w 6028697"/>
                <a:gd name="connsiteY28" fmla="*/ 5540494 h 6817170"/>
                <a:gd name="connsiteX29" fmla="*/ 1126948 w 6028697"/>
                <a:gd name="connsiteY29" fmla="*/ 5688186 h 6817170"/>
                <a:gd name="connsiteX30" fmla="*/ 1182706 w 6028697"/>
                <a:gd name="connsiteY30" fmla="*/ 5760543 h 6817170"/>
                <a:gd name="connsiteX31" fmla="*/ 1237327 w 6028697"/>
                <a:gd name="connsiteY31" fmla="*/ 5830060 h 6817170"/>
                <a:gd name="connsiteX32" fmla="*/ 1706649 w 6028697"/>
                <a:gd name="connsiteY32" fmla="*/ 6342797 h 6817170"/>
                <a:gd name="connsiteX33" fmla="*/ 1956207 w 6028697"/>
                <a:gd name="connsiteY33" fmla="*/ 6573484 h 6817170"/>
                <a:gd name="connsiteX34" fmla="*/ 2217681 w 6028697"/>
                <a:gd name="connsiteY34" fmla="*/ 6786297 h 6817170"/>
                <a:gd name="connsiteX35" fmla="*/ 2260820 w 6028697"/>
                <a:gd name="connsiteY35" fmla="*/ 6817170 h 6817170"/>
                <a:gd name="connsiteX36" fmla="*/ 1429497 w 6028697"/>
                <a:gd name="connsiteY36" fmla="*/ 6817170 h 6817170"/>
                <a:gd name="connsiteX37" fmla="*/ 1327275 w 6028697"/>
                <a:gd name="connsiteY37" fmla="*/ 6713800 h 6817170"/>
                <a:gd name="connsiteX38" fmla="*/ 1080556 w 6028697"/>
                <a:gd name="connsiteY38" fmla="*/ 6414443 h 6817170"/>
                <a:gd name="connsiteX39" fmla="*/ 865189 w 6028697"/>
                <a:gd name="connsiteY39" fmla="*/ 6097496 h 6817170"/>
                <a:gd name="connsiteX40" fmla="*/ 814823 w 6028697"/>
                <a:gd name="connsiteY40" fmla="*/ 6016911 h 6817170"/>
                <a:gd name="connsiteX41" fmla="*/ 766729 w 6028697"/>
                <a:gd name="connsiteY41" fmla="*/ 5938453 h 6817170"/>
                <a:gd name="connsiteX42" fmla="*/ 671672 w 6028697"/>
                <a:gd name="connsiteY42" fmla="*/ 5786648 h 6817170"/>
                <a:gd name="connsiteX43" fmla="*/ 474608 w 6028697"/>
                <a:gd name="connsiteY43" fmla="*/ 5474664 h 6817170"/>
                <a:gd name="connsiteX44" fmla="*/ 282652 w 6028697"/>
                <a:gd name="connsiteY44" fmla="*/ 5146508 h 6817170"/>
                <a:gd name="connsiteX45" fmla="*/ 196108 w 6028697"/>
                <a:gd name="connsiteY45" fmla="*/ 4972712 h 6817170"/>
                <a:gd name="connsiteX46" fmla="*/ 122474 w 6028697"/>
                <a:gd name="connsiteY46" fmla="*/ 4791821 h 6817170"/>
                <a:gd name="connsiteX47" fmla="*/ 65724 w 6028697"/>
                <a:gd name="connsiteY47" fmla="*/ 4603129 h 6817170"/>
                <a:gd name="connsiteX48" fmla="*/ 44727 w 6028697"/>
                <a:gd name="connsiteY48" fmla="*/ 4506937 h 6817170"/>
                <a:gd name="connsiteX49" fmla="*/ 35505 w 6028697"/>
                <a:gd name="connsiteY49" fmla="*/ 4458699 h 6817170"/>
                <a:gd name="connsiteX50" fmla="*/ 27845 w 6028697"/>
                <a:gd name="connsiteY50" fmla="*/ 4410320 h 6817170"/>
                <a:gd name="connsiteX51" fmla="*/ 37 w 6028697"/>
                <a:gd name="connsiteY51" fmla="*/ 4022292 h 6817170"/>
                <a:gd name="connsiteX52" fmla="*/ 78777 w 6028697"/>
                <a:gd name="connsiteY52" fmla="*/ 3267236 h 6817170"/>
                <a:gd name="connsiteX53" fmla="*/ 315424 w 6028697"/>
                <a:gd name="connsiteY53" fmla="*/ 2543673 h 6817170"/>
                <a:gd name="connsiteX54" fmla="*/ 1202710 w 6028697"/>
                <a:gd name="connsiteY54" fmla="*/ 1314895 h 6817170"/>
                <a:gd name="connsiteX55" fmla="*/ 1791065 w 6028697"/>
                <a:gd name="connsiteY55" fmla="*/ 833514 h 6817170"/>
                <a:gd name="connsiteX56" fmla="*/ 3908404 w 6028697"/>
                <a:gd name="connsiteY56" fmla="*/ 29794 h 6817170"/>
                <a:gd name="connsiteX57" fmla="*/ 4481066 w 6028697"/>
                <a:gd name="connsiteY57" fmla="*/ 478 h 68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28697" h="6817170">
                  <a:moveTo>
                    <a:pt x="6028697" y="6155323"/>
                  </a:moveTo>
                  <a:lnTo>
                    <a:pt x="6028697" y="6817170"/>
                  </a:lnTo>
                  <a:lnTo>
                    <a:pt x="5157862" y="6817170"/>
                  </a:lnTo>
                  <a:lnTo>
                    <a:pt x="5347156" y="6687553"/>
                  </a:lnTo>
                  <a:cubicBezTo>
                    <a:pt x="5394117" y="6653219"/>
                    <a:pt x="5440793" y="6617608"/>
                    <a:pt x="5487470" y="6581714"/>
                  </a:cubicBezTo>
                  <a:cubicBezTo>
                    <a:pt x="5534147" y="6545820"/>
                    <a:pt x="5580966" y="6509358"/>
                    <a:pt x="5627642" y="6472328"/>
                  </a:cubicBezTo>
                  <a:lnTo>
                    <a:pt x="5911392" y="6245328"/>
                  </a:lnTo>
                  <a:close/>
                  <a:moveTo>
                    <a:pt x="4481066" y="478"/>
                  </a:moveTo>
                  <a:cubicBezTo>
                    <a:pt x="4544817" y="1422"/>
                    <a:pt x="4608563" y="3769"/>
                    <a:pt x="4672258" y="7519"/>
                  </a:cubicBezTo>
                  <a:cubicBezTo>
                    <a:pt x="4927973" y="22364"/>
                    <a:pt x="5181687" y="61751"/>
                    <a:pt x="5429869" y="125134"/>
                  </a:cubicBezTo>
                  <a:cubicBezTo>
                    <a:pt x="5617090" y="173104"/>
                    <a:pt x="5799867" y="236595"/>
                    <a:pt x="5976319" y="314893"/>
                  </a:cubicBezTo>
                  <a:lnTo>
                    <a:pt x="6028697" y="339901"/>
                  </a:lnTo>
                  <a:lnTo>
                    <a:pt x="6028697" y="732458"/>
                  </a:lnTo>
                  <a:lnTo>
                    <a:pt x="5990985" y="712211"/>
                  </a:lnTo>
                  <a:cubicBezTo>
                    <a:pt x="5783917" y="609342"/>
                    <a:pt x="5566013" y="529876"/>
                    <a:pt x="5341339" y="475281"/>
                  </a:cubicBezTo>
                  <a:cubicBezTo>
                    <a:pt x="5115233" y="420503"/>
                    <a:pt x="4884375" y="387624"/>
                    <a:pt x="4651969" y="377104"/>
                  </a:cubicBezTo>
                  <a:cubicBezTo>
                    <a:pt x="4418713" y="365171"/>
                    <a:pt x="4184861" y="373670"/>
                    <a:pt x="3953093" y="402498"/>
                  </a:cubicBezTo>
                  <a:cubicBezTo>
                    <a:pt x="3721001" y="431832"/>
                    <a:pt x="3491675" y="480040"/>
                    <a:pt x="3267413" y="546643"/>
                  </a:cubicBezTo>
                  <a:cubicBezTo>
                    <a:pt x="2591323" y="750761"/>
                    <a:pt x="1967642" y="1099289"/>
                    <a:pt x="1439498" y="1568141"/>
                  </a:cubicBezTo>
                  <a:cubicBezTo>
                    <a:pt x="1265589" y="1725523"/>
                    <a:pt x="1105393" y="1897434"/>
                    <a:pt x="960671" y="2082013"/>
                  </a:cubicBezTo>
                  <a:cubicBezTo>
                    <a:pt x="815775" y="2266294"/>
                    <a:pt x="688923" y="2464081"/>
                    <a:pt x="581866" y="2672638"/>
                  </a:cubicBezTo>
                  <a:cubicBezTo>
                    <a:pt x="473765" y="2880669"/>
                    <a:pt x="387610" y="3099397"/>
                    <a:pt x="324789" y="3325262"/>
                  </a:cubicBezTo>
                  <a:cubicBezTo>
                    <a:pt x="262714" y="3552403"/>
                    <a:pt x="231223" y="3786822"/>
                    <a:pt x="231151" y="4022292"/>
                  </a:cubicBezTo>
                  <a:cubicBezTo>
                    <a:pt x="231413" y="4136912"/>
                    <a:pt x="244645" y="4251136"/>
                    <a:pt x="270592" y="4362792"/>
                  </a:cubicBezTo>
                  <a:cubicBezTo>
                    <a:pt x="297885" y="4472943"/>
                    <a:pt x="336983" y="4579833"/>
                    <a:pt x="387213" y="4681585"/>
                  </a:cubicBezTo>
                  <a:cubicBezTo>
                    <a:pt x="412042" y="4732517"/>
                    <a:pt x="439423" y="4782457"/>
                    <a:pt x="468507" y="4831546"/>
                  </a:cubicBezTo>
                  <a:cubicBezTo>
                    <a:pt x="497591" y="4880636"/>
                    <a:pt x="529230" y="4929015"/>
                    <a:pt x="561862" y="4976826"/>
                  </a:cubicBezTo>
                  <a:cubicBezTo>
                    <a:pt x="627975" y="5072166"/>
                    <a:pt x="701466" y="5164668"/>
                    <a:pt x="777511" y="5257597"/>
                  </a:cubicBezTo>
                  <a:cubicBezTo>
                    <a:pt x="853556" y="5350524"/>
                    <a:pt x="933574" y="5443594"/>
                    <a:pt x="1010895" y="5540494"/>
                  </a:cubicBezTo>
                  <a:cubicBezTo>
                    <a:pt x="1049957" y="5588732"/>
                    <a:pt x="1088642" y="5637963"/>
                    <a:pt x="1126948" y="5688186"/>
                  </a:cubicBezTo>
                  <a:lnTo>
                    <a:pt x="1182706" y="5760543"/>
                  </a:lnTo>
                  <a:cubicBezTo>
                    <a:pt x="1201007" y="5783669"/>
                    <a:pt x="1218458" y="5807503"/>
                    <a:pt x="1237327" y="5830060"/>
                  </a:cubicBezTo>
                  <a:cubicBezTo>
                    <a:pt x="1383714" y="6009916"/>
                    <a:pt x="1540413" y="6181116"/>
                    <a:pt x="1706649" y="6342797"/>
                  </a:cubicBezTo>
                  <a:cubicBezTo>
                    <a:pt x="1788084" y="6422531"/>
                    <a:pt x="1871265" y="6499427"/>
                    <a:pt x="1956207" y="6573484"/>
                  </a:cubicBezTo>
                  <a:cubicBezTo>
                    <a:pt x="2041332" y="6647402"/>
                    <a:pt x="2127733" y="6718907"/>
                    <a:pt x="2217681" y="6786297"/>
                  </a:cubicBezTo>
                  <a:lnTo>
                    <a:pt x="2260820" y="6817170"/>
                  </a:lnTo>
                  <a:lnTo>
                    <a:pt x="1429497" y="6817170"/>
                  </a:lnTo>
                  <a:lnTo>
                    <a:pt x="1327275" y="6713800"/>
                  </a:lnTo>
                  <a:cubicBezTo>
                    <a:pt x="1239186" y="6618984"/>
                    <a:pt x="1156797" y="6519019"/>
                    <a:pt x="1080556" y="6414443"/>
                  </a:cubicBezTo>
                  <a:cubicBezTo>
                    <a:pt x="1004653" y="6310734"/>
                    <a:pt x="932439" y="6205177"/>
                    <a:pt x="865189" y="6097496"/>
                  </a:cubicBezTo>
                  <a:cubicBezTo>
                    <a:pt x="847881" y="6070823"/>
                    <a:pt x="831565" y="6043725"/>
                    <a:pt x="814823" y="6016911"/>
                  </a:cubicBezTo>
                  <a:lnTo>
                    <a:pt x="766729" y="5938453"/>
                  </a:lnTo>
                  <a:cubicBezTo>
                    <a:pt x="735941" y="5887947"/>
                    <a:pt x="703878" y="5837581"/>
                    <a:pt x="671672" y="5786648"/>
                  </a:cubicBezTo>
                  <a:lnTo>
                    <a:pt x="474608" y="5474664"/>
                  </a:lnTo>
                  <a:cubicBezTo>
                    <a:pt x="408778" y="5368968"/>
                    <a:pt x="343516" y="5260008"/>
                    <a:pt x="282652" y="5146508"/>
                  </a:cubicBezTo>
                  <a:cubicBezTo>
                    <a:pt x="252290" y="5089759"/>
                    <a:pt x="223065" y="5032015"/>
                    <a:pt x="196108" y="4972712"/>
                  </a:cubicBezTo>
                  <a:cubicBezTo>
                    <a:pt x="169152" y="4913408"/>
                    <a:pt x="144607" y="4853111"/>
                    <a:pt x="122474" y="4791821"/>
                  </a:cubicBezTo>
                  <a:cubicBezTo>
                    <a:pt x="100342" y="4730532"/>
                    <a:pt x="81757" y="4666830"/>
                    <a:pt x="65724" y="4603129"/>
                  </a:cubicBezTo>
                  <a:cubicBezTo>
                    <a:pt x="58205" y="4571064"/>
                    <a:pt x="50828" y="4539143"/>
                    <a:pt x="44727" y="4506937"/>
                  </a:cubicBezTo>
                  <a:lnTo>
                    <a:pt x="35505" y="4458699"/>
                  </a:lnTo>
                  <a:lnTo>
                    <a:pt x="27845" y="4410320"/>
                  </a:lnTo>
                  <a:cubicBezTo>
                    <a:pt x="8635" y="4281881"/>
                    <a:pt x="-661" y="4152150"/>
                    <a:pt x="37" y="4022292"/>
                  </a:cubicBezTo>
                  <a:cubicBezTo>
                    <a:pt x="712" y="3768592"/>
                    <a:pt x="27094" y="3515615"/>
                    <a:pt x="78777" y="3267236"/>
                  </a:cubicBezTo>
                  <a:cubicBezTo>
                    <a:pt x="130048" y="3017876"/>
                    <a:pt x="209439" y="2775142"/>
                    <a:pt x="315424" y="2543673"/>
                  </a:cubicBezTo>
                  <a:cubicBezTo>
                    <a:pt x="528236" y="2081161"/>
                    <a:pt x="838234" y="1667312"/>
                    <a:pt x="1202710" y="1314895"/>
                  </a:cubicBezTo>
                  <a:cubicBezTo>
                    <a:pt x="1385514" y="1138814"/>
                    <a:pt x="1582282" y="977831"/>
                    <a:pt x="1791065" y="833514"/>
                  </a:cubicBezTo>
                  <a:cubicBezTo>
                    <a:pt x="2420037" y="395614"/>
                    <a:pt x="3147288" y="119557"/>
                    <a:pt x="3908404" y="29794"/>
                  </a:cubicBezTo>
                  <a:cubicBezTo>
                    <a:pt x="4098509" y="7429"/>
                    <a:pt x="4289811" y="-2355"/>
                    <a:pt x="4481066" y="47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outerShdw blurRad="38100" dist="38100" dir="2700000" algn="tl">
                    <a:srgbClr val="000000">
                      <a:alpha val="43137"/>
                    </a:srgbClr>
                  </a:outerShdw>
                </a:effectLst>
              </a:endParaRPr>
            </a:p>
          </p:txBody>
        </p:sp>
        <p:sp useBgFill="1">
          <p:nvSpPr>
            <p:cNvPr id="62" name="Freeform: Shape 61">
              <a:extLst>
                <a:ext uri="{FF2B5EF4-FFF2-40B4-BE49-F238E27FC236}">
                  <a16:creationId xmlns:a16="http://schemas.microsoft.com/office/drawing/2014/main" id="{D9C0146C-E4E0-4055-8429-E93F25CA60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00215" y="15796"/>
              <a:ext cx="6165116" cy="6838915"/>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outerShdw blurRad="38100" dist="38100" dir="2700000" algn="tl">
                    <a:srgbClr val="000000">
                      <a:alpha val="43137"/>
                    </a:srgbClr>
                  </a:outerShdw>
                </a:effectLst>
              </a:endParaRPr>
            </a:p>
          </p:txBody>
        </p:sp>
        <p:sp useBgFill="1">
          <p:nvSpPr>
            <p:cNvPr id="63" name="Freeform: Shape 62">
              <a:extLst>
                <a:ext uri="{FF2B5EF4-FFF2-40B4-BE49-F238E27FC236}">
                  <a16:creationId xmlns:a16="http://schemas.microsoft.com/office/drawing/2014/main" id="{4D7E2836-120A-433B-84C1-FA3AC0D65E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42280" y="15796"/>
              <a:ext cx="6423053" cy="6838915"/>
            </a:xfrm>
            <a:custGeom>
              <a:avLst/>
              <a:gdLst>
                <a:gd name="connsiteX0" fmla="*/ 5953481 w 6423053"/>
                <a:gd name="connsiteY0" fmla="*/ 0 h 6858000"/>
                <a:gd name="connsiteX1" fmla="*/ 6423053 w 6423053"/>
                <a:gd name="connsiteY1" fmla="*/ 0 h 6858000"/>
                <a:gd name="connsiteX2" fmla="*/ 6423053 w 6423053"/>
                <a:gd name="connsiteY2" fmla="*/ 198945 h 6858000"/>
                <a:gd name="connsiteX3" fmla="*/ 6376812 w 6423053"/>
                <a:gd name="connsiteY3" fmla="*/ 175262 h 6858000"/>
                <a:gd name="connsiteX4" fmla="*/ 5997696 w 6423053"/>
                <a:gd name="connsiteY4" fmla="*/ 14961 h 6858000"/>
                <a:gd name="connsiteX5" fmla="*/ 0 w 6423053"/>
                <a:gd name="connsiteY5" fmla="*/ 0 h 6858000"/>
                <a:gd name="connsiteX6" fmla="*/ 3135749 w 6423053"/>
                <a:gd name="connsiteY6" fmla="*/ 0 h 6858000"/>
                <a:gd name="connsiteX7" fmla="*/ 3091534 w 6423053"/>
                <a:gd name="connsiteY7" fmla="*/ 14961 h 6858000"/>
                <a:gd name="connsiteX8" fmla="*/ 318496 w 6423053"/>
                <a:gd name="connsiteY8" fmla="*/ 3984640 h 6858000"/>
                <a:gd name="connsiteX9" fmla="*/ 1283537 w 6423053"/>
                <a:gd name="connsiteY9" fmla="*/ 6672844 h 6858000"/>
                <a:gd name="connsiteX10" fmla="*/ 1451818 w 6423053"/>
                <a:gd name="connsiteY10" fmla="*/ 6858000 h 6858000"/>
                <a:gd name="connsiteX11" fmla="*/ 0 w 6423053"/>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23053" h="6858000">
                  <a:moveTo>
                    <a:pt x="5953481" y="0"/>
                  </a:moveTo>
                  <a:lnTo>
                    <a:pt x="6423053" y="0"/>
                  </a:lnTo>
                  <a:lnTo>
                    <a:pt x="6423053" y="198945"/>
                  </a:lnTo>
                  <a:lnTo>
                    <a:pt x="6376812" y="175262"/>
                  </a:lnTo>
                  <a:cubicBezTo>
                    <a:pt x="6253642" y="115913"/>
                    <a:pt x="6127152" y="62361"/>
                    <a:pt x="5997696" y="14961"/>
                  </a:cubicBezTo>
                  <a:close/>
                  <a:moveTo>
                    <a:pt x="0" y="0"/>
                  </a:moveTo>
                  <a:lnTo>
                    <a:pt x="3135749" y="0"/>
                  </a:lnTo>
                  <a:lnTo>
                    <a:pt x="3091534" y="14961"/>
                  </a:lnTo>
                  <a:cubicBezTo>
                    <a:pt x="1473341" y="607461"/>
                    <a:pt x="318496" y="2161186"/>
                    <a:pt x="318496" y="3984640"/>
                  </a:cubicBezTo>
                  <a:cubicBezTo>
                    <a:pt x="318496" y="5005774"/>
                    <a:pt x="680656" y="5942322"/>
                    <a:pt x="1283537" y="6672844"/>
                  </a:cubicBezTo>
                  <a:lnTo>
                    <a:pt x="1451818"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outerShdw blurRad="38100" dist="38100" dir="2700000" algn="tl">
                    <a:srgbClr val="000000">
                      <a:alpha val="43137"/>
                    </a:srgbClr>
                  </a:outerShdw>
                </a:effectLst>
              </a:endParaRPr>
            </a:p>
          </p:txBody>
        </p:sp>
      </p:grpSp>
      <p:sp>
        <p:nvSpPr>
          <p:cNvPr id="2" name="Title 1">
            <a:extLst>
              <a:ext uri="{FF2B5EF4-FFF2-40B4-BE49-F238E27FC236}">
                <a16:creationId xmlns:a16="http://schemas.microsoft.com/office/drawing/2014/main" id="{C60E7AEA-1D5C-4427-4161-1AFF321FD197}"/>
              </a:ext>
            </a:extLst>
          </p:cNvPr>
          <p:cNvSpPr>
            <a:spLocks noGrp="1"/>
          </p:cNvSpPr>
          <p:nvPr>
            <p:ph type="title"/>
          </p:nvPr>
        </p:nvSpPr>
        <p:spPr>
          <a:xfrm>
            <a:off x="24735" y="26311"/>
            <a:ext cx="8541749" cy="530191"/>
          </a:xfrm>
        </p:spPr>
        <p:txBody>
          <a:bodyPr vert="horz" lIns="91440" tIns="45720" rIns="91440" bIns="45720" rtlCol="0" anchor="b">
            <a:normAutofit fontScale="90000"/>
          </a:bodyPr>
          <a:lstStyle/>
          <a:p>
            <a:r>
              <a:rPr lang="en-US" sz="3200" b="1" kern="1200" dirty="0">
                <a:solidFill>
                  <a:schemeClr val="bg1"/>
                </a:solidFill>
                <a:latin typeface="+mj-lt"/>
                <a:ea typeface="+mj-ea"/>
                <a:cs typeface="+mj-cs"/>
              </a:rPr>
              <a:t>Impact of EV on the components of the Supply Chain</a:t>
            </a:r>
          </a:p>
        </p:txBody>
      </p:sp>
      <p:sp>
        <p:nvSpPr>
          <p:cNvPr id="22" name="TextBox 21">
            <a:extLst>
              <a:ext uri="{FF2B5EF4-FFF2-40B4-BE49-F238E27FC236}">
                <a16:creationId xmlns:a16="http://schemas.microsoft.com/office/drawing/2014/main" id="{256557BF-5E65-1FDB-F9C9-C0F563FB98BA}"/>
              </a:ext>
            </a:extLst>
          </p:cNvPr>
          <p:cNvSpPr txBox="1"/>
          <p:nvPr/>
        </p:nvSpPr>
        <p:spPr>
          <a:xfrm>
            <a:off x="88203" y="582812"/>
            <a:ext cx="6166317" cy="5663089"/>
          </a:xfrm>
          <a:prstGeom prst="rect">
            <a:avLst/>
          </a:prstGeom>
          <a:solidFill>
            <a:schemeClr val="bg1">
              <a:alpha val="21000"/>
            </a:schemeClr>
          </a:solidFill>
        </p:spPr>
        <p:txBody>
          <a:bodyPr wrap="square" rtlCol="0">
            <a:spAutoFit/>
          </a:bodyPr>
          <a:lstStyle/>
          <a:p>
            <a:r>
              <a:rPr lang="en-GB" sz="2000" b="1" u="sng" dirty="0">
                <a:solidFill>
                  <a:schemeClr val="bg1"/>
                </a:solidFill>
                <a:highlight>
                  <a:srgbClr val="1A4B78"/>
                </a:highlight>
              </a:rPr>
              <a:t>RAW MATERIALS &amp; SUPPLIERS</a:t>
            </a:r>
          </a:p>
          <a:p>
            <a:endParaRPr lang="en-GB" dirty="0"/>
          </a:p>
          <a:p>
            <a:r>
              <a:rPr lang="en-GB" sz="1400" dirty="0">
                <a:solidFill>
                  <a:schemeClr val="bg1"/>
                </a:solidFill>
              </a:rPr>
              <a:t>Increasing need of significant materials (i.e. lithium, cobalt)</a:t>
            </a:r>
          </a:p>
          <a:p>
            <a:r>
              <a:rPr lang="en-GB" sz="1400" dirty="0">
                <a:solidFill>
                  <a:schemeClr val="bg1"/>
                </a:solidFill>
              </a:rPr>
              <a:t>essential for battery production</a:t>
            </a:r>
          </a:p>
          <a:p>
            <a:br>
              <a:rPr lang="en-GB" sz="1400" dirty="0"/>
            </a:br>
            <a:r>
              <a:rPr lang="en-GB" sz="1400" dirty="0"/>
              <a:t>      </a:t>
            </a:r>
            <a:r>
              <a:rPr lang="en-GB" sz="1400" dirty="0">
                <a:solidFill>
                  <a:schemeClr val="bg1"/>
                </a:solidFill>
              </a:rPr>
              <a:t>Challenges:</a:t>
            </a:r>
          </a:p>
          <a:p>
            <a:pPr marL="285750" indent="-285750">
              <a:buFontTx/>
              <a:buChar char="-"/>
            </a:pPr>
            <a:r>
              <a:rPr lang="en-GB" sz="1400" dirty="0">
                <a:solidFill>
                  <a:schemeClr val="bg1"/>
                </a:solidFill>
              </a:rPr>
              <a:t>Capital constraints </a:t>
            </a:r>
            <a:br>
              <a:rPr lang="en-GB" sz="1400" dirty="0">
                <a:solidFill>
                  <a:schemeClr val="bg1"/>
                </a:solidFill>
              </a:rPr>
            </a:br>
            <a:r>
              <a:rPr lang="en-GB" sz="1400" dirty="0">
                <a:solidFill>
                  <a:schemeClr val="bg1"/>
                </a:solidFill>
              </a:rPr>
              <a:t>   </a:t>
            </a:r>
            <a:r>
              <a:rPr lang="en-GB" sz="1400" dirty="0">
                <a:solidFill>
                  <a:srgbClr val="FFC000"/>
                </a:solidFill>
              </a:rPr>
              <a:t>-&gt; Suppliers struggle to invest in R&amp;D + Infrastructure</a:t>
            </a:r>
          </a:p>
          <a:p>
            <a:pPr marL="285750" indent="-285750">
              <a:buFontTx/>
              <a:buChar char="-"/>
            </a:pPr>
            <a:r>
              <a:rPr lang="en-GB" sz="1400" dirty="0">
                <a:solidFill>
                  <a:schemeClr val="bg1"/>
                </a:solidFill>
              </a:rPr>
              <a:t>Availability of these materials</a:t>
            </a:r>
          </a:p>
          <a:p>
            <a:r>
              <a:rPr lang="en-GB" sz="1400" dirty="0"/>
              <a:t>         </a:t>
            </a:r>
            <a:r>
              <a:rPr lang="en-GB" sz="1400" dirty="0">
                <a:solidFill>
                  <a:srgbClr val="FFC000"/>
                </a:solidFill>
              </a:rPr>
              <a:t>-&gt; Effect on market penetration &amp; scalability</a:t>
            </a:r>
          </a:p>
          <a:p>
            <a:br>
              <a:rPr lang="en-GB" sz="1400" dirty="0"/>
            </a:br>
            <a:r>
              <a:rPr lang="en-GB" sz="1400" dirty="0"/>
              <a:t>      </a:t>
            </a:r>
            <a:r>
              <a:rPr lang="en-GB" sz="1400" dirty="0">
                <a:solidFill>
                  <a:schemeClr val="bg1"/>
                </a:solidFill>
              </a:rPr>
              <a:t>Opportunities:</a:t>
            </a:r>
          </a:p>
          <a:p>
            <a:r>
              <a:rPr lang="en-GB" sz="1400" dirty="0">
                <a:solidFill>
                  <a:schemeClr val="bg1"/>
                </a:solidFill>
              </a:rPr>
              <a:t>- Predictive modelling tools</a:t>
            </a:r>
          </a:p>
          <a:p>
            <a:r>
              <a:rPr lang="en-GB" sz="1400" dirty="0"/>
              <a:t>   </a:t>
            </a:r>
            <a:r>
              <a:rPr lang="en-GB" sz="1400" dirty="0">
                <a:solidFill>
                  <a:srgbClr val="92D050"/>
                </a:solidFill>
              </a:rPr>
              <a:t>-&gt; Energy efficiency, better forecasting demand &amp; market</a:t>
            </a:r>
            <a:br>
              <a:rPr lang="en-GB" sz="1400" dirty="0">
                <a:solidFill>
                  <a:srgbClr val="92D050"/>
                </a:solidFill>
              </a:rPr>
            </a:br>
            <a:r>
              <a:rPr lang="en-GB" sz="1400" dirty="0">
                <a:solidFill>
                  <a:srgbClr val="92D050"/>
                </a:solidFill>
              </a:rPr>
              <a:t>        trends, efficient resource allocation</a:t>
            </a:r>
          </a:p>
          <a:p>
            <a:r>
              <a:rPr lang="en-GB" sz="1400" dirty="0">
                <a:solidFill>
                  <a:schemeClr val="bg1"/>
                </a:solidFill>
              </a:rPr>
              <a:t>-Process optimizations (e.g. improved thermal </a:t>
            </a:r>
            <a:r>
              <a:rPr lang="en-GB" sz="1400" dirty="0" err="1">
                <a:solidFill>
                  <a:schemeClr val="bg1"/>
                </a:solidFill>
              </a:rPr>
              <a:t>mgmt</a:t>
            </a:r>
            <a:r>
              <a:rPr lang="en-GB" sz="1400" dirty="0">
                <a:solidFill>
                  <a:schemeClr val="bg1"/>
                </a:solidFill>
              </a:rPr>
              <a:t> during battery assembly) </a:t>
            </a:r>
          </a:p>
          <a:p>
            <a:r>
              <a:rPr lang="en-GB" dirty="0"/>
              <a:t>   </a:t>
            </a:r>
            <a:r>
              <a:rPr lang="en-GB" sz="1400" dirty="0">
                <a:solidFill>
                  <a:srgbClr val="92D050"/>
                </a:solidFill>
              </a:rPr>
              <a:t>-&gt; reduce energy consumption &amp; increase durability of batteries</a:t>
            </a:r>
          </a:p>
          <a:p>
            <a:br>
              <a:rPr lang="en-GB" dirty="0"/>
            </a:br>
            <a:r>
              <a:rPr lang="en-GB" sz="1800" b="1" u="sng" dirty="0">
                <a:solidFill>
                  <a:schemeClr val="bg1"/>
                </a:solidFill>
                <a:highlight>
                  <a:srgbClr val="1A4B78"/>
                </a:highlight>
              </a:rPr>
              <a:t> MANUFACTURERS &amp; PRODUCTION PROCESSES</a:t>
            </a:r>
            <a:endParaRPr lang="en-GB" dirty="0"/>
          </a:p>
          <a:p>
            <a:br>
              <a:rPr lang="en-GB" dirty="0"/>
            </a:br>
            <a:r>
              <a:rPr lang="en-GB" sz="1400" dirty="0">
                <a:solidFill>
                  <a:schemeClr val="bg1"/>
                </a:solidFill>
              </a:rPr>
              <a:t>Dual production scenarios or investment on EV facilities</a:t>
            </a:r>
          </a:p>
          <a:p>
            <a:endParaRPr lang="en-GB" sz="1400" dirty="0">
              <a:solidFill>
                <a:schemeClr val="bg1"/>
              </a:solidFill>
            </a:endParaRPr>
          </a:p>
          <a:p>
            <a:r>
              <a:rPr lang="en-GB" sz="1400" dirty="0">
                <a:solidFill>
                  <a:schemeClr val="bg1"/>
                </a:solidFill>
              </a:rPr>
              <a:t>Unique requirements of EV production: Battery assembly &amp; Electric drivetrains</a:t>
            </a:r>
          </a:p>
        </p:txBody>
      </p:sp>
      <p:pic>
        <p:nvPicPr>
          <p:cNvPr id="31" name="Graphic 30" descr="Hurdle with solid fill">
            <a:extLst>
              <a:ext uri="{FF2B5EF4-FFF2-40B4-BE49-F238E27FC236}">
                <a16:creationId xmlns:a16="http://schemas.microsoft.com/office/drawing/2014/main" id="{700343B7-6208-8762-78A5-4D49DD09DD3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8201" y="1799751"/>
            <a:ext cx="302862" cy="302862"/>
          </a:xfrm>
          <a:prstGeom prst="rect">
            <a:avLst/>
          </a:prstGeom>
        </p:spPr>
      </p:pic>
      <p:pic>
        <p:nvPicPr>
          <p:cNvPr id="37" name="Graphic 36" descr="Target with solid fill">
            <a:extLst>
              <a:ext uri="{FF2B5EF4-FFF2-40B4-BE49-F238E27FC236}">
                <a16:creationId xmlns:a16="http://schemas.microsoft.com/office/drawing/2014/main" id="{8D782007-3916-910E-8367-EC25F7E0A4D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8201" y="3043000"/>
            <a:ext cx="302862" cy="302862"/>
          </a:xfrm>
          <a:prstGeom prst="rect">
            <a:avLst/>
          </a:prstGeom>
        </p:spPr>
      </p:pic>
    </p:spTree>
    <p:extLst>
      <p:ext uri="{BB962C8B-B14F-4D97-AF65-F5344CB8AC3E}">
        <p14:creationId xmlns:p14="http://schemas.microsoft.com/office/powerpoint/2010/main" val="405396124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5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xEl>
                                              <p:pRg st="2" end="2"/>
                                            </p:txEl>
                                          </p:spTgt>
                                        </p:tgtEl>
                                        <p:attrNameLst>
                                          <p:attrName>style.visibility</p:attrName>
                                        </p:attrNameLst>
                                      </p:cBhvr>
                                      <p:to>
                                        <p:strVal val="visible"/>
                                      </p:to>
                                    </p:set>
                                    <p:animEffect transition="in" filter="fade">
                                      <p:cBhvr>
                                        <p:cTn id="12" dur="500"/>
                                        <p:tgtEl>
                                          <p:spTgt spid="22">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2">
                                            <p:txEl>
                                              <p:pRg st="3" end="3"/>
                                            </p:txEl>
                                          </p:spTgt>
                                        </p:tgtEl>
                                        <p:attrNameLst>
                                          <p:attrName>style.visibility</p:attrName>
                                        </p:attrNameLst>
                                      </p:cBhvr>
                                      <p:to>
                                        <p:strVal val="visible"/>
                                      </p:to>
                                    </p:set>
                                    <p:animEffect transition="in" filter="fade">
                                      <p:cBhvr>
                                        <p:cTn id="15" dur="500"/>
                                        <p:tgtEl>
                                          <p:spTgt spid="22">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2">
                                            <p:txEl>
                                              <p:pRg st="4" end="4"/>
                                            </p:txEl>
                                          </p:spTgt>
                                        </p:tgtEl>
                                        <p:attrNameLst>
                                          <p:attrName>style.visibility</p:attrName>
                                        </p:attrNameLst>
                                      </p:cBhvr>
                                      <p:to>
                                        <p:strVal val="visible"/>
                                      </p:to>
                                    </p:set>
                                    <p:animEffect transition="in" filter="fade">
                                      <p:cBhvr>
                                        <p:cTn id="20" dur="500"/>
                                        <p:tgtEl>
                                          <p:spTgt spid="22">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cTn>
                              </p:par>
                              <p:par>
                                <p:cTn id="24" presetID="10" presetClass="entr" presetSubtype="0" fill="hold" nodeType="withEffect">
                                  <p:stCondLst>
                                    <p:cond delay="0"/>
                                  </p:stCondLst>
                                  <p:childTnLst>
                                    <p:set>
                                      <p:cBhvr>
                                        <p:cTn id="25" dur="1" fill="hold">
                                          <p:stCondLst>
                                            <p:cond delay="0"/>
                                          </p:stCondLst>
                                        </p:cTn>
                                        <p:tgtEl>
                                          <p:spTgt spid="22">
                                            <p:txEl>
                                              <p:pRg st="5" end="5"/>
                                            </p:txEl>
                                          </p:spTgt>
                                        </p:tgtEl>
                                        <p:attrNameLst>
                                          <p:attrName>style.visibility</p:attrName>
                                        </p:attrNameLst>
                                      </p:cBhvr>
                                      <p:to>
                                        <p:strVal val="visible"/>
                                      </p:to>
                                    </p:set>
                                    <p:animEffect transition="in" filter="fade">
                                      <p:cBhvr>
                                        <p:cTn id="26" dur="500"/>
                                        <p:tgtEl>
                                          <p:spTgt spid="22">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22">
                                            <p:txEl>
                                              <p:pRg st="6" end="6"/>
                                            </p:txEl>
                                          </p:spTgt>
                                        </p:tgtEl>
                                        <p:attrNameLst>
                                          <p:attrName>style.visibility</p:attrName>
                                        </p:attrNameLst>
                                      </p:cBhvr>
                                      <p:to>
                                        <p:strVal val="visible"/>
                                      </p:to>
                                    </p:set>
                                    <p:animEffect transition="in" filter="fade">
                                      <p:cBhvr>
                                        <p:cTn id="29" dur="500"/>
                                        <p:tgtEl>
                                          <p:spTgt spid="22">
                                            <p:txEl>
                                              <p:pRg st="6" end="6"/>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22">
                                            <p:txEl>
                                              <p:pRg st="7" end="7"/>
                                            </p:txEl>
                                          </p:spTgt>
                                        </p:tgtEl>
                                        <p:attrNameLst>
                                          <p:attrName>style.visibility</p:attrName>
                                        </p:attrNameLst>
                                      </p:cBhvr>
                                      <p:to>
                                        <p:strVal val="visible"/>
                                      </p:to>
                                    </p:set>
                                    <p:animEffect transition="in" filter="fade">
                                      <p:cBhvr>
                                        <p:cTn id="32" dur="500"/>
                                        <p:tgtEl>
                                          <p:spTgt spid="22">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2">
                                            <p:txEl>
                                              <p:pRg st="8" end="8"/>
                                            </p:txEl>
                                          </p:spTgt>
                                        </p:tgtEl>
                                        <p:attrNameLst>
                                          <p:attrName>style.visibility</p:attrName>
                                        </p:attrNameLst>
                                      </p:cBhvr>
                                      <p:to>
                                        <p:strVal val="visible"/>
                                      </p:to>
                                    </p:set>
                                    <p:animEffect transition="in" filter="fade">
                                      <p:cBhvr>
                                        <p:cTn id="37" dur="500"/>
                                        <p:tgtEl>
                                          <p:spTgt spid="22">
                                            <p:txEl>
                                              <p:pRg st="8" end="8"/>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par>
                                <p:cTn id="41" presetID="10" presetClass="entr" presetSubtype="0" fill="hold" nodeType="withEffect">
                                  <p:stCondLst>
                                    <p:cond delay="0"/>
                                  </p:stCondLst>
                                  <p:childTnLst>
                                    <p:set>
                                      <p:cBhvr>
                                        <p:cTn id="42" dur="1" fill="hold">
                                          <p:stCondLst>
                                            <p:cond delay="0"/>
                                          </p:stCondLst>
                                        </p:cTn>
                                        <p:tgtEl>
                                          <p:spTgt spid="22">
                                            <p:txEl>
                                              <p:pRg st="9" end="9"/>
                                            </p:txEl>
                                          </p:spTgt>
                                        </p:tgtEl>
                                        <p:attrNameLst>
                                          <p:attrName>style.visibility</p:attrName>
                                        </p:attrNameLst>
                                      </p:cBhvr>
                                      <p:to>
                                        <p:strVal val="visible"/>
                                      </p:to>
                                    </p:set>
                                    <p:animEffect transition="in" filter="fade">
                                      <p:cBhvr>
                                        <p:cTn id="43" dur="500"/>
                                        <p:tgtEl>
                                          <p:spTgt spid="22">
                                            <p:txEl>
                                              <p:pRg st="9" end="9"/>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22">
                                            <p:txEl>
                                              <p:pRg st="10" end="10"/>
                                            </p:txEl>
                                          </p:spTgt>
                                        </p:tgtEl>
                                        <p:attrNameLst>
                                          <p:attrName>style.visibility</p:attrName>
                                        </p:attrNameLst>
                                      </p:cBhvr>
                                      <p:to>
                                        <p:strVal val="visible"/>
                                      </p:to>
                                    </p:set>
                                    <p:animEffect transition="in" filter="fade">
                                      <p:cBhvr>
                                        <p:cTn id="46" dur="500"/>
                                        <p:tgtEl>
                                          <p:spTgt spid="22">
                                            <p:txEl>
                                              <p:pRg st="10" end="10"/>
                                            </p:txEl>
                                          </p:spTgt>
                                        </p:tgtEl>
                                      </p:cBhvr>
                                    </p:animEffect>
                                  </p:childTnLst>
                                </p:cTn>
                              </p:par>
                              <p:par>
                                <p:cTn id="47" presetID="10" presetClass="entr" presetSubtype="0" fill="hold" nodeType="withEffect">
                                  <p:stCondLst>
                                    <p:cond delay="0"/>
                                  </p:stCondLst>
                                  <p:childTnLst>
                                    <p:set>
                                      <p:cBhvr>
                                        <p:cTn id="48" dur="1" fill="hold">
                                          <p:stCondLst>
                                            <p:cond delay="0"/>
                                          </p:stCondLst>
                                        </p:cTn>
                                        <p:tgtEl>
                                          <p:spTgt spid="22">
                                            <p:txEl>
                                              <p:pRg st="11" end="11"/>
                                            </p:txEl>
                                          </p:spTgt>
                                        </p:tgtEl>
                                        <p:attrNameLst>
                                          <p:attrName>style.visibility</p:attrName>
                                        </p:attrNameLst>
                                      </p:cBhvr>
                                      <p:to>
                                        <p:strVal val="visible"/>
                                      </p:to>
                                    </p:set>
                                    <p:animEffect transition="in" filter="fade">
                                      <p:cBhvr>
                                        <p:cTn id="49" dur="500"/>
                                        <p:tgtEl>
                                          <p:spTgt spid="22">
                                            <p:txEl>
                                              <p:pRg st="11" end="11"/>
                                            </p:txEl>
                                          </p:spTgt>
                                        </p:tgtEl>
                                      </p:cBhvr>
                                    </p:animEffect>
                                  </p:childTnLst>
                                </p:cTn>
                              </p:par>
                              <p:par>
                                <p:cTn id="50" presetID="10" presetClass="entr" presetSubtype="0" fill="hold" nodeType="withEffect">
                                  <p:stCondLst>
                                    <p:cond delay="0"/>
                                  </p:stCondLst>
                                  <p:childTnLst>
                                    <p:set>
                                      <p:cBhvr>
                                        <p:cTn id="51" dur="1" fill="hold">
                                          <p:stCondLst>
                                            <p:cond delay="0"/>
                                          </p:stCondLst>
                                        </p:cTn>
                                        <p:tgtEl>
                                          <p:spTgt spid="22">
                                            <p:txEl>
                                              <p:pRg st="12" end="12"/>
                                            </p:txEl>
                                          </p:spTgt>
                                        </p:tgtEl>
                                        <p:attrNameLst>
                                          <p:attrName>style.visibility</p:attrName>
                                        </p:attrNameLst>
                                      </p:cBhvr>
                                      <p:to>
                                        <p:strVal val="visible"/>
                                      </p:to>
                                    </p:set>
                                    <p:animEffect transition="in" filter="fade">
                                      <p:cBhvr>
                                        <p:cTn id="52" dur="500"/>
                                        <p:tgtEl>
                                          <p:spTgt spid="22">
                                            <p:txEl>
                                              <p:pRg st="12" end="12"/>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2">
                                            <p:txEl>
                                              <p:pRg st="13" end="13"/>
                                            </p:txEl>
                                          </p:spTgt>
                                        </p:tgtEl>
                                        <p:attrNameLst>
                                          <p:attrName>style.visibility</p:attrName>
                                        </p:attrNameLst>
                                      </p:cBhvr>
                                      <p:to>
                                        <p:strVal val="visible"/>
                                      </p:to>
                                    </p:set>
                                    <p:animEffect transition="in" filter="fade">
                                      <p:cBhvr>
                                        <p:cTn id="57" dur="500"/>
                                        <p:tgtEl>
                                          <p:spTgt spid="22">
                                            <p:txEl>
                                              <p:pRg st="13" end="13"/>
                                            </p:txEl>
                                          </p:spTgt>
                                        </p:tgtEl>
                                      </p:cBhvr>
                                    </p:animEffect>
                                  </p:childTnLst>
                                </p:cTn>
                              </p:par>
                              <p:par>
                                <p:cTn id="58" presetID="10" presetClass="entr" presetSubtype="0" fill="hold" nodeType="withEffect">
                                  <p:stCondLst>
                                    <p:cond delay="0"/>
                                  </p:stCondLst>
                                  <p:childTnLst>
                                    <p:set>
                                      <p:cBhvr>
                                        <p:cTn id="59" dur="1" fill="hold">
                                          <p:stCondLst>
                                            <p:cond delay="0"/>
                                          </p:stCondLst>
                                        </p:cTn>
                                        <p:tgtEl>
                                          <p:spTgt spid="22">
                                            <p:txEl>
                                              <p:pRg st="14" end="14"/>
                                            </p:txEl>
                                          </p:spTgt>
                                        </p:tgtEl>
                                        <p:attrNameLst>
                                          <p:attrName>style.visibility</p:attrName>
                                        </p:attrNameLst>
                                      </p:cBhvr>
                                      <p:to>
                                        <p:strVal val="visible"/>
                                      </p:to>
                                    </p:set>
                                    <p:animEffect transition="in" filter="fade">
                                      <p:cBhvr>
                                        <p:cTn id="60" dur="500"/>
                                        <p:tgtEl>
                                          <p:spTgt spid="22">
                                            <p:txEl>
                                              <p:pRg st="14" end="14"/>
                                            </p:txEl>
                                          </p:spTgt>
                                        </p:tgtEl>
                                      </p:cBhvr>
                                    </p:animEffect>
                                  </p:childTnLst>
                                </p:cTn>
                              </p:par>
                              <p:par>
                                <p:cTn id="61" presetID="10" presetClass="entr" presetSubtype="0" fill="hold" nodeType="withEffect">
                                  <p:stCondLst>
                                    <p:cond delay="0"/>
                                  </p:stCondLst>
                                  <p:childTnLst>
                                    <p:set>
                                      <p:cBhvr>
                                        <p:cTn id="62" dur="1" fill="hold">
                                          <p:stCondLst>
                                            <p:cond delay="0"/>
                                          </p:stCondLst>
                                        </p:cTn>
                                        <p:tgtEl>
                                          <p:spTgt spid="22">
                                            <p:txEl>
                                              <p:pRg st="16" end="16"/>
                                            </p:txEl>
                                          </p:spTgt>
                                        </p:tgtEl>
                                        <p:attrNameLst>
                                          <p:attrName>style.visibility</p:attrName>
                                        </p:attrNameLst>
                                      </p:cBhvr>
                                      <p:to>
                                        <p:strVal val="visible"/>
                                      </p:to>
                                    </p:set>
                                    <p:animEffect transition="in" filter="fade">
                                      <p:cBhvr>
                                        <p:cTn id="63" dur="500"/>
                                        <p:tgtEl>
                                          <p:spTgt spid="22">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1445942-24D0-9801-87A6-69BDF0DB2344}"/>
            </a:ext>
          </a:extLst>
        </p:cNvPr>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32E62931-8EB4-42BB-BAAB-D8757BE66D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23B1779-CA07-EE98-4CE0-0C4A74DE411F}"/>
              </a:ext>
            </a:extLst>
          </p:cNvPr>
          <p:cNvSpPr>
            <a:spLocks noGrp="1"/>
          </p:cNvSpPr>
          <p:nvPr>
            <p:ph type="title"/>
          </p:nvPr>
        </p:nvSpPr>
        <p:spPr>
          <a:xfrm>
            <a:off x="6094475" y="353609"/>
            <a:ext cx="5864914" cy="516902"/>
          </a:xfrm>
          <a:noFill/>
        </p:spPr>
        <p:txBody>
          <a:bodyPr vert="horz" lIns="91440" tIns="45720" rIns="91440" bIns="45720" rtlCol="0" anchor="b">
            <a:noAutofit/>
          </a:bodyPr>
          <a:lstStyle/>
          <a:p>
            <a:r>
              <a:rPr lang="en-US" sz="2800" b="1" dirty="0"/>
              <a:t>Impact of EV on After Sale Services</a:t>
            </a:r>
          </a:p>
        </p:txBody>
      </p:sp>
      <p:pic>
        <p:nvPicPr>
          <p:cNvPr id="7" name="Picture 6" descr="A hand holding a car icon&#10;&#10;Description automatically generated">
            <a:extLst>
              <a:ext uri="{FF2B5EF4-FFF2-40B4-BE49-F238E27FC236}">
                <a16:creationId xmlns:a16="http://schemas.microsoft.com/office/drawing/2014/main" id="{4D1B5B54-AEB4-F27E-FC4C-D14E7BC06B3A}"/>
              </a:ext>
            </a:extLst>
          </p:cNvPr>
          <p:cNvPicPr>
            <a:picLocks noChangeAspect="1"/>
          </p:cNvPicPr>
          <p:nvPr/>
        </p:nvPicPr>
        <p:blipFill>
          <a:blip r:embed="rId3">
            <a:extLst>
              <a:ext uri="{28A0092B-C50C-407E-A947-70E740481C1C}">
                <a14:useLocalDpi xmlns:a14="http://schemas.microsoft.com/office/drawing/2010/main" val="0"/>
              </a:ext>
            </a:extLst>
          </a:blip>
          <a:srcRect l="21701" r="19845" b="-1"/>
          <a:stretch/>
        </p:blipFill>
        <p:spPr>
          <a:xfrm>
            <a:off x="1" y="10"/>
            <a:ext cx="5372099" cy="6857990"/>
          </a:xfrm>
          <a:prstGeom prst="rect">
            <a:avLst/>
          </a:prstGeom>
        </p:spPr>
      </p:pic>
      <p:sp>
        <p:nvSpPr>
          <p:cNvPr id="9" name="TextBox 8">
            <a:extLst>
              <a:ext uri="{FF2B5EF4-FFF2-40B4-BE49-F238E27FC236}">
                <a16:creationId xmlns:a16="http://schemas.microsoft.com/office/drawing/2014/main" id="{6DF657F5-BBBD-CEC1-9BCC-D19747C195D8}"/>
              </a:ext>
            </a:extLst>
          </p:cNvPr>
          <p:cNvSpPr txBox="1"/>
          <p:nvPr/>
        </p:nvSpPr>
        <p:spPr>
          <a:xfrm>
            <a:off x="5268649" y="1554647"/>
            <a:ext cx="7023754" cy="3816429"/>
          </a:xfrm>
          <a:prstGeom prst="rect">
            <a:avLst/>
          </a:prstGeom>
          <a:noFill/>
        </p:spPr>
        <p:txBody>
          <a:bodyPr wrap="square" rtlCol="0">
            <a:spAutoFit/>
          </a:bodyPr>
          <a:lstStyle/>
          <a:p>
            <a:pPr marL="285750" indent="-285750">
              <a:buBlip>
                <a:blip r:embed="rId4">
                  <a:extLst>
                    <a:ext uri="{96DAC541-7B7A-43D3-8B79-37D633B846F1}">
                      <asvg:svgBlip xmlns:asvg="http://schemas.microsoft.com/office/drawing/2016/SVG/main" r:embed="rId5"/>
                    </a:ext>
                  </a:extLst>
                </a:blip>
              </a:buBlip>
            </a:pPr>
            <a:r>
              <a:rPr lang="en-GB" dirty="0"/>
              <a:t>Challenge in managing spare parts inventories</a:t>
            </a:r>
            <a:br>
              <a:rPr lang="en-GB" dirty="0"/>
            </a:br>
            <a:r>
              <a:rPr lang="en-GB" sz="1600" dirty="0"/>
              <a:t>- EV components require specialized production processes</a:t>
            </a:r>
            <a:br>
              <a:rPr lang="en-GB" sz="1600" dirty="0"/>
            </a:br>
            <a:r>
              <a:rPr lang="en-GB" sz="1600" dirty="0"/>
              <a:t>- Sourced from limited number of suppliers</a:t>
            </a:r>
            <a:br>
              <a:rPr lang="en-GB" dirty="0"/>
            </a:br>
            <a:br>
              <a:rPr lang="en-GB" dirty="0"/>
            </a:br>
            <a:r>
              <a:rPr lang="en-GB" dirty="0"/>
              <a:t>                                          Drive up costs</a:t>
            </a:r>
          </a:p>
          <a:p>
            <a:endParaRPr lang="en-GB" dirty="0"/>
          </a:p>
          <a:p>
            <a:pPr marL="285750" indent="-285750">
              <a:buBlip>
                <a:blip r:embed="rId4">
                  <a:extLst>
                    <a:ext uri="{96DAC541-7B7A-43D3-8B79-37D633B846F1}">
                      <asvg:svgBlip xmlns:asvg="http://schemas.microsoft.com/office/drawing/2016/SVG/main" r:embed="rId5"/>
                    </a:ext>
                  </a:extLst>
                </a:blip>
              </a:buBlip>
            </a:pPr>
            <a:r>
              <a:rPr lang="en-GB" dirty="0"/>
              <a:t>Traditional automotive repair networks </a:t>
            </a:r>
            <a:br>
              <a:rPr lang="en-GB" dirty="0"/>
            </a:br>
            <a:r>
              <a:rPr lang="en-GB" sz="1600" dirty="0"/>
              <a:t>- Lack of skills, technology and infrastructure</a:t>
            </a:r>
            <a:br>
              <a:rPr lang="en-GB" sz="1600" dirty="0"/>
            </a:br>
            <a:r>
              <a:rPr lang="en-GB" sz="1600" dirty="0"/>
              <a:t>-&gt; Need of training, technology upgrades and strategic partnerships</a:t>
            </a:r>
          </a:p>
          <a:p>
            <a:pPr marL="285750" indent="-285750">
              <a:buBlip>
                <a:blip r:embed="rId4">
                  <a:extLst>
                    <a:ext uri="{96DAC541-7B7A-43D3-8B79-37D633B846F1}">
                      <asvg:svgBlip xmlns:asvg="http://schemas.microsoft.com/office/drawing/2016/SVG/main" r:embed="rId5"/>
                    </a:ext>
                  </a:extLst>
                </a:blip>
              </a:buBlip>
            </a:pPr>
            <a:endParaRPr lang="en-GB" sz="1600" dirty="0"/>
          </a:p>
          <a:p>
            <a:pPr marL="285750" indent="-285750">
              <a:buBlip>
                <a:blip r:embed="rId4">
                  <a:extLst>
                    <a:ext uri="{96DAC541-7B7A-43D3-8B79-37D633B846F1}">
                      <asvg:svgBlip xmlns:asvg="http://schemas.microsoft.com/office/drawing/2016/SVG/main" r:embed="rId5"/>
                    </a:ext>
                  </a:extLst>
                </a:blip>
              </a:buBlip>
            </a:pPr>
            <a:r>
              <a:rPr lang="en-GB" dirty="0"/>
              <a:t>Minimization of environmental impacts of after-sales operations</a:t>
            </a:r>
            <a:br>
              <a:rPr lang="en-GB" dirty="0"/>
            </a:br>
            <a:r>
              <a:rPr lang="en-GB" dirty="0"/>
              <a:t>- Incorporation of circular economy principles</a:t>
            </a:r>
            <a:br>
              <a:rPr lang="en-GB" dirty="0"/>
            </a:br>
            <a:r>
              <a:rPr lang="en-GB" dirty="0"/>
              <a:t>  </a:t>
            </a:r>
            <a:r>
              <a:rPr lang="en-GB" sz="1600" dirty="0"/>
              <a:t>(use of recycled parts, waste reduction)</a:t>
            </a:r>
            <a:br>
              <a:rPr lang="en-GB" sz="1600" dirty="0"/>
            </a:br>
            <a:r>
              <a:rPr lang="en-GB" dirty="0"/>
              <a:t>- Battery components management</a:t>
            </a:r>
          </a:p>
        </p:txBody>
      </p:sp>
      <p:sp>
        <p:nvSpPr>
          <p:cNvPr id="11" name="Arrow: Down 10">
            <a:extLst>
              <a:ext uri="{FF2B5EF4-FFF2-40B4-BE49-F238E27FC236}">
                <a16:creationId xmlns:a16="http://schemas.microsoft.com/office/drawing/2014/main" id="{98BEF82A-41C3-5AF6-26D1-AE7BB55F0773}"/>
              </a:ext>
            </a:extLst>
          </p:cNvPr>
          <p:cNvSpPr/>
          <p:nvPr/>
        </p:nvSpPr>
        <p:spPr>
          <a:xfrm>
            <a:off x="8181724" y="2425148"/>
            <a:ext cx="200025" cy="238125"/>
          </a:xfrm>
          <a:prstGeom prst="down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Graphic 3" descr="Search Inventory with solid fill">
            <a:extLst>
              <a:ext uri="{FF2B5EF4-FFF2-40B4-BE49-F238E27FC236}">
                <a16:creationId xmlns:a16="http://schemas.microsoft.com/office/drawing/2014/main" id="{9DA49194-C18A-2183-0514-1522B6DEC32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188981" y="1689100"/>
            <a:ext cx="469348" cy="469348"/>
          </a:xfrm>
          <a:prstGeom prst="rect">
            <a:avLst/>
          </a:prstGeom>
        </p:spPr>
      </p:pic>
      <p:pic>
        <p:nvPicPr>
          <p:cNvPr id="6" name="Graphic 5" descr="Car Mechanic with solid fill">
            <a:extLst>
              <a:ext uri="{FF2B5EF4-FFF2-40B4-BE49-F238E27FC236}">
                <a16:creationId xmlns:a16="http://schemas.microsoft.com/office/drawing/2014/main" id="{7FE80D46-2EAF-CF36-2802-CD986772131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201129" y="3200400"/>
            <a:ext cx="457200" cy="457200"/>
          </a:xfrm>
          <a:prstGeom prst="rect">
            <a:avLst/>
          </a:prstGeom>
        </p:spPr>
      </p:pic>
      <p:pic>
        <p:nvPicPr>
          <p:cNvPr id="10" name="Graphic 9" descr="Sustainability with solid fill">
            <a:extLst>
              <a:ext uri="{FF2B5EF4-FFF2-40B4-BE49-F238E27FC236}">
                <a16:creationId xmlns:a16="http://schemas.microsoft.com/office/drawing/2014/main" id="{5E118507-F974-8909-89D0-CB0E851C48B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1188158" y="4629701"/>
            <a:ext cx="457200" cy="457200"/>
          </a:xfrm>
          <a:prstGeom prst="rect">
            <a:avLst/>
          </a:prstGeom>
        </p:spPr>
      </p:pic>
    </p:spTree>
    <p:extLst>
      <p:ext uri="{BB962C8B-B14F-4D97-AF65-F5344CB8AC3E}">
        <p14:creationId xmlns:p14="http://schemas.microsoft.com/office/powerpoint/2010/main" val="2863565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xEl>
                                              <p:pRg st="2" end="2"/>
                                            </p:txEl>
                                          </p:spTgt>
                                        </p:tgtEl>
                                        <p:attrNameLst>
                                          <p:attrName>style.visibility</p:attrName>
                                        </p:attrNameLst>
                                      </p:cBhvr>
                                      <p:to>
                                        <p:strVal val="visible"/>
                                      </p:to>
                                    </p:set>
                                    <p:animEffect transition="in" filter="fade">
                                      <p:cBhvr>
                                        <p:cTn id="23" dur="500"/>
                                        <p:tgtEl>
                                          <p:spTgt spid="9">
                                            <p:txEl>
                                              <p:pRg st="2" end="2"/>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animEffect transition="in" filter="fade">
                                      <p:cBhvr>
                                        <p:cTn id="31" dur="500"/>
                                        <p:tgtEl>
                                          <p:spTgt spid="9">
                                            <p:txEl>
                                              <p:pRg st="4" end="4"/>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827C296-24FB-BB27-7EA7-211D99AD800C}"/>
            </a:ext>
          </a:extLst>
        </p:cNvPr>
        <p:cNvGrpSpPr/>
        <p:nvPr/>
      </p:nvGrpSpPr>
      <p:grpSpPr>
        <a:xfrm>
          <a:off x="0" y="0"/>
          <a:ext cx="0" cy="0"/>
          <a:chOff x="0" y="0"/>
          <a:chExt cx="0" cy="0"/>
        </a:xfrm>
      </p:grpSpPr>
      <p:pic>
        <p:nvPicPr>
          <p:cNvPr id="5" name="Content Placeholder 4" descr="A person holding a glowing globe&#10;&#10;Description automatically generated">
            <a:extLst>
              <a:ext uri="{FF2B5EF4-FFF2-40B4-BE49-F238E27FC236}">
                <a16:creationId xmlns:a16="http://schemas.microsoft.com/office/drawing/2014/main" id="{116DB5A0-C8BE-76A8-BD0A-EA56EB336704}"/>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rcRect t="9464" b="5949"/>
          <a:stretch/>
        </p:blipFill>
        <p:spPr>
          <a:xfrm>
            <a:off x="20" y="10"/>
            <a:ext cx="12191980" cy="6857990"/>
          </a:xfrm>
          <a:prstGeom prst="rect">
            <a:avLst/>
          </a:prstGeom>
        </p:spPr>
      </p:pic>
      <p:sp>
        <p:nvSpPr>
          <p:cNvPr id="19" name="Rectangle 18">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885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B09CA4E-16BC-1654-CCD2-C2D6891033D1}"/>
              </a:ext>
            </a:extLst>
          </p:cNvPr>
          <p:cNvSpPr>
            <a:spLocks noGrp="1"/>
          </p:cNvSpPr>
          <p:nvPr>
            <p:ph type="title"/>
          </p:nvPr>
        </p:nvSpPr>
        <p:spPr>
          <a:xfrm>
            <a:off x="-20" y="425950"/>
            <a:ext cx="12192019" cy="744836"/>
          </a:xfrm>
        </p:spPr>
        <p:txBody>
          <a:bodyPr vert="horz" lIns="91440" tIns="45720" rIns="91440" bIns="45720" rtlCol="0" anchor="ctr">
            <a:normAutofit fontScale="90000"/>
          </a:bodyPr>
          <a:lstStyle/>
          <a:p>
            <a:pPr algn="ctr"/>
            <a:r>
              <a:rPr lang="en-US" sz="3600" b="1" dirty="0">
                <a:solidFill>
                  <a:schemeClr val="tx1">
                    <a:lumMod val="85000"/>
                    <a:lumOff val="15000"/>
                  </a:schemeClr>
                </a:solidFill>
              </a:rPr>
              <a:t>Innovations &amp; Technological trends in Automotive Supply Chain</a:t>
            </a:r>
          </a:p>
        </p:txBody>
      </p:sp>
      <p:cxnSp>
        <p:nvCxnSpPr>
          <p:cNvPr id="21" name="Straight Connector 20">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35069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124356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47872DF-FE3D-8CD6-7FD1-FDC9B4A5D370}"/>
              </a:ext>
            </a:extLst>
          </p:cNvPr>
          <p:cNvSpPr txBox="1"/>
          <p:nvPr/>
        </p:nvSpPr>
        <p:spPr>
          <a:xfrm>
            <a:off x="-20" y="2264461"/>
            <a:ext cx="12192000" cy="3416320"/>
          </a:xfrm>
          <a:prstGeom prst="rect">
            <a:avLst/>
          </a:prstGeom>
          <a:solidFill>
            <a:schemeClr val="bg1">
              <a:alpha val="85000"/>
            </a:schemeClr>
          </a:solidFill>
        </p:spPr>
        <p:txBody>
          <a:bodyPr wrap="square" rtlCol="0">
            <a:spAutoFit/>
          </a:bodyPr>
          <a:lstStyle/>
          <a:p>
            <a:pPr marL="285750" indent="-285750">
              <a:buFont typeface="Wingdings" panose="05000000000000000000" pitchFamily="2" charset="2"/>
              <a:buChar char="Ø"/>
            </a:pPr>
            <a:r>
              <a:rPr lang="en-GB" dirty="0"/>
              <a:t>Design and Optimization of Reverse supply chains</a:t>
            </a:r>
            <a:br>
              <a:rPr lang="en-GB" dirty="0"/>
            </a:br>
            <a:r>
              <a:rPr lang="en-GB" dirty="0"/>
              <a:t>Reusable vehicle components (i.e. CFRP), Recycling, material recovery, Car Sharing models</a:t>
            </a:r>
          </a:p>
          <a:p>
            <a:pPr marL="285750" indent="-285750">
              <a:buFont typeface="Wingdings" panose="05000000000000000000" pitchFamily="2" charset="2"/>
              <a:buChar char="Ø"/>
            </a:pPr>
            <a:endParaRPr lang="en-GB" dirty="0"/>
          </a:p>
          <a:p>
            <a:pPr marL="285750" indent="-285750">
              <a:buFont typeface="Wingdings" panose="05000000000000000000" pitchFamily="2" charset="2"/>
              <a:buChar char="Ø"/>
            </a:pPr>
            <a:r>
              <a:rPr lang="en-GB" dirty="0"/>
              <a:t>Sustainability KPIs for automotive industry ( industrial waste, energy usage, material reuse )</a:t>
            </a:r>
          </a:p>
          <a:p>
            <a:endParaRPr lang="en-GB" dirty="0"/>
          </a:p>
          <a:p>
            <a:pPr marL="285750" indent="-285750">
              <a:buFont typeface="Wingdings" panose="05000000000000000000" pitchFamily="2" charset="2"/>
              <a:buChar char="Ø"/>
            </a:pPr>
            <a:r>
              <a:rPr lang="en-GB" dirty="0"/>
              <a:t>Advancements in drivetrain technologies (i.e. integrated e-axle drive) -&gt; energy efficiency</a:t>
            </a:r>
          </a:p>
          <a:p>
            <a:pPr marL="285750" indent="-285750">
              <a:buFont typeface="Wingdings" panose="05000000000000000000" pitchFamily="2" charset="2"/>
              <a:buChar char="Ø"/>
            </a:pPr>
            <a:endParaRPr lang="en-GB" dirty="0"/>
          </a:p>
          <a:p>
            <a:pPr marL="285750" indent="-285750">
              <a:buFont typeface="Wingdings" panose="05000000000000000000" pitchFamily="2" charset="2"/>
              <a:buChar char="Ø"/>
            </a:pPr>
            <a:r>
              <a:rPr lang="en-GB" dirty="0"/>
              <a:t>Advancements in battery technology (Increased range, faster charging)</a:t>
            </a:r>
          </a:p>
          <a:p>
            <a:pPr marL="285750" indent="-285750">
              <a:buFont typeface="Wingdings" panose="05000000000000000000" pitchFamily="2" charset="2"/>
              <a:buChar char="Ø"/>
            </a:pPr>
            <a:endParaRPr lang="en-GB" dirty="0"/>
          </a:p>
          <a:p>
            <a:pPr marL="285750" indent="-285750">
              <a:buFont typeface="Wingdings" panose="05000000000000000000" pitchFamily="2" charset="2"/>
              <a:buChar char="Ø"/>
            </a:pPr>
            <a:r>
              <a:rPr lang="en-GB" dirty="0"/>
              <a:t>Infrastructure development (Smart cities concept)</a:t>
            </a:r>
          </a:p>
          <a:p>
            <a:pPr marL="285750" indent="-285750">
              <a:buFont typeface="Wingdings" panose="05000000000000000000" pitchFamily="2" charset="2"/>
              <a:buChar char="Ø"/>
            </a:pPr>
            <a:endParaRPr lang="en-GB" dirty="0"/>
          </a:p>
          <a:p>
            <a:pPr marL="285750" indent="-285750">
              <a:buFont typeface="Wingdings" panose="05000000000000000000" pitchFamily="2" charset="2"/>
              <a:buChar char="Ø"/>
            </a:pPr>
            <a:r>
              <a:rPr lang="en-GB" dirty="0"/>
              <a:t>Advanced Technologies ( Internet of Things (IoT), Artificial Intelligence (AI), predictive analytics, Big Data, Blockchain)</a:t>
            </a:r>
          </a:p>
        </p:txBody>
      </p:sp>
    </p:spTree>
    <p:extLst>
      <p:ext uri="{BB962C8B-B14F-4D97-AF65-F5344CB8AC3E}">
        <p14:creationId xmlns:p14="http://schemas.microsoft.com/office/powerpoint/2010/main" val="344724967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fade">
                                      <p:cBhvr>
                                        <p:cTn id="22" dur="500"/>
                                        <p:tgtEl>
                                          <p:spTgt spid="6">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animEffect transition="in" filter="fade">
                                      <p:cBhvr>
                                        <p:cTn id="27" dur="500"/>
                                        <p:tgtEl>
                                          <p:spTgt spid="6">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10" end="10"/>
                                            </p:txEl>
                                          </p:spTgt>
                                        </p:tgtEl>
                                        <p:attrNameLst>
                                          <p:attrName>style.visibility</p:attrName>
                                        </p:attrNameLst>
                                      </p:cBhvr>
                                      <p:to>
                                        <p:strVal val="visible"/>
                                      </p:to>
                                    </p:set>
                                    <p:animEffect transition="in" filter="fade">
                                      <p:cBhvr>
                                        <p:cTn id="32"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7F3620F-7DBA-DC03-3672-1C58AA486DFF}"/>
            </a:ext>
          </a:extLst>
        </p:cNvPr>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35788D51-20F3-48D4-6490-7238E94E339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92972D50-2BF2-0698-E71C-3F1FC2997A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93A30F-3AE3-8FBA-A811-F0B05FF13803}"/>
              </a:ext>
            </a:extLst>
          </p:cNvPr>
          <p:cNvSpPr>
            <a:spLocks noGrp="1"/>
          </p:cNvSpPr>
          <p:nvPr>
            <p:ph type="title"/>
          </p:nvPr>
        </p:nvSpPr>
        <p:spPr>
          <a:xfrm>
            <a:off x="607834" y="421450"/>
            <a:ext cx="10911914" cy="656265"/>
          </a:xfrm>
        </p:spPr>
        <p:txBody>
          <a:bodyPr vert="horz" lIns="91440" tIns="45720" rIns="91440" bIns="45720" rtlCol="0" anchor="t">
            <a:normAutofit/>
          </a:bodyPr>
          <a:lstStyle/>
          <a:p>
            <a:r>
              <a:rPr lang="en-US" sz="3400" b="1" dirty="0"/>
              <a:t>Conclusion</a:t>
            </a:r>
          </a:p>
        </p:txBody>
      </p:sp>
      <p:cxnSp>
        <p:nvCxnSpPr>
          <p:cNvPr id="14" name="Straight Connector 13">
            <a:extLst>
              <a:ext uri="{FF2B5EF4-FFF2-40B4-BE49-F238E27FC236}">
                <a16:creationId xmlns:a16="http://schemas.microsoft.com/office/drawing/2014/main" id="{5185B0D9-9A00-E4D1-A9FC-D915ED0B4CE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72253" y="6272784"/>
            <a:ext cx="10847495"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AD8E38EB-1BFC-A6AC-AE98-60AF20EB93A3}"/>
              </a:ext>
            </a:extLst>
          </p:cNvPr>
          <p:cNvSpPr txBox="1"/>
          <p:nvPr/>
        </p:nvSpPr>
        <p:spPr>
          <a:xfrm>
            <a:off x="773710" y="1401786"/>
            <a:ext cx="10644579" cy="3139321"/>
          </a:xfrm>
          <a:prstGeom prst="rect">
            <a:avLst/>
          </a:prstGeom>
          <a:noFill/>
        </p:spPr>
        <p:txBody>
          <a:bodyPr wrap="square" rtlCol="0">
            <a:spAutoFit/>
          </a:bodyPr>
          <a:lstStyle/>
          <a:p>
            <a:r>
              <a:rPr lang="en-GB" dirty="0"/>
              <a:t>The transformation of the automotive supply chain from traditional to an EV one is marked by both CHALLENGES and OPPORTUNITIES</a:t>
            </a:r>
          </a:p>
          <a:p>
            <a:endParaRPr lang="en-GB" dirty="0"/>
          </a:p>
          <a:p>
            <a:r>
              <a:rPr lang="en-GB" u="sng" dirty="0"/>
              <a:t>MODEL CHANGE</a:t>
            </a:r>
            <a:br>
              <a:rPr lang="en-GB" dirty="0"/>
            </a:br>
            <a:r>
              <a:rPr lang="en-GB" dirty="0"/>
              <a:t>From “make-use-dispose” model to closed loop supply chain system </a:t>
            </a:r>
          </a:p>
          <a:p>
            <a:endParaRPr lang="en-GB" dirty="0"/>
          </a:p>
          <a:p>
            <a:r>
              <a:rPr lang="en-GB" u="sng" dirty="0"/>
              <a:t>CHANGES IN SUPPLY CHAIN STRUCTURES</a:t>
            </a:r>
          </a:p>
          <a:p>
            <a:r>
              <a:rPr lang="en-GB" dirty="0"/>
              <a:t>Necessary changes in sourcing, logistics, production and distribution processes</a:t>
            </a:r>
          </a:p>
          <a:p>
            <a:endParaRPr lang="en-GB" dirty="0"/>
          </a:p>
          <a:p>
            <a:r>
              <a:rPr lang="en-GB" u="sng" dirty="0"/>
              <a:t>TECHNOLOGY &amp; PROCESS IMPROVEMENT TOOLS</a:t>
            </a:r>
          </a:p>
          <a:p>
            <a:r>
              <a:rPr lang="en-GB" dirty="0"/>
              <a:t>Internet of Things (IoT), blockchain, AI-driven solutions, Big Data, predictive modelling,</a:t>
            </a:r>
          </a:p>
        </p:txBody>
      </p:sp>
      <p:sp>
        <p:nvSpPr>
          <p:cNvPr id="5" name="TextBox 4">
            <a:extLst>
              <a:ext uri="{FF2B5EF4-FFF2-40B4-BE49-F238E27FC236}">
                <a16:creationId xmlns:a16="http://schemas.microsoft.com/office/drawing/2014/main" id="{A3435523-2197-FFFC-6D7F-0256B6003421}"/>
              </a:ext>
            </a:extLst>
          </p:cNvPr>
          <p:cNvSpPr txBox="1"/>
          <p:nvPr/>
        </p:nvSpPr>
        <p:spPr>
          <a:xfrm>
            <a:off x="713232" y="5303300"/>
            <a:ext cx="10632547" cy="707886"/>
          </a:xfrm>
          <a:prstGeom prst="rect">
            <a:avLst/>
          </a:prstGeom>
          <a:noFill/>
        </p:spPr>
        <p:txBody>
          <a:bodyPr wrap="square" rtlCol="0">
            <a:spAutoFit/>
          </a:bodyPr>
          <a:lstStyle/>
          <a:p>
            <a:r>
              <a:rPr lang="en-GB" sz="2000" b="1" dirty="0"/>
              <a:t>TRANS</a:t>
            </a:r>
            <a:r>
              <a:rPr lang="el-GR" sz="2000" b="1" dirty="0"/>
              <a:t>Ι</a:t>
            </a:r>
            <a:r>
              <a:rPr lang="en-GB" sz="2000" b="1" dirty="0"/>
              <a:t>TION:</a:t>
            </a:r>
            <a:br>
              <a:rPr lang="en-GB" sz="2000" b="1" dirty="0"/>
            </a:br>
            <a:r>
              <a:rPr lang="en-GB" sz="2000" b="1" dirty="0"/>
              <a:t>Integrating innovation, sustainability and advanced technological solutions. </a:t>
            </a:r>
          </a:p>
        </p:txBody>
      </p:sp>
      <p:sp>
        <p:nvSpPr>
          <p:cNvPr id="6" name="Arrow: Down 5">
            <a:extLst>
              <a:ext uri="{FF2B5EF4-FFF2-40B4-BE49-F238E27FC236}">
                <a16:creationId xmlns:a16="http://schemas.microsoft.com/office/drawing/2014/main" id="{A442A5A4-F0ED-A1BB-01E8-0CAF2CDEDE97}"/>
              </a:ext>
            </a:extLst>
          </p:cNvPr>
          <p:cNvSpPr/>
          <p:nvPr/>
        </p:nvSpPr>
        <p:spPr>
          <a:xfrm>
            <a:off x="5414879" y="4755900"/>
            <a:ext cx="276726" cy="332607"/>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11772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500"/>
                                        <p:tgtEl>
                                          <p:spTgt spid="3">
                                            <p:txEl>
                                              <p:pRg st="8" end="8"/>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2B259B3-10C3-F63E-4500-E89375FF17D0}"/>
            </a:ext>
          </a:extLst>
        </p:cNvPr>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2C092037-4F96-D412-F8EC-52E00B400D8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2E270409-7823-ED21-4DF3-68F92DE3A9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81DCB3-AB71-F9B7-D5D0-59FB177B23E4}"/>
              </a:ext>
            </a:extLst>
          </p:cNvPr>
          <p:cNvSpPr>
            <a:spLocks noGrp="1"/>
          </p:cNvSpPr>
          <p:nvPr>
            <p:ph type="title"/>
          </p:nvPr>
        </p:nvSpPr>
        <p:spPr>
          <a:xfrm>
            <a:off x="3083210" y="116997"/>
            <a:ext cx="6025579" cy="656265"/>
          </a:xfrm>
        </p:spPr>
        <p:txBody>
          <a:bodyPr vert="horz" lIns="91440" tIns="45720" rIns="91440" bIns="45720" rtlCol="0" anchor="t">
            <a:normAutofit/>
          </a:bodyPr>
          <a:lstStyle/>
          <a:p>
            <a:r>
              <a:rPr lang="en-US" sz="3400" b="1" dirty="0"/>
              <a:t>Limitations &amp; Future Research</a:t>
            </a:r>
          </a:p>
        </p:txBody>
      </p:sp>
      <p:cxnSp>
        <p:nvCxnSpPr>
          <p:cNvPr id="14" name="Straight Connector 13">
            <a:extLst>
              <a:ext uri="{FF2B5EF4-FFF2-40B4-BE49-F238E27FC236}">
                <a16:creationId xmlns:a16="http://schemas.microsoft.com/office/drawing/2014/main" id="{7167514B-565C-E7F3-033E-D39DE039CDB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72253" y="6272784"/>
            <a:ext cx="10847495" cy="0"/>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Content Placeholder 4" descr="Books with solid fill">
            <a:extLst>
              <a:ext uri="{FF2B5EF4-FFF2-40B4-BE49-F238E27FC236}">
                <a16:creationId xmlns:a16="http://schemas.microsoft.com/office/drawing/2014/main" id="{4972E17E-CB0B-D517-B7DA-3922927B5E75}"/>
              </a:ext>
            </a:extLst>
          </p:cNvPr>
          <p:cNvPicPr>
            <a:picLocks noGrp="1" noChangeAspect="1"/>
          </p:cNvPicPr>
          <p:nvPr>
            <p:ph sz="half" idx="1"/>
          </p:nvPr>
        </p:nvPicPr>
        <p:blipFill>
          <a:blip r:embed="rId3">
            <a:extLst>
              <a:ext uri="{96DAC541-7B7A-43D3-8B79-37D633B846F1}">
                <asvg:svgBlip xmlns:asvg="http://schemas.microsoft.com/office/drawing/2016/SVG/main" r:embed="rId4"/>
              </a:ext>
            </a:extLst>
          </a:blip>
          <a:stretch>
            <a:fillRect/>
          </a:stretch>
        </p:blipFill>
        <p:spPr>
          <a:xfrm>
            <a:off x="9161032" y="803391"/>
            <a:ext cx="684810" cy="684810"/>
          </a:xfrm>
        </p:spPr>
      </p:pic>
      <p:pic>
        <p:nvPicPr>
          <p:cNvPr id="7" name="Graphic 6" descr="Full Brick Wall with solid fill">
            <a:extLst>
              <a:ext uri="{FF2B5EF4-FFF2-40B4-BE49-F238E27FC236}">
                <a16:creationId xmlns:a16="http://schemas.microsoft.com/office/drawing/2014/main" id="{AC8FFDB2-9066-EB5C-66EE-59F7766242B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05326" y="818219"/>
            <a:ext cx="684810" cy="684810"/>
          </a:xfrm>
          <a:prstGeom prst="rect">
            <a:avLst/>
          </a:prstGeom>
        </p:spPr>
      </p:pic>
      <p:sp>
        <p:nvSpPr>
          <p:cNvPr id="9" name="TextBox 8">
            <a:extLst>
              <a:ext uri="{FF2B5EF4-FFF2-40B4-BE49-F238E27FC236}">
                <a16:creationId xmlns:a16="http://schemas.microsoft.com/office/drawing/2014/main" id="{DA6F3A12-521B-0AB1-DC1C-A9D8406FB2E1}"/>
              </a:ext>
            </a:extLst>
          </p:cNvPr>
          <p:cNvSpPr txBox="1"/>
          <p:nvPr/>
        </p:nvSpPr>
        <p:spPr>
          <a:xfrm>
            <a:off x="391885" y="1756481"/>
            <a:ext cx="5166703" cy="3416320"/>
          </a:xfrm>
          <a:prstGeom prst="rect">
            <a:avLst/>
          </a:prstGeom>
          <a:noFill/>
        </p:spPr>
        <p:txBody>
          <a:bodyPr wrap="square" rtlCol="0">
            <a:spAutoFit/>
          </a:bodyPr>
          <a:lstStyle/>
          <a:p>
            <a:pPr marL="400050" indent="-400050">
              <a:buFont typeface="+mj-lt"/>
              <a:buAutoNum type="romanUcPeriod"/>
            </a:pPr>
            <a:r>
              <a:rPr lang="en-GB" dirty="0"/>
              <a:t>Geographical and regulatory scope of the already existing research.</a:t>
            </a:r>
            <a:br>
              <a:rPr lang="en-GB" dirty="0"/>
            </a:br>
            <a:r>
              <a:rPr lang="en-GB" dirty="0"/>
              <a:t>Focus on specific regions such as Europe, North America or China.</a:t>
            </a:r>
          </a:p>
          <a:p>
            <a:pPr marL="400050" indent="-400050">
              <a:buFont typeface="+mj-lt"/>
              <a:buAutoNum type="romanUcPeriod"/>
            </a:pPr>
            <a:r>
              <a:rPr lang="en-GB" dirty="0"/>
              <a:t>Emphasis on theoretical frameworks and simulation models. Not always useful for real world application.</a:t>
            </a:r>
          </a:p>
          <a:p>
            <a:pPr marL="400050" indent="-400050">
              <a:buFont typeface="+mj-lt"/>
              <a:buAutoNum type="romanUcPeriod"/>
            </a:pPr>
            <a:r>
              <a:rPr lang="en-GB" dirty="0"/>
              <a:t>High focus on materials such as lithium and cobalt and not on alternative materials or technologies.</a:t>
            </a:r>
          </a:p>
          <a:p>
            <a:pPr marL="400050" indent="-400050">
              <a:buFont typeface="+mj-lt"/>
              <a:buAutoNum type="romanUcPeriod"/>
            </a:pPr>
            <a:r>
              <a:rPr lang="en-GB" dirty="0"/>
              <a:t>Transition to EV only from technological and operational perspective.</a:t>
            </a:r>
          </a:p>
        </p:txBody>
      </p:sp>
      <p:sp>
        <p:nvSpPr>
          <p:cNvPr id="11" name="TextBox 10">
            <a:extLst>
              <a:ext uri="{FF2B5EF4-FFF2-40B4-BE49-F238E27FC236}">
                <a16:creationId xmlns:a16="http://schemas.microsoft.com/office/drawing/2014/main" id="{C5E2933A-7B5B-9F2A-A07D-B4CA736D3EE7}"/>
              </a:ext>
            </a:extLst>
          </p:cNvPr>
          <p:cNvSpPr txBox="1"/>
          <p:nvPr/>
        </p:nvSpPr>
        <p:spPr>
          <a:xfrm>
            <a:off x="6633413" y="1777182"/>
            <a:ext cx="5166701" cy="2862322"/>
          </a:xfrm>
          <a:prstGeom prst="rect">
            <a:avLst/>
          </a:prstGeom>
          <a:noFill/>
        </p:spPr>
        <p:txBody>
          <a:bodyPr wrap="square" rtlCol="0">
            <a:spAutoFit/>
          </a:bodyPr>
          <a:lstStyle/>
          <a:p>
            <a:pPr marL="400050" indent="-400050">
              <a:buFont typeface="+mj-lt"/>
              <a:buAutoNum type="romanUcPeriod"/>
            </a:pPr>
            <a:r>
              <a:rPr lang="en-GB" dirty="0"/>
              <a:t>Future research needs to focus on different regions as well and less developed areas.</a:t>
            </a:r>
          </a:p>
          <a:p>
            <a:pPr marL="400050" indent="-400050">
              <a:buFont typeface="+mj-lt"/>
              <a:buAutoNum type="romanUcPeriod"/>
            </a:pPr>
            <a:r>
              <a:rPr lang="en-GB" dirty="0"/>
              <a:t>Future studies should involve historical data from industries implementing these strategies.</a:t>
            </a:r>
          </a:p>
          <a:p>
            <a:pPr marL="400050" indent="-400050">
              <a:buFont typeface="+mj-lt"/>
              <a:buAutoNum type="romanUcPeriod"/>
            </a:pPr>
            <a:r>
              <a:rPr lang="en-GB" dirty="0"/>
              <a:t>Future research to consider emerging technologies, that may disrupt current assumptions about material dependencies and supply chain configurations.</a:t>
            </a:r>
          </a:p>
          <a:p>
            <a:pPr marL="400050" indent="-400050">
              <a:buFont typeface="+mj-lt"/>
              <a:buAutoNum type="romanUcPeriod"/>
            </a:pPr>
            <a:r>
              <a:rPr lang="en-GB" dirty="0"/>
              <a:t>More emphasis needs to be placed on social and behavioural factors.</a:t>
            </a:r>
          </a:p>
        </p:txBody>
      </p:sp>
    </p:spTree>
    <p:extLst>
      <p:ext uri="{BB962C8B-B14F-4D97-AF65-F5344CB8AC3E}">
        <p14:creationId xmlns:p14="http://schemas.microsoft.com/office/powerpoint/2010/main" val="1208002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1">
                                            <p:txEl>
                                              <p:pRg st="0" end="0"/>
                                            </p:txEl>
                                          </p:spTgt>
                                        </p:tgtEl>
                                        <p:attrNameLst>
                                          <p:attrName>style.visibility</p:attrName>
                                        </p:attrNameLst>
                                      </p:cBhvr>
                                      <p:to>
                                        <p:strVal val="visible"/>
                                      </p:to>
                                    </p:set>
                                    <p:animEffect transition="in" filter="fade">
                                      <p:cBhvr>
                                        <p:cTn id="21" dur="500"/>
                                        <p:tgtEl>
                                          <p:spTgt spid="11">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9">
                                            <p:txEl>
                                              <p:pRg st="1" end="1"/>
                                            </p:txEl>
                                          </p:spTgt>
                                        </p:tgtEl>
                                        <p:attrNameLst>
                                          <p:attrName>style.visibility</p:attrName>
                                        </p:attrNameLst>
                                      </p:cBhvr>
                                      <p:to>
                                        <p:strVal val="visible"/>
                                      </p:to>
                                    </p:set>
                                    <p:animEffect transition="in" filter="fade">
                                      <p:cBhvr>
                                        <p:cTn id="26" dur="500"/>
                                        <p:tgtEl>
                                          <p:spTgt spid="9">
                                            <p:txEl>
                                              <p:pRg st="1" end="1"/>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1">
                                            <p:txEl>
                                              <p:pRg st="1" end="1"/>
                                            </p:txEl>
                                          </p:spTgt>
                                        </p:tgtEl>
                                        <p:attrNameLst>
                                          <p:attrName>style.visibility</p:attrName>
                                        </p:attrNameLst>
                                      </p:cBhvr>
                                      <p:to>
                                        <p:strVal val="visible"/>
                                      </p:to>
                                    </p:set>
                                    <p:animEffect transition="in" filter="fade">
                                      <p:cBhvr>
                                        <p:cTn id="29" dur="500"/>
                                        <p:tgtEl>
                                          <p:spTgt spid="11">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9">
                                            <p:txEl>
                                              <p:pRg st="2" end="2"/>
                                            </p:txEl>
                                          </p:spTgt>
                                        </p:tgtEl>
                                        <p:attrNameLst>
                                          <p:attrName>style.visibility</p:attrName>
                                        </p:attrNameLst>
                                      </p:cBhvr>
                                      <p:to>
                                        <p:strVal val="visible"/>
                                      </p:to>
                                    </p:set>
                                    <p:animEffect transition="in" filter="fade">
                                      <p:cBhvr>
                                        <p:cTn id="34" dur="500"/>
                                        <p:tgtEl>
                                          <p:spTgt spid="9">
                                            <p:txEl>
                                              <p:pRg st="2" end="2"/>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1">
                                            <p:txEl>
                                              <p:pRg st="2" end="2"/>
                                            </p:txEl>
                                          </p:spTgt>
                                        </p:tgtEl>
                                        <p:attrNameLst>
                                          <p:attrName>style.visibility</p:attrName>
                                        </p:attrNameLst>
                                      </p:cBhvr>
                                      <p:to>
                                        <p:strVal val="visible"/>
                                      </p:to>
                                    </p:set>
                                    <p:animEffect transition="in" filter="fade">
                                      <p:cBhvr>
                                        <p:cTn id="37" dur="500"/>
                                        <p:tgtEl>
                                          <p:spTgt spid="11">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9">
                                            <p:txEl>
                                              <p:pRg st="3" end="3"/>
                                            </p:txEl>
                                          </p:spTgt>
                                        </p:tgtEl>
                                        <p:attrNameLst>
                                          <p:attrName>style.visibility</p:attrName>
                                        </p:attrNameLst>
                                      </p:cBhvr>
                                      <p:to>
                                        <p:strVal val="visible"/>
                                      </p:to>
                                    </p:set>
                                    <p:animEffect transition="in" filter="fade">
                                      <p:cBhvr>
                                        <p:cTn id="42" dur="500"/>
                                        <p:tgtEl>
                                          <p:spTgt spid="9">
                                            <p:txEl>
                                              <p:pRg st="3" end="3"/>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11">
                                            <p:txEl>
                                              <p:pRg st="3" end="3"/>
                                            </p:txEl>
                                          </p:spTgt>
                                        </p:tgtEl>
                                        <p:attrNameLst>
                                          <p:attrName>style.visibility</p:attrName>
                                        </p:attrNameLst>
                                      </p:cBhvr>
                                      <p:to>
                                        <p:strVal val="visible"/>
                                      </p:to>
                                    </p:set>
                                    <p:animEffect transition="in" filter="fade">
                                      <p:cBhvr>
                                        <p:cTn id="45" dur="500"/>
                                        <p:tgtEl>
                                          <p:spTgt spid="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30000"/>
            <a:lum/>
          </a:blip>
          <a:srcRect/>
          <a:tile tx="0" ty="0" sx="100000" sy="100000" flip="none" algn="tl"/>
        </a:blipFill>
        <a:effectLst/>
      </p:bgPr>
    </p:bg>
    <p:spTree>
      <p:nvGrpSpPr>
        <p:cNvPr id="1" name="">
          <a:extLst>
            <a:ext uri="{FF2B5EF4-FFF2-40B4-BE49-F238E27FC236}">
              <a16:creationId xmlns:a16="http://schemas.microsoft.com/office/drawing/2014/main" id="{ECF087DA-E767-41F6-C930-913DA4E017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1535E9-A1B3-E9C5-BB68-E977CDE41909}"/>
              </a:ext>
            </a:extLst>
          </p:cNvPr>
          <p:cNvSpPr>
            <a:spLocks noGrp="1"/>
          </p:cNvSpPr>
          <p:nvPr>
            <p:ph type="title"/>
          </p:nvPr>
        </p:nvSpPr>
        <p:spPr>
          <a:xfrm>
            <a:off x="2371614" y="2158851"/>
            <a:ext cx="7448771" cy="2540298"/>
          </a:xfrm>
        </p:spPr>
        <p:txBody>
          <a:bodyPr vert="horz" lIns="91440" tIns="45720" rIns="91440" bIns="45720" rtlCol="0" anchor="t">
            <a:noAutofit/>
          </a:bodyPr>
          <a:lstStyle/>
          <a:p>
            <a:r>
              <a:rPr lang="el-GR" sz="9600" b="1" dirty="0"/>
              <a:t>ΣΑΣ ΕΥΧΑΡΙΣΤΩ!</a:t>
            </a:r>
            <a:endParaRPr lang="en-US" sz="9600" b="1" dirty="0"/>
          </a:p>
        </p:txBody>
      </p:sp>
    </p:spTree>
    <p:extLst>
      <p:ext uri="{BB962C8B-B14F-4D97-AF65-F5344CB8AC3E}">
        <p14:creationId xmlns:p14="http://schemas.microsoft.com/office/powerpoint/2010/main" val="306652363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30000"/>
            <a:lum/>
          </a:blip>
          <a:srcRect/>
          <a:tile tx="0" ty="0" sx="100000" sy="100000" flip="none" algn="tl"/>
        </a:blipFill>
        <a:effectLst/>
      </p:bgPr>
    </p:bg>
    <p:spTree>
      <p:nvGrpSpPr>
        <p:cNvPr id="1" name="">
          <a:extLst>
            <a:ext uri="{FF2B5EF4-FFF2-40B4-BE49-F238E27FC236}">
              <a16:creationId xmlns:a16="http://schemas.microsoft.com/office/drawing/2014/main" id="{4FC02CDF-1419-4D2A-3E8A-2340D2DD73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468BA04-B064-6ECA-276D-BE5F36A56A3B}"/>
              </a:ext>
            </a:extLst>
          </p:cNvPr>
          <p:cNvSpPr>
            <a:spLocks noGrp="1"/>
          </p:cNvSpPr>
          <p:nvPr>
            <p:ph type="title"/>
          </p:nvPr>
        </p:nvSpPr>
        <p:spPr>
          <a:xfrm>
            <a:off x="3009899" y="1480558"/>
            <a:ext cx="6172201" cy="3896883"/>
          </a:xfrm>
        </p:spPr>
        <p:txBody>
          <a:bodyPr vert="horz" lIns="91440" tIns="45720" rIns="91440" bIns="45720" rtlCol="0" anchor="t">
            <a:noAutofit/>
          </a:bodyPr>
          <a:lstStyle/>
          <a:p>
            <a:pPr algn="ctr"/>
            <a:r>
              <a:rPr lang="el-GR" sz="9600" b="1" dirty="0"/>
              <a:t>ΣΧΟΛΙΑ </a:t>
            </a:r>
            <a:br>
              <a:rPr lang="en-GB" sz="9600" b="1" dirty="0"/>
            </a:br>
            <a:r>
              <a:rPr lang="en-GB" sz="9600" b="1" dirty="0"/>
              <a:t>&amp;</a:t>
            </a:r>
            <a:r>
              <a:rPr lang="el-GR" sz="9600" b="1" dirty="0"/>
              <a:t> ΕΡΩΤΗΣΕΙΣ</a:t>
            </a:r>
            <a:endParaRPr lang="en-US" sz="9600" b="1" dirty="0"/>
          </a:p>
        </p:txBody>
      </p:sp>
    </p:spTree>
    <p:extLst>
      <p:ext uri="{BB962C8B-B14F-4D97-AF65-F5344CB8AC3E}">
        <p14:creationId xmlns:p14="http://schemas.microsoft.com/office/powerpoint/2010/main" val="2578435870"/>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35E16254-4C71-81A5-2CA3-6E306628503F}"/>
              </a:ext>
            </a:extLst>
          </p:cNvPr>
          <p:cNvPicPr>
            <a:picLocks noChangeAspect="1"/>
          </p:cNvPicPr>
          <p:nvPr/>
        </p:nvPicPr>
        <p:blipFill>
          <a:blip r:embed="rId3"/>
          <a:stretch>
            <a:fillRect/>
          </a:stretch>
        </p:blipFill>
        <p:spPr>
          <a:xfrm>
            <a:off x="381460" y="506356"/>
            <a:ext cx="5735688" cy="5750065"/>
          </a:xfrm>
          <a:prstGeom prst="rect">
            <a:avLst/>
          </a:prstGeom>
        </p:spPr>
      </p:pic>
      <p:sp>
        <p:nvSpPr>
          <p:cNvPr id="6" name="TextBox 5">
            <a:extLst>
              <a:ext uri="{FF2B5EF4-FFF2-40B4-BE49-F238E27FC236}">
                <a16:creationId xmlns:a16="http://schemas.microsoft.com/office/drawing/2014/main" id="{83C0E07B-0148-E3D3-8834-AD6CFEA37FA0}"/>
              </a:ext>
            </a:extLst>
          </p:cNvPr>
          <p:cNvSpPr txBox="1"/>
          <p:nvPr/>
        </p:nvSpPr>
        <p:spPr>
          <a:xfrm>
            <a:off x="6199220" y="506356"/>
            <a:ext cx="5844391" cy="5755422"/>
          </a:xfrm>
          <a:prstGeom prst="rect">
            <a:avLst/>
          </a:prstGeom>
          <a:solidFill>
            <a:schemeClr val="bg2">
              <a:alpha val="66000"/>
            </a:schemeClr>
          </a:solidFill>
        </p:spPr>
        <p:txBody>
          <a:bodyPr wrap="square" rtlCol="0">
            <a:spAutoFit/>
          </a:bodyPr>
          <a:lstStyle/>
          <a:p>
            <a:r>
              <a:rPr lang="en-GB" dirty="0"/>
              <a:t>Sources:</a:t>
            </a:r>
            <a:br>
              <a:rPr lang="en-GB" dirty="0"/>
            </a:br>
            <a:r>
              <a:rPr lang="en-GB" sz="1400" dirty="0"/>
              <a:t>- Science Direct</a:t>
            </a:r>
            <a:br>
              <a:rPr lang="en-GB" sz="1400" dirty="0"/>
            </a:br>
            <a:r>
              <a:rPr lang="en-GB" sz="1400" dirty="0"/>
              <a:t>- JSTOR</a:t>
            </a:r>
            <a:br>
              <a:rPr lang="en-GB" sz="1400" dirty="0"/>
            </a:br>
            <a:r>
              <a:rPr lang="en-GB" sz="1400" dirty="0"/>
              <a:t>- MDPI</a:t>
            </a:r>
            <a:br>
              <a:rPr lang="en-GB" sz="1400" dirty="0"/>
            </a:br>
            <a:r>
              <a:rPr lang="en-GB" sz="1400" dirty="0"/>
              <a:t>- Springer Open</a:t>
            </a:r>
            <a:br>
              <a:rPr lang="en-GB" dirty="0"/>
            </a:br>
            <a:br>
              <a:rPr lang="en-GB" dirty="0"/>
            </a:br>
            <a:r>
              <a:rPr lang="en-GB" dirty="0"/>
              <a:t>Inclusion Criteria: </a:t>
            </a:r>
            <a:br>
              <a:rPr lang="en-GB" dirty="0"/>
            </a:br>
            <a:r>
              <a:rPr lang="en-GB" sz="1400" dirty="0"/>
              <a:t>- English articles in peer-reviewed journals</a:t>
            </a:r>
            <a:br>
              <a:rPr lang="en-GB" sz="1400" dirty="0"/>
            </a:br>
            <a:r>
              <a:rPr lang="en-GB" sz="1400" dirty="0"/>
              <a:t>- </a:t>
            </a:r>
            <a:r>
              <a:rPr lang="en-US" sz="1400" dirty="0"/>
              <a:t>Studies that explicitly address the impact of EV adoption on the automotive supply chain</a:t>
            </a:r>
            <a:br>
              <a:rPr lang="en-GB" sz="1400" dirty="0"/>
            </a:br>
            <a:r>
              <a:rPr lang="en-GB" sz="1400" dirty="0"/>
              <a:t>- Research published between 2019-2024</a:t>
            </a:r>
            <a:br>
              <a:rPr lang="en-GB" dirty="0"/>
            </a:br>
            <a:br>
              <a:rPr lang="en-GB" dirty="0"/>
            </a:br>
            <a:r>
              <a:rPr lang="en-GB" dirty="0"/>
              <a:t>Exclusion Criteria: </a:t>
            </a:r>
          </a:p>
          <a:p>
            <a:r>
              <a:rPr lang="en-GB" sz="1400" dirty="0"/>
              <a:t>- Studies unrelated to automotive supply chains or EV adoption</a:t>
            </a:r>
          </a:p>
          <a:p>
            <a:r>
              <a:rPr lang="en-GB" sz="1400" dirty="0"/>
              <a:t>- Duplicates or articles lacking sufficient method logical process or detail</a:t>
            </a:r>
          </a:p>
          <a:p>
            <a:r>
              <a:rPr lang="en-GB" sz="1400" dirty="0"/>
              <a:t>- Non-peer-reviewed articles</a:t>
            </a:r>
          </a:p>
          <a:p>
            <a:pPr marL="285750" indent="-285750">
              <a:buFontTx/>
              <a:buChar char="-"/>
            </a:pPr>
            <a:endParaRPr lang="en-GB" sz="1400" dirty="0"/>
          </a:p>
          <a:p>
            <a:pPr algn="ctr"/>
            <a:br>
              <a:rPr lang="en-GB" sz="2400" b="1" dirty="0">
                <a:solidFill>
                  <a:srgbClr val="0070C0"/>
                </a:solidFill>
              </a:rPr>
            </a:br>
            <a:r>
              <a:rPr lang="en-GB" sz="2400" b="1" dirty="0">
                <a:solidFill>
                  <a:srgbClr val="0070C0"/>
                </a:solidFill>
              </a:rPr>
              <a:t>52 SLR Articles</a:t>
            </a:r>
          </a:p>
          <a:p>
            <a:pPr algn="ctr"/>
            <a:endParaRPr lang="en-GB" sz="2400" b="1" dirty="0">
              <a:solidFill>
                <a:srgbClr val="0070C0"/>
              </a:solidFill>
            </a:endParaRPr>
          </a:p>
          <a:p>
            <a:pPr algn="ctr"/>
            <a:endParaRPr lang="en-GB" sz="2400" b="1" dirty="0">
              <a:solidFill>
                <a:srgbClr val="0070C0"/>
              </a:solidFill>
            </a:endParaRPr>
          </a:p>
          <a:p>
            <a:pPr algn="ctr"/>
            <a:endParaRPr lang="en-GB" sz="1400" b="1" dirty="0">
              <a:solidFill>
                <a:srgbClr val="0070C0"/>
              </a:solidFill>
            </a:endParaRPr>
          </a:p>
        </p:txBody>
      </p:sp>
      <p:sp>
        <p:nvSpPr>
          <p:cNvPr id="7" name="TextBox 6">
            <a:extLst>
              <a:ext uri="{FF2B5EF4-FFF2-40B4-BE49-F238E27FC236}">
                <a16:creationId xmlns:a16="http://schemas.microsoft.com/office/drawing/2014/main" id="{792719E7-7384-6115-3A1A-37ABF7B9EE1D}"/>
              </a:ext>
            </a:extLst>
          </p:cNvPr>
          <p:cNvSpPr txBox="1"/>
          <p:nvPr/>
        </p:nvSpPr>
        <p:spPr>
          <a:xfrm>
            <a:off x="2550398" y="3717758"/>
            <a:ext cx="1479884" cy="461665"/>
          </a:xfrm>
          <a:prstGeom prst="rect">
            <a:avLst/>
          </a:prstGeom>
          <a:noFill/>
        </p:spPr>
        <p:txBody>
          <a:bodyPr wrap="square" rtlCol="0">
            <a:spAutoFit/>
          </a:bodyPr>
          <a:lstStyle/>
          <a:p>
            <a:pPr algn="ctr"/>
            <a:r>
              <a:rPr lang="en-GB" sz="1200" dirty="0">
                <a:solidFill>
                  <a:schemeClr val="bg1"/>
                </a:solidFill>
                <a:latin typeface="Bahnschrift SemiLight SemiConde" panose="020B0502040204020203" pitchFamily="34" charset="0"/>
              </a:rPr>
              <a:t>Systematic Literature Review</a:t>
            </a:r>
          </a:p>
        </p:txBody>
      </p:sp>
      <p:pic>
        <p:nvPicPr>
          <p:cNvPr id="9" name="Graphic 8" descr="Internet outline">
            <a:extLst>
              <a:ext uri="{FF2B5EF4-FFF2-40B4-BE49-F238E27FC236}">
                <a16:creationId xmlns:a16="http://schemas.microsoft.com/office/drawing/2014/main" id="{238CBE8A-17E7-5082-B6B5-0C3E1450625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281137" y="492477"/>
            <a:ext cx="353366" cy="353366"/>
          </a:xfrm>
          <a:prstGeom prst="rect">
            <a:avLst/>
          </a:prstGeom>
        </p:spPr>
      </p:pic>
      <p:pic>
        <p:nvPicPr>
          <p:cNvPr id="15" name="Picture 14">
            <a:extLst>
              <a:ext uri="{FF2B5EF4-FFF2-40B4-BE49-F238E27FC236}">
                <a16:creationId xmlns:a16="http://schemas.microsoft.com/office/drawing/2014/main" id="{066514DA-793B-77D8-CB22-DE2ABF00553C}"/>
              </a:ext>
            </a:extLst>
          </p:cNvPr>
          <p:cNvPicPr>
            <a:picLocks noChangeAspect="1"/>
          </p:cNvPicPr>
          <p:nvPr/>
        </p:nvPicPr>
        <p:blipFill>
          <a:blip r:embed="rId6"/>
          <a:stretch>
            <a:fillRect/>
          </a:stretch>
        </p:blipFill>
        <p:spPr>
          <a:xfrm>
            <a:off x="7636815" y="831964"/>
            <a:ext cx="696396" cy="168638"/>
          </a:xfrm>
          <a:prstGeom prst="rect">
            <a:avLst/>
          </a:prstGeom>
        </p:spPr>
      </p:pic>
      <p:pic>
        <p:nvPicPr>
          <p:cNvPr id="19" name="Picture 18">
            <a:extLst>
              <a:ext uri="{FF2B5EF4-FFF2-40B4-BE49-F238E27FC236}">
                <a16:creationId xmlns:a16="http://schemas.microsoft.com/office/drawing/2014/main" id="{119CDC38-5E37-2A27-C11F-7340E0347CB0}"/>
              </a:ext>
            </a:extLst>
          </p:cNvPr>
          <p:cNvPicPr>
            <a:picLocks noChangeAspect="1"/>
          </p:cNvPicPr>
          <p:nvPr/>
        </p:nvPicPr>
        <p:blipFill>
          <a:blip r:embed="rId7"/>
          <a:stretch>
            <a:fillRect/>
          </a:stretch>
        </p:blipFill>
        <p:spPr>
          <a:xfrm>
            <a:off x="7022465" y="986013"/>
            <a:ext cx="176775" cy="248990"/>
          </a:xfrm>
          <a:prstGeom prst="rect">
            <a:avLst/>
          </a:prstGeom>
        </p:spPr>
      </p:pic>
      <p:pic>
        <p:nvPicPr>
          <p:cNvPr id="25" name="Picture 24">
            <a:extLst>
              <a:ext uri="{FF2B5EF4-FFF2-40B4-BE49-F238E27FC236}">
                <a16:creationId xmlns:a16="http://schemas.microsoft.com/office/drawing/2014/main" id="{CDF0B0B4-7007-420A-F4F8-E8274B2484C0}"/>
              </a:ext>
            </a:extLst>
          </p:cNvPr>
          <p:cNvPicPr>
            <a:picLocks noChangeAspect="1"/>
          </p:cNvPicPr>
          <p:nvPr/>
        </p:nvPicPr>
        <p:blipFill>
          <a:blip r:embed="rId8"/>
          <a:stretch>
            <a:fillRect/>
          </a:stretch>
        </p:blipFill>
        <p:spPr>
          <a:xfrm>
            <a:off x="6940294" y="1255835"/>
            <a:ext cx="331088" cy="188316"/>
          </a:xfrm>
          <a:prstGeom prst="rect">
            <a:avLst/>
          </a:prstGeom>
        </p:spPr>
      </p:pic>
      <p:pic>
        <p:nvPicPr>
          <p:cNvPr id="27" name="Picture 26">
            <a:extLst>
              <a:ext uri="{FF2B5EF4-FFF2-40B4-BE49-F238E27FC236}">
                <a16:creationId xmlns:a16="http://schemas.microsoft.com/office/drawing/2014/main" id="{E4F8DCD6-D14F-64BA-1361-41AEE8C82C1B}"/>
              </a:ext>
            </a:extLst>
          </p:cNvPr>
          <p:cNvPicPr>
            <a:picLocks noChangeAspect="1"/>
          </p:cNvPicPr>
          <p:nvPr/>
        </p:nvPicPr>
        <p:blipFill>
          <a:blip r:embed="rId9"/>
          <a:stretch>
            <a:fillRect/>
          </a:stretch>
        </p:blipFill>
        <p:spPr>
          <a:xfrm>
            <a:off x="7612038" y="1489426"/>
            <a:ext cx="740805" cy="168639"/>
          </a:xfrm>
          <a:prstGeom prst="rect">
            <a:avLst/>
          </a:prstGeom>
        </p:spPr>
      </p:pic>
      <p:pic>
        <p:nvPicPr>
          <p:cNvPr id="31" name="Graphic 30" descr="Badge Follow with solid fill">
            <a:extLst>
              <a:ext uri="{FF2B5EF4-FFF2-40B4-BE49-F238E27FC236}">
                <a16:creationId xmlns:a16="http://schemas.microsoft.com/office/drawing/2014/main" id="{D39B86EF-D3F1-28C3-2B58-A791EB1D89C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050705" y="1907214"/>
            <a:ext cx="305108" cy="305108"/>
          </a:xfrm>
          <a:prstGeom prst="rect">
            <a:avLst/>
          </a:prstGeom>
        </p:spPr>
      </p:pic>
      <p:pic>
        <p:nvPicPr>
          <p:cNvPr id="33" name="Graphic 32" descr="Badge Unfollow with solid fill">
            <a:extLst>
              <a:ext uri="{FF2B5EF4-FFF2-40B4-BE49-F238E27FC236}">
                <a16:creationId xmlns:a16="http://schemas.microsoft.com/office/drawing/2014/main" id="{B6DA5439-4778-040E-B8F7-F19EA076C577}"/>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055685" y="3330129"/>
            <a:ext cx="299169" cy="299169"/>
          </a:xfrm>
          <a:prstGeom prst="rect">
            <a:avLst/>
          </a:prstGeom>
        </p:spPr>
      </p:pic>
      <p:sp>
        <p:nvSpPr>
          <p:cNvPr id="34" name="Arrow: Down 33">
            <a:extLst>
              <a:ext uri="{FF2B5EF4-FFF2-40B4-BE49-F238E27FC236}">
                <a16:creationId xmlns:a16="http://schemas.microsoft.com/office/drawing/2014/main" id="{D3F4EF1A-2586-246A-F2CF-FB8C5291D2BA}"/>
              </a:ext>
            </a:extLst>
          </p:cNvPr>
          <p:cNvSpPr/>
          <p:nvPr/>
        </p:nvSpPr>
        <p:spPr>
          <a:xfrm>
            <a:off x="8955845" y="4410932"/>
            <a:ext cx="225381" cy="314325"/>
          </a:xfrm>
          <a:prstGeom prst="downArrow">
            <a:avLst/>
          </a:prstGeom>
          <a:solidFill>
            <a:schemeClr val="tx1"/>
          </a:solidFill>
          <a:ln>
            <a:solidFill>
              <a:schemeClr val="tx1"/>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1893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4" descr="Layout of website design sketches on white paper">
            <a:extLst>
              <a:ext uri="{FF2B5EF4-FFF2-40B4-BE49-F238E27FC236}">
                <a16:creationId xmlns:a16="http://schemas.microsoft.com/office/drawing/2014/main" id="{F2AE9786-750D-26C3-CC81-C7D724B647D7}"/>
              </a:ext>
            </a:extLst>
          </p:cNvPr>
          <p:cNvPicPr>
            <a:picLocks noGrp="1" noChangeAspect="1"/>
          </p:cNvPicPr>
          <p:nvPr>
            <p:ph sz="half" idx="1"/>
          </p:nvPr>
        </p:nvPicPr>
        <p:blipFill>
          <a:blip r:embed="rId3"/>
          <a:srcRect l="691" r="25284"/>
          <a:stretch/>
        </p:blipFill>
        <p:spPr>
          <a:xfrm>
            <a:off x="2522356" y="10"/>
            <a:ext cx="9669642" cy="6857990"/>
          </a:xfrm>
          <a:prstGeom prst="rect">
            <a:avLst/>
          </a:prstGeom>
        </p:spPr>
      </p:pic>
      <p:sp>
        <p:nvSpPr>
          <p:cNvPr id="21" name="Rectangle 2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042C19C-287D-244E-363E-8B726BA030BF}"/>
              </a:ext>
            </a:extLst>
          </p:cNvPr>
          <p:cNvSpPr>
            <a:spLocks noGrp="1"/>
          </p:cNvSpPr>
          <p:nvPr>
            <p:ph type="title"/>
          </p:nvPr>
        </p:nvSpPr>
        <p:spPr>
          <a:xfrm>
            <a:off x="160263" y="239727"/>
            <a:ext cx="3419132" cy="1353953"/>
          </a:xfrm>
        </p:spPr>
        <p:txBody>
          <a:bodyPr vert="horz" lIns="91440" tIns="45720" rIns="91440" bIns="45720" rtlCol="0" anchor="ctr">
            <a:normAutofit fontScale="90000"/>
          </a:bodyPr>
          <a:lstStyle/>
          <a:p>
            <a:pPr algn="ctr"/>
            <a:r>
              <a:rPr lang="en-US" sz="3600" b="1" dirty="0"/>
              <a:t>Data Collection</a:t>
            </a:r>
            <a:br>
              <a:rPr lang="en-US" sz="3600" b="1" dirty="0"/>
            </a:br>
            <a:r>
              <a:rPr lang="en-US" sz="3600" b="1" dirty="0"/>
              <a:t>&amp;</a:t>
            </a:r>
            <a:br>
              <a:rPr lang="en-US" sz="3600" b="1" dirty="0"/>
            </a:br>
            <a:r>
              <a:rPr lang="en-US" sz="3600" b="1" dirty="0"/>
              <a:t>Analysis</a:t>
            </a:r>
          </a:p>
        </p:txBody>
      </p:sp>
      <p:sp>
        <p:nvSpPr>
          <p:cNvPr id="4" name="Content Placeholder 3">
            <a:extLst>
              <a:ext uri="{FF2B5EF4-FFF2-40B4-BE49-F238E27FC236}">
                <a16:creationId xmlns:a16="http://schemas.microsoft.com/office/drawing/2014/main" id="{22BDE4A2-327E-F3D0-9350-5E190311F08F}"/>
              </a:ext>
            </a:extLst>
          </p:cNvPr>
          <p:cNvSpPr>
            <a:spLocks noGrp="1"/>
          </p:cNvSpPr>
          <p:nvPr>
            <p:ph sz="half" idx="2"/>
          </p:nvPr>
        </p:nvSpPr>
        <p:spPr>
          <a:xfrm>
            <a:off x="160263" y="1951414"/>
            <a:ext cx="3822189" cy="4231294"/>
          </a:xfrm>
        </p:spPr>
        <p:txBody>
          <a:bodyPr vert="horz" lIns="91440" tIns="45720" rIns="91440" bIns="45720" rtlCol="0">
            <a:noAutofit/>
          </a:bodyPr>
          <a:lstStyle/>
          <a:p>
            <a:pPr>
              <a:buSzPct val="87000"/>
              <a:buFont typeface="Wingdings" panose="05000000000000000000" pitchFamily="2" charset="2"/>
              <a:buChar char="Ø"/>
            </a:pPr>
            <a:r>
              <a:rPr lang="en-US" sz="1800" b="1" dirty="0"/>
              <a:t>Data Coding</a:t>
            </a:r>
          </a:p>
          <a:p>
            <a:pPr marL="0" indent="0">
              <a:buSzPct val="87000"/>
              <a:buNone/>
            </a:pPr>
            <a:r>
              <a:rPr lang="en-US" sz="1800" dirty="0"/>
              <a:t>Extraction form:</a:t>
            </a:r>
            <a:br>
              <a:rPr lang="en-US" sz="1800" dirty="0"/>
            </a:br>
            <a:r>
              <a:rPr lang="en-US" sz="1800" dirty="0"/>
              <a:t>- Publication Details</a:t>
            </a:r>
            <a:br>
              <a:rPr lang="en-US" sz="1800" dirty="0"/>
            </a:br>
            <a:r>
              <a:rPr lang="en-US" sz="1800" dirty="0"/>
              <a:t>- Methodology</a:t>
            </a:r>
            <a:br>
              <a:rPr lang="en-US" sz="1800" dirty="0"/>
            </a:br>
            <a:r>
              <a:rPr lang="en-US" sz="1800" dirty="0"/>
              <a:t>- Key and relevant to research findings</a:t>
            </a:r>
          </a:p>
          <a:p>
            <a:pPr>
              <a:buSzPct val="87000"/>
              <a:buFont typeface="Wingdings" panose="05000000000000000000" pitchFamily="2" charset="2"/>
              <a:buChar char="Ø"/>
            </a:pPr>
            <a:r>
              <a:rPr lang="en-US" sz="1800" b="1" dirty="0"/>
              <a:t>Categorization</a:t>
            </a:r>
          </a:p>
          <a:p>
            <a:pPr marL="0" indent="0">
              <a:buSzPct val="87000"/>
              <a:buNone/>
            </a:pPr>
            <a:r>
              <a:rPr lang="en-US" sz="1800" dirty="0"/>
              <a:t>Categorization into thematic areas</a:t>
            </a:r>
          </a:p>
          <a:p>
            <a:pPr>
              <a:buSzPct val="87000"/>
              <a:buFont typeface="Wingdings" panose="05000000000000000000" pitchFamily="2" charset="2"/>
              <a:buChar char="Ø"/>
            </a:pPr>
            <a:r>
              <a:rPr lang="en-US" sz="1800" b="1" dirty="0"/>
              <a:t>Synthesis of Findings</a:t>
            </a:r>
          </a:p>
          <a:p>
            <a:pPr marL="0" indent="0">
              <a:buSzPct val="87000"/>
              <a:buNone/>
            </a:pPr>
            <a:r>
              <a:rPr lang="en-US" sz="1800" dirty="0"/>
              <a:t>- Trends</a:t>
            </a:r>
            <a:br>
              <a:rPr lang="en-US" sz="1800" dirty="0"/>
            </a:br>
            <a:r>
              <a:rPr lang="en-US" sz="1800" dirty="0"/>
              <a:t>- Challenges</a:t>
            </a:r>
            <a:br>
              <a:rPr lang="en-US" sz="1800" dirty="0"/>
            </a:br>
            <a:r>
              <a:rPr lang="en-US" sz="1800" dirty="0"/>
              <a:t>- Opportunities</a:t>
            </a:r>
            <a:br>
              <a:rPr lang="en-US" sz="1800" dirty="0"/>
            </a:br>
            <a:br>
              <a:rPr lang="en-US" sz="1800" dirty="0"/>
            </a:br>
            <a:r>
              <a:rPr lang="en-US" sz="1800" dirty="0"/>
              <a:t>(Across 52 SLR Articles)</a:t>
            </a:r>
          </a:p>
        </p:txBody>
      </p:sp>
      <p:sp>
        <p:nvSpPr>
          <p:cNvPr id="8" name="Content Placeholder 3">
            <a:extLst>
              <a:ext uri="{FF2B5EF4-FFF2-40B4-BE49-F238E27FC236}">
                <a16:creationId xmlns:a16="http://schemas.microsoft.com/office/drawing/2014/main" id="{84455E8D-579B-E179-463E-E0AF87BBC5D6}"/>
              </a:ext>
            </a:extLst>
          </p:cNvPr>
          <p:cNvSpPr txBox="1">
            <a:spLocks/>
          </p:cNvSpPr>
          <p:nvPr/>
        </p:nvSpPr>
        <p:spPr>
          <a:xfrm>
            <a:off x="4697433" y="3119614"/>
            <a:ext cx="7334304" cy="947447"/>
          </a:xfrm>
          <a:prstGeom prst="rect">
            <a:avLst/>
          </a:prstGeom>
          <a:solidFill>
            <a:schemeClr val="bg1">
              <a:alpha val="41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SzPct val="87000"/>
              <a:buNone/>
            </a:pPr>
            <a:r>
              <a:rPr lang="en-US" dirty="0">
                <a:solidFill>
                  <a:srgbClr val="000000"/>
                </a:solidFill>
              </a:rPr>
              <a:t>The Impact of Electric Vehicle Adoption on the Traditional Automotive Supply Chain</a:t>
            </a:r>
            <a:endParaRPr lang="en-US" dirty="0"/>
          </a:p>
        </p:txBody>
      </p:sp>
      <p:sp>
        <p:nvSpPr>
          <p:cNvPr id="9" name="Right Brace 8">
            <a:extLst>
              <a:ext uri="{FF2B5EF4-FFF2-40B4-BE49-F238E27FC236}">
                <a16:creationId xmlns:a16="http://schemas.microsoft.com/office/drawing/2014/main" id="{DD934404-C4FD-990E-8B84-8D17502CB4E4}"/>
              </a:ext>
            </a:extLst>
          </p:cNvPr>
          <p:cNvSpPr/>
          <p:nvPr/>
        </p:nvSpPr>
        <p:spPr>
          <a:xfrm>
            <a:off x="3320716" y="2069432"/>
            <a:ext cx="1323473" cy="4006515"/>
          </a:xfrm>
          <a:prstGeom prst="rightBrace">
            <a:avLst>
              <a:gd name="adj1" fmla="val 8333"/>
              <a:gd name="adj2" fmla="val 36572"/>
            </a:avLst>
          </a:prstGeom>
          <a:ln w="3175"/>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2242107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500"/>
                                        <p:tgtEl>
                                          <p:spTgt spid="4">
                                            <p:txEl>
                                              <p:pRg st="0" end="0"/>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fade">
                                      <p:cBhvr>
                                        <p:cTn id="16" dur="5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500"/>
                                        <p:tgtEl>
                                          <p:spTgt spid="4">
                                            <p:txEl>
                                              <p:pRg st="2" end="2"/>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animEffect transition="in" filter="fade">
                                      <p:cBhvr>
                                        <p:cTn id="24" dur="500"/>
                                        <p:tgtEl>
                                          <p:spTgt spid="4">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animEffect transition="in" filter="fade">
                                      <p:cBhvr>
                                        <p:cTn id="29" dur="500"/>
                                        <p:tgtEl>
                                          <p:spTgt spid="4">
                                            <p:txEl>
                                              <p:pRg st="4" end="4"/>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2" presetClass="entr" presetSubtype="4"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fill="hold"/>
                                        <p:tgtEl>
                                          <p:spTgt spid="9"/>
                                        </p:tgtEl>
                                        <p:attrNameLst>
                                          <p:attrName>ppt_x</p:attrName>
                                        </p:attrNameLst>
                                      </p:cBhvr>
                                      <p:tavLst>
                                        <p:tav tm="0">
                                          <p:val>
                                            <p:strVal val="#ppt_x"/>
                                          </p:val>
                                        </p:tav>
                                        <p:tav tm="100000">
                                          <p:val>
                                            <p:strVal val="#ppt_x"/>
                                          </p:val>
                                        </p:tav>
                                      </p:tavLst>
                                    </p:anim>
                                    <p:anim calcmode="lin" valueType="num">
                                      <p:cBhvr additive="base">
                                        <p:cTn id="4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0CCC4BA0-1298-4DBD-86F1-B51D8C9D34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C15C612-2ECD-38D0-4A8A-5D0694CF4273}"/>
              </a:ext>
            </a:extLst>
          </p:cNvPr>
          <p:cNvSpPr>
            <a:spLocks noGrp="1"/>
          </p:cNvSpPr>
          <p:nvPr>
            <p:ph type="title"/>
          </p:nvPr>
        </p:nvSpPr>
        <p:spPr>
          <a:xfrm>
            <a:off x="1136398" y="502021"/>
            <a:ext cx="5427525" cy="1667997"/>
          </a:xfrm>
        </p:spPr>
        <p:txBody>
          <a:bodyPr vert="horz" lIns="91440" tIns="45720" rIns="91440" bIns="45720" rtlCol="0" anchor="b">
            <a:normAutofit/>
          </a:bodyPr>
          <a:lstStyle/>
          <a:p>
            <a:r>
              <a:rPr lang="en-US" sz="3700" b="1"/>
              <a:t>The Traditional Automotive Supply Chain</a:t>
            </a:r>
          </a:p>
        </p:txBody>
      </p:sp>
      <p:sp>
        <p:nvSpPr>
          <p:cNvPr id="4" name="Content Placeholder 3">
            <a:extLst>
              <a:ext uri="{FF2B5EF4-FFF2-40B4-BE49-F238E27FC236}">
                <a16:creationId xmlns:a16="http://schemas.microsoft.com/office/drawing/2014/main" id="{752D82FF-A33C-EE0B-292A-A79BECE42831}"/>
              </a:ext>
            </a:extLst>
          </p:cNvPr>
          <p:cNvSpPr>
            <a:spLocks noGrp="1"/>
          </p:cNvSpPr>
          <p:nvPr>
            <p:ph sz="half" idx="2"/>
          </p:nvPr>
        </p:nvSpPr>
        <p:spPr>
          <a:xfrm>
            <a:off x="1136398" y="2405467"/>
            <a:ext cx="5427526" cy="3535083"/>
          </a:xfrm>
        </p:spPr>
        <p:txBody>
          <a:bodyPr vert="horz" lIns="91440" tIns="45720" rIns="91440" bIns="45720" rtlCol="0" anchor="t">
            <a:normAutofit/>
          </a:bodyPr>
          <a:lstStyle/>
          <a:p>
            <a:pPr>
              <a:buSzPct val="87000"/>
            </a:pPr>
            <a:r>
              <a:rPr lang="en-US" sz="2000" dirty="0"/>
              <a:t>Raw Materials</a:t>
            </a:r>
          </a:p>
          <a:p>
            <a:pPr>
              <a:buSzPct val="87000"/>
            </a:pPr>
            <a:r>
              <a:rPr lang="en-US" sz="2000" dirty="0"/>
              <a:t>Parts Suppliers</a:t>
            </a:r>
          </a:p>
          <a:p>
            <a:pPr>
              <a:buSzPct val="87000"/>
            </a:pPr>
            <a:r>
              <a:rPr lang="en-US" sz="2000" dirty="0"/>
              <a:t>Component Suppliers</a:t>
            </a:r>
          </a:p>
          <a:p>
            <a:pPr>
              <a:buSzPct val="87000"/>
            </a:pPr>
            <a:r>
              <a:rPr lang="en-US" sz="2000" dirty="0"/>
              <a:t>Original Equipment Manufacturers</a:t>
            </a:r>
          </a:p>
          <a:p>
            <a:pPr>
              <a:buSzPct val="87000"/>
            </a:pPr>
            <a:r>
              <a:rPr lang="en-US" sz="2000" dirty="0"/>
              <a:t>Final Distribution</a:t>
            </a:r>
          </a:p>
          <a:p>
            <a:pPr>
              <a:buSzPct val="87000"/>
            </a:pPr>
            <a:r>
              <a:rPr lang="en-US" sz="2000" dirty="0"/>
              <a:t>Retailer</a:t>
            </a:r>
          </a:p>
          <a:p>
            <a:pPr>
              <a:buSzPct val="87000"/>
            </a:pPr>
            <a:endParaRPr lang="en-US" sz="2000" dirty="0"/>
          </a:p>
        </p:txBody>
      </p:sp>
      <p:pic>
        <p:nvPicPr>
          <p:cNvPr id="9" name="Content Placeholder 8" descr="A map of the world with a plane and a ship&#10;&#10;Description automatically generated">
            <a:extLst>
              <a:ext uri="{FF2B5EF4-FFF2-40B4-BE49-F238E27FC236}">
                <a16:creationId xmlns:a16="http://schemas.microsoft.com/office/drawing/2014/main" id="{7B7BA2E2-8BA0-8B9B-2644-874084E4B283}"/>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rcRect l="10339" r="18910" b="-1"/>
          <a:stretch/>
        </p:blipFill>
        <p:spPr>
          <a:xfrm>
            <a:off x="6914442" y="831689"/>
            <a:ext cx="4927037" cy="4927037"/>
          </a:xfrm>
          <a:custGeom>
            <a:avLst/>
            <a:gdLst/>
            <a:ahLst/>
            <a:cxnLst/>
            <a:rect l="l" t="t" r="r" b="b"/>
            <a:pathLst>
              <a:path w="4694238" h="4694238">
                <a:moveTo>
                  <a:pt x="2347119" y="0"/>
                </a:moveTo>
                <a:cubicBezTo>
                  <a:pt x="3643397" y="0"/>
                  <a:pt x="4694238" y="1050841"/>
                  <a:pt x="4694238" y="2347119"/>
                </a:cubicBezTo>
                <a:cubicBezTo>
                  <a:pt x="4694238" y="3643397"/>
                  <a:pt x="3643397" y="4694238"/>
                  <a:pt x="2347119" y="4694238"/>
                </a:cubicBezTo>
                <a:cubicBezTo>
                  <a:pt x="1050841" y="4694238"/>
                  <a:pt x="0" y="3643397"/>
                  <a:pt x="0" y="2347119"/>
                </a:cubicBezTo>
                <a:cubicBezTo>
                  <a:pt x="0" y="1050841"/>
                  <a:pt x="1050841" y="0"/>
                  <a:pt x="2347119" y="0"/>
                </a:cubicBezTo>
                <a:close/>
              </a:path>
            </a:pathLst>
          </a:custGeom>
        </p:spPr>
      </p:pic>
      <p:sp>
        <p:nvSpPr>
          <p:cNvPr id="43" name="Rectangle 42">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576814"/>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F06E680-0805-76F0-136B-AB5CE8B52638}"/>
            </a:ext>
          </a:extLst>
        </p:cNvPr>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8C4161AE-11A2-4436-A7FB-4433458658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78229D1-C16F-4EBF-AA2C-B7ECDCC851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C00C3F0-FCF9-4DDF-98F1-C488826FA9DB}"/>
              </a:ext>
            </a:extLst>
          </p:cNvPr>
          <p:cNvSpPr>
            <a:spLocks noGrp="1"/>
          </p:cNvSpPr>
          <p:nvPr>
            <p:ph type="title"/>
          </p:nvPr>
        </p:nvSpPr>
        <p:spPr>
          <a:xfrm>
            <a:off x="155170" y="275396"/>
            <a:ext cx="6650303" cy="1330518"/>
          </a:xfrm>
        </p:spPr>
        <p:txBody>
          <a:bodyPr vert="horz" lIns="91440" tIns="45720" rIns="91440" bIns="45720" rtlCol="0" anchor="ctr">
            <a:normAutofit fontScale="90000"/>
          </a:bodyPr>
          <a:lstStyle/>
          <a:p>
            <a:r>
              <a:rPr lang="en-US" sz="3600" b="1" kern="1200" dirty="0">
                <a:solidFill>
                  <a:schemeClr val="tx1"/>
                </a:solidFill>
                <a:latin typeface="+mj-lt"/>
                <a:ea typeface="+mj-ea"/>
                <a:cs typeface="+mj-cs"/>
              </a:rPr>
              <a:t>Main characteristics of the traditional Automotive Supply Chain</a:t>
            </a:r>
          </a:p>
        </p:txBody>
      </p:sp>
      <p:pic>
        <p:nvPicPr>
          <p:cNvPr id="13" name="Content Placeholder 4" descr="Cartons placed on the belt conveyor system">
            <a:extLst>
              <a:ext uri="{FF2B5EF4-FFF2-40B4-BE49-F238E27FC236}">
                <a16:creationId xmlns:a16="http://schemas.microsoft.com/office/drawing/2014/main" id="{C29BE541-75BE-0A00-2D9C-B100321F7C1D}"/>
              </a:ext>
            </a:extLst>
          </p:cNvPr>
          <p:cNvPicPr>
            <a:picLocks noChangeAspect="1"/>
          </p:cNvPicPr>
          <p:nvPr/>
        </p:nvPicPr>
        <p:blipFill>
          <a:blip r:embed="rId3"/>
          <a:srcRect t="24344" r="6" b="714"/>
          <a:stretch/>
        </p:blipFill>
        <p:spPr>
          <a:xfrm>
            <a:off x="8936984" y="1749661"/>
            <a:ext cx="3255016" cy="1677587"/>
          </a:xfrm>
          <a:custGeom>
            <a:avLst/>
            <a:gdLst/>
            <a:ahLst/>
            <a:cxnLst/>
            <a:rect l="l" t="t" r="r" b="b"/>
            <a:pathLst>
              <a:path w="3255014" h="1715021">
                <a:moveTo>
                  <a:pt x="703" y="0"/>
                </a:moveTo>
                <a:lnTo>
                  <a:pt x="3255014" y="0"/>
                </a:lnTo>
                <a:lnTo>
                  <a:pt x="3255014" y="1715021"/>
                </a:lnTo>
                <a:lnTo>
                  <a:pt x="20680" y="1715021"/>
                </a:lnTo>
                <a:lnTo>
                  <a:pt x="27488" y="1676166"/>
                </a:lnTo>
                <a:cubicBezTo>
                  <a:pt x="30060" y="1660248"/>
                  <a:pt x="32104" y="1646802"/>
                  <a:pt x="33656" y="1637755"/>
                </a:cubicBezTo>
                <a:cubicBezTo>
                  <a:pt x="39029" y="1635240"/>
                  <a:pt x="39060" y="1630227"/>
                  <a:pt x="36785" y="1620849"/>
                </a:cubicBezTo>
                <a:cubicBezTo>
                  <a:pt x="38105" y="1551256"/>
                  <a:pt x="100227" y="1472104"/>
                  <a:pt x="76656" y="1455842"/>
                </a:cubicBezTo>
                <a:cubicBezTo>
                  <a:pt x="77016" y="1439452"/>
                  <a:pt x="56490" y="1383714"/>
                  <a:pt x="62616" y="1345149"/>
                </a:cubicBezTo>
                <a:cubicBezTo>
                  <a:pt x="75519" y="1331119"/>
                  <a:pt x="65286" y="1248289"/>
                  <a:pt x="66967" y="1229214"/>
                </a:cubicBezTo>
                <a:cubicBezTo>
                  <a:pt x="75027" y="1226771"/>
                  <a:pt x="69197" y="1193906"/>
                  <a:pt x="80884" y="1198474"/>
                </a:cubicBezTo>
                <a:cubicBezTo>
                  <a:pt x="85953" y="1195255"/>
                  <a:pt x="86179" y="1185792"/>
                  <a:pt x="81857" y="1180728"/>
                </a:cubicBezTo>
                <a:cubicBezTo>
                  <a:pt x="83204" y="1169547"/>
                  <a:pt x="89262" y="1163440"/>
                  <a:pt x="82257" y="1151133"/>
                </a:cubicBezTo>
                <a:cubicBezTo>
                  <a:pt x="83837" y="1135715"/>
                  <a:pt x="101636" y="1122513"/>
                  <a:pt x="90618" y="1108407"/>
                </a:cubicBezTo>
                <a:cubicBezTo>
                  <a:pt x="108621" y="1097725"/>
                  <a:pt x="92049" y="1049300"/>
                  <a:pt x="95940" y="1018477"/>
                </a:cubicBezTo>
                <a:cubicBezTo>
                  <a:pt x="114997" y="965378"/>
                  <a:pt x="94883" y="900337"/>
                  <a:pt x="128252" y="875323"/>
                </a:cubicBezTo>
                <a:cubicBezTo>
                  <a:pt x="120042" y="819830"/>
                  <a:pt x="132154" y="777393"/>
                  <a:pt x="134499" y="734639"/>
                </a:cubicBezTo>
                <a:cubicBezTo>
                  <a:pt x="138830" y="715422"/>
                  <a:pt x="127012" y="702516"/>
                  <a:pt x="137671" y="686595"/>
                </a:cubicBezTo>
                <a:cubicBezTo>
                  <a:pt x="135031" y="648181"/>
                  <a:pt x="154500" y="566929"/>
                  <a:pt x="118662" y="504151"/>
                </a:cubicBezTo>
                <a:lnTo>
                  <a:pt x="70076" y="334867"/>
                </a:lnTo>
                <a:cubicBezTo>
                  <a:pt x="53138" y="284991"/>
                  <a:pt x="46242" y="268345"/>
                  <a:pt x="38295" y="239789"/>
                </a:cubicBezTo>
                <a:cubicBezTo>
                  <a:pt x="35440" y="214890"/>
                  <a:pt x="43757" y="197719"/>
                  <a:pt x="36565" y="163529"/>
                </a:cubicBezTo>
                <a:cubicBezTo>
                  <a:pt x="37934" y="145766"/>
                  <a:pt x="25190" y="110716"/>
                  <a:pt x="25258" y="98318"/>
                </a:cubicBezTo>
                <a:cubicBezTo>
                  <a:pt x="23374" y="99154"/>
                  <a:pt x="21566" y="92403"/>
                  <a:pt x="22800" y="89141"/>
                </a:cubicBezTo>
                <a:cubicBezTo>
                  <a:pt x="22768" y="32571"/>
                  <a:pt x="9002" y="70779"/>
                  <a:pt x="15482" y="33826"/>
                </a:cubicBezTo>
                <a:cubicBezTo>
                  <a:pt x="15094" y="16959"/>
                  <a:pt x="2812" y="18391"/>
                  <a:pt x="0" y="8846"/>
                </a:cubicBezTo>
                <a:close/>
              </a:path>
            </a:pathLst>
          </a:custGeom>
        </p:spPr>
      </p:pic>
      <p:pic>
        <p:nvPicPr>
          <p:cNvPr id="9" name="Picture 8" descr="A large pile of scrap metal&#10;&#10;Description automatically generated">
            <a:extLst>
              <a:ext uri="{FF2B5EF4-FFF2-40B4-BE49-F238E27FC236}">
                <a16:creationId xmlns:a16="http://schemas.microsoft.com/office/drawing/2014/main" id="{5B06109D-D21C-FBC3-0922-C97F642488D0}"/>
              </a:ext>
            </a:extLst>
          </p:cNvPr>
          <p:cNvPicPr>
            <a:picLocks noChangeAspect="1"/>
          </p:cNvPicPr>
          <p:nvPr/>
        </p:nvPicPr>
        <p:blipFill>
          <a:blip r:embed="rId4">
            <a:extLst>
              <a:ext uri="{28A0092B-C50C-407E-A947-70E740481C1C}">
                <a14:useLocalDpi xmlns:a14="http://schemas.microsoft.com/office/drawing/2010/main" val="0"/>
              </a:ext>
            </a:extLst>
          </a:blip>
          <a:srcRect t="26555" r="4" b="4"/>
          <a:stretch/>
        </p:blipFill>
        <p:spPr>
          <a:xfrm>
            <a:off x="8936984" y="5104851"/>
            <a:ext cx="3255015" cy="1752443"/>
          </a:xfrm>
          <a:custGeom>
            <a:avLst/>
            <a:gdLst/>
            <a:ahLst/>
            <a:cxnLst/>
            <a:rect l="l" t="t" r="r" b="b"/>
            <a:pathLst>
              <a:path w="3574654" h="1752443">
                <a:moveTo>
                  <a:pt x="8656" y="0"/>
                </a:moveTo>
                <a:lnTo>
                  <a:pt x="3574654" y="0"/>
                </a:lnTo>
                <a:lnTo>
                  <a:pt x="3574654" y="1752443"/>
                </a:lnTo>
                <a:lnTo>
                  <a:pt x="174206" y="1752443"/>
                </a:lnTo>
                <a:lnTo>
                  <a:pt x="173520" y="1742722"/>
                </a:lnTo>
                <a:cubicBezTo>
                  <a:pt x="166693" y="1740806"/>
                  <a:pt x="168850" y="1709464"/>
                  <a:pt x="158494" y="1720158"/>
                </a:cubicBezTo>
                <a:cubicBezTo>
                  <a:pt x="157707" y="1709842"/>
                  <a:pt x="161192" y="1700765"/>
                  <a:pt x="154638" y="1709133"/>
                </a:cubicBezTo>
                <a:cubicBezTo>
                  <a:pt x="154175" y="1705884"/>
                  <a:pt x="153224" y="1704360"/>
                  <a:pt x="152028" y="1703639"/>
                </a:cubicBezTo>
                <a:lnTo>
                  <a:pt x="151510" y="1703552"/>
                </a:lnTo>
                <a:lnTo>
                  <a:pt x="149939" y="1680484"/>
                </a:lnTo>
                <a:lnTo>
                  <a:pt x="148900" y="1678015"/>
                </a:lnTo>
                <a:cubicBezTo>
                  <a:pt x="148913" y="1672749"/>
                  <a:pt x="148924" y="1667484"/>
                  <a:pt x="148936" y="1662218"/>
                </a:cubicBezTo>
                <a:lnTo>
                  <a:pt x="148390" y="1654463"/>
                </a:lnTo>
                <a:lnTo>
                  <a:pt x="149402" y="1651435"/>
                </a:lnTo>
                <a:cubicBezTo>
                  <a:pt x="149846" y="1648628"/>
                  <a:pt x="149650" y="1645207"/>
                  <a:pt x="148002" y="1640413"/>
                </a:cubicBezTo>
                <a:lnTo>
                  <a:pt x="147401" y="1639463"/>
                </a:lnTo>
                <a:lnTo>
                  <a:pt x="147883" y="1629196"/>
                </a:lnTo>
                <a:cubicBezTo>
                  <a:pt x="148324" y="1625687"/>
                  <a:pt x="149076" y="1622319"/>
                  <a:pt x="150267" y="1619175"/>
                </a:cubicBezTo>
                <a:cubicBezTo>
                  <a:pt x="136723" y="1595128"/>
                  <a:pt x="139317" y="1561402"/>
                  <a:pt x="132165" y="1529881"/>
                </a:cubicBezTo>
                <a:cubicBezTo>
                  <a:pt x="133186" y="1488865"/>
                  <a:pt x="141785" y="1480519"/>
                  <a:pt x="131022" y="1453616"/>
                </a:cubicBezTo>
                <a:cubicBezTo>
                  <a:pt x="127310" y="1440813"/>
                  <a:pt x="129541" y="1421555"/>
                  <a:pt x="120754" y="1389024"/>
                </a:cubicBezTo>
                <a:cubicBezTo>
                  <a:pt x="114227" y="1358388"/>
                  <a:pt x="111705" y="1330175"/>
                  <a:pt x="105496" y="1302691"/>
                </a:cubicBezTo>
                <a:cubicBezTo>
                  <a:pt x="99430" y="1269937"/>
                  <a:pt x="99163" y="1277652"/>
                  <a:pt x="95268" y="1258284"/>
                </a:cubicBezTo>
                <a:cubicBezTo>
                  <a:pt x="93851" y="1254897"/>
                  <a:pt x="86672" y="1222305"/>
                  <a:pt x="84858" y="1219376"/>
                </a:cubicBezTo>
                <a:cubicBezTo>
                  <a:pt x="80520" y="1201736"/>
                  <a:pt x="73502" y="1179721"/>
                  <a:pt x="69245" y="1152443"/>
                </a:cubicBezTo>
                <a:cubicBezTo>
                  <a:pt x="72181" y="1130820"/>
                  <a:pt x="55102" y="1109065"/>
                  <a:pt x="59323" y="1082021"/>
                </a:cubicBezTo>
                <a:cubicBezTo>
                  <a:pt x="59933" y="1072426"/>
                  <a:pt x="56059" y="1044866"/>
                  <a:pt x="51817" y="1040962"/>
                </a:cubicBezTo>
                <a:cubicBezTo>
                  <a:pt x="50286" y="1035485"/>
                  <a:pt x="50657" y="1028293"/>
                  <a:pt x="46503" y="1027051"/>
                </a:cubicBezTo>
                <a:cubicBezTo>
                  <a:pt x="41346" y="1024363"/>
                  <a:pt x="45759" y="1001606"/>
                  <a:pt x="40736" y="1006491"/>
                </a:cubicBezTo>
                <a:cubicBezTo>
                  <a:pt x="43694" y="990397"/>
                  <a:pt x="32609" y="982630"/>
                  <a:pt x="28654" y="971512"/>
                </a:cubicBezTo>
                <a:cubicBezTo>
                  <a:pt x="30316" y="964989"/>
                  <a:pt x="28253" y="959112"/>
                  <a:pt x="25191" y="951644"/>
                </a:cubicBezTo>
                <a:lnTo>
                  <a:pt x="21142" y="941381"/>
                </a:lnTo>
                <a:cubicBezTo>
                  <a:pt x="21020" y="939810"/>
                  <a:pt x="20896" y="938238"/>
                  <a:pt x="20773" y="936667"/>
                </a:cubicBezTo>
                <a:cubicBezTo>
                  <a:pt x="19874" y="928278"/>
                  <a:pt x="16398" y="900629"/>
                  <a:pt x="15745" y="891045"/>
                </a:cubicBezTo>
                <a:lnTo>
                  <a:pt x="16852" y="879166"/>
                </a:lnTo>
                <a:cubicBezTo>
                  <a:pt x="16064" y="875445"/>
                  <a:pt x="11752" y="871879"/>
                  <a:pt x="11024" y="868721"/>
                </a:cubicBezTo>
                <a:lnTo>
                  <a:pt x="12485" y="860219"/>
                </a:lnTo>
                <a:cubicBezTo>
                  <a:pt x="8271" y="861111"/>
                  <a:pt x="11740" y="851094"/>
                  <a:pt x="11850" y="843525"/>
                </a:cubicBezTo>
                <a:cubicBezTo>
                  <a:pt x="11730" y="828022"/>
                  <a:pt x="11612" y="812518"/>
                  <a:pt x="11493" y="797015"/>
                </a:cubicBezTo>
                <a:lnTo>
                  <a:pt x="9000" y="768303"/>
                </a:lnTo>
                <a:lnTo>
                  <a:pt x="10494" y="759507"/>
                </a:lnTo>
                <a:cubicBezTo>
                  <a:pt x="10852" y="740351"/>
                  <a:pt x="4936" y="719172"/>
                  <a:pt x="9764" y="705570"/>
                </a:cubicBezTo>
                <a:cubicBezTo>
                  <a:pt x="10332" y="700041"/>
                  <a:pt x="10202" y="695038"/>
                  <a:pt x="9638" y="690388"/>
                </a:cubicBezTo>
                <a:lnTo>
                  <a:pt x="7047" y="677974"/>
                </a:lnTo>
                <a:lnTo>
                  <a:pt x="0" y="653388"/>
                </a:lnTo>
                <a:cubicBezTo>
                  <a:pt x="12182" y="652146"/>
                  <a:pt x="-4668" y="595337"/>
                  <a:pt x="6127" y="601549"/>
                </a:cubicBezTo>
                <a:cubicBezTo>
                  <a:pt x="3933" y="578838"/>
                  <a:pt x="25694" y="557816"/>
                  <a:pt x="13968" y="535919"/>
                </a:cubicBezTo>
                <a:cubicBezTo>
                  <a:pt x="14926" y="501851"/>
                  <a:pt x="11016" y="453329"/>
                  <a:pt x="11875" y="420166"/>
                </a:cubicBezTo>
                <a:cubicBezTo>
                  <a:pt x="6938" y="426282"/>
                  <a:pt x="8070" y="396529"/>
                  <a:pt x="8209" y="392858"/>
                </a:cubicBezTo>
                <a:cubicBezTo>
                  <a:pt x="10678" y="370586"/>
                  <a:pt x="9897" y="351343"/>
                  <a:pt x="13049" y="312846"/>
                </a:cubicBezTo>
                <a:cubicBezTo>
                  <a:pt x="11510" y="278783"/>
                  <a:pt x="19654" y="249172"/>
                  <a:pt x="10752" y="217790"/>
                </a:cubicBezTo>
                <a:cubicBezTo>
                  <a:pt x="12418" y="215662"/>
                  <a:pt x="13704" y="213034"/>
                  <a:pt x="14712" y="210066"/>
                </a:cubicBezTo>
                <a:lnTo>
                  <a:pt x="16900" y="200849"/>
                </a:lnTo>
                <a:lnTo>
                  <a:pt x="16484" y="199564"/>
                </a:lnTo>
                <a:cubicBezTo>
                  <a:pt x="15715" y="194009"/>
                  <a:pt x="16101" y="190699"/>
                  <a:pt x="16998" y="188389"/>
                </a:cubicBezTo>
                <a:lnTo>
                  <a:pt x="18474" y="186250"/>
                </a:lnTo>
                <a:lnTo>
                  <a:pt x="19253" y="178676"/>
                </a:lnTo>
                <a:lnTo>
                  <a:pt x="23738" y="138548"/>
                </a:lnTo>
                <a:lnTo>
                  <a:pt x="23258" y="138123"/>
                </a:lnTo>
                <a:cubicBezTo>
                  <a:pt x="22237" y="136655"/>
                  <a:pt x="21585" y="134605"/>
                  <a:pt x="21688" y="131277"/>
                </a:cubicBezTo>
                <a:cubicBezTo>
                  <a:pt x="14019" y="134681"/>
                  <a:pt x="18874" y="128568"/>
                  <a:pt x="19855" y="118460"/>
                </a:cubicBezTo>
                <a:cubicBezTo>
                  <a:pt x="8164" y="121490"/>
                  <a:pt x="15490" y="93803"/>
                  <a:pt x="9287" y="87467"/>
                </a:cubicBezTo>
                <a:cubicBezTo>
                  <a:pt x="10272" y="79974"/>
                  <a:pt x="11100" y="72101"/>
                  <a:pt x="11706" y="64012"/>
                </a:cubicBezTo>
                <a:cubicBezTo>
                  <a:pt x="11774" y="62414"/>
                  <a:pt x="11844" y="60817"/>
                  <a:pt x="11913" y="59219"/>
                </a:cubicBezTo>
                <a:lnTo>
                  <a:pt x="11800" y="59091"/>
                </a:lnTo>
                <a:cubicBezTo>
                  <a:pt x="11601" y="57983"/>
                  <a:pt x="11577" y="56382"/>
                  <a:pt x="11792" y="53973"/>
                </a:cubicBezTo>
                <a:lnTo>
                  <a:pt x="12291" y="50475"/>
                </a:lnTo>
                <a:lnTo>
                  <a:pt x="12694" y="41175"/>
                </a:lnTo>
                <a:lnTo>
                  <a:pt x="12068" y="37768"/>
                </a:lnTo>
                <a:lnTo>
                  <a:pt x="10718" y="36122"/>
                </a:lnTo>
                <a:cubicBezTo>
                  <a:pt x="10782" y="35853"/>
                  <a:pt x="10846" y="35583"/>
                  <a:pt x="10911" y="35314"/>
                </a:cubicBezTo>
                <a:cubicBezTo>
                  <a:pt x="13618" y="29654"/>
                  <a:pt x="17224" y="28942"/>
                  <a:pt x="7774" y="16898"/>
                </a:cubicBezTo>
                <a:close/>
              </a:path>
            </a:pathLst>
          </a:custGeom>
        </p:spPr>
      </p:pic>
      <p:pic>
        <p:nvPicPr>
          <p:cNvPr id="5" name="Content Placeholder 4" descr="Rolls of steel coils in a factory&#10;&#10;Description automatically generated">
            <a:extLst>
              <a:ext uri="{FF2B5EF4-FFF2-40B4-BE49-F238E27FC236}">
                <a16:creationId xmlns:a16="http://schemas.microsoft.com/office/drawing/2014/main" id="{89796DD2-1B0E-CCF5-6D34-E6FFCD0A37B4}"/>
              </a:ext>
            </a:extLst>
          </p:cNvPr>
          <p:cNvPicPr>
            <a:picLocks noGrp="1" noChangeAspect="1"/>
          </p:cNvPicPr>
          <p:nvPr>
            <p:ph sz="half" idx="1"/>
          </p:nvPr>
        </p:nvPicPr>
        <p:blipFill>
          <a:blip r:embed="rId5">
            <a:extLst>
              <a:ext uri="{28A0092B-C50C-407E-A947-70E740481C1C}">
                <a14:useLocalDpi xmlns:a14="http://schemas.microsoft.com/office/drawing/2010/main" val="0"/>
              </a:ext>
            </a:extLst>
          </a:blip>
          <a:srcRect t="3272" r="6" b="10955"/>
          <a:stretch/>
        </p:blipFill>
        <p:spPr>
          <a:xfrm>
            <a:off x="8914160" y="407975"/>
            <a:ext cx="3277840" cy="1603905"/>
          </a:xfrm>
          <a:custGeom>
            <a:avLst/>
            <a:gdLst/>
            <a:ahLst/>
            <a:cxnLst/>
            <a:rect l="l" t="t" r="r" b="b"/>
            <a:pathLst>
              <a:path w="3405012" h="1752443">
                <a:moveTo>
                  <a:pt x="0" y="0"/>
                </a:moveTo>
                <a:lnTo>
                  <a:pt x="3405012" y="0"/>
                </a:lnTo>
                <a:lnTo>
                  <a:pt x="3405012" y="1752443"/>
                </a:lnTo>
                <a:lnTo>
                  <a:pt x="150701" y="1752443"/>
                </a:lnTo>
                <a:lnTo>
                  <a:pt x="151133" y="1747002"/>
                </a:lnTo>
                <a:cubicBezTo>
                  <a:pt x="148082" y="1720397"/>
                  <a:pt x="138162" y="1706976"/>
                  <a:pt x="141124" y="1679782"/>
                </a:cubicBezTo>
                <a:cubicBezTo>
                  <a:pt x="138233" y="1654888"/>
                  <a:pt x="132497" y="1634841"/>
                  <a:pt x="132620" y="1612573"/>
                </a:cubicBezTo>
                <a:cubicBezTo>
                  <a:pt x="129044" y="1605219"/>
                  <a:pt x="127104" y="1597620"/>
                  <a:pt x="130223" y="1587920"/>
                </a:cubicBezTo>
                <a:lnTo>
                  <a:pt x="118649" y="1517306"/>
                </a:lnTo>
                <a:cubicBezTo>
                  <a:pt x="118727" y="1504116"/>
                  <a:pt x="126587" y="1522582"/>
                  <a:pt x="125184" y="1510721"/>
                </a:cubicBezTo>
                <a:cubicBezTo>
                  <a:pt x="120254" y="1500337"/>
                  <a:pt x="128918" y="1494774"/>
                  <a:pt x="123286" y="1484337"/>
                </a:cubicBezTo>
                <a:cubicBezTo>
                  <a:pt x="117384" y="1492089"/>
                  <a:pt x="120076" y="1448204"/>
                  <a:pt x="114286" y="1451361"/>
                </a:cubicBezTo>
                <a:cubicBezTo>
                  <a:pt x="120422" y="1434659"/>
                  <a:pt x="109532" y="1426428"/>
                  <a:pt x="109458" y="1410107"/>
                </a:cubicBezTo>
                <a:cubicBezTo>
                  <a:pt x="111304" y="1401070"/>
                  <a:pt x="116414" y="1379312"/>
                  <a:pt x="111952" y="1374933"/>
                </a:cubicBezTo>
                <a:cubicBezTo>
                  <a:pt x="121247" y="1332742"/>
                  <a:pt x="111990" y="1355376"/>
                  <a:pt x="112507" y="1321763"/>
                </a:cubicBezTo>
                <a:cubicBezTo>
                  <a:pt x="114038" y="1292024"/>
                  <a:pt x="104680" y="1296583"/>
                  <a:pt x="114684" y="1261703"/>
                </a:cubicBezTo>
                <a:cubicBezTo>
                  <a:pt x="117951" y="1254272"/>
                  <a:pt x="117538" y="1242085"/>
                  <a:pt x="113764" y="1234482"/>
                </a:cubicBezTo>
                <a:cubicBezTo>
                  <a:pt x="113115" y="1233173"/>
                  <a:pt x="112388" y="1232054"/>
                  <a:pt x="111607" y="1231156"/>
                </a:cubicBezTo>
                <a:cubicBezTo>
                  <a:pt x="119170" y="1209268"/>
                  <a:pt x="112520" y="1202536"/>
                  <a:pt x="118230" y="1191103"/>
                </a:cubicBezTo>
                <a:cubicBezTo>
                  <a:pt x="116952" y="1164152"/>
                  <a:pt x="106928" y="1147748"/>
                  <a:pt x="111866" y="1137301"/>
                </a:cubicBezTo>
                <a:cubicBezTo>
                  <a:pt x="109070" y="1117917"/>
                  <a:pt x="103766" y="1087902"/>
                  <a:pt x="101461" y="1074796"/>
                </a:cubicBezTo>
                <a:cubicBezTo>
                  <a:pt x="97539" y="1071283"/>
                  <a:pt x="98827" y="1064698"/>
                  <a:pt x="98024" y="1058665"/>
                </a:cubicBezTo>
                <a:cubicBezTo>
                  <a:pt x="94360" y="1052587"/>
                  <a:pt x="94092" y="1024379"/>
                  <a:pt x="95922" y="1015662"/>
                </a:cubicBezTo>
                <a:lnTo>
                  <a:pt x="91333" y="988711"/>
                </a:lnTo>
                <a:cubicBezTo>
                  <a:pt x="98562" y="941987"/>
                  <a:pt x="70330" y="921576"/>
                  <a:pt x="96654" y="884719"/>
                </a:cubicBezTo>
                <a:cubicBezTo>
                  <a:pt x="96548" y="867680"/>
                  <a:pt x="88256" y="880245"/>
                  <a:pt x="88150" y="863206"/>
                </a:cubicBezTo>
                <a:cubicBezTo>
                  <a:pt x="84996" y="840798"/>
                  <a:pt x="96332" y="851480"/>
                  <a:pt x="83698" y="830894"/>
                </a:cubicBezTo>
                <a:cubicBezTo>
                  <a:pt x="86835" y="790339"/>
                  <a:pt x="74016" y="769075"/>
                  <a:pt x="83164" y="732509"/>
                </a:cubicBezTo>
                <a:cubicBezTo>
                  <a:pt x="78466" y="739607"/>
                  <a:pt x="78936" y="653434"/>
                  <a:pt x="79811" y="641624"/>
                </a:cubicBezTo>
                <a:cubicBezTo>
                  <a:pt x="79592" y="616474"/>
                  <a:pt x="81385" y="589914"/>
                  <a:pt x="81852" y="551694"/>
                </a:cubicBezTo>
                <a:cubicBezTo>
                  <a:pt x="78871" y="517898"/>
                  <a:pt x="88476" y="533562"/>
                  <a:pt x="78257" y="503221"/>
                </a:cubicBezTo>
                <a:cubicBezTo>
                  <a:pt x="78107" y="484544"/>
                  <a:pt x="80125" y="442761"/>
                  <a:pt x="80950" y="439631"/>
                </a:cubicBezTo>
                <a:lnTo>
                  <a:pt x="80482" y="438394"/>
                </a:lnTo>
                <a:cubicBezTo>
                  <a:pt x="79478" y="432938"/>
                  <a:pt x="79723" y="429594"/>
                  <a:pt x="80521" y="427195"/>
                </a:cubicBezTo>
                <a:lnTo>
                  <a:pt x="81904" y="424907"/>
                </a:lnTo>
                <a:cubicBezTo>
                  <a:pt x="82057" y="422363"/>
                  <a:pt x="82210" y="419819"/>
                  <a:pt x="82363" y="417275"/>
                </a:cubicBezTo>
                <a:lnTo>
                  <a:pt x="84426" y="402379"/>
                </a:lnTo>
                <a:lnTo>
                  <a:pt x="83723" y="399462"/>
                </a:lnTo>
                <a:lnTo>
                  <a:pt x="85140" y="376794"/>
                </a:lnTo>
                <a:lnTo>
                  <a:pt x="84643" y="376419"/>
                </a:lnTo>
                <a:cubicBezTo>
                  <a:pt x="83560" y="375065"/>
                  <a:pt x="82822" y="373090"/>
                  <a:pt x="82783" y="369762"/>
                </a:cubicBezTo>
                <a:cubicBezTo>
                  <a:pt x="75270" y="373969"/>
                  <a:pt x="79859" y="367360"/>
                  <a:pt x="80411" y="357178"/>
                </a:cubicBezTo>
                <a:cubicBezTo>
                  <a:pt x="68864" y="361439"/>
                  <a:pt x="75006" y="333058"/>
                  <a:pt x="68544" y="327402"/>
                </a:cubicBezTo>
                <a:cubicBezTo>
                  <a:pt x="69211" y="319824"/>
                  <a:pt x="69703" y="311889"/>
                  <a:pt x="69965" y="303760"/>
                </a:cubicBezTo>
                <a:cubicBezTo>
                  <a:pt x="69966" y="302159"/>
                  <a:pt x="69968" y="300559"/>
                  <a:pt x="69969" y="298958"/>
                </a:cubicBezTo>
                <a:lnTo>
                  <a:pt x="69852" y="298844"/>
                </a:lnTo>
                <a:cubicBezTo>
                  <a:pt x="69606" y="297762"/>
                  <a:pt x="69513" y="296167"/>
                  <a:pt x="69626" y="293743"/>
                </a:cubicBezTo>
                <a:lnTo>
                  <a:pt x="69977" y="290202"/>
                </a:lnTo>
                <a:lnTo>
                  <a:pt x="69984" y="280887"/>
                </a:lnTo>
                <a:lnTo>
                  <a:pt x="69214" y="277557"/>
                </a:lnTo>
                <a:cubicBezTo>
                  <a:pt x="64253" y="266466"/>
                  <a:pt x="49047" y="274944"/>
                  <a:pt x="54630" y="251845"/>
                </a:cubicBezTo>
                <a:cubicBezTo>
                  <a:pt x="50339" y="228523"/>
                  <a:pt x="39950" y="218978"/>
                  <a:pt x="41532" y="193531"/>
                </a:cubicBezTo>
                <a:cubicBezTo>
                  <a:pt x="37482" y="171719"/>
                  <a:pt x="30875" y="155057"/>
                  <a:pt x="29911" y="134827"/>
                </a:cubicBezTo>
                <a:cubicBezTo>
                  <a:pt x="26044" y="129106"/>
                  <a:pt x="23769" y="122729"/>
                  <a:pt x="26358" y="113105"/>
                </a:cubicBezTo>
                <a:cubicBezTo>
                  <a:pt x="21488" y="93532"/>
                  <a:pt x="15187" y="92470"/>
                  <a:pt x="17140" y="76451"/>
                </a:cubicBezTo>
                <a:cubicBezTo>
                  <a:pt x="6336" y="71246"/>
                  <a:pt x="9567" y="68160"/>
                  <a:pt x="11130" y="60946"/>
                </a:cubicBezTo>
                <a:cubicBezTo>
                  <a:pt x="11146" y="60646"/>
                  <a:pt x="11160" y="60347"/>
                  <a:pt x="11175" y="60047"/>
                </a:cubicBezTo>
                <a:lnTo>
                  <a:pt x="9643" y="59374"/>
                </a:lnTo>
                <a:lnTo>
                  <a:pt x="8490" y="56536"/>
                </a:lnTo>
                <a:lnTo>
                  <a:pt x="7301" y="47381"/>
                </a:lnTo>
                <a:cubicBezTo>
                  <a:pt x="7260" y="46156"/>
                  <a:pt x="7219" y="44931"/>
                  <a:pt x="7178" y="43706"/>
                </a:cubicBezTo>
                <a:cubicBezTo>
                  <a:pt x="6973" y="41260"/>
                  <a:pt x="6682" y="39746"/>
                  <a:pt x="6309" y="38823"/>
                </a:cubicBezTo>
                <a:cubicBezTo>
                  <a:pt x="6268" y="38807"/>
                  <a:pt x="6228" y="38790"/>
                  <a:pt x="6186" y="38775"/>
                </a:cubicBezTo>
                <a:lnTo>
                  <a:pt x="5573" y="34055"/>
                </a:lnTo>
                <a:cubicBezTo>
                  <a:pt x="4775" y="25924"/>
                  <a:pt x="4222" y="17849"/>
                  <a:pt x="3878" y="10032"/>
                </a:cubicBezTo>
                <a:close/>
              </a:path>
            </a:pathLst>
          </a:custGeom>
        </p:spPr>
      </p:pic>
      <p:pic>
        <p:nvPicPr>
          <p:cNvPr id="11" name="Content Placeholder 4" descr="Car Industry">
            <a:extLst>
              <a:ext uri="{FF2B5EF4-FFF2-40B4-BE49-F238E27FC236}">
                <a16:creationId xmlns:a16="http://schemas.microsoft.com/office/drawing/2014/main" id="{68FBA637-7709-5E63-9751-FC32594AA706}"/>
              </a:ext>
            </a:extLst>
          </p:cNvPr>
          <p:cNvPicPr>
            <a:picLocks noChangeAspect="1"/>
          </p:cNvPicPr>
          <p:nvPr/>
        </p:nvPicPr>
        <p:blipFill>
          <a:blip r:embed="rId6"/>
          <a:srcRect r="6" b="6337"/>
          <a:stretch/>
        </p:blipFill>
        <p:spPr>
          <a:xfrm>
            <a:off x="8936986" y="3427954"/>
            <a:ext cx="3255014" cy="1715021"/>
          </a:xfrm>
          <a:custGeom>
            <a:avLst/>
            <a:gdLst/>
            <a:ahLst/>
            <a:cxnLst/>
            <a:rect l="l" t="t" r="r" b="b"/>
            <a:pathLst>
              <a:path w="3255014" h="1715021">
                <a:moveTo>
                  <a:pt x="703" y="0"/>
                </a:moveTo>
                <a:lnTo>
                  <a:pt x="3255014" y="0"/>
                </a:lnTo>
                <a:lnTo>
                  <a:pt x="3255014" y="1715021"/>
                </a:lnTo>
                <a:lnTo>
                  <a:pt x="20680" y="1715021"/>
                </a:lnTo>
                <a:lnTo>
                  <a:pt x="27488" y="1676166"/>
                </a:lnTo>
                <a:cubicBezTo>
                  <a:pt x="30060" y="1660248"/>
                  <a:pt x="32104" y="1646802"/>
                  <a:pt x="33656" y="1637755"/>
                </a:cubicBezTo>
                <a:cubicBezTo>
                  <a:pt x="39029" y="1635240"/>
                  <a:pt x="39060" y="1630227"/>
                  <a:pt x="36785" y="1620849"/>
                </a:cubicBezTo>
                <a:cubicBezTo>
                  <a:pt x="38105" y="1551256"/>
                  <a:pt x="100227" y="1472104"/>
                  <a:pt x="76656" y="1455842"/>
                </a:cubicBezTo>
                <a:cubicBezTo>
                  <a:pt x="77016" y="1439452"/>
                  <a:pt x="56490" y="1383714"/>
                  <a:pt x="62616" y="1345149"/>
                </a:cubicBezTo>
                <a:cubicBezTo>
                  <a:pt x="75519" y="1331119"/>
                  <a:pt x="65286" y="1248289"/>
                  <a:pt x="66967" y="1229214"/>
                </a:cubicBezTo>
                <a:cubicBezTo>
                  <a:pt x="75027" y="1226771"/>
                  <a:pt x="69197" y="1193906"/>
                  <a:pt x="80884" y="1198474"/>
                </a:cubicBezTo>
                <a:cubicBezTo>
                  <a:pt x="85953" y="1195255"/>
                  <a:pt x="86179" y="1185792"/>
                  <a:pt x="81857" y="1180728"/>
                </a:cubicBezTo>
                <a:cubicBezTo>
                  <a:pt x="83204" y="1169547"/>
                  <a:pt x="89262" y="1163440"/>
                  <a:pt x="82257" y="1151133"/>
                </a:cubicBezTo>
                <a:cubicBezTo>
                  <a:pt x="83837" y="1135715"/>
                  <a:pt x="101636" y="1122513"/>
                  <a:pt x="90618" y="1108407"/>
                </a:cubicBezTo>
                <a:cubicBezTo>
                  <a:pt x="108621" y="1097725"/>
                  <a:pt x="92049" y="1049300"/>
                  <a:pt x="95940" y="1018477"/>
                </a:cubicBezTo>
                <a:cubicBezTo>
                  <a:pt x="114997" y="965378"/>
                  <a:pt x="94883" y="900337"/>
                  <a:pt x="128252" y="875323"/>
                </a:cubicBezTo>
                <a:cubicBezTo>
                  <a:pt x="120042" y="819830"/>
                  <a:pt x="132154" y="777393"/>
                  <a:pt x="134499" y="734639"/>
                </a:cubicBezTo>
                <a:cubicBezTo>
                  <a:pt x="138830" y="715422"/>
                  <a:pt x="127012" y="702516"/>
                  <a:pt x="137671" y="686595"/>
                </a:cubicBezTo>
                <a:cubicBezTo>
                  <a:pt x="135031" y="648181"/>
                  <a:pt x="154500" y="566929"/>
                  <a:pt x="118662" y="504151"/>
                </a:cubicBezTo>
                <a:lnTo>
                  <a:pt x="70076" y="334867"/>
                </a:lnTo>
                <a:cubicBezTo>
                  <a:pt x="53138" y="284991"/>
                  <a:pt x="46242" y="268345"/>
                  <a:pt x="38295" y="239789"/>
                </a:cubicBezTo>
                <a:cubicBezTo>
                  <a:pt x="35440" y="214890"/>
                  <a:pt x="43757" y="197719"/>
                  <a:pt x="36565" y="163529"/>
                </a:cubicBezTo>
                <a:cubicBezTo>
                  <a:pt x="37934" y="145766"/>
                  <a:pt x="25190" y="110716"/>
                  <a:pt x="25258" y="98318"/>
                </a:cubicBezTo>
                <a:cubicBezTo>
                  <a:pt x="23374" y="99154"/>
                  <a:pt x="21566" y="92403"/>
                  <a:pt x="22800" y="89141"/>
                </a:cubicBezTo>
                <a:cubicBezTo>
                  <a:pt x="22768" y="32571"/>
                  <a:pt x="9002" y="70779"/>
                  <a:pt x="15482" y="33826"/>
                </a:cubicBezTo>
                <a:cubicBezTo>
                  <a:pt x="15094" y="16959"/>
                  <a:pt x="2812" y="18391"/>
                  <a:pt x="0" y="8846"/>
                </a:cubicBezTo>
                <a:close/>
              </a:path>
            </a:pathLst>
          </a:custGeom>
        </p:spPr>
      </p:pic>
      <p:graphicFrame>
        <p:nvGraphicFramePr>
          <p:cNvPr id="20" name="Content Placeholder 3">
            <a:extLst>
              <a:ext uri="{FF2B5EF4-FFF2-40B4-BE49-F238E27FC236}">
                <a16:creationId xmlns:a16="http://schemas.microsoft.com/office/drawing/2014/main" id="{2A5BDF18-E2DF-5A92-13A5-FF5D7D6C700A}"/>
              </a:ext>
            </a:extLst>
          </p:cNvPr>
          <p:cNvGraphicFramePr>
            <a:graphicFrameLocks noGrp="1"/>
          </p:cNvGraphicFramePr>
          <p:nvPr>
            <p:ph sz="half" idx="2"/>
            <p:extLst>
              <p:ext uri="{D42A27DB-BD31-4B8C-83A1-F6EECF244321}">
                <p14:modId xmlns:p14="http://schemas.microsoft.com/office/powerpoint/2010/main" val="63999949"/>
              </p:ext>
            </p:extLst>
          </p:nvPr>
        </p:nvGraphicFramePr>
        <p:xfrm>
          <a:off x="155170" y="1919089"/>
          <a:ext cx="8651945" cy="466351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858192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barn(inVertical)">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20"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6E319F8-FEA2-B9B5-705B-2970438E4A62}"/>
            </a:ext>
          </a:extLst>
        </p:cNvPr>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9CB95732-565A-4D2C-A3AB-CC460C0D38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E19B653C-798C-4333-8452-3DF3AE3C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0FE50278-E2EC-42B2-A1F1-921DD39901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5305994" y="-5310547"/>
            <a:ext cx="1580014" cy="12192002"/>
          </a:xfrm>
          <a:prstGeom prst="rect">
            <a:avLst/>
          </a:prstGeom>
          <a:gradFill>
            <a:gsLst>
              <a:gs pos="19000">
                <a:schemeClr val="accent1">
                  <a:alpha val="0"/>
                </a:schemeClr>
              </a:gs>
              <a:gs pos="99000">
                <a:srgbClr val="000000">
                  <a:alpha val="74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1236153F-0DB4-40DD-87C6-B40C1B7E28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0"/>
            <a:ext cx="4303422" cy="1575461"/>
          </a:xfrm>
          <a:prstGeom prst="rect">
            <a:avLst/>
          </a:prstGeom>
          <a:gradFill>
            <a:gsLst>
              <a:gs pos="0">
                <a:schemeClr val="accent1">
                  <a:alpha val="72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E2CD266-6F6B-6472-918D-A80B2FCA5F3D}"/>
              </a:ext>
            </a:extLst>
          </p:cNvPr>
          <p:cNvSpPr>
            <a:spLocks noGrp="1"/>
          </p:cNvSpPr>
          <p:nvPr>
            <p:ph type="title"/>
          </p:nvPr>
        </p:nvSpPr>
        <p:spPr>
          <a:xfrm>
            <a:off x="98258" y="299008"/>
            <a:ext cx="11995483" cy="977442"/>
          </a:xfrm>
        </p:spPr>
        <p:txBody>
          <a:bodyPr vert="horz" lIns="91440" tIns="45720" rIns="91440" bIns="45720" rtlCol="0" anchor="ctr">
            <a:noAutofit/>
          </a:bodyPr>
          <a:lstStyle/>
          <a:p>
            <a:r>
              <a:rPr lang="en-US" sz="4000" b="1" dirty="0">
                <a:solidFill>
                  <a:srgbClr val="FFFFFF"/>
                </a:solidFill>
              </a:rPr>
              <a:t>Challenges of the traditional Automotive Supply Chain</a:t>
            </a:r>
          </a:p>
        </p:txBody>
      </p:sp>
      <p:pic>
        <p:nvPicPr>
          <p:cNvPr id="15" name="Picture 14" descr="A group of trucks and ships&#10;&#10;Description automatically generated with medium confidence">
            <a:extLst>
              <a:ext uri="{FF2B5EF4-FFF2-40B4-BE49-F238E27FC236}">
                <a16:creationId xmlns:a16="http://schemas.microsoft.com/office/drawing/2014/main" id="{5E1357D8-E0C6-BDC7-92CC-C1685E0440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75460"/>
            <a:ext cx="3825432" cy="2553475"/>
          </a:xfrm>
          <a:prstGeom prst="rect">
            <a:avLst/>
          </a:prstGeom>
        </p:spPr>
      </p:pic>
      <p:pic>
        <p:nvPicPr>
          <p:cNvPr id="20" name="Picture 19" descr="A car dashboard with a screen and icons&#10;&#10;Description automatically generated with medium confidence">
            <a:extLst>
              <a:ext uri="{FF2B5EF4-FFF2-40B4-BE49-F238E27FC236}">
                <a16:creationId xmlns:a16="http://schemas.microsoft.com/office/drawing/2014/main" id="{09BD3339-6685-2A9F-137A-369CFB75CF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25432" y="1575459"/>
            <a:ext cx="5292175" cy="2553474"/>
          </a:xfrm>
          <a:prstGeom prst="rect">
            <a:avLst/>
          </a:prstGeom>
        </p:spPr>
      </p:pic>
      <p:pic>
        <p:nvPicPr>
          <p:cNvPr id="8" name="Picture 7">
            <a:extLst>
              <a:ext uri="{FF2B5EF4-FFF2-40B4-BE49-F238E27FC236}">
                <a16:creationId xmlns:a16="http://schemas.microsoft.com/office/drawing/2014/main" id="{9E975447-4EA1-2A98-C5FA-3ACABF082F3C}"/>
              </a:ext>
            </a:extLst>
          </p:cNvPr>
          <p:cNvPicPr>
            <a:picLocks noChangeAspect="1"/>
          </p:cNvPicPr>
          <p:nvPr/>
        </p:nvPicPr>
        <p:blipFill>
          <a:blip r:embed="rId5"/>
          <a:stretch>
            <a:fillRect/>
          </a:stretch>
        </p:blipFill>
        <p:spPr>
          <a:xfrm>
            <a:off x="8357276" y="1575459"/>
            <a:ext cx="3834724" cy="2553474"/>
          </a:xfrm>
          <a:prstGeom prst="rect">
            <a:avLst/>
          </a:prstGeom>
        </p:spPr>
      </p:pic>
      <p:sp>
        <p:nvSpPr>
          <p:cNvPr id="21" name="TextBox 20">
            <a:extLst>
              <a:ext uri="{FF2B5EF4-FFF2-40B4-BE49-F238E27FC236}">
                <a16:creationId xmlns:a16="http://schemas.microsoft.com/office/drawing/2014/main" id="{259908A0-B8F9-4FDF-1655-FD999120310C}"/>
              </a:ext>
            </a:extLst>
          </p:cNvPr>
          <p:cNvSpPr txBox="1"/>
          <p:nvPr/>
        </p:nvSpPr>
        <p:spPr>
          <a:xfrm>
            <a:off x="49130" y="4216729"/>
            <a:ext cx="11838070" cy="2308324"/>
          </a:xfrm>
          <a:prstGeom prst="rect">
            <a:avLst/>
          </a:prstGeom>
          <a:noFill/>
        </p:spPr>
        <p:txBody>
          <a:bodyPr wrap="square" rtlCol="0">
            <a:spAutoFit/>
          </a:bodyPr>
          <a:lstStyle/>
          <a:p>
            <a:pPr marL="285750" indent="-285750">
              <a:buFont typeface="Wingdings" panose="05000000000000000000" pitchFamily="2" charset="2"/>
              <a:buChar char="v"/>
            </a:pPr>
            <a:r>
              <a:rPr lang="en-GB" dirty="0"/>
              <a:t>Due to the high complexity and dependency on specialized components traditional automotive supply chain is susceptible to disruptions:</a:t>
            </a:r>
            <a:br>
              <a:rPr lang="en-GB" dirty="0"/>
            </a:br>
            <a:r>
              <a:rPr lang="en-GB" dirty="0"/>
              <a:t>-Supplier shortages</a:t>
            </a:r>
            <a:br>
              <a:rPr lang="en-GB" dirty="0"/>
            </a:br>
            <a:r>
              <a:rPr lang="en-GB" dirty="0"/>
              <a:t>-Material Shortages</a:t>
            </a:r>
            <a:br>
              <a:rPr lang="en-GB" dirty="0"/>
            </a:br>
            <a:r>
              <a:rPr lang="en-GB" dirty="0"/>
              <a:t>-Distribution disruptions</a:t>
            </a:r>
          </a:p>
          <a:p>
            <a:pPr marL="285750" indent="-285750">
              <a:buFont typeface="Wingdings" panose="05000000000000000000" pitchFamily="2" charset="2"/>
              <a:buChar char="v"/>
            </a:pPr>
            <a:r>
              <a:rPr lang="en-GB" dirty="0"/>
              <a:t>Customer demands are constantly evolving, and all supply chain components need to adapt to that.</a:t>
            </a:r>
          </a:p>
          <a:p>
            <a:pPr marL="285750" indent="-285750">
              <a:buFont typeface="Wingdings" panose="05000000000000000000" pitchFamily="2" charset="2"/>
              <a:buChar char="v"/>
            </a:pPr>
            <a:r>
              <a:rPr lang="en-GB" dirty="0"/>
              <a:t>Government policies can have a big effect on the automotive supply chain and its key players.</a:t>
            </a:r>
            <a:br>
              <a:rPr lang="en-GB" dirty="0"/>
            </a:br>
            <a:endParaRPr lang="en-GB" dirty="0"/>
          </a:p>
        </p:txBody>
      </p:sp>
    </p:spTree>
    <p:extLst>
      <p:ext uri="{BB962C8B-B14F-4D97-AF65-F5344CB8AC3E}">
        <p14:creationId xmlns:p14="http://schemas.microsoft.com/office/powerpoint/2010/main" val="2067999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500"/>
                                        <p:tgtEl>
                                          <p:spTgt spid="2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xEl>
                                              <p:pRg st="1" end="1"/>
                                            </p:txEl>
                                          </p:spTgt>
                                        </p:tgtEl>
                                        <p:attrNameLst>
                                          <p:attrName>style.visibility</p:attrName>
                                        </p:attrNameLst>
                                      </p:cBhvr>
                                      <p:to>
                                        <p:strVal val="visible"/>
                                      </p:to>
                                    </p:set>
                                    <p:animEffect transition="in" filter="fade">
                                      <p:cBhvr>
                                        <p:cTn id="12" dur="500"/>
                                        <p:tgtEl>
                                          <p:spTgt spid="2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
                                            <p:txEl>
                                              <p:pRg st="2" end="2"/>
                                            </p:txEl>
                                          </p:spTgt>
                                        </p:tgtEl>
                                        <p:attrNameLst>
                                          <p:attrName>style.visibility</p:attrName>
                                        </p:attrNameLst>
                                      </p:cBhvr>
                                      <p:to>
                                        <p:strVal val="visible"/>
                                      </p:to>
                                    </p:set>
                                    <p:animEffect transition="in" filter="fade">
                                      <p:cBhvr>
                                        <p:cTn id="17" dur="500"/>
                                        <p:tgtEl>
                                          <p:spTgt spid="2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DB7D7C2-C505-2004-31FD-BAFCD30CF9D0}"/>
            </a:ext>
          </a:extLst>
        </p:cNvPr>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4F68379-26F5-3B3E-2FAE-354A1999E26A}"/>
              </a:ext>
            </a:extLst>
          </p:cNvPr>
          <p:cNvSpPr>
            <a:spLocks noGrp="1"/>
          </p:cNvSpPr>
          <p:nvPr>
            <p:ph type="title"/>
          </p:nvPr>
        </p:nvSpPr>
        <p:spPr>
          <a:xfrm>
            <a:off x="143986" y="319659"/>
            <a:ext cx="7835362" cy="1642970"/>
          </a:xfrm>
        </p:spPr>
        <p:txBody>
          <a:bodyPr vert="horz" lIns="91440" tIns="45720" rIns="91440" bIns="45720" rtlCol="0" anchor="ctr">
            <a:normAutofit/>
          </a:bodyPr>
          <a:lstStyle/>
          <a:p>
            <a:r>
              <a:rPr lang="en-US" sz="3600" b="1" kern="1200" dirty="0">
                <a:solidFill>
                  <a:schemeClr val="tx1"/>
                </a:solidFill>
                <a:latin typeface="+mj-lt"/>
                <a:ea typeface="+mj-ea"/>
                <a:cs typeface="+mj-cs"/>
              </a:rPr>
              <a:t>How to improve the Traditional Automotive Supply Chain</a:t>
            </a:r>
          </a:p>
        </p:txBody>
      </p:sp>
      <p:sp>
        <p:nvSpPr>
          <p:cNvPr id="21" name="TextBox 20">
            <a:extLst>
              <a:ext uri="{FF2B5EF4-FFF2-40B4-BE49-F238E27FC236}">
                <a16:creationId xmlns:a16="http://schemas.microsoft.com/office/drawing/2014/main" id="{7052CA08-2BB2-546E-BBA3-EBB0D578538C}"/>
              </a:ext>
            </a:extLst>
          </p:cNvPr>
          <p:cNvSpPr txBox="1"/>
          <p:nvPr/>
        </p:nvSpPr>
        <p:spPr>
          <a:xfrm>
            <a:off x="-185787" y="2186749"/>
            <a:ext cx="8494908" cy="3948929"/>
          </a:xfrm>
          <a:prstGeom prst="rect">
            <a:avLst/>
          </a:prstGeom>
        </p:spPr>
        <p:txBody>
          <a:bodyPr vert="horz" lIns="91440" tIns="45720" rIns="91440" bIns="45720" rtlCol="0" anchor="t">
            <a:normAutofit/>
          </a:bodyPr>
          <a:lstStyle/>
          <a:p>
            <a:pPr marL="400050" indent="-342900">
              <a:lnSpc>
                <a:spcPct val="90000"/>
              </a:lnSpc>
              <a:spcAft>
                <a:spcPts val="600"/>
              </a:spcAft>
              <a:buBlip>
                <a:blip r:embed="rId3">
                  <a:extLst>
                    <a:ext uri="{96DAC541-7B7A-43D3-8B79-37D633B846F1}">
                      <asvg:svgBlip xmlns:asvg="http://schemas.microsoft.com/office/drawing/2016/SVG/main" r:embed="rId4"/>
                    </a:ext>
                  </a:extLst>
                </a:blip>
              </a:buBlip>
            </a:pPr>
            <a:r>
              <a:rPr lang="en-US" sz="2000" dirty="0"/>
              <a:t>Closer collaboration between *OEMs, suppliers and distributors:</a:t>
            </a:r>
            <a:br>
              <a:rPr lang="en-US" sz="2000" dirty="0"/>
            </a:br>
            <a:r>
              <a:rPr lang="en-US" sz="2000" dirty="0"/>
              <a:t>-Technology sharing -&gt; </a:t>
            </a:r>
            <a:r>
              <a:rPr lang="en-US" sz="2000" dirty="0">
                <a:solidFill>
                  <a:schemeClr val="bg2">
                    <a:lumMod val="75000"/>
                  </a:schemeClr>
                </a:solidFill>
              </a:rPr>
              <a:t>Technology advancements + overcoming barriers</a:t>
            </a:r>
            <a:br>
              <a:rPr lang="en-US" sz="2000" dirty="0"/>
            </a:br>
            <a:r>
              <a:rPr lang="en-US" sz="2000" dirty="0"/>
              <a:t>-Agility -&gt; </a:t>
            </a:r>
            <a:r>
              <a:rPr lang="en-US" sz="2000" dirty="0">
                <a:solidFill>
                  <a:schemeClr val="bg2">
                    <a:lumMod val="75000"/>
                  </a:schemeClr>
                </a:solidFill>
              </a:rPr>
              <a:t>better crisis management</a:t>
            </a:r>
            <a:br>
              <a:rPr lang="en-US" sz="2000" dirty="0"/>
            </a:br>
            <a:r>
              <a:rPr lang="en-US" sz="2000" dirty="0"/>
              <a:t>-Localized production -&gt; </a:t>
            </a:r>
            <a:r>
              <a:rPr lang="en-US" sz="2000" dirty="0">
                <a:solidFill>
                  <a:schemeClr val="bg2">
                    <a:lumMod val="75000"/>
                  </a:schemeClr>
                </a:solidFill>
              </a:rPr>
              <a:t>shorter lead times &amp; flexibility</a:t>
            </a:r>
          </a:p>
          <a:p>
            <a:pPr marL="400050" indent="-342900">
              <a:lnSpc>
                <a:spcPct val="90000"/>
              </a:lnSpc>
              <a:spcAft>
                <a:spcPts val="600"/>
              </a:spcAft>
              <a:buBlip>
                <a:blip r:embed="rId3">
                  <a:extLst>
                    <a:ext uri="{96DAC541-7B7A-43D3-8B79-37D633B846F1}">
                      <asvg:svgBlip xmlns:asvg="http://schemas.microsoft.com/office/drawing/2016/SVG/main" r:embed="rId4"/>
                    </a:ext>
                  </a:extLst>
                </a:blip>
              </a:buBlip>
            </a:pPr>
            <a:endParaRPr lang="en-US" sz="2000" dirty="0">
              <a:solidFill>
                <a:schemeClr val="bg2">
                  <a:lumMod val="75000"/>
                </a:schemeClr>
              </a:solidFill>
            </a:endParaRPr>
          </a:p>
          <a:p>
            <a:pPr marL="400050" indent="-342900">
              <a:lnSpc>
                <a:spcPct val="90000"/>
              </a:lnSpc>
              <a:spcAft>
                <a:spcPts val="600"/>
              </a:spcAft>
              <a:buBlip>
                <a:blip r:embed="rId3">
                  <a:extLst>
                    <a:ext uri="{96DAC541-7B7A-43D3-8B79-37D633B846F1}">
                      <asvg:svgBlip xmlns:asvg="http://schemas.microsoft.com/office/drawing/2016/SVG/main" r:embed="rId4"/>
                    </a:ext>
                  </a:extLst>
                </a:blip>
              </a:buBlip>
            </a:pPr>
            <a:r>
              <a:rPr lang="en-US" sz="2000" dirty="0"/>
              <a:t>Integration of Tools &amp; Technologies in Supply Chain:</a:t>
            </a:r>
            <a:br>
              <a:rPr lang="en-US" sz="2000" dirty="0"/>
            </a:br>
            <a:r>
              <a:rPr lang="en-US" sz="2000" dirty="0"/>
              <a:t>-Artificial Intelligence ,Big Data, IoT-&gt;</a:t>
            </a:r>
            <a:r>
              <a:rPr lang="en-US" sz="2000" dirty="0">
                <a:solidFill>
                  <a:schemeClr val="bg2">
                    <a:lumMod val="75000"/>
                  </a:schemeClr>
                </a:solidFill>
              </a:rPr>
              <a:t>Optimization of the core processes and flows of the supply chain</a:t>
            </a:r>
          </a:p>
          <a:p>
            <a:pPr marL="400050" indent="-342900">
              <a:lnSpc>
                <a:spcPct val="90000"/>
              </a:lnSpc>
              <a:spcAft>
                <a:spcPts val="600"/>
              </a:spcAft>
              <a:buBlip>
                <a:blip r:embed="rId3">
                  <a:extLst>
                    <a:ext uri="{96DAC541-7B7A-43D3-8B79-37D633B846F1}">
                      <asvg:svgBlip xmlns:asvg="http://schemas.microsoft.com/office/drawing/2016/SVG/main" r:embed="rId4"/>
                    </a:ext>
                  </a:extLst>
                </a:blip>
              </a:buBlip>
            </a:pPr>
            <a:endParaRPr lang="en-US" sz="2000" dirty="0"/>
          </a:p>
          <a:p>
            <a:pPr marL="400050" indent="-342900">
              <a:lnSpc>
                <a:spcPct val="90000"/>
              </a:lnSpc>
              <a:spcAft>
                <a:spcPts val="600"/>
              </a:spcAft>
              <a:buBlip>
                <a:blip r:embed="rId3">
                  <a:extLst>
                    <a:ext uri="{96DAC541-7B7A-43D3-8B79-37D633B846F1}">
                      <asvg:svgBlip xmlns:asvg="http://schemas.microsoft.com/office/drawing/2016/SVG/main" r:embed="rId4"/>
                    </a:ext>
                  </a:extLst>
                </a:blip>
              </a:buBlip>
            </a:pPr>
            <a:r>
              <a:rPr lang="en-US" sz="2000" dirty="0"/>
              <a:t>Reverse Logistics adoption -&gt;  </a:t>
            </a:r>
            <a:r>
              <a:rPr lang="en-US" sz="2000" dirty="0">
                <a:solidFill>
                  <a:schemeClr val="bg2">
                    <a:lumMod val="75000"/>
                  </a:schemeClr>
                </a:solidFill>
              </a:rPr>
              <a:t>Recycling, cost reduction, sustainability</a:t>
            </a:r>
          </a:p>
          <a:p>
            <a:pPr marL="57150">
              <a:lnSpc>
                <a:spcPct val="90000"/>
              </a:lnSpc>
              <a:spcAft>
                <a:spcPts val="600"/>
              </a:spcAft>
            </a:pPr>
            <a:endParaRPr lang="en-US" sz="2000" dirty="0">
              <a:solidFill>
                <a:schemeClr val="bg2">
                  <a:lumMod val="75000"/>
                </a:schemeClr>
              </a:solidFill>
            </a:endParaRPr>
          </a:p>
        </p:txBody>
      </p:sp>
      <p:sp>
        <p:nvSpPr>
          <p:cNvPr id="30" name="Rectangle 29">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Picture 22" descr="A warehouse with boxes and a truck&#10;&#10;Description automatically generated">
            <a:extLst>
              <a:ext uri="{FF2B5EF4-FFF2-40B4-BE49-F238E27FC236}">
                <a16:creationId xmlns:a16="http://schemas.microsoft.com/office/drawing/2014/main" id="{C8E0DD56-B177-CCD7-E0DE-B1314D5AA6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9676" y="3870881"/>
            <a:ext cx="3955979" cy="2264797"/>
          </a:xfrm>
          <a:prstGeom prst="rect">
            <a:avLst/>
          </a:prstGeom>
        </p:spPr>
      </p:pic>
      <p:pic>
        <p:nvPicPr>
          <p:cNvPr id="27" name="Picture 26" descr="A group of people working in a warehouse&#10;&#10;Description automatically generated">
            <a:extLst>
              <a:ext uri="{FF2B5EF4-FFF2-40B4-BE49-F238E27FC236}">
                <a16:creationId xmlns:a16="http://schemas.microsoft.com/office/drawing/2014/main" id="{87CE6002-D8A4-AE1B-31B0-E8258CADF8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02652" y="95538"/>
            <a:ext cx="3933881" cy="3140957"/>
          </a:xfrm>
          <a:prstGeom prst="rect">
            <a:avLst/>
          </a:prstGeom>
        </p:spPr>
      </p:pic>
    </p:spTree>
    <p:extLst>
      <p:ext uri="{BB962C8B-B14F-4D97-AF65-F5344CB8AC3E}">
        <p14:creationId xmlns:p14="http://schemas.microsoft.com/office/powerpoint/2010/main" val="1480734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1">
                                            <p:txEl>
                                              <p:pRg st="0" end="0"/>
                                            </p:txEl>
                                          </p:spTgt>
                                        </p:tgtEl>
                                        <p:attrNameLst>
                                          <p:attrName>style.visibility</p:attrName>
                                        </p:attrNameLst>
                                      </p:cBhvr>
                                      <p:to>
                                        <p:strVal val="visible"/>
                                      </p:to>
                                    </p:set>
                                    <p:animEffect transition="in" filter="fade">
                                      <p:cBhvr>
                                        <p:cTn id="14" dur="500"/>
                                        <p:tgtEl>
                                          <p:spTgt spid="21">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1">
                                            <p:txEl>
                                              <p:pRg st="2" end="2"/>
                                            </p:txEl>
                                          </p:spTgt>
                                        </p:tgtEl>
                                        <p:attrNameLst>
                                          <p:attrName>style.visibility</p:attrName>
                                        </p:attrNameLst>
                                      </p:cBhvr>
                                      <p:to>
                                        <p:strVal val="visible"/>
                                      </p:to>
                                    </p:set>
                                    <p:animEffect transition="in" filter="fade">
                                      <p:cBhvr>
                                        <p:cTn id="19" dur="500"/>
                                        <p:tgtEl>
                                          <p:spTgt spid="21">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1">
                                            <p:txEl>
                                              <p:pRg st="4" end="4"/>
                                            </p:txEl>
                                          </p:spTgt>
                                        </p:tgtEl>
                                        <p:attrNameLst>
                                          <p:attrName>style.visibility</p:attrName>
                                        </p:attrNameLst>
                                      </p:cBhvr>
                                      <p:to>
                                        <p:strVal val="visible"/>
                                      </p:to>
                                    </p:set>
                                    <p:animEffect transition="in" filter="fade">
                                      <p:cBhvr>
                                        <p:cTn id="24" dur="500"/>
                                        <p:tgtEl>
                                          <p:spTgt spid="2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9B9987C-ED20-3D6A-03EA-F4E843D761DB}"/>
            </a:ext>
          </a:extLst>
        </p:cNvPr>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44B6D95-6BF4-4C2B-AD7D-371D6C5167D2}"/>
              </a:ext>
            </a:extLst>
          </p:cNvPr>
          <p:cNvSpPr>
            <a:spLocks noGrp="1"/>
          </p:cNvSpPr>
          <p:nvPr>
            <p:ph type="title"/>
          </p:nvPr>
        </p:nvSpPr>
        <p:spPr>
          <a:xfrm>
            <a:off x="4334679" y="0"/>
            <a:ext cx="6610604" cy="799246"/>
          </a:xfrm>
        </p:spPr>
        <p:txBody>
          <a:bodyPr vert="horz" lIns="91440" tIns="45720" rIns="91440" bIns="45720" rtlCol="0" anchor="b">
            <a:normAutofit fontScale="90000"/>
          </a:bodyPr>
          <a:lstStyle/>
          <a:p>
            <a:r>
              <a:rPr lang="en-US" sz="5400" b="1" dirty="0"/>
              <a:t>Drivers of EV adoption</a:t>
            </a:r>
          </a:p>
        </p:txBody>
      </p:sp>
      <p:pic>
        <p:nvPicPr>
          <p:cNvPr id="6" name="Content Placeholder 4" descr="Close-up View Of Charging Electric Car In Parking Garage. Clean Energy Concept">
            <a:extLst>
              <a:ext uri="{FF2B5EF4-FFF2-40B4-BE49-F238E27FC236}">
                <a16:creationId xmlns:a16="http://schemas.microsoft.com/office/drawing/2014/main" id="{B7306714-9FEA-94CB-8A8E-74159C416DDC}"/>
              </a:ext>
            </a:extLst>
          </p:cNvPr>
          <p:cNvPicPr>
            <a:picLocks noChangeAspect="1"/>
          </p:cNvPicPr>
          <p:nvPr/>
        </p:nvPicPr>
        <p:blipFill>
          <a:blip r:embed="rId3"/>
          <a:srcRect l="32904" r="21765" b="-1"/>
          <a:stretch/>
        </p:blipFill>
        <p:spPr>
          <a:xfrm>
            <a:off x="1" y="10"/>
            <a:ext cx="4286212"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gradFill>
            <a:gsLst>
              <a:gs pos="0">
                <a:schemeClr val="bg1">
                  <a:alpha val="78000"/>
                </a:schemeClr>
              </a:gs>
              <a:gs pos="74000">
                <a:schemeClr val="accent1">
                  <a:lumMod val="45000"/>
                  <a:lumOff val="55000"/>
                  <a:alpha val="94000"/>
                </a:schemeClr>
              </a:gs>
              <a:gs pos="83000">
                <a:schemeClr val="accent1">
                  <a:lumMod val="45000"/>
                  <a:lumOff val="55000"/>
                </a:schemeClr>
              </a:gs>
              <a:gs pos="100000">
                <a:schemeClr val="accent1">
                  <a:lumMod val="30000"/>
                  <a:lumOff val="70000"/>
                </a:schemeClr>
              </a:gs>
            </a:gsLst>
            <a:lin ang="5400000" scaled="1"/>
          </a:gradFill>
        </p:spPr>
      </p:pic>
      <p:sp>
        <p:nvSpPr>
          <p:cNvPr id="40"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2862" y="4409267"/>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5AE79BE-BE4D-8A67-ECFA-41024FBD38DB}"/>
              </a:ext>
            </a:extLst>
          </p:cNvPr>
          <p:cNvSpPr/>
          <p:nvPr/>
        </p:nvSpPr>
        <p:spPr>
          <a:xfrm>
            <a:off x="4954862" y="3913205"/>
            <a:ext cx="5370238" cy="10287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p14="http://schemas.microsoft.com/office/powerpoint/2010/main">
        <mc:Choice Requires="p14">
          <p:contentPart p14:bwMode="auto" r:id="rId4">
            <p14:nvContentPartPr>
              <p14:cNvPr id="28" name="Ink 27">
                <a:extLst>
                  <a:ext uri="{FF2B5EF4-FFF2-40B4-BE49-F238E27FC236}">
                    <a16:creationId xmlns:a16="http://schemas.microsoft.com/office/drawing/2014/main" id="{E18B26ED-5A5D-4700-0B6A-BC7D0681C034}"/>
                  </a:ext>
                </a:extLst>
              </p14:cNvPr>
              <p14:cNvContentPartPr/>
              <p14:nvPr/>
            </p14:nvContentPartPr>
            <p14:xfrm>
              <a:off x="4531780" y="722400"/>
              <a:ext cx="5704560" cy="141840"/>
            </p14:xfrm>
          </p:contentPart>
        </mc:Choice>
        <mc:Fallback xmlns="">
          <p:pic>
            <p:nvPicPr>
              <p:cNvPr id="28" name="Ink 27">
                <a:extLst>
                  <a:ext uri="{FF2B5EF4-FFF2-40B4-BE49-F238E27FC236}">
                    <a16:creationId xmlns:a16="http://schemas.microsoft.com/office/drawing/2014/main" id="{E18B26ED-5A5D-4700-0B6A-BC7D0681C034}"/>
                  </a:ext>
                </a:extLst>
              </p:cNvPr>
              <p:cNvPicPr/>
              <p:nvPr/>
            </p:nvPicPr>
            <p:blipFill>
              <a:blip r:embed="rId5"/>
              <a:stretch>
                <a:fillRect/>
              </a:stretch>
            </p:blipFill>
            <p:spPr>
              <a:xfrm>
                <a:off x="4495780" y="686400"/>
                <a:ext cx="5776200" cy="2134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9" name="Ink 28">
                <a:extLst>
                  <a:ext uri="{FF2B5EF4-FFF2-40B4-BE49-F238E27FC236}">
                    <a16:creationId xmlns:a16="http://schemas.microsoft.com/office/drawing/2014/main" id="{10EC1A09-51A4-5F4E-CE48-70D0A91E1737}"/>
                  </a:ext>
                </a:extLst>
              </p14:cNvPr>
              <p14:cNvContentPartPr/>
              <p14:nvPr/>
            </p14:nvContentPartPr>
            <p14:xfrm>
              <a:off x="10191700" y="683160"/>
              <a:ext cx="295920" cy="139320"/>
            </p14:xfrm>
          </p:contentPart>
        </mc:Choice>
        <mc:Fallback xmlns="">
          <p:pic>
            <p:nvPicPr>
              <p:cNvPr id="29" name="Ink 28">
                <a:extLst>
                  <a:ext uri="{FF2B5EF4-FFF2-40B4-BE49-F238E27FC236}">
                    <a16:creationId xmlns:a16="http://schemas.microsoft.com/office/drawing/2014/main" id="{10EC1A09-51A4-5F4E-CE48-70D0A91E1737}"/>
                  </a:ext>
                </a:extLst>
              </p:cNvPr>
              <p:cNvPicPr/>
              <p:nvPr/>
            </p:nvPicPr>
            <p:blipFill>
              <a:blip r:embed="rId7"/>
              <a:stretch>
                <a:fillRect/>
              </a:stretch>
            </p:blipFill>
            <p:spPr>
              <a:xfrm>
                <a:off x="10155700" y="647160"/>
                <a:ext cx="367560" cy="210960"/>
              </a:xfrm>
              <a:prstGeom prst="rect">
                <a:avLst/>
              </a:prstGeom>
            </p:spPr>
          </p:pic>
        </mc:Fallback>
      </mc:AlternateContent>
      <p:sp>
        <p:nvSpPr>
          <p:cNvPr id="32" name="TextBox 31">
            <a:extLst>
              <a:ext uri="{FF2B5EF4-FFF2-40B4-BE49-F238E27FC236}">
                <a16:creationId xmlns:a16="http://schemas.microsoft.com/office/drawing/2014/main" id="{13141FAA-1461-FF03-7ED6-2A043932D431}"/>
              </a:ext>
            </a:extLst>
          </p:cNvPr>
          <p:cNvSpPr txBox="1"/>
          <p:nvPr/>
        </p:nvSpPr>
        <p:spPr>
          <a:xfrm>
            <a:off x="4358912" y="1208105"/>
            <a:ext cx="7854273" cy="4154984"/>
          </a:xfrm>
          <a:prstGeom prst="rect">
            <a:avLst/>
          </a:prstGeom>
          <a:noFill/>
        </p:spPr>
        <p:txBody>
          <a:bodyPr wrap="square" rtlCol="0">
            <a:spAutoFit/>
          </a:bodyPr>
          <a:lstStyle/>
          <a:p>
            <a:pPr marL="285750" indent="-285750">
              <a:buBlip>
                <a:blip r:embed="rId8">
                  <a:extLst>
                    <a:ext uri="{96DAC541-7B7A-43D3-8B79-37D633B846F1}">
                      <asvg:svgBlip xmlns:asvg="http://schemas.microsoft.com/office/drawing/2016/SVG/main" r:embed="rId9"/>
                    </a:ext>
                  </a:extLst>
                </a:blip>
              </a:buBlip>
            </a:pPr>
            <a:r>
              <a:rPr lang="en-GB" sz="2400" dirty="0"/>
              <a:t>Regulatory forces:</a:t>
            </a:r>
            <a:br>
              <a:rPr lang="en-GB" sz="2400" dirty="0"/>
            </a:br>
            <a:r>
              <a:rPr lang="en-GB" sz="2400" dirty="0"/>
              <a:t>- Emission standards and environmental policies</a:t>
            </a:r>
          </a:p>
          <a:p>
            <a:pPr marL="285750" indent="-285750">
              <a:buBlip>
                <a:blip r:embed="rId8">
                  <a:extLst>
                    <a:ext uri="{96DAC541-7B7A-43D3-8B79-37D633B846F1}">
                      <asvg:svgBlip xmlns:asvg="http://schemas.microsoft.com/office/drawing/2016/SVG/main" r:embed="rId9"/>
                    </a:ext>
                  </a:extLst>
                </a:blip>
              </a:buBlip>
            </a:pPr>
            <a:endParaRPr lang="en-GB" sz="2400" dirty="0"/>
          </a:p>
          <a:p>
            <a:pPr marL="285750" indent="-285750">
              <a:buBlip>
                <a:blip r:embed="rId8">
                  <a:extLst>
                    <a:ext uri="{96DAC541-7B7A-43D3-8B79-37D633B846F1}">
                      <asvg:svgBlip xmlns:asvg="http://schemas.microsoft.com/office/drawing/2016/SVG/main" r:embed="rId9"/>
                    </a:ext>
                  </a:extLst>
                </a:blip>
              </a:buBlip>
            </a:pPr>
            <a:r>
              <a:rPr lang="en-GB" sz="2400" dirty="0"/>
              <a:t>Government regulations:</a:t>
            </a:r>
            <a:br>
              <a:rPr lang="en-GB" sz="2400" dirty="0"/>
            </a:br>
            <a:r>
              <a:rPr lang="en-GB" sz="2400" dirty="0"/>
              <a:t>- Production subsidies (e.g. dual credit policy in China)</a:t>
            </a:r>
            <a:br>
              <a:rPr lang="en-GB" sz="2400" dirty="0"/>
            </a:br>
            <a:r>
              <a:rPr lang="en-GB" sz="2400" dirty="0"/>
              <a:t>- Tax initiatives for customers</a:t>
            </a:r>
          </a:p>
          <a:p>
            <a:pPr marL="285750" indent="-285750">
              <a:buBlip>
                <a:blip r:embed="rId8">
                  <a:extLst>
                    <a:ext uri="{96DAC541-7B7A-43D3-8B79-37D633B846F1}">
                      <asvg:svgBlip xmlns:asvg="http://schemas.microsoft.com/office/drawing/2016/SVG/main" r:embed="rId9"/>
                    </a:ext>
                  </a:extLst>
                </a:blip>
              </a:buBlip>
            </a:pPr>
            <a:endParaRPr lang="en-GB" sz="2400" dirty="0"/>
          </a:p>
          <a:p>
            <a:pPr marL="285750" indent="-285750">
              <a:buBlip>
                <a:blip r:embed="rId8">
                  <a:extLst>
                    <a:ext uri="{96DAC541-7B7A-43D3-8B79-37D633B846F1}">
                      <asvg:svgBlip xmlns:asvg="http://schemas.microsoft.com/office/drawing/2016/SVG/main" r:embed="rId9"/>
                    </a:ext>
                  </a:extLst>
                </a:blip>
              </a:buBlip>
            </a:pPr>
            <a:r>
              <a:rPr lang="en-GB" sz="2400" dirty="0"/>
              <a:t>Influence of societal trends:</a:t>
            </a:r>
            <a:br>
              <a:rPr lang="en-GB" sz="2400" dirty="0"/>
            </a:br>
            <a:r>
              <a:rPr lang="en-GB" sz="2400" dirty="0"/>
              <a:t>- Digitalisation</a:t>
            </a:r>
            <a:br>
              <a:rPr lang="en-GB" sz="2400" dirty="0"/>
            </a:br>
            <a:r>
              <a:rPr lang="en-GB" sz="2400" dirty="0"/>
              <a:t>- Sustainability </a:t>
            </a:r>
            <a:br>
              <a:rPr lang="en-GB" sz="2400" dirty="0"/>
            </a:br>
            <a:r>
              <a:rPr lang="en-GB" sz="2400" dirty="0"/>
              <a:t>- Consumer awareness </a:t>
            </a:r>
          </a:p>
        </p:txBody>
      </p:sp>
    </p:spTree>
    <p:extLst>
      <p:ext uri="{BB962C8B-B14F-4D97-AF65-F5344CB8AC3E}">
        <p14:creationId xmlns:p14="http://schemas.microsoft.com/office/powerpoint/2010/main" val="1969402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
                                            <p:txEl>
                                              <p:pRg st="0" end="0"/>
                                            </p:txEl>
                                          </p:spTgt>
                                        </p:tgtEl>
                                        <p:attrNameLst>
                                          <p:attrName>style.visibility</p:attrName>
                                        </p:attrNameLst>
                                      </p:cBhvr>
                                      <p:to>
                                        <p:strVal val="visible"/>
                                      </p:to>
                                    </p:set>
                                    <p:animEffect transition="in" filter="fade">
                                      <p:cBhvr>
                                        <p:cTn id="12" dur="500"/>
                                        <p:tgtEl>
                                          <p:spTgt spid="3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2">
                                            <p:txEl>
                                              <p:pRg st="2" end="2"/>
                                            </p:txEl>
                                          </p:spTgt>
                                        </p:tgtEl>
                                        <p:attrNameLst>
                                          <p:attrName>style.visibility</p:attrName>
                                        </p:attrNameLst>
                                      </p:cBhvr>
                                      <p:to>
                                        <p:strVal val="visible"/>
                                      </p:to>
                                    </p:set>
                                    <p:animEffect transition="in" filter="fade">
                                      <p:cBhvr>
                                        <p:cTn id="17" dur="500"/>
                                        <p:tgtEl>
                                          <p:spTgt spid="3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2">
                                            <p:txEl>
                                              <p:pRg st="4" end="4"/>
                                            </p:txEl>
                                          </p:spTgt>
                                        </p:tgtEl>
                                        <p:attrNameLst>
                                          <p:attrName>style.visibility</p:attrName>
                                        </p:attrNameLst>
                                      </p:cBhvr>
                                      <p:to>
                                        <p:strVal val="visible"/>
                                      </p:to>
                                    </p:set>
                                    <p:animEffect transition="in" filter="fade">
                                      <p:cBhvr>
                                        <p:cTn id="22" dur="500"/>
                                        <p:tgtEl>
                                          <p:spTgt spid="3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007FDC1-5A86-07F8-D057-59C9A0CEEE55}"/>
            </a:ext>
          </a:extLst>
        </p:cNvPr>
        <p:cNvGrpSpPr/>
        <p:nvPr/>
      </p:nvGrpSpPr>
      <p:grpSpPr>
        <a:xfrm>
          <a:off x="0" y="0"/>
          <a:ext cx="0" cy="0"/>
          <a:chOff x="0" y="0"/>
          <a:chExt cx="0" cy="0"/>
        </a:xfrm>
      </p:grpSpPr>
      <p:sp>
        <p:nvSpPr>
          <p:cNvPr id="30" name="Rectangle 29">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Content Placeholder 7">
            <a:extLst>
              <a:ext uri="{FF2B5EF4-FFF2-40B4-BE49-F238E27FC236}">
                <a16:creationId xmlns:a16="http://schemas.microsoft.com/office/drawing/2014/main" id="{F3BD6C68-10FA-95AA-78C3-E0E1750A967F}"/>
              </a:ext>
            </a:extLst>
          </p:cNvPr>
          <p:cNvSpPr>
            <a:spLocks noGrp="1"/>
          </p:cNvSpPr>
          <p:nvPr>
            <p:ph sz="half" idx="1"/>
          </p:nvPr>
        </p:nvSpPr>
        <p:spPr>
          <a:xfrm>
            <a:off x="4108404" y="472688"/>
            <a:ext cx="3778720" cy="5904049"/>
          </a:xfrm>
        </p:spPr>
        <p:txBody>
          <a:bodyPr>
            <a:normAutofit/>
          </a:bodyPr>
          <a:lstStyle/>
          <a:p>
            <a:pPr marL="0" indent="0">
              <a:buNone/>
            </a:pPr>
            <a:r>
              <a:rPr lang="en-GB" sz="2000" u="sng" dirty="0"/>
              <a:t>EV Supply Chain</a:t>
            </a:r>
          </a:p>
          <a:p>
            <a:pPr>
              <a:buBlip>
                <a:blip r:embed="rId3">
                  <a:extLst>
                    <a:ext uri="{96DAC541-7B7A-43D3-8B79-37D633B846F1}">
                      <asvg:svgBlip xmlns:asvg="http://schemas.microsoft.com/office/drawing/2016/SVG/main" r:embed="rId4"/>
                    </a:ext>
                  </a:extLst>
                </a:blip>
              </a:buBlip>
            </a:pPr>
            <a:r>
              <a:rPr lang="en-GB" sz="2000" dirty="0"/>
              <a:t>Main components focus </a:t>
            </a:r>
            <a:br>
              <a:rPr lang="en-GB" sz="2000" dirty="0"/>
            </a:br>
            <a:r>
              <a:rPr lang="en-GB" sz="2000" dirty="0"/>
              <a:t>-&gt; </a:t>
            </a:r>
            <a:r>
              <a:rPr lang="en-GB" sz="2000" b="1" dirty="0"/>
              <a:t>Batteries &amp; Advanced Electronics </a:t>
            </a:r>
          </a:p>
          <a:p>
            <a:pPr>
              <a:buBlip>
                <a:blip r:embed="rId3">
                  <a:extLst>
                    <a:ext uri="{96DAC541-7B7A-43D3-8B79-37D633B846F1}">
                      <asvg:svgBlip xmlns:asvg="http://schemas.microsoft.com/office/drawing/2016/SVG/main" r:embed="rId4"/>
                    </a:ext>
                  </a:extLst>
                </a:blip>
              </a:buBlip>
            </a:pPr>
            <a:r>
              <a:rPr lang="en-GB" sz="2000" dirty="0"/>
              <a:t>Innovative Material dependency -&gt; </a:t>
            </a:r>
            <a:r>
              <a:rPr lang="en-GB" sz="2000" b="1" dirty="0"/>
              <a:t>Lithium and cobalt</a:t>
            </a:r>
          </a:p>
          <a:p>
            <a:pPr>
              <a:buBlip>
                <a:blip r:embed="rId3">
                  <a:extLst>
                    <a:ext uri="{96DAC541-7B7A-43D3-8B79-37D633B846F1}">
                      <asvg:svgBlip xmlns:asvg="http://schemas.microsoft.com/office/drawing/2016/SVG/main" r:embed="rId4"/>
                    </a:ext>
                  </a:extLst>
                </a:blip>
              </a:buBlip>
            </a:pPr>
            <a:r>
              <a:rPr lang="en-GB" sz="2000" dirty="0"/>
              <a:t>Specialized suppliers in </a:t>
            </a:r>
            <a:br>
              <a:rPr lang="en-GB" sz="2000" dirty="0"/>
            </a:br>
            <a:r>
              <a:rPr lang="en-GB" sz="2000" dirty="0"/>
              <a:t>EV components</a:t>
            </a:r>
            <a:br>
              <a:rPr lang="en-GB" sz="2000" dirty="0"/>
            </a:br>
            <a:r>
              <a:rPr lang="en-GB" sz="2000" dirty="0"/>
              <a:t>(</a:t>
            </a:r>
            <a:r>
              <a:rPr lang="en-GB" sz="2000" b="1" dirty="0"/>
              <a:t>technological advanced &amp; innovations</a:t>
            </a:r>
            <a:r>
              <a:rPr lang="en-GB" sz="2000" dirty="0"/>
              <a:t>)</a:t>
            </a:r>
          </a:p>
          <a:p>
            <a:pPr>
              <a:buBlip>
                <a:blip r:embed="rId3">
                  <a:extLst>
                    <a:ext uri="{96DAC541-7B7A-43D3-8B79-37D633B846F1}">
                      <asvg:svgBlip xmlns:asvg="http://schemas.microsoft.com/office/drawing/2016/SVG/main" r:embed="rId4"/>
                    </a:ext>
                  </a:extLst>
                </a:blip>
              </a:buBlip>
            </a:pPr>
            <a:r>
              <a:rPr lang="en-GB" sz="2000" b="1" dirty="0"/>
              <a:t>Investments</a:t>
            </a:r>
            <a:r>
              <a:rPr lang="en-GB" sz="2000" dirty="0"/>
              <a:t> or </a:t>
            </a:r>
            <a:r>
              <a:rPr lang="en-GB" sz="2000" b="1" dirty="0"/>
              <a:t>restructure</a:t>
            </a:r>
            <a:r>
              <a:rPr lang="en-GB" sz="2000" dirty="0"/>
              <a:t> of production lines to accommodate EV manufacturing</a:t>
            </a:r>
          </a:p>
          <a:p>
            <a:pPr marL="0" indent="0">
              <a:buNone/>
            </a:pPr>
            <a:br>
              <a:rPr lang="en-GB" sz="2000" dirty="0"/>
            </a:br>
            <a:endParaRPr lang="en-GB" sz="2000" dirty="0"/>
          </a:p>
        </p:txBody>
      </p:sp>
      <p:cxnSp>
        <p:nvCxnSpPr>
          <p:cNvPr id="32" name="Straight Connector 31">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40C02C4A-A58B-9D32-FA01-7469C53AA016}"/>
              </a:ext>
            </a:extLst>
          </p:cNvPr>
          <p:cNvSpPr>
            <a:spLocks noGrp="1"/>
          </p:cNvSpPr>
          <p:nvPr>
            <p:ph sz="half" idx="2"/>
          </p:nvPr>
        </p:nvSpPr>
        <p:spPr>
          <a:xfrm>
            <a:off x="8129870" y="472688"/>
            <a:ext cx="4151029" cy="5805007"/>
          </a:xfrm>
        </p:spPr>
        <p:txBody>
          <a:bodyPr>
            <a:normAutofit/>
          </a:bodyPr>
          <a:lstStyle/>
          <a:p>
            <a:pPr marL="0" indent="0">
              <a:buNone/>
            </a:pPr>
            <a:r>
              <a:rPr lang="en-GB" sz="2000" u="sng" dirty="0"/>
              <a:t>Traditional (ICE) Supply Chain</a:t>
            </a:r>
          </a:p>
          <a:p>
            <a:pPr>
              <a:buBlip>
                <a:blip r:embed="rId5">
                  <a:extLst>
                    <a:ext uri="{96DAC541-7B7A-43D3-8B79-37D633B846F1}">
                      <asvg:svgBlip xmlns:asvg="http://schemas.microsoft.com/office/drawing/2016/SVG/main" r:embed="rId6"/>
                    </a:ext>
                  </a:extLst>
                </a:blip>
              </a:buBlip>
            </a:pPr>
            <a:r>
              <a:rPr lang="en-GB" sz="2000" dirty="0"/>
              <a:t>Main components focus </a:t>
            </a:r>
            <a:br>
              <a:rPr lang="en-GB" sz="2000" dirty="0"/>
            </a:br>
            <a:r>
              <a:rPr lang="en-GB" sz="2000" dirty="0"/>
              <a:t>-&gt; </a:t>
            </a:r>
            <a:r>
              <a:rPr lang="en-GB" sz="2000" b="1" dirty="0"/>
              <a:t>ICE components</a:t>
            </a:r>
          </a:p>
          <a:p>
            <a:pPr>
              <a:buBlip>
                <a:blip r:embed="rId5">
                  <a:extLst>
                    <a:ext uri="{96DAC541-7B7A-43D3-8B79-37D633B846F1}">
                      <asvg:svgBlip xmlns:asvg="http://schemas.microsoft.com/office/drawing/2016/SVG/main" r:embed="rId6"/>
                    </a:ext>
                  </a:extLst>
                </a:blip>
              </a:buBlip>
            </a:pPr>
            <a:r>
              <a:rPr lang="en-GB" sz="2000" dirty="0"/>
              <a:t>Conventional Material dependency </a:t>
            </a:r>
            <a:br>
              <a:rPr lang="en-GB" sz="2000" dirty="0"/>
            </a:br>
            <a:r>
              <a:rPr lang="en-GB" sz="2000" dirty="0"/>
              <a:t>-&gt; </a:t>
            </a:r>
            <a:r>
              <a:rPr lang="en-GB" sz="2000" b="1" dirty="0"/>
              <a:t>Steel, aluminium, plastics, Glass, Rubber, petroleum products</a:t>
            </a:r>
          </a:p>
          <a:p>
            <a:pPr>
              <a:buBlip>
                <a:blip r:embed="rId5">
                  <a:extLst>
                    <a:ext uri="{96DAC541-7B7A-43D3-8B79-37D633B846F1}">
                      <asvg:svgBlip xmlns:asvg="http://schemas.microsoft.com/office/drawing/2016/SVG/main" r:embed="rId6"/>
                    </a:ext>
                  </a:extLst>
                </a:blip>
              </a:buBlip>
            </a:pPr>
            <a:r>
              <a:rPr lang="en-GB" sz="2000" dirty="0"/>
              <a:t>Suppliers with </a:t>
            </a:r>
            <a:r>
              <a:rPr lang="en-GB" sz="2000" b="1" dirty="0"/>
              <a:t>existing</a:t>
            </a:r>
            <a:r>
              <a:rPr lang="en-GB" sz="2000" dirty="0"/>
              <a:t> knowledge and experience</a:t>
            </a:r>
          </a:p>
          <a:p>
            <a:pPr>
              <a:buBlip>
                <a:blip r:embed="rId5">
                  <a:extLst>
                    <a:ext uri="{96DAC541-7B7A-43D3-8B79-37D633B846F1}">
                      <asvg:svgBlip xmlns:asvg="http://schemas.microsoft.com/office/drawing/2016/SVG/main" r:embed="rId6"/>
                    </a:ext>
                  </a:extLst>
                </a:blip>
              </a:buBlip>
            </a:pPr>
            <a:r>
              <a:rPr lang="en-GB" sz="2000" b="1" dirty="0"/>
              <a:t>Easily adaptable</a:t>
            </a:r>
            <a:r>
              <a:rPr lang="en-GB" sz="2000" dirty="0"/>
              <a:t> production lines to facilitate new models</a:t>
            </a:r>
          </a:p>
          <a:p>
            <a:pPr marL="0" indent="0">
              <a:buNone/>
            </a:pPr>
            <a:endParaRPr lang="en-GB" sz="2000" dirty="0"/>
          </a:p>
        </p:txBody>
      </p:sp>
      <p:pic>
        <p:nvPicPr>
          <p:cNvPr id="27" name="Picture 26">
            <a:extLst>
              <a:ext uri="{FF2B5EF4-FFF2-40B4-BE49-F238E27FC236}">
                <a16:creationId xmlns:a16="http://schemas.microsoft.com/office/drawing/2014/main" id="{E067CE55-9850-159E-5945-A65E571D7E1B}"/>
              </a:ext>
            </a:extLst>
          </p:cNvPr>
          <p:cNvPicPr>
            <a:picLocks noChangeAspect="1"/>
          </p:cNvPicPr>
          <p:nvPr/>
        </p:nvPicPr>
        <p:blipFill>
          <a:blip r:embed="rId7">
            <a:alphaModFix amt="30000"/>
          </a:blip>
          <a:stretch>
            <a:fillRect/>
          </a:stretch>
        </p:blipFill>
        <p:spPr>
          <a:xfrm>
            <a:off x="-13166" y="3409787"/>
            <a:ext cx="4048695" cy="3429000"/>
          </a:xfrm>
          <a:prstGeom prst="rect">
            <a:avLst/>
          </a:prstGeom>
        </p:spPr>
      </p:pic>
      <p:pic>
        <p:nvPicPr>
          <p:cNvPr id="29" name="Picture 28">
            <a:extLst>
              <a:ext uri="{FF2B5EF4-FFF2-40B4-BE49-F238E27FC236}">
                <a16:creationId xmlns:a16="http://schemas.microsoft.com/office/drawing/2014/main" id="{3439C237-A7DB-23D7-5739-60CA0A9D18A7}"/>
              </a:ext>
            </a:extLst>
          </p:cNvPr>
          <p:cNvPicPr>
            <a:picLocks noChangeAspect="1"/>
          </p:cNvPicPr>
          <p:nvPr/>
        </p:nvPicPr>
        <p:blipFill>
          <a:blip r:embed="rId8">
            <a:alphaModFix amt="37000"/>
          </a:blip>
          <a:stretch>
            <a:fillRect/>
          </a:stretch>
        </p:blipFill>
        <p:spPr>
          <a:xfrm>
            <a:off x="0" y="0"/>
            <a:ext cx="4048695" cy="3390574"/>
          </a:xfrm>
          <a:prstGeom prst="rect">
            <a:avLst/>
          </a:prstGeom>
        </p:spPr>
      </p:pic>
      <p:sp>
        <p:nvSpPr>
          <p:cNvPr id="2" name="Title 1">
            <a:extLst>
              <a:ext uri="{FF2B5EF4-FFF2-40B4-BE49-F238E27FC236}">
                <a16:creationId xmlns:a16="http://schemas.microsoft.com/office/drawing/2014/main" id="{91877CA4-A3BC-D0FB-A941-D31BEF4A14B3}"/>
              </a:ext>
            </a:extLst>
          </p:cNvPr>
          <p:cNvSpPr>
            <a:spLocks noGrp="1"/>
          </p:cNvSpPr>
          <p:nvPr>
            <p:ph type="title"/>
          </p:nvPr>
        </p:nvSpPr>
        <p:spPr>
          <a:xfrm>
            <a:off x="542695" y="1860163"/>
            <a:ext cx="3023013" cy="3635762"/>
          </a:xfrm>
        </p:spPr>
        <p:txBody>
          <a:bodyPr vert="horz" lIns="91440" tIns="45720" rIns="91440" bIns="45720" rtlCol="0" anchor="t">
            <a:normAutofit/>
          </a:bodyPr>
          <a:lstStyle/>
          <a:p>
            <a:r>
              <a:rPr lang="en-US" sz="4000" b="1" dirty="0">
                <a:solidFill>
                  <a:srgbClr val="FFFFFF"/>
                </a:solidFill>
              </a:rPr>
              <a:t>Differences between Traditional and EV Supply Chain</a:t>
            </a:r>
          </a:p>
        </p:txBody>
      </p:sp>
    </p:spTree>
    <p:extLst>
      <p:ext uri="{BB962C8B-B14F-4D97-AF65-F5344CB8AC3E}">
        <p14:creationId xmlns:p14="http://schemas.microsoft.com/office/powerpoint/2010/main" val="3516570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fade">
                                      <p:cBhvr>
                                        <p:cTn id="15" dur="500"/>
                                        <p:tgtEl>
                                          <p:spTgt spid="8">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fade">
                                      <p:cBhvr>
                                        <p:cTn id="18" dur="500"/>
                                        <p:tgtEl>
                                          <p:spTgt spid="4">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8">
                                            <p:txEl>
                                              <p:pRg st="2" end="2"/>
                                            </p:txEl>
                                          </p:spTgt>
                                        </p:tgtEl>
                                        <p:attrNameLst>
                                          <p:attrName>style.visibility</p:attrName>
                                        </p:attrNameLst>
                                      </p:cBhvr>
                                      <p:to>
                                        <p:strVal val="visible"/>
                                      </p:to>
                                    </p:set>
                                    <p:animEffect transition="in" filter="fade">
                                      <p:cBhvr>
                                        <p:cTn id="23" dur="500"/>
                                        <p:tgtEl>
                                          <p:spTgt spid="8">
                                            <p:txEl>
                                              <p:pRg st="2" end="2"/>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Effect transition="in" filter="fade">
                                      <p:cBhvr>
                                        <p:cTn id="26" dur="500"/>
                                        <p:tgtEl>
                                          <p:spTgt spid="4">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8">
                                            <p:txEl>
                                              <p:pRg st="3" end="3"/>
                                            </p:txEl>
                                          </p:spTgt>
                                        </p:tgtEl>
                                        <p:attrNameLst>
                                          <p:attrName>style.visibility</p:attrName>
                                        </p:attrNameLst>
                                      </p:cBhvr>
                                      <p:to>
                                        <p:strVal val="visible"/>
                                      </p:to>
                                    </p:set>
                                    <p:animEffect transition="in" filter="fade">
                                      <p:cBhvr>
                                        <p:cTn id="31" dur="500"/>
                                        <p:tgtEl>
                                          <p:spTgt spid="8">
                                            <p:txEl>
                                              <p:pRg st="3" end="3"/>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4">
                                            <p:txEl>
                                              <p:pRg st="3" end="3"/>
                                            </p:txEl>
                                          </p:spTgt>
                                        </p:tgtEl>
                                        <p:attrNameLst>
                                          <p:attrName>style.visibility</p:attrName>
                                        </p:attrNameLst>
                                      </p:cBhvr>
                                      <p:to>
                                        <p:strVal val="visible"/>
                                      </p:to>
                                    </p:set>
                                    <p:animEffect transition="in" filter="fade">
                                      <p:cBhvr>
                                        <p:cTn id="34" dur="500"/>
                                        <p:tgtEl>
                                          <p:spTgt spid="4">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8">
                                            <p:txEl>
                                              <p:pRg st="4" end="4"/>
                                            </p:txEl>
                                          </p:spTgt>
                                        </p:tgtEl>
                                        <p:attrNameLst>
                                          <p:attrName>style.visibility</p:attrName>
                                        </p:attrNameLst>
                                      </p:cBhvr>
                                      <p:to>
                                        <p:strVal val="visible"/>
                                      </p:to>
                                    </p:set>
                                    <p:animEffect transition="in" filter="fade">
                                      <p:cBhvr>
                                        <p:cTn id="39" dur="500"/>
                                        <p:tgtEl>
                                          <p:spTgt spid="8">
                                            <p:txEl>
                                              <p:pRg st="4" end="4"/>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4">
                                            <p:txEl>
                                              <p:pRg st="4" end="4"/>
                                            </p:txEl>
                                          </p:spTgt>
                                        </p:tgtEl>
                                        <p:attrNameLst>
                                          <p:attrName>style.visibility</p:attrName>
                                        </p:attrNameLst>
                                      </p:cBhvr>
                                      <p:to>
                                        <p:strVal val="visible"/>
                                      </p:to>
                                    </p:set>
                                    <p:animEffect transition="in" filter="fade">
                                      <p:cBhvr>
                                        <p:cTn id="42" dur="500"/>
                                        <p:tgtEl>
                                          <p:spTgt spid="4">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8">
                                            <p:txEl>
                                              <p:pRg st="5" end="5"/>
                                            </p:txEl>
                                          </p:spTgt>
                                        </p:tgtEl>
                                        <p:attrNameLst>
                                          <p:attrName>style.visibility</p:attrName>
                                        </p:attrNameLst>
                                      </p:cBhvr>
                                      <p:to>
                                        <p:strVal val="visible"/>
                                      </p:to>
                                    </p:set>
                                    <p:animEffect transition="in" filter="fade">
                                      <p:cBhvr>
                                        <p:cTn id="47"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themeOverride>
</file>

<file path=docProps/app.xml><?xml version="1.0" encoding="utf-8"?>
<Properties xmlns="http://schemas.openxmlformats.org/officeDocument/2006/extended-properties" xmlns:vt="http://schemas.openxmlformats.org/officeDocument/2006/docPropsVTypes">
  <Template/>
  <TotalTime>6432</TotalTime>
  <Words>2534</Words>
  <Application>Microsoft Office PowerPoint</Application>
  <PresentationFormat>Widescreen</PresentationFormat>
  <Paragraphs>253</Paragraphs>
  <Slides>16</Slides>
  <Notes>16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16</vt:i4>
      </vt:variant>
    </vt:vector>
  </HeadingPairs>
  <TitlesOfParts>
    <vt:vector size="26" baseType="lpstr">
      <vt:lpstr>MS UI Gothic</vt:lpstr>
      <vt:lpstr>Segoe UI Web (Greek)</vt:lpstr>
      <vt:lpstr>Aptos</vt:lpstr>
      <vt:lpstr>Aptos Display</vt:lpstr>
      <vt:lpstr>Arial</vt:lpstr>
      <vt:lpstr>Bahnschrift SemiLight SemiConde</vt:lpstr>
      <vt:lpstr>Calibri</vt:lpstr>
      <vt:lpstr>Calibri Light</vt:lpstr>
      <vt:lpstr>Wingdings</vt:lpstr>
      <vt:lpstr>Office Theme</vt:lpstr>
      <vt:lpstr>Παρουσίαση Διπλωματικής Εργασίας</vt:lpstr>
      <vt:lpstr>PowerPoint Presentation</vt:lpstr>
      <vt:lpstr>Data Collection &amp; Analysis</vt:lpstr>
      <vt:lpstr>The Traditional Automotive Supply Chain</vt:lpstr>
      <vt:lpstr>Main characteristics of the traditional Automotive Supply Chain</vt:lpstr>
      <vt:lpstr>Challenges of the traditional Automotive Supply Chain</vt:lpstr>
      <vt:lpstr>How to improve the Traditional Automotive Supply Chain</vt:lpstr>
      <vt:lpstr>Drivers of EV adoption</vt:lpstr>
      <vt:lpstr>Differences between Traditional and EV Supply Chain</vt:lpstr>
      <vt:lpstr>Impact of EV on the components of the Supply Chain</vt:lpstr>
      <vt:lpstr>Impact of EV on After Sale Services</vt:lpstr>
      <vt:lpstr>Innovations &amp; Technological trends in Automotive Supply Chain</vt:lpstr>
      <vt:lpstr>Conclusion</vt:lpstr>
      <vt:lpstr>Limitations &amp; Future Research</vt:lpstr>
      <vt:lpstr>ΣΑΣ ΕΥΧΑΡΙΣΤΩ!</vt:lpstr>
      <vt:lpstr>ΣΧΟΛΙΑ  &amp; ΕΡΩΤΗΣΕΙΣ</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Andreas Papadopoulos (TME)</dc:creator>
  <cp:lastModifiedBy>Andreas Papadopoulos (TME)</cp:lastModifiedBy>
  <cp:revision>2</cp:revision>
  <dcterms:created xsi:type="dcterms:W3CDTF">2025-01-31T22:53:41Z</dcterms:created>
  <dcterms:modified xsi:type="dcterms:W3CDTF">2025-02-19T10:52:35Z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9544d3e-f761-46b2-881e-fd08f3b12f65_Enabled">
    <vt:lpwstr>true</vt:lpwstr>
  </property>
  <property fmtid="{D5CDD505-2E9C-101B-9397-08002B2CF9AE}" pid="3" name="MSIP_Label_d9544d3e-f761-46b2-881e-fd08f3b12f65_SetDate">
    <vt:lpwstr>2025-01-31T23:53:40Z</vt:lpwstr>
  </property>
  <property fmtid="{D5CDD505-2E9C-101B-9397-08002B2CF9AE}" pid="4" name="MSIP_Label_d9544d3e-f761-46b2-881e-fd08f3b12f65_Method">
    <vt:lpwstr>Standard</vt:lpwstr>
  </property>
  <property fmtid="{D5CDD505-2E9C-101B-9397-08002B2CF9AE}" pid="5" name="MSIP_Label_d9544d3e-f761-46b2-881e-fd08f3b12f65_Name">
    <vt:lpwstr>Protected</vt:lpwstr>
  </property>
  <property fmtid="{D5CDD505-2E9C-101B-9397-08002B2CF9AE}" pid="6" name="MSIP_Label_d9544d3e-f761-46b2-881e-fd08f3b12f65_SiteId">
    <vt:lpwstr>52b742d1-3dc2-47ac-bf03-609c83d9df9f</vt:lpwstr>
  </property>
  <property fmtid="{D5CDD505-2E9C-101B-9397-08002B2CF9AE}" pid="7" name="MSIP_Label_d9544d3e-f761-46b2-881e-fd08f3b12f65_ActionId">
    <vt:lpwstr>d0fa9d97-921d-48ee-a076-a19e49f6d4e4</vt:lpwstr>
  </property>
  <property fmtid="{D5CDD505-2E9C-101B-9397-08002B2CF9AE}" pid="8" name="MSIP_Label_d9544d3e-f761-46b2-881e-fd08f3b12f65_ContentBits">
    <vt:lpwstr>1</vt:lpwstr>
  </property>
  <property fmtid="{D5CDD505-2E9C-101B-9397-08002B2CF9AE}" pid="9" name="ClassificationContentMarkingHeaderLocations">
    <vt:lpwstr>Office Theme:8</vt:lpwstr>
  </property>
  <property fmtid="{D5CDD505-2E9C-101B-9397-08002B2CF9AE}" pid="10" name="ClassificationContentMarkingHeaderText">
    <vt:lpwstr>•• PROTECTED 関係者外秘</vt:lpwstr>
  </property>
</Properties>
</file>