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9.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4" r:id="rId1"/>
  </p:sldMasterIdLst>
  <p:notesMasterIdLst>
    <p:notesMasterId r:id="rId49"/>
  </p:notesMasterIdLst>
  <p:sldIdLst>
    <p:sldId id="256" r:id="rId2"/>
    <p:sldId id="257" r:id="rId3"/>
    <p:sldId id="258" r:id="rId4"/>
    <p:sldId id="259" r:id="rId5"/>
    <p:sldId id="260" r:id="rId6"/>
    <p:sldId id="265" r:id="rId7"/>
    <p:sldId id="387" r:id="rId8"/>
    <p:sldId id="388" r:id="rId9"/>
    <p:sldId id="389" r:id="rId10"/>
    <p:sldId id="271" r:id="rId11"/>
    <p:sldId id="273" r:id="rId12"/>
    <p:sldId id="274" r:id="rId13"/>
    <p:sldId id="275" r:id="rId14"/>
    <p:sldId id="277" r:id="rId15"/>
    <p:sldId id="278" r:id="rId16"/>
    <p:sldId id="285" r:id="rId17"/>
    <p:sldId id="284" r:id="rId18"/>
    <p:sldId id="286" r:id="rId19"/>
    <p:sldId id="280" r:id="rId20"/>
    <p:sldId id="281" r:id="rId21"/>
    <p:sldId id="282" r:id="rId22"/>
    <p:sldId id="379" r:id="rId23"/>
    <p:sldId id="289" r:id="rId24"/>
    <p:sldId id="381" r:id="rId25"/>
    <p:sldId id="382" r:id="rId26"/>
    <p:sldId id="383" r:id="rId27"/>
    <p:sldId id="384" r:id="rId28"/>
    <p:sldId id="385" r:id="rId29"/>
    <p:sldId id="386" r:id="rId30"/>
    <p:sldId id="302" r:id="rId31"/>
    <p:sldId id="324" r:id="rId32"/>
    <p:sldId id="325" r:id="rId33"/>
    <p:sldId id="362" r:id="rId34"/>
    <p:sldId id="363" r:id="rId35"/>
    <p:sldId id="364" r:id="rId36"/>
    <p:sldId id="365" r:id="rId37"/>
    <p:sldId id="375" r:id="rId38"/>
    <p:sldId id="376" r:id="rId39"/>
    <p:sldId id="377" r:id="rId40"/>
    <p:sldId id="378" r:id="rId41"/>
    <p:sldId id="369" r:id="rId42"/>
    <p:sldId id="370" r:id="rId43"/>
    <p:sldId id="313" r:id="rId44"/>
    <p:sldId id="314" r:id="rId45"/>
    <p:sldId id="315" r:id="rId46"/>
    <p:sldId id="316" r:id="rId47"/>
    <p:sldId id="317"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E40"/>
    <a:srgbClr val="B9D9A3"/>
    <a:srgbClr val="A4CE88"/>
    <a:srgbClr val="80BC58"/>
    <a:srgbClr val="8DC369"/>
    <a:srgbClr val="5E913B"/>
    <a:srgbClr val="6DA945"/>
    <a:srgbClr val="649A3F"/>
    <a:srgbClr val="2E47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DA17E0-5B95-48E4-85A9-20CADAB2C2EC}" v="15" dt="2025-01-30T19:59:41.058"/>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844" autoAdjust="0"/>
    <p:restoredTop sz="88120" autoAdjust="0"/>
  </p:normalViewPr>
  <p:slideViewPr>
    <p:cSldViewPr snapToGrid="0">
      <p:cViewPr>
        <p:scale>
          <a:sx n="50" d="100"/>
          <a:sy n="50" d="100"/>
        </p:scale>
        <p:origin x="2309" y="240"/>
      </p:cViewPr>
      <p:guideLst/>
    </p:cSldViewPr>
  </p:slideViewPr>
  <p:notesTextViewPr>
    <p:cViewPr>
      <p:scale>
        <a:sx n="200" d="100"/>
        <a:sy n="2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manouil Pavlos Pitsitakis" userId="498adb77613b61a2" providerId="LiveId" clId="{E5DA17E0-5B95-48E4-85A9-20CADAB2C2EC}"/>
    <pc:docChg chg="undo custSel delSld modSld">
      <pc:chgData name="Emmanouil Pavlos Pitsitakis" userId="498adb77613b61a2" providerId="LiveId" clId="{E5DA17E0-5B95-48E4-85A9-20CADAB2C2EC}" dt="2025-01-30T21:28:18.484" v="987" actId="20577"/>
      <pc:docMkLst>
        <pc:docMk/>
      </pc:docMkLst>
      <pc:sldChg chg="modNotesTx">
        <pc:chgData name="Emmanouil Pavlos Pitsitakis" userId="498adb77613b61a2" providerId="LiveId" clId="{E5DA17E0-5B95-48E4-85A9-20CADAB2C2EC}" dt="2025-01-30T19:55:29.505" v="852" actId="20577"/>
        <pc:sldMkLst>
          <pc:docMk/>
          <pc:sldMk cId="4005024742" sldId="256"/>
        </pc:sldMkLst>
      </pc:sldChg>
      <pc:sldChg chg="modNotesTx">
        <pc:chgData name="Emmanouil Pavlos Pitsitakis" userId="498adb77613b61a2" providerId="LiveId" clId="{E5DA17E0-5B95-48E4-85A9-20CADAB2C2EC}" dt="2025-01-30T18:38:57.409" v="202" actId="20577"/>
        <pc:sldMkLst>
          <pc:docMk/>
          <pc:sldMk cId="3413777415" sldId="258"/>
        </pc:sldMkLst>
      </pc:sldChg>
      <pc:sldChg chg="modNotesTx">
        <pc:chgData name="Emmanouil Pavlos Pitsitakis" userId="498adb77613b61a2" providerId="LiveId" clId="{E5DA17E0-5B95-48E4-85A9-20CADAB2C2EC}" dt="2025-01-30T18:40:37.916" v="284" actId="20577"/>
        <pc:sldMkLst>
          <pc:docMk/>
          <pc:sldMk cId="1670587560" sldId="259"/>
        </pc:sldMkLst>
      </pc:sldChg>
      <pc:sldChg chg="addSp delSp modSp mod modNotesTx">
        <pc:chgData name="Emmanouil Pavlos Pitsitakis" userId="498adb77613b61a2" providerId="LiveId" clId="{E5DA17E0-5B95-48E4-85A9-20CADAB2C2EC}" dt="2025-01-30T19:52:17.456" v="809" actId="1076"/>
        <pc:sldMkLst>
          <pc:docMk/>
          <pc:sldMk cId="4268722864" sldId="265"/>
        </pc:sldMkLst>
        <pc:spChg chg="mod">
          <ac:chgData name="Emmanouil Pavlos Pitsitakis" userId="498adb77613b61a2" providerId="LiveId" clId="{E5DA17E0-5B95-48E4-85A9-20CADAB2C2EC}" dt="2025-01-30T18:36:41.401" v="97" actId="20577"/>
          <ac:spMkLst>
            <pc:docMk/>
            <pc:sldMk cId="4268722864" sldId="265"/>
            <ac:spMk id="82" creationId="{4563928F-BA6D-99BB-E024-2E5D5A2A2A69}"/>
          </ac:spMkLst>
        </pc:spChg>
        <pc:spChg chg="mod">
          <ac:chgData name="Emmanouil Pavlos Pitsitakis" userId="498adb77613b61a2" providerId="LiveId" clId="{E5DA17E0-5B95-48E4-85A9-20CADAB2C2EC}" dt="2025-01-30T19:51:58.953" v="805"/>
          <ac:spMkLst>
            <pc:docMk/>
            <pc:sldMk cId="4268722864" sldId="265"/>
            <ac:spMk id="133" creationId="{FBD288DA-1B01-FD4B-BAA5-E4C6BC4C4D91}"/>
          </ac:spMkLst>
        </pc:spChg>
        <pc:spChg chg="mod">
          <ac:chgData name="Emmanouil Pavlos Pitsitakis" userId="498adb77613b61a2" providerId="LiveId" clId="{E5DA17E0-5B95-48E4-85A9-20CADAB2C2EC}" dt="2025-01-30T19:51:58.953" v="805"/>
          <ac:spMkLst>
            <pc:docMk/>
            <pc:sldMk cId="4268722864" sldId="265"/>
            <ac:spMk id="134" creationId="{7CBBEE7E-73CE-5674-B2D8-6108D45D2A74}"/>
          </ac:spMkLst>
        </pc:spChg>
        <pc:spChg chg="mod">
          <ac:chgData name="Emmanouil Pavlos Pitsitakis" userId="498adb77613b61a2" providerId="LiveId" clId="{E5DA17E0-5B95-48E4-85A9-20CADAB2C2EC}" dt="2025-01-30T19:51:58.953" v="805"/>
          <ac:spMkLst>
            <pc:docMk/>
            <pc:sldMk cId="4268722864" sldId="265"/>
            <ac:spMk id="136" creationId="{EA96DE29-2397-7413-596C-ED19CD91EA3F}"/>
          </ac:spMkLst>
        </pc:spChg>
        <pc:spChg chg="mod">
          <ac:chgData name="Emmanouil Pavlos Pitsitakis" userId="498adb77613b61a2" providerId="LiveId" clId="{E5DA17E0-5B95-48E4-85A9-20CADAB2C2EC}" dt="2025-01-30T19:51:58.953" v="805"/>
          <ac:spMkLst>
            <pc:docMk/>
            <pc:sldMk cId="4268722864" sldId="265"/>
            <ac:spMk id="137" creationId="{BDAC1DF2-4B06-0BED-8FA7-B239E61F49B4}"/>
          </ac:spMkLst>
        </pc:spChg>
        <pc:grpChg chg="mod">
          <ac:chgData name="Emmanouil Pavlos Pitsitakis" userId="498adb77613b61a2" providerId="LiveId" clId="{E5DA17E0-5B95-48E4-85A9-20CADAB2C2EC}" dt="2025-01-30T19:52:17.456" v="809" actId="1076"/>
          <ac:grpSpMkLst>
            <pc:docMk/>
            <pc:sldMk cId="4268722864" sldId="265"/>
            <ac:grpSpMk id="45" creationId="{1DAA1C1B-A860-7323-0591-F791DD6CFAC4}"/>
          </ac:grpSpMkLst>
        </pc:grpChg>
        <pc:grpChg chg="del">
          <ac:chgData name="Emmanouil Pavlos Pitsitakis" userId="498adb77613b61a2" providerId="LiveId" clId="{E5DA17E0-5B95-48E4-85A9-20CADAB2C2EC}" dt="2025-01-30T19:51:58.048" v="804" actId="478"/>
          <ac:grpSpMkLst>
            <pc:docMk/>
            <pc:sldMk cId="4268722864" sldId="265"/>
            <ac:grpSpMk id="57" creationId="{D8F10F63-B0BE-6B8E-5EA7-3B41C3EE92BF}"/>
          </ac:grpSpMkLst>
        </pc:grpChg>
        <pc:grpChg chg="mod">
          <ac:chgData name="Emmanouil Pavlos Pitsitakis" userId="498adb77613b61a2" providerId="LiveId" clId="{E5DA17E0-5B95-48E4-85A9-20CADAB2C2EC}" dt="2025-01-30T19:52:17.456" v="809" actId="1076"/>
          <ac:grpSpMkLst>
            <pc:docMk/>
            <pc:sldMk cId="4268722864" sldId="265"/>
            <ac:grpSpMk id="67" creationId="{AE6BB500-F9FD-7270-0C16-3A18FFAC1B6D}"/>
          </ac:grpSpMkLst>
        </pc:grpChg>
        <pc:grpChg chg="add mod ord">
          <ac:chgData name="Emmanouil Pavlos Pitsitakis" userId="498adb77613b61a2" providerId="LiveId" clId="{E5DA17E0-5B95-48E4-85A9-20CADAB2C2EC}" dt="2025-01-30T19:52:17.456" v="809" actId="1076"/>
          <ac:grpSpMkLst>
            <pc:docMk/>
            <pc:sldMk cId="4268722864" sldId="265"/>
            <ac:grpSpMk id="130" creationId="{D10FC7C7-8F2C-4525-2098-BBEDD7B14299}"/>
          </ac:grpSpMkLst>
        </pc:grpChg>
        <pc:grpChg chg="mod">
          <ac:chgData name="Emmanouil Pavlos Pitsitakis" userId="498adb77613b61a2" providerId="LiveId" clId="{E5DA17E0-5B95-48E4-85A9-20CADAB2C2EC}" dt="2025-01-30T19:51:58.953" v="805"/>
          <ac:grpSpMkLst>
            <pc:docMk/>
            <pc:sldMk cId="4268722864" sldId="265"/>
            <ac:grpSpMk id="131" creationId="{6076A7ED-16F5-A291-A44A-F4A7750AF0E4}"/>
          </ac:grpSpMkLst>
        </pc:grpChg>
        <pc:grpChg chg="mod">
          <ac:chgData name="Emmanouil Pavlos Pitsitakis" userId="498adb77613b61a2" providerId="LiveId" clId="{E5DA17E0-5B95-48E4-85A9-20CADAB2C2EC}" dt="2025-01-30T19:51:58.953" v="805"/>
          <ac:grpSpMkLst>
            <pc:docMk/>
            <pc:sldMk cId="4268722864" sldId="265"/>
            <ac:grpSpMk id="132" creationId="{ABB5078C-0012-F302-CD9E-14E9DC45ACE6}"/>
          </ac:grpSpMkLst>
        </pc:grpChg>
        <pc:picChg chg="mod">
          <ac:chgData name="Emmanouil Pavlos Pitsitakis" userId="498adb77613b61a2" providerId="LiveId" clId="{E5DA17E0-5B95-48E4-85A9-20CADAB2C2EC}" dt="2025-01-30T19:51:58.953" v="805"/>
          <ac:picMkLst>
            <pc:docMk/>
            <pc:sldMk cId="4268722864" sldId="265"/>
            <ac:picMk id="135" creationId="{7B126A47-B334-31D6-BBE5-33E8E6E0FEC8}"/>
          </ac:picMkLst>
        </pc:picChg>
      </pc:sldChg>
      <pc:sldChg chg="addSp delSp modSp mod">
        <pc:chgData name="Emmanouil Pavlos Pitsitakis" userId="498adb77613b61a2" providerId="LiveId" clId="{E5DA17E0-5B95-48E4-85A9-20CADAB2C2EC}" dt="2025-01-30T19:52:59.478" v="813"/>
        <pc:sldMkLst>
          <pc:docMk/>
          <pc:sldMk cId="3166307749" sldId="271"/>
        </pc:sldMkLst>
        <pc:spChg chg="mod">
          <ac:chgData name="Emmanouil Pavlos Pitsitakis" userId="498adb77613b61a2" providerId="LiveId" clId="{E5DA17E0-5B95-48E4-85A9-20CADAB2C2EC}" dt="2025-01-30T19:52:33.630" v="811"/>
          <ac:spMkLst>
            <pc:docMk/>
            <pc:sldMk cId="3166307749" sldId="271"/>
            <ac:spMk id="80" creationId="{353FAC83-EB33-7E73-51BD-25918C1E0A69}"/>
          </ac:spMkLst>
        </pc:spChg>
        <pc:spChg chg="mod">
          <ac:chgData name="Emmanouil Pavlos Pitsitakis" userId="498adb77613b61a2" providerId="LiveId" clId="{E5DA17E0-5B95-48E4-85A9-20CADAB2C2EC}" dt="2025-01-30T19:52:33.630" v="811"/>
          <ac:spMkLst>
            <pc:docMk/>
            <pc:sldMk cId="3166307749" sldId="271"/>
            <ac:spMk id="83" creationId="{D785E866-4A8E-82DF-554E-401B6F0B2145}"/>
          </ac:spMkLst>
        </pc:spChg>
        <pc:spChg chg="mod">
          <ac:chgData name="Emmanouil Pavlos Pitsitakis" userId="498adb77613b61a2" providerId="LiveId" clId="{E5DA17E0-5B95-48E4-85A9-20CADAB2C2EC}" dt="2025-01-30T19:52:33.630" v="811"/>
          <ac:spMkLst>
            <pc:docMk/>
            <pc:sldMk cId="3166307749" sldId="271"/>
            <ac:spMk id="104" creationId="{7C8A6C66-A8B2-22C5-F096-78702CE98A04}"/>
          </ac:spMkLst>
        </pc:spChg>
        <pc:spChg chg="mod">
          <ac:chgData name="Emmanouil Pavlos Pitsitakis" userId="498adb77613b61a2" providerId="LiveId" clId="{E5DA17E0-5B95-48E4-85A9-20CADAB2C2EC}" dt="2025-01-30T19:52:33.630" v="811"/>
          <ac:spMkLst>
            <pc:docMk/>
            <pc:sldMk cId="3166307749" sldId="271"/>
            <ac:spMk id="106" creationId="{D180B822-5A47-6D59-4376-3690E71B583B}"/>
          </ac:spMkLst>
        </pc:spChg>
        <pc:spChg chg="mod">
          <ac:chgData name="Emmanouil Pavlos Pitsitakis" userId="498adb77613b61a2" providerId="LiveId" clId="{E5DA17E0-5B95-48E4-85A9-20CADAB2C2EC}" dt="2025-01-30T19:52:33.630" v="811"/>
          <ac:spMkLst>
            <pc:docMk/>
            <pc:sldMk cId="3166307749" sldId="271"/>
            <ac:spMk id="111" creationId="{FF71FB6E-D637-2756-FF13-A96B0DEABCAE}"/>
          </ac:spMkLst>
        </pc:spChg>
        <pc:spChg chg="mod">
          <ac:chgData name="Emmanouil Pavlos Pitsitakis" userId="498adb77613b61a2" providerId="LiveId" clId="{E5DA17E0-5B95-48E4-85A9-20CADAB2C2EC}" dt="2025-01-30T19:52:33.630" v="811"/>
          <ac:spMkLst>
            <pc:docMk/>
            <pc:sldMk cId="3166307749" sldId="271"/>
            <ac:spMk id="112" creationId="{EF21C2F3-5621-6F68-B7FE-53BC4A3B7238}"/>
          </ac:spMkLst>
        </pc:spChg>
        <pc:spChg chg="mod">
          <ac:chgData name="Emmanouil Pavlos Pitsitakis" userId="498adb77613b61a2" providerId="LiveId" clId="{E5DA17E0-5B95-48E4-85A9-20CADAB2C2EC}" dt="2025-01-30T19:52:33.630" v="811"/>
          <ac:spMkLst>
            <pc:docMk/>
            <pc:sldMk cId="3166307749" sldId="271"/>
            <ac:spMk id="115" creationId="{9917FD62-F155-09B4-61A5-85CB1FA30830}"/>
          </ac:spMkLst>
        </pc:spChg>
        <pc:spChg chg="mod">
          <ac:chgData name="Emmanouil Pavlos Pitsitakis" userId="498adb77613b61a2" providerId="LiveId" clId="{E5DA17E0-5B95-48E4-85A9-20CADAB2C2EC}" dt="2025-01-30T19:52:33.630" v="811"/>
          <ac:spMkLst>
            <pc:docMk/>
            <pc:sldMk cId="3166307749" sldId="271"/>
            <ac:spMk id="129" creationId="{A0DB8A84-F58B-2B1F-3FC3-8069DD123AEA}"/>
          </ac:spMkLst>
        </pc:spChg>
        <pc:spChg chg="mod">
          <ac:chgData name="Emmanouil Pavlos Pitsitakis" userId="498adb77613b61a2" providerId="LiveId" clId="{E5DA17E0-5B95-48E4-85A9-20CADAB2C2EC}" dt="2025-01-30T19:52:33.630" v="811"/>
          <ac:spMkLst>
            <pc:docMk/>
            <pc:sldMk cId="3166307749" sldId="271"/>
            <ac:spMk id="137" creationId="{A4AF678A-FAB3-FF52-570F-ACE1F32F040E}"/>
          </ac:spMkLst>
        </pc:spChg>
        <pc:spChg chg="mod">
          <ac:chgData name="Emmanouil Pavlos Pitsitakis" userId="498adb77613b61a2" providerId="LiveId" clId="{E5DA17E0-5B95-48E4-85A9-20CADAB2C2EC}" dt="2025-01-30T19:52:33.630" v="811"/>
          <ac:spMkLst>
            <pc:docMk/>
            <pc:sldMk cId="3166307749" sldId="271"/>
            <ac:spMk id="139" creationId="{21041D2E-2A39-169D-C42E-314FFF576C28}"/>
          </ac:spMkLst>
        </pc:spChg>
        <pc:spChg chg="mod">
          <ac:chgData name="Emmanouil Pavlos Pitsitakis" userId="498adb77613b61a2" providerId="LiveId" clId="{E5DA17E0-5B95-48E4-85A9-20CADAB2C2EC}" dt="2025-01-30T19:52:59.478" v="813"/>
          <ac:spMkLst>
            <pc:docMk/>
            <pc:sldMk cId="3166307749" sldId="271"/>
            <ac:spMk id="144" creationId="{48F191B2-51B7-8891-DBAA-13FD31EDDEC6}"/>
          </ac:spMkLst>
        </pc:spChg>
        <pc:spChg chg="mod">
          <ac:chgData name="Emmanouil Pavlos Pitsitakis" userId="498adb77613b61a2" providerId="LiveId" clId="{E5DA17E0-5B95-48E4-85A9-20CADAB2C2EC}" dt="2025-01-30T19:52:59.478" v="813"/>
          <ac:spMkLst>
            <pc:docMk/>
            <pc:sldMk cId="3166307749" sldId="271"/>
            <ac:spMk id="145" creationId="{264045F9-5B6A-07E1-534E-D8CDF0FE87A9}"/>
          </ac:spMkLst>
        </pc:spChg>
        <pc:spChg chg="mod">
          <ac:chgData name="Emmanouil Pavlos Pitsitakis" userId="498adb77613b61a2" providerId="LiveId" clId="{E5DA17E0-5B95-48E4-85A9-20CADAB2C2EC}" dt="2025-01-30T19:52:59.478" v="813"/>
          <ac:spMkLst>
            <pc:docMk/>
            <pc:sldMk cId="3166307749" sldId="271"/>
            <ac:spMk id="148" creationId="{7B9D8BCD-6026-9F25-ECB8-51847B1CD06F}"/>
          </ac:spMkLst>
        </pc:spChg>
        <pc:spChg chg="mod">
          <ac:chgData name="Emmanouil Pavlos Pitsitakis" userId="498adb77613b61a2" providerId="LiveId" clId="{E5DA17E0-5B95-48E4-85A9-20CADAB2C2EC}" dt="2025-01-30T19:52:59.478" v="813"/>
          <ac:spMkLst>
            <pc:docMk/>
            <pc:sldMk cId="3166307749" sldId="271"/>
            <ac:spMk id="151" creationId="{D0E29740-3449-933B-5658-D8E2874293AC}"/>
          </ac:spMkLst>
        </pc:spChg>
        <pc:spChg chg="mod">
          <ac:chgData name="Emmanouil Pavlos Pitsitakis" userId="498adb77613b61a2" providerId="LiveId" clId="{E5DA17E0-5B95-48E4-85A9-20CADAB2C2EC}" dt="2025-01-30T19:52:59.478" v="813"/>
          <ac:spMkLst>
            <pc:docMk/>
            <pc:sldMk cId="3166307749" sldId="271"/>
            <ac:spMk id="152" creationId="{A8E98B11-D7D7-DDDC-33CA-78B9B1DF2616}"/>
          </ac:spMkLst>
        </pc:spChg>
        <pc:spChg chg="mod">
          <ac:chgData name="Emmanouil Pavlos Pitsitakis" userId="498adb77613b61a2" providerId="LiveId" clId="{E5DA17E0-5B95-48E4-85A9-20CADAB2C2EC}" dt="2025-01-30T19:52:59.478" v="813"/>
          <ac:spMkLst>
            <pc:docMk/>
            <pc:sldMk cId="3166307749" sldId="271"/>
            <ac:spMk id="163" creationId="{6878A15C-7CAC-A6CD-242A-9956DB6C1EF6}"/>
          </ac:spMkLst>
        </pc:spChg>
        <pc:spChg chg="mod">
          <ac:chgData name="Emmanouil Pavlos Pitsitakis" userId="498adb77613b61a2" providerId="LiveId" clId="{E5DA17E0-5B95-48E4-85A9-20CADAB2C2EC}" dt="2025-01-30T19:52:59.478" v="813"/>
          <ac:spMkLst>
            <pc:docMk/>
            <pc:sldMk cId="3166307749" sldId="271"/>
            <ac:spMk id="167" creationId="{B144C21D-8693-BCFE-565A-EB50107C31C1}"/>
          </ac:spMkLst>
        </pc:spChg>
        <pc:spChg chg="mod">
          <ac:chgData name="Emmanouil Pavlos Pitsitakis" userId="498adb77613b61a2" providerId="LiveId" clId="{E5DA17E0-5B95-48E4-85A9-20CADAB2C2EC}" dt="2025-01-30T19:52:59.478" v="813"/>
          <ac:spMkLst>
            <pc:docMk/>
            <pc:sldMk cId="3166307749" sldId="271"/>
            <ac:spMk id="170" creationId="{3BCB0DC6-B139-17D7-20B7-3D04A517A152}"/>
          </ac:spMkLst>
        </pc:spChg>
        <pc:spChg chg="mod">
          <ac:chgData name="Emmanouil Pavlos Pitsitakis" userId="498adb77613b61a2" providerId="LiveId" clId="{E5DA17E0-5B95-48E4-85A9-20CADAB2C2EC}" dt="2025-01-30T19:52:59.478" v="813"/>
          <ac:spMkLst>
            <pc:docMk/>
            <pc:sldMk cId="3166307749" sldId="271"/>
            <ac:spMk id="173" creationId="{C3120450-DF91-5D4C-1058-83A5245FE912}"/>
          </ac:spMkLst>
        </pc:spChg>
        <pc:spChg chg="mod">
          <ac:chgData name="Emmanouil Pavlos Pitsitakis" userId="498adb77613b61a2" providerId="LiveId" clId="{E5DA17E0-5B95-48E4-85A9-20CADAB2C2EC}" dt="2025-01-30T19:52:59.478" v="813"/>
          <ac:spMkLst>
            <pc:docMk/>
            <pc:sldMk cId="3166307749" sldId="271"/>
            <ac:spMk id="174" creationId="{0D558D1D-0D31-90D9-1852-4695DC6E5D85}"/>
          </ac:spMkLst>
        </pc:spChg>
        <pc:grpChg chg="del">
          <ac:chgData name="Emmanouil Pavlos Pitsitakis" userId="498adb77613b61a2" providerId="LiveId" clId="{E5DA17E0-5B95-48E4-85A9-20CADAB2C2EC}" dt="2025-01-30T19:52:32.618" v="810" actId="478"/>
          <ac:grpSpMkLst>
            <pc:docMk/>
            <pc:sldMk cId="3166307749" sldId="271"/>
            <ac:grpSpMk id="20" creationId="{ED6A167D-69F8-FA90-59D6-AA294162E781}"/>
          </ac:grpSpMkLst>
        </pc:grpChg>
        <pc:grpChg chg="del">
          <ac:chgData name="Emmanouil Pavlos Pitsitakis" userId="498adb77613b61a2" providerId="LiveId" clId="{E5DA17E0-5B95-48E4-85A9-20CADAB2C2EC}" dt="2025-01-30T19:52:32.618" v="810" actId="478"/>
          <ac:grpSpMkLst>
            <pc:docMk/>
            <pc:sldMk cId="3166307749" sldId="271"/>
            <ac:grpSpMk id="32" creationId="{E336F43F-3EC4-C473-0667-2A663CFCD021}"/>
          </ac:grpSpMkLst>
        </pc:grpChg>
        <pc:grpChg chg="del">
          <ac:chgData name="Emmanouil Pavlos Pitsitakis" userId="498adb77613b61a2" providerId="LiveId" clId="{E5DA17E0-5B95-48E4-85A9-20CADAB2C2EC}" dt="2025-01-30T19:52:32.618" v="810" actId="478"/>
          <ac:grpSpMkLst>
            <pc:docMk/>
            <pc:sldMk cId="3166307749" sldId="271"/>
            <ac:grpSpMk id="40" creationId="{94B6DB3A-5F22-BC0D-5B3E-24D02E572B5D}"/>
          </ac:grpSpMkLst>
        </pc:grpChg>
      </pc:sldChg>
      <pc:sldChg chg="modNotesTx">
        <pc:chgData name="Emmanouil Pavlos Pitsitakis" userId="498adb77613b61a2" providerId="LiveId" clId="{E5DA17E0-5B95-48E4-85A9-20CADAB2C2EC}" dt="2025-01-30T18:43:58.879" v="288" actId="20577"/>
        <pc:sldMkLst>
          <pc:docMk/>
          <pc:sldMk cId="876362547" sldId="274"/>
        </pc:sldMkLst>
      </pc:sldChg>
      <pc:sldChg chg="addSp delSp modSp mod modNotesTx">
        <pc:chgData name="Emmanouil Pavlos Pitsitakis" userId="498adb77613b61a2" providerId="LiveId" clId="{E5DA17E0-5B95-48E4-85A9-20CADAB2C2EC}" dt="2025-01-30T19:59:44.622" v="856" actId="167"/>
        <pc:sldMkLst>
          <pc:docMk/>
          <pc:sldMk cId="853008658" sldId="275"/>
        </pc:sldMkLst>
        <pc:picChg chg="del mod">
          <ac:chgData name="Emmanouil Pavlos Pitsitakis" userId="498adb77613b61a2" providerId="LiveId" clId="{E5DA17E0-5B95-48E4-85A9-20CADAB2C2EC}" dt="2025-01-30T19:59:34.058" v="854" actId="478"/>
          <ac:picMkLst>
            <pc:docMk/>
            <pc:sldMk cId="853008658" sldId="275"/>
            <ac:picMk id="14" creationId="{DB2A7768-B8C1-A8C6-4FE7-5720BD150BBA}"/>
          </ac:picMkLst>
        </pc:picChg>
        <pc:picChg chg="add mod ord">
          <ac:chgData name="Emmanouil Pavlos Pitsitakis" userId="498adb77613b61a2" providerId="LiveId" clId="{E5DA17E0-5B95-48E4-85A9-20CADAB2C2EC}" dt="2025-01-30T19:59:44.622" v="856" actId="167"/>
          <ac:picMkLst>
            <pc:docMk/>
            <pc:sldMk cId="853008658" sldId="275"/>
            <ac:picMk id="18" creationId="{B8D7E81A-EFD9-A258-03E8-AA18D74DADB5}"/>
          </ac:picMkLst>
        </pc:picChg>
      </pc:sldChg>
      <pc:sldChg chg="modNotesTx">
        <pc:chgData name="Emmanouil Pavlos Pitsitakis" userId="498adb77613b61a2" providerId="LiveId" clId="{E5DA17E0-5B95-48E4-85A9-20CADAB2C2EC}" dt="2025-01-30T19:38:28.467" v="724" actId="20577"/>
        <pc:sldMkLst>
          <pc:docMk/>
          <pc:sldMk cId="1402764706" sldId="284"/>
        </pc:sldMkLst>
      </pc:sldChg>
      <pc:sldChg chg="modNotesTx">
        <pc:chgData name="Emmanouil Pavlos Pitsitakis" userId="498adb77613b61a2" providerId="LiveId" clId="{E5DA17E0-5B95-48E4-85A9-20CADAB2C2EC}" dt="2025-01-30T19:38:17.377" v="723" actId="20577"/>
        <pc:sldMkLst>
          <pc:docMk/>
          <pc:sldMk cId="1464581692" sldId="285"/>
        </pc:sldMkLst>
      </pc:sldChg>
      <pc:sldChg chg="modNotesTx">
        <pc:chgData name="Emmanouil Pavlos Pitsitakis" userId="498adb77613b61a2" providerId="LiveId" clId="{E5DA17E0-5B95-48E4-85A9-20CADAB2C2EC}" dt="2025-01-30T21:08:54.318" v="963" actId="20577"/>
        <pc:sldMkLst>
          <pc:docMk/>
          <pc:sldMk cId="527304993" sldId="286"/>
        </pc:sldMkLst>
      </pc:sldChg>
      <pc:sldChg chg="modNotesTx">
        <pc:chgData name="Emmanouil Pavlos Pitsitakis" userId="498adb77613b61a2" providerId="LiveId" clId="{E5DA17E0-5B95-48E4-85A9-20CADAB2C2EC}" dt="2025-01-30T19:05:35.698" v="511" actId="313"/>
        <pc:sldMkLst>
          <pc:docMk/>
          <pc:sldMk cId="3487350560" sldId="289"/>
        </pc:sldMkLst>
      </pc:sldChg>
      <pc:sldChg chg="del">
        <pc:chgData name="Emmanouil Pavlos Pitsitakis" userId="498adb77613b61a2" providerId="LiveId" clId="{E5DA17E0-5B95-48E4-85A9-20CADAB2C2EC}" dt="2025-01-30T19:28:59.147" v="541" actId="47"/>
        <pc:sldMkLst>
          <pc:docMk/>
          <pc:sldMk cId="2301653497" sldId="297"/>
        </pc:sldMkLst>
      </pc:sldChg>
      <pc:sldChg chg="modNotesTx">
        <pc:chgData name="Emmanouil Pavlos Pitsitakis" userId="498adb77613b61a2" providerId="LiveId" clId="{E5DA17E0-5B95-48E4-85A9-20CADAB2C2EC}" dt="2025-01-30T21:28:18.484" v="987" actId="20577"/>
        <pc:sldMkLst>
          <pc:docMk/>
          <pc:sldMk cId="1877258328" sldId="313"/>
        </pc:sldMkLst>
      </pc:sldChg>
      <pc:sldChg chg="modNotesTx">
        <pc:chgData name="Emmanouil Pavlos Pitsitakis" userId="498adb77613b61a2" providerId="LiveId" clId="{E5DA17E0-5B95-48E4-85A9-20CADAB2C2EC}" dt="2025-01-30T21:18:08.216" v="969" actId="20577"/>
        <pc:sldMkLst>
          <pc:docMk/>
          <pc:sldMk cId="3341631875" sldId="363"/>
        </pc:sldMkLst>
      </pc:sldChg>
      <pc:sldChg chg="modNotesTx">
        <pc:chgData name="Emmanouil Pavlos Pitsitakis" userId="498adb77613b61a2" providerId="LiveId" clId="{E5DA17E0-5B95-48E4-85A9-20CADAB2C2EC}" dt="2025-01-30T19:17:16.276" v="537" actId="20577"/>
        <pc:sldMkLst>
          <pc:docMk/>
          <pc:sldMk cId="1622654788" sldId="364"/>
        </pc:sldMkLst>
      </pc:sldChg>
      <pc:sldChg chg="modNotesTx">
        <pc:chgData name="Emmanouil Pavlos Pitsitakis" userId="498adb77613b61a2" providerId="LiveId" clId="{E5DA17E0-5B95-48E4-85A9-20CADAB2C2EC}" dt="2025-01-30T21:21:23.988" v="979" actId="20577"/>
        <pc:sldMkLst>
          <pc:docMk/>
          <pc:sldMk cId="2450504822" sldId="365"/>
        </pc:sldMkLst>
      </pc:sldChg>
      <pc:sldChg chg="modNotesTx">
        <pc:chgData name="Emmanouil Pavlos Pitsitakis" userId="498adb77613b61a2" providerId="LiveId" clId="{E5DA17E0-5B95-48E4-85A9-20CADAB2C2EC}" dt="2025-01-30T21:27:23.589" v="986" actId="20577"/>
        <pc:sldMkLst>
          <pc:docMk/>
          <pc:sldMk cId="2381106546" sldId="370"/>
        </pc:sldMkLst>
      </pc:sldChg>
      <pc:sldChg chg="modNotesTx">
        <pc:chgData name="Emmanouil Pavlos Pitsitakis" userId="498adb77613b61a2" providerId="LiveId" clId="{E5DA17E0-5B95-48E4-85A9-20CADAB2C2EC}" dt="2025-01-30T19:05:22.832" v="510" actId="20577"/>
        <pc:sldMkLst>
          <pc:docMk/>
          <pc:sldMk cId="1204641609" sldId="381"/>
        </pc:sldMkLst>
      </pc:sldChg>
      <pc:sldChg chg="addSp delSp modSp mod">
        <pc:chgData name="Emmanouil Pavlos Pitsitakis" userId="498adb77613b61a2" providerId="LiveId" clId="{E5DA17E0-5B95-48E4-85A9-20CADAB2C2EC}" dt="2025-01-30T19:07:18.748" v="516" actId="170"/>
        <pc:sldMkLst>
          <pc:docMk/>
          <pc:sldMk cId="1208595218" sldId="383"/>
        </pc:sldMkLst>
        <pc:spChg chg="mod">
          <ac:chgData name="Emmanouil Pavlos Pitsitakis" userId="498adb77613b61a2" providerId="LiveId" clId="{E5DA17E0-5B95-48E4-85A9-20CADAB2C2EC}" dt="2025-01-30T19:07:05.265" v="513"/>
          <ac:spMkLst>
            <pc:docMk/>
            <pc:sldMk cId="1208595218" sldId="383"/>
            <ac:spMk id="8" creationId="{6EBA9C1C-223D-BA13-8C60-234C09577877}"/>
          </ac:spMkLst>
        </pc:spChg>
        <pc:spChg chg="mod">
          <ac:chgData name="Emmanouil Pavlos Pitsitakis" userId="498adb77613b61a2" providerId="LiveId" clId="{E5DA17E0-5B95-48E4-85A9-20CADAB2C2EC}" dt="2025-01-30T19:07:05.265" v="513"/>
          <ac:spMkLst>
            <pc:docMk/>
            <pc:sldMk cId="1208595218" sldId="383"/>
            <ac:spMk id="9" creationId="{BCCCF1DB-AB6F-F6E9-D3BA-770AFAD1A277}"/>
          </ac:spMkLst>
        </pc:spChg>
        <pc:spChg chg="mod">
          <ac:chgData name="Emmanouil Pavlos Pitsitakis" userId="498adb77613b61a2" providerId="LiveId" clId="{E5DA17E0-5B95-48E4-85A9-20CADAB2C2EC}" dt="2025-01-30T19:07:05.265" v="513"/>
          <ac:spMkLst>
            <pc:docMk/>
            <pc:sldMk cId="1208595218" sldId="383"/>
            <ac:spMk id="10" creationId="{F6415492-7CE9-91B0-D7BB-5731FB108871}"/>
          </ac:spMkLst>
        </pc:spChg>
        <pc:spChg chg="mod">
          <ac:chgData name="Emmanouil Pavlos Pitsitakis" userId="498adb77613b61a2" providerId="LiveId" clId="{E5DA17E0-5B95-48E4-85A9-20CADAB2C2EC}" dt="2025-01-30T19:07:05.265" v="513"/>
          <ac:spMkLst>
            <pc:docMk/>
            <pc:sldMk cId="1208595218" sldId="383"/>
            <ac:spMk id="12" creationId="{EF174AF0-C849-2784-268F-ACD2BB401CD7}"/>
          </ac:spMkLst>
        </pc:spChg>
        <pc:spChg chg="mod">
          <ac:chgData name="Emmanouil Pavlos Pitsitakis" userId="498adb77613b61a2" providerId="LiveId" clId="{E5DA17E0-5B95-48E4-85A9-20CADAB2C2EC}" dt="2025-01-30T19:07:05.265" v="513"/>
          <ac:spMkLst>
            <pc:docMk/>
            <pc:sldMk cId="1208595218" sldId="383"/>
            <ac:spMk id="13" creationId="{AB8EC721-2099-D0E4-A1B8-45AF68AFF04C}"/>
          </ac:spMkLst>
        </pc:spChg>
        <pc:spChg chg="mod">
          <ac:chgData name="Emmanouil Pavlos Pitsitakis" userId="498adb77613b61a2" providerId="LiveId" clId="{E5DA17E0-5B95-48E4-85A9-20CADAB2C2EC}" dt="2025-01-30T19:07:05.265" v="513"/>
          <ac:spMkLst>
            <pc:docMk/>
            <pc:sldMk cId="1208595218" sldId="383"/>
            <ac:spMk id="15" creationId="{E8963C12-AE69-1F62-440C-7DA49458C5B7}"/>
          </ac:spMkLst>
        </pc:spChg>
        <pc:spChg chg="mod">
          <ac:chgData name="Emmanouil Pavlos Pitsitakis" userId="498adb77613b61a2" providerId="LiveId" clId="{E5DA17E0-5B95-48E4-85A9-20CADAB2C2EC}" dt="2025-01-30T19:07:05.265" v="513"/>
          <ac:spMkLst>
            <pc:docMk/>
            <pc:sldMk cId="1208595218" sldId="383"/>
            <ac:spMk id="17" creationId="{E200673E-73AF-0EC3-A29D-3ED21BF3B281}"/>
          </ac:spMkLst>
        </pc:spChg>
        <pc:spChg chg="mod">
          <ac:chgData name="Emmanouil Pavlos Pitsitakis" userId="498adb77613b61a2" providerId="LiveId" clId="{E5DA17E0-5B95-48E4-85A9-20CADAB2C2EC}" dt="2025-01-30T19:07:05.265" v="513"/>
          <ac:spMkLst>
            <pc:docMk/>
            <pc:sldMk cId="1208595218" sldId="383"/>
            <ac:spMk id="20" creationId="{26559216-EF43-1966-D1D7-F711A6A12090}"/>
          </ac:spMkLst>
        </pc:spChg>
        <pc:spChg chg="mod">
          <ac:chgData name="Emmanouil Pavlos Pitsitakis" userId="498adb77613b61a2" providerId="LiveId" clId="{E5DA17E0-5B95-48E4-85A9-20CADAB2C2EC}" dt="2025-01-30T19:07:05.265" v="513"/>
          <ac:spMkLst>
            <pc:docMk/>
            <pc:sldMk cId="1208595218" sldId="383"/>
            <ac:spMk id="21" creationId="{98098642-6DF9-831D-1A36-DBD707C86E80}"/>
          </ac:spMkLst>
        </pc:spChg>
        <pc:spChg chg="mod">
          <ac:chgData name="Emmanouil Pavlos Pitsitakis" userId="498adb77613b61a2" providerId="LiveId" clId="{E5DA17E0-5B95-48E4-85A9-20CADAB2C2EC}" dt="2025-01-30T19:07:05.265" v="513"/>
          <ac:spMkLst>
            <pc:docMk/>
            <pc:sldMk cId="1208595218" sldId="383"/>
            <ac:spMk id="26" creationId="{2F3A3427-96D0-088F-5E4D-97FE29B7E9F1}"/>
          </ac:spMkLst>
        </pc:spChg>
        <pc:grpChg chg="mod">
          <ac:chgData name="Emmanouil Pavlos Pitsitakis" userId="498adb77613b61a2" providerId="LiveId" clId="{E5DA17E0-5B95-48E4-85A9-20CADAB2C2EC}" dt="2025-01-30T19:07:11.087" v="514" actId="1076"/>
          <ac:grpSpMkLst>
            <pc:docMk/>
            <pc:sldMk cId="1208595218" sldId="383"/>
            <ac:grpSpMk id="2" creationId="{555D9351-3671-CC61-57AC-03127C94D53D}"/>
          </ac:grpSpMkLst>
        </pc:grpChg>
        <pc:grpChg chg="ord">
          <ac:chgData name="Emmanouil Pavlos Pitsitakis" userId="498adb77613b61a2" providerId="LiveId" clId="{E5DA17E0-5B95-48E4-85A9-20CADAB2C2EC}" dt="2025-01-30T19:07:18.748" v="516" actId="170"/>
          <ac:grpSpMkLst>
            <pc:docMk/>
            <pc:sldMk cId="1208595218" sldId="383"/>
            <ac:grpSpMk id="109" creationId="{6F2051E9-6D26-521A-A0EE-185FB5D6C814}"/>
          </ac:grpSpMkLst>
        </pc:grpChg>
        <pc:grpChg chg="del">
          <ac:chgData name="Emmanouil Pavlos Pitsitakis" userId="498adb77613b61a2" providerId="LiveId" clId="{E5DA17E0-5B95-48E4-85A9-20CADAB2C2EC}" dt="2025-01-30T19:07:04.363" v="512" actId="478"/>
          <ac:grpSpMkLst>
            <pc:docMk/>
            <pc:sldMk cId="1208595218" sldId="383"/>
            <ac:grpSpMk id="259" creationId="{59EF4662-745F-9DF6-E8AF-C5A6BE1BCE41}"/>
          </ac:grpSpMkLst>
        </pc:grpChg>
      </pc:sldChg>
      <pc:sldChg chg="addSp delSp modSp mod">
        <pc:chgData name="Emmanouil Pavlos Pitsitakis" userId="498adb77613b61a2" providerId="LiveId" clId="{E5DA17E0-5B95-48E4-85A9-20CADAB2C2EC}" dt="2025-01-30T19:10:52.262" v="527" actId="1076"/>
        <pc:sldMkLst>
          <pc:docMk/>
          <pc:sldMk cId="3263830490" sldId="385"/>
        </pc:sldMkLst>
        <pc:spChg chg="mod">
          <ac:chgData name="Emmanouil Pavlos Pitsitakis" userId="498adb77613b61a2" providerId="LiveId" clId="{E5DA17E0-5B95-48E4-85A9-20CADAB2C2EC}" dt="2025-01-30T19:07:40.642" v="518"/>
          <ac:spMkLst>
            <pc:docMk/>
            <pc:sldMk cId="3263830490" sldId="385"/>
            <ac:spMk id="71" creationId="{F73CA3EE-3CC2-A7B1-DDD1-D3EED07A3128}"/>
          </ac:spMkLst>
        </pc:spChg>
        <pc:spChg chg="mod">
          <ac:chgData name="Emmanouil Pavlos Pitsitakis" userId="498adb77613b61a2" providerId="LiveId" clId="{E5DA17E0-5B95-48E4-85A9-20CADAB2C2EC}" dt="2025-01-30T19:07:40.642" v="518"/>
          <ac:spMkLst>
            <pc:docMk/>
            <pc:sldMk cId="3263830490" sldId="385"/>
            <ac:spMk id="73" creationId="{D789345F-DCF3-466E-3045-07026E641D38}"/>
          </ac:spMkLst>
        </pc:spChg>
        <pc:spChg chg="mod">
          <ac:chgData name="Emmanouil Pavlos Pitsitakis" userId="498adb77613b61a2" providerId="LiveId" clId="{E5DA17E0-5B95-48E4-85A9-20CADAB2C2EC}" dt="2025-01-30T19:07:40.642" v="518"/>
          <ac:spMkLst>
            <pc:docMk/>
            <pc:sldMk cId="3263830490" sldId="385"/>
            <ac:spMk id="74" creationId="{59D03B7F-2D71-99DA-92B6-E6BCCAD3CFD1}"/>
          </ac:spMkLst>
        </pc:spChg>
        <pc:spChg chg="mod">
          <ac:chgData name="Emmanouil Pavlos Pitsitakis" userId="498adb77613b61a2" providerId="LiveId" clId="{E5DA17E0-5B95-48E4-85A9-20CADAB2C2EC}" dt="2025-01-30T19:07:40.642" v="518"/>
          <ac:spMkLst>
            <pc:docMk/>
            <pc:sldMk cId="3263830490" sldId="385"/>
            <ac:spMk id="77" creationId="{81FD4AE6-6ECA-9364-53E2-1BE8038C34C6}"/>
          </ac:spMkLst>
        </pc:spChg>
        <pc:spChg chg="mod">
          <ac:chgData name="Emmanouil Pavlos Pitsitakis" userId="498adb77613b61a2" providerId="LiveId" clId="{E5DA17E0-5B95-48E4-85A9-20CADAB2C2EC}" dt="2025-01-30T19:07:40.642" v="518"/>
          <ac:spMkLst>
            <pc:docMk/>
            <pc:sldMk cId="3263830490" sldId="385"/>
            <ac:spMk id="80" creationId="{66EE221C-57DD-BC0F-E312-CED047819DAD}"/>
          </ac:spMkLst>
        </pc:spChg>
        <pc:spChg chg="mod">
          <ac:chgData name="Emmanouil Pavlos Pitsitakis" userId="498adb77613b61a2" providerId="LiveId" clId="{E5DA17E0-5B95-48E4-85A9-20CADAB2C2EC}" dt="2025-01-30T19:07:40.642" v="518"/>
          <ac:spMkLst>
            <pc:docMk/>
            <pc:sldMk cId="3263830490" sldId="385"/>
            <ac:spMk id="82" creationId="{3141977A-E367-B2EC-A747-328F71C6E7BA}"/>
          </ac:spMkLst>
        </pc:spChg>
        <pc:spChg chg="mod">
          <ac:chgData name="Emmanouil Pavlos Pitsitakis" userId="498adb77613b61a2" providerId="LiveId" clId="{E5DA17E0-5B95-48E4-85A9-20CADAB2C2EC}" dt="2025-01-30T19:07:40.642" v="518"/>
          <ac:spMkLst>
            <pc:docMk/>
            <pc:sldMk cId="3263830490" sldId="385"/>
            <ac:spMk id="84" creationId="{A4F83768-3B92-8BFD-0B0E-3E362A819611}"/>
          </ac:spMkLst>
        </pc:spChg>
        <pc:spChg chg="mod">
          <ac:chgData name="Emmanouil Pavlos Pitsitakis" userId="498adb77613b61a2" providerId="LiveId" clId="{E5DA17E0-5B95-48E4-85A9-20CADAB2C2EC}" dt="2025-01-30T19:07:40.642" v="518"/>
          <ac:spMkLst>
            <pc:docMk/>
            <pc:sldMk cId="3263830490" sldId="385"/>
            <ac:spMk id="87" creationId="{3FD78328-68FD-7A2D-A127-35096ACD8644}"/>
          </ac:spMkLst>
        </pc:spChg>
        <pc:spChg chg="mod">
          <ac:chgData name="Emmanouil Pavlos Pitsitakis" userId="498adb77613b61a2" providerId="LiveId" clId="{E5DA17E0-5B95-48E4-85A9-20CADAB2C2EC}" dt="2025-01-30T19:07:40.642" v="518"/>
          <ac:spMkLst>
            <pc:docMk/>
            <pc:sldMk cId="3263830490" sldId="385"/>
            <ac:spMk id="89" creationId="{A3E7D165-90E0-E3C3-34A6-0708406CB0A6}"/>
          </ac:spMkLst>
        </pc:spChg>
        <pc:spChg chg="mod">
          <ac:chgData name="Emmanouil Pavlos Pitsitakis" userId="498adb77613b61a2" providerId="LiveId" clId="{E5DA17E0-5B95-48E4-85A9-20CADAB2C2EC}" dt="2025-01-30T19:07:40.642" v="518"/>
          <ac:spMkLst>
            <pc:docMk/>
            <pc:sldMk cId="3263830490" sldId="385"/>
            <ac:spMk id="90" creationId="{510B325B-0FD9-62DD-53D6-64D49CD0A147}"/>
          </ac:spMkLst>
        </pc:spChg>
        <pc:spChg chg="del">
          <ac:chgData name="Emmanouil Pavlos Pitsitakis" userId="498adb77613b61a2" providerId="LiveId" clId="{E5DA17E0-5B95-48E4-85A9-20CADAB2C2EC}" dt="2025-01-30T19:10:46.598" v="525" actId="478"/>
          <ac:spMkLst>
            <pc:docMk/>
            <pc:sldMk cId="3263830490" sldId="385"/>
            <ac:spMk id="211" creationId="{C7F8929C-3CCD-356D-6825-CD9DE8431D76}"/>
          </ac:spMkLst>
        </pc:spChg>
        <pc:grpChg chg="mod ord">
          <ac:chgData name="Emmanouil Pavlos Pitsitakis" userId="498adb77613b61a2" providerId="LiveId" clId="{E5DA17E0-5B95-48E4-85A9-20CADAB2C2EC}" dt="2025-01-30T19:07:52.012" v="523" actId="171"/>
          <ac:grpSpMkLst>
            <pc:docMk/>
            <pc:sldMk cId="3263830490" sldId="385"/>
            <ac:grpSpMk id="51" creationId="{7363CFA7-FE55-ED16-44D6-A177111E83CB}"/>
          </ac:grpSpMkLst>
        </pc:grpChg>
        <pc:grpChg chg="mod">
          <ac:chgData name="Emmanouil Pavlos Pitsitakis" userId="498adb77613b61a2" providerId="LiveId" clId="{E5DA17E0-5B95-48E4-85A9-20CADAB2C2EC}" dt="2025-01-30T19:10:52.262" v="527" actId="1076"/>
          <ac:grpSpMkLst>
            <pc:docMk/>
            <pc:sldMk cId="3263830490" sldId="385"/>
            <ac:grpSpMk id="109" creationId="{6F2051E9-6D26-521A-A0EE-185FB5D6C814}"/>
          </ac:grpSpMkLst>
        </pc:grpChg>
        <pc:grpChg chg="del">
          <ac:chgData name="Emmanouil Pavlos Pitsitakis" userId="498adb77613b61a2" providerId="LiveId" clId="{E5DA17E0-5B95-48E4-85A9-20CADAB2C2EC}" dt="2025-01-30T19:07:39.801" v="517" actId="478"/>
          <ac:grpSpMkLst>
            <pc:docMk/>
            <pc:sldMk cId="3263830490" sldId="385"/>
            <ac:grpSpMk id="259" creationId="{59EF4662-745F-9DF6-E8AF-C5A6BE1BCE41}"/>
          </ac:grpSpMkLst>
        </pc:grpChg>
      </pc:sldChg>
      <pc:sldChg chg="modNotesTx">
        <pc:chgData name="Emmanouil Pavlos Pitsitakis" userId="498adb77613b61a2" providerId="LiveId" clId="{E5DA17E0-5B95-48E4-85A9-20CADAB2C2EC}" dt="2025-01-30T21:15:31.534" v="968" actId="20577"/>
        <pc:sldMkLst>
          <pc:docMk/>
          <pc:sldMk cId="4156790877" sldId="386"/>
        </pc:sldMkLst>
      </pc:sldChg>
      <pc:sldChg chg="addSp delSp modSp mod">
        <pc:chgData name="Emmanouil Pavlos Pitsitakis" userId="498adb77613b61a2" providerId="LiveId" clId="{E5DA17E0-5B95-48E4-85A9-20CADAB2C2EC}" dt="2025-01-30T19:51:51.143" v="803" actId="1076"/>
        <pc:sldMkLst>
          <pc:docMk/>
          <pc:sldMk cId="3013952092" sldId="387"/>
        </pc:sldMkLst>
        <pc:spChg chg="add del mod ord">
          <ac:chgData name="Emmanouil Pavlos Pitsitakis" userId="498adb77613b61a2" providerId="LiveId" clId="{E5DA17E0-5B95-48E4-85A9-20CADAB2C2EC}" dt="2025-01-30T18:36:57.007" v="101" actId="478"/>
          <ac:spMkLst>
            <pc:docMk/>
            <pc:sldMk cId="3013952092" sldId="387"/>
            <ac:spMk id="3" creationId="{DB99FF2D-C9DA-0EDB-8641-BA5AB3244668}"/>
          </ac:spMkLst>
        </pc:spChg>
        <pc:spChg chg="add mod ord">
          <ac:chgData name="Emmanouil Pavlos Pitsitakis" userId="498adb77613b61a2" providerId="LiveId" clId="{E5DA17E0-5B95-48E4-85A9-20CADAB2C2EC}" dt="2025-01-30T18:37:01.164" v="103" actId="167"/>
          <ac:spMkLst>
            <pc:docMk/>
            <pc:sldMk cId="3013952092" sldId="387"/>
            <ac:spMk id="4" creationId="{2664EC65-DD1B-25CB-961C-3EB06FC07F6D}"/>
          </ac:spMkLst>
        </pc:spChg>
        <pc:spChg chg="mod">
          <ac:chgData name="Emmanouil Pavlos Pitsitakis" userId="498adb77613b61a2" providerId="LiveId" clId="{E5DA17E0-5B95-48E4-85A9-20CADAB2C2EC}" dt="2025-01-30T19:51:40.048" v="800"/>
          <ac:spMkLst>
            <pc:docMk/>
            <pc:sldMk cId="3013952092" sldId="387"/>
            <ac:spMk id="8" creationId="{F82BB158-6CF6-80FE-D1C5-E191519F13C7}"/>
          </ac:spMkLst>
        </pc:spChg>
        <pc:spChg chg="mod">
          <ac:chgData name="Emmanouil Pavlos Pitsitakis" userId="498adb77613b61a2" providerId="LiveId" clId="{E5DA17E0-5B95-48E4-85A9-20CADAB2C2EC}" dt="2025-01-30T19:51:40.048" v="800"/>
          <ac:spMkLst>
            <pc:docMk/>
            <pc:sldMk cId="3013952092" sldId="387"/>
            <ac:spMk id="9" creationId="{2C22C044-E0C3-D93B-23A5-47A37E9B55CA}"/>
          </ac:spMkLst>
        </pc:spChg>
        <pc:spChg chg="mod">
          <ac:chgData name="Emmanouil Pavlos Pitsitakis" userId="498adb77613b61a2" providerId="LiveId" clId="{E5DA17E0-5B95-48E4-85A9-20CADAB2C2EC}" dt="2025-01-30T19:51:40.048" v="800"/>
          <ac:spMkLst>
            <pc:docMk/>
            <pc:sldMk cId="3013952092" sldId="387"/>
            <ac:spMk id="45" creationId="{D11DE10B-28FB-F389-9472-A04251BD25DD}"/>
          </ac:spMkLst>
        </pc:spChg>
        <pc:spChg chg="mod">
          <ac:chgData name="Emmanouil Pavlos Pitsitakis" userId="498adb77613b61a2" providerId="LiveId" clId="{E5DA17E0-5B95-48E4-85A9-20CADAB2C2EC}" dt="2025-01-30T19:51:40.048" v="800"/>
          <ac:spMkLst>
            <pc:docMk/>
            <pc:sldMk cId="3013952092" sldId="387"/>
            <ac:spMk id="46" creationId="{DB4232FF-CA59-3D0E-EF04-5CA816DDA94A}"/>
          </ac:spMkLst>
        </pc:spChg>
        <pc:spChg chg="del">
          <ac:chgData name="Emmanouil Pavlos Pitsitakis" userId="498adb77613b61a2" providerId="LiveId" clId="{E5DA17E0-5B95-48E4-85A9-20CADAB2C2EC}" dt="2025-01-30T18:35:42.196" v="59" actId="478"/>
          <ac:spMkLst>
            <pc:docMk/>
            <pc:sldMk cId="3013952092" sldId="387"/>
            <ac:spMk id="59" creationId="{8698E4AF-16D2-5609-F920-61AC9B53C611}"/>
          </ac:spMkLst>
        </pc:spChg>
        <pc:grpChg chg="add mod ord">
          <ac:chgData name="Emmanouil Pavlos Pitsitakis" userId="498adb77613b61a2" providerId="LiveId" clId="{E5DA17E0-5B95-48E4-85A9-20CADAB2C2EC}" dt="2025-01-30T19:51:51.143" v="803" actId="1076"/>
          <ac:grpSpMkLst>
            <pc:docMk/>
            <pc:sldMk cId="3013952092" sldId="387"/>
            <ac:grpSpMk id="5" creationId="{A688A125-C837-000C-CA07-271464AF2B03}"/>
          </ac:grpSpMkLst>
        </pc:grpChg>
        <pc:grpChg chg="mod">
          <ac:chgData name="Emmanouil Pavlos Pitsitakis" userId="498adb77613b61a2" providerId="LiveId" clId="{E5DA17E0-5B95-48E4-85A9-20CADAB2C2EC}" dt="2025-01-30T19:51:40.048" v="800"/>
          <ac:grpSpMkLst>
            <pc:docMk/>
            <pc:sldMk cId="3013952092" sldId="387"/>
            <ac:grpSpMk id="6" creationId="{986A8790-63F5-3DF5-1E37-EB008EEB82EB}"/>
          </ac:grpSpMkLst>
        </pc:grpChg>
        <pc:grpChg chg="mod">
          <ac:chgData name="Emmanouil Pavlos Pitsitakis" userId="498adb77613b61a2" providerId="LiveId" clId="{E5DA17E0-5B95-48E4-85A9-20CADAB2C2EC}" dt="2025-01-30T19:51:40.048" v="800"/>
          <ac:grpSpMkLst>
            <pc:docMk/>
            <pc:sldMk cId="3013952092" sldId="387"/>
            <ac:grpSpMk id="7" creationId="{370BF290-8663-31B6-91A2-F0C85CC6D8EA}"/>
          </ac:grpSpMkLst>
        </pc:grpChg>
        <pc:grpChg chg="del">
          <ac:chgData name="Emmanouil Pavlos Pitsitakis" userId="498adb77613b61a2" providerId="LiveId" clId="{E5DA17E0-5B95-48E4-85A9-20CADAB2C2EC}" dt="2025-01-30T19:51:39.042" v="799" actId="478"/>
          <ac:grpSpMkLst>
            <pc:docMk/>
            <pc:sldMk cId="3013952092" sldId="387"/>
            <ac:grpSpMk id="23" creationId="{245E2DB8-076A-8743-3808-6B0B29987C1F}"/>
          </ac:grpSpMkLst>
        </pc:grpChg>
        <pc:picChg chg="mod">
          <ac:chgData name="Emmanouil Pavlos Pitsitakis" userId="498adb77613b61a2" providerId="LiveId" clId="{E5DA17E0-5B95-48E4-85A9-20CADAB2C2EC}" dt="2025-01-30T19:51:40.048" v="800"/>
          <ac:picMkLst>
            <pc:docMk/>
            <pc:sldMk cId="3013952092" sldId="387"/>
            <ac:picMk id="10" creationId="{0E5DCFC9-3FB2-6C5A-FE6C-7BC4C9E3397E}"/>
          </ac:picMkLst>
        </pc:picChg>
      </pc:sldChg>
      <pc:sldChg chg="addSp modSp mod modNotesTx">
        <pc:chgData name="Emmanouil Pavlos Pitsitakis" userId="498adb77613b61a2" providerId="LiveId" clId="{E5DA17E0-5B95-48E4-85A9-20CADAB2C2EC}" dt="2025-01-30T19:52:44.060" v="812"/>
        <pc:sldMkLst>
          <pc:docMk/>
          <pc:sldMk cId="1750498961" sldId="388"/>
        </pc:sldMkLst>
        <pc:spChg chg="add mod">
          <ac:chgData name="Emmanouil Pavlos Pitsitakis" userId="498adb77613b61a2" providerId="LiveId" clId="{E5DA17E0-5B95-48E4-85A9-20CADAB2C2EC}" dt="2025-01-30T19:52:44.060" v="812"/>
          <ac:spMkLst>
            <pc:docMk/>
            <pc:sldMk cId="1750498961" sldId="388"/>
            <ac:spMk id="3" creationId="{09E91A44-6F70-3DA9-D7C8-4506942CFAC4}"/>
          </ac:spMkLst>
        </pc:spChg>
        <pc:spChg chg="mod">
          <ac:chgData name="Emmanouil Pavlos Pitsitakis" userId="498adb77613b61a2" providerId="LiveId" clId="{E5DA17E0-5B95-48E4-85A9-20CADAB2C2EC}" dt="2025-01-30T19:51:20.308" v="797" actId="20577"/>
          <ac:spMkLst>
            <pc:docMk/>
            <pc:sldMk cId="1750498961" sldId="388"/>
            <ac:spMk id="27" creationId="{3BB9BBC9-617A-AC7B-3120-591B180562B2}"/>
          </ac:spMkLst>
        </pc:spChg>
      </pc:sldChg>
      <pc:sldChg chg="addSp delSp modSp mod modNotesTx">
        <pc:chgData name="Emmanouil Pavlos Pitsitakis" userId="498adb77613b61a2" providerId="LiveId" clId="{E5DA17E0-5B95-48E4-85A9-20CADAB2C2EC}" dt="2025-01-30T19:53:21.771" v="818" actId="171"/>
        <pc:sldMkLst>
          <pc:docMk/>
          <pc:sldMk cId="3851840822" sldId="389"/>
        </pc:sldMkLst>
        <pc:spChg chg="mod">
          <ac:chgData name="Emmanouil Pavlos Pitsitakis" userId="498adb77613b61a2" providerId="LiveId" clId="{E5DA17E0-5B95-48E4-85A9-20CADAB2C2EC}" dt="2025-01-30T19:53:18.834" v="816"/>
          <ac:spMkLst>
            <pc:docMk/>
            <pc:sldMk cId="3851840822" sldId="389"/>
            <ac:spMk id="45" creationId="{B3925B48-586E-DF15-1945-AC23068A1605}"/>
          </ac:spMkLst>
        </pc:spChg>
        <pc:spChg chg="mod">
          <ac:chgData name="Emmanouil Pavlos Pitsitakis" userId="498adb77613b61a2" providerId="LiveId" clId="{E5DA17E0-5B95-48E4-85A9-20CADAB2C2EC}" dt="2025-01-30T19:53:18.834" v="816"/>
          <ac:spMkLst>
            <pc:docMk/>
            <pc:sldMk cId="3851840822" sldId="389"/>
            <ac:spMk id="46" creationId="{90597783-45B5-196E-BC0C-C38FB13216D4}"/>
          </ac:spMkLst>
        </pc:spChg>
        <pc:spChg chg="mod">
          <ac:chgData name="Emmanouil Pavlos Pitsitakis" userId="498adb77613b61a2" providerId="LiveId" clId="{E5DA17E0-5B95-48E4-85A9-20CADAB2C2EC}" dt="2025-01-30T19:53:18.834" v="816"/>
          <ac:spMkLst>
            <pc:docMk/>
            <pc:sldMk cId="3851840822" sldId="389"/>
            <ac:spMk id="48" creationId="{81A69723-8227-27EB-F774-E3746E2F1A5B}"/>
          </ac:spMkLst>
        </pc:spChg>
        <pc:spChg chg="mod">
          <ac:chgData name="Emmanouil Pavlos Pitsitakis" userId="498adb77613b61a2" providerId="LiveId" clId="{E5DA17E0-5B95-48E4-85A9-20CADAB2C2EC}" dt="2025-01-30T19:53:18.834" v="816"/>
          <ac:spMkLst>
            <pc:docMk/>
            <pc:sldMk cId="3851840822" sldId="389"/>
            <ac:spMk id="49" creationId="{F6EE0107-0E6C-7FEC-6E45-68517BD77F65}"/>
          </ac:spMkLst>
        </pc:spChg>
        <pc:grpChg chg="add mod ord">
          <ac:chgData name="Emmanouil Pavlos Pitsitakis" userId="498adb77613b61a2" providerId="LiveId" clId="{E5DA17E0-5B95-48E4-85A9-20CADAB2C2EC}" dt="2025-01-30T19:53:21.771" v="818" actId="171"/>
          <ac:grpSpMkLst>
            <pc:docMk/>
            <pc:sldMk cId="3851840822" sldId="389"/>
            <ac:grpSpMk id="8" creationId="{5F68A1F6-AF4F-5860-0226-7A2977F6A6AE}"/>
          </ac:grpSpMkLst>
        </pc:grpChg>
        <pc:grpChg chg="mod">
          <ac:chgData name="Emmanouil Pavlos Pitsitakis" userId="498adb77613b61a2" providerId="LiveId" clId="{E5DA17E0-5B95-48E4-85A9-20CADAB2C2EC}" dt="2025-01-30T19:53:18.834" v="816"/>
          <ac:grpSpMkLst>
            <pc:docMk/>
            <pc:sldMk cId="3851840822" sldId="389"/>
            <ac:grpSpMk id="9" creationId="{DBDA321A-B753-2DBA-DBEA-D739B0F865A2}"/>
          </ac:grpSpMkLst>
        </pc:grpChg>
        <pc:grpChg chg="mod">
          <ac:chgData name="Emmanouil Pavlos Pitsitakis" userId="498adb77613b61a2" providerId="LiveId" clId="{E5DA17E0-5B95-48E4-85A9-20CADAB2C2EC}" dt="2025-01-30T19:53:18.834" v="816"/>
          <ac:grpSpMkLst>
            <pc:docMk/>
            <pc:sldMk cId="3851840822" sldId="389"/>
            <ac:grpSpMk id="10" creationId="{1B5CD959-D6D6-7FCE-6786-5E81DA86534C}"/>
          </ac:grpSpMkLst>
        </pc:grpChg>
        <pc:grpChg chg="del mod">
          <ac:chgData name="Emmanouil Pavlos Pitsitakis" userId="498adb77613b61a2" providerId="LiveId" clId="{E5DA17E0-5B95-48E4-85A9-20CADAB2C2EC}" dt="2025-01-30T19:53:10.051" v="815" actId="478"/>
          <ac:grpSpMkLst>
            <pc:docMk/>
            <pc:sldMk cId="3851840822" sldId="389"/>
            <ac:grpSpMk id="23" creationId="{245E2DB8-076A-8743-3808-6B0B29987C1F}"/>
          </ac:grpSpMkLst>
        </pc:grpChg>
        <pc:picChg chg="mod">
          <ac:chgData name="Emmanouil Pavlos Pitsitakis" userId="498adb77613b61a2" providerId="LiveId" clId="{E5DA17E0-5B95-48E4-85A9-20CADAB2C2EC}" dt="2025-01-30T19:53:18.834" v="816"/>
          <ac:picMkLst>
            <pc:docMk/>
            <pc:sldMk cId="3851840822" sldId="389"/>
            <ac:picMk id="47" creationId="{98B71354-6AB7-32EF-A9D8-E889D0AAB2EF}"/>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G:\.shortcut-targets-by-id\1Dj-Q2klr1A7fTHfafDAASVwV7eMqqlAD\&#924;&#940;&#957;&#959;&#962;%20&#928;&#953;&#964;&#963;&#953;&#964;&#940;&#954;&#951;&#962;\Oregano%20oil%20curv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G:\.shortcut-targets-by-id\1Dj-Q2klr1A7fTHfafDAASVwV7eMqqlAD\&#924;&#940;&#957;&#959;&#962;%20&#928;&#953;&#964;&#963;&#953;&#964;&#940;&#954;&#951;&#962;\Oregano%20oil%20curv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G:\.shortcut-targets-by-id\1Dj-Q2klr1A7fTHfafDAASVwV7eMqqlAD\&#924;&#940;&#957;&#959;&#962;%20&#928;&#953;&#964;&#963;&#953;&#964;&#940;&#954;&#951;&#962;\Oregano%20oil%20curve.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G:\.shortcut-targets-by-id\1Dj-Q2klr1A7fTHfafDAASVwV7eMqqlAD\&#924;&#940;&#957;&#959;&#962;%20&#928;&#953;&#964;&#963;&#953;&#964;&#940;&#954;&#951;&#962;\Oregano%20oil%20curve.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G:\.shortcut-targets-by-id\1Dj-Q2klr1A7fTHfafDAASVwV7eMqqlAD\&#924;&#940;&#957;&#959;&#962;%20&#928;&#953;&#964;&#963;&#953;&#964;&#940;&#954;&#951;&#962;\Oregano%20oil%20curve.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G:\.shortcut-targets-by-id\1Dj-Q2klr1A7fTHfafDAASVwV7eMqqlAD\&#924;&#940;&#957;&#959;&#962;%20&#928;&#953;&#964;&#963;&#953;&#964;&#940;&#954;&#951;&#962;\Oregano%20oil%20curve.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G:\.shortcut-targets-by-id\1Dj-Q2klr1A7fTHfafDAASVwV7eMqqlAD\&#924;&#940;&#957;&#959;&#962;%20&#928;&#953;&#964;&#963;&#953;&#964;&#940;&#954;&#951;&#962;\Oregano%20oil%20curve.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72003499562554"/>
          <c:y val="0.11672280058131632"/>
          <c:w val="0.81560629921259842"/>
          <c:h val="0.66732393449277483"/>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3488057742782153"/>
                  <c:y val="-0.19011226144681895"/>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aseline="0"/>
                      <a:t>A</a:t>
                    </a:r>
                    <a:r>
                      <a:rPr lang="en-US" baseline="-25000"/>
                      <a:t>277</a:t>
                    </a:r>
                    <a:r>
                      <a:rPr lang="en-US" baseline="0"/>
                      <a:t> = 11.513C + 0.003</a:t>
                    </a:r>
                    <a:br>
                      <a:rPr lang="en-US" baseline="0"/>
                    </a:br>
                    <a:r>
                      <a:rPr lang="en-US" baseline="0"/>
                      <a:t>R² = 0.9987</a:t>
                    </a:r>
                    <a:endParaRPr lang="en-US"/>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Φύλλο1!$B$5:$B$16</c:f>
              <c:numCache>
                <c:formatCode>General</c:formatCode>
                <c:ptCount val="12"/>
                <c:pt idx="0">
                  <c:v>5.2849999999999998E-3</c:v>
                </c:pt>
                <c:pt idx="1">
                  <c:v>5.2849999999999998E-3</c:v>
                </c:pt>
                <c:pt idx="2">
                  <c:v>1.057E-2</c:v>
                </c:pt>
                <c:pt idx="3">
                  <c:v>1.057E-2</c:v>
                </c:pt>
                <c:pt idx="4">
                  <c:v>3.1709999999999995E-2</c:v>
                </c:pt>
                <c:pt idx="5">
                  <c:v>3.1709999999999995E-2</c:v>
                </c:pt>
                <c:pt idx="6">
                  <c:v>5.2850000000000001E-2</c:v>
                </c:pt>
                <c:pt idx="7">
                  <c:v>5.2850000000000001E-2</c:v>
                </c:pt>
                <c:pt idx="8">
                  <c:v>8.4559999999999996E-2</c:v>
                </c:pt>
                <c:pt idx="9">
                  <c:v>8.4559999999999996E-2</c:v>
                </c:pt>
                <c:pt idx="10">
                  <c:v>0.1057</c:v>
                </c:pt>
                <c:pt idx="11">
                  <c:v>0.1057</c:v>
                </c:pt>
              </c:numCache>
            </c:numRef>
          </c:xVal>
          <c:yVal>
            <c:numRef>
              <c:f>Φύλλο1!$C$5:$C$16</c:f>
              <c:numCache>
                <c:formatCode>General</c:formatCode>
                <c:ptCount val="12"/>
                <c:pt idx="0">
                  <c:v>6.0999999999999999E-2</c:v>
                </c:pt>
                <c:pt idx="1">
                  <c:v>6.8000000000000005E-2</c:v>
                </c:pt>
                <c:pt idx="2">
                  <c:v>0.129</c:v>
                </c:pt>
                <c:pt idx="3">
                  <c:v>0.13100000000000001</c:v>
                </c:pt>
                <c:pt idx="4">
                  <c:v>0.38200000000000001</c:v>
                </c:pt>
                <c:pt idx="5">
                  <c:v>0.36899999999999999</c:v>
                </c:pt>
                <c:pt idx="6">
                  <c:v>0.59799999999999998</c:v>
                </c:pt>
                <c:pt idx="7">
                  <c:v>0.59199999999999997</c:v>
                </c:pt>
                <c:pt idx="8">
                  <c:v>0.94099999999999995</c:v>
                </c:pt>
                <c:pt idx="9">
                  <c:v>0.98799999999999999</c:v>
                </c:pt>
                <c:pt idx="10">
                  <c:v>1.224</c:v>
                </c:pt>
                <c:pt idx="11">
                  <c:v>1.246</c:v>
                </c:pt>
              </c:numCache>
            </c:numRef>
          </c:yVal>
          <c:smooth val="0"/>
          <c:extLst>
            <c:ext xmlns:c16="http://schemas.microsoft.com/office/drawing/2014/chart" uri="{C3380CC4-5D6E-409C-BE32-E72D297353CC}">
              <c16:uniqueId val="{00000001-3A2B-4C57-A46A-6DF41F5C13A1}"/>
            </c:ext>
          </c:extLst>
        </c:ser>
        <c:dLbls>
          <c:showLegendKey val="0"/>
          <c:showVal val="0"/>
          <c:showCatName val="0"/>
          <c:showSerName val="0"/>
          <c:showPercent val="0"/>
          <c:showBubbleSize val="0"/>
        </c:dLbls>
        <c:axId val="511064648"/>
        <c:axId val="511066808"/>
      </c:scatterChart>
      <c:valAx>
        <c:axId val="5110646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a:t>
                </a:r>
                <a:r>
                  <a:rPr lang="el-GR"/>
                  <a:t> (</a:t>
                </a:r>
                <a:r>
                  <a:rPr lang="en-US"/>
                  <a:t>mg/mL)</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6808"/>
        <c:crosses val="autoZero"/>
        <c:crossBetween val="midCat"/>
        <c:majorUnit val="2.0000000000000004E-2"/>
      </c:valAx>
      <c:valAx>
        <c:axId val="511066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a:t>
                </a:r>
                <a:r>
                  <a:rPr lang="el-GR" baseline="-25000"/>
                  <a:t>277</a:t>
                </a:r>
                <a:endParaRPr lang="en-GB" baseline="-250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464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72003499562554"/>
          <c:y val="0.11672280058131632"/>
          <c:w val="0.81560629921259842"/>
          <c:h val="0.66732393449277483"/>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3488057742782153"/>
                  <c:y val="-0.19011226144681895"/>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aseline="0"/>
                      <a:t>A</a:t>
                    </a:r>
                    <a:r>
                      <a:rPr lang="en-US" baseline="-25000"/>
                      <a:t>277</a:t>
                    </a:r>
                    <a:r>
                      <a:rPr lang="en-US" baseline="0"/>
                      <a:t> = 11.513C + 0.003</a:t>
                    </a:r>
                    <a:br>
                      <a:rPr lang="en-US" baseline="0"/>
                    </a:br>
                    <a:r>
                      <a:rPr lang="en-US" baseline="0"/>
                      <a:t>R² = 0.9987</a:t>
                    </a:r>
                    <a:endParaRPr lang="en-US"/>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Φύλλο1!$B$5:$B$16</c:f>
              <c:numCache>
                <c:formatCode>General</c:formatCode>
                <c:ptCount val="12"/>
                <c:pt idx="0">
                  <c:v>5.2849999999999998E-3</c:v>
                </c:pt>
                <c:pt idx="1">
                  <c:v>5.2849999999999998E-3</c:v>
                </c:pt>
                <c:pt idx="2">
                  <c:v>1.057E-2</c:v>
                </c:pt>
                <c:pt idx="3">
                  <c:v>1.057E-2</c:v>
                </c:pt>
                <c:pt idx="4">
                  <c:v>3.1709999999999995E-2</c:v>
                </c:pt>
                <c:pt idx="5">
                  <c:v>3.1709999999999995E-2</c:v>
                </c:pt>
                <c:pt idx="6">
                  <c:v>5.2850000000000001E-2</c:v>
                </c:pt>
                <c:pt idx="7">
                  <c:v>5.2850000000000001E-2</c:v>
                </c:pt>
                <c:pt idx="8">
                  <c:v>8.4559999999999996E-2</c:v>
                </c:pt>
                <c:pt idx="9">
                  <c:v>8.4559999999999996E-2</c:v>
                </c:pt>
                <c:pt idx="10">
                  <c:v>0.1057</c:v>
                </c:pt>
                <c:pt idx="11">
                  <c:v>0.1057</c:v>
                </c:pt>
              </c:numCache>
            </c:numRef>
          </c:xVal>
          <c:yVal>
            <c:numRef>
              <c:f>Φύλλο1!$C$5:$C$16</c:f>
              <c:numCache>
                <c:formatCode>General</c:formatCode>
                <c:ptCount val="12"/>
                <c:pt idx="0">
                  <c:v>6.0999999999999999E-2</c:v>
                </c:pt>
                <c:pt idx="1">
                  <c:v>6.8000000000000005E-2</c:v>
                </c:pt>
                <c:pt idx="2">
                  <c:v>0.129</c:v>
                </c:pt>
                <c:pt idx="3">
                  <c:v>0.13100000000000001</c:v>
                </c:pt>
                <c:pt idx="4">
                  <c:v>0.38200000000000001</c:v>
                </c:pt>
                <c:pt idx="5">
                  <c:v>0.36899999999999999</c:v>
                </c:pt>
                <c:pt idx="6">
                  <c:v>0.59799999999999998</c:v>
                </c:pt>
                <c:pt idx="7">
                  <c:v>0.59199999999999997</c:v>
                </c:pt>
                <c:pt idx="8">
                  <c:v>0.94099999999999995</c:v>
                </c:pt>
                <c:pt idx="9">
                  <c:v>0.98799999999999999</c:v>
                </c:pt>
                <c:pt idx="10">
                  <c:v>1.224</c:v>
                </c:pt>
                <c:pt idx="11">
                  <c:v>1.246</c:v>
                </c:pt>
              </c:numCache>
            </c:numRef>
          </c:yVal>
          <c:smooth val="0"/>
          <c:extLst>
            <c:ext xmlns:c16="http://schemas.microsoft.com/office/drawing/2014/chart" uri="{C3380CC4-5D6E-409C-BE32-E72D297353CC}">
              <c16:uniqueId val="{00000001-3A2B-4C57-A46A-6DF41F5C13A1}"/>
            </c:ext>
          </c:extLst>
        </c:ser>
        <c:dLbls>
          <c:showLegendKey val="0"/>
          <c:showVal val="0"/>
          <c:showCatName val="0"/>
          <c:showSerName val="0"/>
          <c:showPercent val="0"/>
          <c:showBubbleSize val="0"/>
        </c:dLbls>
        <c:axId val="511064648"/>
        <c:axId val="511066808"/>
      </c:scatterChart>
      <c:valAx>
        <c:axId val="5110646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a:t>
                </a:r>
                <a:r>
                  <a:rPr lang="el-GR"/>
                  <a:t> (</a:t>
                </a:r>
                <a:r>
                  <a:rPr lang="en-US"/>
                  <a:t>mg/mL)</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6808"/>
        <c:crosses val="autoZero"/>
        <c:crossBetween val="midCat"/>
        <c:majorUnit val="2.0000000000000004E-2"/>
      </c:valAx>
      <c:valAx>
        <c:axId val="511066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a:t>
                </a:r>
                <a:r>
                  <a:rPr lang="el-GR" baseline="-25000"/>
                  <a:t>277</a:t>
                </a:r>
                <a:endParaRPr lang="en-GB" baseline="-250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464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72003499562554"/>
          <c:y val="0.11672280058131632"/>
          <c:w val="0.81560629921259842"/>
          <c:h val="0.66732393449277483"/>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3488057742782153"/>
                  <c:y val="-0.19011226144681895"/>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aseline="0"/>
                      <a:t>A</a:t>
                    </a:r>
                    <a:r>
                      <a:rPr lang="en-US" baseline="-25000"/>
                      <a:t>277</a:t>
                    </a:r>
                    <a:r>
                      <a:rPr lang="en-US" baseline="0"/>
                      <a:t> = 11.513C + 0.003</a:t>
                    </a:r>
                    <a:br>
                      <a:rPr lang="en-US" baseline="0"/>
                    </a:br>
                    <a:r>
                      <a:rPr lang="en-US" baseline="0"/>
                      <a:t>R² = 0.9987</a:t>
                    </a:r>
                    <a:endParaRPr lang="en-US"/>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Φύλλο1!$B$5:$B$16</c:f>
              <c:numCache>
                <c:formatCode>General</c:formatCode>
                <c:ptCount val="12"/>
                <c:pt idx="0">
                  <c:v>5.2849999999999998E-3</c:v>
                </c:pt>
                <c:pt idx="1">
                  <c:v>5.2849999999999998E-3</c:v>
                </c:pt>
                <c:pt idx="2">
                  <c:v>1.057E-2</c:v>
                </c:pt>
                <c:pt idx="3">
                  <c:v>1.057E-2</c:v>
                </c:pt>
                <c:pt idx="4">
                  <c:v>3.1709999999999995E-2</c:v>
                </c:pt>
                <c:pt idx="5">
                  <c:v>3.1709999999999995E-2</c:v>
                </c:pt>
                <c:pt idx="6">
                  <c:v>5.2850000000000001E-2</c:v>
                </c:pt>
                <c:pt idx="7">
                  <c:v>5.2850000000000001E-2</c:v>
                </c:pt>
                <c:pt idx="8">
                  <c:v>8.4559999999999996E-2</c:v>
                </c:pt>
                <c:pt idx="9">
                  <c:v>8.4559999999999996E-2</c:v>
                </c:pt>
                <c:pt idx="10">
                  <c:v>0.1057</c:v>
                </c:pt>
                <c:pt idx="11">
                  <c:v>0.1057</c:v>
                </c:pt>
              </c:numCache>
            </c:numRef>
          </c:xVal>
          <c:yVal>
            <c:numRef>
              <c:f>Φύλλο1!$C$5:$C$16</c:f>
              <c:numCache>
                <c:formatCode>General</c:formatCode>
                <c:ptCount val="12"/>
                <c:pt idx="0">
                  <c:v>6.0999999999999999E-2</c:v>
                </c:pt>
                <c:pt idx="1">
                  <c:v>6.8000000000000005E-2</c:v>
                </c:pt>
                <c:pt idx="2">
                  <c:v>0.129</c:v>
                </c:pt>
                <c:pt idx="3">
                  <c:v>0.13100000000000001</c:v>
                </c:pt>
                <c:pt idx="4">
                  <c:v>0.38200000000000001</c:v>
                </c:pt>
                <c:pt idx="5">
                  <c:v>0.36899999999999999</c:v>
                </c:pt>
                <c:pt idx="6">
                  <c:v>0.59799999999999998</c:v>
                </c:pt>
                <c:pt idx="7">
                  <c:v>0.59199999999999997</c:v>
                </c:pt>
                <c:pt idx="8">
                  <c:v>0.94099999999999995</c:v>
                </c:pt>
                <c:pt idx="9">
                  <c:v>0.98799999999999999</c:v>
                </c:pt>
                <c:pt idx="10">
                  <c:v>1.224</c:v>
                </c:pt>
                <c:pt idx="11">
                  <c:v>1.246</c:v>
                </c:pt>
              </c:numCache>
            </c:numRef>
          </c:yVal>
          <c:smooth val="0"/>
          <c:extLst>
            <c:ext xmlns:c16="http://schemas.microsoft.com/office/drawing/2014/chart" uri="{C3380CC4-5D6E-409C-BE32-E72D297353CC}">
              <c16:uniqueId val="{00000001-3A2B-4C57-A46A-6DF41F5C13A1}"/>
            </c:ext>
          </c:extLst>
        </c:ser>
        <c:dLbls>
          <c:showLegendKey val="0"/>
          <c:showVal val="0"/>
          <c:showCatName val="0"/>
          <c:showSerName val="0"/>
          <c:showPercent val="0"/>
          <c:showBubbleSize val="0"/>
        </c:dLbls>
        <c:axId val="511064648"/>
        <c:axId val="511066808"/>
      </c:scatterChart>
      <c:valAx>
        <c:axId val="5110646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a:t>
                </a:r>
                <a:r>
                  <a:rPr lang="el-GR"/>
                  <a:t> (</a:t>
                </a:r>
                <a:r>
                  <a:rPr lang="en-US"/>
                  <a:t>mg/mL)</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6808"/>
        <c:crosses val="autoZero"/>
        <c:crossBetween val="midCat"/>
        <c:majorUnit val="2.0000000000000004E-2"/>
      </c:valAx>
      <c:valAx>
        <c:axId val="511066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a:t>
                </a:r>
                <a:r>
                  <a:rPr lang="el-GR" baseline="-25000"/>
                  <a:t>277</a:t>
                </a:r>
                <a:endParaRPr lang="en-GB" baseline="-250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464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72003499562554"/>
          <c:y val="0.11672280058131632"/>
          <c:w val="0.81560629921259842"/>
          <c:h val="0.66732393449277483"/>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3488057742782153"/>
                  <c:y val="-0.19011226144681895"/>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aseline="0"/>
                      <a:t>A</a:t>
                    </a:r>
                    <a:r>
                      <a:rPr lang="en-US" baseline="-25000"/>
                      <a:t>277</a:t>
                    </a:r>
                    <a:r>
                      <a:rPr lang="en-US" baseline="0"/>
                      <a:t> = 11.513C + 0.003</a:t>
                    </a:r>
                    <a:br>
                      <a:rPr lang="en-US" baseline="0"/>
                    </a:br>
                    <a:r>
                      <a:rPr lang="en-US" baseline="0"/>
                      <a:t>R² = 0.9987</a:t>
                    </a:r>
                    <a:endParaRPr lang="en-US"/>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Φύλλο1!$B$5:$B$16</c:f>
              <c:numCache>
                <c:formatCode>General</c:formatCode>
                <c:ptCount val="12"/>
                <c:pt idx="0">
                  <c:v>5.2849999999999998E-3</c:v>
                </c:pt>
                <c:pt idx="1">
                  <c:v>5.2849999999999998E-3</c:v>
                </c:pt>
                <c:pt idx="2">
                  <c:v>1.057E-2</c:v>
                </c:pt>
                <c:pt idx="3">
                  <c:v>1.057E-2</c:v>
                </c:pt>
                <c:pt idx="4">
                  <c:v>3.1709999999999995E-2</c:v>
                </c:pt>
                <c:pt idx="5">
                  <c:v>3.1709999999999995E-2</c:v>
                </c:pt>
                <c:pt idx="6">
                  <c:v>5.2850000000000001E-2</c:v>
                </c:pt>
                <c:pt idx="7">
                  <c:v>5.2850000000000001E-2</c:v>
                </c:pt>
                <c:pt idx="8">
                  <c:v>8.4559999999999996E-2</c:v>
                </c:pt>
                <c:pt idx="9">
                  <c:v>8.4559999999999996E-2</c:v>
                </c:pt>
                <c:pt idx="10">
                  <c:v>0.1057</c:v>
                </c:pt>
                <c:pt idx="11">
                  <c:v>0.1057</c:v>
                </c:pt>
              </c:numCache>
            </c:numRef>
          </c:xVal>
          <c:yVal>
            <c:numRef>
              <c:f>Φύλλο1!$C$5:$C$16</c:f>
              <c:numCache>
                <c:formatCode>General</c:formatCode>
                <c:ptCount val="12"/>
                <c:pt idx="0">
                  <c:v>6.0999999999999999E-2</c:v>
                </c:pt>
                <c:pt idx="1">
                  <c:v>6.8000000000000005E-2</c:v>
                </c:pt>
                <c:pt idx="2">
                  <c:v>0.129</c:v>
                </c:pt>
                <c:pt idx="3">
                  <c:v>0.13100000000000001</c:v>
                </c:pt>
                <c:pt idx="4">
                  <c:v>0.38200000000000001</c:v>
                </c:pt>
                <c:pt idx="5">
                  <c:v>0.36899999999999999</c:v>
                </c:pt>
                <c:pt idx="6">
                  <c:v>0.59799999999999998</c:v>
                </c:pt>
                <c:pt idx="7">
                  <c:v>0.59199999999999997</c:v>
                </c:pt>
                <c:pt idx="8">
                  <c:v>0.94099999999999995</c:v>
                </c:pt>
                <c:pt idx="9">
                  <c:v>0.98799999999999999</c:v>
                </c:pt>
                <c:pt idx="10">
                  <c:v>1.224</c:v>
                </c:pt>
                <c:pt idx="11">
                  <c:v>1.246</c:v>
                </c:pt>
              </c:numCache>
            </c:numRef>
          </c:yVal>
          <c:smooth val="0"/>
          <c:extLst>
            <c:ext xmlns:c16="http://schemas.microsoft.com/office/drawing/2014/chart" uri="{C3380CC4-5D6E-409C-BE32-E72D297353CC}">
              <c16:uniqueId val="{00000001-3A2B-4C57-A46A-6DF41F5C13A1}"/>
            </c:ext>
          </c:extLst>
        </c:ser>
        <c:dLbls>
          <c:showLegendKey val="0"/>
          <c:showVal val="0"/>
          <c:showCatName val="0"/>
          <c:showSerName val="0"/>
          <c:showPercent val="0"/>
          <c:showBubbleSize val="0"/>
        </c:dLbls>
        <c:axId val="511064648"/>
        <c:axId val="511066808"/>
      </c:scatterChart>
      <c:valAx>
        <c:axId val="5110646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a:t>
                </a:r>
                <a:r>
                  <a:rPr lang="el-GR"/>
                  <a:t> (</a:t>
                </a:r>
                <a:r>
                  <a:rPr lang="en-US"/>
                  <a:t>mg/mL)</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6808"/>
        <c:crosses val="autoZero"/>
        <c:crossBetween val="midCat"/>
        <c:majorUnit val="2.0000000000000004E-2"/>
      </c:valAx>
      <c:valAx>
        <c:axId val="511066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a:t>
                </a:r>
                <a:r>
                  <a:rPr lang="el-GR" baseline="-25000"/>
                  <a:t>277</a:t>
                </a:r>
                <a:endParaRPr lang="en-GB" baseline="-250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464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l-G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72003499562554"/>
          <c:y val="0.11672280058131632"/>
          <c:w val="0.81560629921259842"/>
          <c:h val="0.66732393449277483"/>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3488057742782153"/>
                  <c:y val="-0.19011226144681895"/>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aseline="0"/>
                      <a:t>A</a:t>
                    </a:r>
                    <a:r>
                      <a:rPr lang="en-US" baseline="-25000"/>
                      <a:t>277</a:t>
                    </a:r>
                    <a:r>
                      <a:rPr lang="en-US" baseline="0"/>
                      <a:t> = 11.513C + 0.003</a:t>
                    </a:r>
                    <a:br>
                      <a:rPr lang="en-US" baseline="0"/>
                    </a:br>
                    <a:r>
                      <a:rPr lang="en-US" baseline="0"/>
                      <a:t>R² = 0.9987</a:t>
                    </a:r>
                    <a:endParaRPr lang="en-US"/>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Φύλλο1!$B$5:$B$16</c:f>
              <c:numCache>
                <c:formatCode>General</c:formatCode>
                <c:ptCount val="12"/>
                <c:pt idx="0">
                  <c:v>5.2849999999999998E-3</c:v>
                </c:pt>
                <c:pt idx="1">
                  <c:v>5.2849999999999998E-3</c:v>
                </c:pt>
                <c:pt idx="2">
                  <c:v>1.057E-2</c:v>
                </c:pt>
                <c:pt idx="3">
                  <c:v>1.057E-2</c:v>
                </c:pt>
                <c:pt idx="4">
                  <c:v>3.1709999999999995E-2</c:v>
                </c:pt>
                <c:pt idx="5">
                  <c:v>3.1709999999999995E-2</c:v>
                </c:pt>
                <c:pt idx="6">
                  <c:v>5.2850000000000001E-2</c:v>
                </c:pt>
                <c:pt idx="7">
                  <c:v>5.2850000000000001E-2</c:v>
                </c:pt>
                <c:pt idx="8">
                  <c:v>8.4559999999999996E-2</c:v>
                </c:pt>
                <c:pt idx="9">
                  <c:v>8.4559999999999996E-2</c:v>
                </c:pt>
                <c:pt idx="10">
                  <c:v>0.1057</c:v>
                </c:pt>
                <c:pt idx="11">
                  <c:v>0.1057</c:v>
                </c:pt>
              </c:numCache>
            </c:numRef>
          </c:xVal>
          <c:yVal>
            <c:numRef>
              <c:f>Φύλλο1!$C$5:$C$16</c:f>
              <c:numCache>
                <c:formatCode>General</c:formatCode>
                <c:ptCount val="12"/>
                <c:pt idx="0">
                  <c:v>6.0999999999999999E-2</c:v>
                </c:pt>
                <c:pt idx="1">
                  <c:v>6.8000000000000005E-2</c:v>
                </c:pt>
                <c:pt idx="2">
                  <c:v>0.129</c:v>
                </c:pt>
                <c:pt idx="3">
                  <c:v>0.13100000000000001</c:v>
                </c:pt>
                <c:pt idx="4">
                  <c:v>0.38200000000000001</c:v>
                </c:pt>
                <c:pt idx="5">
                  <c:v>0.36899999999999999</c:v>
                </c:pt>
                <c:pt idx="6">
                  <c:v>0.59799999999999998</c:v>
                </c:pt>
                <c:pt idx="7">
                  <c:v>0.59199999999999997</c:v>
                </c:pt>
                <c:pt idx="8">
                  <c:v>0.94099999999999995</c:v>
                </c:pt>
                <c:pt idx="9">
                  <c:v>0.98799999999999999</c:v>
                </c:pt>
                <c:pt idx="10">
                  <c:v>1.224</c:v>
                </c:pt>
                <c:pt idx="11">
                  <c:v>1.246</c:v>
                </c:pt>
              </c:numCache>
            </c:numRef>
          </c:yVal>
          <c:smooth val="0"/>
          <c:extLst>
            <c:ext xmlns:c16="http://schemas.microsoft.com/office/drawing/2014/chart" uri="{C3380CC4-5D6E-409C-BE32-E72D297353CC}">
              <c16:uniqueId val="{00000001-3A2B-4C57-A46A-6DF41F5C13A1}"/>
            </c:ext>
          </c:extLst>
        </c:ser>
        <c:dLbls>
          <c:showLegendKey val="0"/>
          <c:showVal val="0"/>
          <c:showCatName val="0"/>
          <c:showSerName val="0"/>
          <c:showPercent val="0"/>
          <c:showBubbleSize val="0"/>
        </c:dLbls>
        <c:axId val="511064648"/>
        <c:axId val="511066808"/>
      </c:scatterChart>
      <c:valAx>
        <c:axId val="5110646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a:t>
                </a:r>
                <a:r>
                  <a:rPr lang="el-GR"/>
                  <a:t> (</a:t>
                </a:r>
                <a:r>
                  <a:rPr lang="en-US"/>
                  <a:t>mg/mL)</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6808"/>
        <c:crosses val="autoZero"/>
        <c:crossBetween val="midCat"/>
        <c:majorUnit val="2.0000000000000004E-2"/>
      </c:valAx>
      <c:valAx>
        <c:axId val="511066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a:t>
                </a:r>
                <a:r>
                  <a:rPr lang="el-GR" baseline="-25000"/>
                  <a:t>277</a:t>
                </a:r>
                <a:endParaRPr lang="en-GB" baseline="-250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464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72003499562554"/>
          <c:y val="0.11672280058131632"/>
          <c:w val="0.81560629921259842"/>
          <c:h val="0.66732393449277483"/>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3488057742782153"/>
                  <c:y val="-0.19011226144681895"/>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aseline="0"/>
                      <a:t>A</a:t>
                    </a:r>
                    <a:r>
                      <a:rPr lang="en-US" baseline="-25000"/>
                      <a:t>277</a:t>
                    </a:r>
                    <a:r>
                      <a:rPr lang="en-US" baseline="0"/>
                      <a:t> = 11.513C + 0.003</a:t>
                    </a:r>
                    <a:br>
                      <a:rPr lang="en-US" baseline="0"/>
                    </a:br>
                    <a:r>
                      <a:rPr lang="en-US" baseline="0"/>
                      <a:t>R² = 0.9987</a:t>
                    </a:r>
                    <a:endParaRPr lang="en-US"/>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Φύλλο1!$B$5:$B$16</c:f>
              <c:numCache>
                <c:formatCode>General</c:formatCode>
                <c:ptCount val="12"/>
                <c:pt idx="0">
                  <c:v>5.2849999999999998E-3</c:v>
                </c:pt>
                <c:pt idx="1">
                  <c:v>5.2849999999999998E-3</c:v>
                </c:pt>
                <c:pt idx="2">
                  <c:v>1.057E-2</c:v>
                </c:pt>
                <c:pt idx="3">
                  <c:v>1.057E-2</c:v>
                </c:pt>
                <c:pt idx="4">
                  <c:v>3.1709999999999995E-2</c:v>
                </c:pt>
                <c:pt idx="5">
                  <c:v>3.1709999999999995E-2</c:v>
                </c:pt>
                <c:pt idx="6">
                  <c:v>5.2850000000000001E-2</c:v>
                </c:pt>
                <c:pt idx="7">
                  <c:v>5.2850000000000001E-2</c:v>
                </c:pt>
                <c:pt idx="8">
                  <c:v>8.4559999999999996E-2</c:v>
                </c:pt>
                <c:pt idx="9">
                  <c:v>8.4559999999999996E-2</c:v>
                </c:pt>
                <c:pt idx="10">
                  <c:v>0.1057</c:v>
                </c:pt>
                <c:pt idx="11">
                  <c:v>0.1057</c:v>
                </c:pt>
              </c:numCache>
            </c:numRef>
          </c:xVal>
          <c:yVal>
            <c:numRef>
              <c:f>Φύλλο1!$C$5:$C$16</c:f>
              <c:numCache>
                <c:formatCode>General</c:formatCode>
                <c:ptCount val="12"/>
                <c:pt idx="0">
                  <c:v>6.0999999999999999E-2</c:v>
                </c:pt>
                <c:pt idx="1">
                  <c:v>6.8000000000000005E-2</c:v>
                </c:pt>
                <c:pt idx="2">
                  <c:v>0.129</c:v>
                </c:pt>
                <c:pt idx="3">
                  <c:v>0.13100000000000001</c:v>
                </c:pt>
                <c:pt idx="4">
                  <c:v>0.38200000000000001</c:v>
                </c:pt>
                <c:pt idx="5">
                  <c:v>0.36899999999999999</c:v>
                </c:pt>
                <c:pt idx="6">
                  <c:v>0.59799999999999998</c:v>
                </c:pt>
                <c:pt idx="7">
                  <c:v>0.59199999999999997</c:v>
                </c:pt>
                <c:pt idx="8">
                  <c:v>0.94099999999999995</c:v>
                </c:pt>
                <c:pt idx="9">
                  <c:v>0.98799999999999999</c:v>
                </c:pt>
                <c:pt idx="10">
                  <c:v>1.224</c:v>
                </c:pt>
                <c:pt idx="11">
                  <c:v>1.246</c:v>
                </c:pt>
              </c:numCache>
            </c:numRef>
          </c:yVal>
          <c:smooth val="0"/>
          <c:extLst>
            <c:ext xmlns:c16="http://schemas.microsoft.com/office/drawing/2014/chart" uri="{C3380CC4-5D6E-409C-BE32-E72D297353CC}">
              <c16:uniqueId val="{00000001-3A2B-4C57-A46A-6DF41F5C13A1}"/>
            </c:ext>
          </c:extLst>
        </c:ser>
        <c:dLbls>
          <c:showLegendKey val="0"/>
          <c:showVal val="0"/>
          <c:showCatName val="0"/>
          <c:showSerName val="0"/>
          <c:showPercent val="0"/>
          <c:showBubbleSize val="0"/>
        </c:dLbls>
        <c:axId val="511064648"/>
        <c:axId val="511066808"/>
      </c:scatterChart>
      <c:valAx>
        <c:axId val="5110646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a:t>
                </a:r>
                <a:r>
                  <a:rPr lang="el-GR"/>
                  <a:t> (</a:t>
                </a:r>
                <a:r>
                  <a:rPr lang="en-US"/>
                  <a:t>mg/mL)</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6808"/>
        <c:crosses val="autoZero"/>
        <c:crossBetween val="midCat"/>
        <c:majorUnit val="2.0000000000000004E-2"/>
      </c:valAx>
      <c:valAx>
        <c:axId val="511066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a:t>
                </a:r>
                <a:r>
                  <a:rPr lang="el-GR" baseline="-25000"/>
                  <a:t>277</a:t>
                </a:r>
                <a:endParaRPr lang="en-GB" baseline="-250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464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l-G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72003499562554"/>
          <c:y val="0.11672280058131632"/>
          <c:w val="0.81560629921259842"/>
          <c:h val="0.66732393449277483"/>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3488057742782153"/>
                  <c:y val="-0.19011226144681895"/>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aseline="0"/>
                      <a:t>A</a:t>
                    </a:r>
                    <a:r>
                      <a:rPr lang="en-US" baseline="-25000"/>
                      <a:t>277</a:t>
                    </a:r>
                    <a:r>
                      <a:rPr lang="en-US" baseline="0"/>
                      <a:t> = 11.513C + 0.003</a:t>
                    </a:r>
                    <a:br>
                      <a:rPr lang="en-US" baseline="0"/>
                    </a:br>
                    <a:r>
                      <a:rPr lang="en-US" baseline="0"/>
                      <a:t>R² = 0.9987</a:t>
                    </a:r>
                    <a:endParaRPr lang="en-US"/>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Φύλλο1!$B$5:$B$16</c:f>
              <c:numCache>
                <c:formatCode>General</c:formatCode>
                <c:ptCount val="12"/>
                <c:pt idx="0">
                  <c:v>5.2849999999999998E-3</c:v>
                </c:pt>
                <c:pt idx="1">
                  <c:v>5.2849999999999998E-3</c:v>
                </c:pt>
                <c:pt idx="2">
                  <c:v>1.057E-2</c:v>
                </c:pt>
                <c:pt idx="3">
                  <c:v>1.057E-2</c:v>
                </c:pt>
                <c:pt idx="4">
                  <c:v>3.1709999999999995E-2</c:v>
                </c:pt>
                <c:pt idx="5">
                  <c:v>3.1709999999999995E-2</c:v>
                </c:pt>
                <c:pt idx="6">
                  <c:v>5.2850000000000001E-2</c:v>
                </c:pt>
                <c:pt idx="7">
                  <c:v>5.2850000000000001E-2</c:v>
                </c:pt>
                <c:pt idx="8">
                  <c:v>8.4559999999999996E-2</c:v>
                </c:pt>
                <c:pt idx="9">
                  <c:v>8.4559999999999996E-2</c:v>
                </c:pt>
                <c:pt idx="10">
                  <c:v>0.1057</c:v>
                </c:pt>
                <c:pt idx="11">
                  <c:v>0.1057</c:v>
                </c:pt>
              </c:numCache>
            </c:numRef>
          </c:xVal>
          <c:yVal>
            <c:numRef>
              <c:f>Φύλλο1!$C$5:$C$16</c:f>
              <c:numCache>
                <c:formatCode>General</c:formatCode>
                <c:ptCount val="12"/>
                <c:pt idx="0">
                  <c:v>6.0999999999999999E-2</c:v>
                </c:pt>
                <c:pt idx="1">
                  <c:v>6.8000000000000005E-2</c:v>
                </c:pt>
                <c:pt idx="2">
                  <c:v>0.129</c:v>
                </c:pt>
                <c:pt idx="3">
                  <c:v>0.13100000000000001</c:v>
                </c:pt>
                <c:pt idx="4">
                  <c:v>0.38200000000000001</c:v>
                </c:pt>
                <c:pt idx="5">
                  <c:v>0.36899999999999999</c:v>
                </c:pt>
                <c:pt idx="6">
                  <c:v>0.59799999999999998</c:v>
                </c:pt>
                <c:pt idx="7">
                  <c:v>0.59199999999999997</c:v>
                </c:pt>
                <c:pt idx="8">
                  <c:v>0.94099999999999995</c:v>
                </c:pt>
                <c:pt idx="9">
                  <c:v>0.98799999999999999</c:v>
                </c:pt>
                <c:pt idx="10">
                  <c:v>1.224</c:v>
                </c:pt>
                <c:pt idx="11">
                  <c:v>1.246</c:v>
                </c:pt>
              </c:numCache>
            </c:numRef>
          </c:yVal>
          <c:smooth val="0"/>
          <c:extLst>
            <c:ext xmlns:c16="http://schemas.microsoft.com/office/drawing/2014/chart" uri="{C3380CC4-5D6E-409C-BE32-E72D297353CC}">
              <c16:uniqueId val="{00000001-3A2B-4C57-A46A-6DF41F5C13A1}"/>
            </c:ext>
          </c:extLst>
        </c:ser>
        <c:dLbls>
          <c:showLegendKey val="0"/>
          <c:showVal val="0"/>
          <c:showCatName val="0"/>
          <c:showSerName val="0"/>
          <c:showPercent val="0"/>
          <c:showBubbleSize val="0"/>
        </c:dLbls>
        <c:axId val="511064648"/>
        <c:axId val="511066808"/>
      </c:scatterChart>
      <c:valAx>
        <c:axId val="5110646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a:t>
                </a:r>
                <a:r>
                  <a:rPr lang="el-GR"/>
                  <a:t> (</a:t>
                </a:r>
                <a:r>
                  <a:rPr lang="en-US"/>
                  <a:t>mg/mL)</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6808"/>
        <c:crosses val="autoZero"/>
        <c:crossBetween val="midCat"/>
        <c:majorUnit val="2.0000000000000004E-2"/>
      </c:valAx>
      <c:valAx>
        <c:axId val="511066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a:t>
                </a:r>
                <a:r>
                  <a:rPr lang="el-GR" baseline="-25000"/>
                  <a:t>277</a:t>
                </a:r>
                <a:endParaRPr lang="en-GB" baseline="-250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1106464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B311A0-E3E1-4C54-B398-792CC96E1A34}" type="datetimeFigureOut">
              <a:rPr lang="el-GR" smtClean="0"/>
              <a:t>30/1/2025</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A28B66-3BC5-426D-8F7E-C80A297350B4}" type="slidenum">
              <a:rPr lang="el-GR" smtClean="0"/>
              <a:t>‹#›</a:t>
            </a:fld>
            <a:endParaRPr lang="el-GR"/>
          </a:p>
        </p:txBody>
      </p:sp>
    </p:spTree>
    <p:extLst>
      <p:ext uri="{BB962C8B-B14F-4D97-AF65-F5344CB8AC3E}">
        <p14:creationId xmlns:p14="http://schemas.microsoft.com/office/powerpoint/2010/main" val="517043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i="0" dirty="0"/>
          </a:p>
          <a:p>
            <a:r>
              <a:rPr lang="el-GR" i="0" dirty="0"/>
              <a:t> Η παρούσα εργασία ασχολείται με την εύρεση των βέλτιστων συνθηκών προκατεργασίας κατά την ενθυλάκωση, την μελέτη διατηρησιμότητας των καψουλών που προκύπτουν από αυτές καθώς και την χρήση κυτταρικών υπολειμμάτων εκχύλισης ως εναλλακτικοί φορείς ενθυλάκωσης.</a:t>
            </a:r>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1</a:t>
            </a:fld>
            <a:endParaRPr lang="el-GR"/>
          </a:p>
        </p:txBody>
      </p:sp>
    </p:spTree>
    <p:extLst>
      <p:ext uri="{BB962C8B-B14F-4D97-AF65-F5344CB8AC3E}">
        <p14:creationId xmlns:p14="http://schemas.microsoft.com/office/powerpoint/2010/main" val="203276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87823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Μια αποδοτική λύση είναι η κυτταρική διάρρηξη</a:t>
            </a:r>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66437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Οι μέθοδοι κυτταρικής διάρρηξης χωρίζονται σε μηχανικές και μη μηχανικές.</a:t>
            </a:r>
            <a:endParaRPr lang="en-US"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Στην εν λόγω διπλωματική εργασία χρησιμοποιήθηκαν οι μηχανικές μέθοδοι ομογενοποίησης Υψηλής  Πίεσης (</a:t>
            </a:r>
            <a:r>
              <a:rPr lang="en-US" sz="1800" dirty="0">
                <a:effectLst/>
                <a:latin typeface="Aptos" panose="020B0004020202020204" pitchFamily="34" charset="0"/>
                <a:ea typeface="Aptos" panose="020B0004020202020204" pitchFamily="34" charset="0"/>
                <a:cs typeface="Arial" panose="020B0604020202020204" pitchFamily="34" charset="0"/>
              </a:rPr>
              <a:t>HPH</a:t>
            </a:r>
            <a:r>
              <a:rPr lang="el-GR" sz="1800" dirty="0">
                <a:effectLst/>
                <a:latin typeface="Aptos" panose="020B0004020202020204" pitchFamily="34" charset="0"/>
                <a:ea typeface="Aptos" panose="020B0004020202020204" pitchFamily="34" charset="0"/>
                <a:cs typeface="Arial" panose="020B0604020202020204" pitchFamily="34" charset="0"/>
              </a:rPr>
              <a:t>) και Υψηλής Ταχύτητας (</a:t>
            </a:r>
            <a:r>
              <a:rPr lang="en-US" sz="1800" dirty="0">
                <a:effectLst/>
                <a:latin typeface="Aptos" panose="020B0004020202020204" pitchFamily="34" charset="0"/>
                <a:ea typeface="Aptos" panose="020B0004020202020204" pitchFamily="34" charset="0"/>
                <a:cs typeface="Arial" panose="020B0604020202020204" pitchFamily="34" charset="0"/>
              </a:rPr>
              <a:t>HSH</a:t>
            </a:r>
            <a:r>
              <a:rPr lang="el-GR" sz="1800" dirty="0">
                <a:effectLst/>
                <a:latin typeface="Aptos" panose="020B0004020202020204" pitchFamily="34" charset="0"/>
                <a:ea typeface="Aptos" panose="020B0004020202020204" pitchFamily="34" charset="0"/>
                <a:cs typeface="Arial" panose="020B0604020202020204" pitchFamily="34" charset="0"/>
              </a:rPr>
              <a:t>).</a:t>
            </a:r>
          </a:p>
          <a:p>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507526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Κατά την ΗΡΗ αιώρημα </a:t>
            </a:r>
            <a:r>
              <a:rPr lang="el-GR" sz="1800" dirty="0">
                <a:latin typeface="Calibri" panose="020F0502020204030204" pitchFamily="34" charset="0"/>
                <a:ea typeface="Calibri" panose="020F0502020204030204" pitchFamily="34" charset="0"/>
                <a:cs typeface="Arial" panose="020B0604020202020204" pitchFamily="34" charset="0"/>
              </a:rPr>
              <a:t>διέρχεται από στενή βαλβίδα στην οποία εφαρμόζεται υψηλή πίεση, </a:t>
            </a:r>
            <a:r>
              <a:rPr lang="el-GR" sz="1800" dirty="0">
                <a:effectLst/>
                <a:latin typeface="Aptos" panose="020B0004020202020204" pitchFamily="34" charset="0"/>
                <a:ea typeface="Calibri" panose="020F0502020204030204" pitchFamily="34" charset="0"/>
                <a:cs typeface="Arial" panose="020B0604020202020204" pitchFamily="34" charset="0"/>
              </a:rPr>
              <a:t>μ</a:t>
            </a:r>
            <a:r>
              <a:rPr lang="el-GR" sz="1800" dirty="0">
                <a:effectLst/>
                <a:latin typeface="Aptos" panose="020B0004020202020204" pitchFamily="34" charset="0"/>
                <a:ea typeface="Aptos" panose="020B0004020202020204" pitchFamily="34" charset="0"/>
                <a:cs typeface="Arial" panose="020B0604020202020204" pitchFamily="34" charset="0"/>
              </a:rPr>
              <a:t>έχρι 1000</a:t>
            </a:r>
            <a:r>
              <a:rPr lang="en-US" sz="1800" dirty="0">
                <a:effectLst/>
                <a:latin typeface="Aptos" panose="020B0004020202020204" pitchFamily="34" charset="0"/>
                <a:ea typeface="Aptos" panose="020B0004020202020204" pitchFamily="34" charset="0"/>
                <a:cs typeface="Arial" panose="020B0604020202020204" pitchFamily="34" charset="0"/>
              </a:rPr>
              <a:t>bar</a:t>
            </a:r>
            <a:r>
              <a:rPr lang="el-GR" sz="1800" dirty="0">
                <a:effectLst/>
                <a:latin typeface="Aptos" panose="020B0004020202020204" pitchFamily="34" charset="0"/>
                <a:ea typeface="Aptos" panose="020B0004020202020204" pitchFamily="34" charset="0"/>
                <a:cs typeface="Arial" panose="020B0604020202020204" pitchFamily="34" charset="0"/>
              </a:rPr>
              <a:t>,</a:t>
            </a:r>
            <a:r>
              <a:rPr lang="el-GR" sz="1800" dirty="0">
                <a:latin typeface="Calibri" panose="020F0502020204030204" pitchFamily="34" charset="0"/>
                <a:ea typeface="Calibri" panose="020F0502020204030204" pitchFamily="34" charset="0"/>
                <a:cs typeface="Arial" panose="020B0604020202020204" pitchFamily="34" charset="0"/>
              </a:rPr>
              <a:t> καταλήγοντας σε δακτύλιο πρόσκρουσης.</a:t>
            </a:r>
            <a:r>
              <a:rPr lang="el-GR" sz="1800" dirty="0">
                <a:effectLst/>
                <a:latin typeface="Aptos" panose="020B0004020202020204" pitchFamily="34" charset="0"/>
                <a:ea typeface="Aptos" panose="020B0004020202020204" pitchFamily="34" charset="0"/>
                <a:cs typeface="Arial" panose="020B0604020202020204" pitchFamily="34" charset="0"/>
              </a:rPr>
              <a:t> Η</a:t>
            </a:r>
            <a:r>
              <a:rPr lang="el-GR" sz="1800" dirty="0">
                <a:latin typeface="Calibri" panose="020F0502020204030204" pitchFamily="34" charset="0"/>
                <a:ea typeface="Calibri" panose="020F0502020204030204" pitchFamily="34" charset="0"/>
                <a:cs typeface="Arial" panose="020B0604020202020204" pitchFamily="34" charset="0"/>
              </a:rPr>
              <a:t> δ</a:t>
            </a:r>
            <a:r>
              <a:rPr lang="el-GR" sz="1800" dirty="0">
                <a:effectLst/>
                <a:latin typeface="Calibri" panose="020F0502020204030204" pitchFamily="34" charset="0"/>
                <a:ea typeface="Calibri" panose="020F0502020204030204" pitchFamily="34" charset="0"/>
                <a:cs typeface="Arial" panose="020B0604020202020204" pitchFamily="34" charset="0"/>
              </a:rPr>
              <a:t>ιάρρηξη επιτυγχάνεται μέσω της υδροδυναμικής σπηλαίωσης</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l-GR" sz="1800" dirty="0">
              <a:latin typeface="Calibri" panose="020F0502020204030204" pitchFamily="34" charset="0"/>
              <a:ea typeface="Calibri" panose="020F0502020204030204" pitchFamily="34" charset="0"/>
              <a:cs typeface="Arial" panose="020B0604020202020204" pitchFamily="34"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ptos" panose="020B0004020202020204" pitchFamily="34" charset="0"/>
                <a:ea typeface="Aptos" panose="020B0004020202020204" pitchFamily="34" charset="0"/>
                <a:cs typeface="Arial" panose="020B0604020202020204" pitchFamily="34" charset="0"/>
              </a:rPr>
              <a:t>H </a:t>
            </a:r>
            <a:r>
              <a:rPr lang="el-GR" sz="1800" dirty="0">
                <a:effectLst/>
                <a:latin typeface="Aptos" panose="020B0004020202020204" pitchFamily="34" charset="0"/>
                <a:ea typeface="Aptos" panose="020B0004020202020204" pitchFamily="34" charset="0"/>
                <a:cs typeface="Arial" panose="020B0604020202020204" pitchFamily="34" charset="0"/>
              </a:rPr>
              <a:t>Υδροδυναμική σπηλαίωση είναι ένα φαινόμενο κατά το οποίο σε υγρό δημιουργούνται λόγω βαθμίδας πίεσης φυσαλίδες , οι οποίες διογκώνονται σταδιακά μέχρι που σπάνε. Η εξώθερμη αυτή σχάση σε περιορισμένο όγκο απελευθερώνει υψηλής πυκνότητας ενέργεια.</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Η </a:t>
            </a:r>
            <a:r>
              <a:rPr lang="en-US" sz="1800" dirty="0">
                <a:effectLst/>
                <a:latin typeface="Aptos" panose="020B0004020202020204" pitchFamily="34" charset="0"/>
                <a:ea typeface="Aptos" panose="020B0004020202020204" pitchFamily="34" charset="0"/>
                <a:cs typeface="Arial" panose="020B0604020202020204" pitchFamily="34" charset="0"/>
              </a:rPr>
              <a:t>HPH </a:t>
            </a:r>
            <a:r>
              <a:rPr lang="el-GR" sz="1800" dirty="0">
                <a:effectLst/>
                <a:latin typeface="Aptos" panose="020B0004020202020204" pitchFamily="34" charset="0"/>
                <a:ea typeface="Aptos" panose="020B0004020202020204" pitchFamily="34" charset="0"/>
                <a:cs typeface="Arial" panose="020B0604020202020204" pitchFamily="34" charset="0"/>
              </a:rPr>
              <a:t>επιτυγχάνει μεγάλο εύρος διάρρηξης με χαμηλές ενεργειακές απαιτήσεις, ενώ ο απλός </a:t>
            </a:r>
            <a:r>
              <a:rPr lang="el-GR" sz="1800" dirty="0" err="1">
                <a:effectLst/>
                <a:latin typeface="Aptos" panose="020B0004020202020204" pitchFamily="34" charset="0"/>
                <a:ea typeface="Aptos" panose="020B0004020202020204" pitchFamily="34" charset="0"/>
                <a:cs typeface="Arial" panose="020B0604020202020204" pitchFamily="34" charset="0"/>
              </a:rPr>
              <a:t>εξοπλισμος</a:t>
            </a:r>
            <a:r>
              <a:rPr lang="el-GR" sz="1800" dirty="0">
                <a:effectLst/>
                <a:latin typeface="Aptos" panose="020B0004020202020204" pitchFamily="34" charset="0"/>
                <a:ea typeface="Aptos" panose="020B0004020202020204" pitchFamily="34" charset="0"/>
                <a:cs typeface="Arial" panose="020B0604020202020204" pitchFamily="34" charset="0"/>
              </a:rPr>
              <a:t> της επιτρέπει την εύκολη κλιμάκωσή της.</a:t>
            </a: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800" dirty="0">
              <a:effectLst/>
              <a:latin typeface="Aptos" panose="020B0004020202020204" pitchFamily="34" charset="0"/>
              <a:ea typeface="Aptos" panose="020B0004020202020204" pitchFamily="34" charset="0"/>
              <a:cs typeface="Arial" panose="020B0604020202020204" pitchFamily="34" charset="0"/>
            </a:endParaRPr>
          </a:p>
          <a:p>
            <a:r>
              <a:rPr lang="el-GR" dirty="0"/>
              <a:t>Όσο αναφορά την </a:t>
            </a:r>
            <a:r>
              <a:rPr lang="en-US" dirty="0"/>
              <a:t>HSH</a:t>
            </a:r>
            <a:r>
              <a:rPr lang="el-GR" dirty="0"/>
              <a:t>, αυτή αποτελεί μια συσκευή ανάδευσης υψηλών στροφών. Με την διάρρηξη να </a:t>
            </a:r>
            <a:r>
              <a:rPr lang="el-GR" sz="1200" dirty="0">
                <a:latin typeface="Calibri" panose="020F0502020204030204" pitchFamily="34" charset="0"/>
                <a:ea typeface="Calibri" panose="020F0502020204030204" pitchFamily="34" charset="0"/>
                <a:cs typeface="Arial" panose="020B0604020202020204" pitchFamily="34" charset="0"/>
              </a:rPr>
              <a:t>βασίζεται στην υδροδυναμική σπηλαίωση και την τριβή.</a:t>
            </a:r>
            <a:endParaRPr lang="el-GR" dirty="0"/>
          </a:p>
          <a:p>
            <a:r>
              <a:rPr lang="el-GR" sz="1800" dirty="0">
                <a:effectLst/>
                <a:latin typeface="Aptos" panose="020B0004020202020204" pitchFamily="34" charset="0"/>
                <a:ea typeface="Aptos" panose="020B0004020202020204" pitchFamily="34" charset="0"/>
                <a:cs typeface="Arial" panose="020B0604020202020204" pitchFamily="34" charset="0"/>
              </a:rPr>
              <a:t>Αν και όχι ιδιαίτερα αποδοτική μέθοδος διάρρηξης, προσφέρει πολύ καλή αναμιξιμότητα και άρα ομοιόμορφη επεξεργασία του δείγματος.</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Οι μέθοδοι αυτές, καθώς ενισχύουν τα φαινόμενα μεταφοράς μάζας ακόμα και σε ήπιες συνθήκες λειτουργίας τους, μπορούν να χρησιμοποιηθούν για την εισχώρηση ουσιών εντός του κυττάρου, και χρήση του με αυτόν τον τρόπο ως φορέα ενθυλάκωσης.</a:t>
            </a:r>
          </a:p>
          <a:p>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33877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85647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Ορισμός…. Από τις εφαρμογές της ενθυλάκωσης στα τρόφιμα αυτές που αφορούν κυρίως την εν λόγω μελέτη είναι…</a:t>
            </a:r>
            <a:endParaRPr lang="en-US"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Κονιοποίηση είναι η διαδικασία στερεοποίησης υγρών και αερίων, καθώς αυτά ενθυλακώνονται εντός στερεής κάψουλας, με αποτέλεσμα την ευκολότερη φύλαξη και χρήση τους από την βιομηχανία.</a:t>
            </a:r>
            <a:endParaRPr lang="en-US"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Τα συστατικά που ενθυλακώνονται από την βιομηχανία είναι…</a:t>
            </a:r>
            <a:endParaRPr lang="en-US"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Το επικαλυπτικό τοίχωμα της κάψουλας μπορεί να παρασκευάζεται είτε από συμβατικά υλικά όπως…είτε από εν ζωή ή νεκρά κύτταρα, όπως στην προκειμένη περίπτωση.</a:t>
            </a:r>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957234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Ακολουθούν οι μέθοδοι ενθυλάκωσης</a:t>
            </a:r>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96240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800" dirty="0">
                <a:effectLst/>
                <a:latin typeface="Aptos" panose="020B0004020202020204" pitchFamily="34" charset="0"/>
                <a:ea typeface="Aptos" panose="020B0004020202020204" pitchFamily="34" charset="0"/>
                <a:cs typeface="Arial" panose="020B0604020202020204" pitchFamily="34" charset="0"/>
              </a:rPr>
              <a:t>Οι συνηθέστερες μέθοδοι με εφαρμογές στα τρόφιμα είναι η λυοφιλίωση, η εξώθηση, η επικάλυψη με ρευστοποιημένη στιβάδα, η ψύξη ή ξήρανση με εκνέφωση και η συγκατακρήμνιση. </a:t>
            </a:r>
          </a:p>
          <a:p>
            <a:endParaRPr lang="el-GR" sz="1800" dirty="0">
              <a:effectLst/>
              <a:latin typeface="Aptos" panose="020B0004020202020204" pitchFamily="34" charset="0"/>
              <a:ea typeface="Aptos" panose="020B0004020202020204" pitchFamily="34" charset="0"/>
              <a:cs typeface="Arial" panose="020B0604020202020204" pitchFamily="34" charset="0"/>
            </a:endParaRPr>
          </a:p>
          <a:p>
            <a:r>
              <a:rPr lang="el-GR" sz="1800" dirty="0">
                <a:effectLst/>
                <a:latin typeface="Aptos" panose="020B0004020202020204" pitchFamily="34" charset="0"/>
                <a:ea typeface="Aptos" panose="020B0004020202020204" pitchFamily="34" charset="0"/>
                <a:cs typeface="Arial" panose="020B0604020202020204" pitchFamily="34" charset="0"/>
              </a:rPr>
              <a:t>Θα ήθελα όμως να σταθώ συγκεκριμένα στην Λυοφιλίωση</a:t>
            </a:r>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814843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indent="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Αυτή αν και </a:t>
            </a:r>
            <a:r>
              <a:rPr lang="el-GR" sz="1800" dirty="0" err="1">
                <a:effectLst/>
                <a:latin typeface="Aptos" panose="020B0004020202020204" pitchFamily="34" charset="0"/>
                <a:ea typeface="Aptos" panose="020B0004020202020204" pitchFamily="34" charset="0"/>
                <a:cs typeface="Arial" panose="020B0604020202020204" pitchFamily="34" charset="0"/>
              </a:rPr>
              <a:t>αποτελει</a:t>
            </a:r>
            <a:r>
              <a:rPr lang="el-GR" sz="1800" dirty="0">
                <a:effectLst/>
                <a:latin typeface="Aptos" panose="020B0004020202020204" pitchFamily="34" charset="0"/>
                <a:ea typeface="Aptos" panose="020B0004020202020204" pitchFamily="34" charset="0"/>
                <a:cs typeface="Arial" panose="020B0604020202020204" pitchFamily="34" charset="0"/>
              </a:rPr>
              <a:t> διαδεδομένη τεχνική ξήρανσης, χρησιμοποιείται συχνά κατά την ενθυλάκωση </a:t>
            </a:r>
            <a:r>
              <a:rPr lang="el-GR" sz="1800" dirty="0" err="1">
                <a:effectLst/>
                <a:latin typeface="Aptos" panose="020B0004020202020204" pitchFamily="34" charset="0"/>
                <a:ea typeface="Aptos" panose="020B0004020202020204" pitchFamily="34" charset="0"/>
                <a:cs typeface="Arial" panose="020B0604020202020204" pitchFamily="34" charset="0"/>
              </a:rPr>
              <a:t>θερμοαυαίσθητων</a:t>
            </a:r>
            <a:r>
              <a:rPr lang="el-GR" sz="1800" dirty="0">
                <a:effectLst/>
                <a:latin typeface="Aptos" panose="020B0004020202020204" pitchFamily="34" charset="0"/>
                <a:ea typeface="Aptos" panose="020B0004020202020204" pitchFamily="34" charset="0"/>
                <a:cs typeface="Arial" panose="020B0604020202020204" pitchFamily="34" charset="0"/>
              </a:rPr>
              <a:t> ουσιών.</a:t>
            </a:r>
          </a:p>
          <a:p>
            <a:pPr indent="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 </a:t>
            </a: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Κάψουλες αρχικά </a:t>
            </a:r>
            <a:r>
              <a:rPr lang="el-GR" sz="1800" dirty="0" err="1">
                <a:effectLst/>
                <a:latin typeface="Aptos" panose="020B0004020202020204" pitchFamily="34" charset="0"/>
                <a:ea typeface="Aptos" panose="020B0004020202020204" pitchFamily="34" charset="0"/>
                <a:cs typeface="Arial" panose="020B0604020202020204" pitchFamily="34" charset="0"/>
              </a:rPr>
              <a:t>παγώνονται</a:t>
            </a:r>
            <a:r>
              <a:rPr lang="el-GR" sz="1800" dirty="0">
                <a:effectLst/>
                <a:latin typeface="Aptos" panose="020B0004020202020204" pitchFamily="34" charset="0"/>
                <a:ea typeface="Aptos" panose="020B0004020202020204" pitchFamily="34" charset="0"/>
                <a:cs typeface="Arial" panose="020B0604020202020204" pitchFamily="34" charset="0"/>
              </a:rPr>
              <a:t>, σε σημείο που σχεδόν όλο το νερό έχει μετατραπεί σε πάγο, ο οποίος στη συνέχεια αφαιρείται με εξάχνωση σε χαμηλή Πίεση και Θερμοκρασία. </a:t>
            </a: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Είναι εξαιρετικά αποδοτική…</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Επιπλέον προκαλεί αύξηση του πορώδους, το οποίο μεν προσφέρει μεγαλύτερη απόδοση ενθυλάκωσης, όμως ταυτόχρονα εκθέτει σε μεγαλύτερο βαθμό την εσωτερική φάση στο περιβάλλον.</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Επιπλέον την χαρακτηρίζουν ο εκτενής χρόνος κατεργασίας και η υψηλή κατανάλωση ενέργειας. </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Η ενθυλάκωση, όπως αναφέρθηκε σε προηγούμενη διαφάνεια, εφαρμόζεται μεταξύ άλλων σε αιθέρια έλαια και χρωστικές. Οι ενεργές ουσίες που επιλέχθηκαν στην παρούσα διπλωματική ανήκουν σε αυτές τις δύο κατηγορίες. </a:t>
            </a:r>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02102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Πιο συγκεκριμένα η πρώτη αποτελεί το αιθέριο έλαιο ρίγανης, με βασικά συστατικά του να είναι η καρβακρόλη και η θυμόλη, σε ποσοστό 78-85% ανάλογα με την  ποικιλία, την τοποθεσία και την εποχή συγκομιδής, ενώ χρησιμοποιείται συχνά </a:t>
            </a:r>
            <a:r>
              <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rPr>
              <a:t>ως προσθετικό γεύσεις ή ως φυσικό συντηρητικό.</a:t>
            </a:r>
          </a:p>
          <a:p>
            <a:pPr>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Πέρα από το χαρακτηριστικό άρωμα και γεύση, αποτελεί ένα από τα πιο ισχυρά </a:t>
            </a:r>
            <a:r>
              <a:rPr lang="el-GR" sz="1800" dirty="0" err="1">
                <a:effectLst/>
                <a:latin typeface="Aptos" panose="020B0004020202020204" pitchFamily="34" charset="0"/>
                <a:ea typeface="Aptos" panose="020B0004020202020204" pitchFamily="34" charset="0"/>
                <a:cs typeface="Arial" panose="020B0604020202020204" pitchFamily="34" charset="0"/>
              </a:rPr>
              <a:t>αντιμικροβιακά</a:t>
            </a:r>
            <a:r>
              <a:rPr lang="el-GR" sz="1800" dirty="0">
                <a:effectLst/>
                <a:latin typeface="Aptos" panose="020B0004020202020204" pitchFamily="34" charset="0"/>
                <a:ea typeface="Aptos" panose="020B0004020202020204" pitchFamily="34" charset="0"/>
                <a:cs typeface="Arial" panose="020B0604020202020204" pitchFamily="34" charset="0"/>
              </a:rPr>
              <a:t> αιθέρια έλαια, ιδιαίτερα αποτελεσματικό ενάντια σε μύκητες, ενώ φέρει παράλληλα αντιοξειδωτικές ιδιότητες</a:t>
            </a:r>
          </a:p>
          <a:p>
            <a:pPr>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Δυστυχώς λόγο της ελαιώδης φύσης του, διαλύεται στα ελαιώδη συστατικά των τροφίμων και αλλοιώνονται οι </a:t>
            </a:r>
            <a:r>
              <a:rPr lang="el-GR" sz="1800" dirty="0" err="1">
                <a:effectLst/>
                <a:latin typeface="Aptos" panose="020B0004020202020204" pitchFamily="34" charset="0"/>
                <a:ea typeface="Aptos" panose="020B0004020202020204" pitchFamily="34" charset="0"/>
                <a:cs typeface="Arial" panose="020B0604020202020204" pitchFamily="34" charset="0"/>
              </a:rPr>
              <a:t>βιοδραστικές</a:t>
            </a:r>
            <a:r>
              <a:rPr lang="el-GR" sz="1800" dirty="0">
                <a:effectLst/>
                <a:latin typeface="Aptos" panose="020B0004020202020204" pitchFamily="34" charset="0"/>
                <a:ea typeface="Aptos" panose="020B0004020202020204" pitchFamily="34" charset="0"/>
                <a:cs typeface="Arial" panose="020B0604020202020204" pitchFamily="34" charset="0"/>
              </a:rPr>
              <a:t> ιδιότητές του.</a:t>
            </a:r>
          </a:p>
          <a:p>
            <a:pPr>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Η ενθυλάκωση του εφαρμόζεται λοιπόν για την κονιοποίησή του, την ελεγχόμενη απελευθέρωσή του και την μείωση της πτητικότητάς του </a:t>
            </a:r>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19</a:t>
            </a:fld>
            <a:endParaRPr lang="el-GR"/>
          </a:p>
        </p:txBody>
      </p:sp>
    </p:spTree>
    <p:extLst>
      <p:ext uri="{BB962C8B-B14F-4D97-AF65-F5344CB8AC3E}">
        <p14:creationId xmlns:p14="http://schemas.microsoft.com/office/powerpoint/2010/main" val="1487284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Τα μικροφύκη είναι ευκαρυωτικοί, μονοκύτταροι και συνήθως φωτοσυνθετικοί μικροοργανισμοί, που συναντώνται σε υδατικό περιβάλλον, όπως θάλασσες, λίμνες και ποτάμια.</a:t>
            </a:r>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2</a:t>
            </a:fld>
            <a:endParaRPr lang="el-GR"/>
          </a:p>
        </p:txBody>
      </p:sp>
    </p:spTree>
    <p:extLst>
      <p:ext uri="{BB962C8B-B14F-4D97-AF65-F5344CB8AC3E}">
        <p14:creationId xmlns:p14="http://schemas.microsoft.com/office/powerpoint/2010/main" val="33819720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Η δεύτερη ουσία που επιλέχθηκε ήταν το λυκοπένιο, το οποίο προέρχεται από κόκκινα φρούτα και λαχανικά, αποτελεί </a:t>
            </a:r>
            <a:r>
              <a:rPr lang="el-GR" sz="1800" dirty="0" err="1">
                <a:effectLst/>
                <a:latin typeface="Aptos" panose="020B0004020202020204" pitchFamily="34" charset="0"/>
                <a:ea typeface="Aptos" panose="020B0004020202020204" pitchFamily="34" charset="0"/>
                <a:cs typeface="Arial" panose="020B0604020202020204" pitchFamily="34" charset="0"/>
              </a:rPr>
              <a:t>καροτενοειδές</a:t>
            </a:r>
            <a:r>
              <a:rPr lang="el-GR" sz="1800" dirty="0">
                <a:effectLst/>
                <a:latin typeface="Aptos" panose="020B0004020202020204" pitchFamily="34" charset="0"/>
                <a:ea typeface="Aptos" panose="020B0004020202020204" pitchFamily="34" charset="0"/>
                <a:cs typeface="Arial" panose="020B0604020202020204" pitchFamily="34" charset="0"/>
              </a:rPr>
              <a:t> και κόκκινη χρωστική και παρουσιάζει </a:t>
            </a:r>
            <a:r>
              <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rPr>
              <a:t>αντιοξειδωτικές, καρδιοαγγειακές,</a:t>
            </a:r>
            <a:r>
              <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1800" dirty="0" err="1">
                <a:solidFill>
                  <a:prstClr val="black"/>
                </a:solidFill>
                <a:latin typeface="Calibri" panose="020F0502020204030204" pitchFamily="34" charset="0"/>
                <a:ea typeface="Calibri" panose="020F0502020204030204" pitchFamily="34" charset="0"/>
                <a:cs typeface="Arial" panose="020B0604020202020204" pitchFamily="34" charset="0"/>
              </a:rPr>
              <a:t>νευροβιολογικές</a:t>
            </a:r>
            <a:r>
              <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rPr>
              <a:t> και αντιφλεγμονώδης επιδράσεις.</a:t>
            </a:r>
            <a:endParaRPr lang="el-GR"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Είναι εξαιρετικά ευάλωτο </a:t>
            </a:r>
            <a:r>
              <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rPr>
              <a:t>σε οξείδωση, φως και θερμότητα, </a:t>
            </a:r>
            <a:r>
              <a:rPr lang="el-GR" sz="1800" dirty="0">
                <a:effectLst/>
                <a:latin typeface="Aptos" panose="020B0004020202020204" pitchFamily="34" charset="0"/>
                <a:ea typeface="Aptos" panose="020B0004020202020204" pitchFamily="34" charset="0"/>
                <a:cs typeface="Arial" panose="020B0604020202020204" pitchFamily="34" charset="0"/>
              </a:rPr>
              <a:t>ενώ η ελαιώδης φύση του δυσχεραίνει την αφομοίωσή του από τον οργανισμό.</a:t>
            </a:r>
          </a:p>
          <a:p>
            <a:pPr>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Η ενθυλάκωση του εφαρμόζεται κυρίως ώστε να επιτευχθεί προστασία από τους παραπάνω αλλοιωγόνους παράγοντες και ταυτόχρονα για την κονιοποίησή του και την  αύξηση της βιοδιαθεσιμότητάς του.</a:t>
            </a:r>
          </a:p>
          <a:p>
            <a:endParaRPr lang="el-GR" dirty="0"/>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20</a:t>
            </a:fld>
            <a:endParaRPr lang="el-GR"/>
          </a:p>
        </p:txBody>
      </p:sp>
    </p:spTree>
    <p:extLst>
      <p:ext uri="{BB962C8B-B14F-4D97-AF65-F5344CB8AC3E}">
        <p14:creationId xmlns:p14="http://schemas.microsoft.com/office/powerpoint/2010/main" val="34801103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Αποτελούν </a:t>
            </a:r>
            <a:r>
              <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rPr>
              <a:t>Σχετικά πρόσφατη τεχνολογία.</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Έχουν την δυνατότητα </a:t>
            </a:r>
            <a:r>
              <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rPr>
              <a:t>ενθυλάκωσης υδρόφοβων και υδρόφιλων ουσιών</a:t>
            </a:r>
            <a:r>
              <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rPr>
              <a:t>μέσω του μηχανισμού παθητικής διάχυσης και συγκράτησή τους από τις κυτταρικές δομές.</a:t>
            </a: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Είναι </a:t>
            </a:r>
            <a:r>
              <a:rPr lang="el-GR" sz="1800" dirty="0" err="1">
                <a:solidFill>
                  <a:prstClr val="black"/>
                </a:solidFill>
                <a:effectLst/>
                <a:latin typeface="Calibri" panose="020F0502020204030204" pitchFamily="34" charset="0"/>
                <a:ea typeface="Calibri" panose="020F0502020204030204" pitchFamily="34" charset="0"/>
                <a:cs typeface="Arial" panose="020B0604020202020204" pitchFamily="34" charset="0"/>
              </a:rPr>
              <a:t>β</a:t>
            </a:r>
            <a:r>
              <a:rPr lang="el-GR" sz="1800" dirty="0" err="1">
                <a:solidFill>
                  <a:prstClr val="black"/>
                </a:solidFill>
                <a:latin typeface="Calibri" panose="020F0502020204030204" pitchFamily="34" charset="0"/>
                <a:ea typeface="Calibri" panose="020F0502020204030204" pitchFamily="34" charset="0"/>
                <a:cs typeface="Arial" panose="020B0604020202020204" pitchFamily="34" charset="0"/>
              </a:rPr>
              <a:t>ιοαποικοδομήσιμα</a:t>
            </a:r>
            <a:r>
              <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Aptos" panose="020B0004020202020204" pitchFamily="34" charset="0"/>
                <a:ea typeface="Aptos" panose="020B0004020202020204" pitchFamily="34" charset="0"/>
                <a:cs typeface="Arial" panose="020B0604020202020204" pitchFamily="34" charset="0"/>
              </a:rPr>
              <a:t> φέρουν </a:t>
            </a:r>
            <a:r>
              <a:rPr lang="el-GR" sz="1800" dirty="0">
                <a:solidFill>
                  <a:prstClr val="black"/>
                </a:solidFill>
                <a:latin typeface="Calibri" panose="020F0502020204030204" pitchFamily="34" charset="0"/>
                <a:ea typeface="Calibri" panose="020F0502020204030204" pitchFamily="34" charset="0"/>
                <a:cs typeface="Arial" panose="020B0604020202020204" pitchFamily="34" charset="0"/>
              </a:rPr>
              <a:t>ισχυρά τοιχώματα, </a:t>
            </a:r>
            <a:r>
              <a:rPr lang="el-GR" sz="1800" dirty="0">
                <a:solidFill>
                  <a:prstClr val="black"/>
                </a:solidFill>
                <a:effectLst/>
                <a:latin typeface="Aptos" panose="020B0004020202020204" pitchFamily="34" charset="0"/>
                <a:ea typeface="Calibri" panose="020F0502020204030204" pitchFamily="34" charset="0"/>
                <a:cs typeface="Arial" panose="020B0604020202020204" pitchFamily="34" charset="0"/>
              </a:rPr>
              <a:t>παρουσιάζουν</a:t>
            </a:r>
            <a:r>
              <a:rPr lang="el-GR" sz="1800" dirty="0">
                <a:effectLst/>
                <a:latin typeface="Aptos" panose="020B0004020202020204" pitchFamily="34" charset="0"/>
                <a:ea typeface="Aptos" panose="020B0004020202020204" pitchFamily="34" charset="0"/>
                <a:cs typeface="Arial" panose="020B0604020202020204" pitchFamily="34" charset="0"/>
              </a:rPr>
              <a:t> υψηλή αποδοτικότητα ενθυλάκωσης και προσφέρουν υψηλή διατροφική αξία, η οποία συνδυαστικά  με την προσθήκη βιοδραστικών ουσιών αναβαθμίζεται περαιτέρω.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Ακόμα αποτελεί συνήθης πρακτική η εκχύλιση των θρεπτικών τους συστατικών, όπως πρωτεΐνες, με αποτέλεσμα να δημιουργούνται ευκαιρίες αξιοποίησης της υπολειμματικής βιομάζας  ως φορέα ενθυλάκωσης.</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l-GR" sz="18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21</a:t>
            </a:fld>
            <a:endParaRPr lang="el-GR"/>
          </a:p>
        </p:txBody>
      </p:sp>
    </p:spTree>
    <p:extLst>
      <p:ext uri="{BB962C8B-B14F-4D97-AF65-F5344CB8AC3E}">
        <p14:creationId xmlns:p14="http://schemas.microsoft.com/office/powerpoint/2010/main" val="27397740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Πρωταρχικός στόχος της διπλωματικής εργασίας ήταν</a:t>
            </a:r>
          </a:p>
          <a:p>
            <a:r>
              <a:rPr lang="el-GR" dirty="0"/>
              <a:t>Ακολούθως μελετήθηκε η ….και η …</a:t>
            </a:r>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22</a:t>
            </a:fld>
            <a:endParaRPr lang="el-GR"/>
          </a:p>
        </p:txBody>
      </p:sp>
    </p:spTree>
    <p:extLst>
      <p:ext uri="{BB962C8B-B14F-4D97-AF65-F5344CB8AC3E}">
        <p14:creationId xmlns:p14="http://schemas.microsoft.com/office/powerpoint/2010/main" val="836198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Η μεθοδολογία που ακολουθήθηκε είχε την εξής δομή…</a:t>
            </a: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Αρχικά διεξήχθη διερεύνηση της επίδρασης του </a:t>
            </a:r>
            <a:r>
              <a:rPr lang="en-US" sz="1800" dirty="0">
                <a:effectLst/>
                <a:latin typeface="Aptos" panose="020B0004020202020204" pitchFamily="34" charset="0"/>
                <a:ea typeface="Aptos" panose="020B0004020202020204" pitchFamily="34" charset="0"/>
                <a:cs typeface="Arial" panose="020B0604020202020204" pitchFamily="34" charset="0"/>
              </a:rPr>
              <a:t>pH</a:t>
            </a:r>
            <a:r>
              <a:rPr lang="el-GR" sz="1800" dirty="0">
                <a:effectLst/>
                <a:latin typeface="Aptos" panose="020B0004020202020204" pitchFamily="34" charset="0"/>
                <a:ea typeface="Aptos" panose="020B0004020202020204" pitchFamily="34" charset="0"/>
                <a:cs typeface="Arial" panose="020B0604020202020204" pitchFamily="34" charset="0"/>
              </a:rPr>
              <a:t>, ακολουθούμενη από της αναλογίας </a:t>
            </a:r>
            <a:r>
              <a:rPr lang="el-GR" sz="1800" dirty="0" err="1">
                <a:effectLst/>
                <a:latin typeface="Aptos" panose="020B0004020202020204" pitchFamily="34" charset="0"/>
                <a:ea typeface="Aptos" panose="020B0004020202020204" pitchFamily="34" charset="0"/>
                <a:cs typeface="Arial" panose="020B0604020202020204" pitchFamily="34" charset="0"/>
              </a:rPr>
              <a:t>μάζαας</a:t>
            </a:r>
            <a:r>
              <a:rPr lang="el-GR" sz="1800" dirty="0">
                <a:effectLst/>
                <a:latin typeface="Aptos" panose="020B0004020202020204" pitchFamily="34" charset="0"/>
                <a:ea typeface="Aptos" panose="020B0004020202020204" pitchFamily="34" charset="0"/>
                <a:cs typeface="Arial" panose="020B0604020202020204" pitchFamily="34" charset="0"/>
              </a:rPr>
              <a:t> ελαίου-κυττάρων και συνθηκών </a:t>
            </a:r>
            <a:r>
              <a:rPr lang="en-US" sz="1800" dirty="0">
                <a:effectLst/>
                <a:latin typeface="Aptos" panose="020B0004020202020204" pitchFamily="34" charset="0"/>
                <a:ea typeface="Aptos" panose="020B0004020202020204" pitchFamily="34" charset="0"/>
                <a:cs typeface="Arial" panose="020B0604020202020204" pitchFamily="34" charset="0"/>
              </a:rPr>
              <a:t>HPH. </a:t>
            </a:r>
            <a:r>
              <a:rPr lang="el-GR" sz="1800" dirty="0">
                <a:effectLst/>
                <a:latin typeface="Aptos" panose="020B0004020202020204" pitchFamily="34" charset="0"/>
                <a:ea typeface="Aptos" panose="020B0004020202020204" pitchFamily="34" charset="0"/>
                <a:cs typeface="Arial" panose="020B0604020202020204" pitchFamily="34" charset="0"/>
              </a:rPr>
              <a:t>Στη συνέχεια μελετήθηκε η διατηρησιμότητα και η αξιοποίηση των ΚΥΕ</a:t>
            </a: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Η ποσοτικοποίηση των αποτελεσμάτων έγινε με μέτρηση του ολικού και επιφανειακού ελαίου.</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Για το έλαιο ρίγανης μετρήθηκε η Καρβακρόλη καθώς αποτελεί περίπου το 80%  της κατά βάρος περιεκτικότητας, ενώ τα ολικά καροτενοειδή ισούνται πρακτικά με το λυκοπένιο, καθώς η ποσότητά τους στο </a:t>
            </a:r>
            <a:r>
              <a:rPr lang="el-GR" sz="1800" dirty="0" err="1">
                <a:effectLst/>
                <a:latin typeface="Aptos" panose="020B0004020202020204" pitchFamily="34" charset="0"/>
                <a:ea typeface="Aptos" panose="020B0004020202020204" pitchFamily="34" charset="0"/>
                <a:cs typeface="Arial" panose="020B0604020202020204" pitchFamily="34" charset="0"/>
              </a:rPr>
              <a:t>μικροφύκος</a:t>
            </a:r>
            <a:r>
              <a:rPr lang="el-GR" sz="1800" dirty="0">
                <a:effectLst/>
                <a:latin typeface="Aptos" panose="020B0004020202020204" pitchFamily="34" charset="0"/>
                <a:ea typeface="Aptos" panose="020B0004020202020204" pitchFamily="34" charset="0"/>
                <a:cs typeface="Arial" panose="020B0604020202020204" pitchFamily="34" charset="0"/>
              </a:rPr>
              <a:t> είναι αμελητέα συγκριτικά με την προστιθέμενη σε αυτό.</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351747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r>
              <a:rPr lang="el-GR" dirty="0"/>
              <a:t>Κατά τη μελέτη του </a:t>
            </a:r>
            <a:r>
              <a:rPr lang="en-US" dirty="0"/>
              <a:t>pH </a:t>
            </a:r>
            <a:r>
              <a:rPr lang="el-GR" dirty="0"/>
              <a:t>ρυθμίστηκε σε κάθε αιώρημα </a:t>
            </a:r>
            <a:r>
              <a:rPr lang="el-GR" dirty="0" err="1"/>
              <a:t>Χλορελλα</a:t>
            </a:r>
            <a:r>
              <a:rPr lang="el-GR" dirty="0"/>
              <a:t> το εκάστωτε </a:t>
            </a:r>
            <a:r>
              <a:rPr lang="en-US" dirty="0"/>
              <a:t>pH</a:t>
            </a:r>
            <a:r>
              <a:rPr lang="el-GR" dirty="0"/>
              <a:t>, στο διάλυμα προστέθηκε έλαιο και έγινε ανάδευση για 2 ώρες στους 30 βαθμούς. Στην συνέχεια το ίζημα παραλήφθηκε με φυγοκέντριση, υπέστη ξήρανση με λυοφιλίωση και οι τελικές κάψουλες παραλήφθηκαν με κοσκίνισμα.</a:t>
            </a:r>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44298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r>
              <a:rPr lang="el-GR" dirty="0"/>
              <a:t>Ομοίως για τη μελέτη αναλογίας μάζας ελαίου-κυττάρων και τις συνθήκες της </a:t>
            </a:r>
            <a:r>
              <a:rPr lang="en-US" dirty="0"/>
              <a:t>HPH </a:t>
            </a:r>
            <a:r>
              <a:rPr lang="el-GR" dirty="0"/>
              <a:t>παρασκευάστηκε αιώρημα σε ρυθμιστικό διάλυμα </a:t>
            </a:r>
            <a:r>
              <a:rPr lang="en-US" dirty="0"/>
              <a:t>pH10, </a:t>
            </a:r>
            <a:r>
              <a:rPr lang="el-GR" dirty="0"/>
              <a:t>στο </a:t>
            </a:r>
            <a:r>
              <a:rPr lang="el-GR" dirty="0" err="1"/>
              <a:t>οποόιο</a:t>
            </a:r>
            <a:r>
              <a:rPr lang="el-GR" dirty="0"/>
              <a:t> προστέθηκε έλαιο στην εκάστωτε αναλογία και </a:t>
            </a:r>
            <a:r>
              <a:rPr lang="el-GR" dirty="0" err="1"/>
              <a:t>ομογενοποιήθηκε</a:t>
            </a:r>
            <a:r>
              <a:rPr lang="el-GR" dirty="0"/>
              <a:t> αρχικά σε υψηλή ταχύτητα. Στη συνέχεια ακολούθησε ομογενοποίηση υψηλής πίεσης στις εκάστωτε συνθήκες, </a:t>
            </a:r>
            <a:r>
              <a:rPr lang="el-GR" dirty="0" err="1"/>
              <a:t>φυγοκέντρηση</a:t>
            </a:r>
            <a:r>
              <a:rPr lang="el-GR" dirty="0"/>
              <a:t>, λυοφιλίωση και κοσκίνισμα.</a:t>
            </a:r>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48489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r>
              <a:rPr lang="el-GR" dirty="0"/>
              <a:t>Κατά τη μελέτη διατηρησιμότητας φιαλίδια που περιείχαν ξηρές κάψουλες τοποθετήθηκαν σε σφραγισμένα γυάλινα δοχεία σε θερμοκρασιακό εύρος 10 έως 50 βαθμούς. Κάθε δοχείο περιείχε επίσης κορεσμένο διάλυμα διαφορετικών αλάτων, το οποίο σε συνδυασμό με την εκάστοτε θερμοκρασία επιτύγχανε συνθήκες σχετικής υγρασίας από 43 έως 98%.</a:t>
            </a:r>
          </a:p>
          <a:p>
            <a:r>
              <a:rPr lang="el-GR" dirty="0"/>
              <a:t>Για το έλαιο ρίγανης η δειγματοληψία διήρκησε 14 ημέρες ενώ για το λυκοπένιο 30.</a:t>
            </a:r>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663111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r>
              <a:rPr lang="el-GR" dirty="0"/>
              <a:t>Τέλος για την εκχύλιση των πρωτεϊνών αιώρημα </a:t>
            </a:r>
            <a:r>
              <a:rPr lang="el-GR" dirty="0" err="1"/>
              <a:t>Χλορέλα</a:t>
            </a:r>
            <a:r>
              <a:rPr lang="el-GR" dirty="0"/>
              <a:t> διήλθε στις εκάστωτε πιέσεις από </a:t>
            </a:r>
            <a:r>
              <a:rPr lang="en-US" dirty="0"/>
              <a:t>HPH</a:t>
            </a:r>
            <a:r>
              <a:rPr lang="el-GR" dirty="0"/>
              <a:t>, το </a:t>
            </a:r>
            <a:r>
              <a:rPr lang="en-US" dirty="0"/>
              <a:t>pH </a:t>
            </a:r>
            <a:r>
              <a:rPr lang="el-GR" dirty="0"/>
              <a:t>του ρυθμίστηκε στο 13 και έλαβε χώρα εκχύλιση για 6 ώρες σε θερμοκρασία 40 βαθμών. Η παραλαβή του ΚΥΕ έγινε με φυγοκέντριση, λυοφιλίωση και κοσκίνισμα.</a:t>
            </a:r>
          </a:p>
          <a:p>
            <a:r>
              <a:rPr lang="el-GR" dirty="0"/>
              <a:t>Η επακόλουθη ενθυλάκωση των ελαίων έγινε με τον ίδιο τρόπο όπως προηγουμένως, πλην της </a:t>
            </a:r>
            <a:r>
              <a:rPr lang="en-US" dirty="0"/>
              <a:t>HPH </a:t>
            </a:r>
            <a:r>
              <a:rPr lang="el-GR" dirty="0"/>
              <a:t>για δεύτερη φορά.</a:t>
            </a:r>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53521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r>
              <a:rPr lang="el-GR" dirty="0"/>
              <a:t>Η μέτρηση ολικού ελαίου έγινε με τον εκάστωτε πολικό διαλύτη σε ενυδατωμένες κάψουλες, ενώ η μέτρηση του επιφανειακού έγινε με εξάνιο σε ξηρό υλικό.  </a:t>
            </a:r>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268415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Σε αυτή την διαφάνεια παρατίθενται η καμπύλη απορρόφησης της καρβακρόλης και ο βιβλιογραφικός τύπος για την μέτρηση των καροτενοειδών που χρησιμοποιήθηκαν.</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Βιβλιογραφικά το φορτίο ενθυλάκωσης σε κάψουλες-κύτταρα υπολογίζεται ως η διαφορά μάζας ολικού και επιφανειακού ελαίου προς την συνολική μάζα των ξηρών καψουλών. Αυτό γίνεται καθώς αυτού του είδους τα </a:t>
            </a:r>
            <a:r>
              <a:rPr lang="el-GR" sz="1800" dirty="0" err="1">
                <a:effectLst/>
                <a:latin typeface="Aptos" panose="020B0004020202020204" pitchFamily="34" charset="0"/>
                <a:ea typeface="Aptos" panose="020B0004020202020204" pitchFamily="34" charset="0"/>
                <a:cs typeface="Arial" panose="020B0604020202020204" pitchFamily="34" charset="0"/>
              </a:rPr>
              <a:t>επικαλυπτικά</a:t>
            </a:r>
            <a:r>
              <a:rPr lang="el-GR" sz="1800" dirty="0">
                <a:effectLst/>
                <a:latin typeface="Aptos" panose="020B0004020202020204" pitchFamily="34" charset="0"/>
                <a:ea typeface="Aptos" panose="020B0004020202020204" pitchFamily="34" charset="0"/>
                <a:cs typeface="Arial" panose="020B0604020202020204" pitchFamily="34" charset="0"/>
              </a:rPr>
              <a:t> υλικά λόγω της φύσης του κυτταρικού τοιχώματος συγκρατούν με ασθενείς δεσμούς έλαιο στην επιφάνεια τους, το οποίο όμως δεν θεωρείται ενθυλακωμένο αφού είναι εκτεθειμένο στο περιβάλλον. </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Αντίστοιχα η αποδοτικότητα υπολογίζεται ως η μάζα ενθυλακωμένου ελαίου προς την μάζα ελαίου που χρησιμοποιήθηκε στη διεργασία.</a:t>
            </a:r>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8345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Μέθοδος και ένταση ανάδευσης της καλλιέργειας</a:t>
            </a:r>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3</a:t>
            </a:fld>
            <a:endParaRPr lang="el-GR"/>
          </a:p>
        </p:txBody>
      </p:sp>
    </p:spTree>
    <p:extLst>
      <p:ext uri="{BB962C8B-B14F-4D97-AF65-F5344CB8AC3E}">
        <p14:creationId xmlns:p14="http://schemas.microsoft.com/office/powerpoint/2010/main" val="20271939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effectLst/>
                <a:latin typeface="Aptos" panose="020B0004020202020204" pitchFamily="34" charset="0"/>
                <a:ea typeface="Aptos" panose="020B0004020202020204" pitchFamily="34" charset="0"/>
                <a:cs typeface="Arial" panose="020B0604020202020204" pitchFamily="34" charset="0"/>
              </a:rPr>
              <a:t>Από αυτά προέκυψαν τα εξής αποτελέσματα.</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365668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a:lnSpc>
                <a:spcPct val="107000"/>
              </a:lnSpc>
              <a:spcAft>
                <a:spcPts val="800"/>
              </a:spcAft>
            </a:pPr>
            <a:endParaRPr lang="en-US" sz="1800" dirty="0">
              <a:effectLst/>
              <a:latin typeface="Aptos" panose="020B0004020202020204" pitchFamily="34" charset="0"/>
              <a:ea typeface="Aptos" panose="020B0004020202020204" pitchFamily="34" charset="0"/>
              <a:cs typeface="Arial" panose="020B0604020202020204" pitchFamily="34" charset="0"/>
            </a:endParaRPr>
          </a:p>
          <a:p>
            <a:pPr marL="0" indent="0">
              <a:buFont typeface="Arial" panose="020B0604020202020204" pitchFamily="34" charset="0"/>
              <a:buNone/>
            </a:pPr>
            <a:r>
              <a:rPr lang="el-GR" sz="1800" dirty="0">
                <a:effectLst/>
                <a:latin typeface="Aptos" panose="020B0004020202020204" pitchFamily="34" charset="0"/>
                <a:ea typeface="Aptos" panose="020B0004020202020204" pitchFamily="34" charset="0"/>
                <a:cs typeface="Arial" panose="020B0604020202020204" pitchFamily="34" charset="0"/>
              </a:rPr>
              <a:t>Κατά την μελέτη του φορτίου ενθυλάκωσης συναρτήσει του </a:t>
            </a:r>
            <a:r>
              <a:rPr lang="en-US" sz="1800" dirty="0">
                <a:effectLst/>
                <a:latin typeface="Aptos" panose="020B0004020202020204" pitchFamily="34" charset="0"/>
                <a:ea typeface="Aptos" panose="020B0004020202020204" pitchFamily="34" charset="0"/>
                <a:cs typeface="Arial" panose="020B0604020202020204" pitchFamily="34" charset="0"/>
              </a:rPr>
              <a:t>pH </a:t>
            </a:r>
            <a:r>
              <a:rPr lang="el-GR" sz="1800" dirty="0">
                <a:effectLst/>
                <a:latin typeface="Aptos" panose="020B0004020202020204" pitchFamily="34" charset="0"/>
                <a:ea typeface="Aptos" panose="020B0004020202020204" pitchFamily="34" charset="0"/>
                <a:cs typeface="Arial" panose="020B0604020202020204" pitchFamily="34" charset="0"/>
              </a:rPr>
              <a:t>παρατηρήθηκε </a:t>
            </a:r>
            <a:r>
              <a:rPr lang="el-GR" sz="2800" dirty="0">
                <a:effectLst/>
                <a:latin typeface="Aptos" panose="020B0004020202020204" pitchFamily="34" charset="0"/>
                <a:ea typeface="Aptos" panose="020B0004020202020204" pitchFamily="34" charset="0"/>
                <a:cs typeface="Arial" panose="020B0604020202020204" pitchFamily="34" charset="0"/>
              </a:rPr>
              <a:t>σ</a:t>
            </a:r>
            <a:r>
              <a:rPr lang="el-GR" sz="2800" dirty="0"/>
              <a:t>ταδιακή αύξηση μέχρι επίτευξης μεγίστου, λόγω αύξησης διαπερατότητας μεμβράνης, και έπειτα απότομη μείωση λόγω απελευθερώσεις πρωτεϊνών και ιονισμού των μορίων τους. </a:t>
            </a:r>
          </a:p>
          <a:p>
            <a:pPr>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Από τα διαγράμματα φαίνεται η συμπεριφορά της καμπύλης της καρβακρόλης να παρουσιάζει εντονότερες διακυμάνσεις. Αυτές οφείλονται στο σχεδόν 3 φορές μικρότερο μέγεθός της  έναντι του λυκοπενίου, με αποτέλεσμα την μεγαλύτερη ευκολία  να εισέλθει στα κύτταρα.</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320956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Ίδια ακριβώς συμπεριφορά παρατηρήθηκε και για την αποδοτικότητα, οδηγώντας δίχως αμφιβολία στο συμπέρασμα ότι βέλτιστο </a:t>
            </a:r>
            <a:r>
              <a:rPr lang="en-US" sz="1800" dirty="0">
                <a:effectLst/>
                <a:latin typeface="Aptos" panose="020B0004020202020204" pitchFamily="34" charset="0"/>
                <a:ea typeface="Aptos" panose="020B0004020202020204" pitchFamily="34" charset="0"/>
                <a:cs typeface="Arial" panose="020B0604020202020204" pitchFamily="34" charset="0"/>
              </a:rPr>
              <a:t>pH </a:t>
            </a:r>
            <a:r>
              <a:rPr lang="el-GR" sz="1800" dirty="0">
                <a:effectLst/>
                <a:latin typeface="Aptos" panose="020B0004020202020204" pitchFamily="34" charset="0"/>
                <a:ea typeface="Aptos" panose="020B0004020202020204" pitchFamily="34" charset="0"/>
                <a:cs typeface="Arial" panose="020B0604020202020204" pitchFamily="34" charset="0"/>
              </a:rPr>
              <a:t>για την διεργασία και των δύο ελαίων αποτελεί το </a:t>
            </a:r>
            <a:r>
              <a:rPr lang="en-US" sz="1800" dirty="0">
                <a:effectLst/>
                <a:latin typeface="Aptos" panose="020B0004020202020204" pitchFamily="34" charset="0"/>
                <a:ea typeface="Aptos" panose="020B0004020202020204" pitchFamily="34" charset="0"/>
                <a:cs typeface="Arial" panose="020B0604020202020204" pitchFamily="34" charset="0"/>
              </a:rPr>
              <a:t>pH</a:t>
            </a:r>
            <a:r>
              <a:rPr lang="el-GR" sz="1800" dirty="0">
                <a:effectLst/>
                <a:latin typeface="Aptos" panose="020B0004020202020204" pitchFamily="34" charset="0"/>
                <a:ea typeface="Aptos" panose="020B0004020202020204" pitchFamily="34" charset="0"/>
                <a:cs typeface="Arial" panose="020B0604020202020204" pitchFamily="34" charset="0"/>
              </a:rPr>
              <a:t> 10.</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352425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Κατά την μελέτη του φορτίου ενθυλάκωσης συναρτήσει της αναλογίας μάζας ελαίου κυττάρων και των συνθηκών κατεργασίας </a:t>
            </a:r>
            <a:r>
              <a:rPr lang="en-US" sz="1800" dirty="0">
                <a:effectLst/>
                <a:latin typeface="Aptos" panose="020B0004020202020204" pitchFamily="34" charset="0"/>
                <a:ea typeface="Aptos" panose="020B0004020202020204" pitchFamily="34" charset="0"/>
                <a:cs typeface="Arial" panose="020B0604020202020204" pitchFamily="34" charset="0"/>
              </a:rPr>
              <a:t>HPH </a:t>
            </a:r>
            <a:r>
              <a:rPr lang="el-GR" sz="1800" dirty="0">
                <a:effectLst/>
                <a:latin typeface="Aptos" panose="020B0004020202020204" pitchFamily="34" charset="0"/>
                <a:ea typeface="Aptos" panose="020B0004020202020204" pitchFamily="34" charset="0"/>
                <a:cs typeface="Arial" panose="020B0604020202020204" pitchFamily="34" charset="0"/>
              </a:rPr>
              <a:t>προέκυψαν τα εξής διαγράμματα, αριστερά για την καρβακρόλη και δεξιά για το λυκοπένιο. Οι καμπύλες παρουσιάζουν αρχικά αύξηση του φορτίου σε ήπιες συνθήκες, καθώς αυξάνεται η διαπερατότητα του τοιχώματος των κυττάρων, μέχρι την επίτευξη μεγίστου, την οποία ακολουθεί σταδιακή μείωση του φορτίου. Η μείωση αυτή οφείλεται στην εκτεταμένη υποβάθμιση της δομής του κυττάρου. </a:t>
            </a:r>
          </a:p>
          <a:p>
            <a:pPr marL="457200">
              <a:lnSpc>
                <a:spcPct val="107000"/>
              </a:lnSpc>
              <a:spcAft>
                <a:spcPts val="800"/>
              </a:spcAft>
            </a:pPr>
            <a:endParaRPr lang="en-US"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Με άλλα λόγια η βελτιστοποίηση της διεργασίας επιτυγχάνεται κατά την ισορροπία των δύο αυτών φαινομένων.</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83759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Ίδια συμπεριφορά ως προς τις καμπύλες παρουσίασε και η αποδοτικότητα ενθυλάκωσης.</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Επιπλέον όμως παρατηρείται μια αναμενόμενη αύξησή της όσο μειώνεται η αναλογία μάζας ελαίου-κυττάρων. </a:t>
            </a: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Καθώς γίνεται χρήση μικρότερης ποσότητας ελαίου είναι εύκολο να διαπεράσει μεγάλο ποσοστό του  το τοίχωμα, με το φαινόμενο να ολοκληρώνεται απότομα όταν εξισορροπηθεί η συγκέντρωση του επιφανειακού με του ενθυλακωμένου. Αντίθετα στην περίπτωση των μεγαλύτερων συγκεντρώσεων παράγοντας για την ολοκλήρωση του φαινομένου της παθητικής διάχυσης είναι πιθανότατα ο κορεσμός του όγκου του κυττάρου.</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247959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gn="l">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Βασικό κριτήριο για την επιλογή της βέλτιστης συνθήκης αποτέλεσε το φορτίο ενθυλάκωσης, και έπειτα η αποδοτικότητα. Για αυτό το λόγο παρουσιάζονται διαγράμματα με μεμονωμένες τις καμπύλες για τα 2 περάσματα από </a:t>
            </a:r>
            <a:r>
              <a:rPr lang="en-US" sz="1800" dirty="0">
                <a:effectLst/>
                <a:latin typeface="Aptos" panose="020B0004020202020204" pitchFamily="34" charset="0"/>
                <a:ea typeface="Aptos" panose="020B0004020202020204" pitchFamily="34" charset="0"/>
                <a:cs typeface="Arial" panose="020B0604020202020204" pitchFamily="34" charset="0"/>
              </a:rPr>
              <a:t>HPH</a:t>
            </a:r>
            <a:r>
              <a:rPr lang="el-GR" sz="1800" dirty="0">
                <a:effectLst/>
                <a:latin typeface="Aptos" panose="020B0004020202020204" pitchFamily="34" charset="0"/>
                <a:ea typeface="Aptos" panose="020B0004020202020204" pitchFamily="34" charset="0"/>
                <a:cs typeface="Arial" panose="020B0604020202020204" pitchFamily="34" charset="0"/>
              </a:rPr>
              <a:t>, στις οποίες παρατηρούνται μέγιστες τιμές φορτίου. </a:t>
            </a:r>
          </a:p>
          <a:p>
            <a:pPr marL="457200" algn="l">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gn="l">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Αριστερά, στο διάγραμμα του φορτίου, βλέπουμε πως μεταξύ των τιμών για αναλογία ελαίου 3/4 και 200 </a:t>
            </a:r>
            <a:r>
              <a:rPr lang="en-US" sz="1800" dirty="0">
                <a:effectLst/>
                <a:latin typeface="Aptos" panose="020B0004020202020204" pitchFamily="34" charset="0"/>
                <a:ea typeface="Aptos" panose="020B0004020202020204" pitchFamily="34" charset="0"/>
                <a:cs typeface="Arial" panose="020B0604020202020204" pitchFamily="34" charset="0"/>
              </a:rPr>
              <a:t>bar</a:t>
            </a:r>
            <a:r>
              <a:rPr lang="el-GR" sz="1800" dirty="0">
                <a:effectLst/>
                <a:latin typeface="Aptos" panose="020B0004020202020204" pitchFamily="34" charset="0"/>
                <a:ea typeface="Aptos" panose="020B0004020202020204" pitchFamily="34" charset="0"/>
                <a:cs typeface="Arial" panose="020B0604020202020204" pitchFamily="34" charset="0"/>
              </a:rPr>
              <a:t>, κόκκινος κύκλος, και για αναλογία 4/4 και 300 </a:t>
            </a:r>
            <a:r>
              <a:rPr lang="en-US" sz="1800" dirty="0">
                <a:effectLst/>
                <a:latin typeface="Aptos" panose="020B0004020202020204" pitchFamily="34" charset="0"/>
                <a:ea typeface="Aptos" panose="020B0004020202020204" pitchFamily="34" charset="0"/>
                <a:cs typeface="Arial" panose="020B0604020202020204" pitchFamily="34" charset="0"/>
              </a:rPr>
              <a:t>bar</a:t>
            </a:r>
            <a:r>
              <a:rPr lang="el-GR" sz="1800" dirty="0">
                <a:effectLst/>
                <a:latin typeface="Aptos" panose="020B0004020202020204" pitchFamily="34" charset="0"/>
                <a:ea typeface="Aptos" panose="020B0004020202020204" pitchFamily="34" charset="0"/>
                <a:cs typeface="Arial" panose="020B0604020202020204" pitchFamily="34" charset="0"/>
              </a:rPr>
              <a:t>, μπλε κύκλος, δεν παρουσιάζονται σημαντικές διαφορές. Αυτό όπως ειπώθηκε προηγουμένως φαίνεται να συμβαίνει λόγω κορεσμού του διαθέσιμου όγκου του κυττάρου. </a:t>
            </a:r>
          </a:p>
          <a:p>
            <a:pPr marL="457200" algn="l">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Παρ όλα αυτά, λόγω της διαφοράς σε αναλογία ελαίου-κυττάρων, προκύπτουν σημαντικές διαφορές στην αποδοτικότητα της ενθυλάκωσης, όπως φαίνεται δεξιά, καθιστώντας έτσι την συνθήκη αναλογίας 3/4, πίεσης 200 </a:t>
            </a:r>
            <a:r>
              <a:rPr lang="en-US" sz="1800" dirty="0">
                <a:effectLst/>
                <a:latin typeface="Aptos" panose="020B0004020202020204" pitchFamily="34" charset="0"/>
                <a:ea typeface="Aptos" panose="020B0004020202020204" pitchFamily="34" charset="0"/>
                <a:cs typeface="Arial" panose="020B0604020202020204" pitchFamily="34" charset="0"/>
              </a:rPr>
              <a:t>bar </a:t>
            </a:r>
            <a:r>
              <a:rPr lang="el-GR" sz="1800" dirty="0">
                <a:effectLst/>
                <a:latin typeface="Aptos" panose="020B0004020202020204" pitchFamily="34" charset="0"/>
                <a:ea typeface="Aptos" panose="020B0004020202020204" pitchFamily="34" charset="0"/>
                <a:cs typeface="Arial" panose="020B0604020202020204" pitchFamily="34" charset="0"/>
              </a:rPr>
              <a:t>για 2 περάσματα την βέλτιστη από αυτές που μελετήθηκαν.</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r>
              <a:rPr lang="el-GR" sz="1800" dirty="0">
                <a:effectLst/>
                <a:latin typeface="Aptos" panose="020B0004020202020204" pitchFamily="34" charset="0"/>
                <a:ea typeface="Aptos" panose="020B0004020202020204" pitchFamily="34" charset="0"/>
                <a:cs typeface="Arial" panose="020B0604020202020204" pitchFamily="34" charset="0"/>
              </a:rPr>
              <a:t>Συγκεκριμένα επιτυγχάνεται φορτίο 38.52 Καρβακρόλης/100</a:t>
            </a:r>
            <a:r>
              <a:rPr lang="en-US" sz="1800" dirty="0">
                <a:effectLst/>
                <a:latin typeface="Aptos" panose="020B0004020202020204" pitchFamily="34" charset="0"/>
                <a:ea typeface="Aptos" panose="020B0004020202020204" pitchFamily="34" charset="0"/>
                <a:cs typeface="Arial" panose="020B0604020202020204" pitchFamily="34" charset="0"/>
              </a:rPr>
              <a:t>mg </a:t>
            </a:r>
            <a:r>
              <a:rPr lang="el-GR" sz="1800" dirty="0">
                <a:effectLst/>
                <a:latin typeface="Aptos" panose="020B0004020202020204" pitchFamily="34" charset="0"/>
                <a:ea typeface="Aptos" panose="020B0004020202020204" pitchFamily="34" charset="0"/>
                <a:cs typeface="Arial" panose="020B0604020202020204" pitchFamily="34" charset="0"/>
              </a:rPr>
              <a:t>ξηρών, συγκρίσιμο με τις τιμές της βιβλιογραφίας για ενθυλάκωση καρβακρόλης και άλλων αιθέριων ελαίων. Η αποδοτικότητα μάλιστα ανέρχεται στα 67.76%, αρκετά υψηλό ποσοστό.</a:t>
            </a:r>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224743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Τα αποτελέσματα για το λυκοπένιο παρουσίασαν κάποιες διαφορές, οι οποίες οφείλονται στη δυσκολία του να εισέλθει στο κύτταρο σε σχέση με την καρβακρόλη.  Παρατηρούμε πολύ μικρές διαφορές στις ήπιες κατεργασίες για αναλογία ελαίου-κυττάρων 4/4 και 3/4, ενώ όσο αναφορά την αποδοτικότητα ενθυλάκωσης οι τιμές της για την χαμηλή αναλογία ελαίου είναι της τάξης του 70-85%. </a:t>
            </a: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Καθώς όμως προτεραιότητα δόθηκε στην μεγιστοποίηση του φορτίου, το δίλλημα της βέλτιστης συνθήκης περιορίστηκε στις άλλες δύο αναλογίες.</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Τα σημεία με το βέλτιστο φορτίο, όπως φαίνονται κυκλωμένα στα διαγράμματα, βρέθηκαν σε αναλογία 3/4 και πιέσεις 200 και 300 </a:t>
            </a:r>
            <a:r>
              <a:rPr lang="en-US" sz="1800" dirty="0">
                <a:effectLst/>
                <a:latin typeface="Aptos" panose="020B0004020202020204" pitchFamily="34" charset="0"/>
                <a:ea typeface="Aptos" panose="020B0004020202020204" pitchFamily="34" charset="0"/>
                <a:cs typeface="Arial" panose="020B0604020202020204" pitchFamily="34" charset="0"/>
              </a:rPr>
              <a:t>bar </a:t>
            </a:r>
            <a:r>
              <a:rPr lang="el-GR" sz="1800" dirty="0">
                <a:effectLst/>
                <a:latin typeface="Aptos" panose="020B0004020202020204" pitchFamily="34" charset="0"/>
                <a:ea typeface="Aptos" panose="020B0004020202020204" pitchFamily="34" charset="0"/>
                <a:cs typeface="Arial" panose="020B0604020202020204" pitchFamily="34" charset="0"/>
              </a:rPr>
              <a:t>να μην παρουσιάζουν στατιστικά σημαντικές διαφορές σε φορτίο και αποδοτικότητα. Καθώς όμως η συνθήκη 200 </a:t>
            </a:r>
            <a:r>
              <a:rPr lang="en-US" sz="1800" dirty="0">
                <a:effectLst/>
                <a:latin typeface="Aptos" panose="020B0004020202020204" pitchFamily="34" charset="0"/>
                <a:ea typeface="Aptos" panose="020B0004020202020204" pitchFamily="34" charset="0"/>
                <a:cs typeface="Arial" panose="020B0604020202020204" pitchFamily="34" charset="0"/>
              </a:rPr>
              <a:t>bar </a:t>
            </a:r>
            <a:r>
              <a:rPr lang="el-GR" sz="1800" dirty="0">
                <a:effectLst/>
                <a:latin typeface="Aptos" panose="020B0004020202020204" pitchFamily="34" charset="0"/>
                <a:ea typeface="Aptos" panose="020B0004020202020204" pitchFamily="34" charset="0"/>
                <a:cs typeface="Arial" panose="020B0604020202020204" pitchFamily="34" charset="0"/>
              </a:rPr>
              <a:t>είναι λίγο πιο οικονομική, εφόσον εφαρμόζεται χαμηλότερη πίεση, αλλά και ίδια με την βέλτιστη συνθήκη για την καρβακρόλη επιλέχθηκε αυτή.</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Το μέγιστο φορτίο που επετεύχθη ήταν 3.58 </a:t>
            </a:r>
            <a:r>
              <a:rPr lang="en-US" sz="1800" dirty="0">
                <a:effectLst/>
                <a:latin typeface="Aptos" panose="020B0004020202020204" pitchFamily="34" charset="0"/>
                <a:ea typeface="Aptos" panose="020B0004020202020204" pitchFamily="34" charset="0"/>
                <a:cs typeface="Arial" panose="020B0604020202020204" pitchFamily="34" charset="0"/>
              </a:rPr>
              <a:t>mg </a:t>
            </a:r>
            <a:r>
              <a:rPr lang="el-GR" sz="1800" dirty="0">
                <a:effectLst/>
                <a:latin typeface="Aptos" panose="020B0004020202020204" pitchFamily="34" charset="0"/>
                <a:ea typeface="Aptos" panose="020B0004020202020204" pitchFamily="34" charset="0"/>
                <a:cs typeface="Arial" panose="020B0604020202020204" pitchFamily="34" charset="0"/>
              </a:rPr>
              <a:t>Λυκοπενίου/100 </a:t>
            </a:r>
            <a:r>
              <a:rPr lang="en-US" sz="1800" dirty="0">
                <a:effectLst/>
                <a:latin typeface="Aptos" panose="020B0004020202020204" pitchFamily="34" charset="0"/>
                <a:ea typeface="Aptos" panose="020B0004020202020204" pitchFamily="34" charset="0"/>
                <a:cs typeface="Arial" panose="020B0604020202020204" pitchFamily="34" charset="0"/>
              </a:rPr>
              <a:t>mg </a:t>
            </a:r>
            <a:r>
              <a:rPr lang="el-GR" sz="1800" dirty="0">
                <a:effectLst/>
                <a:latin typeface="Aptos" panose="020B0004020202020204" pitchFamily="34" charset="0"/>
                <a:ea typeface="Aptos" panose="020B0004020202020204" pitchFamily="34" charset="0"/>
                <a:cs typeface="Arial" panose="020B0604020202020204" pitchFamily="34" charset="0"/>
              </a:rPr>
              <a:t>ξηρών καψουλών με απόδοση 66.39%, παρεμφερή με αυτή της καρβακρόλης. Αν και η μέθοδος υστερεί σε σύγκριση με βιβλιογραφικές μεθόδους που χρησιμοποιούν </a:t>
            </a:r>
            <a:r>
              <a:rPr lang="el-GR" sz="1800" dirty="0" err="1">
                <a:effectLst/>
                <a:latin typeface="Aptos" panose="020B0004020202020204" pitchFamily="34" charset="0"/>
                <a:ea typeface="Aptos" panose="020B0004020202020204" pitchFamily="34" charset="0"/>
                <a:cs typeface="Arial" panose="020B0604020202020204" pitchFamily="34" charset="0"/>
              </a:rPr>
              <a:t>γαλακτοματοποιητές</a:t>
            </a:r>
            <a:r>
              <a:rPr lang="el-GR" sz="1800" dirty="0">
                <a:effectLst/>
                <a:latin typeface="Aptos" panose="020B0004020202020204" pitchFamily="34" charset="0"/>
                <a:ea typeface="Aptos" panose="020B0004020202020204" pitchFamily="34" charset="0"/>
                <a:cs typeface="Arial" panose="020B0604020202020204" pitchFamily="34" charset="0"/>
              </a:rPr>
              <a:t>, η χρήση τους μειώνει την βιοδιαθεσιμότητά του λυκοπενίου και αυξάνει το κόστος σε πρώτες ύλες. </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679398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Αφού αποφασίστηκαν ποιες θεωρούνται ως βέλτιστες συνθήκες ακολούθως </a:t>
            </a:r>
            <a:r>
              <a:rPr lang="el-GR" sz="1800" dirty="0" err="1">
                <a:effectLst/>
                <a:latin typeface="Aptos" panose="020B0004020202020204" pitchFamily="34" charset="0"/>
                <a:ea typeface="Aptos" panose="020B0004020202020204" pitchFamily="34" charset="0"/>
                <a:cs typeface="Arial" panose="020B0604020202020204" pitchFamily="34" charset="0"/>
              </a:rPr>
              <a:t>διεξήχθει</a:t>
            </a:r>
            <a:r>
              <a:rPr lang="el-GR" sz="1800" dirty="0">
                <a:effectLst/>
                <a:latin typeface="Aptos" panose="020B0004020202020204" pitchFamily="34" charset="0"/>
                <a:ea typeface="Aptos" panose="020B0004020202020204" pitchFamily="34" charset="0"/>
                <a:cs typeface="Arial" panose="020B0604020202020204" pitchFamily="34" charset="0"/>
              </a:rPr>
              <a:t> το πείραμα διατηρησιμότητας των καψουλών που προέκυψαν σε αυτές.</a:t>
            </a: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Σε αυτή τη διαφάνεια παρατίθενται οι καμπύλες ποσοστού ενθυλακωμένης καρβακρόλης συναρτήσει του χρόνου για τις διάφορες θερμοκρασίες όπως προέκυψαν από αυτόν τον τύπο. Η κόκκινη γραμμή αντιστοιχεί στο όριο διατηρησιμότητας, το οποίο επιλέχθηκε αυθαίρετα ίσο με 80% τις αρχικής συγκέντρωσης. Οι κάψουλες θεωρούνται επαρκώς διατηρημένες για οποιοδήποτε συγκέντρωση άνωθεν του ορίου.</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Καθώς η καρβακρόλη δεν παρουσίασε υποβάθμιση λόγω θερμοκρασίας, όλες οι καμπύλες αρχικά παρουσιάζουν μείωση και στη συνέχεια σταθεροποιούνται σε μία τιμή, η οποία εξαρτάται αποκλειστικά από τη σχετική υγρασία. Η ισορροπία αυτή προκύπτει όταν η συγκέντρωση εξωτερικού και ενθυλακωμένου ελαίου φτάσει σε ισορροπία, με αποτέλεσμα τον τερματισμό της παθητικής διάχυσης προ το εξωτερικό της  κάψουλας. </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Αύξηση της θερμοκρασίας προκαλεί επιτάχυνση του φαινομένου, καταλήγοντας πιο γρήγορα σε ισορροπία, ενώ αύξηση της σχετικής υγρασίας οδηγεί σε αυξημένη τελική τιμή απελευθέρωσης ελαίου.</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746391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Αυτά γίνονται πιο εύκολα αντιληπτά μέσω του παρακάτω διαγράμματος, που παρουσιάζει το ποσοστό ενθυλακωμένης καρβακρόλης την τελευταία ημέρα συναρτήσει της σχετικής υγρασίας για διαφορετικές θερμοκρασίες.</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indent="381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Οι μέγιστες τιμές φορτίου που παρατηρήθηκαν στις 2 χαμηλότερες τιμές σχετικής υγρασίας και θερμοκρασία 50</a:t>
            </a:r>
            <a:r>
              <a:rPr lang="en-US" sz="1800" baseline="30000" dirty="0">
                <a:effectLst/>
                <a:latin typeface="Aptos" panose="020B0004020202020204" pitchFamily="34" charset="0"/>
                <a:ea typeface="Aptos" panose="020B0004020202020204" pitchFamily="34" charset="0"/>
                <a:cs typeface="Arial" panose="020B0604020202020204" pitchFamily="34" charset="0"/>
              </a:rPr>
              <a:t>o</a:t>
            </a:r>
            <a:r>
              <a:rPr lang="en-US" sz="1800" dirty="0">
                <a:effectLst/>
                <a:latin typeface="Aptos" panose="020B0004020202020204" pitchFamily="34" charset="0"/>
                <a:ea typeface="Aptos" panose="020B0004020202020204" pitchFamily="34" charset="0"/>
                <a:cs typeface="Arial" panose="020B0604020202020204" pitchFamily="34" charset="0"/>
              </a:rPr>
              <a:t>C</a:t>
            </a:r>
            <a:r>
              <a:rPr lang="el-GR" sz="1800" dirty="0">
                <a:effectLst/>
                <a:latin typeface="Aptos" panose="020B0004020202020204" pitchFamily="34" charset="0"/>
                <a:ea typeface="Aptos" panose="020B0004020202020204" pitchFamily="34" charset="0"/>
                <a:cs typeface="Arial" panose="020B0604020202020204" pitchFamily="34" charset="0"/>
              </a:rPr>
              <a:t> δεν παρουσίασαν σημαντική διαφορά από το αρχικό. </a:t>
            </a:r>
          </a:p>
          <a:p>
            <a:pPr marL="457200" indent="381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Οι τιμές ποσοστού για σχετική υγρασία μέχρι 85% ήταν παρεμφερείς ενώ απότομη αύξηση στην απελευθέρωση της ουσίας παρατηρήθηκε για τιμές άνω του 92.31%. Οι συνθήκη διατηρησιμότητας επιτεύχθηκε για όλες τις τιμές κάτω του 92.31%, ανεξάρτητα της θερμοκρασίας.</a:t>
            </a:r>
          </a:p>
          <a:p>
            <a:pPr marL="457200" indent="381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Συμπερασματικά προτείνεται η ενσωμάτωση των καψουλών ελαίου ρίγανης σε προϊόντα ραφιού και χαμηλής ενεργότητας νερού που αποθηκεύονται σε ξηρό περιβάλλον.</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97042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Αντίθετα με την καρβακρόλη, το λυκοπένιο όπως ήταν αναμενόμενο παρουσίασε εντονότερη και ταχύτερη μείωση καθώς αυξανόταν η θερμοκρασία αποθήκευσης. Παράλληλα φάνηκε πως αύξηση της σχετικής υγρασίας επιτυγχάνει αναχαίτηση της υποβάθμισης τους, κάτι που στη βιβλιογραφία αποδίδεται στην προστασία της ουσίας από  τα μόρια νερού.  </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Η συμπεριφορά της καμπύλης στις δυο χαμηλές θερμοκρασίες είναι αρχικά σταθερή, λόγω της επίδρασης της υγρασίας, ενώ στη συνέχεια γίνεται φθίνουσα. Μάλιστα στους 10 βαθμούς και στις υψηλότερες τιμές υγρασίας, άνω του 95%, παρατηρείται σχετική σταθεροποίηση του ποσοστού μετά την 14</a:t>
            </a:r>
            <a:r>
              <a:rPr lang="el-GR" sz="1800" baseline="30000" dirty="0">
                <a:effectLst/>
                <a:latin typeface="Aptos" panose="020B0004020202020204" pitchFamily="34" charset="0"/>
                <a:ea typeface="Aptos" panose="020B0004020202020204" pitchFamily="34" charset="0"/>
                <a:cs typeface="Arial" panose="020B0604020202020204" pitchFamily="34" charset="0"/>
              </a:rPr>
              <a:t>η</a:t>
            </a:r>
            <a:r>
              <a:rPr lang="el-GR" sz="1800" dirty="0">
                <a:effectLst/>
                <a:latin typeface="Aptos" panose="020B0004020202020204" pitchFamily="34" charset="0"/>
                <a:ea typeface="Aptos" panose="020B0004020202020204" pitchFamily="34" charset="0"/>
                <a:cs typeface="Arial" panose="020B0604020202020204" pitchFamily="34" charset="0"/>
              </a:rPr>
              <a:t> ημέρα. Για τις δύο υψηλότερες θερμοκρασίες η υποβάθμιση τις πρώτες μέρες είναι απότομη, ενώ στη συνέχεια εξομαλύνεται. Μάλιστα στους 50 βαθμούς οι κάψουλες με βάσει της συνθήκης διατηρησιμότητας έχουν υποβαθμιστεί επαρκώς από την πρώτη κιόλας ημέρα. Αξίζει να σημειωθεί ότι σε θερμοκρασία περιβάλλοντος 20 βαθμών, η κάψουλες πληρούν την συνθήκη για διάστημα 4 έως 14 ημέρων, ανάλογα την σχετική υγρασία.</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48444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indent="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Οι μέθοδοι καλλιέργειας χωρίζονται σε 2 τύπους, στις ανοιχτού τύπου και στις πιο προηγμένες κλειστού τύπου.</a:t>
            </a:r>
          </a:p>
          <a:p>
            <a:pPr indent="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a:t>
            </a:r>
            <a:r>
              <a:rPr lang="en-US" sz="1800" dirty="0">
                <a:effectLst/>
                <a:latin typeface="Aptos" panose="020B0004020202020204" pitchFamily="34" charset="0"/>
                <a:ea typeface="Aptos" panose="020B0004020202020204" pitchFamily="34" charset="0"/>
                <a:cs typeface="Arial" panose="020B0604020202020204" pitchFamily="34" charset="0"/>
              </a:rPr>
              <a:t>PBR</a:t>
            </a:r>
            <a:r>
              <a:rPr lang="el-GR" sz="1800" dirty="0">
                <a:effectLst/>
                <a:latin typeface="Aptos" panose="020B0004020202020204" pitchFamily="34" charset="0"/>
                <a:ea typeface="Aptos" panose="020B0004020202020204" pitchFamily="34" charset="0"/>
                <a:cs typeface="Arial" panose="020B0604020202020204" pitchFamily="34" charset="0"/>
              </a:rPr>
              <a:t>: </a:t>
            </a:r>
            <a:r>
              <a:rPr lang="en-US" sz="1800" dirty="0">
                <a:effectLst/>
                <a:latin typeface="Aptos" panose="020B0004020202020204" pitchFamily="34" charset="0"/>
                <a:ea typeface="Aptos" panose="020B0004020202020204" pitchFamily="34" charset="0"/>
                <a:cs typeface="Arial" panose="020B0604020202020204" pitchFamily="34" charset="0"/>
              </a:rPr>
              <a:t>photo</a:t>
            </a:r>
            <a:r>
              <a:rPr lang="el-GR" sz="1800" dirty="0">
                <a:effectLst/>
                <a:latin typeface="Aptos" panose="020B0004020202020204" pitchFamily="34" charset="0"/>
                <a:ea typeface="Aptos" panose="020B0004020202020204" pitchFamily="34" charset="0"/>
                <a:cs typeface="Arial" panose="020B0604020202020204" pitchFamily="34" charset="0"/>
              </a:rPr>
              <a:t>-</a:t>
            </a:r>
            <a:r>
              <a:rPr lang="en-US" sz="1800" dirty="0">
                <a:effectLst/>
                <a:latin typeface="Aptos" panose="020B0004020202020204" pitchFamily="34" charset="0"/>
                <a:ea typeface="Aptos" panose="020B0004020202020204" pitchFamily="34" charset="0"/>
                <a:cs typeface="Arial" panose="020B0604020202020204" pitchFamily="34" charset="0"/>
              </a:rPr>
              <a:t>bio</a:t>
            </a:r>
            <a:r>
              <a:rPr lang="el-GR" sz="1800" dirty="0">
                <a:effectLst/>
                <a:latin typeface="Aptos" panose="020B0004020202020204" pitchFamily="34" charset="0"/>
                <a:ea typeface="Aptos" panose="020B0004020202020204" pitchFamily="34" charset="0"/>
                <a:cs typeface="Arial" panose="020B0604020202020204" pitchFamily="34" charset="0"/>
              </a:rPr>
              <a:t>-</a:t>
            </a:r>
            <a:r>
              <a:rPr lang="en-US" sz="1800" dirty="0">
                <a:effectLst/>
                <a:latin typeface="Aptos" panose="020B0004020202020204" pitchFamily="34" charset="0"/>
                <a:ea typeface="Aptos" panose="020B0004020202020204" pitchFamily="34" charset="0"/>
                <a:cs typeface="Arial" panose="020B0604020202020204" pitchFamily="34" charset="0"/>
              </a:rPr>
              <a:t>reactor</a:t>
            </a:r>
            <a:r>
              <a:rPr lang="el-GR" sz="1800" dirty="0">
                <a:effectLst/>
                <a:latin typeface="Aptos" panose="020B0004020202020204" pitchFamily="34" charset="0"/>
                <a:ea typeface="Aptos" panose="020B0004020202020204" pitchFamily="34" charset="0"/>
                <a:cs typeface="Arial" panose="020B0604020202020204" pitchFamily="34" charset="0"/>
              </a:rPr>
              <a:t>]</a:t>
            </a:r>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4</a:t>
            </a:fld>
            <a:endParaRPr lang="el-GR"/>
          </a:p>
        </p:txBody>
      </p:sp>
    </p:spTree>
    <p:extLst>
      <p:ext uri="{BB962C8B-B14F-4D97-AF65-F5344CB8AC3E}">
        <p14:creationId xmlns:p14="http://schemas.microsoft.com/office/powerpoint/2010/main" val="1412465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Όπως και για την καρβακρόλη ενδιαφέροντα συμπεράσματα προκύπτουν από το διάγραμμα του ποσοστού λυκοπενίου την τελευταία ημέρα. Εξαιρουμένης της θερμοκρασίας των 50 βαθμών, όπου η υποβάθμιση της ουσίας είναι ραγδαία, παρατηρούμε ότι οι άλλες 3 καμπύλες έχουν σχεδόν παράλληλη συμπεριφορά. </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Μέγιστες τιμές 80 και 83% παρατηρήθηκαν στη θερμοκρασία των 10 βαθμών για τις 2 υψηλότερες τιμές υγρασίας, ενώ αποτελούν τις μόνες συνθήκες που πληρούν οριακά την συνθήκη διατηρησιμότητας σε διάστημα τουλάχιστον 1 μήνα. Αντίστοιχα για τους 50 βαθμούς και την χαμηλότερη τιμή σχετικής υγρασίας βρέθηκε πως η υποβάθμιση του λυκοπενίου είναι πρακτικά πλήρης.</a:t>
            </a:r>
          </a:p>
          <a:p>
            <a:pPr marL="457200">
              <a:lnSpc>
                <a:spcPct val="107000"/>
              </a:lnSpc>
              <a:spcAft>
                <a:spcPts val="800"/>
              </a:spcAft>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Συμπερασματικά προτείνεται η ένταξη των καψουλών λυκοπενίου σε προϊόντα ψυγείου και υψηλής ενεργότητας νερού με αποθήκευση σε όσο το δυνατόν χαμηλότερη θερμοκρασία.</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871869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Τελευταία ακολουθούν τα εξίσου ενδιαφέροντα αποτελέσματα της αξιοποίησης κυτταρικών υπολειμμάτων εκχύλισης πρωτεϊνών, εν συντομία ΚΥΕ.</a:t>
            </a: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Τόσο για την καρβακρόλη όσο και για το λυκοπένιο, η αύξηση των δυο παραμέτρων σε σχέση με το κοντρόλ ήταν πολύ μικρή αρχικά, και στη συνέχεια μειώνεται με απότομο ρυθμό. Αυτό οδηγεί στο συμπέρασμα ότι λόγω των ήδη έντονων συνθηκών κατεργασίας, θυμίζω 6 ώρες σε έντονα αλκαλικό </a:t>
            </a:r>
            <a:r>
              <a:rPr lang="en-US" sz="1800" dirty="0">
                <a:effectLst/>
                <a:latin typeface="Aptos" panose="020B0004020202020204" pitchFamily="34" charset="0"/>
                <a:ea typeface="Aptos" panose="020B0004020202020204" pitchFamily="34" charset="0"/>
                <a:cs typeface="Arial" panose="020B0604020202020204" pitchFamily="34" charset="0"/>
              </a:rPr>
              <a:t>pH </a:t>
            </a:r>
            <a:r>
              <a:rPr lang="el-GR" sz="1800" dirty="0">
                <a:effectLst/>
                <a:latin typeface="Aptos" panose="020B0004020202020204" pitchFamily="34" charset="0"/>
                <a:ea typeface="Aptos" panose="020B0004020202020204" pitchFamily="34" charset="0"/>
                <a:cs typeface="Arial" panose="020B0604020202020204" pitchFamily="34" charset="0"/>
              </a:rPr>
              <a:t>και θερμοκρασία 40 βαθμούς, το τοίχωμα έχει υποβαθμιστεί σε τέτοια έκταση ώστε η επιρροή της </a:t>
            </a:r>
            <a:r>
              <a:rPr lang="en-US" sz="1800" dirty="0">
                <a:effectLst/>
                <a:latin typeface="Aptos" panose="020B0004020202020204" pitchFamily="34" charset="0"/>
                <a:ea typeface="Aptos" panose="020B0004020202020204" pitchFamily="34" charset="0"/>
                <a:cs typeface="Arial" panose="020B0604020202020204" pitchFamily="34" charset="0"/>
              </a:rPr>
              <a:t>HPH </a:t>
            </a:r>
            <a:r>
              <a:rPr lang="el-GR" sz="1800" dirty="0">
                <a:effectLst/>
                <a:latin typeface="Aptos" panose="020B0004020202020204" pitchFamily="34" charset="0"/>
                <a:ea typeface="Aptos" panose="020B0004020202020204" pitchFamily="34" charset="0"/>
                <a:cs typeface="Arial" panose="020B0604020202020204" pitchFamily="34" charset="0"/>
              </a:rPr>
              <a:t>να είναι αμελητέα. </a:t>
            </a: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Τα φορτία που παρατηρήθηκαν ήταν 24.01 </a:t>
            </a:r>
            <a:r>
              <a:rPr lang="en-US" sz="1800" dirty="0">
                <a:effectLst/>
                <a:latin typeface="Aptos" panose="020B0004020202020204" pitchFamily="34" charset="0"/>
                <a:ea typeface="Aptos" panose="020B0004020202020204" pitchFamily="34" charset="0"/>
                <a:cs typeface="Arial" panose="020B0604020202020204" pitchFamily="34" charset="0"/>
              </a:rPr>
              <a:t>mg </a:t>
            </a:r>
            <a:r>
              <a:rPr lang="el-GR" sz="1800" dirty="0">
                <a:effectLst/>
                <a:latin typeface="Aptos" panose="020B0004020202020204" pitchFamily="34" charset="0"/>
                <a:ea typeface="Aptos" panose="020B0004020202020204" pitchFamily="34" charset="0"/>
                <a:cs typeface="Arial" panose="020B0604020202020204" pitchFamily="34" charset="0"/>
              </a:rPr>
              <a:t>καρβακρόλης/100</a:t>
            </a:r>
            <a:r>
              <a:rPr lang="en-US" sz="1800" dirty="0">
                <a:effectLst/>
                <a:latin typeface="Aptos" panose="020B0004020202020204" pitchFamily="34" charset="0"/>
                <a:ea typeface="Aptos" panose="020B0004020202020204" pitchFamily="34" charset="0"/>
                <a:cs typeface="Arial" panose="020B0604020202020204" pitchFamily="34" charset="0"/>
              </a:rPr>
              <a:t>mg </a:t>
            </a:r>
            <a:r>
              <a:rPr lang="el-GR" sz="1800" dirty="0">
                <a:effectLst/>
                <a:latin typeface="Aptos" panose="020B0004020202020204" pitchFamily="34" charset="0"/>
                <a:ea typeface="Aptos" panose="020B0004020202020204" pitchFamily="34" charset="0"/>
                <a:cs typeface="Arial" panose="020B0604020202020204" pitchFamily="34" charset="0"/>
              </a:rPr>
              <a:t>ξηρών καψουλών και 1.06</a:t>
            </a:r>
            <a:r>
              <a:rPr lang="en-US" sz="1800" dirty="0">
                <a:effectLst/>
                <a:latin typeface="Aptos" panose="020B0004020202020204" pitchFamily="34" charset="0"/>
                <a:ea typeface="Aptos" panose="020B0004020202020204" pitchFamily="34" charset="0"/>
                <a:cs typeface="Arial" panose="020B0604020202020204" pitchFamily="34" charset="0"/>
              </a:rPr>
              <a:t>mg </a:t>
            </a:r>
            <a:r>
              <a:rPr lang="el-GR" sz="1800" dirty="0">
                <a:effectLst/>
                <a:latin typeface="Aptos" panose="020B0004020202020204" pitchFamily="34" charset="0"/>
                <a:ea typeface="Aptos" panose="020B0004020202020204" pitchFamily="34" charset="0"/>
                <a:cs typeface="Arial" panose="020B0604020202020204" pitchFamily="34" charset="0"/>
              </a:rPr>
              <a:t>λυκοπενίου /100 </a:t>
            </a:r>
            <a:r>
              <a:rPr lang="en-US" sz="1800" dirty="0">
                <a:effectLst/>
                <a:latin typeface="Aptos" panose="020B0004020202020204" pitchFamily="34" charset="0"/>
                <a:ea typeface="Aptos" panose="020B0004020202020204" pitchFamily="34" charset="0"/>
                <a:cs typeface="Arial" panose="020B0604020202020204" pitchFamily="34" charset="0"/>
              </a:rPr>
              <a:t>mg </a:t>
            </a:r>
            <a:r>
              <a:rPr lang="el-GR" sz="1800" dirty="0">
                <a:effectLst/>
                <a:latin typeface="Aptos" panose="020B0004020202020204" pitchFamily="34" charset="0"/>
                <a:ea typeface="Aptos" panose="020B0004020202020204" pitchFamily="34" charset="0"/>
                <a:cs typeface="Arial" panose="020B0604020202020204" pitchFamily="34" charset="0"/>
              </a:rPr>
              <a:t>ξηρών καψουλών.</a:t>
            </a:r>
          </a:p>
          <a:p>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422941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DF83-6487-539A-4900-E776213C12C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6E98A9C6-9E58-8520-9A00-8A88C9D255E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E947666E-6505-5E0A-E8E1-F519A7D5B1E2}"/>
              </a:ext>
            </a:extLst>
          </p:cNvPr>
          <p:cNvSpPr>
            <a:spLocks noGrp="1"/>
          </p:cNvSpPr>
          <p:nvPr>
            <p:ph type="body" idx="1"/>
          </p:nvPr>
        </p:nvSpPr>
        <p:spPr/>
        <p:txBody>
          <a:bodyPr/>
          <a:lstStyle/>
          <a:p>
            <a:r>
              <a:rPr lang="el-GR" sz="1800" dirty="0">
                <a:effectLst/>
                <a:latin typeface="Aptos" panose="020B0004020202020204" pitchFamily="34" charset="0"/>
                <a:ea typeface="Aptos" panose="020B0004020202020204" pitchFamily="34" charset="0"/>
                <a:cs typeface="Arial" panose="020B0604020202020204" pitchFamily="34" charset="0"/>
              </a:rPr>
              <a:t>Ενδιαφέρον παρουσιάζει η σύγκριση της βέλτιστης συνθήκης για τα Κυτταρικά Υπολείμματα με την βέλτιστη συνθήκη μη επεξεργασμένων με εκχύλιση κυττάρων. Για την καρβακρόλη παρατηρείται σχετικά μικρή μείωση του φορτίου, της τάξης του 37%, αντίθετα από το λυκοπένιο όπου παρουσιάζεται διπλάσια. </a:t>
            </a:r>
          </a:p>
          <a:p>
            <a:endParaRPr lang="el-GR" sz="1800" dirty="0">
              <a:effectLst/>
              <a:latin typeface="Aptos" panose="020B0004020202020204" pitchFamily="34" charset="0"/>
              <a:ea typeface="Aptos" panose="020B0004020202020204" pitchFamily="34" charset="0"/>
              <a:cs typeface="Arial" panose="020B0604020202020204" pitchFamily="34" charset="0"/>
            </a:endParaRPr>
          </a:p>
          <a:p>
            <a:r>
              <a:rPr lang="el-GR" sz="1800" dirty="0">
                <a:effectLst/>
                <a:latin typeface="Aptos" panose="020B0004020202020204" pitchFamily="34" charset="0"/>
                <a:ea typeface="Aptos" panose="020B0004020202020204" pitchFamily="34" charset="0"/>
                <a:cs typeface="Arial" panose="020B0604020202020204" pitchFamily="34" charset="0"/>
              </a:rPr>
              <a:t>Πρέπει σε κάθε περίπτωση όμως να αναλογιστούμε ότι στην περίπτωση του πρώτου πειράματος, η ήδη υψηλής αξίας πρώτη ύλη εμπλουτίζεται με υψηλής αξίας βιοδραστικά συστατικά, συνεπώς απώτερος σκοπός είναι η μεγιστοποίηση της ενθυλάκωσης. Αντίθετα σε αυτήν την περίπτωση γίνεται χρήση ενός παραπροϊόντος διεργασίας, χαμηλής αρχικά αξίας, το οποίο με τον εμπλουτισμό του διευρύνεται η χρήση της συνολικής βιομάζας, συνεπώς υπάρχουν μεγαλύτερα όρια ανεκτικότητας όσο αναφορά την ποιότητα των τελικών καψουλών. </a:t>
            </a:r>
          </a:p>
          <a:p>
            <a:endParaRPr lang="el-GR" sz="1800" dirty="0">
              <a:effectLst/>
              <a:latin typeface="Aptos" panose="020B0004020202020204" pitchFamily="34" charset="0"/>
              <a:ea typeface="Aptos" panose="020B0004020202020204" pitchFamily="34" charset="0"/>
              <a:cs typeface="Arial" panose="020B0604020202020204" pitchFamily="34" charset="0"/>
            </a:endParaRPr>
          </a:p>
          <a:p>
            <a:r>
              <a:rPr lang="el-GR" sz="1800" dirty="0">
                <a:effectLst/>
                <a:latin typeface="Aptos" panose="020B0004020202020204" pitchFamily="34" charset="0"/>
                <a:ea typeface="Aptos" panose="020B0004020202020204" pitchFamily="34" charset="0"/>
                <a:cs typeface="Arial" panose="020B0604020202020204" pitchFamily="34" charset="0"/>
              </a:rPr>
              <a:t>Τέλος όσο αναφορά το λυκοπένιο, συχνά χρησιμοποιείται ως χρωστική σε μικρές ποσότητες στα τρόφιμα, συνεπώς δεν περιορίζεται η χρηστικότητα των καψουλών από την μειωμένη συγκέντρωσή του. </a:t>
            </a:r>
            <a:endParaRPr lang="el-GR" dirty="0"/>
          </a:p>
        </p:txBody>
      </p:sp>
      <p:sp>
        <p:nvSpPr>
          <p:cNvPr id="4" name="Θέση αριθμού διαφάνειας 3">
            <a:extLst>
              <a:ext uri="{FF2B5EF4-FFF2-40B4-BE49-F238E27FC236}">
                <a16:creationId xmlns:a16="http://schemas.microsoft.com/office/drawing/2014/main" id="{EA8492F2-2FA0-2310-E819-D596BDE2BE2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792749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800" dirty="0">
                <a:effectLst/>
                <a:latin typeface="Aptos" panose="020B0004020202020204" pitchFamily="34" charset="0"/>
                <a:ea typeface="Aptos" panose="020B0004020202020204" pitchFamily="34" charset="0"/>
                <a:cs typeface="Arial" panose="020B0604020202020204" pitchFamily="34" charset="0"/>
              </a:rPr>
              <a:t>Με την ελπίδα να μη σας κούρασα πολύ, νομίζω είναι η κατάλληλη ώρα να περάσουμε στα συμπεράσματα…</a:t>
            </a: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8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Η ενθυλάκωση και των δύο ελαίων γίνεται βέλτιστα σε </a:t>
            </a:r>
            <a:r>
              <a:rPr lang="en-US" sz="1200" b="1" dirty="0">
                <a:solidFill>
                  <a:prstClr val="black"/>
                </a:solidFill>
                <a:latin typeface="Calibri" panose="020F0502020204030204" pitchFamily="34" charset="0"/>
                <a:ea typeface="Calibri" panose="020F0502020204030204" pitchFamily="34" charset="0"/>
                <a:cs typeface="Arial" panose="020B0604020202020204" pitchFamily="34" charset="0"/>
              </a:rPr>
              <a:t>pH 10</a:t>
            </a:r>
            <a:endParaRPr lang="el-GR" dirty="0"/>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Η αύξηση της πίεσης και του αριθμού περασμάτων </a:t>
            </a:r>
            <a:r>
              <a:rPr lang="el-GR" sz="1200">
                <a:solidFill>
                  <a:prstClr val="black"/>
                </a:solidFill>
                <a:latin typeface="Calibri" panose="020F0502020204030204" pitchFamily="34" charset="0"/>
                <a:ea typeface="Calibri" panose="020F0502020204030204" pitchFamily="34" charset="0"/>
                <a:cs typeface="Arial" panose="020B0604020202020204" pitchFamily="34" charset="0"/>
              </a:rPr>
              <a:t>έχει σημαντική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επίδραση στην διαπερατότητα του κυττάρου.</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Οι βέλτιστες συνθήκες επιτυγχάνονται όταν αυξάνεται επαρκώς η διαπερατότητα του τοιχώματος χωρίς εκτενή καταστροφή της δομής του, το οποίο συμβαίνει σε πιέσεις μέχρι </a:t>
            </a:r>
            <a:r>
              <a:rPr lang="el-GR" sz="1200" b="1" dirty="0">
                <a:solidFill>
                  <a:prstClr val="black"/>
                </a:solidFill>
                <a:latin typeface="Calibri" panose="020F0502020204030204" pitchFamily="34" charset="0"/>
                <a:ea typeface="Calibri" panose="020F0502020204030204" pitchFamily="34" charset="0"/>
                <a:cs typeface="Arial" panose="020B0604020202020204" pitchFamily="34" charset="0"/>
              </a:rPr>
              <a:t>400 </a:t>
            </a:r>
            <a:r>
              <a:rPr lang="en-US" sz="1200" b="1" dirty="0">
                <a:solidFill>
                  <a:prstClr val="black"/>
                </a:solidFill>
                <a:latin typeface="Calibri" panose="020F0502020204030204" pitchFamily="34" charset="0"/>
                <a:ea typeface="Calibri" panose="020F0502020204030204" pitchFamily="34" charset="0"/>
                <a:cs typeface="Arial" panose="020B0604020202020204" pitchFamily="34" charset="0"/>
              </a:rPr>
              <a:t>bar</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 για αναλογίες μάζας ελαίου-κυττάρων </a:t>
            </a:r>
            <a:r>
              <a:rPr lang="el-GR" sz="1200" b="1" dirty="0">
                <a:solidFill>
                  <a:prstClr val="black"/>
                </a:solidFill>
                <a:latin typeface="Calibri" panose="020F0502020204030204" pitchFamily="34" charset="0"/>
                <a:ea typeface="Calibri" panose="020F0502020204030204" pitchFamily="34" charset="0"/>
                <a:cs typeface="Arial" panose="020B0604020202020204" pitchFamily="34" charset="0"/>
              </a:rPr>
              <a:t>3/4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και </a:t>
            </a:r>
            <a:r>
              <a:rPr lang="el-GR" sz="1200" b="1" dirty="0">
                <a:solidFill>
                  <a:prstClr val="black"/>
                </a:solidFill>
                <a:latin typeface="Calibri" panose="020F0502020204030204" pitchFamily="34" charset="0"/>
                <a:ea typeface="Calibri" panose="020F0502020204030204" pitchFamily="34" charset="0"/>
                <a:cs typeface="Arial" panose="020B0604020202020204" pitchFamily="34" charset="0"/>
              </a:rPr>
              <a:t>4/4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 και αριθμό περασμάτων</a:t>
            </a:r>
            <a:r>
              <a:rPr lang="el-GR" sz="1200" b="1" dirty="0">
                <a:solidFill>
                  <a:prstClr val="black"/>
                </a:solidFill>
                <a:latin typeface="Calibri" panose="020F0502020204030204" pitchFamily="34" charset="0"/>
                <a:ea typeface="Calibri" panose="020F0502020204030204" pitchFamily="34" charset="0"/>
                <a:cs typeface="Arial" panose="020B0604020202020204" pitchFamily="34" charset="0"/>
              </a:rPr>
              <a:t> 1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έως </a:t>
            </a:r>
            <a:r>
              <a:rPr lang="el-GR" sz="1200" b="1" dirty="0">
                <a:solidFill>
                  <a:prstClr val="black"/>
                </a:solidFill>
                <a:latin typeface="Calibri" panose="020F0502020204030204" pitchFamily="34" charset="0"/>
                <a:ea typeface="Calibri" panose="020F0502020204030204" pitchFamily="34" charset="0"/>
                <a:cs typeface="Arial" panose="020B0604020202020204" pitchFamily="34" charset="0"/>
              </a:rPr>
              <a:t>2 </a:t>
            </a:r>
            <a:endPar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endParaRPr lang="el-GR" dirty="0"/>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43</a:t>
            </a:fld>
            <a:endParaRPr lang="el-GR"/>
          </a:p>
        </p:txBody>
      </p:sp>
    </p:spTree>
    <p:extLst>
      <p:ext uri="{BB962C8B-B14F-4D97-AF65-F5344CB8AC3E}">
        <p14:creationId xmlns:p14="http://schemas.microsoft.com/office/powerpoint/2010/main" val="42690546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Με βασικό κριτήριο το φορτίο και δευτερεύον την απόδοση ενθυλάκωσης, βρέθηκαν ως βέλτιστες συνθήκες  και για τα δύο έλαια οι </a:t>
            </a:r>
            <a:r>
              <a:rPr lang="el-GR" sz="1200" b="1" dirty="0">
                <a:solidFill>
                  <a:prstClr val="black"/>
                </a:solidFill>
                <a:latin typeface="Calibri" panose="020F0502020204030204" pitchFamily="34" charset="0"/>
                <a:ea typeface="Calibri" panose="020F0502020204030204" pitchFamily="34" charset="0"/>
                <a:cs typeface="Arial" panose="020B0604020202020204" pitchFamily="34" charset="0"/>
              </a:rPr>
              <a:t>3/4-200/2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 με αύξηση του φορτίου κατά 21% για την καρβακρόλη και 24% για το λυκοπένιο</a:t>
            </a:r>
            <a:r>
              <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rPr>
              <a: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Η διατηρησιμότητα καψουλών ελαίου ρίγανης δεν επηρεάζεται από την θερμοκρασία. Το ποσοστό καρβακρόλης σταθεροποιείται στο σημείο ισορροπίας συγκεντρώσεων  ενθυλακωμένου-εξωτερικού ελαίου</a:t>
            </a:r>
            <a:r>
              <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που εξαρτάται από την </a:t>
            </a:r>
            <a:r>
              <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rPr>
              <a:t>RH</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 Βρέθηκε ότι για τιμές </a:t>
            </a:r>
            <a:r>
              <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rPr>
              <a:t>RH&lt;92.3%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οι κάψουλες διατηρούνται για τουλάχιστον 14 ημέρες. Ενδείκνυται η ενσωμάτωση του υλικού σε ξηρό προϊόν ραφιού.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Για τις κάψουλες λυκοπενίου βασικός παράγοντας υποβάθμισης αποτέλεσε η αύξηση της θερμοκρασίας, ενώ παρατηρήθηκε προστασία της ενεργούς ουσίας από τα μόρια νερού. Συνεπώς ενδείκνυται η ενσωμάτωση του υλικού σε κάποιο προϊόν ψυγείου υψηλής σχετικής υγρασίας</a:t>
            </a:r>
            <a:r>
              <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rPr>
              <a:t>.</a:t>
            </a:r>
            <a:endPar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endParaRPr lang="el-GR" dirty="0"/>
          </a:p>
          <a:p>
            <a:endParaRPr lang="el-GR" dirty="0"/>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44</a:t>
            </a:fld>
            <a:endParaRPr lang="el-GR"/>
          </a:p>
        </p:txBody>
      </p:sp>
    </p:spTree>
    <p:extLst>
      <p:ext uri="{BB962C8B-B14F-4D97-AF65-F5344CB8AC3E}">
        <p14:creationId xmlns:p14="http://schemas.microsoft.com/office/powerpoint/2010/main" val="19220519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Παρόλο που η διεργασία της εκχύλισης πρωτεϊνών  καταπονεί σε μεγάλο βαθμό τα κύτταρα-κάψουλες, υποδαυλίζοντας την επίδραση του </a:t>
            </a:r>
            <a:r>
              <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rPr>
              <a:t>HPH</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 επιτυγχάνεται ολιστική αξιοποίηση της βιομάζας και ικανοποιητική ενθυλάκωση ελαίου.</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Τα κύτταρα </a:t>
            </a:r>
            <a:r>
              <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rPr>
              <a:t>C</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n-US" sz="1200" i="1" dirty="0">
                <a:solidFill>
                  <a:prstClr val="black"/>
                </a:solidFill>
                <a:latin typeface="Calibri" panose="020F0502020204030204" pitchFamily="34" charset="0"/>
                <a:ea typeface="Calibri" panose="020F0502020204030204" pitchFamily="34" charset="0"/>
                <a:cs typeface="Arial" panose="020B0604020202020204" pitchFamily="34" charset="0"/>
              </a:rPr>
              <a:t>pyrenoidosa</a:t>
            </a:r>
            <a:r>
              <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 εκτός από ικανοί φορείς ενθυλάκωσης, έχουν υψηλή διατροφική αξία, είναι εύκολα καλλιεργήσιμα και διατίθενται ως παραπροϊόν διεργασιών.</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Η χρήση </a:t>
            </a:r>
            <a:r>
              <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rPr>
              <a:t>HPH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επιτυγχάνεται με οικονομικό και εύκολο στη χρήση εξοπλισμό που λειτουργεί σε ήπιες συνθήκες και όχι </a:t>
            </a:r>
            <a:r>
              <a:rPr lang="el-GR" sz="1200" dirty="0" err="1">
                <a:solidFill>
                  <a:prstClr val="black"/>
                </a:solidFill>
                <a:latin typeface="Calibri" panose="020F0502020204030204" pitchFamily="34" charset="0"/>
                <a:ea typeface="Calibri" panose="020F0502020204030204" pitchFamily="34" charset="0"/>
                <a:cs typeface="Arial" panose="020B0604020202020204" pitchFamily="34" charset="0"/>
              </a:rPr>
              <a:t>ενεργοβόρες</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 ή καταστρεπτικές για την ενθυλακωμένη ουσία.</a:t>
            </a:r>
          </a:p>
          <a:p>
            <a:endParaRPr lang="el-GR" dirty="0"/>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45</a:t>
            </a:fld>
            <a:endParaRPr lang="el-GR"/>
          </a:p>
        </p:txBody>
      </p:sp>
    </p:spTree>
    <p:extLst>
      <p:ext uri="{BB962C8B-B14F-4D97-AF65-F5344CB8AC3E}">
        <p14:creationId xmlns:p14="http://schemas.microsoft.com/office/powerpoint/2010/main" val="32242068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Σε αυτό τον αέναο κύκλο απαντήσεων που γενούν νέες ερωτήσεις, θα ήθελα να προσθέσω μερικές προτάσεις για μελλοντική μελέτη.</a:t>
            </a:r>
          </a:p>
          <a:p>
            <a:endParaRPr lang="el-GR" dirty="0"/>
          </a:p>
          <a:p>
            <a:r>
              <a:rPr lang="el-GR" dirty="0"/>
              <a:t>Κρίνεται δόκιμο η </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προσπάθεια ένταξης περεταίρω πρώτων υλών-παραπροϊόντων, όπως Λυκοπένιο από τσίπουρο τομάτας. Επίσης είναι αναγκαία η τεκμηρίωση της αξιοποίησης ΚΥΕ μέσα από μελέτη διατηρησιμότητας των καψουλών που προκύπτουν, καθώς και Οικονομοτεχνική μελέτη προς εύρεση της «χρυσής τομής» για τη ευρεία διεργασία.</a:t>
            </a:r>
          </a:p>
          <a:p>
            <a:endPar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Τέλος απώτερος στόχο αποτελεί η ενσωμάτωση των καψουλών σε τρόφιμο, με </a:t>
            </a:r>
            <a:r>
              <a:rPr lang="el-GR" sz="1200" dirty="0" err="1">
                <a:solidFill>
                  <a:prstClr val="black"/>
                </a:solidFill>
                <a:latin typeface="Calibri" panose="020F0502020204030204" pitchFamily="34" charset="0"/>
                <a:ea typeface="Calibri" panose="020F0502020204030204" pitchFamily="34" charset="0"/>
                <a:cs typeface="Arial" panose="020B0604020202020204" pitchFamily="34" charset="0"/>
              </a:rPr>
              <a:t>διενέργηση</a:t>
            </a:r>
            <a:r>
              <a:rPr lang="el-GR" sz="1200" dirty="0">
                <a:solidFill>
                  <a:prstClr val="black"/>
                </a:solidFill>
                <a:latin typeface="Calibri" panose="020F0502020204030204" pitchFamily="34" charset="0"/>
                <a:ea typeface="Calibri" panose="020F0502020204030204" pitchFamily="34" charset="0"/>
                <a:cs typeface="Arial" panose="020B0604020202020204" pitchFamily="34" charset="0"/>
              </a:rPr>
              <a:t> μικροβιακής μελέτης και οργανοληπτικού ελέγχου.</a:t>
            </a:r>
            <a:endParaRPr lang="el-GR" dirty="0"/>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46</a:t>
            </a:fld>
            <a:endParaRPr lang="el-GR"/>
          </a:p>
        </p:txBody>
      </p:sp>
    </p:spTree>
    <p:extLst>
      <p:ext uri="{BB962C8B-B14F-4D97-AF65-F5344CB8AC3E}">
        <p14:creationId xmlns:p14="http://schemas.microsoft.com/office/powerpoint/2010/main" val="324739378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Χαρά μου να απαντήσω στις ερωτήσεις σας</a:t>
            </a:r>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47</a:t>
            </a:fld>
            <a:endParaRPr lang="el-GR"/>
          </a:p>
        </p:txBody>
      </p:sp>
    </p:spTree>
    <p:extLst>
      <p:ext uri="{BB962C8B-B14F-4D97-AF65-F5344CB8AC3E}">
        <p14:creationId xmlns:p14="http://schemas.microsoft.com/office/powerpoint/2010/main" val="4163102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800" dirty="0">
                <a:effectLst/>
                <a:latin typeface="Aptos" panose="020B0004020202020204" pitchFamily="34" charset="0"/>
                <a:ea typeface="Aptos" panose="020B0004020202020204" pitchFamily="34" charset="0"/>
                <a:cs typeface="Arial" panose="020B0604020202020204" pitchFamily="34" charset="0"/>
              </a:rPr>
              <a:t>Λόγω της πληθώρας θρεπτικών και βιοδραστικών συστατικών τους τα μικροφύκη βρίσκουν ευρεία εφαρμογή στα τρόφιμα. Χαρακτηριστικά παραδείγματα…</a:t>
            </a:r>
            <a:endParaRPr lang="el-GR" dirty="0"/>
          </a:p>
        </p:txBody>
      </p:sp>
      <p:sp>
        <p:nvSpPr>
          <p:cNvPr id="4" name="Θέση αριθμού διαφάνειας 3"/>
          <p:cNvSpPr>
            <a:spLocks noGrp="1"/>
          </p:cNvSpPr>
          <p:nvPr>
            <p:ph type="sldNum" sz="quarter" idx="5"/>
          </p:nvPr>
        </p:nvSpPr>
        <p:spPr/>
        <p:txBody>
          <a:bodyPr/>
          <a:lstStyle/>
          <a:p>
            <a:fld id="{61A28B66-3BC5-426D-8F7E-C80A297350B4}" type="slidenum">
              <a:rPr lang="el-GR" smtClean="0"/>
              <a:t>5</a:t>
            </a:fld>
            <a:endParaRPr lang="el-GR"/>
          </a:p>
        </p:txBody>
      </p:sp>
    </p:spTree>
    <p:extLst>
      <p:ext uri="{BB962C8B-B14F-4D97-AF65-F5344CB8AC3E}">
        <p14:creationId xmlns:p14="http://schemas.microsoft.com/office/powerpoint/2010/main" val="566434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Το </a:t>
            </a:r>
            <a:r>
              <a:rPr lang="el-GR" sz="1800" dirty="0" err="1">
                <a:effectLst/>
                <a:latin typeface="Aptos" panose="020B0004020202020204" pitchFamily="34" charset="0"/>
                <a:ea typeface="Aptos" panose="020B0004020202020204" pitchFamily="34" charset="0"/>
                <a:cs typeface="Arial" panose="020B0604020202020204" pitchFamily="34" charset="0"/>
              </a:rPr>
              <a:t>μικροφύκος</a:t>
            </a:r>
            <a:r>
              <a:rPr lang="el-GR" sz="1800" dirty="0">
                <a:effectLst/>
                <a:latin typeface="Aptos" panose="020B0004020202020204" pitchFamily="34" charset="0"/>
                <a:ea typeface="Aptos" panose="020B0004020202020204" pitchFamily="34" charset="0"/>
                <a:cs typeface="Arial" panose="020B0604020202020204" pitchFamily="34" charset="0"/>
              </a:rPr>
              <a:t> που απασχολεί την συγκεκριμένη διπλωματική εργασία είναι αυτό της </a:t>
            </a:r>
            <a:r>
              <a:rPr lang="en-US" sz="1800" dirty="0">
                <a:effectLst/>
                <a:latin typeface="Aptos" panose="020B0004020202020204" pitchFamily="34" charset="0"/>
                <a:ea typeface="Aptos" panose="020B0004020202020204" pitchFamily="34" charset="0"/>
                <a:cs typeface="Arial" panose="020B0604020202020204" pitchFamily="34" charset="0"/>
              </a:rPr>
              <a:t>Chlorella pyrenoidosa</a:t>
            </a:r>
            <a:r>
              <a:rPr lang="el-GR" sz="1800" dirty="0">
                <a:effectLst/>
                <a:latin typeface="Aptos" panose="020B0004020202020204" pitchFamily="34" charset="0"/>
                <a:ea typeface="Aptos" panose="020B0004020202020204" pitchFamily="34" charset="0"/>
                <a:cs typeface="Arial" panose="020B0604020202020204" pitchFamily="34" charset="0"/>
              </a:rPr>
              <a:t>, που πλέον συναντάται και ως </a:t>
            </a:r>
            <a:r>
              <a:rPr lang="en-US" sz="1800" dirty="0" err="1">
                <a:effectLst/>
                <a:latin typeface="Aptos" panose="020B0004020202020204" pitchFamily="34" charset="0"/>
                <a:ea typeface="Aptos" panose="020B0004020202020204" pitchFamily="34" charset="0"/>
                <a:cs typeface="Arial" panose="020B0604020202020204" pitchFamily="34" charset="0"/>
              </a:rPr>
              <a:t>Auxenochlorella</a:t>
            </a:r>
            <a:r>
              <a:rPr lang="en-US" sz="1800" dirty="0">
                <a:effectLst/>
                <a:latin typeface="Aptos" panose="020B0004020202020204" pitchFamily="34" charset="0"/>
                <a:ea typeface="Aptos" panose="020B0004020202020204" pitchFamily="34" charset="0"/>
                <a:cs typeface="Arial" panose="020B0604020202020204" pitchFamily="34" charset="0"/>
              </a:rPr>
              <a: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Φύεται σε γλυκό νερό</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ανήκει στο φύλο των </a:t>
            </a:r>
            <a:r>
              <a:rPr kumimoji="0" lang="el-GR" sz="1800" b="0" i="0" u="none" strike="noStrike" kern="1200" cap="none" spc="0" normalizeH="0" baseline="0" noProof="0" dirty="0" err="1">
                <a:ln>
                  <a:noFill/>
                </a:ln>
                <a:solidFill>
                  <a:prstClr val="black"/>
                </a:solidFill>
                <a:effectLst/>
                <a:uLnTx/>
                <a:uFillTx/>
                <a:latin typeface="Calibri" panose="020F0502020204030204"/>
                <a:ea typeface="+mn-ea"/>
                <a:cs typeface="+mn-cs"/>
              </a:rPr>
              <a:t>χλωρόφυτων</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 και είναι ένα από τα πλέον διαδεδομένα μικροφύκη για χρήση στα τρόφιμα λόγω της ταχύτατης ανάπτυξής του, της μεγάλη ποσότητα βιομάζας που παράγει και της αναγνώρισης ως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GRAS</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a:lnSpc>
                <a:spcPct val="107000"/>
              </a:lnSpc>
              <a:spcAft>
                <a:spcPts val="800"/>
              </a:spcAft>
            </a:pPr>
            <a:r>
              <a:rPr lang="el-GR" sz="1800" dirty="0">
                <a:effectLst/>
                <a:latin typeface="Aptos" panose="020B0004020202020204" pitchFamily="34" charset="0"/>
                <a:ea typeface="Aptos" panose="020B0004020202020204" pitchFamily="34" charset="0"/>
                <a:cs typeface="Arial" panose="020B0604020202020204" pitchFamily="34" charset="0"/>
              </a:rPr>
              <a:t>Επιπλέον περιέχει μεγάλη ποσότητα </a:t>
            </a:r>
            <a:r>
              <a:rPr lang="el-GR" sz="1800" dirty="0" err="1">
                <a:effectLst/>
                <a:latin typeface="Aptos" panose="020B0004020202020204" pitchFamily="34" charset="0"/>
                <a:ea typeface="Aptos" panose="020B0004020202020204" pitchFamily="34" charset="0"/>
                <a:cs typeface="Arial" panose="020B0604020202020204" pitchFamily="34" charset="0"/>
              </a:rPr>
              <a:t>πρωτεινών</a:t>
            </a:r>
            <a:r>
              <a:rPr lang="el-GR" sz="1800" dirty="0">
                <a:effectLst/>
                <a:latin typeface="Aptos" panose="020B0004020202020204" pitchFamily="34" charset="0"/>
                <a:ea typeface="Aptos" panose="020B0004020202020204" pitchFamily="34" charset="0"/>
                <a:cs typeface="Arial" panose="020B0604020202020204" pitchFamily="34" charset="0"/>
              </a:rPr>
              <a:t>, της τάξης του 50-58% κατά βάρος.</a:t>
            </a:r>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61975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Τα κύτταρα είναι σφαιρικά προς ελλειψοειδή, διαμέτρου 2-10 μ</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Το τοίχωμα έχει πάχος 20-40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nm </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και αποτελείται κυρίως από πολυσακχαρίτες.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l-GR" sz="1800" dirty="0">
                <a:solidFill>
                  <a:prstClr val="black"/>
                </a:solidFill>
                <a:latin typeface="Calibri" panose="020F0502020204030204"/>
              </a:rPr>
              <a:t>Αποτελεί σημαντικό φραγμό τόσο στην παραλαβή όσο και στη εισχώρηση ουσιών</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Διαλυμένα στο κυτταρόπλασμα συναντώνται όλα τα απαραίτητα αμινοξέα, πολυσακχαρίτες, απαραίτητα λιπαρά οξέα και σε μικρές ποσότητες καροτενοειδή.</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26783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Ο πυρήνας </a:t>
            </a:r>
            <a:r>
              <a:rPr lang="el-GR" sz="1800" dirty="0">
                <a:solidFill>
                  <a:prstClr val="black"/>
                </a:solidFill>
                <a:latin typeface="Calibri" panose="020F0502020204030204"/>
              </a:rPr>
              <a:t>περιέχει</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 μια εξειδικευμένη ομάδα ουσιών που ονομάζεται αυξητικός παράγοντας </a:t>
            </a:r>
            <a:r>
              <a:rPr lang="en-US" sz="1800" i="1" dirty="0">
                <a:solidFill>
                  <a:prstClr val="black"/>
                </a:solidFill>
                <a:latin typeface="Calibri" panose="020F0502020204030204"/>
              </a:rPr>
              <a:t>Chlorella</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(CGF)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Ο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CGF </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περιέχει </a:t>
            </a:r>
            <a:r>
              <a:rPr lang="el-GR" sz="1800" dirty="0">
                <a:solidFill>
                  <a:prstClr val="black"/>
                </a:solidFill>
                <a:latin typeface="Calibri" panose="020F0502020204030204"/>
              </a:rPr>
              <a:t>σημαντικές ποσότητες</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  βιοδραστικών ουσιών, με έρευνες να υποστηρίζουν ότι του προσδίδουν αντικαρκινικές, αντιφλεγμονώδης και αντιοξειδωτικές ιδιότητες</a:t>
            </a:r>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33937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Το κύτταρο περιέχει μόνο έναν χλωροπλάστη, με δομές όπως το πυρηνοειδές, κόκκοι αμύλου και θυλακοειδής μεμβράνες.</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Σε αυτόν μάλιστα περιέχεται η πλειονότητα των βιοδραστικών συστατικών του κυττάρου.</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Τ</a:t>
            </a:r>
            <a:r>
              <a:rPr lang="en-US" sz="1800" dirty="0">
                <a:solidFill>
                  <a:prstClr val="black"/>
                </a:solidFill>
                <a:latin typeface="Calibri" panose="020F0502020204030204"/>
              </a:rPr>
              <a:t>o</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 πυρηνοειδές, εξαιτίας του οποίου το είδος φέρει το όνομα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pyrenoidosa,</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 αποτελεί μια διπλή δομή που περιβάλλεται από κόκκους αμύλου που περιέχουν σε αφθονία ένζυμο </a:t>
            </a:r>
            <a:r>
              <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RuBisCo</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 για την δέσμευση του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CO</a:t>
            </a:r>
            <a:r>
              <a:rPr kumimoji="0" lang="el-GR" sz="1800" b="0" i="0" u="none" strike="noStrike" kern="1200" cap="none" spc="0" normalizeH="0" baseline="-2500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2</a:t>
            </a:r>
            <a:r>
              <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Πυρήνας</a:t>
            </a:r>
            <a:r>
              <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r>
              <a:rPr kumimoji="0" lang="el-GR"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Μιτοχ’ονδριο</a:t>
            </a:r>
            <a:r>
              <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r>
              <a:rPr kumimoji="0" lang="el-GR"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χλωροπλαστης</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Θέση αριθμού διαφάνειας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A28B66-3BC5-426D-8F7E-C80A297350B4}"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58148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9E747CE2-AA5D-43B8-8F1F-AD1AB4FF6A46}" type="datetime1">
              <a:rPr lang="el-GR" smtClean="0"/>
              <a:t>30/1/2025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454099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190EEAA7-6116-478B-A366-E7CCF1D58C16}" type="datetime1">
              <a:rPr lang="el-GR" smtClean="0"/>
              <a:t>30/1/2025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4172593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17DAEE03-8D6D-471C-AC4A-23795EB2CABC}" type="datetime1">
              <a:rPr lang="el-GR" smtClean="0"/>
              <a:t>30/1/2025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1155991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A398A578-2191-4520-8BD4-59753AEE6E52}" type="datetime1">
              <a:rPr lang="el-GR" smtClean="0"/>
              <a:t>30/1/2025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1870921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F87A9A63-7C42-4E50-8B1C-D2F61B67966C}" type="datetime1">
              <a:rPr lang="el-GR" smtClean="0"/>
              <a:t>30/1/2025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1846352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0C9A2373-81B5-48B8-B6A9-E07349D36C24}" type="datetime1">
              <a:rPr lang="el-GR" smtClean="0"/>
              <a:t>30/1/2025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2046298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05DA57DC-D65A-45CC-9BDF-C87519FF37E8}" type="datetime1">
              <a:rPr lang="el-GR" smtClean="0"/>
              <a:t>30/1/2025</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2600894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60DDB624-7467-403E-AB44-7A46F29F2CB7}" type="datetime1">
              <a:rPr lang="el-GR" smtClean="0"/>
              <a:t>30/1/2025</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2851730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A22310-5ED1-43E0-86A9-B67A78BBF49B}" type="datetime1">
              <a:rPr lang="el-GR" smtClean="0"/>
              <a:t>30/1/2025</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124725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635AFCFC-5416-40CD-837B-CF0A129E78D1}" type="datetime1">
              <a:rPr lang="el-GR" smtClean="0"/>
              <a:t>30/1/2025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2519463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973BF9A4-BCD8-4D97-8976-28D36999C695}" type="datetime1">
              <a:rPr lang="el-GR" smtClean="0"/>
              <a:t>30/1/2025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DB869DB-5D02-4B3B-9561-D08FD294A200}" type="slidenum">
              <a:rPr lang="el-GR" smtClean="0"/>
              <a:t>‹#›</a:t>
            </a:fld>
            <a:endParaRPr lang="el-GR"/>
          </a:p>
        </p:txBody>
      </p:sp>
    </p:spTree>
    <p:extLst>
      <p:ext uri="{BB962C8B-B14F-4D97-AF65-F5344CB8AC3E}">
        <p14:creationId xmlns:p14="http://schemas.microsoft.com/office/powerpoint/2010/main" val="3330978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FB55E5-3EA8-48D1-B307-915F0DBB08C4}" type="datetime1">
              <a:rPr lang="el-GR" smtClean="0"/>
              <a:t>30/1/2025</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B869DB-5D02-4B3B-9561-D08FD294A200}" type="slidenum">
              <a:rPr lang="el-GR" smtClean="0"/>
              <a:t>‹#›</a:t>
            </a:fld>
            <a:endParaRPr lang="el-GR"/>
          </a:p>
        </p:txBody>
      </p:sp>
    </p:spTree>
    <p:extLst>
      <p:ext uri="{BB962C8B-B14F-4D97-AF65-F5344CB8AC3E}">
        <p14:creationId xmlns:p14="http://schemas.microsoft.com/office/powerpoint/2010/main" val="271822811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sv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svg"/><Relationship Id="rId9" Type="http://schemas.openxmlformats.org/officeDocument/2006/relationships/image" Target="../media/image16.svg"/></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23.sv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g"/><Relationship Id="rId7" Type="http://schemas.openxmlformats.org/officeDocument/2006/relationships/image" Target="../media/image23.sv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5.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9.jpg"/><Relationship Id="rId7" Type="http://schemas.openxmlformats.org/officeDocument/2006/relationships/image" Target="../media/image23.sv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9.jp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5.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8.jp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28.jpg"/></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35.svg"/><Relationship Id="rId10" Type="http://schemas.openxmlformats.org/officeDocument/2006/relationships/image" Target="../media/image39.png"/><Relationship Id="rId4" Type="http://schemas.openxmlformats.org/officeDocument/2006/relationships/image" Target="../media/image34.svg"/><Relationship Id="rId9" Type="http://schemas.openxmlformats.org/officeDocument/2006/relationships/image" Target="../media/image38.png"/></Relationships>
</file>

<file path=ppt/slides/_rels/slide2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image" Target="../media/image35.svg"/><Relationship Id="rId10" Type="http://schemas.openxmlformats.org/officeDocument/2006/relationships/image" Target="../media/image39.png"/><Relationship Id="rId4" Type="http://schemas.openxmlformats.org/officeDocument/2006/relationships/image" Target="../media/image34.svg"/><Relationship Id="rId9" Type="http://schemas.openxmlformats.org/officeDocument/2006/relationships/image" Target="../media/image38.png"/></Relationships>
</file>

<file path=ppt/slides/_rels/slide2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image" Target="../media/image35.svg"/><Relationship Id="rId10" Type="http://schemas.openxmlformats.org/officeDocument/2006/relationships/image" Target="../media/image39.png"/><Relationship Id="rId4" Type="http://schemas.openxmlformats.org/officeDocument/2006/relationships/image" Target="../media/image34.svg"/><Relationship Id="rId9" Type="http://schemas.openxmlformats.org/officeDocument/2006/relationships/image" Target="../media/image38.png"/></Relationships>
</file>

<file path=ppt/slides/_rels/slide2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chart" Target="../charts/chart4.xml"/><Relationship Id="rId10" Type="http://schemas.openxmlformats.org/officeDocument/2006/relationships/image" Target="../media/image34.svg"/><Relationship Id="rId4" Type="http://schemas.openxmlformats.org/officeDocument/2006/relationships/image" Target="../media/image35.svg"/><Relationship Id="rId9" Type="http://schemas.openxmlformats.org/officeDocument/2006/relationships/image" Target="../media/image39.png"/></Relationships>
</file>

<file path=ppt/slides/_rels/slide2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chart" Target="../charts/chart5.xml"/><Relationship Id="rId5" Type="http://schemas.openxmlformats.org/officeDocument/2006/relationships/image" Target="../media/image34.svg"/><Relationship Id="rId10" Type="http://schemas.openxmlformats.org/officeDocument/2006/relationships/image" Target="../media/image39.png"/><Relationship Id="rId4" Type="http://schemas.openxmlformats.org/officeDocument/2006/relationships/image" Target="../media/image35.svg"/><Relationship Id="rId9" Type="http://schemas.openxmlformats.org/officeDocument/2006/relationships/image" Target="../media/image38.png"/></Relationships>
</file>

<file path=ppt/slides/_rels/slide2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chart" Target="../charts/chart6.xml"/><Relationship Id="rId5" Type="http://schemas.openxmlformats.org/officeDocument/2006/relationships/image" Target="../media/image34.svg"/><Relationship Id="rId10" Type="http://schemas.openxmlformats.org/officeDocument/2006/relationships/image" Target="../media/image39.png"/><Relationship Id="rId4" Type="http://schemas.openxmlformats.org/officeDocument/2006/relationships/image" Target="../media/image35.svg"/><Relationship Id="rId9" Type="http://schemas.openxmlformats.org/officeDocument/2006/relationships/image" Target="../media/image38.png"/></Relationships>
</file>

<file path=ppt/slides/_rels/slide2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chart" Target="../charts/chart7.xml"/><Relationship Id="rId5" Type="http://schemas.openxmlformats.org/officeDocument/2006/relationships/image" Target="../media/image35.svg"/><Relationship Id="rId10" Type="http://schemas.openxmlformats.org/officeDocument/2006/relationships/image" Target="../media/image39.png"/><Relationship Id="rId4" Type="http://schemas.openxmlformats.org/officeDocument/2006/relationships/image" Target="../media/image34.svg"/><Relationship Id="rId9"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gif"/><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gif"/><Relationship Id="rId4" Type="http://schemas.openxmlformats.org/officeDocument/2006/relationships/image" Target="../media/image41.gif"/></Relationships>
</file>

<file path=ppt/slides/_rels/slide31.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gif"/><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gif"/><Relationship Id="rId4" Type="http://schemas.openxmlformats.org/officeDocument/2006/relationships/image" Target="../media/image41.gif"/></Relationships>
</file>

<file path=ppt/slides/_rels/slide32.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50.gif"/><Relationship Id="rId18" Type="http://schemas.openxmlformats.org/officeDocument/2006/relationships/image" Target="../media/image55.gif"/><Relationship Id="rId3" Type="http://schemas.openxmlformats.org/officeDocument/2006/relationships/image" Target="../media/image40.jpeg"/><Relationship Id="rId21" Type="http://schemas.openxmlformats.org/officeDocument/2006/relationships/image" Target="../media/image58.gif"/><Relationship Id="rId7" Type="http://schemas.openxmlformats.org/officeDocument/2006/relationships/image" Target="../media/image46.gif"/><Relationship Id="rId12" Type="http://schemas.openxmlformats.org/officeDocument/2006/relationships/image" Target="../media/image49.gif"/><Relationship Id="rId17" Type="http://schemas.openxmlformats.org/officeDocument/2006/relationships/image" Target="../media/image54.png"/><Relationship Id="rId2" Type="http://schemas.openxmlformats.org/officeDocument/2006/relationships/notesSlide" Target="../notesSlides/notesSlide32.xml"/><Relationship Id="rId16" Type="http://schemas.openxmlformats.org/officeDocument/2006/relationships/image" Target="../media/image53.png"/><Relationship Id="rId20" Type="http://schemas.openxmlformats.org/officeDocument/2006/relationships/image" Target="../media/image57.gif"/><Relationship Id="rId1" Type="http://schemas.openxmlformats.org/officeDocument/2006/relationships/slideLayout" Target="../slideLayouts/slideLayout1.xml"/><Relationship Id="rId6" Type="http://schemas.openxmlformats.org/officeDocument/2006/relationships/image" Target="../media/image45.gif"/><Relationship Id="rId11" Type="http://schemas.openxmlformats.org/officeDocument/2006/relationships/image" Target="../media/image48.gif"/><Relationship Id="rId5" Type="http://schemas.openxmlformats.org/officeDocument/2006/relationships/image" Target="../media/image42.gif"/><Relationship Id="rId15" Type="http://schemas.openxmlformats.org/officeDocument/2006/relationships/image" Target="../media/image52.png"/><Relationship Id="rId23" Type="http://schemas.openxmlformats.org/officeDocument/2006/relationships/image" Target="../media/image60.gif"/><Relationship Id="rId10" Type="http://schemas.openxmlformats.org/officeDocument/2006/relationships/image" Target="../media/image47.gif"/><Relationship Id="rId19" Type="http://schemas.openxmlformats.org/officeDocument/2006/relationships/image" Target="../media/image56.gif"/><Relationship Id="rId4" Type="http://schemas.openxmlformats.org/officeDocument/2006/relationships/image" Target="../media/image41.gif"/><Relationship Id="rId9" Type="http://schemas.openxmlformats.org/officeDocument/2006/relationships/image" Target="../media/image44.gif"/><Relationship Id="rId14" Type="http://schemas.openxmlformats.org/officeDocument/2006/relationships/image" Target="../media/image51.gif"/><Relationship Id="rId22" Type="http://schemas.openxmlformats.org/officeDocument/2006/relationships/image" Target="../media/image59.gif"/></Relationships>
</file>

<file path=ppt/slides/_rels/slide33.xml.rels><?xml version="1.0" encoding="UTF-8" standalone="yes"?>
<Relationships xmlns="http://schemas.openxmlformats.org/package/2006/relationships"><Relationship Id="rId8" Type="http://schemas.openxmlformats.org/officeDocument/2006/relationships/image" Target="../media/image47.gif"/><Relationship Id="rId13" Type="http://schemas.openxmlformats.org/officeDocument/2006/relationships/image" Target="../media/image52.png"/><Relationship Id="rId18" Type="http://schemas.openxmlformats.org/officeDocument/2006/relationships/image" Target="../media/image57.gif"/><Relationship Id="rId3" Type="http://schemas.openxmlformats.org/officeDocument/2006/relationships/image" Target="../media/image40.jpeg"/><Relationship Id="rId21" Type="http://schemas.openxmlformats.org/officeDocument/2006/relationships/image" Target="../media/image60.gif"/><Relationship Id="rId7" Type="http://schemas.openxmlformats.org/officeDocument/2006/relationships/image" Target="../media/image46.gif"/><Relationship Id="rId12" Type="http://schemas.openxmlformats.org/officeDocument/2006/relationships/image" Target="../media/image51.gif"/><Relationship Id="rId17" Type="http://schemas.openxmlformats.org/officeDocument/2006/relationships/image" Target="../media/image56.gif"/><Relationship Id="rId2" Type="http://schemas.openxmlformats.org/officeDocument/2006/relationships/notesSlide" Target="../notesSlides/notesSlide33.xml"/><Relationship Id="rId16" Type="http://schemas.openxmlformats.org/officeDocument/2006/relationships/image" Target="../media/image55.gif"/><Relationship Id="rId20" Type="http://schemas.openxmlformats.org/officeDocument/2006/relationships/image" Target="../media/image59.gif"/><Relationship Id="rId1" Type="http://schemas.openxmlformats.org/officeDocument/2006/relationships/slideLayout" Target="../slideLayouts/slideLayout1.xml"/><Relationship Id="rId6" Type="http://schemas.openxmlformats.org/officeDocument/2006/relationships/image" Target="../media/image45.gif"/><Relationship Id="rId11" Type="http://schemas.openxmlformats.org/officeDocument/2006/relationships/image" Target="../media/image50.gif"/><Relationship Id="rId5" Type="http://schemas.openxmlformats.org/officeDocument/2006/relationships/image" Target="../media/image42.gif"/><Relationship Id="rId15" Type="http://schemas.openxmlformats.org/officeDocument/2006/relationships/image" Target="../media/image54.png"/><Relationship Id="rId10" Type="http://schemas.openxmlformats.org/officeDocument/2006/relationships/image" Target="../media/image49.gif"/><Relationship Id="rId19" Type="http://schemas.openxmlformats.org/officeDocument/2006/relationships/image" Target="../media/image58.gif"/><Relationship Id="rId4" Type="http://schemas.openxmlformats.org/officeDocument/2006/relationships/image" Target="../media/image41.gif"/><Relationship Id="rId9" Type="http://schemas.openxmlformats.org/officeDocument/2006/relationships/image" Target="../media/image48.gif"/><Relationship Id="rId14" Type="http://schemas.openxmlformats.org/officeDocument/2006/relationships/image" Target="../media/image53.png"/></Relationships>
</file>

<file path=ppt/slides/_rels/slide34.xml.rels><?xml version="1.0" encoding="UTF-8" standalone="yes"?>
<Relationships xmlns="http://schemas.openxmlformats.org/package/2006/relationships"><Relationship Id="rId8" Type="http://schemas.openxmlformats.org/officeDocument/2006/relationships/image" Target="../media/image49.gif"/><Relationship Id="rId13" Type="http://schemas.openxmlformats.org/officeDocument/2006/relationships/image" Target="../media/image54.png"/><Relationship Id="rId18" Type="http://schemas.openxmlformats.org/officeDocument/2006/relationships/image" Target="../media/image59.gif"/><Relationship Id="rId3" Type="http://schemas.openxmlformats.org/officeDocument/2006/relationships/image" Target="../media/image40.jpeg"/><Relationship Id="rId7" Type="http://schemas.openxmlformats.org/officeDocument/2006/relationships/image" Target="../media/image48.gif"/><Relationship Id="rId12" Type="http://schemas.openxmlformats.org/officeDocument/2006/relationships/image" Target="../media/image53.png"/><Relationship Id="rId17" Type="http://schemas.openxmlformats.org/officeDocument/2006/relationships/image" Target="../media/image58.gif"/><Relationship Id="rId2" Type="http://schemas.openxmlformats.org/officeDocument/2006/relationships/notesSlide" Target="../notesSlides/notesSlide34.xml"/><Relationship Id="rId16" Type="http://schemas.openxmlformats.org/officeDocument/2006/relationships/image" Target="../media/image57.gif"/><Relationship Id="rId1" Type="http://schemas.openxmlformats.org/officeDocument/2006/relationships/slideLayout" Target="../slideLayouts/slideLayout1.xml"/><Relationship Id="rId6" Type="http://schemas.openxmlformats.org/officeDocument/2006/relationships/image" Target="../media/image47.gif"/><Relationship Id="rId11" Type="http://schemas.openxmlformats.org/officeDocument/2006/relationships/image" Target="../media/image52.png"/><Relationship Id="rId5" Type="http://schemas.openxmlformats.org/officeDocument/2006/relationships/image" Target="../media/image46.gif"/><Relationship Id="rId15" Type="http://schemas.openxmlformats.org/officeDocument/2006/relationships/image" Target="../media/image56.gif"/><Relationship Id="rId10" Type="http://schemas.openxmlformats.org/officeDocument/2006/relationships/image" Target="../media/image51.gif"/><Relationship Id="rId19" Type="http://schemas.openxmlformats.org/officeDocument/2006/relationships/image" Target="../media/image60.gif"/><Relationship Id="rId4" Type="http://schemas.openxmlformats.org/officeDocument/2006/relationships/image" Target="../media/image45.gif"/><Relationship Id="rId9" Type="http://schemas.openxmlformats.org/officeDocument/2006/relationships/image" Target="../media/image50.gif"/><Relationship Id="rId14" Type="http://schemas.openxmlformats.org/officeDocument/2006/relationships/image" Target="../media/image55.gif"/></Relationships>
</file>

<file path=ppt/slides/_rels/slide35.xml.rels><?xml version="1.0" encoding="UTF-8" standalone="yes"?>
<Relationships xmlns="http://schemas.openxmlformats.org/package/2006/relationships"><Relationship Id="rId8" Type="http://schemas.openxmlformats.org/officeDocument/2006/relationships/image" Target="../media/image49.gif"/><Relationship Id="rId13" Type="http://schemas.openxmlformats.org/officeDocument/2006/relationships/image" Target="../media/image54.png"/><Relationship Id="rId3" Type="http://schemas.openxmlformats.org/officeDocument/2006/relationships/image" Target="../media/image40.jpeg"/><Relationship Id="rId7" Type="http://schemas.openxmlformats.org/officeDocument/2006/relationships/image" Target="../media/image48.gif"/><Relationship Id="rId12" Type="http://schemas.openxmlformats.org/officeDocument/2006/relationships/image" Target="../media/image53.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47.gif"/><Relationship Id="rId11" Type="http://schemas.openxmlformats.org/officeDocument/2006/relationships/image" Target="../media/image52.png"/><Relationship Id="rId5" Type="http://schemas.openxmlformats.org/officeDocument/2006/relationships/image" Target="../media/image46.gif"/><Relationship Id="rId10" Type="http://schemas.openxmlformats.org/officeDocument/2006/relationships/image" Target="../media/image51.gif"/><Relationship Id="rId4" Type="http://schemas.openxmlformats.org/officeDocument/2006/relationships/image" Target="../media/image45.gif"/><Relationship Id="rId9" Type="http://schemas.openxmlformats.org/officeDocument/2006/relationships/image" Target="../media/image50.gif"/></Relationships>
</file>

<file path=ppt/slides/_rels/slide36.xml.rels><?xml version="1.0" encoding="UTF-8" standalone="yes"?>
<Relationships xmlns="http://schemas.openxmlformats.org/package/2006/relationships"><Relationship Id="rId8" Type="http://schemas.openxmlformats.org/officeDocument/2006/relationships/image" Target="../media/image61.gif"/><Relationship Id="rId13" Type="http://schemas.openxmlformats.org/officeDocument/2006/relationships/image" Target="../media/image66.png"/><Relationship Id="rId18" Type="http://schemas.openxmlformats.org/officeDocument/2006/relationships/image" Target="../media/image68.png"/><Relationship Id="rId3" Type="http://schemas.openxmlformats.org/officeDocument/2006/relationships/image" Target="../media/image40.jpeg"/><Relationship Id="rId21" Type="http://schemas.openxmlformats.org/officeDocument/2006/relationships/image" Target="../media/image74.png"/><Relationship Id="rId7" Type="http://schemas.openxmlformats.org/officeDocument/2006/relationships/image" Target="../media/image48.gif"/><Relationship Id="rId12" Type="http://schemas.openxmlformats.org/officeDocument/2006/relationships/image" Target="../media/image64.png"/><Relationship Id="rId17" Type="http://schemas.openxmlformats.org/officeDocument/2006/relationships/image" Target="../media/image73.png"/><Relationship Id="rId2" Type="http://schemas.openxmlformats.org/officeDocument/2006/relationships/notesSlide" Target="../notesSlides/notesSlide36.xml"/><Relationship Id="rId16" Type="http://schemas.openxmlformats.org/officeDocument/2006/relationships/image" Target="../media/image72.png"/><Relationship Id="rId20" Type="http://schemas.openxmlformats.org/officeDocument/2006/relationships/image" Target="../media/image71.png"/><Relationship Id="rId1" Type="http://schemas.openxmlformats.org/officeDocument/2006/relationships/slideLayout" Target="../slideLayouts/slideLayout1.xml"/><Relationship Id="rId6" Type="http://schemas.openxmlformats.org/officeDocument/2006/relationships/image" Target="../media/image47.gif"/><Relationship Id="rId11" Type="http://schemas.openxmlformats.org/officeDocument/2006/relationships/image" Target="../media/image63.png"/><Relationship Id="rId5" Type="http://schemas.openxmlformats.org/officeDocument/2006/relationships/image" Target="../media/image46.gif"/><Relationship Id="rId15" Type="http://schemas.openxmlformats.org/officeDocument/2006/relationships/image" Target="../media/image67.gif"/><Relationship Id="rId10" Type="http://schemas.openxmlformats.org/officeDocument/2006/relationships/image" Target="../media/image62.png"/><Relationship Id="rId19" Type="http://schemas.openxmlformats.org/officeDocument/2006/relationships/image" Target="../media/image69.png"/><Relationship Id="rId4" Type="http://schemas.openxmlformats.org/officeDocument/2006/relationships/image" Target="../media/image45.gif"/><Relationship Id="rId9" Type="http://schemas.openxmlformats.org/officeDocument/2006/relationships/image" Target="../media/image65.png"/><Relationship Id="rId14" Type="http://schemas.openxmlformats.org/officeDocument/2006/relationships/image" Target="../media/image70.png"/></Relationships>
</file>

<file path=ppt/slides/_rels/slide37.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gif"/><Relationship Id="rId18" Type="http://schemas.openxmlformats.org/officeDocument/2006/relationships/image" Target="../media/image71.png"/><Relationship Id="rId3" Type="http://schemas.openxmlformats.org/officeDocument/2006/relationships/image" Target="../media/image40.jpeg"/><Relationship Id="rId7" Type="http://schemas.openxmlformats.org/officeDocument/2006/relationships/image" Target="../media/image78.png"/><Relationship Id="rId12" Type="http://schemas.openxmlformats.org/officeDocument/2006/relationships/image" Target="../media/image79.png"/><Relationship Id="rId17" Type="http://schemas.openxmlformats.org/officeDocument/2006/relationships/image" Target="../media/image69.png"/><Relationship Id="rId2" Type="http://schemas.openxmlformats.org/officeDocument/2006/relationships/notesSlide" Target="../notesSlides/notesSlide37.xml"/><Relationship Id="rId16" Type="http://schemas.openxmlformats.org/officeDocument/2006/relationships/image" Target="../media/image68.png"/><Relationship Id="rId1" Type="http://schemas.openxmlformats.org/officeDocument/2006/relationships/slideLayout" Target="../slideLayouts/slideLayout1.xml"/><Relationship Id="rId6" Type="http://schemas.openxmlformats.org/officeDocument/2006/relationships/image" Target="../media/image61.gif"/><Relationship Id="rId11" Type="http://schemas.openxmlformats.org/officeDocument/2006/relationships/image" Target="../media/image66.png"/><Relationship Id="rId5" Type="http://schemas.openxmlformats.org/officeDocument/2006/relationships/image" Target="../media/image46.gif"/><Relationship Id="rId15" Type="http://schemas.openxmlformats.org/officeDocument/2006/relationships/image" Target="../media/image81.png"/><Relationship Id="rId10" Type="http://schemas.openxmlformats.org/officeDocument/2006/relationships/image" Target="../media/image64.png"/><Relationship Id="rId19" Type="http://schemas.openxmlformats.org/officeDocument/2006/relationships/image" Target="../media/image74.png"/><Relationship Id="rId4" Type="http://schemas.openxmlformats.org/officeDocument/2006/relationships/image" Target="../media/image45.gif"/><Relationship Id="rId9" Type="http://schemas.openxmlformats.org/officeDocument/2006/relationships/image" Target="../media/image63.png"/><Relationship Id="rId14" Type="http://schemas.openxmlformats.org/officeDocument/2006/relationships/image" Target="../media/image80.png"/></Relationships>
</file>

<file path=ppt/slides/_rels/slide38.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83.png"/><Relationship Id="rId3" Type="http://schemas.openxmlformats.org/officeDocument/2006/relationships/image" Target="../media/image40.jpeg"/><Relationship Id="rId7" Type="http://schemas.openxmlformats.org/officeDocument/2006/relationships/image" Target="../media/image63.png"/><Relationship Id="rId12" Type="http://schemas.openxmlformats.org/officeDocument/2006/relationships/image" Target="../media/image82.png"/><Relationship Id="rId17" Type="http://schemas.openxmlformats.org/officeDocument/2006/relationships/image" Target="../media/image74.png"/><Relationship Id="rId2" Type="http://schemas.openxmlformats.org/officeDocument/2006/relationships/notesSlide" Target="../notesSlides/notesSlide38.xml"/><Relationship Id="rId16" Type="http://schemas.openxmlformats.org/officeDocument/2006/relationships/image" Target="../media/image71.png"/><Relationship Id="rId1" Type="http://schemas.openxmlformats.org/officeDocument/2006/relationships/slideLayout" Target="../slideLayouts/slideLayout1.xml"/><Relationship Id="rId6" Type="http://schemas.openxmlformats.org/officeDocument/2006/relationships/image" Target="../media/image62.png"/><Relationship Id="rId11" Type="http://schemas.openxmlformats.org/officeDocument/2006/relationships/image" Target="../media/image67.gif"/><Relationship Id="rId5" Type="http://schemas.openxmlformats.org/officeDocument/2006/relationships/image" Target="../media/image78.png"/><Relationship Id="rId15" Type="http://schemas.openxmlformats.org/officeDocument/2006/relationships/image" Target="../media/image69.png"/><Relationship Id="rId10" Type="http://schemas.openxmlformats.org/officeDocument/2006/relationships/image" Target="../media/image79.png"/><Relationship Id="rId4" Type="http://schemas.openxmlformats.org/officeDocument/2006/relationships/image" Target="../media/image61.gif"/><Relationship Id="rId9" Type="http://schemas.openxmlformats.org/officeDocument/2006/relationships/image" Target="../media/image66.png"/><Relationship Id="rId14" Type="http://schemas.openxmlformats.org/officeDocument/2006/relationships/image" Target="../media/image68.png"/></Relationships>
</file>

<file path=ppt/slides/_rels/slide39.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40.jpeg"/><Relationship Id="rId7" Type="http://schemas.openxmlformats.org/officeDocument/2006/relationships/image" Target="../media/image63.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62.png"/><Relationship Id="rId11" Type="http://schemas.openxmlformats.org/officeDocument/2006/relationships/image" Target="../media/image67.gif"/><Relationship Id="rId5" Type="http://schemas.openxmlformats.org/officeDocument/2006/relationships/image" Target="../media/image78.png"/><Relationship Id="rId10" Type="http://schemas.openxmlformats.org/officeDocument/2006/relationships/image" Target="../media/image79.png"/><Relationship Id="rId4" Type="http://schemas.openxmlformats.org/officeDocument/2006/relationships/image" Target="../media/image61.gif"/><Relationship Id="rId9" Type="http://schemas.openxmlformats.org/officeDocument/2006/relationships/image" Target="../media/image66.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jpg"/><Relationship Id="rId4" Type="http://schemas.openxmlformats.org/officeDocument/2006/relationships/image" Target="../media/image7.jpg"/></Relationships>
</file>

<file path=ppt/slides/_rels/slide40.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77.png"/><Relationship Id="rId18" Type="http://schemas.openxmlformats.org/officeDocument/2006/relationships/image" Target="../media/image90.png"/><Relationship Id="rId3" Type="http://schemas.openxmlformats.org/officeDocument/2006/relationships/image" Target="../media/image40.jpeg"/><Relationship Id="rId7" Type="http://schemas.openxmlformats.org/officeDocument/2006/relationships/image" Target="../media/image63.png"/><Relationship Id="rId12" Type="http://schemas.openxmlformats.org/officeDocument/2006/relationships/image" Target="../media/image76.png"/><Relationship Id="rId17" Type="http://schemas.openxmlformats.org/officeDocument/2006/relationships/image" Target="../media/image89.png"/><Relationship Id="rId2" Type="http://schemas.openxmlformats.org/officeDocument/2006/relationships/notesSlide" Target="../notesSlides/notesSlide40.xml"/><Relationship Id="rId16" Type="http://schemas.openxmlformats.org/officeDocument/2006/relationships/image" Target="../media/image88.png"/><Relationship Id="rId1" Type="http://schemas.openxmlformats.org/officeDocument/2006/relationships/slideLayout" Target="../slideLayouts/slideLayout1.xml"/><Relationship Id="rId6" Type="http://schemas.openxmlformats.org/officeDocument/2006/relationships/image" Target="../media/image62.png"/><Relationship Id="rId11" Type="http://schemas.openxmlformats.org/officeDocument/2006/relationships/image" Target="../media/image75.png"/><Relationship Id="rId5" Type="http://schemas.openxmlformats.org/officeDocument/2006/relationships/image" Target="../media/image84.png"/><Relationship Id="rId15" Type="http://schemas.openxmlformats.org/officeDocument/2006/relationships/image" Target="../media/image87.png"/><Relationship Id="rId10" Type="http://schemas.openxmlformats.org/officeDocument/2006/relationships/image" Target="../media/image85.png"/><Relationship Id="rId4" Type="http://schemas.openxmlformats.org/officeDocument/2006/relationships/image" Target="../media/image61.gif"/><Relationship Id="rId9" Type="http://schemas.openxmlformats.org/officeDocument/2006/relationships/image" Target="../media/image66.png"/><Relationship Id="rId14" Type="http://schemas.openxmlformats.org/officeDocument/2006/relationships/image" Target="../media/image86.png"/></Relationships>
</file>

<file path=ppt/slides/_rels/slide41.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40.jpeg"/><Relationship Id="rId7" Type="http://schemas.openxmlformats.org/officeDocument/2006/relationships/image" Target="../media/image86.png"/><Relationship Id="rId12" Type="http://schemas.openxmlformats.org/officeDocument/2006/relationships/image" Target="../media/image61.gif"/><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77.png"/><Relationship Id="rId11" Type="http://schemas.openxmlformats.org/officeDocument/2006/relationships/image" Target="../media/image90.png"/><Relationship Id="rId5" Type="http://schemas.openxmlformats.org/officeDocument/2006/relationships/image" Target="../media/image76.png"/><Relationship Id="rId10" Type="http://schemas.openxmlformats.org/officeDocument/2006/relationships/image" Target="../media/image89.png"/><Relationship Id="rId4" Type="http://schemas.openxmlformats.org/officeDocument/2006/relationships/image" Target="../media/image75.png"/><Relationship Id="rId9" Type="http://schemas.openxmlformats.org/officeDocument/2006/relationships/image" Target="../media/image88.png"/></Relationships>
</file>

<file path=ppt/slides/_rels/slide42.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40.jpeg"/><Relationship Id="rId7" Type="http://schemas.openxmlformats.org/officeDocument/2006/relationships/image" Target="../media/image86.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77.png"/><Relationship Id="rId11" Type="http://schemas.openxmlformats.org/officeDocument/2006/relationships/image" Target="../media/image90.png"/><Relationship Id="rId5" Type="http://schemas.openxmlformats.org/officeDocument/2006/relationships/image" Target="../media/image76.png"/><Relationship Id="rId10" Type="http://schemas.openxmlformats.org/officeDocument/2006/relationships/image" Target="../media/image89.png"/><Relationship Id="rId4" Type="http://schemas.openxmlformats.org/officeDocument/2006/relationships/image" Target="../media/image75.png"/><Relationship Id="rId9" Type="http://schemas.openxmlformats.org/officeDocument/2006/relationships/image" Target="../media/image88.png"/></Relationships>
</file>

<file path=ppt/slides/_rels/slide4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92.png"/></Relationships>
</file>

<file path=ppt/slides/_rels/slide4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91.png"/><Relationship Id="rId4" Type="http://schemas.openxmlformats.org/officeDocument/2006/relationships/image" Target="../media/image92.png"/></Relationships>
</file>

<file path=ppt/slides/_rels/slide4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93.png"/></Relationships>
</file>

<file path=ppt/slides/_rels/slide4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4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95.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sv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svg"/><Relationship Id="rId9" Type="http://schemas.openxmlformats.org/officeDocument/2006/relationships/image" Target="../media/image16.sv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sv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svg"/><Relationship Id="rId9" Type="http://schemas.openxmlformats.org/officeDocument/2006/relationships/image" Target="../media/image16.sv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sv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svg"/><Relationship Id="rId9" Type="http://schemas.openxmlformats.org/officeDocument/2006/relationships/image" Target="../media/image16.svg"/></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sv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svg"/><Relationship Id="rId9"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85" name="TextBox 84">
            <a:extLst>
              <a:ext uri="{FF2B5EF4-FFF2-40B4-BE49-F238E27FC236}">
                <a16:creationId xmlns:a16="http://schemas.microsoft.com/office/drawing/2014/main" id="{E7819592-BBCE-E409-D747-D5A0ED1C2DB3}"/>
              </a:ext>
            </a:extLst>
          </p:cNvPr>
          <p:cNvSpPr txBox="1"/>
          <p:nvPr/>
        </p:nvSpPr>
        <p:spPr>
          <a:xfrm>
            <a:off x="152400" y="1357646"/>
            <a:ext cx="6339840" cy="1938992"/>
          </a:xfrm>
          <a:prstGeom prst="rect">
            <a:avLst/>
          </a:prstGeom>
          <a:noFill/>
        </p:spPr>
        <p:txBody>
          <a:bodyPr wrap="square" rtlCol="0">
            <a:spAutoFit/>
          </a:bodyPr>
          <a:lstStyle/>
          <a:p>
            <a:pPr algn="ctr"/>
            <a:r>
              <a:rPr lang="el-GR" sz="3000" b="1" kern="1400" spc="-50" dirty="0">
                <a:effectLst/>
                <a:latin typeface="Microsoft JhengHei" panose="020B0604030504040204" pitchFamily="34" charset="-120"/>
                <a:ea typeface="Times New Roman" panose="02020603050405020304" pitchFamily="18" charset="0"/>
                <a:cs typeface="Times New Roman" panose="02020603050405020304" pitchFamily="18" charset="0"/>
              </a:rPr>
              <a:t>Ενθυλάκωση βιοδραστικών συστατικών τροφίμων </a:t>
            </a:r>
          </a:p>
          <a:p>
            <a:pPr algn="ctr"/>
            <a:r>
              <a:rPr lang="el-GR" sz="3000" b="1" kern="1400" spc="-50" dirty="0">
                <a:effectLst/>
                <a:latin typeface="Microsoft JhengHei" panose="020B0604030504040204" pitchFamily="34" charset="-120"/>
                <a:ea typeface="Times New Roman" panose="02020603050405020304" pitchFamily="18" charset="0"/>
                <a:cs typeface="Times New Roman" panose="02020603050405020304" pitchFamily="18" charset="0"/>
              </a:rPr>
              <a:t>σε κύτταρα μικροφυκών </a:t>
            </a:r>
            <a:r>
              <a:rPr lang="el-GR" sz="3000" b="1" i="1" kern="1400" spc="-50" dirty="0" err="1">
                <a:effectLst/>
                <a:latin typeface="Microsoft JhengHei" panose="020B0604030504040204" pitchFamily="34" charset="-120"/>
                <a:ea typeface="Times New Roman" panose="02020603050405020304" pitchFamily="18" charset="0"/>
                <a:cs typeface="Times New Roman" panose="02020603050405020304" pitchFamily="18" charset="0"/>
              </a:rPr>
              <a:t>Chlorella</a:t>
            </a:r>
            <a:r>
              <a:rPr lang="el-GR" sz="3000" b="1" kern="1400" spc="-50" dirty="0">
                <a:effectLst/>
                <a:latin typeface="Microsoft JhengHei" panose="020B0604030504040204" pitchFamily="34" charset="-120"/>
                <a:ea typeface="Times New Roman" panose="02020603050405020304" pitchFamily="18" charset="0"/>
                <a:cs typeface="Times New Roman" panose="02020603050405020304" pitchFamily="18" charset="0"/>
              </a:rPr>
              <a:t> </a:t>
            </a:r>
            <a:r>
              <a:rPr lang="el-GR" sz="3000" b="1" i="1" kern="1400" spc="-50" dirty="0">
                <a:effectLst/>
                <a:latin typeface="Microsoft JhengHei" panose="020B0604030504040204" pitchFamily="34" charset="-120"/>
                <a:ea typeface="Times New Roman" panose="02020603050405020304" pitchFamily="18" charset="0"/>
                <a:cs typeface="Times New Roman" panose="02020603050405020304" pitchFamily="18" charset="0"/>
              </a:rPr>
              <a:t>pyrenoidosa</a:t>
            </a:r>
            <a:r>
              <a:rPr lang="el-GR" sz="3000" b="1" kern="1400" spc="-50" dirty="0">
                <a:effectLst/>
                <a:latin typeface="Microsoft JhengHei" panose="020B0604030504040204" pitchFamily="34" charset="-120"/>
                <a:ea typeface="Times New Roman" panose="02020603050405020304" pitchFamily="18" charset="0"/>
                <a:cs typeface="Times New Roman" panose="02020603050405020304" pitchFamily="18" charset="0"/>
              </a:rPr>
              <a:t> </a:t>
            </a:r>
            <a:endParaRPr lang="el-GR" sz="3000" kern="1400" spc="-50" dirty="0">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86" name="Εικόνα 85">
            <a:extLst>
              <a:ext uri="{FF2B5EF4-FFF2-40B4-BE49-F238E27FC236}">
                <a16:creationId xmlns:a16="http://schemas.microsoft.com/office/drawing/2014/main" id="{6ACEA9EA-CC57-982B-3BAA-8740FDD076AB}"/>
              </a:ext>
            </a:extLst>
          </p:cNvPr>
          <p:cNvPicPr>
            <a:picLocks noChangeAspect="1"/>
          </p:cNvPicPr>
          <p:nvPr/>
        </p:nvPicPr>
        <p:blipFill>
          <a:blip r:embed="rId3" cstate="print">
            <a:alphaModFix amt="35000"/>
            <a:extLst>
              <a:ext uri="{28A0092B-C50C-407E-A947-70E740481C1C}">
                <a14:useLocalDpi xmlns:a14="http://schemas.microsoft.com/office/drawing/2010/main" val="0"/>
              </a:ext>
            </a:extLst>
          </a:blip>
          <a:stretch>
            <a:fillRect/>
          </a:stretch>
        </p:blipFill>
        <p:spPr>
          <a:xfrm>
            <a:off x="0" y="0"/>
            <a:ext cx="3877846" cy="1200330"/>
          </a:xfrm>
          <a:prstGeom prst="rect">
            <a:avLst/>
          </a:prstGeom>
        </p:spPr>
      </p:pic>
      <p:sp>
        <p:nvSpPr>
          <p:cNvPr id="88" name="TextBox 87">
            <a:extLst>
              <a:ext uri="{FF2B5EF4-FFF2-40B4-BE49-F238E27FC236}">
                <a16:creationId xmlns:a16="http://schemas.microsoft.com/office/drawing/2014/main" id="{9D732B8C-FCB2-F3DD-BDE5-CC471E566780}"/>
              </a:ext>
            </a:extLst>
          </p:cNvPr>
          <p:cNvSpPr txBox="1"/>
          <p:nvPr/>
        </p:nvSpPr>
        <p:spPr>
          <a:xfrm>
            <a:off x="152400" y="3685736"/>
            <a:ext cx="5455920" cy="3106235"/>
          </a:xfrm>
          <a:prstGeom prst="rect">
            <a:avLst/>
          </a:prstGeom>
          <a:noFill/>
        </p:spPr>
        <p:txBody>
          <a:bodyPr wrap="square" rtlCol="0">
            <a:spAutoFit/>
          </a:bodyPr>
          <a:lstStyle/>
          <a:p>
            <a:pPr algn="ctr"/>
            <a:r>
              <a:rPr lang="el-GR" sz="1800" b="1" kern="1400" spc="-50" dirty="0">
                <a:effectLst/>
                <a:latin typeface="Calibri" panose="020F0502020204030204" pitchFamily="34" charset="0"/>
                <a:ea typeface="Microsoft JhengHei" panose="020B0604030504040204" pitchFamily="34" charset="-120"/>
                <a:cs typeface="Times New Roman" panose="02020603050405020304" pitchFamily="18" charset="0"/>
              </a:rPr>
              <a:t>ΕΜΜΑΝΟΥΗΛ ΠΑΥΛΟΣ ΠΙΤΣΙΤΑΚΗΣ</a:t>
            </a:r>
            <a:endParaRPr lang="el-GR" sz="1800" kern="1400" spc="-50" dirty="0">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sz="1800" b="1" kern="1400" spc="-50" dirty="0">
                <a:effectLst/>
                <a:latin typeface="Calibri" panose="020F0502020204030204" pitchFamily="34" charset="0"/>
                <a:ea typeface="Microsoft JhengHei" panose="020B0604030504040204" pitchFamily="34" charset="-120"/>
                <a:cs typeface="Times New Roman" panose="02020603050405020304" pitchFamily="18" charset="0"/>
              </a:rPr>
              <a:t> </a:t>
            </a:r>
            <a:endParaRPr lang="el-GR" sz="1800" kern="1400" spc="-50" dirty="0">
              <a:effectLst/>
              <a:latin typeface="Calibri Light" panose="020F0302020204030204" pitchFamily="34" charset="0"/>
              <a:ea typeface="Times New Roman" panose="02020603050405020304" pitchFamily="18" charset="0"/>
              <a:cs typeface="Times New Roman" panose="02020603050405020304" pitchFamily="18" charset="0"/>
            </a:endParaRPr>
          </a:p>
          <a:p>
            <a:pPr algn="ctr"/>
            <a:r>
              <a:rPr lang="el-GR" sz="1800" b="1" kern="1400" spc="-50" dirty="0">
                <a:effectLst/>
                <a:latin typeface="Calibri" panose="020F0502020204030204" pitchFamily="34" charset="0"/>
                <a:ea typeface="Microsoft JhengHei" panose="020B0604030504040204" pitchFamily="34" charset="-120"/>
                <a:cs typeface="Times New Roman" panose="02020603050405020304" pitchFamily="18" charset="0"/>
              </a:rPr>
              <a:t>ΔΙΠΛΩΜΑΤΙΚΉ ΕΡΓΑΣΙΑ</a:t>
            </a:r>
            <a:endParaRPr lang="el-GR" sz="1800" kern="1400" spc="-50" dirty="0">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el-GR" sz="1800" dirty="0">
                <a:effectLst/>
                <a:latin typeface="Calibri" panose="020F0502020204030204" pitchFamily="34" charset="0"/>
                <a:ea typeface="Calibri" panose="020F0502020204030204" pitchFamily="34" charset="0"/>
                <a:cs typeface="Arial" panose="020B0604020202020204" pitchFamily="34" charset="0"/>
              </a:rPr>
              <a:t> </a:t>
            </a:r>
          </a:p>
          <a:p>
            <a:pPr algn="ctr"/>
            <a:r>
              <a:rPr lang="el-GR" sz="1800" b="1" u="sng" kern="1400" spc="-50" dirty="0">
                <a:effectLst/>
                <a:latin typeface="Calibri" panose="020F0502020204030204" pitchFamily="34" charset="0"/>
                <a:ea typeface="Microsoft JhengHei" panose="020B0604030504040204" pitchFamily="34" charset="-120"/>
                <a:cs typeface="Times New Roman" panose="02020603050405020304" pitchFamily="18" charset="0"/>
              </a:rPr>
              <a:t>Επιβλέπων Καθηγητής:</a:t>
            </a:r>
            <a:endParaRPr lang="el-GR" sz="1800" kern="1400" spc="-50" dirty="0">
              <a:effectLst/>
              <a:latin typeface="Calibri Light" panose="020F0302020204030204" pitchFamily="34" charset="0"/>
              <a:ea typeface="Times New Roman" panose="02020603050405020304" pitchFamily="18" charset="0"/>
              <a:cs typeface="Times New Roman" panose="02020603050405020304" pitchFamily="18" charset="0"/>
            </a:endParaRPr>
          </a:p>
          <a:p>
            <a:pPr algn="ctr"/>
            <a:r>
              <a:rPr lang="el-GR" sz="1800" b="1" kern="1400" spc="-50" dirty="0">
                <a:effectLst/>
                <a:latin typeface="Calibri" panose="020F0502020204030204" pitchFamily="34" charset="0"/>
                <a:ea typeface="Microsoft JhengHei" panose="020B0604030504040204" pitchFamily="34" charset="-120"/>
                <a:cs typeface="Times New Roman" panose="02020603050405020304" pitchFamily="18" charset="0"/>
              </a:rPr>
              <a:t>ΠΕΤΡΟΣ ΤΑΟΥΚΗΣ</a:t>
            </a:r>
            <a:endParaRPr lang="el-GR" sz="1800" kern="1400" spc="-50" dirty="0">
              <a:effectLst/>
              <a:latin typeface="Calibri Light" panose="020F0302020204030204" pitchFamily="34" charset="0"/>
              <a:ea typeface="Times New Roman" panose="02020603050405020304" pitchFamily="18" charset="0"/>
              <a:cs typeface="Times New Roman" panose="02020603050405020304" pitchFamily="18" charset="0"/>
            </a:endParaRPr>
          </a:p>
          <a:p>
            <a:pPr algn="ctr"/>
            <a:r>
              <a:rPr lang="el-GR" sz="1800" b="1" kern="1400" spc="-50" dirty="0">
                <a:effectLst/>
                <a:latin typeface="Calibri" panose="020F0502020204030204" pitchFamily="34" charset="0"/>
                <a:ea typeface="Microsoft JhengHei" panose="020B0604030504040204" pitchFamily="34" charset="-120"/>
                <a:cs typeface="Times New Roman" panose="02020603050405020304" pitchFamily="18" charset="0"/>
              </a:rPr>
              <a:t> </a:t>
            </a:r>
            <a:endParaRPr lang="el-GR" sz="1800" kern="1400" spc="-50" dirty="0">
              <a:effectLst/>
              <a:latin typeface="Calibri Light" panose="020F0302020204030204" pitchFamily="34" charset="0"/>
              <a:ea typeface="Times New Roman" panose="02020603050405020304" pitchFamily="18" charset="0"/>
              <a:cs typeface="Times New Roman" panose="02020603050405020304" pitchFamily="18" charset="0"/>
            </a:endParaRPr>
          </a:p>
          <a:p>
            <a:pPr algn="ctr"/>
            <a:endParaRPr lang="el-GR" sz="1800" b="1" kern="1400" spc="-50" dirty="0">
              <a:effectLst/>
              <a:latin typeface="Calibri" panose="020F0502020204030204" pitchFamily="34" charset="0"/>
              <a:ea typeface="Microsoft JhengHei" panose="020B0604030504040204" pitchFamily="34" charset="-120"/>
              <a:cs typeface="Times New Roman" panose="02020603050405020304" pitchFamily="18" charset="0"/>
            </a:endParaRPr>
          </a:p>
          <a:p>
            <a:pPr algn="ctr"/>
            <a:r>
              <a:rPr lang="el-GR" sz="1800" b="1" kern="1400" spc="-50" dirty="0">
                <a:effectLst/>
                <a:latin typeface="Calibri" panose="020F0502020204030204" pitchFamily="34" charset="0"/>
                <a:ea typeface="Microsoft JhengHei" panose="020B0604030504040204" pitchFamily="34" charset="-120"/>
                <a:cs typeface="Times New Roman" panose="02020603050405020304" pitchFamily="18" charset="0"/>
              </a:rPr>
              <a:t>ΑΘΗΝΑ 2025</a:t>
            </a:r>
            <a:endParaRPr lang="el-GR" sz="1800" kern="1400" spc="-50" dirty="0">
              <a:effectLst/>
              <a:latin typeface="Calibri Light" panose="020F0302020204030204" pitchFamily="34" charset="0"/>
              <a:ea typeface="Times New Roman" panose="02020603050405020304" pitchFamily="18" charset="0"/>
              <a:cs typeface="Times New Roman" panose="02020603050405020304" pitchFamily="18" charset="0"/>
            </a:endParaRPr>
          </a:p>
          <a:p>
            <a:endParaRPr lang="el-GR" dirty="0"/>
          </a:p>
        </p:txBody>
      </p:sp>
      <p:sp>
        <p:nvSpPr>
          <p:cNvPr id="121" name="Ελεύθερη σχεδίαση: Σχήμα 120">
            <a:extLst>
              <a:ext uri="{FF2B5EF4-FFF2-40B4-BE49-F238E27FC236}">
                <a16:creationId xmlns:a16="http://schemas.microsoft.com/office/drawing/2014/main" id="{BEA98E76-51D3-E793-2DFB-341BB5FB940D}"/>
              </a:ext>
            </a:extLst>
          </p:cNvPr>
          <p:cNvSpPr/>
          <p:nvPr/>
        </p:nvSpPr>
        <p:spPr>
          <a:xfrm>
            <a:off x="6095999" y="5725965"/>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a:p>
        </p:txBody>
      </p:sp>
      <p:sp>
        <p:nvSpPr>
          <p:cNvPr id="120" name="Ελεύθερη σχεδίαση: Σχήμα 119">
            <a:extLst>
              <a:ext uri="{FF2B5EF4-FFF2-40B4-BE49-F238E27FC236}">
                <a16:creationId xmlns:a16="http://schemas.microsoft.com/office/drawing/2014/main" id="{1D2E5D96-8D40-DA31-9B43-A32998C952BD}"/>
              </a:ext>
            </a:extLst>
          </p:cNvPr>
          <p:cNvSpPr/>
          <p:nvPr/>
        </p:nvSpPr>
        <p:spPr>
          <a:xfrm>
            <a:off x="6095999" y="-1127760"/>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a:p>
        </p:txBody>
      </p:sp>
    </p:spTree>
    <p:extLst>
      <p:ext uri="{BB962C8B-B14F-4D97-AF65-F5344CB8AC3E}">
        <p14:creationId xmlns:p14="http://schemas.microsoft.com/office/powerpoint/2010/main" val="4005024742"/>
      </p:ext>
    </p:extLst>
  </p:cSld>
  <p:clrMapOvr>
    <a:masterClrMapping/>
  </p:clrMapOvr>
  <mc:AlternateContent xmlns:mc="http://schemas.openxmlformats.org/markup-compatibility/2006" xmlns:p14="http://schemas.microsoft.com/office/powerpoint/2010/main">
    <mc:Choice Requires="p14">
      <p:transition spd="slow" p14:dur="3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67" name="TextBox 66">
            <a:extLst>
              <a:ext uri="{FF2B5EF4-FFF2-40B4-BE49-F238E27FC236}">
                <a16:creationId xmlns:a16="http://schemas.microsoft.com/office/drawing/2014/main" id="{E0ACD620-4B1C-6C18-1139-A4E060393A3D}"/>
              </a:ext>
            </a:extLst>
          </p:cNvPr>
          <p:cNvSpPr txBox="1"/>
          <p:nvPr/>
        </p:nvSpPr>
        <p:spPr>
          <a:xfrm>
            <a:off x="1354750" y="380724"/>
            <a:ext cx="7469750" cy="1015663"/>
          </a:xfrm>
          <a:prstGeom prst="rect">
            <a:avLst/>
          </a:prstGeom>
          <a:noFill/>
          <a:effectLst>
            <a:outerShdw blurRad="50800" dist="38100" dir="5400000" algn="t" rotWithShape="0">
              <a:prstClr val="black">
                <a:alpha val="40000"/>
              </a:prstClr>
            </a:outerShd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rPr>
              <a:t>Chlorella pyrenoidosa</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73" name="TextBox 72">
            <a:extLst>
              <a:ext uri="{FF2B5EF4-FFF2-40B4-BE49-F238E27FC236}">
                <a16:creationId xmlns:a16="http://schemas.microsoft.com/office/drawing/2014/main" id="{509A4583-FA37-4E79-A7E4-E63AD8D83F6D}"/>
              </a:ext>
            </a:extLst>
          </p:cNvPr>
          <p:cNvSpPr txBox="1"/>
          <p:nvPr/>
        </p:nvSpPr>
        <p:spPr>
          <a:xfrm>
            <a:off x="1733252" y="1661994"/>
            <a:ext cx="7469750" cy="1477328"/>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3000" i="1" dirty="0">
                <a:ln>
                  <a:solidFill>
                    <a:srgbClr val="FFC000"/>
                  </a:solidFill>
                </a:ln>
                <a:solidFill>
                  <a:srgbClr val="FFC000"/>
                </a:solidFill>
                <a:latin typeface="Calibri" panose="020F0502020204030204"/>
              </a:rPr>
              <a:t>Πως παραλαμβάνονται οι ενδοκυτταρικές ουσίες που προστατεύονται από το κυτταρικό τοίχωμα;</a:t>
            </a:r>
          </a:p>
        </p:txBody>
      </p:sp>
      <p:sp>
        <p:nvSpPr>
          <p:cNvPr id="75" name="TextBox 74">
            <a:extLst>
              <a:ext uri="{FF2B5EF4-FFF2-40B4-BE49-F238E27FC236}">
                <a16:creationId xmlns:a16="http://schemas.microsoft.com/office/drawing/2014/main" id="{F608C9AA-0876-573F-6AF1-F4DB12B577E4}"/>
              </a:ext>
            </a:extLst>
          </p:cNvPr>
          <p:cNvSpPr txBox="1"/>
          <p:nvPr/>
        </p:nvSpPr>
        <p:spPr>
          <a:xfrm>
            <a:off x="22234" y="27369"/>
            <a:ext cx="629920" cy="369332"/>
          </a:xfrm>
          <a:prstGeom prst="rect">
            <a:avLst/>
          </a:prstGeom>
          <a:noFill/>
        </p:spPr>
        <p:txBody>
          <a:bodyPr wrap="square" rtlCol="0">
            <a:spAutoFit/>
          </a:bodyPr>
          <a:lstStyle/>
          <a:p>
            <a:pPr algn="ctr"/>
            <a:r>
              <a:rPr lang="en-US" dirty="0"/>
              <a:t>5</a:t>
            </a:r>
            <a:endParaRPr lang="el-GR" dirty="0"/>
          </a:p>
        </p:txBody>
      </p:sp>
      <p:grpSp>
        <p:nvGrpSpPr>
          <p:cNvPr id="141" name="Ομάδα 140">
            <a:extLst>
              <a:ext uri="{FF2B5EF4-FFF2-40B4-BE49-F238E27FC236}">
                <a16:creationId xmlns:a16="http://schemas.microsoft.com/office/drawing/2014/main" id="{89DF3DE0-3960-2A0A-F9DF-61CA99227F6D}"/>
              </a:ext>
            </a:extLst>
          </p:cNvPr>
          <p:cNvGrpSpPr/>
          <p:nvPr/>
        </p:nvGrpSpPr>
        <p:grpSpPr>
          <a:xfrm>
            <a:off x="7986532" y="0"/>
            <a:ext cx="13037700" cy="6858000"/>
            <a:chOff x="71774" y="0"/>
            <a:chExt cx="12120226" cy="6858000"/>
          </a:xfrm>
        </p:grpSpPr>
        <p:grpSp>
          <p:nvGrpSpPr>
            <p:cNvPr id="142" name="Ομάδα 141">
              <a:extLst>
                <a:ext uri="{FF2B5EF4-FFF2-40B4-BE49-F238E27FC236}">
                  <a16:creationId xmlns:a16="http://schemas.microsoft.com/office/drawing/2014/main" id="{AB9BB03D-CCAD-D4E1-8024-56E49C2EDB9F}"/>
                </a:ext>
              </a:extLst>
            </p:cNvPr>
            <p:cNvGrpSpPr/>
            <p:nvPr/>
          </p:nvGrpSpPr>
          <p:grpSpPr>
            <a:xfrm>
              <a:off x="71774" y="0"/>
              <a:ext cx="12120226" cy="6858000"/>
              <a:chOff x="35887" y="0"/>
              <a:chExt cx="12120226" cy="6858000"/>
            </a:xfrm>
          </p:grpSpPr>
          <p:sp>
            <p:nvSpPr>
              <p:cNvPr id="145" name="TextBox 144">
                <a:extLst>
                  <a:ext uri="{FF2B5EF4-FFF2-40B4-BE49-F238E27FC236}">
                    <a16:creationId xmlns:a16="http://schemas.microsoft.com/office/drawing/2014/main" id="{264045F9-5B6A-07E1-534E-D8CDF0FE87A9}"/>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146" name="Ομάδα 145">
                <a:extLst>
                  <a:ext uri="{FF2B5EF4-FFF2-40B4-BE49-F238E27FC236}">
                    <a16:creationId xmlns:a16="http://schemas.microsoft.com/office/drawing/2014/main" id="{1CCAFE58-E5C8-9379-8A53-D35DB7588334}"/>
                  </a:ext>
                </a:extLst>
              </p:cNvPr>
              <p:cNvGrpSpPr/>
              <p:nvPr/>
            </p:nvGrpSpPr>
            <p:grpSpPr>
              <a:xfrm>
                <a:off x="1556248" y="0"/>
                <a:ext cx="10599865" cy="6858000"/>
                <a:chOff x="1556248" y="0"/>
                <a:chExt cx="10599865" cy="6858000"/>
              </a:xfrm>
            </p:grpSpPr>
            <p:sp>
              <p:nvSpPr>
                <p:cNvPr id="151" name="TextBox 150">
                  <a:extLst>
                    <a:ext uri="{FF2B5EF4-FFF2-40B4-BE49-F238E27FC236}">
                      <a16:creationId xmlns:a16="http://schemas.microsoft.com/office/drawing/2014/main" id="{D0E29740-3449-933B-5658-D8E2874293AC}"/>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1</a:t>
                  </a:r>
                  <a:endParaRPr kumimoji="0" lang="el-GR"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152" name="Ορθογώνιο 151">
                  <a:extLst>
                    <a:ext uri="{FF2B5EF4-FFF2-40B4-BE49-F238E27FC236}">
                      <a16:creationId xmlns:a16="http://schemas.microsoft.com/office/drawing/2014/main" id="{A8E98B11-D7D7-DDDC-33CA-78B9B1DF2616}"/>
                    </a:ext>
                  </a:extLst>
                </p:cNvPr>
                <p:cNvSpPr/>
                <p:nvPr/>
              </p:nvSpPr>
              <p:spPr>
                <a:xfrm>
                  <a:off x="2376121" y="0"/>
                  <a:ext cx="9779992" cy="6858000"/>
                </a:xfrm>
                <a:prstGeom prst="rect">
                  <a:avLst/>
                </a:prstGeom>
                <a:solidFill>
                  <a:schemeClr val="accent6">
                    <a:lumMod val="75000"/>
                  </a:schemeClr>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47" name="Ομάδα 146">
                <a:extLst>
                  <a:ext uri="{FF2B5EF4-FFF2-40B4-BE49-F238E27FC236}">
                    <a16:creationId xmlns:a16="http://schemas.microsoft.com/office/drawing/2014/main" id="{E83ED5B3-EF11-BA40-CDBB-AE1034D05D21}"/>
                  </a:ext>
                </a:extLst>
              </p:cNvPr>
              <p:cNvGrpSpPr/>
              <p:nvPr/>
            </p:nvGrpSpPr>
            <p:grpSpPr>
              <a:xfrm>
                <a:off x="2889813" y="123111"/>
                <a:ext cx="6829804" cy="6611778"/>
                <a:chOff x="2889813" y="123111"/>
                <a:chExt cx="6829804" cy="6611778"/>
              </a:xfrm>
            </p:grpSpPr>
            <p:sp>
              <p:nvSpPr>
                <p:cNvPr id="148" name="TextBox 147">
                  <a:extLst>
                    <a:ext uri="{FF2B5EF4-FFF2-40B4-BE49-F238E27FC236}">
                      <a16:creationId xmlns:a16="http://schemas.microsoft.com/office/drawing/2014/main" id="{7B9D8BCD-6026-9F25-ECB8-51847B1CD06F}"/>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Κύτταρο</a:t>
                  </a:r>
                </a:p>
              </p:txBody>
            </p:sp>
            <p:sp>
              <p:nvSpPr>
                <p:cNvPr id="149" name="TextBox 148">
                  <a:extLst>
                    <a:ext uri="{FF2B5EF4-FFF2-40B4-BE49-F238E27FC236}">
                      <a16:creationId xmlns:a16="http://schemas.microsoft.com/office/drawing/2014/main" id="{D5934812-9766-9747-47C0-BB45ECED44A2}"/>
                    </a:ext>
                  </a:extLst>
                </p:cNvPr>
                <p:cNvSpPr txBox="1"/>
                <p:nvPr/>
              </p:nvSpPr>
              <p:spPr>
                <a:xfrm>
                  <a:off x="3307243" y="1008931"/>
                  <a:ext cx="6412374" cy="1631216"/>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Τα κύτταρα είναι σφαιρικά προς ελλειψοειδή, διαμέτρου 2-10 μ</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m </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τοίχωμα έχει πάχος 20-40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nm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και αποτελείται κυρίως από τους πολυσακχαρίτες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μαννόζη</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γλυκόζη, κυτταρίνη και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χυτίνη</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50" name="Γραφικό 149" descr="Immunity περίγραμμα">
                  <a:extLst>
                    <a:ext uri="{FF2B5EF4-FFF2-40B4-BE49-F238E27FC236}">
                      <a16:creationId xmlns:a16="http://schemas.microsoft.com/office/drawing/2014/main" id="{38088E3D-EB1F-0935-B1E9-8F2733290A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8800" y="5820489"/>
                  <a:ext cx="914400" cy="914400"/>
                </a:xfrm>
                <a:prstGeom prst="rect">
                  <a:avLst/>
                </a:prstGeom>
              </p:spPr>
            </p:pic>
          </p:grpSp>
        </p:grpSp>
        <p:pic>
          <p:nvPicPr>
            <p:cNvPr id="143" name="Εικόνα 142">
              <a:extLst>
                <a:ext uri="{FF2B5EF4-FFF2-40B4-BE49-F238E27FC236}">
                  <a16:creationId xmlns:a16="http://schemas.microsoft.com/office/drawing/2014/main" id="{2EAA1810-056E-C7FB-62DE-A81BA274080C}"/>
                </a:ext>
              </a:extLst>
            </p:cNvPr>
            <p:cNvPicPr>
              <a:picLocks noChangeAspect="1"/>
            </p:cNvPicPr>
            <p:nvPr/>
          </p:nvPicPr>
          <p:blipFill>
            <a:blip r:embed="rId5">
              <a:extLst>
                <a:ext uri="{28A0092B-C50C-407E-A947-70E740481C1C}">
                  <a14:useLocalDpi xmlns:a14="http://schemas.microsoft.com/office/drawing/2010/main" val="0"/>
                </a:ext>
              </a:extLst>
            </a:blip>
            <a:srcRect l="3195" t="5733" r="38422"/>
            <a:stretch/>
          </p:blipFill>
          <p:spPr>
            <a:xfrm>
              <a:off x="7915211" y="2459504"/>
              <a:ext cx="2200378" cy="2788964"/>
            </a:xfrm>
            <a:prstGeom prst="rect">
              <a:avLst/>
            </a:prstGeom>
          </p:spPr>
        </p:pic>
        <p:sp>
          <p:nvSpPr>
            <p:cNvPr id="144" name="TextBox 143">
              <a:extLst>
                <a:ext uri="{FF2B5EF4-FFF2-40B4-BE49-F238E27FC236}">
                  <a16:creationId xmlns:a16="http://schemas.microsoft.com/office/drawing/2014/main" id="{48F191B2-51B7-8891-DBAA-13FD31EDDEC6}"/>
                </a:ext>
              </a:extLst>
            </p:cNvPr>
            <p:cNvSpPr txBox="1"/>
            <p:nvPr/>
          </p:nvSpPr>
          <p:spPr>
            <a:xfrm>
              <a:off x="3343130" y="2664194"/>
              <a:ext cx="4490230"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a:rPr>
                <a:t>Αποτελεί σημαντικό φραγμό τόσο στην παραλαβή όσο και στη εισχώρηση ουσιών</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Διαλυμένα στο κυτταρόπλασμα συναντώνται όλα τα απαραίτητα αμινοξέα, πολυσακχαρίτες, απαραίτητα λιπαρά οξέα και σε μικρές ποσότητες καροτενοειδή (λουτεΐνη και β-καροτένιο)</a:t>
              </a:r>
            </a:p>
          </p:txBody>
        </p:sp>
      </p:grpSp>
      <p:grpSp>
        <p:nvGrpSpPr>
          <p:cNvPr id="153" name="Ομάδα 152">
            <a:extLst>
              <a:ext uri="{FF2B5EF4-FFF2-40B4-BE49-F238E27FC236}">
                <a16:creationId xmlns:a16="http://schemas.microsoft.com/office/drawing/2014/main" id="{6988DCDD-8456-A8AD-6894-162368C8E9C4}"/>
              </a:ext>
            </a:extLst>
          </p:cNvPr>
          <p:cNvGrpSpPr/>
          <p:nvPr/>
        </p:nvGrpSpPr>
        <p:grpSpPr>
          <a:xfrm>
            <a:off x="10428928" y="0"/>
            <a:ext cx="11388114" cy="6858000"/>
            <a:chOff x="1592135" y="0"/>
            <a:chExt cx="10599865" cy="6858000"/>
          </a:xfrm>
        </p:grpSpPr>
        <p:grpSp>
          <p:nvGrpSpPr>
            <p:cNvPr id="154" name="Ομάδα 153">
              <a:extLst>
                <a:ext uri="{FF2B5EF4-FFF2-40B4-BE49-F238E27FC236}">
                  <a16:creationId xmlns:a16="http://schemas.microsoft.com/office/drawing/2014/main" id="{24B56740-45F5-07A5-DD34-19668075702C}"/>
                </a:ext>
              </a:extLst>
            </p:cNvPr>
            <p:cNvGrpSpPr/>
            <p:nvPr/>
          </p:nvGrpSpPr>
          <p:grpSpPr>
            <a:xfrm>
              <a:off x="1592135" y="0"/>
              <a:ext cx="10599865" cy="6858000"/>
              <a:chOff x="1556248" y="0"/>
              <a:chExt cx="10599865" cy="6858000"/>
            </a:xfrm>
          </p:grpSpPr>
          <p:sp>
            <p:nvSpPr>
              <p:cNvPr id="159" name="TextBox 158">
                <a:extLst>
                  <a:ext uri="{FF2B5EF4-FFF2-40B4-BE49-F238E27FC236}">
                    <a16:creationId xmlns:a16="http://schemas.microsoft.com/office/drawing/2014/main" id="{07041BB6-0E34-5F94-FDDF-190DCFDB38D1}"/>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2</a:t>
                </a:r>
                <a:endParaRPr kumimoji="0" lang="el-GR"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160" name="Ορθογώνιο 159">
                <a:extLst>
                  <a:ext uri="{FF2B5EF4-FFF2-40B4-BE49-F238E27FC236}">
                    <a16:creationId xmlns:a16="http://schemas.microsoft.com/office/drawing/2014/main" id="{9BC8F483-4833-F0B2-F586-9735AF6B9486}"/>
                  </a:ext>
                </a:extLst>
              </p:cNvPr>
              <p:cNvSpPr/>
              <p:nvPr/>
            </p:nvSpPr>
            <p:spPr>
              <a:xfrm>
                <a:off x="2407534" y="0"/>
                <a:ext cx="9748579" cy="6858000"/>
              </a:xfrm>
              <a:prstGeom prst="rect">
                <a:avLst/>
              </a:prstGeom>
              <a:solidFill>
                <a:srgbClr val="669E40"/>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55" name="Ομάδα 154">
              <a:extLst>
                <a:ext uri="{FF2B5EF4-FFF2-40B4-BE49-F238E27FC236}">
                  <a16:creationId xmlns:a16="http://schemas.microsoft.com/office/drawing/2014/main" id="{E21FFCAA-2742-6250-BF77-08977E3F61A6}"/>
                </a:ext>
              </a:extLst>
            </p:cNvPr>
            <p:cNvGrpSpPr/>
            <p:nvPr/>
          </p:nvGrpSpPr>
          <p:grpSpPr>
            <a:xfrm>
              <a:off x="2925700" y="123111"/>
              <a:ext cx="7048982" cy="6611778"/>
              <a:chOff x="2889813" y="123111"/>
              <a:chExt cx="7048982" cy="6611778"/>
            </a:xfrm>
          </p:grpSpPr>
          <p:sp>
            <p:nvSpPr>
              <p:cNvPr id="156" name="TextBox 155">
                <a:extLst>
                  <a:ext uri="{FF2B5EF4-FFF2-40B4-BE49-F238E27FC236}">
                    <a16:creationId xmlns:a16="http://schemas.microsoft.com/office/drawing/2014/main" id="{2DCBBA37-F305-A5D8-737D-E3AECC47EC22}"/>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Πυρήνας</a:t>
                </a:r>
              </a:p>
            </p:txBody>
          </p:sp>
          <p:sp>
            <p:nvSpPr>
              <p:cNvPr id="157" name="TextBox 156">
                <a:extLst>
                  <a:ext uri="{FF2B5EF4-FFF2-40B4-BE49-F238E27FC236}">
                    <a16:creationId xmlns:a16="http://schemas.microsoft.com/office/drawing/2014/main" id="{1478F058-6F57-3EC5-4514-392930D2861D}"/>
                  </a:ext>
                </a:extLst>
              </p:cNvPr>
              <p:cNvSpPr txBox="1"/>
              <p:nvPr/>
            </p:nvSpPr>
            <p:spPr>
              <a:xfrm>
                <a:off x="3526421" y="1107996"/>
                <a:ext cx="6412374"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πυρήνας </a:t>
                </a:r>
                <a:r>
                  <a:rPr lang="el-GR" sz="2000" dirty="0">
                    <a:solidFill>
                      <a:prstClr val="black"/>
                    </a:solidFill>
                    <a:latin typeface="Calibri" panose="020F0502020204030204"/>
                  </a:rPr>
                  <a:t>περιέχει</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μια εξειδικευμένη ομάδα ουσιών που ονομάζεται αυξητικός παράγοντας </a:t>
                </a:r>
                <a:r>
                  <a:rPr lang="en-US" sz="2000" i="1" dirty="0">
                    <a:solidFill>
                      <a:prstClr val="black"/>
                    </a:solidFill>
                    <a:latin typeface="Calibri" panose="020F0502020204030204"/>
                  </a:rPr>
                  <a:t>Chlorella</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περιέχει </a:t>
                </a:r>
                <a:r>
                  <a:rPr lang="el-GR" sz="2000" dirty="0">
                    <a:solidFill>
                      <a:prstClr val="black"/>
                    </a:solidFill>
                    <a:latin typeface="Calibri" panose="020F0502020204030204"/>
                  </a:rPr>
                  <a:t>σημαντικές ποσότητες</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αμινοξέων, πεπτιδίων, βιταμινών, μετάλλων και πολυσακχαριτών που του προσδίδουν αντικαρκινικές, αντιφλεγμονώδης και αντιοξειδωτικές ιδιότητες</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58" name="Γραφικό 157" descr="DNA περίγραμμα">
                <a:extLst>
                  <a:ext uri="{FF2B5EF4-FFF2-40B4-BE49-F238E27FC236}">
                    <a16:creationId xmlns:a16="http://schemas.microsoft.com/office/drawing/2014/main" id="{39E246CC-BC43-9C33-9FAB-CD3A3597E99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638800" y="5820489"/>
                <a:ext cx="914400" cy="914400"/>
              </a:xfrm>
              <a:prstGeom prst="rect">
                <a:avLst/>
              </a:prstGeom>
            </p:spPr>
          </p:pic>
        </p:grpSp>
      </p:grpSp>
      <p:grpSp>
        <p:nvGrpSpPr>
          <p:cNvPr id="161" name="Ομάδα 160">
            <a:extLst>
              <a:ext uri="{FF2B5EF4-FFF2-40B4-BE49-F238E27FC236}">
                <a16:creationId xmlns:a16="http://schemas.microsoft.com/office/drawing/2014/main" id="{3C005F2F-70EC-D472-63FE-C9E4E3503054}"/>
              </a:ext>
            </a:extLst>
          </p:cNvPr>
          <p:cNvGrpSpPr/>
          <p:nvPr/>
        </p:nvGrpSpPr>
        <p:grpSpPr>
          <a:xfrm>
            <a:off x="9659010" y="0"/>
            <a:ext cx="13038207" cy="6858000"/>
            <a:chOff x="71774" y="0"/>
            <a:chExt cx="12120226" cy="6858000"/>
          </a:xfrm>
        </p:grpSpPr>
        <p:grpSp>
          <p:nvGrpSpPr>
            <p:cNvPr id="162" name="Ομάδα 161">
              <a:extLst>
                <a:ext uri="{FF2B5EF4-FFF2-40B4-BE49-F238E27FC236}">
                  <a16:creationId xmlns:a16="http://schemas.microsoft.com/office/drawing/2014/main" id="{C63002BE-29E8-2894-D5A0-921FA0F72874}"/>
                </a:ext>
              </a:extLst>
            </p:cNvPr>
            <p:cNvGrpSpPr/>
            <p:nvPr/>
          </p:nvGrpSpPr>
          <p:grpSpPr>
            <a:xfrm>
              <a:off x="71774" y="0"/>
              <a:ext cx="12120226" cy="6858000"/>
              <a:chOff x="35887" y="0"/>
              <a:chExt cx="12120226" cy="6858000"/>
            </a:xfrm>
          </p:grpSpPr>
          <p:sp>
            <p:nvSpPr>
              <p:cNvPr id="167" name="TextBox 166">
                <a:extLst>
                  <a:ext uri="{FF2B5EF4-FFF2-40B4-BE49-F238E27FC236}">
                    <a16:creationId xmlns:a16="http://schemas.microsoft.com/office/drawing/2014/main" id="{B144C21D-8693-BCFE-565A-EB50107C31C1}"/>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168" name="Ομάδα 167">
                <a:extLst>
                  <a:ext uri="{FF2B5EF4-FFF2-40B4-BE49-F238E27FC236}">
                    <a16:creationId xmlns:a16="http://schemas.microsoft.com/office/drawing/2014/main" id="{CDF9B058-5F30-4E51-A168-FF78A7AAE31B}"/>
                  </a:ext>
                </a:extLst>
              </p:cNvPr>
              <p:cNvGrpSpPr/>
              <p:nvPr/>
            </p:nvGrpSpPr>
            <p:grpSpPr>
              <a:xfrm>
                <a:off x="1556248" y="0"/>
                <a:ext cx="10599865" cy="6858000"/>
                <a:chOff x="1556248" y="0"/>
                <a:chExt cx="10599865" cy="6858000"/>
              </a:xfrm>
            </p:grpSpPr>
            <p:sp>
              <p:nvSpPr>
                <p:cNvPr id="173" name="TextBox 172">
                  <a:extLst>
                    <a:ext uri="{FF2B5EF4-FFF2-40B4-BE49-F238E27FC236}">
                      <a16:creationId xmlns:a16="http://schemas.microsoft.com/office/drawing/2014/main" id="{C3120450-DF91-5D4C-1058-83A5245FE912}"/>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2000" b="1" i="0" u="none" strike="noStrike" kern="1200" cap="none" spc="0" normalizeH="0" baseline="0" noProof="0" dirty="0">
                      <a:ln w="22225">
                        <a:noFill/>
                        <a:prstDash val="solid"/>
                      </a:ln>
                      <a:solidFill>
                        <a:srgbClr val="80BC58"/>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3</a:t>
                  </a:r>
                </a:p>
              </p:txBody>
            </p:sp>
            <p:sp>
              <p:nvSpPr>
                <p:cNvPr id="174" name="Ορθογώνιο 173">
                  <a:extLst>
                    <a:ext uri="{FF2B5EF4-FFF2-40B4-BE49-F238E27FC236}">
                      <a16:creationId xmlns:a16="http://schemas.microsoft.com/office/drawing/2014/main" id="{0D558D1D-0D31-90D9-1852-4695DC6E5D85}"/>
                    </a:ext>
                  </a:extLst>
                </p:cNvPr>
                <p:cNvSpPr/>
                <p:nvPr/>
              </p:nvSpPr>
              <p:spPr>
                <a:xfrm>
                  <a:off x="2407534" y="0"/>
                  <a:ext cx="9748579" cy="6858000"/>
                </a:xfrm>
                <a:prstGeom prst="rect">
                  <a:avLst/>
                </a:prstGeom>
                <a:solidFill>
                  <a:srgbClr val="80BC58"/>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69" name="Ομάδα 168">
                <a:extLst>
                  <a:ext uri="{FF2B5EF4-FFF2-40B4-BE49-F238E27FC236}">
                    <a16:creationId xmlns:a16="http://schemas.microsoft.com/office/drawing/2014/main" id="{A5934265-43F9-FE69-033E-7FC8ABD295D7}"/>
                  </a:ext>
                </a:extLst>
              </p:cNvPr>
              <p:cNvGrpSpPr/>
              <p:nvPr/>
            </p:nvGrpSpPr>
            <p:grpSpPr>
              <a:xfrm>
                <a:off x="2889813" y="123111"/>
                <a:ext cx="6412374" cy="6611778"/>
                <a:chOff x="2889813" y="123111"/>
                <a:chExt cx="6412374" cy="6611778"/>
              </a:xfrm>
            </p:grpSpPr>
            <p:sp>
              <p:nvSpPr>
                <p:cNvPr id="170" name="TextBox 169">
                  <a:extLst>
                    <a:ext uri="{FF2B5EF4-FFF2-40B4-BE49-F238E27FC236}">
                      <a16:creationId xmlns:a16="http://schemas.microsoft.com/office/drawing/2014/main" id="{3BCB0DC6-B139-17D7-20B7-3D04A517A152}"/>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Χλωροπλάστης</a:t>
                  </a:r>
                </a:p>
              </p:txBody>
            </p:sp>
            <p:sp>
              <p:nvSpPr>
                <p:cNvPr id="171" name="TextBox 170">
                  <a:extLst>
                    <a:ext uri="{FF2B5EF4-FFF2-40B4-BE49-F238E27FC236}">
                      <a16:creationId xmlns:a16="http://schemas.microsoft.com/office/drawing/2014/main" id="{C7D99445-FAB6-E75F-0A41-020E8AB41215}"/>
                    </a:ext>
                  </a:extLst>
                </p:cNvPr>
                <p:cNvSpPr txBox="1"/>
                <p:nvPr/>
              </p:nvSpPr>
              <p:spPr>
                <a:xfrm>
                  <a:off x="2889813" y="1107996"/>
                  <a:ext cx="6412374"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72" name="Γραφικό 171" descr="μικρόβιο με συμπαγές γέμισμα">
                  <a:extLst>
                    <a:ext uri="{FF2B5EF4-FFF2-40B4-BE49-F238E27FC236}">
                      <a16:creationId xmlns:a16="http://schemas.microsoft.com/office/drawing/2014/main" id="{A28E0591-9738-63CD-CF32-E2CFD1AC280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638800" y="5820489"/>
                  <a:ext cx="914400" cy="914400"/>
                </a:xfrm>
                <a:prstGeom prst="rect">
                  <a:avLst/>
                </a:prstGeom>
              </p:spPr>
            </p:pic>
          </p:grpSp>
        </p:grpSp>
        <p:sp>
          <p:nvSpPr>
            <p:cNvPr id="163" name="TextBox 162">
              <a:extLst>
                <a:ext uri="{FF2B5EF4-FFF2-40B4-BE49-F238E27FC236}">
                  <a16:creationId xmlns:a16="http://schemas.microsoft.com/office/drawing/2014/main" id="{6878A15C-7CAC-A6CD-242A-9956DB6C1EF6}"/>
                </a:ext>
              </a:extLst>
            </p:cNvPr>
            <p:cNvSpPr txBox="1"/>
            <p:nvPr/>
          </p:nvSpPr>
          <p:spPr>
            <a:xfrm>
              <a:off x="3465976" y="1107996"/>
              <a:ext cx="6412374" cy="2246769"/>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κύτταρο περιέχει μόνο έναν χλωροπλάστη, με δομές όπως το πυρηνοειδές, κόκκοι αμύλου και θυλακοειδής μεμβράνες.</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a:t>
              </a:r>
              <a:r>
                <a:rPr lang="en-US" sz="2000" dirty="0">
                  <a:solidFill>
                    <a:prstClr val="black"/>
                  </a:solidFill>
                  <a:latin typeface="Calibri" panose="020F0502020204030204"/>
                </a:rPr>
                <a:t>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πυρηνοειδές αποτελεί μια διπλή δομή που περιβάλλεται από κόκκους αμύλου που περιέχουν σε αφθονία ένζυμο </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RuBisCo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για την δέσμευση του </a:t>
              </a: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CO</a:t>
              </a:r>
              <a:r>
                <a:rPr kumimoji="0" lang="el-GR" sz="2000" b="0" i="0" u="none" strike="noStrike" kern="1200" cap="none" spc="0" normalizeH="0" baseline="-2500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2</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4" name="Ομάδα 163">
              <a:extLst>
                <a:ext uri="{FF2B5EF4-FFF2-40B4-BE49-F238E27FC236}">
                  <a16:creationId xmlns:a16="http://schemas.microsoft.com/office/drawing/2014/main" id="{8E3FBD45-EACA-31F3-AA04-2AC644F07199}"/>
                </a:ext>
              </a:extLst>
            </p:cNvPr>
            <p:cNvGrpSpPr/>
            <p:nvPr/>
          </p:nvGrpSpPr>
          <p:grpSpPr>
            <a:xfrm>
              <a:off x="4392304" y="3165743"/>
              <a:ext cx="4320034" cy="1172845"/>
              <a:chOff x="3874687" y="3327788"/>
              <a:chExt cx="4320034" cy="1172845"/>
            </a:xfrm>
          </p:grpSpPr>
          <p:pic>
            <p:nvPicPr>
              <p:cNvPr id="165" name="Εικόνα 164">
                <a:extLst>
                  <a:ext uri="{FF2B5EF4-FFF2-40B4-BE49-F238E27FC236}">
                    <a16:creationId xmlns:a16="http://schemas.microsoft.com/office/drawing/2014/main" id="{448F7C3D-9A4C-D338-7405-286FBEFB6392}"/>
                  </a:ext>
                </a:extLst>
              </p:cNvPr>
              <p:cNvPicPr>
                <a:picLocks noChangeAspect="1"/>
              </p:cNvPicPr>
              <p:nvPr/>
            </p:nvPicPr>
            <p:blipFill rotWithShape="1">
              <a:blip r:embed="rId10">
                <a:extLst>
                  <a:ext uri="{28A0092B-C50C-407E-A947-70E740481C1C}">
                    <a14:useLocalDpi xmlns:a14="http://schemas.microsoft.com/office/drawing/2010/main" val="0"/>
                  </a:ext>
                </a:extLst>
              </a:blip>
              <a:srcRect l="26667" r="6274" b="24025"/>
              <a:stretch/>
            </p:blipFill>
            <p:spPr bwMode="auto">
              <a:xfrm>
                <a:off x="6772216" y="3327788"/>
                <a:ext cx="1422505" cy="1172845"/>
              </a:xfrm>
              <a:prstGeom prst="rect">
                <a:avLst/>
              </a:prstGeom>
              <a:ln>
                <a:noFill/>
              </a:ln>
              <a:extLst>
                <a:ext uri="{53640926-AAD7-44D8-BBD7-CCE9431645EC}">
                  <a14:shadowObscured xmlns:a14="http://schemas.microsoft.com/office/drawing/2010/main"/>
                </a:ext>
              </a:extLst>
            </p:spPr>
          </p:pic>
          <p:pic>
            <p:nvPicPr>
              <p:cNvPr id="166" name="Εικόνα 165">
                <a:extLst>
                  <a:ext uri="{FF2B5EF4-FFF2-40B4-BE49-F238E27FC236}">
                    <a16:creationId xmlns:a16="http://schemas.microsoft.com/office/drawing/2014/main" id="{EA1A9BF7-6051-C3BB-6F28-58874415EA9C}"/>
                  </a:ext>
                </a:extLst>
              </p:cNvPr>
              <p:cNvPicPr>
                <a:picLocks noChangeAspect="1"/>
              </p:cNvPicPr>
              <p:nvPr/>
            </p:nvPicPr>
            <p:blipFill rotWithShape="1">
              <a:blip r:embed="rId11">
                <a:extLst>
                  <a:ext uri="{28A0092B-C50C-407E-A947-70E740481C1C}">
                    <a14:useLocalDpi xmlns:a14="http://schemas.microsoft.com/office/drawing/2010/main" val="0"/>
                  </a:ext>
                </a:extLst>
              </a:blip>
              <a:srcRect b="19424"/>
              <a:stretch/>
            </p:blipFill>
            <p:spPr bwMode="auto">
              <a:xfrm>
                <a:off x="3874687" y="3327788"/>
                <a:ext cx="3048000" cy="1172845"/>
              </a:xfrm>
              <a:prstGeom prst="rect">
                <a:avLst/>
              </a:prstGeom>
              <a:ln>
                <a:noFill/>
              </a:ln>
              <a:extLst>
                <a:ext uri="{53640926-AAD7-44D8-BBD7-CCE9431645EC}">
                  <a14:shadowObscured xmlns:a14="http://schemas.microsoft.com/office/drawing/2010/main"/>
                </a:ext>
              </a:extLst>
            </p:spPr>
          </p:pic>
        </p:grpSp>
      </p:grpSp>
    </p:spTree>
    <p:extLst>
      <p:ext uri="{BB962C8B-B14F-4D97-AF65-F5344CB8AC3E}">
        <p14:creationId xmlns:p14="http://schemas.microsoft.com/office/powerpoint/2010/main" val="316630774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4" name="Εικόνα 13" descr="Εικόνα που περιέχει άτομο, εσωτερικός χώρος, παράθυρο, ρουχισμός&#10;&#10;Περιγραφή που δημιουργήθηκε αυτόματα">
            <a:extLst>
              <a:ext uri="{FF2B5EF4-FFF2-40B4-BE49-F238E27FC236}">
                <a16:creationId xmlns:a16="http://schemas.microsoft.com/office/drawing/2014/main" id="{DB2A7768-B8C1-A8C6-4FE7-5720BD150B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7998"/>
          </a:xfrm>
          <a:prstGeom prst="rect">
            <a:avLst/>
          </a:prstGeom>
        </p:spPr>
      </p:pic>
      <p:sp>
        <p:nvSpPr>
          <p:cNvPr id="3" name="TextBox 2">
            <a:extLst>
              <a:ext uri="{FF2B5EF4-FFF2-40B4-BE49-F238E27FC236}">
                <a16:creationId xmlns:a16="http://schemas.microsoft.com/office/drawing/2014/main" id="{6BE0F6F6-AFCF-EE0A-DAFB-52E9AEF829DE}"/>
              </a:ext>
            </a:extLst>
          </p:cNvPr>
          <p:cNvSpPr txBox="1"/>
          <p:nvPr/>
        </p:nvSpPr>
        <p:spPr>
          <a:xfrm>
            <a:off x="2964180" y="0"/>
            <a:ext cx="6263640" cy="553998"/>
          </a:xfrm>
          <a:prstGeom prst="rect">
            <a:avLst/>
          </a:prstGeom>
          <a:solidFill>
            <a:schemeClr val="tx1"/>
          </a:solidFill>
        </p:spPr>
        <p:txBody>
          <a:bodyPr wrap="square" rtlCol="0">
            <a:spAutoFit/>
          </a:bodyPr>
          <a:lstStyle/>
          <a:p>
            <a:pPr algn="ctr"/>
            <a:r>
              <a:rPr lang="el-GR" sz="3000" b="1" kern="1400" spc="-50" dirty="0">
                <a:solidFill>
                  <a:schemeClr val="bg1"/>
                </a:solidFill>
                <a:latin typeface="Microsoft JhengHei" panose="020B0604030504040204" pitchFamily="34" charset="-120"/>
                <a:cs typeface="Times New Roman" panose="02020603050405020304" pitchFamily="18" charset="0"/>
              </a:rPr>
              <a:t>Μέθοδοι Κυτταρικής Διάρρηξης</a:t>
            </a:r>
          </a:p>
        </p:txBody>
      </p:sp>
      <p:grpSp>
        <p:nvGrpSpPr>
          <p:cNvPr id="19" name="Ομάδα 18">
            <a:extLst>
              <a:ext uri="{FF2B5EF4-FFF2-40B4-BE49-F238E27FC236}">
                <a16:creationId xmlns:a16="http://schemas.microsoft.com/office/drawing/2014/main" id="{10A459EC-DA8B-2D53-1035-34F403E76D31}"/>
              </a:ext>
            </a:extLst>
          </p:cNvPr>
          <p:cNvGrpSpPr/>
          <p:nvPr/>
        </p:nvGrpSpPr>
        <p:grpSpPr>
          <a:xfrm>
            <a:off x="-6096000" y="703384"/>
            <a:ext cx="6096000" cy="6154616"/>
            <a:chOff x="-6096000" y="703384"/>
            <a:chExt cx="6096000" cy="6154616"/>
          </a:xfrm>
        </p:grpSpPr>
        <p:sp>
          <p:nvSpPr>
            <p:cNvPr id="8" name="Ορθογώνιο 7">
              <a:extLst>
                <a:ext uri="{FF2B5EF4-FFF2-40B4-BE49-F238E27FC236}">
                  <a16:creationId xmlns:a16="http://schemas.microsoft.com/office/drawing/2014/main" id="{C49C718A-3BE7-F5B6-040E-1F831E4C1A0F}"/>
                </a:ext>
              </a:extLst>
            </p:cNvPr>
            <p:cNvSpPr/>
            <p:nvPr/>
          </p:nvSpPr>
          <p:spPr>
            <a:xfrm>
              <a:off x="-6096000" y="703384"/>
              <a:ext cx="6096000" cy="6154616"/>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2" name="TextBox 11">
              <a:extLst>
                <a:ext uri="{FF2B5EF4-FFF2-40B4-BE49-F238E27FC236}">
                  <a16:creationId xmlns:a16="http://schemas.microsoft.com/office/drawing/2014/main" id="{342D0FD1-6C0C-6D9A-4CB6-2F1FD0E838F1}"/>
                </a:ext>
              </a:extLst>
            </p:cNvPr>
            <p:cNvSpPr txBox="1"/>
            <p:nvPr/>
          </p:nvSpPr>
          <p:spPr>
            <a:xfrm>
              <a:off x="-5996940" y="1964808"/>
              <a:ext cx="5897880" cy="3631763"/>
            </a:xfrm>
            <a:prstGeom prst="rect">
              <a:avLst/>
            </a:prstGeom>
            <a:noFill/>
          </p:spPr>
          <p:txBody>
            <a:bodyPr wrap="square" rtlCol="0">
              <a:spAutoFit/>
            </a:bodyPr>
            <a:lstStyle/>
            <a:p>
              <a:pPr marL="285750" indent="-285750">
                <a:buFont typeface="Arial" panose="020B0604020202020204" pitchFamily="34" charset="0"/>
                <a:buChar char="•"/>
              </a:pPr>
              <a:r>
                <a:rPr lang="el-GR" sz="2300" dirty="0">
                  <a:effectLst/>
                  <a:latin typeface="Calibri" panose="020F0502020204030204" pitchFamily="34" charset="0"/>
                  <a:ea typeface="Calibri" panose="020F0502020204030204" pitchFamily="34" charset="0"/>
                  <a:cs typeface="Arial" panose="020B0604020202020204" pitchFamily="34" charset="0"/>
                </a:rPr>
                <a:t>Ομογενοποίηση Άλεσης/Σφαιριδίων(</a:t>
              </a:r>
              <a:r>
                <a:rPr lang="en-US" sz="2300" dirty="0">
                  <a:effectLst/>
                  <a:latin typeface="Calibri" panose="020F0502020204030204" pitchFamily="34" charset="0"/>
                  <a:ea typeface="Calibri" panose="020F0502020204030204" pitchFamily="34" charset="0"/>
                  <a:cs typeface="Arial" panose="020B0604020202020204" pitchFamily="34" charset="0"/>
                </a:rPr>
                <a:t>Bead Milling</a:t>
              </a:r>
              <a:r>
                <a:rPr lang="el-GR" sz="2300" dirty="0">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l-GR" sz="23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Κατεργασία με Υπερήχους</a:t>
              </a:r>
            </a:p>
            <a:p>
              <a:pPr marL="285750" indent="-285750">
                <a:buFont typeface="Arial" panose="020B0604020202020204" pitchFamily="34" charset="0"/>
                <a:buChar char="•"/>
              </a:pPr>
              <a:endParaRPr lang="el-GR" sz="2300" dirty="0"/>
            </a:p>
            <a:p>
              <a:pPr marL="285750" indent="-285750">
                <a:buFont typeface="Arial" panose="020B0604020202020204" pitchFamily="34" charset="0"/>
                <a:buChar char="•"/>
              </a:pPr>
              <a:r>
                <a:rPr lang="el-GR" sz="2300" dirty="0">
                  <a:effectLst/>
                  <a:latin typeface="Calibri" panose="020F0502020204030204" pitchFamily="34" charset="0"/>
                  <a:ea typeface="Calibri" panose="020F0502020204030204" pitchFamily="34" charset="0"/>
                  <a:cs typeface="Arial" panose="020B0604020202020204" pitchFamily="34" charset="0"/>
                </a:rPr>
                <a:t>Παλμικά Ηλεκτρικά Πεδία (</a:t>
              </a:r>
              <a:r>
                <a:rPr lang="en-US" sz="2300" dirty="0">
                  <a:effectLst/>
                  <a:latin typeface="Calibri" panose="020F0502020204030204" pitchFamily="34" charset="0"/>
                  <a:ea typeface="Calibri" panose="020F0502020204030204" pitchFamily="34" charset="0"/>
                  <a:cs typeface="Arial" panose="020B0604020202020204" pitchFamily="34" charset="0"/>
                </a:rPr>
                <a:t>PEF</a:t>
              </a:r>
              <a:r>
                <a:rPr lang="el-GR" sz="2300" dirty="0">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l-GR" sz="23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Πίεσης (</a:t>
              </a:r>
              <a:r>
                <a:rPr lang="en-US"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HPH</a:t>
              </a: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Ταχύτητας (</a:t>
              </a:r>
              <a:r>
                <a:rPr lang="en-US"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HSH</a:t>
              </a: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 </a:t>
              </a:r>
              <a:endParaRPr lang="el-GR" sz="2300" b="1" spc="50" dirty="0">
                <a:ln w="0"/>
                <a:solidFill>
                  <a:schemeClr val="bg2"/>
                </a:solidFill>
                <a:effectLst>
                  <a:innerShdw blurRad="63500" dist="50800" dir="13500000">
                    <a:srgbClr val="000000">
                      <a:alpha val="50000"/>
                    </a:srgbClr>
                  </a:innerShdw>
                </a:effectLst>
              </a:endParaRPr>
            </a:p>
          </p:txBody>
        </p:sp>
        <p:pic>
          <p:nvPicPr>
            <p:cNvPr id="5" name="Γραφικό 4" descr="Χέρι ρομπότ με συμπαγές γέμισμα">
              <a:extLst>
                <a:ext uri="{FF2B5EF4-FFF2-40B4-BE49-F238E27FC236}">
                  <a16:creationId xmlns:a16="http://schemas.microsoft.com/office/drawing/2014/main" id="{FFC87496-B7A1-4DD6-D753-2B5927A9207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06140" y="5612964"/>
              <a:ext cx="914400" cy="914400"/>
            </a:xfrm>
            <a:prstGeom prst="rect">
              <a:avLst/>
            </a:prstGeom>
          </p:spPr>
        </p:pic>
        <p:sp>
          <p:nvSpPr>
            <p:cNvPr id="11" name="TextBox 10">
              <a:extLst>
                <a:ext uri="{FF2B5EF4-FFF2-40B4-BE49-F238E27FC236}">
                  <a16:creationId xmlns:a16="http://schemas.microsoft.com/office/drawing/2014/main" id="{560809E4-BBAC-D48D-C1BB-C3469F64F040}"/>
                </a:ext>
              </a:extLst>
            </p:cNvPr>
            <p:cNvSpPr txBox="1"/>
            <p:nvPr/>
          </p:nvSpPr>
          <p:spPr>
            <a:xfrm>
              <a:off x="-5853442" y="780098"/>
              <a:ext cx="5610883" cy="553998"/>
            </a:xfrm>
            <a:prstGeom prst="rect">
              <a:avLst/>
            </a:prstGeom>
            <a:noFill/>
          </p:spPr>
          <p:txBody>
            <a:bodyPr wrap="square" rtlCol="0">
              <a:spAutoFit/>
            </a:bodyPr>
            <a:lstStyle/>
            <a:p>
              <a:pPr marR="0" lvl="0" algn="ctr" defTabSz="457200" rtl="0" eaLnBrk="1" fontAlgn="auto" latinLnBrk="0" hangingPunct="1">
                <a:lnSpc>
                  <a:spcPct val="100000"/>
                </a:lnSpc>
                <a:spcBef>
                  <a:spcPts val="0"/>
                </a:spcBef>
                <a:spcAft>
                  <a:spcPts val="0"/>
                </a:spcAft>
                <a:buClrTx/>
                <a:buSzTx/>
                <a:tabLst/>
                <a:defRPr/>
              </a:pPr>
              <a:r>
                <a:rPr lang="en-US" sz="3000" u="sng" dirty="0">
                  <a:ln>
                    <a:solidFill>
                      <a:srgbClr val="FFC000"/>
                    </a:solidFill>
                  </a:ln>
                  <a:solidFill>
                    <a:srgbClr val="FFC000"/>
                  </a:solidFill>
                  <a:latin typeface="Calibri" panose="020F0502020204030204"/>
                </a:rPr>
                <a:t>M</a:t>
              </a:r>
              <a:r>
                <a:rPr lang="el-GR" sz="3000" u="sng" dirty="0" err="1">
                  <a:ln>
                    <a:solidFill>
                      <a:srgbClr val="FFC000"/>
                    </a:solidFill>
                  </a:ln>
                  <a:solidFill>
                    <a:srgbClr val="FFC000"/>
                  </a:solidFill>
                  <a:latin typeface="Calibri" panose="020F0502020204030204"/>
                </a:rPr>
                <a:t>ηχανικές</a:t>
              </a:r>
              <a:r>
                <a:rPr lang="el-GR" sz="3000" u="sng" dirty="0">
                  <a:ln>
                    <a:solidFill>
                      <a:srgbClr val="FFC000"/>
                    </a:solidFill>
                  </a:ln>
                  <a:solidFill>
                    <a:srgbClr val="FFC000"/>
                  </a:solidFill>
                  <a:latin typeface="Calibri" panose="020F0502020204030204"/>
                </a:rPr>
                <a:t> Μέθοδοι</a:t>
              </a:r>
            </a:p>
          </p:txBody>
        </p:sp>
      </p:grpSp>
      <p:sp>
        <p:nvSpPr>
          <p:cNvPr id="21" name="TextBox 20">
            <a:extLst>
              <a:ext uri="{FF2B5EF4-FFF2-40B4-BE49-F238E27FC236}">
                <a16:creationId xmlns:a16="http://schemas.microsoft.com/office/drawing/2014/main" id="{844EF7F1-ECA4-C90E-B85A-E11F8C949C44}"/>
              </a:ext>
            </a:extLst>
          </p:cNvPr>
          <p:cNvSpPr txBox="1"/>
          <p:nvPr/>
        </p:nvSpPr>
        <p:spPr>
          <a:xfrm>
            <a:off x="0" y="0"/>
            <a:ext cx="629920" cy="369332"/>
          </a:xfrm>
          <a:prstGeom prst="rect">
            <a:avLst/>
          </a:prstGeom>
          <a:noFill/>
        </p:spPr>
        <p:txBody>
          <a:bodyPr wrap="square" rtlCol="0">
            <a:spAutoFit/>
          </a:bodyPr>
          <a:lstStyle/>
          <a:p>
            <a:pPr algn="ctr"/>
            <a:r>
              <a:rPr lang="el-GR" dirty="0">
                <a:solidFill>
                  <a:schemeClr val="bg1"/>
                </a:solidFill>
              </a:rPr>
              <a:t>6</a:t>
            </a:r>
          </a:p>
        </p:txBody>
      </p:sp>
      <p:grpSp>
        <p:nvGrpSpPr>
          <p:cNvPr id="23" name="Ομάδα 22">
            <a:extLst>
              <a:ext uri="{FF2B5EF4-FFF2-40B4-BE49-F238E27FC236}">
                <a16:creationId xmlns:a16="http://schemas.microsoft.com/office/drawing/2014/main" id="{0D5628DA-481A-D011-DF81-C21266CEEFEC}"/>
              </a:ext>
            </a:extLst>
          </p:cNvPr>
          <p:cNvGrpSpPr/>
          <p:nvPr/>
        </p:nvGrpSpPr>
        <p:grpSpPr>
          <a:xfrm>
            <a:off x="12184380" y="703385"/>
            <a:ext cx="6553200" cy="6154615"/>
            <a:chOff x="12192000" y="703383"/>
            <a:chExt cx="6553200" cy="6154615"/>
          </a:xfrm>
        </p:grpSpPr>
        <p:sp>
          <p:nvSpPr>
            <p:cNvPr id="24" name="Ορθογώνιο 23">
              <a:extLst>
                <a:ext uri="{FF2B5EF4-FFF2-40B4-BE49-F238E27FC236}">
                  <a16:creationId xmlns:a16="http://schemas.microsoft.com/office/drawing/2014/main" id="{4E82DD32-FAC4-E259-34F6-3895B5298BB6}"/>
                </a:ext>
              </a:extLst>
            </p:cNvPr>
            <p:cNvSpPr/>
            <p:nvPr/>
          </p:nvSpPr>
          <p:spPr>
            <a:xfrm>
              <a:off x="12192000" y="703383"/>
              <a:ext cx="6096000" cy="6154615"/>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solidFill>
                  <a:sysClr val="windowText" lastClr="000000"/>
                </a:solidFill>
              </a:endParaRPr>
            </a:p>
          </p:txBody>
        </p:sp>
        <p:sp>
          <p:nvSpPr>
            <p:cNvPr id="25" name="TextBox 24">
              <a:extLst>
                <a:ext uri="{FF2B5EF4-FFF2-40B4-BE49-F238E27FC236}">
                  <a16:creationId xmlns:a16="http://schemas.microsoft.com/office/drawing/2014/main" id="{6C3FDD33-6460-0F94-089A-703EC39E42FA}"/>
                </a:ext>
              </a:extLst>
            </p:cNvPr>
            <p:cNvSpPr txBox="1"/>
            <p:nvPr/>
          </p:nvSpPr>
          <p:spPr>
            <a:xfrm>
              <a:off x="12847320" y="1964808"/>
              <a:ext cx="5897880" cy="1508105"/>
            </a:xfrm>
            <a:prstGeom prst="rect">
              <a:avLst/>
            </a:prstGeom>
            <a:noFill/>
          </p:spPr>
          <p:txBody>
            <a:bodyPr wrap="square" rtlCol="0">
              <a:spAutoFit/>
            </a:bodyPr>
            <a:lstStyle/>
            <a:p>
              <a:pPr marL="285750" indent="-285750">
                <a:buFont typeface="Arial" panose="020B0604020202020204" pitchFamily="34" charset="0"/>
                <a:buChar char="•"/>
              </a:pPr>
              <a:r>
                <a:rPr lang="el-GR" sz="2300" dirty="0">
                  <a:effectLst/>
                  <a:latin typeface="Calibri" panose="020F0502020204030204" pitchFamily="34" charset="0"/>
                  <a:ea typeface="Calibri" panose="020F0502020204030204" pitchFamily="34" charset="0"/>
                  <a:cs typeface="Arial" panose="020B0604020202020204" pitchFamily="34" charset="0"/>
                </a:rPr>
                <a:t>Κατεργασία με Οξέα και Βάσεις</a:t>
              </a:r>
            </a:p>
            <a:p>
              <a:pPr marL="285750" indent="-285750">
                <a:buFont typeface="Arial" panose="020B0604020202020204" pitchFamily="34" charset="0"/>
                <a:buChar char="•"/>
              </a:pPr>
              <a:endParaRPr lang="el-GR" sz="23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Ενζυμική Κατεργασία</a:t>
              </a:r>
            </a:p>
            <a:p>
              <a:pPr marL="285750" indent="-285750">
                <a:buFont typeface="Arial" panose="020B0604020202020204" pitchFamily="34" charset="0"/>
                <a:buChar char="•"/>
              </a:pPr>
              <a:endParaRPr lang="el-GR" sz="2300" dirty="0"/>
            </a:p>
          </p:txBody>
        </p:sp>
        <p:pic>
          <p:nvPicPr>
            <p:cNvPr id="26" name="Γραφικό 25" descr="Ποτήρι ζέσεως με συμπαγές γέμισμα">
              <a:extLst>
                <a:ext uri="{FF2B5EF4-FFF2-40B4-BE49-F238E27FC236}">
                  <a16:creationId xmlns:a16="http://schemas.microsoft.com/office/drawing/2014/main" id="{EE806F3B-C523-7578-F0F0-08E09FF6F85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881860" y="5331657"/>
              <a:ext cx="914400" cy="914400"/>
            </a:xfrm>
            <a:prstGeom prst="rect">
              <a:avLst/>
            </a:prstGeom>
          </p:spPr>
        </p:pic>
        <p:sp>
          <p:nvSpPr>
            <p:cNvPr id="27" name="TextBox 26">
              <a:extLst>
                <a:ext uri="{FF2B5EF4-FFF2-40B4-BE49-F238E27FC236}">
                  <a16:creationId xmlns:a16="http://schemas.microsoft.com/office/drawing/2014/main" id="{6ADF6AA7-724B-9C62-AC76-5860FBA0AD9E}"/>
                </a:ext>
              </a:extLst>
            </p:cNvPr>
            <p:cNvSpPr txBox="1"/>
            <p:nvPr/>
          </p:nvSpPr>
          <p:spPr>
            <a:xfrm>
              <a:off x="12484089" y="798869"/>
              <a:ext cx="5709942" cy="553998"/>
            </a:xfrm>
            <a:prstGeom prst="rect">
              <a:avLst/>
            </a:prstGeom>
            <a:noFill/>
          </p:spPr>
          <p:txBody>
            <a:bodyPr wrap="square" rtlCol="0">
              <a:spAutoFit/>
            </a:bodyPr>
            <a:lstStyle/>
            <a:p>
              <a:pPr marR="0" lvl="0" algn="ctr" defTabSz="457200" rtl="0" eaLnBrk="1" fontAlgn="auto" latinLnBrk="0" hangingPunct="1">
                <a:lnSpc>
                  <a:spcPct val="100000"/>
                </a:lnSpc>
                <a:spcBef>
                  <a:spcPts val="0"/>
                </a:spcBef>
                <a:spcAft>
                  <a:spcPts val="0"/>
                </a:spcAft>
                <a:buClrTx/>
                <a:buSzTx/>
                <a:tabLst/>
                <a:defRPr/>
              </a:pPr>
              <a:r>
                <a:rPr lang="el-GR" sz="3000" u="sng" dirty="0">
                  <a:ln>
                    <a:solidFill>
                      <a:srgbClr val="FFC000"/>
                    </a:solidFill>
                  </a:ln>
                  <a:solidFill>
                    <a:srgbClr val="FFC000"/>
                  </a:solidFill>
                  <a:latin typeface="Calibri" panose="020F0502020204030204"/>
                </a:rPr>
                <a:t>Μη Μηχανικές Μέθοδοι</a:t>
              </a:r>
            </a:p>
          </p:txBody>
        </p:sp>
      </p:grpSp>
    </p:spTree>
    <p:extLst>
      <p:ext uri="{BB962C8B-B14F-4D97-AF65-F5344CB8AC3E}">
        <p14:creationId xmlns:p14="http://schemas.microsoft.com/office/powerpoint/2010/main" val="1385772763"/>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4" name="Εικόνα 13" descr="Εικόνα που περιέχει άτομο, εσωτερικός χώρος, παράθυρο, ρουχισμός&#10;&#10;Περιγραφή που δημιουργήθηκε αυτόματα">
            <a:extLst>
              <a:ext uri="{FF2B5EF4-FFF2-40B4-BE49-F238E27FC236}">
                <a16:creationId xmlns:a16="http://schemas.microsoft.com/office/drawing/2014/main" id="{DB2A7768-B8C1-A8C6-4FE7-5720BD150B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7998"/>
          </a:xfrm>
          <a:prstGeom prst="rect">
            <a:avLst/>
          </a:prstGeom>
        </p:spPr>
      </p:pic>
      <p:sp>
        <p:nvSpPr>
          <p:cNvPr id="3" name="TextBox 2">
            <a:extLst>
              <a:ext uri="{FF2B5EF4-FFF2-40B4-BE49-F238E27FC236}">
                <a16:creationId xmlns:a16="http://schemas.microsoft.com/office/drawing/2014/main" id="{6BE0F6F6-AFCF-EE0A-DAFB-52E9AEF829DE}"/>
              </a:ext>
            </a:extLst>
          </p:cNvPr>
          <p:cNvSpPr txBox="1"/>
          <p:nvPr/>
        </p:nvSpPr>
        <p:spPr>
          <a:xfrm>
            <a:off x="2964180" y="0"/>
            <a:ext cx="6263640" cy="553998"/>
          </a:xfrm>
          <a:prstGeom prst="rect">
            <a:avLst/>
          </a:prstGeom>
          <a:solidFill>
            <a:schemeClr val="tx1"/>
          </a:solidFill>
        </p:spPr>
        <p:txBody>
          <a:bodyPr wrap="square" rtlCol="0">
            <a:spAutoFit/>
          </a:bodyPr>
          <a:lstStyle/>
          <a:p>
            <a:pPr algn="ctr"/>
            <a:r>
              <a:rPr lang="el-GR" sz="3000" b="1" kern="1400" spc="-50" dirty="0">
                <a:solidFill>
                  <a:schemeClr val="bg1"/>
                </a:solidFill>
                <a:latin typeface="Microsoft JhengHei" panose="020B0604030504040204" pitchFamily="34" charset="-120"/>
                <a:cs typeface="Times New Roman" panose="02020603050405020304" pitchFamily="18" charset="0"/>
              </a:rPr>
              <a:t>Μέθοδοι Κυτταρικής Διάρρηξης</a:t>
            </a:r>
          </a:p>
        </p:txBody>
      </p:sp>
      <p:grpSp>
        <p:nvGrpSpPr>
          <p:cNvPr id="19" name="Ομάδα 18">
            <a:extLst>
              <a:ext uri="{FF2B5EF4-FFF2-40B4-BE49-F238E27FC236}">
                <a16:creationId xmlns:a16="http://schemas.microsoft.com/office/drawing/2014/main" id="{10A459EC-DA8B-2D53-1035-34F403E76D31}"/>
              </a:ext>
            </a:extLst>
          </p:cNvPr>
          <p:cNvGrpSpPr/>
          <p:nvPr/>
        </p:nvGrpSpPr>
        <p:grpSpPr>
          <a:xfrm>
            <a:off x="0" y="703384"/>
            <a:ext cx="6096000" cy="6154616"/>
            <a:chOff x="-6096000" y="703384"/>
            <a:chExt cx="6096000" cy="6154616"/>
          </a:xfrm>
        </p:grpSpPr>
        <p:sp>
          <p:nvSpPr>
            <p:cNvPr id="8" name="Ορθογώνιο 7">
              <a:extLst>
                <a:ext uri="{FF2B5EF4-FFF2-40B4-BE49-F238E27FC236}">
                  <a16:creationId xmlns:a16="http://schemas.microsoft.com/office/drawing/2014/main" id="{C49C718A-3BE7-F5B6-040E-1F831E4C1A0F}"/>
                </a:ext>
              </a:extLst>
            </p:cNvPr>
            <p:cNvSpPr/>
            <p:nvPr/>
          </p:nvSpPr>
          <p:spPr>
            <a:xfrm>
              <a:off x="-6096000" y="703384"/>
              <a:ext cx="6096000" cy="6154616"/>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2" name="TextBox 11">
              <a:extLst>
                <a:ext uri="{FF2B5EF4-FFF2-40B4-BE49-F238E27FC236}">
                  <a16:creationId xmlns:a16="http://schemas.microsoft.com/office/drawing/2014/main" id="{342D0FD1-6C0C-6D9A-4CB6-2F1FD0E838F1}"/>
                </a:ext>
              </a:extLst>
            </p:cNvPr>
            <p:cNvSpPr txBox="1"/>
            <p:nvPr/>
          </p:nvSpPr>
          <p:spPr>
            <a:xfrm>
              <a:off x="-5996940" y="1964808"/>
              <a:ext cx="5897880" cy="3631763"/>
            </a:xfrm>
            <a:prstGeom prst="rect">
              <a:avLst/>
            </a:prstGeom>
            <a:noFill/>
          </p:spPr>
          <p:txBody>
            <a:bodyPr wrap="square" rtlCol="0">
              <a:spAutoFit/>
            </a:bodyPr>
            <a:lstStyle/>
            <a:p>
              <a:pPr marL="285750" indent="-285750">
                <a:buFont typeface="Arial" panose="020B0604020202020204" pitchFamily="34" charset="0"/>
                <a:buChar char="•"/>
              </a:pPr>
              <a:r>
                <a:rPr lang="el-GR" sz="2300" dirty="0">
                  <a:effectLst/>
                  <a:latin typeface="Calibri" panose="020F0502020204030204" pitchFamily="34" charset="0"/>
                  <a:ea typeface="Calibri" panose="020F0502020204030204" pitchFamily="34" charset="0"/>
                  <a:cs typeface="Arial" panose="020B0604020202020204" pitchFamily="34" charset="0"/>
                </a:rPr>
                <a:t>Ομογενοποίηση Άλεσης/Σφαιριδίων(</a:t>
              </a:r>
              <a:r>
                <a:rPr lang="en-US" sz="2300" dirty="0">
                  <a:effectLst/>
                  <a:latin typeface="Calibri" panose="020F0502020204030204" pitchFamily="34" charset="0"/>
                  <a:ea typeface="Calibri" panose="020F0502020204030204" pitchFamily="34" charset="0"/>
                  <a:cs typeface="Arial" panose="020B0604020202020204" pitchFamily="34" charset="0"/>
                </a:rPr>
                <a:t>Bead Milling</a:t>
              </a:r>
              <a:r>
                <a:rPr lang="el-GR" sz="2300" dirty="0">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l-GR" sz="23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Κατεργασία με Υπερήχους</a:t>
              </a:r>
            </a:p>
            <a:p>
              <a:pPr marL="285750" indent="-285750">
                <a:buFont typeface="Arial" panose="020B0604020202020204" pitchFamily="34" charset="0"/>
                <a:buChar char="•"/>
              </a:pPr>
              <a:endParaRPr lang="el-GR" sz="2300" dirty="0"/>
            </a:p>
            <a:p>
              <a:pPr marL="285750" indent="-285750">
                <a:buFont typeface="Arial" panose="020B0604020202020204" pitchFamily="34" charset="0"/>
                <a:buChar char="•"/>
              </a:pPr>
              <a:r>
                <a:rPr lang="el-GR" sz="2300" dirty="0">
                  <a:effectLst/>
                  <a:latin typeface="Calibri" panose="020F0502020204030204" pitchFamily="34" charset="0"/>
                  <a:ea typeface="Calibri" panose="020F0502020204030204" pitchFamily="34" charset="0"/>
                  <a:cs typeface="Arial" panose="020B0604020202020204" pitchFamily="34" charset="0"/>
                </a:rPr>
                <a:t>Παλμικά Ηλεκτρικά Πεδία (</a:t>
              </a:r>
              <a:r>
                <a:rPr lang="en-US" sz="2300" dirty="0">
                  <a:effectLst/>
                  <a:latin typeface="Calibri" panose="020F0502020204030204" pitchFamily="34" charset="0"/>
                  <a:ea typeface="Calibri" panose="020F0502020204030204" pitchFamily="34" charset="0"/>
                  <a:cs typeface="Arial" panose="020B0604020202020204" pitchFamily="34" charset="0"/>
                </a:rPr>
                <a:t>PEF</a:t>
              </a:r>
              <a:r>
                <a:rPr lang="el-GR" sz="2300" dirty="0">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l-GR" sz="23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Πίεσης (</a:t>
              </a:r>
              <a:r>
                <a:rPr lang="en-US"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HPH</a:t>
              </a: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Ταχύτητας (</a:t>
              </a:r>
              <a:r>
                <a:rPr lang="en-US"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HSH</a:t>
              </a: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 </a:t>
              </a:r>
              <a:endParaRPr lang="el-GR" sz="2300" b="1" spc="50" dirty="0">
                <a:ln w="0"/>
                <a:solidFill>
                  <a:schemeClr val="bg2"/>
                </a:solidFill>
                <a:effectLst>
                  <a:innerShdw blurRad="63500" dist="50800" dir="13500000">
                    <a:srgbClr val="000000">
                      <a:alpha val="50000"/>
                    </a:srgbClr>
                  </a:innerShdw>
                </a:effectLst>
              </a:endParaRPr>
            </a:p>
          </p:txBody>
        </p:sp>
        <p:pic>
          <p:nvPicPr>
            <p:cNvPr id="5" name="Γραφικό 4" descr="Χέρι ρομπότ με συμπαγές γέμισμα">
              <a:extLst>
                <a:ext uri="{FF2B5EF4-FFF2-40B4-BE49-F238E27FC236}">
                  <a16:creationId xmlns:a16="http://schemas.microsoft.com/office/drawing/2014/main" id="{FFC87496-B7A1-4DD6-D753-2B5927A9207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06140" y="5612964"/>
              <a:ext cx="914400" cy="914400"/>
            </a:xfrm>
            <a:prstGeom prst="rect">
              <a:avLst/>
            </a:prstGeom>
          </p:spPr>
        </p:pic>
        <p:sp>
          <p:nvSpPr>
            <p:cNvPr id="11" name="TextBox 10">
              <a:extLst>
                <a:ext uri="{FF2B5EF4-FFF2-40B4-BE49-F238E27FC236}">
                  <a16:creationId xmlns:a16="http://schemas.microsoft.com/office/drawing/2014/main" id="{560809E4-BBAC-D48D-C1BB-C3469F64F040}"/>
                </a:ext>
              </a:extLst>
            </p:cNvPr>
            <p:cNvSpPr txBox="1"/>
            <p:nvPr/>
          </p:nvSpPr>
          <p:spPr>
            <a:xfrm>
              <a:off x="-5853442" y="780098"/>
              <a:ext cx="5610883" cy="553998"/>
            </a:xfrm>
            <a:prstGeom prst="rect">
              <a:avLst/>
            </a:prstGeom>
            <a:noFill/>
          </p:spPr>
          <p:txBody>
            <a:bodyPr wrap="square" rtlCol="0">
              <a:spAutoFit/>
            </a:bodyPr>
            <a:lstStyle/>
            <a:p>
              <a:pPr marR="0" lvl="0" algn="ctr" defTabSz="457200" rtl="0" eaLnBrk="1" fontAlgn="auto" latinLnBrk="0" hangingPunct="1">
                <a:lnSpc>
                  <a:spcPct val="100000"/>
                </a:lnSpc>
                <a:spcBef>
                  <a:spcPts val="0"/>
                </a:spcBef>
                <a:spcAft>
                  <a:spcPts val="0"/>
                </a:spcAft>
                <a:buClrTx/>
                <a:buSzTx/>
                <a:tabLst/>
                <a:defRPr/>
              </a:pPr>
              <a:r>
                <a:rPr lang="en-US" sz="3000" u="sng" dirty="0">
                  <a:ln>
                    <a:solidFill>
                      <a:srgbClr val="FFC000"/>
                    </a:solidFill>
                  </a:ln>
                  <a:solidFill>
                    <a:srgbClr val="FFC000"/>
                  </a:solidFill>
                  <a:latin typeface="Calibri" panose="020F0502020204030204"/>
                </a:rPr>
                <a:t>M</a:t>
              </a:r>
              <a:r>
                <a:rPr lang="el-GR" sz="3000" u="sng" dirty="0" err="1">
                  <a:ln>
                    <a:solidFill>
                      <a:srgbClr val="FFC000"/>
                    </a:solidFill>
                  </a:ln>
                  <a:solidFill>
                    <a:srgbClr val="FFC000"/>
                  </a:solidFill>
                  <a:latin typeface="Calibri" panose="020F0502020204030204"/>
                </a:rPr>
                <a:t>ηχανικές</a:t>
              </a:r>
              <a:r>
                <a:rPr lang="el-GR" sz="3000" u="sng" dirty="0">
                  <a:ln>
                    <a:solidFill>
                      <a:srgbClr val="FFC000"/>
                    </a:solidFill>
                  </a:ln>
                  <a:solidFill>
                    <a:srgbClr val="FFC000"/>
                  </a:solidFill>
                  <a:latin typeface="Calibri" panose="020F0502020204030204"/>
                </a:rPr>
                <a:t> Μέθοδοι</a:t>
              </a:r>
            </a:p>
          </p:txBody>
        </p:sp>
      </p:grpSp>
      <p:grpSp>
        <p:nvGrpSpPr>
          <p:cNvPr id="20" name="Ομάδα 19">
            <a:extLst>
              <a:ext uri="{FF2B5EF4-FFF2-40B4-BE49-F238E27FC236}">
                <a16:creationId xmlns:a16="http://schemas.microsoft.com/office/drawing/2014/main" id="{05572F30-FD69-9781-8A0C-FEB4487C11D3}"/>
              </a:ext>
            </a:extLst>
          </p:cNvPr>
          <p:cNvGrpSpPr/>
          <p:nvPr/>
        </p:nvGrpSpPr>
        <p:grpSpPr>
          <a:xfrm>
            <a:off x="6095999" y="703383"/>
            <a:ext cx="6553200" cy="6154615"/>
            <a:chOff x="12192000" y="703383"/>
            <a:chExt cx="6553200" cy="6154615"/>
          </a:xfrm>
        </p:grpSpPr>
        <p:sp>
          <p:nvSpPr>
            <p:cNvPr id="9" name="Ορθογώνιο 8">
              <a:extLst>
                <a:ext uri="{FF2B5EF4-FFF2-40B4-BE49-F238E27FC236}">
                  <a16:creationId xmlns:a16="http://schemas.microsoft.com/office/drawing/2014/main" id="{3552B095-15B2-6F19-54E5-31BE4DCB77FF}"/>
                </a:ext>
              </a:extLst>
            </p:cNvPr>
            <p:cNvSpPr/>
            <p:nvPr/>
          </p:nvSpPr>
          <p:spPr>
            <a:xfrm>
              <a:off x="12192000" y="703383"/>
              <a:ext cx="6096000" cy="6154615"/>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solidFill>
                  <a:sysClr val="windowText" lastClr="000000"/>
                </a:solidFill>
              </a:endParaRPr>
            </a:p>
          </p:txBody>
        </p:sp>
        <p:sp>
          <p:nvSpPr>
            <p:cNvPr id="2" name="TextBox 1">
              <a:extLst>
                <a:ext uri="{FF2B5EF4-FFF2-40B4-BE49-F238E27FC236}">
                  <a16:creationId xmlns:a16="http://schemas.microsoft.com/office/drawing/2014/main" id="{0A6A5F78-05D3-D52B-7590-C4AD2ED5954D}"/>
                </a:ext>
              </a:extLst>
            </p:cNvPr>
            <p:cNvSpPr txBox="1"/>
            <p:nvPr/>
          </p:nvSpPr>
          <p:spPr>
            <a:xfrm>
              <a:off x="12847320" y="1964808"/>
              <a:ext cx="5897880" cy="1508105"/>
            </a:xfrm>
            <a:prstGeom prst="rect">
              <a:avLst/>
            </a:prstGeom>
            <a:noFill/>
          </p:spPr>
          <p:txBody>
            <a:bodyPr wrap="square" rtlCol="0">
              <a:spAutoFit/>
            </a:bodyPr>
            <a:lstStyle/>
            <a:p>
              <a:pPr marL="285750" indent="-285750">
                <a:buFont typeface="Arial" panose="020B0604020202020204" pitchFamily="34" charset="0"/>
                <a:buChar char="•"/>
              </a:pPr>
              <a:r>
                <a:rPr lang="el-GR" sz="2300" dirty="0">
                  <a:effectLst/>
                  <a:latin typeface="Calibri" panose="020F0502020204030204" pitchFamily="34" charset="0"/>
                  <a:ea typeface="Calibri" panose="020F0502020204030204" pitchFamily="34" charset="0"/>
                  <a:cs typeface="Arial" panose="020B0604020202020204" pitchFamily="34" charset="0"/>
                </a:rPr>
                <a:t>Κατεργασία με Οξέα και Βάσεις</a:t>
              </a:r>
            </a:p>
            <a:p>
              <a:pPr marL="285750" indent="-285750">
                <a:buFont typeface="Arial" panose="020B0604020202020204" pitchFamily="34" charset="0"/>
                <a:buChar char="•"/>
              </a:pPr>
              <a:endParaRPr lang="el-GR" sz="23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Ενζυμική Κατεργασία</a:t>
              </a:r>
            </a:p>
            <a:p>
              <a:pPr marL="285750" indent="-285750">
                <a:buFont typeface="Arial" panose="020B0604020202020204" pitchFamily="34" charset="0"/>
                <a:buChar char="•"/>
              </a:pPr>
              <a:endParaRPr lang="el-GR" sz="2300" dirty="0"/>
            </a:p>
          </p:txBody>
        </p:sp>
        <p:pic>
          <p:nvPicPr>
            <p:cNvPr id="16" name="Γραφικό 15" descr="Ποτήρι ζέσεως με συμπαγές γέμισμα">
              <a:extLst>
                <a:ext uri="{FF2B5EF4-FFF2-40B4-BE49-F238E27FC236}">
                  <a16:creationId xmlns:a16="http://schemas.microsoft.com/office/drawing/2014/main" id="{B9B219BB-BB4A-EE69-7C86-051B83C3F5A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881860" y="5331657"/>
              <a:ext cx="914400" cy="914400"/>
            </a:xfrm>
            <a:prstGeom prst="rect">
              <a:avLst/>
            </a:prstGeom>
          </p:spPr>
        </p:pic>
        <p:sp>
          <p:nvSpPr>
            <p:cNvPr id="17" name="TextBox 16">
              <a:extLst>
                <a:ext uri="{FF2B5EF4-FFF2-40B4-BE49-F238E27FC236}">
                  <a16:creationId xmlns:a16="http://schemas.microsoft.com/office/drawing/2014/main" id="{A2A0C412-B637-0B75-A3DC-514BE2319ABA}"/>
                </a:ext>
              </a:extLst>
            </p:cNvPr>
            <p:cNvSpPr txBox="1"/>
            <p:nvPr/>
          </p:nvSpPr>
          <p:spPr>
            <a:xfrm>
              <a:off x="12484089" y="798869"/>
              <a:ext cx="5709942" cy="553998"/>
            </a:xfrm>
            <a:prstGeom prst="rect">
              <a:avLst/>
            </a:prstGeom>
            <a:noFill/>
          </p:spPr>
          <p:txBody>
            <a:bodyPr wrap="square" rtlCol="0">
              <a:spAutoFit/>
            </a:bodyPr>
            <a:lstStyle/>
            <a:p>
              <a:pPr marR="0" lvl="0" algn="ctr" defTabSz="457200" rtl="0" eaLnBrk="1" fontAlgn="auto" latinLnBrk="0" hangingPunct="1">
                <a:lnSpc>
                  <a:spcPct val="100000"/>
                </a:lnSpc>
                <a:spcBef>
                  <a:spcPts val="0"/>
                </a:spcBef>
                <a:spcAft>
                  <a:spcPts val="0"/>
                </a:spcAft>
                <a:buClrTx/>
                <a:buSzTx/>
                <a:tabLst/>
                <a:defRPr/>
              </a:pPr>
              <a:r>
                <a:rPr lang="el-GR" sz="3000" u="sng" dirty="0">
                  <a:ln>
                    <a:solidFill>
                      <a:srgbClr val="FFC000"/>
                    </a:solidFill>
                  </a:ln>
                  <a:solidFill>
                    <a:srgbClr val="FFC000"/>
                  </a:solidFill>
                  <a:latin typeface="Calibri" panose="020F0502020204030204"/>
                </a:rPr>
                <a:t>Μη Μηχανικές Μέθοδοι</a:t>
              </a:r>
            </a:p>
          </p:txBody>
        </p:sp>
      </p:grpSp>
      <p:sp>
        <p:nvSpPr>
          <p:cNvPr id="4" name="TextBox 3">
            <a:extLst>
              <a:ext uri="{FF2B5EF4-FFF2-40B4-BE49-F238E27FC236}">
                <a16:creationId xmlns:a16="http://schemas.microsoft.com/office/drawing/2014/main" id="{EF26E661-878A-DB7E-CFDE-71965B194698}"/>
              </a:ext>
            </a:extLst>
          </p:cNvPr>
          <p:cNvSpPr txBox="1"/>
          <p:nvPr/>
        </p:nvSpPr>
        <p:spPr>
          <a:xfrm>
            <a:off x="0" y="0"/>
            <a:ext cx="629920" cy="369332"/>
          </a:xfrm>
          <a:prstGeom prst="rect">
            <a:avLst/>
          </a:prstGeom>
          <a:noFill/>
        </p:spPr>
        <p:txBody>
          <a:bodyPr wrap="square" rtlCol="0">
            <a:spAutoFit/>
          </a:bodyPr>
          <a:lstStyle/>
          <a:p>
            <a:pPr algn="ctr"/>
            <a:r>
              <a:rPr lang="el-GR" dirty="0">
                <a:solidFill>
                  <a:schemeClr val="bg1"/>
                </a:solidFill>
              </a:rPr>
              <a:t>6</a:t>
            </a:r>
          </a:p>
        </p:txBody>
      </p:sp>
      <p:grpSp>
        <p:nvGrpSpPr>
          <p:cNvPr id="29" name="Ομάδα 28">
            <a:extLst>
              <a:ext uri="{FF2B5EF4-FFF2-40B4-BE49-F238E27FC236}">
                <a16:creationId xmlns:a16="http://schemas.microsoft.com/office/drawing/2014/main" id="{173AC5FC-1880-1BA9-C360-761641F33CBA}"/>
              </a:ext>
            </a:extLst>
          </p:cNvPr>
          <p:cNvGrpSpPr/>
          <p:nvPr/>
        </p:nvGrpSpPr>
        <p:grpSpPr>
          <a:xfrm>
            <a:off x="0" y="6857995"/>
            <a:ext cx="6096000" cy="6154616"/>
            <a:chOff x="0" y="6857995"/>
            <a:chExt cx="6096000" cy="6154616"/>
          </a:xfrm>
        </p:grpSpPr>
        <p:sp>
          <p:nvSpPr>
            <p:cNvPr id="30" name="Ορθογώνιο 29">
              <a:extLst>
                <a:ext uri="{FF2B5EF4-FFF2-40B4-BE49-F238E27FC236}">
                  <a16:creationId xmlns:a16="http://schemas.microsoft.com/office/drawing/2014/main" id="{D1232983-AEF3-75A2-50CC-97EF7E6563EB}"/>
                </a:ext>
              </a:extLst>
            </p:cNvPr>
            <p:cNvSpPr/>
            <p:nvPr/>
          </p:nvSpPr>
          <p:spPr>
            <a:xfrm>
              <a:off x="0" y="6857995"/>
              <a:ext cx="6096000" cy="6154616"/>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31" name="TextBox 30">
              <a:extLst>
                <a:ext uri="{FF2B5EF4-FFF2-40B4-BE49-F238E27FC236}">
                  <a16:creationId xmlns:a16="http://schemas.microsoft.com/office/drawing/2014/main" id="{C1C3C2CD-C7EF-31E1-AC60-BB446C9235DA}"/>
                </a:ext>
              </a:extLst>
            </p:cNvPr>
            <p:cNvSpPr txBox="1"/>
            <p:nvPr/>
          </p:nvSpPr>
          <p:spPr>
            <a:xfrm>
              <a:off x="99060" y="7853732"/>
              <a:ext cx="5897880" cy="2923877"/>
            </a:xfrm>
            <a:prstGeom prst="rect">
              <a:avLst/>
            </a:prstGeom>
            <a:noFill/>
          </p:spPr>
          <p:txBody>
            <a:bodyPr wrap="square" rtlCol="0">
              <a:spAutoFit/>
            </a:bodyPr>
            <a:lstStyle/>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Αιώρημα διέρχεται από στενή βαλβίδα στην οποία εφαρμόζεται υψηλή πίεση, καταλήγοντας σε δακτύλιο πρόσκρουσης</a:t>
              </a: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Δ</a:t>
              </a:r>
              <a:r>
                <a:rPr lang="el-GR" sz="2300" dirty="0">
                  <a:effectLst/>
                  <a:latin typeface="Calibri" panose="020F0502020204030204" pitchFamily="34" charset="0"/>
                  <a:ea typeface="Calibri" panose="020F0502020204030204" pitchFamily="34" charset="0"/>
                  <a:cs typeface="Arial" panose="020B0604020202020204" pitchFamily="34" charset="0"/>
                </a:rPr>
                <a:t>ιάρρηξη επιτυγχάνεται μέσω της υδροδυναμικής σπηλαίωσης</a:t>
              </a: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 Μεγάλο εύρος διάρρηξης, χαμηλές ενεργειακές απαιτήσεις, απλός εξοπλισμός, εύκολη κλιμάκωση</a:t>
              </a:r>
              <a:endParaRPr lang="el-GR" sz="23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374E1479-7CCB-CD30-BF90-729D5A8A3A25}"/>
                </a:ext>
              </a:extLst>
            </p:cNvPr>
            <p:cNvSpPr txBox="1"/>
            <p:nvPr/>
          </p:nvSpPr>
          <p:spPr>
            <a:xfrm>
              <a:off x="285715" y="6991958"/>
              <a:ext cx="5610883" cy="861774"/>
            </a:xfrm>
            <a:prstGeom prst="rect">
              <a:avLst/>
            </a:prstGeom>
            <a:noFill/>
          </p:spPr>
          <p:txBody>
            <a:bodyPr wrap="square" rtlCol="0">
              <a:spAutoFit/>
            </a:bodyPr>
            <a:lstStyle/>
            <a:p>
              <a:pPr algn="ctr"/>
              <a:r>
                <a:rPr lang="el-GR"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Πίεσης     (</a:t>
              </a:r>
              <a:r>
                <a:rPr lang="en-US"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HPH</a:t>
              </a:r>
              <a:r>
                <a:rPr lang="el-GR"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a:t>
              </a:r>
            </a:p>
          </p:txBody>
        </p:sp>
        <p:pic>
          <p:nvPicPr>
            <p:cNvPr id="33" name="Εικόνα 32" descr="Εικόνα που περιέχει μηχάνημα, κύλινδρος, εσωτερικός χώρος&#10;&#10;Περιγραφή που δημιουργήθηκε αυτόματα">
              <a:extLst>
                <a:ext uri="{FF2B5EF4-FFF2-40B4-BE49-F238E27FC236}">
                  <a16:creationId xmlns:a16="http://schemas.microsoft.com/office/drawing/2014/main" id="{738DDF7A-4B6B-6129-9E58-C15B8BAC24D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15196" y="10767513"/>
              <a:ext cx="2014844" cy="2166499"/>
            </a:xfrm>
            <a:prstGeom prst="rect">
              <a:avLst/>
            </a:prstGeom>
          </p:spPr>
        </p:pic>
      </p:grpSp>
      <p:grpSp>
        <p:nvGrpSpPr>
          <p:cNvPr id="39" name="Ομάδα 38">
            <a:extLst>
              <a:ext uri="{FF2B5EF4-FFF2-40B4-BE49-F238E27FC236}">
                <a16:creationId xmlns:a16="http://schemas.microsoft.com/office/drawing/2014/main" id="{2A53020C-5F79-82C8-C4B9-8581C1422AF8}"/>
              </a:ext>
            </a:extLst>
          </p:cNvPr>
          <p:cNvGrpSpPr/>
          <p:nvPr/>
        </p:nvGrpSpPr>
        <p:grpSpPr>
          <a:xfrm>
            <a:off x="6095999" y="6857994"/>
            <a:ext cx="6179821" cy="6154615"/>
            <a:chOff x="6095999" y="6858000"/>
            <a:chExt cx="6179821" cy="6154615"/>
          </a:xfrm>
        </p:grpSpPr>
        <p:sp>
          <p:nvSpPr>
            <p:cNvPr id="40" name="Ορθογώνιο 39">
              <a:extLst>
                <a:ext uri="{FF2B5EF4-FFF2-40B4-BE49-F238E27FC236}">
                  <a16:creationId xmlns:a16="http://schemas.microsoft.com/office/drawing/2014/main" id="{AB2E1EFF-B848-5D1D-FF3A-5965BB0BFB55}"/>
                </a:ext>
              </a:extLst>
            </p:cNvPr>
            <p:cNvSpPr/>
            <p:nvPr/>
          </p:nvSpPr>
          <p:spPr>
            <a:xfrm>
              <a:off x="6095999" y="6858000"/>
              <a:ext cx="6096000" cy="6154615"/>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solidFill>
                  <a:sysClr val="windowText" lastClr="000000"/>
                </a:solidFill>
              </a:endParaRPr>
            </a:p>
          </p:txBody>
        </p:sp>
        <p:sp>
          <p:nvSpPr>
            <p:cNvPr id="41" name="TextBox 40">
              <a:extLst>
                <a:ext uri="{FF2B5EF4-FFF2-40B4-BE49-F238E27FC236}">
                  <a16:creationId xmlns:a16="http://schemas.microsoft.com/office/drawing/2014/main" id="{1662F697-F5FD-94A5-37F3-5D4E0A37EA9E}"/>
                </a:ext>
              </a:extLst>
            </p:cNvPr>
            <p:cNvSpPr txBox="1"/>
            <p:nvPr/>
          </p:nvSpPr>
          <p:spPr>
            <a:xfrm>
              <a:off x="6179820" y="7906835"/>
              <a:ext cx="5897880" cy="1508105"/>
            </a:xfrm>
            <a:prstGeom prst="rect">
              <a:avLst/>
            </a:prstGeom>
            <a:noFill/>
          </p:spPr>
          <p:txBody>
            <a:bodyPr wrap="square" rtlCol="0">
              <a:spAutoFit/>
            </a:bodyPr>
            <a:lstStyle/>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Σ</a:t>
              </a:r>
              <a:r>
                <a:rPr lang="el-GR" sz="2300" dirty="0">
                  <a:effectLst/>
                  <a:latin typeface="Calibri" panose="020F0502020204030204" pitchFamily="34" charset="0"/>
                  <a:ea typeface="Calibri" panose="020F0502020204030204" pitchFamily="34" charset="0"/>
                  <a:cs typeface="Arial" panose="020B0604020202020204" pitchFamily="34" charset="0"/>
                </a:rPr>
                <a:t>υσκευή ανάδευσης υψηλών στροφών</a:t>
              </a:r>
              <a:endParaRPr lang="el-GR" sz="23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Διάρρηξη βασίζεται στην υδροδυναμική σπηλαίωση και την τριβή.</a:t>
              </a:r>
              <a:endParaRPr lang="el-GR" sz="2300"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endParaRP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 Καλή αναμιξιμότητα</a:t>
              </a:r>
            </a:p>
          </p:txBody>
        </p:sp>
        <p:sp>
          <p:nvSpPr>
            <p:cNvPr id="42" name="TextBox 41">
              <a:extLst>
                <a:ext uri="{FF2B5EF4-FFF2-40B4-BE49-F238E27FC236}">
                  <a16:creationId xmlns:a16="http://schemas.microsoft.com/office/drawing/2014/main" id="{36D0CDE6-C93C-626C-0BE4-0E678274D9D8}"/>
                </a:ext>
              </a:extLst>
            </p:cNvPr>
            <p:cNvSpPr txBox="1"/>
            <p:nvPr/>
          </p:nvSpPr>
          <p:spPr>
            <a:xfrm>
              <a:off x="6179820" y="6991958"/>
              <a:ext cx="6096000" cy="861774"/>
            </a:xfrm>
            <a:prstGeom prst="rect">
              <a:avLst/>
            </a:prstGeom>
            <a:noFill/>
          </p:spPr>
          <p:txBody>
            <a:bodyPr wrap="square" rtlCol="0">
              <a:spAutoFit/>
            </a:bodyPr>
            <a:lstStyle/>
            <a:p>
              <a:pPr algn="ctr"/>
              <a:r>
                <a:rPr lang="el-GR"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Ταχύτητας    (</a:t>
              </a:r>
              <a:r>
                <a:rPr lang="en-US"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HSH) </a:t>
              </a:r>
              <a:endParaRPr lang="el-GR"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p:txBody>
        </p:sp>
        <p:pic>
          <p:nvPicPr>
            <p:cNvPr id="43" name="Εικόνα 42" descr="Εικόνα που περιέχει εργαλείο, τρυπάνι, screwdriver (κοκτέιλ)/κατσαβίδι&#10;&#10;Περιγραφή που δημιουργήθηκε αυτόματα">
              <a:extLst>
                <a:ext uri="{FF2B5EF4-FFF2-40B4-BE49-F238E27FC236}">
                  <a16:creationId xmlns:a16="http://schemas.microsoft.com/office/drawing/2014/main" id="{04427A6C-2537-82FE-5853-1E38F4CD577C}"/>
                </a:ext>
              </a:extLst>
            </p:cNvPr>
            <p:cNvPicPr>
              <a:picLocks noChangeAspect="1"/>
            </p:cNvPicPr>
            <p:nvPr/>
          </p:nvPicPr>
          <p:blipFill rotWithShape="1">
            <a:blip r:embed="rId9">
              <a:extLst>
                <a:ext uri="{28A0092B-C50C-407E-A947-70E740481C1C}">
                  <a14:useLocalDpi xmlns:a14="http://schemas.microsoft.com/office/drawing/2010/main" val="0"/>
                </a:ext>
              </a:extLst>
            </a:blip>
            <a:srcRect l="35601" t="13864" r="34429" b="12555"/>
            <a:stretch/>
          </p:blipFill>
          <p:spPr bwMode="auto">
            <a:xfrm>
              <a:off x="8683696" y="10770907"/>
              <a:ext cx="1222304" cy="2163105"/>
            </a:xfrm>
            <a:prstGeom prst="rect">
              <a:avLst/>
            </a:prstGeom>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8763625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8" name="Εικόνα 17" descr="Εικόνα που περιέχει άτομο, εσωτερικός χώρος, παράθυρο, ρουχισμός&#10;&#10;Περιγραφή που δημιουργήθηκε αυτόματα">
            <a:extLst>
              <a:ext uri="{FF2B5EF4-FFF2-40B4-BE49-F238E27FC236}">
                <a16:creationId xmlns:a16="http://schemas.microsoft.com/office/drawing/2014/main" id="{B8D7E81A-EFD9-A258-03E8-AA18D74DAD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7998"/>
          </a:xfrm>
          <a:prstGeom prst="rect">
            <a:avLst/>
          </a:prstGeom>
        </p:spPr>
      </p:pic>
      <p:sp>
        <p:nvSpPr>
          <p:cNvPr id="3" name="TextBox 2">
            <a:extLst>
              <a:ext uri="{FF2B5EF4-FFF2-40B4-BE49-F238E27FC236}">
                <a16:creationId xmlns:a16="http://schemas.microsoft.com/office/drawing/2014/main" id="{6BE0F6F6-AFCF-EE0A-DAFB-52E9AEF829DE}"/>
              </a:ext>
            </a:extLst>
          </p:cNvPr>
          <p:cNvSpPr txBox="1"/>
          <p:nvPr/>
        </p:nvSpPr>
        <p:spPr>
          <a:xfrm>
            <a:off x="2964180" y="0"/>
            <a:ext cx="6263640" cy="553998"/>
          </a:xfrm>
          <a:prstGeom prst="rect">
            <a:avLst/>
          </a:prstGeom>
          <a:solidFill>
            <a:schemeClr val="tx1"/>
          </a:solidFill>
        </p:spPr>
        <p:txBody>
          <a:bodyPr wrap="square" rtlCol="0">
            <a:spAutoFit/>
          </a:bodyPr>
          <a:lstStyle/>
          <a:p>
            <a:pPr algn="ctr"/>
            <a:r>
              <a:rPr lang="el-GR" sz="3000" b="1" kern="1400" spc="-50" dirty="0">
                <a:solidFill>
                  <a:schemeClr val="bg1"/>
                </a:solidFill>
                <a:latin typeface="Microsoft JhengHei" panose="020B0604030504040204" pitchFamily="34" charset="-120"/>
                <a:cs typeface="Times New Roman" panose="02020603050405020304" pitchFamily="18" charset="0"/>
              </a:rPr>
              <a:t>Μέθοδοι Κυτταρικής Διάρρηξης</a:t>
            </a:r>
          </a:p>
        </p:txBody>
      </p:sp>
      <p:grpSp>
        <p:nvGrpSpPr>
          <p:cNvPr id="19" name="Ομάδα 18">
            <a:extLst>
              <a:ext uri="{FF2B5EF4-FFF2-40B4-BE49-F238E27FC236}">
                <a16:creationId xmlns:a16="http://schemas.microsoft.com/office/drawing/2014/main" id="{10A459EC-DA8B-2D53-1035-34F403E76D31}"/>
              </a:ext>
            </a:extLst>
          </p:cNvPr>
          <p:cNvGrpSpPr/>
          <p:nvPr/>
        </p:nvGrpSpPr>
        <p:grpSpPr>
          <a:xfrm>
            <a:off x="0" y="703384"/>
            <a:ext cx="6096000" cy="6154616"/>
            <a:chOff x="-6096000" y="703384"/>
            <a:chExt cx="6096000" cy="6154616"/>
          </a:xfrm>
        </p:grpSpPr>
        <p:sp>
          <p:nvSpPr>
            <p:cNvPr id="8" name="Ορθογώνιο 7">
              <a:extLst>
                <a:ext uri="{FF2B5EF4-FFF2-40B4-BE49-F238E27FC236}">
                  <a16:creationId xmlns:a16="http://schemas.microsoft.com/office/drawing/2014/main" id="{C49C718A-3BE7-F5B6-040E-1F831E4C1A0F}"/>
                </a:ext>
              </a:extLst>
            </p:cNvPr>
            <p:cNvSpPr/>
            <p:nvPr/>
          </p:nvSpPr>
          <p:spPr>
            <a:xfrm>
              <a:off x="-6096000" y="703384"/>
              <a:ext cx="6096000" cy="6154616"/>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2" name="TextBox 11">
              <a:extLst>
                <a:ext uri="{FF2B5EF4-FFF2-40B4-BE49-F238E27FC236}">
                  <a16:creationId xmlns:a16="http://schemas.microsoft.com/office/drawing/2014/main" id="{342D0FD1-6C0C-6D9A-4CB6-2F1FD0E838F1}"/>
                </a:ext>
              </a:extLst>
            </p:cNvPr>
            <p:cNvSpPr txBox="1"/>
            <p:nvPr/>
          </p:nvSpPr>
          <p:spPr>
            <a:xfrm>
              <a:off x="-5996940" y="1964808"/>
              <a:ext cx="5897880" cy="3631763"/>
            </a:xfrm>
            <a:prstGeom prst="rect">
              <a:avLst/>
            </a:prstGeom>
            <a:noFill/>
          </p:spPr>
          <p:txBody>
            <a:bodyPr wrap="square" rtlCol="0">
              <a:spAutoFit/>
            </a:bodyPr>
            <a:lstStyle/>
            <a:p>
              <a:pPr marL="285750" indent="-285750">
                <a:buFont typeface="Arial" panose="020B0604020202020204" pitchFamily="34" charset="0"/>
                <a:buChar char="•"/>
              </a:pPr>
              <a:r>
                <a:rPr lang="el-GR" sz="2300" dirty="0">
                  <a:effectLst/>
                  <a:latin typeface="Calibri" panose="020F0502020204030204" pitchFamily="34" charset="0"/>
                  <a:ea typeface="Calibri" panose="020F0502020204030204" pitchFamily="34" charset="0"/>
                  <a:cs typeface="Arial" panose="020B0604020202020204" pitchFamily="34" charset="0"/>
                </a:rPr>
                <a:t>Ομογενοποίηση Άλεσης/Σφαιριδίων(</a:t>
              </a:r>
              <a:r>
                <a:rPr lang="en-US" sz="2300" dirty="0">
                  <a:effectLst/>
                  <a:latin typeface="Calibri" panose="020F0502020204030204" pitchFamily="34" charset="0"/>
                  <a:ea typeface="Calibri" panose="020F0502020204030204" pitchFamily="34" charset="0"/>
                  <a:cs typeface="Arial" panose="020B0604020202020204" pitchFamily="34" charset="0"/>
                </a:rPr>
                <a:t>Bead Milling</a:t>
              </a:r>
              <a:r>
                <a:rPr lang="el-GR" sz="2300" dirty="0">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l-GR" sz="23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Κατεργασία με Υπερήχους</a:t>
              </a:r>
            </a:p>
            <a:p>
              <a:pPr marL="285750" indent="-285750">
                <a:buFont typeface="Arial" panose="020B0604020202020204" pitchFamily="34" charset="0"/>
                <a:buChar char="•"/>
              </a:pPr>
              <a:endParaRPr lang="el-GR" sz="2300" dirty="0"/>
            </a:p>
            <a:p>
              <a:pPr marL="285750" indent="-285750">
                <a:buFont typeface="Arial" panose="020B0604020202020204" pitchFamily="34" charset="0"/>
                <a:buChar char="•"/>
              </a:pPr>
              <a:r>
                <a:rPr lang="el-GR" sz="2300" dirty="0">
                  <a:effectLst/>
                  <a:latin typeface="Calibri" panose="020F0502020204030204" pitchFamily="34" charset="0"/>
                  <a:ea typeface="Calibri" panose="020F0502020204030204" pitchFamily="34" charset="0"/>
                  <a:cs typeface="Arial" panose="020B0604020202020204" pitchFamily="34" charset="0"/>
                </a:rPr>
                <a:t>Παλμικά Ηλεκτρικά Πεδία (</a:t>
              </a:r>
              <a:r>
                <a:rPr lang="en-US" sz="2300" dirty="0">
                  <a:effectLst/>
                  <a:latin typeface="Calibri" panose="020F0502020204030204" pitchFamily="34" charset="0"/>
                  <a:ea typeface="Calibri" panose="020F0502020204030204" pitchFamily="34" charset="0"/>
                  <a:cs typeface="Arial" panose="020B0604020202020204" pitchFamily="34" charset="0"/>
                </a:rPr>
                <a:t>PEF</a:t>
              </a:r>
              <a:r>
                <a:rPr lang="el-GR" sz="2300" dirty="0">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l-GR" sz="23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Πίεσης (</a:t>
              </a:r>
              <a:r>
                <a:rPr lang="en-US"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HPH</a:t>
              </a: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Ταχύτητας (</a:t>
              </a:r>
              <a:r>
                <a:rPr lang="en-US"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HSH</a:t>
              </a: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 </a:t>
              </a:r>
              <a:endParaRPr lang="el-GR" sz="2300" b="1" spc="50" dirty="0">
                <a:ln w="0"/>
                <a:solidFill>
                  <a:schemeClr val="bg2"/>
                </a:solidFill>
                <a:effectLst>
                  <a:innerShdw blurRad="63500" dist="50800" dir="13500000">
                    <a:srgbClr val="000000">
                      <a:alpha val="50000"/>
                    </a:srgbClr>
                  </a:innerShdw>
                </a:effectLst>
              </a:endParaRPr>
            </a:p>
          </p:txBody>
        </p:sp>
        <p:pic>
          <p:nvPicPr>
            <p:cNvPr id="5" name="Γραφικό 4" descr="Χέρι ρομπότ με συμπαγές γέμισμα">
              <a:extLst>
                <a:ext uri="{FF2B5EF4-FFF2-40B4-BE49-F238E27FC236}">
                  <a16:creationId xmlns:a16="http://schemas.microsoft.com/office/drawing/2014/main" id="{FFC87496-B7A1-4DD6-D753-2B5927A9207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06140" y="5612964"/>
              <a:ext cx="914400" cy="914400"/>
            </a:xfrm>
            <a:prstGeom prst="rect">
              <a:avLst/>
            </a:prstGeom>
          </p:spPr>
        </p:pic>
        <p:sp>
          <p:nvSpPr>
            <p:cNvPr id="11" name="TextBox 10">
              <a:extLst>
                <a:ext uri="{FF2B5EF4-FFF2-40B4-BE49-F238E27FC236}">
                  <a16:creationId xmlns:a16="http://schemas.microsoft.com/office/drawing/2014/main" id="{560809E4-BBAC-D48D-C1BB-C3469F64F040}"/>
                </a:ext>
              </a:extLst>
            </p:cNvPr>
            <p:cNvSpPr txBox="1"/>
            <p:nvPr/>
          </p:nvSpPr>
          <p:spPr>
            <a:xfrm>
              <a:off x="-5853442" y="780098"/>
              <a:ext cx="5610883" cy="553998"/>
            </a:xfrm>
            <a:prstGeom prst="rect">
              <a:avLst/>
            </a:prstGeom>
            <a:noFill/>
          </p:spPr>
          <p:txBody>
            <a:bodyPr wrap="square" rtlCol="0">
              <a:spAutoFit/>
            </a:bodyPr>
            <a:lstStyle/>
            <a:p>
              <a:pPr marR="0" lvl="0" algn="ctr" defTabSz="457200" rtl="0" eaLnBrk="1" fontAlgn="auto" latinLnBrk="0" hangingPunct="1">
                <a:lnSpc>
                  <a:spcPct val="100000"/>
                </a:lnSpc>
                <a:spcBef>
                  <a:spcPts val="0"/>
                </a:spcBef>
                <a:spcAft>
                  <a:spcPts val="0"/>
                </a:spcAft>
                <a:buClrTx/>
                <a:buSzTx/>
                <a:tabLst/>
                <a:defRPr/>
              </a:pPr>
              <a:r>
                <a:rPr lang="en-US" sz="3000" u="sng" dirty="0">
                  <a:ln>
                    <a:solidFill>
                      <a:srgbClr val="FFC000"/>
                    </a:solidFill>
                  </a:ln>
                  <a:solidFill>
                    <a:srgbClr val="FFC000"/>
                  </a:solidFill>
                  <a:latin typeface="Calibri" panose="020F0502020204030204"/>
                </a:rPr>
                <a:t>M</a:t>
              </a:r>
              <a:r>
                <a:rPr lang="el-GR" sz="3000" u="sng" dirty="0" err="1">
                  <a:ln>
                    <a:solidFill>
                      <a:srgbClr val="FFC000"/>
                    </a:solidFill>
                  </a:ln>
                  <a:solidFill>
                    <a:srgbClr val="FFC000"/>
                  </a:solidFill>
                  <a:latin typeface="Calibri" panose="020F0502020204030204"/>
                </a:rPr>
                <a:t>ηχανικές</a:t>
              </a:r>
              <a:r>
                <a:rPr lang="el-GR" sz="3000" u="sng" dirty="0">
                  <a:ln>
                    <a:solidFill>
                      <a:srgbClr val="FFC000"/>
                    </a:solidFill>
                  </a:ln>
                  <a:solidFill>
                    <a:srgbClr val="FFC000"/>
                  </a:solidFill>
                  <a:latin typeface="Calibri" panose="020F0502020204030204"/>
                </a:rPr>
                <a:t> Μέθοδοι</a:t>
              </a:r>
            </a:p>
          </p:txBody>
        </p:sp>
      </p:grpSp>
      <p:grpSp>
        <p:nvGrpSpPr>
          <p:cNvPr id="20" name="Ομάδα 19">
            <a:extLst>
              <a:ext uri="{FF2B5EF4-FFF2-40B4-BE49-F238E27FC236}">
                <a16:creationId xmlns:a16="http://schemas.microsoft.com/office/drawing/2014/main" id="{05572F30-FD69-9781-8A0C-FEB4487C11D3}"/>
              </a:ext>
            </a:extLst>
          </p:cNvPr>
          <p:cNvGrpSpPr/>
          <p:nvPr/>
        </p:nvGrpSpPr>
        <p:grpSpPr>
          <a:xfrm>
            <a:off x="6095999" y="703383"/>
            <a:ext cx="6553200" cy="6154615"/>
            <a:chOff x="12192000" y="703383"/>
            <a:chExt cx="6553200" cy="6154615"/>
          </a:xfrm>
        </p:grpSpPr>
        <p:sp>
          <p:nvSpPr>
            <p:cNvPr id="9" name="Ορθογώνιο 8">
              <a:extLst>
                <a:ext uri="{FF2B5EF4-FFF2-40B4-BE49-F238E27FC236}">
                  <a16:creationId xmlns:a16="http://schemas.microsoft.com/office/drawing/2014/main" id="{3552B095-15B2-6F19-54E5-31BE4DCB77FF}"/>
                </a:ext>
              </a:extLst>
            </p:cNvPr>
            <p:cNvSpPr/>
            <p:nvPr/>
          </p:nvSpPr>
          <p:spPr>
            <a:xfrm>
              <a:off x="12192000" y="703383"/>
              <a:ext cx="6096000" cy="6154615"/>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solidFill>
                  <a:sysClr val="windowText" lastClr="000000"/>
                </a:solidFill>
              </a:endParaRPr>
            </a:p>
          </p:txBody>
        </p:sp>
        <p:sp>
          <p:nvSpPr>
            <p:cNvPr id="2" name="TextBox 1">
              <a:extLst>
                <a:ext uri="{FF2B5EF4-FFF2-40B4-BE49-F238E27FC236}">
                  <a16:creationId xmlns:a16="http://schemas.microsoft.com/office/drawing/2014/main" id="{0A6A5F78-05D3-D52B-7590-C4AD2ED5954D}"/>
                </a:ext>
              </a:extLst>
            </p:cNvPr>
            <p:cNvSpPr txBox="1"/>
            <p:nvPr/>
          </p:nvSpPr>
          <p:spPr>
            <a:xfrm>
              <a:off x="12847320" y="1964808"/>
              <a:ext cx="5897880" cy="1508105"/>
            </a:xfrm>
            <a:prstGeom prst="rect">
              <a:avLst/>
            </a:prstGeom>
            <a:noFill/>
          </p:spPr>
          <p:txBody>
            <a:bodyPr wrap="square" rtlCol="0">
              <a:spAutoFit/>
            </a:bodyPr>
            <a:lstStyle/>
            <a:p>
              <a:pPr marL="285750" indent="-285750">
                <a:buFont typeface="Arial" panose="020B0604020202020204" pitchFamily="34" charset="0"/>
                <a:buChar char="•"/>
              </a:pPr>
              <a:r>
                <a:rPr lang="el-GR" sz="2300" dirty="0">
                  <a:effectLst/>
                  <a:latin typeface="Calibri" panose="020F0502020204030204" pitchFamily="34" charset="0"/>
                  <a:ea typeface="Calibri" panose="020F0502020204030204" pitchFamily="34" charset="0"/>
                  <a:cs typeface="Arial" panose="020B0604020202020204" pitchFamily="34" charset="0"/>
                </a:rPr>
                <a:t>Κατεργασία με Οξέα και Βάσεις</a:t>
              </a:r>
            </a:p>
            <a:p>
              <a:pPr marL="285750" indent="-285750">
                <a:buFont typeface="Arial" panose="020B0604020202020204" pitchFamily="34" charset="0"/>
                <a:buChar char="•"/>
              </a:pPr>
              <a:endParaRPr lang="el-GR" sz="23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Ενζυμική Κατεργασία</a:t>
              </a:r>
            </a:p>
            <a:p>
              <a:pPr marL="285750" indent="-285750">
                <a:buFont typeface="Arial" panose="020B0604020202020204" pitchFamily="34" charset="0"/>
                <a:buChar char="•"/>
              </a:pPr>
              <a:endParaRPr lang="el-GR" sz="2300" dirty="0"/>
            </a:p>
          </p:txBody>
        </p:sp>
        <p:pic>
          <p:nvPicPr>
            <p:cNvPr id="16" name="Γραφικό 15" descr="Ποτήρι ζέσεως με συμπαγές γέμισμα">
              <a:extLst>
                <a:ext uri="{FF2B5EF4-FFF2-40B4-BE49-F238E27FC236}">
                  <a16:creationId xmlns:a16="http://schemas.microsoft.com/office/drawing/2014/main" id="{B9B219BB-BB4A-EE69-7C86-051B83C3F5A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881860" y="5331657"/>
              <a:ext cx="914400" cy="914400"/>
            </a:xfrm>
            <a:prstGeom prst="rect">
              <a:avLst/>
            </a:prstGeom>
          </p:spPr>
        </p:pic>
        <p:sp>
          <p:nvSpPr>
            <p:cNvPr id="17" name="TextBox 16">
              <a:extLst>
                <a:ext uri="{FF2B5EF4-FFF2-40B4-BE49-F238E27FC236}">
                  <a16:creationId xmlns:a16="http://schemas.microsoft.com/office/drawing/2014/main" id="{A2A0C412-B637-0B75-A3DC-514BE2319ABA}"/>
                </a:ext>
              </a:extLst>
            </p:cNvPr>
            <p:cNvSpPr txBox="1"/>
            <p:nvPr/>
          </p:nvSpPr>
          <p:spPr>
            <a:xfrm>
              <a:off x="12484089" y="798869"/>
              <a:ext cx="5709942" cy="553998"/>
            </a:xfrm>
            <a:prstGeom prst="rect">
              <a:avLst/>
            </a:prstGeom>
            <a:noFill/>
          </p:spPr>
          <p:txBody>
            <a:bodyPr wrap="square" rtlCol="0">
              <a:spAutoFit/>
            </a:bodyPr>
            <a:lstStyle/>
            <a:p>
              <a:pPr marR="0" lvl="0" algn="ctr" defTabSz="457200" rtl="0" eaLnBrk="1" fontAlgn="auto" latinLnBrk="0" hangingPunct="1">
                <a:lnSpc>
                  <a:spcPct val="100000"/>
                </a:lnSpc>
                <a:spcBef>
                  <a:spcPts val="0"/>
                </a:spcBef>
                <a:spcAft>
                  <a:spcPts val="0"/>
                </a:spcAft>
                <a:buClrTx/>
                <a:buSzTx/>
                <a:tabLst/>
                <a:defRPr/>
              </a:pPr>
              <a:r>
                <a:rPr lang="el-GR" sz="3000" u="sng" dirty="0">
                  <a:ln>
                    <a:solidFill>
                      <a:srgbClr val="FFC000"/>
                    </a:solidFill>
                  </a:ln>
                  <a:solidFill>
                    <a:srgbClr val="FFC000"/>
                  </a:solidFill>
                  <a:latin typeface="Calibri" panose="020F0502020204030204"/>
                </a:rPr>
                <a:t>Μη Μηχανικές Μέθοδοι</a:t>
              </a:r>
            </a:p>
          </p:txBody>
        </p:sp>
      </p:grpSp>
      <p:sp>
        <p:nvSpPr>
          <p:cNvPr id="4" name="TextBox 3">
            <a:extLst>
              <a:ext uri="{FF2B5EF4-FFF2-40B4-BE49-F238E27FC236}">
                <a16:creationId xmlns:a16="http://schemas.microsoft.com/office/drawing/2014/main" id="{EF26E661-878A-DB7E-CFDE-71965B194698}"/>
              </a:ext>
            </a:extLst>
          </p:cNvPr>
          <p:cNvSpPr txBox="1"/>
          <p:nvPr/>
        </p:nvSpPr>
        <p:spPr>
          <a:xfrm>
            <a:off x="0" y="0"/>
            <a:ext cx="629920" cy="369332"/>
          </a:xfrm>
          <a:prstGeom prst="rect">
            <a:avLst/>
          </a:prstGeom>
          <a:noFill/>
        </p:spPr>
        <p:txBody>
          <a:bodyPr wrap="square" rtlCol="0">
            <a:spAutoFit/>
          </a:bodyPr>
          <a:lstStyle/>
          <a:p>
            <a:pPr algn="ctr"/>
            <a:r>
              <a:rPr lang="en-US" dirty="0">
                <a:solidFill>
                  <a:schemeClr val="bg1"/>
                </a:solidFill>
              </a:rPr>
              <a:t>7</a:t>
            </a:r>
            <a:endParaRPr lang="el-GR" dirty="0">
              <a:solidFill>
                <a:schemeClr val="bg1"/>
              </a:solidFill>
            </a:endParaRPr>
          </a:p>
        </p:txBody>
      </p:sp>
      <p:grpSp>
        <p:nvGrpSpPr>
          <p:cNvPr id="13" name="Ομάδα 12">
            <a:extLst>
              <a:ext uri="{FF2B5EF4-FFF2-40B4-BE49-F238E27FC236}">
                <a16:creationId xmlns:a16="http://schemas.microsoft.com/office/drawing/2014/main" id="{12D5F183-D980-5DEC-0993-138D024A4495}"/>
              </a:ext>
            </a:extLst>
          </p:cNvPr>
          <p:cNvGrpSpPr/>
          <p:nvPr/>
        </p:nvGrpSpPr>
        <p:grpSpPr>
          <a:xfrm>
            <a:off x="6123918" y="703385"/>
            <a:ext cx="6179821" cy="6154615"/>
            <a:chOff x="6095999" y="6858000"/>
            <a:chExt cx="6179821" cy="6154615"/>
          </a:xfrm>
        </p:grpSpPr>
        <p:sp>
          <p:nvSpPr>
            <p:cNvPr id="21" name="Ορθογώνιο 20">
              <a:extLst>
                <a:ext uri="{FF2B5EF4-FFF2-40B4-BE49-F238E27FC236}">
                  <a16:creationId xmlns:a16="http://schemas.microsoft.com/office/drawing/2014/main" id="{B330CE74-EF7F-7C70-E39B-66A57B797269}"/>
                </a:ext>
              </a:extLst>
            </p:cNvPr>
            <p:cNvSpPr/>
            <p:nvPr/>
          </p:nvSpPr>
          <p:spPr>
            <a:xfrm>
              <a:off x="6095999" y="6858000"/>
              <a:ext cx="6096000" cy="6154615"/>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solidFill>
                  <a:sysClr val="windowText" lastClr="000000"/>
                </a:solidFill>
              </a:endParaRPr>
            </a:p>
          </p:txBody>
        </p:sp>
        <p:sp>
          <p:nvSpPr>
            <p:cNvPr id="22" name="TextBox 21">
              <a:extLst>
                <a:ext uri="{FF2B5EF4-FFF2-40B4-BE49-F238E27FC236}">
                  <a16:creationId xmlns:a16="http://schemas.microsoft.com/office/drawing/2014/main" id="{7DA30D18-17C8-8480-97F2-A4D34BAE7FD2}"/>
                </a:ext>
              </a:extLst>
            </p:cNvPr>
            <p:cNvSpPr txBox="1"/>
            <p:nvPr/>
          </p:nvSpPr>
          <p:spPr>
            <a:xfrm>
              <a:off x="6179820" y="7906835"/>
              <a:ext cx="5897880" cy="1508105"/>
            </a:xfrm>
            <a:prstGeom prst="rect">
              <a:avLst/>
            </a:prstGeom>
            <a:noFill/>
          </p:spPr>
          <p:txBody>
            <a:bodyPr wrap="square" rtlCol="0">
              <a:spAutoFit/>
            </a:bodyPr>
            <a:lstStyle/>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Σ</a:t>
              </a:r>
              <a:r>
                <a:rPr lang="el-GR" sz="2300" dirty="0">
                  <a:effectLst/>
                  <a:latin typeface="Calibri" panose="020F0502020204030204" pitchFamily="34" charset="0"/>
                  <a:ea typeface="Calibri" panose="020F0502020204030204" pitchFamily="34" charset="0"/>
                  <a:cs typeface="Arial" panose="020B0604020202020204" pitchFamily="34" charset="0"/>
                </a:rPr>
                <a:t>υσκευή ανάδευσης υψηλών στροφών</a:t>
              </a:r>
              <a:endParaRPr lang="el-GR" sz="23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Διάρρηξη βασίζεται στην υδροδυναμική σπηλαίωση και την τριβή</a:t>
              </a:r>
              <a:r>
                <a:rPr lang="el-GR" sz="2300"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a:t>
              </a: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 Καλή αναμιξιμότητα</a:t>
              </a:r>
            </a:p>
          </p:txBody>
        </p:sp>
        <p:sp>
          <p:nvSpPr>
            <p:cNvPr id="25" name="TextBox 24">
              <a:extLst>
                <a:ext uri="{FF2B5EF4-FFF2-40B4-BE49-F238E27FC236}">
                  <a16:creationId xmlns:a16="http://schemas.microsoft.com/office/drawing/2014/main" id="{641A28BD-F694-D7FB-FF8D-05E52CF68383}"/>
                </a:ext>
              </a:extLst>
            </p:cNvPr>
            <p:cNvSpPr txBox="1"/>
            <p:nvPr/>
          </p:nvSpPr>
          <p:spPr>
            <a:xfrm>
              <a:off x="6179820" y="6991958"/>
              <a:ext cx="6096000" cy="861774"/>
            </a:xfrm>
            <a:prstGeom prst="rect">
              <a:avLst/>
            </a:prstGeom>
            <a:noFill/>
          </p:spPr>
          <p:txBody>
            <a:bodyPr wrap="square" rtlCol="0">
              <a:spAutoFit/>
            </a:bodyPr>
            <a:lstStyle/>
            <a:p>
              <a:pPr algn="ctr"/>
              <a:r>
                <a:rPr lang="el-GR"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Ταχύτητας    (</a:t>
              </a:r>
              <a:r>
                <a:rPr lang="en-US"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HSH) </a:t>
              </a:r>
              <a:endParaRPr lang="el-GR"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p:txBody>
        </p:sp>
        <p:pic>
          <p:nvPicPr>
            <p:cNvPr id="26" name="Εικόνα 25" descr="Εικόνα που περιέχει εργαλείο, τρυπάνι, screwdriver (κοκτέιλ)/κατσαβίδι&#10;&#10;Περιγραφή που δημιουργήθηκε αυτόματα">
              <a:extLst>
                <a:ext uri="{FF2B5EF4-FFF2-40B4-BE49-F238E27FC236}">
                  <a16:creationId xmlns:a16="http://schemas.microsoft.com/office/drawing/2014/main" id="{2F917262-9E85-84E2-3E84-91C6A0B38073}"/>
                </a:ext>
              </a:extLst>
            </p:cNvPr>
            <p:cNvPicPr>
              <a:picLocks noChangeAspect="1"/>
            </p:cNvPicPr>
            <p:nvPr/>
          </p:nvPicPr>
          <p:blipFill rotWithShape="1">
            <a:blip r:embed="rId8">
              <a:extLst>
                <a:ext uri="{28A0092B-C50C-407E-A947-70E740481C1C}">
                  <a14:useLocalDpi xmlns:a14="http://schemas.microsoft.com/office/drawing/2010/main" val="0"/>
                </a:ext>
              </a:extLst>
            </a:blip>
            <a:srcRect l="35601" t="13864" r="34429" b="12555"/>
            <a:stretch/>
          </p:blipFill>
          <p:spPr bwMode="auto">
            <a:xfrm>
              <a:off x="8683696" y="10770907"/>
              <a:ext cx="1222304" cy="2163105"/>
            </a:xfrm>
            <a:prstGeom prst="rect">
              <a:avLst/>
            </a:prstGeom>
            <a:ln>
              <a:noFill/>
            </a:ln>
            <a:extLst>
              <a:ext uri="{53640926-AAD7-44D8-BBD7-CCE9431645EC}">
                <a14:shadowObscured xmlns:a14="http://schemas.microsoft.com/office/drawing/2010/main"/>
              </a:ext>
            </a:extLst>
          </p:spPr>
        </p:pic>
      </p:grpSp>
      <p:grpSp>
        <p:nvGrpSpPr>
          <p:cNvPr id="6" name="Ομάδα 5">
            <a:extLst>
              <a:ext uri="{FF2B5EF4-FFF2-40B4-BE49-F238E27FC236}">
                <a16:creationId xmlns:a16="http://schemas.microsoft.com/office/drawing/2014/main" id="{945DD176-DB1E-268D-EDDC-E018B3B1E319}"/>
              </a:ext>
            </a:extLst>
          </p:cNvPr>
          <p:cNvGrpSpPr/>
          <p:nvPr/>
        </p:nvGrpSpPr>
        <p:grpSpPr>
          <a:xfrm>
            <a:off x="-35571" y="703381"/>
            <a:ext cx="6096000" cy="6154616"/>
            <a:chOff x="0" y="6857995"/>
            <a:chExt cx="6096000" cy="6154616"/>
          </a:xfrm>
        </p:grpSpPr>
        <p:sp>
          <p:nvSpPr>
            <p:cNvPr id="7" name="Ορθογώνιο 6">
              <a:extLst>
                <a:ext uri="{FF2B5EF4-FFF2-40B4-BE49-F238E27FC236}">
                  <a16:creationId xmlns:a16="http://schemas.microsoft.com/office/drawing/2014/main" id="{0CAD78B0-024D-328C-C347-D8D91DB7CAE5}"/>
                </a:ext>
              </a:extLst>
            </p:cNvPr>
            <p:cNvSpPr/>
            <p:nvPr/>
          </p:nvSpPr>
          <p:spPr>
            <a:xfrm>
              <a:off x="0" y="6857995"/>
              <a:ext cx="6096000" cy="6154616"/>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0" name="TextBox 9">
              <a:extLst>
                <a:ext uri="{FF2B5EF4-FFF2-40B4-BE49-F238E27FC236}">
                  <a16:creationId xmlns:a16="http://schemas.microsoft.com/office/drawing/2014/main" id="{78ED3A68-DB74-7B89-5441-FCF699A3B98F}"/>
                </a:ext>
              </a:extLst>
            </p:cNvPr>
            <p:cNvSpPr txBox="1"/>
            <p:nvPr/>
          </p:nvSpPr>
          <p:spPr>
            <a:xfrm>
              <a:off x="99060" y="7853732"/>
              <a:ext cx="5897880" cy="2923877"/>
            </a:xfrm>
            <a:prstGeom prst="rect">
              <a:avLst/>
            </a:prstGeom>
            <a:noFill/>
          </p:spPr>
          <p:txBody>
            <a:bodyPr wrap="square" rtlCol="0">
              <a:spAutoFit/>
            </a:bodyPr>
            <a:lstStyle/>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Αιώρημα διέρχεται από στενή βαλβίδα στην οποία εφαρμόζεται υψηλή πίεση, καταλήγοντας σε δακτύλιο πρόσκρουσης</a:t>
              </a: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Δ</a:t>
              </a:r>
              <a:r>
                <a:rPr lang="el-GR" sz="2300" dirty="0">
                  <a:effectLst/>
                  <a:latin typeface="Calibri" panose="020F0502020204030204" pitchFamily="34" charset="0"/>
                  <a:ea typeface="Calibri" panose="020F0502020204030204" pitchFamily="34" charset="0"/>
                  <a:cs typeface="Arial" panose="020B0604020202020204" pitchFamily="34" charset="0"/>
                </a:rPr>
                <a:t>ιάρρηξη επιτυγχάνεται μέσω της υδροδυναμικής σπηλαίωσης</a:t>
              </a:r>
            </a:p>
            <a:p>
              <a:pPr marL="285750" indent="-285750">
                <a:buFont typeface="Arial" panose="020B0604020202020204" pitchFamily="34" charset="0"/>
                <a:buChar char="•"/>
              </a:pPr>
              <a:r>
                <a:rPr lang="el-GR" sz="2300" dirty="0">
                  <a:latin typeface="Calibri" panose="020F0502020204030204" pitchFamily="34" charset="0"/>
                  <a:ea typeface="Calibri" panose="020F0502020204030204" pitchFamily="34" charset="0"/>
                  <a:cs typeface="Arial" panose="020B0604020202020204" pitchFamily="34" charset="0"/>
                </a:rPr>
                <a:t>+ Μεγάλο εύρος διάρρηξης, χαμηλές ενεργειακές απαιτήσεις, απλός εξοπλισμός, εύκολη κλιμάκωση</a:t>
              </a:r>
              <a:endParaRPr lang="el-GR" sz="23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2D938EDB-8B9F-130A-7457-B0DA0A8D94F1}"/>
                </a:ext>
              </a:extLst>
            </p:cNvPr>
            <p:cNvSpPr txBox="1"/>
            <p:nvPr/>
          </p:nvSpPr>
          <p:spPr>
            <a:xfrm>
              <a:off x="285715" y="6991958"/>
              <a:ext cx="5610883" cy="861774"/>
            </a:xfrm>
            <a:prstGeom prst="rect">
              <a:avLst/>
            </a:prstGeom>
            <a:noFill/>
          </p:spPr>
          <p:txBody>
            <a:bodyPr wrap="square" rtlCol="0">
              <a:spAutoFit/>
            </a:bodyPr>
            <a:lstStyle/>
            <a:p>
              <a:pPr algn="ctr"/>
              <a:r>
                <a:rPr lang="el-GR"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Ομογενοποίηση Υψηλής Πίεσης     (</a:t>
              </a:r>
              <a:r>
                <a:rPr lang="en-US"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HPH</a:t>
              </a:r>
              <a:r>
                <a:rPr lang="el-GR" sz="25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a:t>
              </a:r>
            </a:p>
          </p:txBody>
        </p:sp>
        <p:pic>
          <p:nvPicPr>
            <p:cNvPr id="27" name="Εικόνα 26" descr="Εικόνα που περιέχει μηχάνημα, κύλινδρος, εσωτερικός χώρος&#10;&#10;Περιγραφή που δημιουργήθηκε αυτόματα">
              <a:extLst>
                <a:ext uri="{FF2B5EF4-FFF2-40B4-BE49-F238E27FC236}">
                  <a16:creationId xmlns:a16="http://schemas.microsoft.com/office/drawing/2014/main" id="{FAA216C2-6A9A-1E7A-0397-4543F7FD96D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15196" y="10767513"/>
              <a:ext cx="2014844" cy="2166499"/>
            </a:xfrm>
            <a:prstGeom prst="rect">
              <a:avLst/>
            </a:prstGeom>
          </p:spPr>
        </p:pic>
      </p:grpSp>
    </p:spTree>
    <p:extLst>
      <p:ext uri="{BB962C8B-B14F-4D97-AF65-F5344CB8AC3E}">
        <p14:creationId xmlns:p14="http://schemas.microsoft.com/office/powerpoint/2010/main" val="8530086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4" name="Εικόνα 13">
            <a:extLst>
              <a:ext uri="{FF2B5EF4-FFF2-40B4-BE49-F238E27FC236}">
                <a16:creationId xmlns:a16="http://schemas.microsoft.com/office/drawing/2014/main" id="{DB2A7768-B8C1-A8C6-4FE7-5720BD150BBA}"/>
              </a:ext>
            </a:extLst>
          </p:cNvPr>
          <p:cNvPicPr>
            <a:picLocks noChangeAspect="1"/>
          </p:cNvPicPr>
          <p:nvPr/>
        </p:nvPicPr>
        <p:blipFill>
          <a:blip r:embed="rId3">
            <a:alphaModFix amt="40000"/>
            <a:extLst>
              <a:ext uri="{BEBA8EAE-BF5A-486C-A8C5-ECC9F3942E4B}">
                <a14:imgProps xmlns:a14="http://schemas.microsoft.com/office/drawing/2010/main">
                  <a14:imgLayer r:embed="rId4">
                    <a14:imgEffect>
                      <a14:backgroundRemoval t="2778" b="90833" l="10000" r="90000">
                        <a14:foregroundMark x1="33698" y1="10278" x2="48490" y2="2315"/>
                        <a14:foregroundMark x1="48490" y1="2315" x2="61979" y2="9630"/>
                        <a14:foregroundMark x1="61979" y1="9630" x2="62500" y2="10741"/>
                        <a14:foregroundMark x1="39531" y1="4815" x2="49063" y2="2778"/>
                        <a14:foregroundMark x1="49063" y1="2778" x2="56510" y2="5093"/>
                        <a14:foregroundMark x1="37490" y1="90289" x2="48614" y2="94027"/>
                        <a14:foregroundMark x1="50491" y1="93987" x2="56631" y2="91517"/>
                        <a14:backgroundMark x1="59792" y1="90000" x2="57813" y2="92037"/>
                        <a14:backgroundMark x1="57917" y1="91667" x2="57083" y2="92407"/>
                        <a14:backgroundMark x1="50729" y1="95556" x2="50729" y2="95556"/>
                        <a14:backgroundMark x1="50833" y1="94907" x2="49010" y2="95093"/>
                        <a14:backgroundMark x1="35729" y1="90000" x2="37083" y2="91111"/>
                      </a14:backgroundRemoval>
                    </a14:imgEffect>
                  </a14:imgLayer>
                </a14:imgProps>
              </a:ext>
              <a:ext uri="{28A0092B-C50C-407E-A947-70E740481C1C}">
                <a14:useLocalDpi xmlns:a14="http://schemas.microsoft.com/office/drawing/2010/main" val="0"/>
              </a:ext>
            </a:extLst>
          </a:blip>
          <a:srcRect l="14685" r="19828"/>
          <a:stretch/>
        </p:blipFill>
        <p:spPr>
          <a:xfrm>
            <a:off x="2293465" y="685800"/>
            <a:ext cx="7378397" cy="6337586"/>
          </a:xfrm>
          <a:prstGeom prst="rect">
            <a:avLst/>
          </a:prstGeom>
        </p:spPr>
      </p:pic>
      <p:sp>
        <p:nvSpPr>
          <p:cNvPr id="4" name="TextBox 3">
            <a:extLst>
              <a:ext uri="{FF2B5EF4-FFF2-40B4-BE49-F238E27FC236}">
                <a16:creationId xmlns:a16="http://schemas.microsoft.com/office/drawing/2014/main" id="{C1BD67B9-4772-AFE9-6262-D6020E2D5AF6}"/>
              </a:ext>
            </a:extLst>
          </p:cNvPr>
          <p:cNvSpPr txBox="1"/>
          <p:nvPr/>
        </p:nvSpPr>
        <p:spPr>
          <a:xfrm>
            <a:off x="-491491" y="-124896"/>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rPr>
              <a:t>Ενθυλάκωση</a:t>
            </a:r>
          </a:p>
        </p:txBody>
      </p:sp>
      <p:grpSp>
        <p:nvGrpSpPr>
          <p:cNvPr id="38" name="Ομάδα 37">
            <a:extLst>
              <a:ext uri="{FF2B5EF4-FFF2-40B4-BE49-F238E27FC236}">
                <a16:creationId xmlns:a16="http://schemas.microsoft.com/office/drawing/2014/main" id="{D5C9E4CC-5784-45C3-95AA-C5753BEB482D}"/>
              </a:ext>
            </a:extLst>
          </p:cNvPr>
          <p:cNvGrpSpPr/>
          <p:nvPr/>
        </p:nvGrpSpPr>
        <p:grpSpPr>
          <a:xfrm>
            <a:off x="-2726634" y="0"/>
            <a:ext cx="3308103" cy="6858000"/>
            <a:chOff x="9146400" y="0"/>
            <a:chExt cx="3308103" cy="6858000"/>
          </a:xfrm>
        </p:grpSpPr>
        <p:sp>
          <p:nvSpPr>
            <p:cNvPr id="15" name="Ορθογώνιο 14">
              <a:extLst>
                <a:ext uri="{FF2B5EF4-FFF2-40B4-BE49-F238E27FC236}">
                  <a16:creationId xmlns:a16="http://schemas.microsoft.com/office/drawing/2014/main" id="{B28C9EFE-952F-A8D2-F13D-DFC799CEC6B9}"/>
                </a:ext>
              </a:extLst>
            </p:cNvPr>
            <p:cNvSpPr/>
            <p:nvPr/>
          </p:nvSpPr>
          <p:spPr>
            <a:xfrm>
              <a:off x="9146400" y="0"/>
              <a:ext cx="30456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TextBox 19">
              <a:extLst>
                <a:ext uri="{FF2B5EF4-FFF2-40B4-BE49-F238E27FC236}">
                  <a16:creationId xmlns:a16="http://schemas.microsoft.com/office/drawing/2014/main" id="{2448F480-B4A0-354A-7063-76673B0C73A4}"/>
                </a:ext>
              </a:extLst>
            </p:cNvPr>
            <p:cNvSpPr txBox="1"/>
            <p:nvPr/>
          </p:nvSpPr>
          <p:spPr>
            <a:xfrm>
              <a:off x="9229022" y="182880"/>
              <a:ext cx="2880360" cy="707886"/>
            </a:xfrm>
            <a:prstGeom prst="rect">
              <a:avLst/>
            </a:prstGeom>
            <a:noFill/>
          </p:spPr>
          <p:txBody>
            <a:bodyPr wrap="square" rtlCol="0">
              <a:spAutoFit/>
            </a:bodyPr>
            <a:lstStyle/>
            <a:p>
              <a:pPr algn="ctr"/>
              <a:r>
                <a:rPr lang="el-GR" sz="4000" i="1" dirty="0">
                  <a:solidFill>
                    <a:schemeClr val="accent4">
                      <a:lumMod val="75000"/>
                    </a:schemeClr>
                  </a:solidFill>
                  <a:latin typeface="Calibri" panose="020F0502020204030204"/>
                </a:rPr>
                <a:t>Τοίχωμα</a:t>
              </a:r>
            </a:p>
          </p:txBody>
        </p:sp>
        <p:sp>
          <p:nvSpPr>
            <p:cNvPr id="30" name="Ισοσκελές τρίγωνο 29">
              <a:extLst>
                <a:ext uri="{FF2B5EF4-FFF2-40B4-BE49-F238E27FC236}">
                  <a16:creationId xmlns:a16="http://schemas.microsoft.com/office/drawing/2014/main" id="{28E1BC86-C73E-DF55-6460-28A601EFE5CF}"/>
                </a:ext>
              </a:extLst>
            </p:cNvPr>
            <p:cNvSpPr/>
            <p:nvPr/>
          </p:nvSpPr>
          <p:spPr>
            <a:xfrm rot="5400000">
              <a:off x="11969309" y="405572"/>
              <a:ext cx="707886" cy="262503"/>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4" name="TextBox 33">
              <a:extLst>
                <a:ext uri="{FF2B5EF4-FFF2-40B4-BE49-F238E27FC236}">
                  <a16:creationId xmlns:a16="http://schemas.microsoft.com/office/drawing/2014/main" id="{8A2AC76E-8611-9212-AB3E-261D091AC778}"/>
                </a:ext>
              </a:extLst>
            </p:cNvPr>
            <p:cNvSpPr txBox="1"/>
            <p:nvPr/>
          </p:nvSpPr>
          <p:spPr>
            <a:xfrm>
              <a:off x="9168628" y="982205"/>
              <a:ext cx="3045601" cy="3139321"/>
            </a:xfrm>
            <a:prstGeom prst="rect">
              <a:avLst/>
            </a:prstGeom>
            <a:noFill/>
          </p:spPr>
          <p:txBody>
            <a:bodyPr wrap="square" rtlCol="0">
              <a:spAutoFit/>
            </a:bodyPr>
            <a:lstStyle/>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Φυσικές Κάψουλες/ Κύτταρα</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Πρωτεΐνες </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Υδατάνθρακες</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Λιπίδια</a:t>
              </a: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p:txBody>
        </p:sp>
      </p:grpSp>
      <p:grpSp>
        <p:nvGrpSpPr>
          <p:cNvPr id="37" name="Ομάδα 36">
            <a:extLst>
              <a:ext uri="{FF2B5EF4-FFF2-40B4-BE49-F238E27FC236}">
                <a16:creationId xmlns:a16="http://schemas.microsoft.com/office/drawing/2014/main" id="{BE9018A6-426F-1821-6303-E8E68FC1FAB0}"/>
              </a:ext>
            </a:extLst>
          </p:cNvPr>
          <p:cNvGrpSpPr/>
          <p:nvPr/>
        </p:nvGrpSpPr>
        <p:grpSpPr>
          <a:xfrm>
            <a:off x="-2788612" y="0"/>
            <a:ext cx="3308101" cy="6858000"/>
            <a:chOff x="6100802" y="0"/>
            <a:chExt cx="3308101" cy="6858000"/>
          </a:xfrm>
        </p:grpSpPr>
        <p:sp>
          <p:nvSpPr>
            <p:cNvPr id="13" name="Ορθογώνιο 12">
              <a:extLst>
                <a:ext uri="{FF2B5EF4-FFF2-40B4-BE49-F238E27FC236}">
                  <a16:creationId xmlns:a16="http://schemas.microsoft.com/office/drawing/2014/main" id="{944CED42-91D9-B16F-208D-A10D0F0B49D4}"/>
                </a:ext>
              </a:extLst>
            </p:cNvPr>
            <p:cNvSpPr/>
            <p:nvPr/>
          </p:nvSpPr>
          <p:spPr>
            <a:xfrm>
              <a:off x="6100802" y="0"/>
              <a:ext cx="3045600" cy="6858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8" name="TextBox 17">
              <a:extLst>
                <a:ext uri="{FF2B5EF4-FFF2-40B4-BE49-F238E27FC236}">
                  <a16:creationId xmlns:a16="http://schemas.microsoft.com/office/drawing/2014/main" id="{390372E7-4EE8-DA65-40BB-08900F2985E6}"/>
                </a:ext>
              </a:extLst>
            </p:cNvPr>
            <p:cNvSpPr txBox="1"/>
            <p:nvPr/>
          </p:nvSpPr>
          <p:spPr>
            <a:xfrm>
              <a:off x="6183422" y="137160"/>
              <a:ext cx="2880360" cy="707886"/>
            </a:xfrm>
            <a:prstGeom prst="rect">
              <a:avLst/>
            </a:prstGeom>
            <a:noFill/>
          </p:spPr>
          <p:txBody>
            <a:bodyPr wrap="square" rtlCol="0">
              <a:spAutoFit/>
            </a:bodyPr>
            <a:lstStyle/>
            <a:p>
              <a:pPr algn="ctr"/>
              <a:r>
                <a:rPr lang="el-GR" sz="4000" i="1" dirty="0">
                  <a:ln>
                    <a:solidFill>
                      <a:srgbClr val="FFC000"/>
                    </a:solidFill>
                  </a:ln>
                  <a:solidFill>
                    <a:srgbClr val="FFC000"/>
                  </a:solidFill>
                  <a:latin typeface="Calibri" panose="020F0502020204030204"/>
                </a:rPr>
                <a:t>Συστατικά</a:t>
              </a:r>
            </a:p>
          </p:txBody>
        </p:sp>
        <p:sp>
          <p:nvSpPr>
            <p:cNvPr id="29" name="Ισοσκελές τρίγωνο 28">
              <a:extLst>
                <a:ext uri="{FF2B5EF4-FFF2-40B4-BE49-F238E27FC236}">
                  <a16:creationId xmlns:a16="http://schemas.microsoft.com/office/drawing/2014/main" id="{05AD08A0-45F1-278E-14D9-679CCD210032}"/>
                </a:ext>
              </a:extLst>
            </p:cNvPr>
            <p:cNvSpPr/>
            <p:nvPr/>
          </p:nvSpPr>
          <p:spPr>
            <a:xfrm rot="5400000">
              <a:off x="8923709" y="405572"/>
              <a:ext cx="707886" cy="262503"/>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3" name="TextBox 32">
              <a:extLst>
                <a:ext uri="{FF2B5EF4-FFF2-40B4-BE49-F238E27FC236}">
                  <a16:creationId xmlns:a16="http://schemas.microsoft.com/office/drawing/2014/main" id="{4373E817-08E6-24D6-2468-48FCFA97146B}"/>
                </a:ext>
              </a:extLst>
            </p:cNvPr>
            <p:cNvSpPr txBox="1"/>
            <p:nvPr/>
          </p:nvSpPr>
          <p:spPr>
            <a:xfrm>
              <a:off x="6142111" y="982205"/>
              <a:ext cx="3045601" cy="3970318"/>
            </a:xfrm>
            <a:prstGeom prst="rect">
              <a:avLst/>
            </a:prstGeom>
            <a:noFill/>
          </p:spPr>
          <p:txBody>
            <a:bodyPr wrap="square" rtlCol="0">
              <a:spAutoFit/>
            </a:bodyPr>
            <a:lstStyle/>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Αιθέρια Έλαια</a:t>
              </a:r>
            </a:p>
            <a:p>
              <a:pPr marL="342900" indent="-342900">
                <a:buFont typeface="Arial" panose="020B0604020202020204" pitchFamily="34" charset="0"/>
                <a:buChar char="•"/>
              </a:pPr>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Φυσικές Χρωστικές</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Βιταμίνες/ Μεταλλικά Στοιχεία</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err="1">
                  <a:latin typeface="Calibri" panose="020F0502020204030204" pitchFamily="34" charset="0"/>
                  <a:ea typeface="Calibri" panose="020F0502020204030204" pitchFamily="34" charset="0"/>
                  <a:cs typeface="Arial" panose="020B0604020202020204" pitchFamily="34" charset="0"/>
                </a:rPr>
                <a:t>Προβιοτικά</a:t>
              </a: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Ένζυμα</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Λιπαρά Οξέα</a:t>
              </a:r>
            </a:p>
            <a:p>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p:txBody>
        </p:sp>
      </p:grpSp>
      <p:grpSp>
        <p:nvGrpSpPr>
          <p:cNvPr id="36" name="Ομάδα 35">
            <a:extLst>
              <a:ext uri="{FF2B5EF4-FFF2-40B4-BE49-F238E27FC236}">
                <a16:creationId xmlns:a16="http://schemas.microsoft.com/office/drawing/2014/main" id="{AC73120F-3BBA-FCA9-1D39-A02680DCBF8B}"/>
              </a:ext>
            </a:extLst>
          </p:cNvPr>
          <p:cNvGrpSpPr/>
          <p:nvPr/>
        </p:nvGrpSpPr>
        <p:grpSpPr>
          <a:xfrm>
            <a:off x="-2850835" y="0"/>
            <a:ext cx="3301053" cy="6858000"/>
            <a:chOff x="3045600" y="0"/>
            <a:chExt cx="3301053" cy="6858000"/>
          </a:xfrm>
        </p:grpSpPr>
        <p:sp>
          <p:nvSpPr>
            <p:cNvPr id="10" name="Ορθογώνιο 9">
              <a:extLst>
                <a:ext uri="{FF2B5EF4-FFF2-40B4-BE49-F238E27FC236}">
                  <a16:creationId xmlns:a16="http://schemas.microsoft.com/office/drawing/2014/main" id="{6A8C07A1-900E-D189-BB33-7E8AC117EA62}"/>
                </a:ext>
              </a:extLst>
            </p:cNvPr>
            <p:cNvSpPr/>
            <p:nvPr/>
          </p:nvSpPr>
          <p:spPr>
            <a:xfrm>
              <a:off x="3045600" y="0"/>
              <a:ext cx="3045600" cy="6858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7" name="TextBox 16">
              <a:extLst>
                <a:ext uri="{FF2B5EF4-FFF2-40B4-BE49-F238E27FC236}">
                  <a16:creationId xmlns:a16="http://schemas.microsoft.com/office/drawing/2014/main" id="{8D915E96-5E91-B3F6-CBE3-030FE37D48DC}"/>
                </a:ext>
              </a:extLst>
            </p:cNvPr>
            <p:cNvSpPr txBox="1"/>
            <p:nvPr/>
          </p:nvSpPr>
          <p:spPr>
            <a:xfrm>
              <a:off x="3119818" y="182880"/>
              <a:ext cx="2880360" cy="707886"/>
            </a:xfrm>
            <a:prstGeom prst="rect">
              <a:avLst/>
            </a:prstGeom>
            <a:noFill/>
          </p:spPr>
          <p:txBody>
            <a:bodyPr wrap="square" rtlCol="0">
              <a:spAutoFit/>
            </a:bodyPr>
            <a:lstStyle/>
            <a:p>
              <a:pPr algn="ctr"/>
              <a:r>
                <a:rPr lang="el-GR" sz="4000" i="1" dirty="0">
                  <a:ln>
                    <a:solidFill>
                      <a:srgbClr val="FFC000"/>
                    </a:solidFill>
                  </a:ln>
                  <a:solidFill>
                    <a:srgbClr val="FFC000"/>
                  </a:solidFill>
                  <a:latin typeface="Calibri" panose="020F0502020204030204"/>
                </a:rPr>
                <a:t>Εφαρμογές</a:t>
              </a:r>
            </a:p>
          </p:txBody>
        </p:sp>
        <p:sp>
          <p:nvSpPr>
            <p:cNvPr id="28" name="Ισοσκελές τρίγωνο 27">
              <a:extLst>
                <a:ext uri="{FF2B5EF4-FFF2-40B4-BE49-F238E27FC236}">
                  <a16:creationId xmlns:a16="http://schemas.microsoft.com/office/drawing/2014/main" id="{82BB08C1-214A-514B-3082-49BF7DB4858C}"/>
                </a:ext>
              </a:extLst>
            </p:cNvPr>
            <p:cNvSpPr/>
            <p:nvPr/>
          </p:nvSpPr>
          <p:spPr>
            <a:xfrm rot="5400000">
              <a:off x="5861459" y="408655"/>
              <a:ext cx="707886" cy="262503"/>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2" name="TextBox 31">
              <a:extLst>
                <a:ext uri="{FF2B5EF4-FFF2-40B4-BE49-F238E27FC236}">
                  <a16:creationId xmlns:a16="http://schemas.microsoft.com/office/drawing/2014/main" id="{AC140564-D9BC-32DF-D244-2F1D2CD55417}"/>
                </a:ext>
              </a:extLst>
            </p:cNvPr>
            <p:cNvSpPr txBox="1"/>
            <p:nvPr/>
          </p:nvSpPr>
          <p:spPr>
            <a:xfrm>
              <a:off x="3055200" y="982206"/>
              <a:ext cx="3045601" cy="5078313"/>
            </a:xfrm>
            <a:prstGeom prst="rect">
              <a:avLst/>
            </a:prstGeom>
            <a:noFill/>
          </p:spPr>
          <p:txBody>
            <a:bodyPr wrap="square" rtlCol="0">
              <a:spAutoFit/>
            </a:bodyPr>
            <a:lstStyle/>
            <a:p>
              <a:pPr marL="285750" indent="-28575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Αύξηση Σταθερότητας</a:t>
              </a:r>
            </a:p>
            <a:p>
              <a:pPr marL="285750" indent="-285750">
                <a:buFont typeface="Arial" panose="020B0604020202020204" pitchFamily="34" charset="0"/>
                <a:buChar char="•"/>
              </a:pPr>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Κονιοποίηση</a:t>
              </a:r>
            </a:p>
            <a:p>
              <a:pPr marL="342900" indent="-342900">
                <a:buFont typeface="Arial" panose="020B0604020202020204" pitchFamily="34" charset="0"/>
                <a:buChar char="•"/>
              </a:pPr>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Αύξηση Διαλυτότητας/ Βιοδιαθεσιμότητας</a:t>
              </a:r>
            </a:p>
            <a:p>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Μείωση Πτητικότητας</a:t>
              </a:r>
            </a:p>
            <a:p>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Ελεγχόμενη Απελευθέρωση </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Ανάμιξη μη Συμβατών Συστατικών </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Κάλυψη Γεύσεων/Οσμών</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p:txBody>
        </p:sp>
      </p:grpSp>
      <p:grpSp>
        <p:nvGrpSpPr>
          <p:cNvPr id="35" name="Ομάδα 34">
            <a:extLst>
              <a:ext uri="{FF2B5EF4-FFF2-40B4-BE49-F238E27FC236}">
                <a16:creationId xmlns:a16="http://schemas.microsoft.com/office/drawing/2014/main" id="{6F9C084D-F1F7-A4A9-8939-B62AC9464161}"/>
              </a:ext>
            </a:extLst>
          </p:cNvPr>
          <p:cNvGrpSpPr/>
          <p:nvPr/>
        </p:nvGrpSpPr>
        <p:grpSpPr>
          <a:xfrm>
            <a:off x="-2915109" y="0"/>
            <a:ext cx="3291300" cy="6858000"/>
            <a:chOff x="-2" y="0"/>
            <a:chExt cx="3291300" cy="6858000"/>
          </a:xfrm>
        </p:grpSpPr>
        <p:sp>
          <p:nvSpPr>
            <p:cNvPr id="9" name="Ορθογώνιο 8">
              <a:extLst>
                <a:ext uri="{FF2B5EF4-FFF2-40B4-BE49-F238E27FC236}">
                  <a16:creationId xmlns:a16="http://schemas.microsoft.com/office/drawing/2014/main" id="{9B79EB4E-B08F-0EF1-60CB-38DEDAEBF95F}"/>
                </a:ext>
              </a:extLst>
            </p:cNvPr>
            <p:cNvSpPr/>
            <p:nvPr/>
          </p:nvSpPr>
          <p:spPr>
            <a:xfrm>
              <a:off x="-2" y="0"/>
              <a:ext cx="3045600" cy="6858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 name="TextBox 15">
              <a:extLst>
                <a:ext uri="{FF2B5EF4-FFF2-40B4-BE49-F238E27FC236}">
                  <a16:creationId xmlns:a16="http://schemas.microsoft.com/office/drawing/2014/main" id="{29CF136B-CD50-328E-79D7-6ACDBA0A05E1}"/>
                </a:ext>
              </a:extLst>
            </p:cNvPr>
            <p:cNvSpPr txBox="1"/>
            <p:nvPr/>
          </p:nvSpPr>
          <p:spPr>
            <a:xfrm>
              <a:off x="82618" y="137160"/>
              <a:ext cx="2880360" cy="707886"/>
            </a:xfrm>
            <a:prstGeom prst="rect">
              <a:avLst/>
            </a:prstGeom>
            <a:noFill/>
          </p:spPr>
          <p:txBody>
            <a:bodyPr wrap="square" rtlCol="0">
              <a:spAutoFit/>
            </a:bodyPr>
            <a:lstStyle/>
            <a:p>
              <a:pPr algn="ctr"/>
              <a:r>
                <a:rPr lang="el-GR" sz="4000" i="1" dirty="0">
                  <a:ln>
                    <a:solidFill>
                      <a:srgbClr val="FFC000"/>
                    </a:solidFill>
                  </a:ln>
                  <a:solidFill>
                    <a:srgbClr val="FFC000"/>
                  </a:solidFill>
                  <a:latin typeface="Calibri" panose="020F0502020204030204"/>
                </a:rPr>
                <a:t>Ορισμός</a:t>
              </a:r>
            </a:p>
          </p:txBody>
        </p:sp>
        <p:sp>
          <p:nvSpPr>
            <p:cNvPr id="22" name="Ισοσκελές τρίγωνο 21">
              <a:extLst>
                <a:ext uri="{FF2B5EF4-FFF2-40B4-BE49-F238E27FC236}">
                  <a16:creationId xmlns:a16="http://schemas.microsoft.com/office/drawing/2014/main" id="{5BBFEE94-FA20-6C98-5ECF-CFDC7EC46E67}"/>
                </a:ext>
              </a:extLst>
            </p:cNvPr>
            <p:cNvSpPr/>
            <p:nvPr/>
          </p:nvSpPr>
          <p:spPr>
            <a:xfrm rot="5400000">
              <a:off x="2806104" y="405572"/>
              <a:ext cx="707886" cy="262503"/>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1" name="TextBox 30">
              <a:extLst>
                <a:ext uri="{FF2B5EF4-FFF2-40B4-BE49-F238E27FC236}">
                  <a16:creationId xmlns:a16="http://schemas.microsoft.com/office/drawing/2014/main" id="{AAFEB267-52FB-D6E4-01AC-07F8A9CE1964}"/>
                </a:ext>
              </a:extLst>
            </p:cNvPr>
            <p:cNvSpPr txBox="1"/>
            <p:nvPr/>
          </p:nvSpPr>
          <p:spPr>
            <a:xfrm>
              <a:off x="283281" y="982206"/>
              <a:ext cx="2479040" cy="3216265"/>
            </a:xfrm>
            <a:prstGeom prst="rect">
              <a:avLst/>
            </a:prstGeom>
            <a:noFill/>
          </p:spPr>
          <p:txBody>
            <a:bodyPr wrap="square" rtlCol="0">
              <a:spAutoFit/>
            </a:bodyPr>
            <a:lstStyle/>
            <a:p>
              <a:r>
                <a:rPr lang="el-GR" sz="1800" dirty="0">
                  <a:effectLst/>
                  <a:latin typeface="Calibri" panose="020F0502020204030204" pitchFamily="34" charset="0"/>
                  <a:ea typeface="Calibri" panose="020F0502020204030204" pitchFamily="34" charset="0"/>
                  <a:cs typeface="Arial" panose="020B0604020202020204" pitchFamily="34" charset="0"/>
                </a:rPr>
                <a:t>Μέθοδος κατά την οποία σωματίδια ή σταγονίδια ουσιών περικλείονται από επικαλυπτικό τοίχωμα (</a:t>
              </a:r>
              <a:r>
                <a:rPr lang="en-US" sz="1800" dirty="0">
                  <a:effectLst/>
                  <a:latin typeface="Calibri" panose="020F0502020204030204" pitchFamily="34" charset="0"/>
                  <a:ea typeface="Calibri" panose="020F0502020204030204" pitchFamily="34" charset="0"/>
                  <a:cs typeface="Arial" panose="020B0604020202020204" pitchFamily="34" charset="0"/>
                </a:rPr>
                <a:t>coating wall</a:t>
              </a:r>
              <a:r>
                <a:rPr lang="el-GR" sz="1800" dirty="0">
                  <a:effectLst/>
                  <a:latin typeface="Calibri" panose="020F0502020204030204" pitchFamily="34" charset="0"/>
                  <a:ea typeface="Calibri" panose="020F0502020204030204" pitchFamily="34" charset="0"/>
                  <a:cs typeface="Arial" panose="020B0604020202020204" pitchFamily="34" charset="0"/>
                </a:rPr>
                <a:t>) ή ενσωματώνονται σε ομογενής/ετερογενής μήτρα (</a:t>
              </a:r>
              <a:r>
                <a:rPr lang="en-US" sz="1800" dirty="0">
                  <a:effectLst/>
                  <a:latin typeface="Calibri" panose="020F0502020204030204" pitchFamily="34" charset="0"/>
                  <a:ea typeface="Calibri" panose="020F0502020204030204" pitchFamily="34" charset="0"/>
                  <a:cs typeface="Arial" panose="020B0604020202020204" pitchFamily="34" charset="0"/>
                </a:rPr>
                <a:t>matrix</a:t>
              </a:r>
              <a:r>
                <a:rPr lang="el-GR" sz="1800" dirty="0">
                  <a:effectLst/>
                  <a:latin typeface="Calibri" panose="020F0502020204030204" pitchFamily="34" charset="0"/>
                  <a:ea typeface="Calibri" panose="020F0502020204030204" pitchFamily="34" charset="0"/>
                  <a:cs typeface="Arial" panose="020B0604020202020204" pitchFamily="34" charset="0"/>
                </a:rPr>
                <a:t>) δημιουργώντας μικροκάψουλες</a:t>
              </a: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 </a:t>
              </a:r>
              <a:endParaRPr lang="el-GR" sz="2300" b="1" spc="50" dirty="0">
                <a:ln w="0"/>
                <a:solidFill>
                  <a:schemeClr val="bg2"/>
                </a:solidFill>
                <a:effectLst>
                  <a:innerShdw blurRad="63500" dist="50800" dir="13500000">
                    <a:srgbClr val="000000">
                      <a:alpha val="50000"/>
                    </a:srgbClr>
                  </a:innerShdw>
                </a:effectLst>
              </a:endParaRPr>
            </a:p>
          </p:txBody>
        </p:sp>
      </p:grpSp>
      <p:sp>
        <p:nvSpPr>
          <p:cNvPr id="5" name="TextBox 4">
            <a:extLst>
              <a:ext uri="{FF2B5EF4-FFF2-40B4-BE49-F238E27FC236}">
                <a16:creationId xmlns:a16="http://schemas.microsoft.com/office/drawing/2014/main" id="{D2037AAF-CBC4-FC7E-5E87-DF1498BCE7CA}"/>
              </a:ext>
            </a:extLst>
          </p:cNvPr>
          <p:cNvSpPr txBox="1"/>
          <p:nvPr/>
        </p:nvSpPr>
        <p:spPr>
          <a:xfrm>
            <a:off x="0" y="0"/>
            <a:ext cx="629920" cy="369332"/>
          </a:xfrm>
          <a:prstGeom prst="rect">
            <a:avLst/>
          </a:prstGeom>
          <a:noFill/>
        </p:spPr>
        <p:txBody>
          <a:bodyPr wrap="square" rtlCol="0">
            <a:spAutoFit/>
          </a:bodyPr>
          <a:lstStyle/>
          <a:p>
            <a:pPr algn="ctr"/>
            <a:r>
              <a:rPr lang="en-US" dirty="0"/>
              <a:t>8</a:t>
            </a:r>
            <a:endParaRPr lang="el-GR" dirty="0"/>
          </a:p>
        </p:txBody>
      </p:sp>
    </p:spTree>
    <p:extLst>
      <p:ext uri="{BB962C8B-B14F-4D97-AF65-F5344CB8AC3E}">
        <p14:creationId xmlns:p14="http://schemas.microsoft.com/office/powerpoint/2010/main" val="2871433008"/>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51" name="Ομάδα 50">
            <a:extLst>
              <a:ext uri="{FF2B5EF4-FFF2-40B4-BE49-F238E27FC236}">
                <a16:creationId xmlns:a16="http://schemas.microsoft.com/office/drawing/2014/main" id="{7335FE28-44CC-2BBF-80A8-CB01253C500B}"/>
              </a:ext>
            </a:extLst>
          </p:cNvPr>
          <p:cNvGrpSpPr/>
          <p:nvPr/>
        </p:nvGrpSpPr>
        <p:grpSpPr>
          <a:xfrm>
            <a:off x="-4249369" y="0"/>
            <a:ext cx="4254558" cy="3429000"/>
            <a:chOff x="8199944" y="0"/>
            <a:chExt cx="4254558" cy="3429000"/>
          </a:xfrm>
        </p:grpSpPr>
        <p:sp>
          <p:nvSpPr>
            <p:cNvPr id="52" name="Ορθογώνιο 51">
              <a:extLst>
                <a:ext uri="{FF2B5EF4-FFF2-40B4-BE49-F238E27FC236}">
                  <a16:creationId xmlns:a16="http://schemas.microsoft.com/office/drawing/2014/main" id="{C4B84C76-37B5-CA30-EA18-86686A92809A}"/>
                </a:ext>
              </a:extLst>
            </p:cNvPr>
            <p:cNvSpPr/>
            <p:nvPr/>
          </p:nvSpPr>
          <p:spPr>
            <a:xfrm>
              <a:off x="8199944" y="0"/>
              <a:ext cx="3992056" cy="3429000"/>
            </a:xfrm>
            <a:prstGeom prst="rect">
              <a:avLst/>
            </a:prstGeom>
            <a:solidFill>
              <a:srgbClr val="8DC3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3" name="Ισοσκελές τρίγωνο 52">
              <a:extLst>
                <a:ext uri="{FF2B5EF4-FFF2-40B4-BE49-F238E27FC236}">
                  <a16:creationId xmlns:a16="http://schemas.microsoft.com/office/drawing/2014/main" id="{1ACBB016-F6E1-F132-4899-14C4FAC05FB3}"/>
                </a:ext>
              </a:extLst>
            </p:cNvPr>
            <p:cNvSpPr/>
            <p:nvPr/>
          </p:nvSpPr>
          <p:spPr>
            <a:xfrm rot="5400000">
              <a:off x="11969308" y="1583249"/>
              <a:ext cx="707886" cy="262503"/>
            </a:xfrm>
            <a:prstGeom prst="triangle">
              <a:avLst/>
            </a:prstGeom>
            <a:solidFill>
              <a:srgbClr val="8DC3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4" name="TextBox 53">
              <a:extLst>
                <a:ext uri="{FF2B5EF4-FFF2-40B4-BE49-F238E27FC236}">
                  <a16:creationId xmlns:a16="http://schemas.microsoft.com/office/drawing/2014/main" id="{5D6D6560-0A21-CD82-3640-497781CC5B67}"/>
                </a:ext>
              </a:extLst>
            </p:cNvPr>
            <p:cNvSpPr txBox="1"/>
            <p:nvPr/>
          </p:nvSpPr>
          <p:spPr>
            <a:xfrm>
              <a:off x="8659084" y="514171"/>
              <a:ext cx="2974694" cy="2400657"/>
            </a:xfrm>
            <a:prstGeom prst="rect">
              <a:avLst/>
            </a:prstGeom>
            <a:noFill/>
          </p:spPr>
          <p:txBody>
            <a:bodyPr wrap="square" rtlCol="0">
              <a:spAutoFit/>
            </a:bodyPr>
            <a:lstStyle/>
            <a:p>
              <a:pPr algn="ctr"/>
              <a:r>
                <a:rPr lang="el-GR" sz="3000" i="1" dirty="0">
                  <a:solidFill>
                    <a:schemeClr val="accent4">
                      <a:lumMod val="75000"/>
                    </a:schemeClr>
                  </a:solidFill>
                  <a:latin typeface="Calibri" panose="020F0502020204030204"/>
                </a:rPr>
                <a:t>Επικάλυψη με Ρευστοποιημένη Στιβάδα </a:t>
              </a:r>
              <a:endParaRPr lang="en-US" sz="3000" i="1" dirty="0">
                <a:solidFill>
                  <a:schemeClr val="accent4">
                    <a:lumMod val="75000"/>
                  </a:schemeClr>
                </a:solidFill>
                <a:latin typeface="Calibri" panose="020F0502020204030204"/>
              </a:endParaRPr>
            </a:p>
            <a:p>
              <a:pPr algn="ctr"/>
              <a:r>
                <a:rPr lang="en-US" sz="3000" i="1" dirty="0">
                  <a:solidFill>
                    <a:schemeClr val="accent4">
                      <a:lumMod val="75000"/>
                    </a:schemeClr>
                  </a:solidFill>
                  <a:latin typeface="Calibri" panose="020F0502020204030204"/>
                </a:rPr>
                <a:t>(Fluidized Bed Coating)</a:t>
              </a:r>
              <a:endParaRPr lang="el-GR" sz="3000" i="1" dirty="0">
                <a:solidFill>
                  <a:schemeClr val="accent4">
                    <a:lumMod val="75000"/>
                  </a:schemeClr>
                </a:solidFill>
                <a:latin typeface="Calibri" panose="020F0502020204030204"/>
              </a:endParaRPr>
            </a:p>
          </p:txBody>
        </p:sp>
      </p:grpSp>
      <p:grpSp>
        <p:nvGrpSpPr>
          <p:cNvPr id="5" name="Ομάδα 4">
            <a:extLst>
              <a:ext uri="{FF2B5EF4-FFF2-40B4-BE49-F238E27FC236}">
                <a16:creationId xmlns:a16="http://schemas.microsoft.com/office/drawing/2014/main" id="{82A2863D-D46D-7D3A-A743-65BD0CE46005}"/>
              </a:ext>
            </a:extLst>
          </p:cNvPr>
          <p:cNvGrpSpPr/>
          <p:nvPr/>
        </p:nvGrpSpPr>
        <p:grpSpPr>
          <a:xfrm>
            <a:off x="-4249369" y="3429000"/>
            <a:ext cx="4257662" cy="3440043"/>
            <a:chOff x="8196840" y="3417957"/>
            <a:chExt cx="4257662" cy="3440043"/>
          </a:xfrm>
        </p:grpSpPr>
        <p:sp>
          <p:nvSpPr>
            <p:cNvPr id="6" name="Ορθογώνιο 5">
              <a:extLst>
                <a:ext uri="{FF2B5EF4-FFF2-40B4-BE49-F238E27FC236}">
                  <a16:creationId xmlns:a16="http://schemas.microsoft.com/office/drawing/2014/main" id="{66C84D05-DFD4-65BC-DF8D-18C100759E62}"/>
                </a:ext>
              </a:extLst>
            </p:cNvPr>
            <p:cNvSpPr/>
            <p:nvPr/>
          </p:nvSpPr>
          <p:spPr>
            <a:xfrm>
              <a:off x="8196840" y="3417957"/>
              <a:ext cx="3992056" cy="3440043"/>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Ισοσκελές τρίγωνο 6">
              <a:extLst>
                <a:ext uri="{FF2B5EF4-FFF2-40B4-BE49-F238E27FC236}">
                  <a16:creationId xmlns:a16="http://schemas.microsoft.com/office/drawing/2014/main" id="{D398F7B8-15B0-A39D-381B-C83CE4E4F596}"/>
                </a:ext>
              </a:extLst>
            </p:cNvPr>
            <p:cNvSpPr/>
            <p:nvPr/>
          </p:nvSpPr>
          <p:spPr>
            <a:xfrm rot="5400000">
              <a:off x="11969308" y="5012249"/>
              <a:ext cx="707886" cy="262503"/>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TextBox 7">
              <a:extLst>
                <a:ext uri="{FF2B5EF4-FFF2-40B4-BE49-F238E27FC236}">
                  <a16:creationId xmlns:a16="http://schemas.microsoft.com/office/drawing/2014/main" id="{C4861F8A-522B-E7A1-D9AB-5318EB33642C}"/>
                </a:ext>
              </a:extLst>
            </p:cNvPr>
            <p:cNvSpPr txBox="1"/>
            <p:nvPr/>
          </p:nvSpPr>
          <p:spPr>
            <a:xfrm>
              <a:off x="8707073" y="4635668"/>
              <a:ext cx="2974694" cy="1015663"/>
            </a:xfrm>
            <a:prstGeom prst="rect">
              <a:avLst/>
            </a:prstGeom>
            <a:noFill/>
          </p:spPr>
          <p:txBody>
            <a:bodyPr wrap="square" rtlCol="0">
              <a:spAutoFit/>
            </a:bodyPr>
            <a:lstStyle/>
            <a:p>
              <a:pPr algn="ctr"/>
              <a:r>
                <a:rPr lang="el-GR" sz="3000" i="1" dirty="0">
                  <a:solidFill>
                    <a:schemeClr val="accent4">
                      <a:lumMod val="75000"/>
                    </a:schemeClr>
                  </a:solidFill>
                  <a:latin typeface="Calibri" panose="020F0502020204030204"/>
                </a:rPr>
                <a:t>Συγκατακρήμνιση (</a:t>
              </a:r>
              <a:r>
                <a:rPr lang="en-US" sz="3000" i="1" dirty="0">
                  <a:solidFill>
                    <a:schemeClr val="accent4">
                      <a:lumMod val="75000"/>
                    </a:schemeClr>
                  </a:solidFill>
                  <a:latin typeface="Calibri" panose="020F0502020204030204"/>
                </a:rPr>
                <a:t>Coacervation</a:t>
              </a:r>
              <a:r>
                <a:rPr lang="el-GR" sz="3000" i="1" dirty="0">
                  <a:solidFill>
                    <a:schemeClr val="accent4">
                      <a:lumMod val="75000"/>
                    </a:schemeClr>
                  </a:solidFill>
                  <a:latin typeface="Calibri" panose="020F0502020204030204"/>
                </a:rPr>
                <a:t>)</a:t>
              </a:r>
            </a:p>
          </p:txBody>
        </p:sp>
      </p:grpSp>
      <p:grpSp>
        <p:nvGrpSpPr>
          <p:cNvPr id="11" name="Ομάδα 10">
            <a:extLst>
              <a:ext uri="{FF2B5EF4-FFF2-40B4-BE49-F238E27FC236}">
                <a16:creationId xmlns:a16="http://schemas.microsoft.com/office/drawing/2014/main" id="{842F08FA-7B2D-B556-C49E-9A39A0EDF911}"/>
              </a:ext>
            </a:extLst>
          </p:cNvPr>
          <p:cNvGrpSpPr/>
          <p:nvPr/>
        </p:nvGrpSpPr>
        <p:grpSpPr>
          <a:xfrm>
            <a:off x="-8339058" y="3440043"/>
            <a:ext cx="4328119" cy="3429000"/>
            <a:chOff x="4107151" y="3429000"/>
            <a:chExt cx="4328119" cy="3429000"/>
          </a:xfrm>
        </p:grpSpPr>
        <p:sp>
          <p:nvSpPr>
            <p:cNvPr id="19" name="Ορθογώνιο 18">
              <a:extLst>
                <a:ext uri="{FF2B5EF4-FFF2-40B4-BE49-F238E27FC236}">
                  <a16:creationId xmlns:a16="http://schemas.microsoft.com/office/drawing/2014/main" id="{74E3FFA9-F537-8743-DBCE-3663338F4B0E}"/>
                </a:ext>
              </a:extLst>
            </p:cNvPr>
            <p:cNvSpPr/>
            <p:nvPr/>
          </p:nvSpPr>
          <p:spPr>
            <a:xfrm>
              <a:off x="4107151" y="3429000"/>
              <a:ext cx="4092793" cy="3429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1" name="Ισοσκελές τρίγωνο 20">
              <a:extLst>
                <a:ext uri="{FF2B5EF4-FFF2-40B4-BE49-F238E27FC236}">
                  <a16:creationId xmlns:a16="http://schemas.microsoft.com/office/drawing/2014/main" id="{8C899CB7-BCB6-2871-92BD-326A632616C1}"/>
                </a:ext>
              </a:extLst>
            </p:cNvPr>
            <p:cNvSpPr/>
            <p:nvPr/>
          </p:nvSpPr>
          <p:spPr>
            <a:xfrm rot="5400000">
              <a:off x="7950076" y="5012249"/>
              <a:ext cx="707886" cy="262503"/>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3" name="TextBox 22">
              <a:extLst>
                <a:ext uri="{FF2B5EF4-FFF2-40B4-BE49-F238E27FC236}">
                  <a16:creationId xmlns:a16="http://schemas.microsoft.com/office/drawing/2014/main" id="{373E10A1-7A98-6BEC-F7B8-F8E643754308}"/>
                </a:ext>
              </a:extLst>
            </p:cNvPr>
            <p:cNvSpPr txBox="1"/>
            <p:nvPr/>
          </p:nvSpPr>
          <p:spPr>
            <a:xfrm>
              <a:off x="4671808" y="4404836"/>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Ξήρανση με Εκνέφωση</a:t>
              </a:r>
              <a:endParaRPr lang="en-US" sz="3000" i="1" dirty="0">
                <a:ln>
                  <a:solidFill>
                    <a:srgbClr val="FFC000"/>
                  </a:solidFill>
                </a:ln>
                <a:solidFill>
                  <a:srgbClr val="FFC000"/>
                </a:solidFill>
                <a:latin typeface="Calibri" panose="020F0502020204030204"/>
              </a:endParaRPr>
            </a:p>
            <a:p>
              <a:pPr algn="ctr"/>
              <a:r>
                <a:rPr lang="el-GR" sz="3000" i="1" dirty="0">
                  <a:ln>
                    <a:solidFill>
                      <a:srgbClr val="FFC000"/>
                    </a:solidFill>
                  </a:ln>
                  <a:solidFill>
                    <a:srgbClr val="FFC000"/>
                  </a:solidFill>
                  <a:latin typeface="Calibri" panose="020F0502020204030204"/>
                </a:rPr>
                <a:t> (</a:t>
              </a:r>
              <a:r>
                <a:rPr lang="en-US" sz="3000" i="1" dirty="0">
                  <a:ln>
                    <a:solidFill>
                      <a:srgbClr val="FFC000"/>
                    </a:solidFill>
                  </a:ln>
                  <a:solidFill>
                    <a:srgbClr val="FFC000"/>
                  </a:solidFill>
                  <a:latin typeface="Calibri" panose="020F0502020204030204"/>
                </a:rPr>
                <a:t>Spray Drying)</a:t>
              </a:r>
              <a:endParaRPr lang="el-GR" sz="3000" dirty="0"/>
            </a:p>
          </p:txBody>
        </p:sp>
      </p:grpSp>
      <p:grpSp>
        <p:nvGrpSpPr>
          <p:cNvPr id="43" name="Ομάδα 42">
            <a:extLst>
              <a:ext uri="{FF2B5EF4-FFF2-40B4-BE49-F238E27FC236}">
                <a16:creationId xmlns:a16="http://schemas.microsoft.com/office/drawing/2014/main" id="{FAE96458-1FA1-782A-98A1-FC98B79A200D}"/>
              </a:ext>
            </a:extLst>
          </p:cNvPr>
          <p:cNvGrpSpPr/>
          <p:nvPr/>
        </p:nvGrpSpPr>
        <p:grpSpPr>
          <a:xfrm>
            <a:off x="-8337401" y="11043"/>
            <a:ext cx="4326463" cy="3429000"/>
            <a:chOff x="4108808" y="0"/>
            <a:chExt cx="4326463" cy="3429000"/>
          </a:xfrm>
        </p:grpSpPr>
        <p:sp>
          <p:nvSpPr>
            <p:cNvPr id="44" name="Ορθογώνιο 43">
              <a:extLst>
                <a:ext uri="{FF2B5EF4-FFF2-40B4-BE49-F238E27FC236}">
                  <a16:creationId xmlns:a16="http://schemas.microsoft.com/office/drawing/2014/main" id="{44C4CCF9-5711-808F-246D-3D656CA2EE83}"/>
                </a:ext>
              </a:extLst>
            </p:cNvPr>
            <p:cNvSpPr/>
            <p:nvPr/>
          </p:nvSpPr>
          <p:spPr>
            <a:xfrm>
              <a:off x="4108808" y="0"/>
              <a:ext cx="4092793" cy="3429000"/>
            </a:xfrm>
            <a:prstGeom prst="rect">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5" name="Ισοσκελές τρίγωνο 44">
              <a:extLst>
                <a:ext uri="{FF2B5EF4-FFF2-40B4-BE49-F238E27FC236}">
                  <a16:creationId xmlns:a16="http://schemas.microsoft.com/office/drawing/2014/main" id="{9FF95491-2E70-67B1-7786-07A512602413}"/>
                </a:ext>
              </a:extLst>
            </p:cNvPr>
            <p:cNvSpPr/>
            <p:nvPr/>
          </p:nvSpPr>
          <p:spPr>
            <a:xfrm rot="5400000">
              <a:off x="7950077" y="1583249"/>
              <a:ext cx="707886" cy="262503"/>
            </a:xfrm>
            <a:prstGeom prst="triangle">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46" name="TextBox 45">
              <a:extLst>
                <a:ext uri="{FF2B5EF4-FFF2-40B4-BE49-F238E27FC236}">
                  <a16:creationId xmlns:a16="http://schemas.microsoft.com/office/drawing/2014/main" id="{A08E7E9C-6E77-E5FA-ADE8-D7FF5F3C56C6}"/>
                </a:ext>
              </a:extLst>
            </p:cNvPr>
            <p:cNvSpPr txBox="1"/>
            <p:nvPr/>
          </p:nvSpPr>
          <p:spPr>
            <a:xfrm>
              <a:off x="4667029" y="1206667"/>
              <a:ext cx="2974694" cy="1015663"/>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Εξώθηση</a:t>
              </a:r>
              <a:endParaRPr lang="en-US" sz="3000" i="1" dirty="0">
                <a:ln>
                  <a:solidFill>
                    <a:srgbClr val="FFC000"/>
                  </a:solidFill>
                </a:ln>
                <a:solidFill>
                  <a:srgbClr val="FFC000"/>
                </a:solidFill>
                <a:latin typeface="Calibri" panose="020F0502020204030204"/>
              </a:endParaRPr>
            </a:p>
            <a:p>
              <a:pPr algn="ctr"/>
              <a:r>
                <a:rPr lang="en-US" sz="3000" i="1" dirty="0">
                  <a:ln>
                    <a:solidFill>
                      <a:srgbClr val="FFC000"/>
                    </a:solidFill>
                  </a:ln>
                  <a:solidFill>
                    <a:srgbClr val="FFC000"/>
                  </a:solidFill>
                  <a:latin typeface="Calibri" panose="020F0502020204030204"/>
                </a:rPr>
                <a:t>(Extrusion)</a:t>
              </a:r>
              <a:r>
                <a:rPr lang="el-GR" sz="3000" i="1" dirty="0">
                  <a:ln>
                    <a:solidFill>
                      <a:srgbClr val="FFC000"/>
                    </a:solidFill>
                  </a:ln>
                  <a:solidFill>
                    <a:srgbClr val="FFC000"/>
                  </a:solidFill>
                  <a:latin typeface="Calibri" panose="020F0502020204030204"/>
                </a:rPr>
                <a:t> </a:t>
              </a:r>
              <a:endParaRPr lang="el-GR" sz="3000" dirty="0"/>
            </a:p>
          </p:txBody>
        </p:sp>
      </p:grpSp>
      <p:grpSp>
        <p:nvGrpSpPr>
          <p:cNvPr id="24" name="Ομάδα 23">
            <a:extLst>
              <a:ext uri="{FF2B5EF4-FFF2-40B4-BE49-F238E27FC236}">
                <a16:creationId xmlns:a16="http://schemas.microsoft.com/office/drawing/2014/main" id="{FE318387-8007-7937-1A60-06903AEEC1BD}"/>
              </a:ext>
            </a:extLst>
          </p:cNvPr>
          <p:cNvGrpSpPr/>
          <p:nvPr/>
        </p:nvGrpSpPr>
        <p:grpSpPr>
          <a:xfrm>
            <a:off x="-12451009" y="3440043"/>
            <a:ext cx="4367171" cy="3429000"/>
            <a:chOff x="-4800" y="3429000"/>
            <a:chExt cx="4367171" cy="3429000"/>
          </a:xfrm>
        </p:grpSpPr>
        <p:sp>
          <p:nvSpPr>
            <p:cNvPr id="25" name="Ορθογώνιο 24">
              <a:extLst>
                <a:ext uri="{FF2B5EF4-FFF2-40B4-BE49-F238E27FC236}">
                  <a16:creationId xmlns:a16="http://schemas.microsoft.com/office/drawing/2014/main" id="{8DA639D0-E372-A5F7-551C-8259F1EBFB73}"/>
                </a:ext>
              </a:extLst>
            </p:cNvPr>
            <p:cNvSpPr/>
            <p:nvPr/>
          </p:nvSpPr>
          <p:spPr>
            <a:xfrm>
              <a:off x="-4800" y="3429000"/>
              <a:ext cx="4113608" cy="3429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6" name="Ισοσκελές τρίγωνο 25">
              <a:extLst>
                <a:ext uri="{FF2B5EF4-FFF2-40B4-BE49-F238E27FC236}">
                  <a16:creationId xmlns:a16="http://schemas.microsoft.com/office/drawing/2014/main" id="{899A19E6-6BFE-9C49-FCF1-E6757823DCB0}"/>
                </a:ext>
              </a:extLst>
            </p:cNvPr>
            <p:cNvSpPr/>
            <p:nvPr/>
          </p:nvSpPr>
          <p:spPr>
            <a:xfrm rot="5400000">
              <a:off x="3877177" y="5012249"/>
              <a:ext cx="707886" cy="262503"/>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7" name="TextBox 26">
              <a:extLst>
                <a:ext uri="{FF2B5EF4-FFF2-40B4-BE49-F238E27FC236}">
                  <a16:creationId xmlns:a16="http://schemas.microsoft.com/office/drawing/2014/main" id="{F27754EB-1FC6-20AA-A753-9FE7060FC03F}"/>
                </a:ext>
              </a:extLst>
            </p:cNvPr>
            <p:cNvSpPr txBox="1"/>
            <p:nvPr/>
          </p:nvSpPr>
          <p:spPr>
            <a:xfrm>
              <a:off x="564657" y="4399314"/>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Ψύξη με Εκνέφωση</a:t>
              </a:r>
              <a:r>
                <a:rPr lang="en-US" sz="3000" i="1" dirty="0">
                  <a:ln>
                    <a:solidFill>
                      <a:srgbClr val="FFC000"/>
                    </a:solidFill>
                  </a:ln>
                  <a:solidFill>
                    <a:srgbClr val="FFC000"/>
                  </a:solidFill>
                  <a:latin typeface="Calibri" panose="020F0502020204030204"/>
                </a:rPr>
                <a:t> </a:t>
              </a:r>
            </a:p>
            <a:p>
              <a:pPr algn="ctr"/>
              <a:r>
                <a:rPr lang="en-US" sz="3000" i="1" dirty="0">
                  <a:ln>
                    <a:solidFill>
                      <a:srgbClr val="FFC000"/>
                    </a:solidFill>
                  </a:ln>
                  <a:solidFill>
                    <a:srgbClr val="FFC000"/>
                  </a:solidFill>
                  <a:latin typeface="Calibri" panose="020F0502020204030204"/>
                </a:rPr>
                <a:t>(Spray Cooling)</a:t>
              </a:r>
              <a:endParaRPr lang="el-GR" sz="3000" dirty="0"/>
            </a:p>
          </p:txBody>
        </p:sp>
      </p:grpSp>
      <p:grpSp>
        <p:nvGrpSpPr>
          <p:cNvPr id="47" name="Ομάδα 46">
            <a:extLst>
              <a:ext uri="{FF2B5EF4-FFF2-40B4-BE49-F238E27FC236}">
                <a16:creationId xmlns:a16="http://schemas.microsoft.com/office/drawing/2014/main" id="{49297446-4B0B-0231-66A1-F2A356D3827C}"/>
              </a:ext>
            </a:extLst>
          </p:cNvPr>
          <p:cNvGrpSpPr/>
          <p:nvPr/>
        </p:nvGrpSpPr>
        <p:grpSpPr>
          <a:xfrm>
            <a:off x="-12446209" y="11043"/>
            <a:ext cx="4376690" cy="3429000"/>
            <a:chOff x="0" y="0"/>
            <a:chExt cx="4376690" cy="3429000"/>
          </a:xfrm>
        </p:grpSpPr>
        <p:sp>
          <p:nvSpPr>
            <p:cNvPr id="48" name="Ορθογώνιο 47">
              <a:extLst>
                <a:ext uri="{FF2B5EF4-FFF2-40B4-BE49-F238E27FC236}">
                  <a16:creationId xmlns:a16="http://schemas.microsoft.com/office/drawing/2014/main" id="{B60BD211-343A-8373-AA45-D2B65B3AE17F}"/>
                </a:ext>
              </a:extLst>
            </p:cNvPr>
            <p:cNvSpPr/>
            <p:nvPr/>
          </p:nvSpPr>
          <p:spPr>
            <a:xfrm>
              <a:off x="0" y="0"/>
              <a:ext cx="4107151" cy="3429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9" name="Ισοσκελές τρίγωνο 48">
              <a:extLst>
                <a:ext uri="{FF2B5EF4-FFF2-40B4-BE49-F238E27FC236}">
                  <a16:creationId xmlns:a16="http://schemas.microsoft.com/office/drawing/2014/main" id="{AD566FA7-CC12-9822-D4E6-1ABF65A88D89}"/>
                </a:ext>
              </a:extLst>
            </p:cNvPr>
            <p:cNvSpPr/>
            <p:nvPr/>
          </p:nvSpPr>
          <p:spPr>
            <a:xfrm rot="5400000">
              <a:off x="3888392" y="1580145"/>
              <a:ext cx="707886" cy="268710"/>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0" name="TextBox 49">
              <a:extLst>
                <a:ext uri="{FF2B5EF4-FFF2-40B4-BE49-F238E27FC236}">
                  <a16:creationId xmlns:a16="http://schemas.microsoft.com/office/drawing/2014/main" id="{ACBE4EB8-6562-CB3E-9367-AE99B1C96E58}"/>
                </a:ext>
              </a:extLst>
            </p:cNvPr>
            <p:cNvSpPr txBox="1"/>
            <p:nvPr/>
          </p:nvSpPr>
          <p:spPr>
            <a:xfrm>
              <a:off x="564657" y="1437501"/>
              <a:ext cx="2974694" cy="55399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Λυοφιλίωση</a:t>
              </a:r>
              <a:endParaRPr lang="el-GR" sz="3000" dirty="0"/>
            </a:p>
          </p:txBody>
        </p:sp>
      </p:grpSp>
      <p:pic>
        <p:nvPicPr>
          <p:cNvPr id="14" name="Εικόνα 13">
            <a:extLst>
              <a:ext uri="{FF2B5EF4-FFF2-40B4-BE49-F238E27FC236}">
                <a16:creationId xmlns:a16="http://schemas.microsoft.com/office/drawing/2014/main" id="{DB2A7768-B8C1-A8C6-4FE7-5720BD150BBA}"/>
              </a:ext>
            </a:extLst>
          </p:cNvPr>
          <p:cNvPicPr>
            <a:picLocks noChangeAspect="1"/>
          </p:cNvPicPr>
          <p:nvPr/>
        </p:nvPicPr>
        <p:blipFill>
          <a:blip r:embed="rId3">
            <a:alphaModFix amt="15000"/>
            <a:extLst>
              <a:ext uri="{BEBA8EAE-BF5A-486C-A8C5-ECC9F3942E4B}">
                <a14:imgProps xmlns:a14="http://schemas.microsoft.com/office/drawing/2010/main">
                  <a14:imgLayer r:embed="rId4">
                    <a14:imgEffect>
                      <a14:backgroundRemoval t="2778" b="90833" l="10000" r="90000">
                        <a14:foregroundMark x1="33698" y1="10278" x2="48490" y2="2315"/>
                        <a14:foregroundMark x1="48490" y1="2315" x2="61979" y2="9630"/>
                        <a14:foregroundMark x1="61979" y1="9630" x2="62500" y2="10741"/>
                        <a14:foregroundMark x1="39531" y1="4815" x2="49063" y2="2778"/>
                        <a14:foregroundMark x1="49063" y1="2778" x2="56510" y2="5093"/>
                        <a14:foregroundMark x1="37490" y1="90289" x2="48614" y2="94027"/>
                        <a14:foregroundMark x1="50491" y1="93987" x2="56631" y2="91517"/>
                        <a14:backgroundMark x1="59792" y1="90000" x2="57813" y2="92037"/>
                        <a14:backgroundMark x1="57917" y1="91667" x2="57083" y2="92407"/>
                        <a14:backgroundMark x1="50729" y1="95556" x2="50729" y2="95556"/>
                        <a14:backgroundMark x1="50833" y1="94907" x2="49010" y2="95093"/>
                        <a14:backgroundMark x1="35729" y1="90000" x2="37083" y2="91111"/>
                      </a14:backgroundRemoval>
                    </a14:imgEffect>
                  </a14:imgLayer>
                </a14:imgProps>
              </a:ext>
              <a:ext uri="{28A0092B-C50C-407E-A947-70E740481C1C}">
                <a14:useLocalDpi xmlns:a14="http://schemas.microsoft.com/office/drawing/2010/main" val="0"/>
              </a:ext>
            </a:extLst>
          </a:blip>
          <a:srcRect l="14685" r="19828"/>
          <a:stretch/>
        </p:blipFill>
        <p:spPr>
          <a:xfrm>
            <a:off x="2293465" y="685800"/>
            <a:ext cx="7378397" cy="6337586"/>
          </a:xfrm>
          <a:prstGeom prst="rect">
            <a:avLst/>
          </a:prstGeom>
        </p:spPr>
      </p:pic>
      <p:sp>
        <p:nvSpPr>
          <p:cNvPr id="4" name="TextBox 3">
            <a:extLst>
              <a:ext uri="{FF2B5EF4-FFF2-40B4-BE49-F238E27FC236}">
                <a16:creationId xmlns:a16="http://schemas.microsoft.com/office/drawing/2014/main" id="{C1BD67B9-4772-AFE9-6262-D6020E2D5AF6}"/>
              </a:ext>
            </a:extLst>
          </p:cNvPr>
          <p:cNvSpPr txBox="1"/>
          <p:nvPr/>
        </p:nvSpPr>
        <p:spPr>
          <a:xfrm>
            <a:off x="-491491" y="-124896"/>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rPr>
              <a:t>Ενθυλάκωση</a:t>
            </a:r>
          </a:p>
        </p:txBody>
      </p:sp>
      <p:grpSp>
        <p:nvGrpSpPr>
          <p:cNvPr id="38" name="Ομάδα 37">
            <a:extLst>
              <a:ext uri="{FF2B5EF4-FFF2-40B4-BE49-F238E27FC236}">
                <a16:creationId xmlns:a16="http://schemas.microsoft.com/office/drawing/2014/main" id="{D5C9E4CC-5784-45C3-95AA-C5753BEB482D}"/>
              </a:ext>
            </a:extLst>
          </p:cNvPr>
          <p:cNvGrpSpPr/>
          <p:nvPr/>
        </p:nvGrpSpPr>
        <p:grpSpPr>
          <a:xfrm>
            <a:off x="9168682" y="0"/>
            <a:ext cx="3308103" cy="6858000"/>
            <a:chOff x="9146400" y="0"/>
            <a:chExt cx="3308103" cy="6858000"/>
          </a:xfrm>
        </p:grpSpPr>
        <p:sp>
          <p:nvSpPr>
            <p:cNvPr id="15" name="Ορθογώνιο 14">
              <a:extLst>
                <a:ext uri="{FF2B5EF4-FFF2-40B4-BE49-F238E27FC236}">
                  <a16:creationId xmlns:a16="http://schemas.microsoft.com/office/drawing/2014/main" id="{B28C9EFE-952F-A8D2-F13D-DFC799CEC6B9}"/>
                </a:ext>
              </a:extLst>
            </p:cNvPr>
            <p:cNvSpPr/>
            <p:nvPr/>
          </p:nvSpPr>
          <p:spPr>
            <a:xfrm>
              <a:off x="9146400" y="0"/>
              <a:ext cx="30456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TextBox 19">
              <a:extLst>
                <a:ext uri="{FF2B5EF4-FFF2-40B4-BE49-F238E27FC236}">
                  <a16:creationId xmlns:a16="http://schemas.microsoft.com/office/drawing/2014/main" id="{2448F480-B4A0-354A-7063-76673B0C73A4}"/>
                </a:ext>
              </a:extLst>
            </p:cNvPr>
            <p:cNvSpPr txBox="1"/>
            <p:nvPr/>
          </p:nvSpPr>
          <p:spPr>
            <a:xfrm>
              <a:off x="9229022" y="182880"/>
              <a:ext cx="2880360" cy="707886"/>
            </a:xfrm>
            <a:prstGeom prst="rect">
              <a:avLst/>
            </a:prstGeom>
            <a:noFill/>
          </p:spPr>
          <p:txBody>
            <a:bodyPr wrap="square" rtlCol="0">
              <a:spAutoFit/>
            </a:bodyPr>
            <a:lstStyle/>
            <a:p>
              <a:pPr algn="ctr"/>
              <a:r>
                <a:rPr lang="el-GR" sz="4000" i="1" dirty="0">
                  <a:solidFill>
                    <a:schemeClr val="accent4">
                      <a:lumMod val="75000"/>
                    </a:schemeClr>
                  </a:solidFill>
                  <a:latin typeface="Calibri" panose="020F0502020204030204"/>
                </a:rPr>
                <a:t>Τοίχωμα</a:t>
              </a:r>
            </a:p>
          </p:txBody>
        </p:sp>
        <p:sp>
          <p:nvSpPr>
            <p:cNvPr id="30" name="Ισοσκελές τρίγωνο 29">
              <a:extLst>
                <a:ext uri="{FF2B5EF4-FFF2-40B4-BE49-F238E27FC236}">
                  <a16:creationId xmlns:a16="http://schemas.microsoft.com/office/drawing/2014/main" id="{28E1BC86-C73E-DF55-6460-28A601EFE5CF}"/>
                </a:ext>
              </a:extLst>
            </p:cNvPr>
            <p:cNvSpPr/>
            <p:nvPr/>
          </p:nvSpPr>
          <p:spPr>
            <a:xfrm rot="5400000">
              <a:off x="11969309" y="405572"/>
              <a:ext cx="707886" cy="262503"/>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4" name="TextBox 33">
              <a:extLst>
                <a:ext uri="{FF2B5EF4-FFF2-40B4-BE49-F238E27FC236}">
                  <a16:creationId xmlns:a16="http://schemas.microsoft.com/office/drawing/2014/main" id="{8A2AC76E-8611-9212-AB3E-261D091AC778}"/>
                </a:ext>
              </a:extLst>
            </p:cNvPr>
            <p:cNvSpPr txBox="1"/>
            <p:nvPr/>
          </p:nvSpPr>
          <p:spPr>
            <a:xfrm>
              <a:off x="9168628" y="982205"/>
              <a:ext cx="3045601" cy="3139321"/>
            </a:xfrm>
            <a:prstGeom prst="rect">
              <a:avLst/>
            </a:prstGeom>
            <a:noFill/>
          </p:spPr>
          <p:txBody>
            <a:bodyPr wrap="square" rtlCol="0">
              <a:spAutoFit/>
            </a:bodyPr>
            <a:lstStyle/>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Φυσικές Κάψουλες/ Κύτταρα</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Πρωτεΐνες </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Υδατάνθρακες</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Λιπίδια</a:t>
              </a: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p:txBody>
        </p:sp>
      </p:grpSp>
      <p:sp>
        <p:nvSpPr>
          <p:cNvPr id="2" name="TextBox 1">
            <a:extLst>
              <a:ext uri="{FF2B5EF4-FFF2-40B4-BE49-F238E27FC236}">
                <a16:creationId xmlns:a16="http://schemas.microsoft.com/office/drawing/2014/main" id="{626DD748-7645-164D-7776-DE4B7AB68CE4}"/>
              </a:ext>
            </a:extLst>
          </p:cNvPr>
          <p:cNvSpPr txBox="1"/>
          <p:nvPr/>
        </p:nvSpPr>
        <p:spPr>
          <a:xfrm>
            <a:off x="0" y="0"/>
            <a:ext cx="629920" cy="369332"/>
          </a:xfrm>
          <a:prstGeom prst="rect">
            <a:avLst/>
          </a:prstGeom>
          <a:noFill/>
        </p:spPr>
        <p:txBody>
          <a:bodyPr wrap="square" rtlCol="0">
            <a:spAutoFit/>
          </a:bodyPr>
          <a:lstStyle/>
          <a:p>
            <a:pPr algn="ctr"/>
            <a:r>
              <a:rPr lang="en-US" dirty="0"/>
              <a:t>8</a:t>
            </a:r>
            <a:endParaRPr lang="el-GR" dirty="0"/>
          </a:p>
        </p:txBody>
      </p:sp>
      <p:grpSp>
        <p:nvGrpSpPr>
          <p:cNvPr id="10" name="Ομάδα 9">
            <a:extLst>
              <a:ext uri="{FF2B5EF4-FFF2-40B4-BE49-F238E27FC236}">
                <a16:creationId xmlns:a16="http://schemas.microsoft.com/office/drawing/2014/main" id="{AC60A576-720F-832E-62BA-1A294D19E899}"/>
              </a:ext>
            </a:extLst>
          </p:cNvPr>
          <p:cNvGrpSpPr/>
          <p:nvPr/>
        </p:nvGrpSpPr>
        <p:grpSpPr>
          <a:xfrm>
            <a:off x="6123084" y="0"/>
            <a:ext cx="3308101" cy="6858000"/>
            <a:chOff x="6100802" y="0"/>
            <a:chExt cx="3308101" cy="6858000"/>
          </a:xfrm>
        </p:grpSpPr>
        <p:sp>
          <p:nvSpPr>
            <p:cNvPr id="17" name="Ορθογώνιο 16">
              <a:extLst>
                <a:ext uri="{FF2B5EF4-FFF2-40B4-BE49-F238E27FC236}">
                  <a16:creationId xmlns:a16="http://schemas.microsoft.com/office/drawing/2014/main" id="{237ACF18-BB24-3BDD-20DF-9DC493AAF084}"/>
                </a:ext>
              </a:extLst>
            </p:cNvPr>
            <p:cNvSpPr/>
            <p:nvPr/>
          </p:nvSpPr>
          <p:spPr>
            <a:xfrm>
              <a:off x="6100802" y="0"/>
              <a:ext cx="3045600" cy="6858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8" name="TextBox 27">
              <a:extLst>
                <a:ext uri="{FF2B5EF4-FFF2-40B4-BE49-F238E27FC236}">
                  <a16:creationId xmlns:a16="http://schemas.microsoft.com/office/drawing/2014/main" id="{940FF6EA-A6E9-8B38-8093-8FB506C6BC18}"/>
                </a:ext>
              </a:extLst>
            </p:cNvPr>
            <p:cNvSpPr txBox="1"/>
            <p:nvPr/>
          </p:nvSpPr>
          <p:spPr>
            <a:xfrm>
              <a:off x="6183422" y="137160"/>
              <a:ext cx="2880360" cy="707886"/>
            </a:xfrm>
            <a:prstGeom prst="rect">
              <a:avLst/>
            </a:prstGeom>
            <a:noFill/>
          </p:spPr>
          <p:txBody>
            <a:bodyPr wrap="square" rtlCol="0">
              <a:spAutoFit/>
            </a:bodyPr>
            <a:lstStyle/>
            <a:p>
              <a:pPr algn="ctr"/>
              <a:r>
                <a:rPr lang="el-GR" sz="4000" i="1" dirty="0">
                  <a:ln>
                    <a:solidFill>
                      <a:srgbClr val="FFC000"/>
                    </a:solidFill>
                  </a:ln>
                  <a:solidFill>
                    <a:srgbClr val="FFC000"/>
                  </a:solidFill>
                  <a:latin typeface="Calibri" panose="020F0502020204030204"/>
                </a:rPr>
                <a:t>Συστατικά</a:t>
              </a:r>
            </a:p>
          </p:txBody>
        </p:sp>
        <p:sp>
          <p:nvSpPr>
            <p:cNvPr id="32" name="Ισοσκελές τρίγωνο 31">
              <a:extLst>
                <a:ext uri="{FF2B5EF4-FFF2-40B4-BE49-F238E27FC236}">
                  <a16:creationId xmlns:a16="http://schemas.microsoft.com/office/drawing/2014/main" id="{E0AC1F9E-4562-2DB6-448D-42C9304FEF76}"/>
                </a:ext>
              </a:extLst>
            </p:cNvPr>
            <p:cNvSpPr/>
            <p:nvPr/>
          </p:nvSpPr>
          <p:spPr>
            <a:xfrm rot="5400000">
              <a:off x="8923709" y="405572"/>
              <a:ext cx="707886" cy="262503"/>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6" name="TextBox 35">
              <a:extLst>
                <a:ext uri="{FF2B5EF4-FFF2-40B4-BE49-F238E27FC236}">
                  <a16:creationId xmlns:a16="http://schemas.microsoft.com/office/drawing/2014/main" id="{9AAC5A4E-E884-098E-EC08-91A4967C40E7}"/>
                </a:ext>
              </a:extLst>
            </p:cNvPr>
            <p:cNvSpPr txBox="1"/>
            <p:nvPr/>
          </p:nvSpPr>
          <p:spPr>
            <a:xfrm>
              <a:off x="6142111" y="982205"/>
              <a:ext cx="3045601" cy="3970318"/>
            </a:xfrm>
            <a:prstGeom prst="rect">
              <a:avLst/>
            </a:prstGeom>
            <a:noFill/>
          </p:spPr>
          <p:txBody>
            <a:bodyPr wrap="square" rtlCol="0">
              <a:spAutoFit/>
            </a:bodyPr>
            <a:lstStyle/>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Αιθέρια Έλαια</a:t>
              </a:r>
            </a:p>
            <a:p>
              <a:pPr marL="342900" indent="-342900">
                <a:buFont typeface="Arial" panose="020B0604020202020204" pitchFamily="34" charset="0"/>
                <a:buChar char="•"/>
              </a:pPr>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Φυσικές Χρωστικές</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Βιταμίνες/ Μεταλλικά Στοιχεία</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err="1">
                  <a:latin typeface="Calibri" panose="020F0502020204030204" pitchFamily="34" charset="0"/>
                  <a:ea typeface="Calibri" panose="020F0502020204030204" pitchFamily="34" charset="0"/>
                  <a:cs typeface="Arial" panose="020B0604020202020204" pitchFamily="34" charset="0"/>
                </a:rPr>
                <a:t>Προβιοτικά</a:t>
              </a: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Ένζυμα</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Λιπαρά Οξέα</a:t>
              </a:r>
            </a:p>
            <a:p>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p:txBody>
        </p:sp>
      </p:grpSp>
      <p:grpSp>
        <p:nvGrpSpPr>
          <p:cNvPr id="3" name="Ομάδα 2">
            <a:extLst>
              <a:ext uri="{FF2B5EF4-FFF2-40B4-BE49-F238E27FC236}">
                <a16:creationId xmlns:a16="http://schemas.microsoft.com/office/drawing/2014/main" id="{335A7C8E-7526-8628-74ED-72A2BEC7F4DC}"/>
              </a:ext>
            </a:extLst>
          </p:cNvPr>
          <p:cNvGrpSpPr/>
          <p:nvPr/>
        </p:nvGrpSpPr>
        <p:grpSpPr>
          <a:xfrm>
            <a:off x="3112861" y="0"/>
            <a:ext cx="3301053" cy="6858000"/>
            <a:chOff x="3045600" y="0"/>
            <a:chExt cx="3301053" cy="6858000"/>
          </a:xfrm>
        </p:grpSpPr>
        <p:sp>
          <p:nvSpPr>
            <p:cNvPr id="12" name="Ορθογώνιο 11">
              <a:extLst>
                <a:ext uri="{FF2B5EF4-FFF2-40B4-BE49-F238E27FC236}">
                  <a16:creationId xmlns:a16="http://schemas.microsoft.com/office/drawing/2014/main" id="{0AC4D924-46D2-E0DC-EB4E-8CD1B2A72A2C}"/>
                </a:ext>
              </a:extLst>
            </p:cNvPr>
            <p:cNvSpPr/>
            <p:nvPr/>
          </p:nvSpPr>
          <p:spPr>
            <a:xfrm>
              <a:off x="3045600" y="0"/>
              <a:ext cx="3045600" cy="6858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9" name="TextBox 38">
              <a:extLst>
                <a:ext uri="{FF2B5EF4-FFF2-40B4-BE49-F238E27FC236}">
                  <a16:creationId xmlns:a16="http://schemas.microsoft.com/office/drawing/2014/main" id="{1DF813CA-E862-6482-78DC-F5ACDA377038}"/>
                </a:ext>
              </a:extLst>
            </p:cNvPr>
            <p:cNvSpPr txBox="1"/>
            <p:nvPr/>
          </p:nvSpPr>
          <p:spPr>
            <a:xfrm>
              <a:off x="3119818" y="182880"/>
              <a:ext cx="2880360" cy="707886"/>
            </a:xfrm>
            <a:prstGeom prst="rect">
              <a:avLst/>
            </a:prstGeom>
            <a:noFill/>
          </p:spPr>
          <p:txBody>
            <a:bodyPr wrap="square" rtlCol="0">
              <a:spAutoFit/>
            </a:bodyPr>
            <a:lstStyle/>
            <a:p>
              <a:pPr algn="ctr"/>
              <a:r>
                <a:rPr lang="el-GR" sz="4000" i="1" dirty="0">
                  <a:ln>
                    <a:solidFill>
                      <a:srgbClr val="FFC000"/>
                    </a:solidFill>
                  </a:ln>
                  <a:solidFill>
                    <a:srgbClr val="FFC000"/>
                  </a:solidFill>
                  <a:latin typeface="Calibri" panose="020F0502020204030204"/>
                </a:rPr>
                <a:t>Εφαρμογές</a:t>
              </a:r>
            </a:p>
          </p:txBody>
        </p:sp>
        <p:sp>
          <p:nvSpPr>
            <p:cNvPr id="40" name="Ισοσκελές τρίγωνο 39">
              <a:extLst>
                <a:ext uri="{FF2B5EF4-FFF2-40B4-BE49-F238E27FC236}">
                  <a16:creationId xmlns:a16="http://schemas.microsoft.com/office/drawing/2014/main" id="{1EB95B7E-FDE3-EBD7-85C7-EAF32A33538A}"/>
                </a:ext>
              </a:extLst>
            </p:cNvPr>
            <p:cNvSpPr/>
            <p:nvPr/>
          </p:nvSpPr>
          <p:spPr>
            <a:xfrm rot="5400000">
              <a:off x="5861459" y="408655"/>
              <a:ext cx="707886" cy="262503"/>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1" name="TextBox 40">
              <a:extLst>
                <a:ext uri="{FF2B5EF4-FFF2-40B4-BE49-F238E27FC236}">
                  <a16:creationId xmlns:a16="http://schemas.microsoft.com/office/drawing/2014/main" id="{C4DA3205-429D-FA0D-667A-A9F70DA72B59}"/>
                </a:ext>
              </a:extLst>
            </p:cNvPr>
            <p:cNvSpPr txBox="1"/>
            <p:nvPr/>
          </p:nvSpPr>
          <p:spPr>
            <a:xfrm>
              <a:off x="3055200" y="982206"/>
              <a:ext cx="3045601" cy="5078313"/>
            </a:xfrm>
            <a:prstGeom prst="rect">
              <a:avLst/>
            </a:prstGeom>
            <a:noFill/>
          </p:spPr>
          <p:txBody>
            <a:bodyPr wrap="square" rtlCol="0">
              <a:spAutoFit/>
            </a:bodyPr>
            <a:lstStyle/>
            <a:p>
              <a:pPr marL="285750" indent="-28575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Αύξηση Σταθερότητας</a:t>
              </a:r>
            </a:p>
            <a:p>
              <a:pPr marL="285750" indent="-285750">
                <a:buFont typeface="Arial" panose="020B0604020202020204" pitchFamily="34" charset="0"/>
                <a:buChar char="•"/>
              </a:pPr>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Κονιοποίηση</a:t>
              </a:r>
            </a:p>
            <a:p>
              <a:pPr marL="342900" indent="-342900">
                <a:buFont typeface="Arial" panose="020B0604020202020204" pitchFamily="34" charset="0"/>
                <a:buChar char="•"/>
              </a:pPr>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Αύξηση Διαλυτότητας/ Βιοδιαθεσιμότητας</a:t>
              </a:r>
            </a:p>
            <a:p>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Μείωση Πτητικότητας</a:t>
              </a:r>
            </a:p>
            <a:p>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Ελεγχόμενη Απελευθέρωση </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Ανάμιξη μη Συμβατών Συστατικών </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Κάλυψη Γεύσεων/Οσμών</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p:txBody>
        </p:sp>
      </p:grpSp>
      <p:grpSp>
        <p:nvGrpSpPr>
          <p:cNvPr id="35" name="Ομάδα 34">
            <a:extLst>
              <a:ext uri="{FF2B5EF4-FFF2-40B4-BE49-F238E27FC236}">
                <a16:creationId xmlns:a16="http://schemas.microsoft.com/office/drawing/2014/main" id="{6F9C084D-F1F7-A4A9-8939-B62AC9464161}"/>
              </a:ext>
            </a:extLst>
          </p:cNvPr>
          <p:cNvGrpSpPr/>
          <p:nvPr/>
        </p:nvGrpSpPr>
        <p:grpSpPr>
          <a:xfrm>
            <a:off x="66731" y="0"/>
            <a:ext cx="3291300" cy="6858000"/>
            <a:chOff x="-2" y="0"/>
            <a:chExt cx="3291300" cy="6858000"/>
          </a:xfrm>
        </p:grpSpPr>
        <p:sp>
          <p:nvSpPr>
            <p:cNvPr id="9" name="Ορθογώνιο 8">
              <a:extLst>
                <a:ext uri="{FF2B5EF4-FFF2-40B4-BE49-F238E27FC236}">
                  <a16:creationId xmlns:a16="http://schemas.microsoft.com/office/drawing/2014/main" id="{9B79EB4E-B08F-0EF1-60CB-38DEDAEBF95F}"/>
                </a:ext>
              </a:extLst>
            </p:cNvPr>
            <p:cNvSpPr/>
            <p:nvPr/>
          </p:nvSpPr>
          <p:spPr>
            <a:xfrm>
              <a:off x="-2" y="0"/>
              <a:ext cx="3045600" cy="6858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6" name="TextBox 15">
              <a:extLst>
                <a:ext uri="{FF2B5EF4-FFF2-40B4-BE49-F238E27FC236}">
                  <a16:creationId xmlns:a16="http://schemas.microsoft.com/office/drawing/2014/main" id="{29CF136B-CD50-328E-79D7-6ACDBA0A05E1}"/>
                </a:ext>
              </a:extLst>
            </p:cNvPr>
            <p:cNvSpPr txBox="1"/>
            <p:nvPr/>
          </p:nvSpPr>
          <p:spPr>
            <a:xfrm>
              <a:off x="82618" y="137160"/>
              <a:ext cx="2880360" cy="707886"/>
            </a:xfrm>
            <a:prstGeom prst="rect">
              <a:avLst/>
            </a:prstGeom>
            <a:noFill/>
          </p:spPr>
          <p:txBody>
            <a:bodyPr wrap="square" rtlCol="0">
              <a:spAutoFit/>
            </a:bodyPr>
            <a:lstStyle/>
            <a:p>
              <a:pPr algn="ctr"/>
              <a:r>
                <a:rPr lang="el-GR" sz="4000" i="1" dirty="0">
                  <a:ln>
                    <a:solidFill>
                      <a:srgbClr val="FFC000"/>
                    </a:solidFill>
                  </a:ln>
                  <a:solidFill>
                    <a:srgbClr val="FFC000"/>
                  </a:solidFill>
                  <a:latin typeface="Calibri" panose="020F0502020204030204"/>
                </a:rPr>
                <a:t>Ορισμός</a:t>
              </a:r>
            </a:p>
          </p:txBody>
        </p:sp>
        <p:sp>
          <p:nvSpPr>
            <p:cNvPr id="22" name="Ισοσκελές τρίγωνο 21">
              <a:extLst>
                <a:ext uri="{FF2B5EF4-FFF2-40B4-BE49-F238E27FC236}">
                  <a16:creationId xmlns:a16="http://schemas.microsoft.com/office/drawing/2014/main" id="{5BBFEE94-FA20-6C98-5ECF-CFDC7EC46E67}"/>
                </a:ext>
              </a:extLst>
            </p:cNvPr>
            <p:cNvSpPr/>
            <p:nvPr/>
          </p:nvSpPr>
          <p:spPr>
            <a:xfrm rot="5400000">
              <a:off x="2806104" y="405572"/>
              <a:ext cx="707886" cy="262503"/>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1" name="TextBox 30">
              <a:extLst>
                <a:ext uri="{FF2B5EF4-FFF2-40B4-BE49-F238E27FC236}">
                  <a16:creationId xmlns:a16="http://schemas.microsoft.com/office/drawing/2014/main" id="{AAFEB267-52FB-D6E4-01AC-07F8A9CE1964}"/>
                </a:ext>
              </a:extLst>
            </p:cNvPr>
            <p:cNvSpPr txBox="1"/>
            <p:nvPr/>
          </p:nvSpPr>
          <p:spPr>
            <a:xfrm>
              <a:off x="283281" y="982206"/>
              <a:ext cx="2479040" cy="3216265"/>
            </a:xfrm>
            <a:prstGeom prst="rect">
              <a:avLst/>
            </a:prstGeom>
            <a:noFill/>
          </p:spPr>
          <p:txBody>
            <a:bodyPr wrap="square" rtlCol="0">
              <a:spAutoFit/>
            </a:bodyPr>
            <a:lstStyle/>
            <a:p>
              <a:r>
                <a:rPr lang="el-GR" sz="1800" dirty="0">
                  <a:effectLst/>
                  <a:latin typeface="Calibri" panose="020F0502020204030204" pitchFamily="34" charset="0"/>
                  <a:ea typeface="Calibri" panose="020F0502020204030204" pitchFamily="34" charset="0"/>
                  <a:cs typeface="Arial" panose="020B0604020202020204" pitchFamily="34" charset="0"/>
                </a:rPr>
                <a:t>Μέθοδος κατά την οποία σωματίδια ή σταγονίδια ουσιών περικλείονται από επικαλυπτικό τοίχωμα (</a:t>
              </a:r>
              <a:r>
                <a:rPr lang="en-US" sz="1800" dirty="0">
                  <a:effectLst/>
                  <a:latin typeface="Calibri" panose="020F0502020204030204" pitchFamily="34" charset="0"/>
                  <a:ea typeface="Calibri" panose="020F0502020204030204" pitchFamily="34" charset="0"/>
                  <a:cs typeface="Arial" panose="020B0604020202020204" pitchFamily="34" charset="0"/>
                </a:rPr>
                <a:t>coating wall</a:t>
              </a:r>
              <a:r>
                <a:rPr lang="el-GR" sz="1800" dirty="0">
                  <a:effectLst/>
                  <a:latin typeface="Calibri" panose="020F0502020204030204" pitchFamily="34" charset="0"/>
                  <a:ea typeface="Calibri" panose="020F0502020204030204" pitchFamily="34" charset="0"/>
                  <a:cs typeface="Arial" panose="020B0604020202020204" pitchFamily="34" charset="0"/>
                </a:rPr>
                <a:t>) ή ενσωματώνονται σε ομογενής/ετερογενής μήτρα (</a:t>
              </a:r>
              <a:r>
                <a:rPr lang="en-US" sz="1800" dirty="0">
                  <a:effectLst/>
                  <a:latin typeface="Calibri" panose="020F0502020204030204" pitchFamily="34" charset="0"/>
                  <a:ea typeface="Calibri" panose="020F0502020204030204" pitchFamily="34" charset="0"/>
                  <a:cs typeface="Arial" panose="020B0604020202020204" pitchFamily="34" charset="0"/>
                </a:rPr>
                <a:t>matrix</a:t>
              </a:r>
              <a:r>
                <a:rPr lang="el-GR" sz="1800" dirty="0">
                  <a:effectLst/>
                  <a:latin typeface="Calibri" panose="020F0502020204030204" pitchFamily="34" charset="0"/>
                  <a:ea typeface="Calibri" panose="020F0502020204030204" pitchFamily="34" charset="0"/>
                  <a:cs typeface="Arial" panose="020B0604020202020204" pitchFamily="34" charset="0"/>
                </a:rPr>
                <a:t>) δημιουργώντας μικροκάψουλες</a:t>
              </a: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 </a:t>
              </a:r>
              <a:endParaRPr lang="el-GR" sz="2300" b="1" spc="50" dirty="0">
                <a:ln w="0"/>
                <a:solidFill>
                  <a:schemeClr val="bg2"/>
                </a:solidFill>
                <a:effectLst>
                  <a:innerShdw blurRad="63500" dist="50800" dir="13500000">
                    <a:srgbClr val="000000">
                      <a:alpha val="50000"/>
                    </a:srgbClr>
                  </a:innerShdw>
                </a:effectLst>
              </a:endParaRPr>
            </a:p>
          </p:txBody>
        </p:sp>
      </p:grpSp>
      <p:sp>
        <p:nvSpPr>
          <p:cNvPr id="13" name="TextBox 12">
            <a:extLst>
              <a:ext uri="{FF2B5EF4-FFF2-40B4-BE49-F238E27FC236}">
                <a16:creationId xmlns:a16="http://schemas.microsoft.com/office/drawing/2014/main" id="{5B21ED41-BB6E-8946-6766-987D34CD9889}"/>
              </a:ext>
            </a:extLst>
          </p:cNvPr>
          <p:cNvSpPr txBox="1"/>
          <p:nvPr/>
        </p:nvSpPr>
        <p:spPr>
          <a:xfrm>
            <a:off x="152400" y="152400"/>
            <a:ext cx="629920" cy="369332"/>
          </a:xfrm>
          <a:prstGeom prst="rect">
            <a:avLst/>
          </a:prstGeom>
          <a:noFill/>
        </p:spPr>
        <p:txBody>
          <a:bodyPr wrap="square" rtlCol="0">
            <a:spAutoFit/>
          </a:bodyPr>
          <a:lstStyle/>
          <a:p>
            <a:pPr algn="ctr"/>
            <a:r>
              <a:rPr lang="en-US" dirty="0"/>
              <a:t>8</a:t>
            </a:r>
            <a:endParaRPr lang="el-GR" dirty="0"/>
          </a:p>
        </p:txBody>
      </p:sp>
    </p:spTree>
    <p:extLst>
      <p:ext uri="{BB962C8B-B14F-4D97-AF65-F5344CB8AC3E}">
        <p14:creationId xmlns:p14="http://schemas.microsoft.com/office/powerpoint/2010/main" val="4106762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4" name="Εικόνα 13">
            <a:extLst>
              <a:ext uri="{FF2B5EF4-FFF2-40B4-BE49-F238E27FC236}">
                <a16:creationId xmlns:a16="http://schemas.microsoft.com/office/drawing/2014/main" id="{DB2A7768-B8C1-A8C6-4FE7-5720BD150BBA}"/>
              </a:ext>
            </a:extLst>
          </p:cNvPr>
          <p:cNvPicPr>
            <a:picLocks noChangeAspect="1"/>
          </p:cNvPicPr>
          <p:nvPr/>
        </p:nvPicPr>
        <p:blipFill>
          <a:blip r:embed="rId3">
            <a:alphaModFix amt="40000"/>
            <a:extLst>
              <a:ext uri="{BEBA8EAE-BF5A-486C-A8C5-ECC9F3942E4B}">
                <a14:imgProps xmlns:a14="http://schemas.microsoft.com/office/drawing/2010/main">
                  <a14:imgLayer r:embed="rId4">
                    <a14:imgEffect>
                      <a14:backgroundRemoval t="2778" b="90833" l="10000" r="90000">
                        <a14:foregroundMark x1="33698" y1="10278" x2="48490" y2="2315"/>
                        <a14:foregroundMark x1="48490" y1="2315" x2="61979" y2="9630"/>
                        <a14:foregroundMark x1="61979" y1="9630" x2="62500" y2="10741"/>
                        <a14:foregroundMark x1="39531" y1="4815" x2="49063" y2="2778"/>
                        <a14:foregroundMark x1="49063" y1="2778" x2="56510" y2="5093"/>
                        <a14:foregroundMark x1="37490" y1="90289" x2="48614" y2="94027"/>
                        <a14:foregroundMark x1="50491" y1="93987" x2="56631" y2="91517"/>
                        <a14:backgroundMark x1="59792" y1="90000" x2="57813" y2="92037"/>
                        <a14:backgroundMark x1="57917" y1="91667" x2="57083" y2="92407"/>
                        <a14:backgroundMark x1="50729" y1="95556" x2="50729" y2="95556"/>
                        <a14:backgroundMark x1="50833" y1="94907" x2="49010" y2="95093"/>
                        <a14:backgroundMark x1="35729" y1="90000" x2="37083" y2="91111"/>
                      </a14:backgroundRemoval>
                    </a14:imgEffect>
                  </a14:imgLayer>
                </a14:imgProps>
              </a:ext>
              <a:ext uri="{28A0092B-C50C-407E-A947-70E740481C1C}">
                <a14:useLocalDpi xmlns:a14="http://schemas.microsoft.com/office/drawing/2010/main" val="0"/>
              </a:ext>
            </a:extLst>
          </a:blip>
          <a:srcRect l="14685" r="19828"/>
          <a:stretch/>
        </p:blipFill>
        <p:spPr>
          <a:xfrm>
            <a:off x="2293465" y="685800"/>
            <a:ext cx="7378397" cy="6337586"/>
          </a:xfrm>
          <a:prstGeom prst="rect">
            <a:avLst/>
          </a:prstGeom>
        </p:spPr>
      </p:pic>
      <p:sp>
        <p:nvSpPr>
          <p:cNvPr id="4" name="TextBox 3">
            <a:extLst>
              <a:ext uri="{FF2B5EF4-FFF2-40B4-BE49-F238E27FC236}">
                <a16:creationId xmlns:a16="http://schemas.microsoft.com/office/drawing/2014/main" id="{C1BD67B9-4772-AFE9-6262-D6020E2D5AF6}"/>
              </a:ext>
            </a:extLst>
          </p:cNvPr>
          <p:cNvSpPr txBox="1"/>
          <p:nvPr/>
        </p:nvSpPr>
        <p:spPr>
          <a:xfrm>
            <a:off x="-491491" y="-124896"/>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rPr>
              <a:t>Μέθοδοι Ενθυλάκωσης</a:t>
            </a:r>
          </a:p>
        </p:txBody>
      </p:sp>
      <p:grpSp>
        <p:nvGrpSpPr>
          <p:cNvPr id="106" name="Ομάδα 105">
            <a:extLst>
              <a:ext uri="{FF2B5EF4-FFF2-40B4-BE49-F238E27FC236}">
                <a16:creationId xmlns:a16="http://schemas.microsoft.com/office/drawing/2014/main" id="{93865659-0EC7-D5B8-5758-3D1105E97CB5}"/>
              </a:ext>
            </a:extLst>
          </p:cNvPr>
          <p:cNvGrpSpPr/>
          <p:nvPr/>
        </p:nvGrpSpPr>
        <p:grpSpPr>
          <a:xfrm>
            <a:off x="-3764275" y="3417957"/>
            <a:ext cx="4257662" cy="3440043"/>
            <a:chOff x="8196840" y="3417957"/>
            <a:chExt cx="4257662" cy="3440043"/>
          </a:xfrm>
        </p:grpSpPr>
        <p:sp>
          <p:nvSpPr>
            <p:cNvPr id="107" name="Ορθογώνιο 106">
              <a:extLst>
                <a:ext uri="{FF2B5EF4-FFF2-40B4-BE49-F238E27FC236}">
                  <a16:creationId xmlns:a16="http://schemas.microsoft.com/office/drawing/2014/main" id="{A5A39268-69BD-367E-D425-799BF15F9D37}"/>
                </a:ext>
              </a:extLst>
            </p:cNvPr>
            <p:cNvSpPr/>
            <p:nvPr/>
          </p:nvSpPr>
          <p:spPr>
            <a:xfrm>
              <a:off x="8196840" y="3417957"/>
              <a:ext cx="3992056" cy="3440043"/>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8" name="Ισοσκελές τρίγωνο 107">
              <a:extLst>
                <a:ext uri="{FF2B5EF4-FFF2-40B4-BE49-F238E27FC236}">
                  <a16:creationId xmlns:a16="http://schemas.microsoft.com/office/drawing/2014/main" id="{358F9E03-1ACF-8F00-8CCA-BB1B30FE1ECD}"/>
                </a:ext>
              </a:extLst>
            </p:cNvPr>
            <p:cNvSpPr/>
            <p:nvPr/>
          </p:nvSpPr>
          <p:spPr>
            <a:xfrm rot="5400000">
              <a:off x="11969308" y="5012249"/>
              <a:ext cx="707886" cy="262503"/>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9" name="TextBox 108">
              <a:extLst>
                <a:ext uri="{FF2B5EF4-FFF2-40B4-BE49-F238E27FC236}">
                  <a16:creationId xmlns:a16="http://schemas.microsoft.com/office/drawing/2014/main" id="{0D6AFE3B-50CB-23E6-8454-D7CF55878A28}"/>
                </a:ext>
              </a:extLst>
            </p:cNvPr>
            <p:cNvSpPr txBox="1"/>
            <p:nvPr/>
          </p:nvSpPr>
          <p:spPr>
            <a:xfrm>
              <a:off x="8707073" y="4635668"/>
              <a:ext cx="2974694" cy="1015663"/>
            </a:xfrm>
            <a:prstGeom prst="rect">
              <a:avLst/>
            </a:prstGeom>
            <a:noFill/>
          </p:spPr>
          <p:txBody>
            <a:bodyPr wrap="square" rtlCol="0">
              <a:spAutoFit/>
            </a:bodyPr>
            <a:lstStyle/>
            <a:p>
              <a:pPr algn="ctr"/>
              <a:r>
                <a:rPr lang="el-GR" sz="3000" i="1" dirty="0">
                  <a:solidFill>
                    <a:schemeClr val="accent4">
                      <a:lumMod val="75000"/>
                    </a:schemeClr>
                  </a:solidFill>
                  <a:latin typeface="Calibri" panose="020F0502020204030204"/>
                </a:rPr>
                <a:t>Συγκατακρήμνιση (</a:t>
              </a:r>
              <a:r>
                <a:rPr lang="en-US" sz="3000" i="1" dirty="0">
                  <a:solidFill>
                    <a:schemeClr val="accent4">
                      <a:lumMod val="75000"/>
                    </a:schemeClr>
                  </a:solidFill>
                  <a:latin typeface="Calibri" panose="020F0502020204030204"/>
                </a:rPr>
                <a:t>Coacervation</a:t>
              </a:r>
              <a:r>
                <a:rPr lang="el-GR" sz="3000" i="1" dirty="0">
                  <a:solidFill>
                    <a:schemeClr val="accent4">
                      <a:lumMod val="75000"/>
                    </a:schemeClr>
                  </a:solidFill>
                  <a:latin typeface="Calibri" panose="020F0502020204030204"/>
                </a:rPr>
                <a:t>)</a:t>
              </a:r>
            </a:p>
          </p:txBody>
        </p:sp>
      </p:grpSp>
      <p:grpSp>
        <p:nvGrpSpPr>
          <p:cNvPr id="110" name="Ομάδα 109">
            <a:extLst>
              <a:ext uri="{FF2B5EF4-FFF2-40B4-BE49-F238E27FC236}">
                <a16:creationId xmlns:a16="http://schemas.microsoft.com/office/drawing/2014/main" id="{F9ABEB54-9BC8-5963-1CDF-7EAFD665AA31}"/>
              </a:ext>
            </a:extLst>
          </p:cNvPr>
          <p:cNvGrpSpPr/>
          <p:nvPr/>
        </p:nvGrpSpPr>
        <p:grpSpPr>
          <a:xfrm>
            <a:off x="-4018578" y="3417957"/>
            <a:ext cx="4328119" cy="3429000"/>
            <a:chOff x="4107151" y="3429000"/>
            <a:chExt cx="4328119" cy="3429000"/>
          </a:xfrm>
        </p:grpSpPr>
        <p:sp>
          <p:nvSpPr>
            <p:cNvPr id="111" name="Ορθογώνιο 110">
              <a:extLst>
                <a:ext uri="{FF2B5EF4-FFF2-40B4-BE49-F238E27FC236}">
                  <a16:creationId xmlns:a16="http://schemas.microsoft.com/office/drawing/2014/main" id="{535785E5-E6FF-2A44-3682-38E6809934AF}"/>
                </a:ext>
              </a:extLst>
            </p:cNvPr>
            <p:cNvSpPr/>
            <p:nvPr/>
          </p:nvSpPr>
          <p:spPr>
            <a:xfrm>
              <a:off x="4107151" y="3429000"/>
              <a:ext cx="4092793" cy="3429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12" name="Ισοσκελές τρίγωνο 111">
              <a:extLst>
                <a:ext uri="{FF2B5EF4-FFF2-40B4-BE49-F238E27FC236}">
                  <a16:creationId xmlns:a16="http://schemas.microsoft.com/office/drawing/2014/main" id="{677F9709-BFA6-E47F-FD09-44FDB52CCB06}"/>
                </a:ext>
              </a:extLst>
            </p:cNvPr>
            <p:cNvSpPr/>
            <p:nvPr/>
          </p:nvSpPr>
          <p:spPr>
            <a:xfrm rot="5400000">
              <a:off x="7950076" y="5012249"/>
              <a:ext cx="707886" cy="262503"/>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13" name="TextBox 112">
              <a:extLst>
                <a:ext uri="{FF2B5EF4-FFF2-40B4-BE49-F238E27FC236}">
                  <a16:creationId xmlns:a16="http://schemas.microsoft.com/office/drawing/2014/main" id="{A08FAAE4-6F8F-6D19-8738-17B11332F705}"/>
                </a:ext>
              </a:extLst>
            </p:cNvPr>
            <p:cNvSpPr txBox="1"/>
            <p:nvPr/>
          </p:nvSpPr>
          <p:spPr>
            <a:xfrm>
              <a:off x="4671808" y="4404836"/>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Ξήρανση με Εκνέφωση</a:t>
              </a:r>
              <a:endParaRPr lang="en-US" sz="3000" i="1" dirty="0">
                <a:ln>
                  <a:solidFill>
                    <a:srgbClr val="FFC000"/>
                  </a:solidFill>
                </a:ln>
                <a:solidFill>
                  <a:srgbClr val="FFC000"/>
                </a:solidFill>
                <a:latin typeface="Calibri" panose="020F0502020204030204"/>
              </a:endParaRPr>
            </a:p>
            <a:p>
              <a:pPr algn="ctr"/>
              <a:r>
                <a:rPr lang="el-GR" sz="3000" i="1" dirty="0">
                  <a:ln>
                    <a:solidFill>
                      <a:srgbClr val="FFC000"/>
                    </a:solidFill>
                  </a:ln>
                  <a:solidFill>
                    <a:srgbClr val="FFC000"/>
                  </a:solidFill>
                  <a:latin typeface="Calibri" panose="020F0502020204030204"/>
                </a:rPr>
                <a:t> (</a:t>
              </a:r>
              <a:r>
                <a:rPr lang="en-US" sz="3000" i="1" dirty="0">
                  <a:ln>
                    <a:solidFill>
                      <a:srgbClr val="FFC000"/>
                    </a:solidFill>
                  </a:ln>
                  <a:solidFill>
                    <a:srgbClr val="FFC000"/>
                  </a:solidFill>
                  <a:latin typeface="Calibri" panose="020F0502020204030204"/>
                </a:rPr>
                <a:t>Spray Drying)</a:t>
              </a:r>
              <a:endParaRPr lang="el-GR" sz="3000" dirty="0"/>
            </a:p>
          </p:txBody>
        </p:sp>
      </p:grpSp>
      <p:grpSp>
        <p:nvGrpSpPr>
          <p:cNvPr id="114" name="Ομάδα 113">
            <a:extLst>
              <a:ext uri="{FF2B5EF4-FFF2-40B4-BE49-F238E27FC236}">
                <a16:creationId xmlns:a16="http://schemas.microsoft.com/office/drawing/2014/main" id="{0AF7AF64-6FA7-4FB6-2D2F-9F99EE620312}"/>
              </a:ext>
            </a:extLst>
          </p:cNvPr>
          <p:cNvGrpSpPr/>
          <p:nvPr/>
        </p:nvGrpSpPr>
        <p:grpSpPr>
          <a:xfrm>
            <a:off x="-4197149" y="3417957"/>
            <a:ext cx="4367171" cy="3429000"/>
            <a:chOff x="-4800" y="3429000"/>
            <a:chExt cx="4367171" cy="3429000"/>
          </a:xfrm>
        </p:grpSpPr>
        <p:sp>
          <p:nvSpPr>
            <p:cNvPr id="115" name="Ορθογώνιο 114">
              <a:extLst>
                <a:ext uri="{FF2B5EF4-FFF2-40B4-BE49-F238E27FC236}">
                  <a16:creationId xmlns:a16="http://schemas.microsoft.com/office/drawing/2014/main" id="{2DDE4C27-C7EA-1BDB-7B88-A0100AEA7DEB}"/>
                </a:ext>
              </a:extLst>
            </p:cNvPr>
            <p:cNvSpPr/>
            <p:nvPr/>
          </p:nvSpPr>
          <p:spPr>
            <a:xfrm>
              <a:off x="-4800" y="3429000"/>
              <a:ext cx="4113608" cy="3429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16" name="Ισοσκελές τρίγωνο 115">
              <a:extLst>
                <a:ext uri="{FF2B5EF4-FFF2-40B4-BE49-F238E27FC236}">
                  <a16:creationId xmlns:a16="http://schemas.microsoft.com/office/drawing/2014/main" id="{D9286D5B-B14F-D772-367F-1C547186D0B3}"/>
                </a:ext>
              </a:extLst>
            </p:cNvPr>
            <p:cNvSpPr/>
            <p:nvPr/>
          </p:nvSpPr>
          <p:spPr>
            <a:xfrm rot="5400000">
              <a:off x="3877177" y="5012249"/>
              <a:ext cx="707886" cy="262503"/>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7" name="TextBox 116">
              <a:extLst>
                <a:ext uri="{FF2B5EF4-FFF2-40B4-BE49-F238E27FC236}">
                  <a16:creationId xmlns:a16="http://schemas.microsoft.com/office/drawing/2014/main" id="{6793E215-0375-DC72-F756-5BBC4F2EFF2D}"/>
                </a:ext>
              </a:extLst>
            </p:cNvPr>
            <p:cNvSpPr txBox="1"/>
            <p:nvPr/>
          </p:nvSpPr>
          <p:spPr>
            <a:xfrm>
              <a:off x="564657" y="4399314"/>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Ψύξη με Εκνέφωση</a:t>
              </a:r>
              <a:r>
                <a:rPr lang="en-US" sz="3000" i="1" dirty="0">
                  <a:ln>
                    <a:solidFill>
                      <a:srgbClr val="FFC000"/>
                    </a:solidFill>
                  </a:ln>
                  <a:solidFill>
                    <a:srgbClr val="FFC000"/>
                  </a:solidFill>
                  <a:latin typeface="Calibri" panose="020F0502020204030204"/>
                </a:rPr>
                <a:t> </a:t>
              </a:r>
            </a:p>
            <a:p>
              <a:pPr algn="ctr"/>
              <a:r>
                <a:rPr lang="en-US" sz="3000" i="1" dirty="0">
                  <a:ln>
                    <a:solidFill>
                      <a:srgbClr val="FFC000"/>
                    </a:solidFill>
                  </a:ln>
                  <a:solidFill>
                    <a:srgbClr val="FFC000"/>
                  </a:solidFill>
                  <a:latin typeface="Calibri" panose="020F0502020204030204"/>
                </a:rPr>
                <a:t>(Spray Cooling)</a:t>
              </a:r>
              <a:endParaRPr lang="el-GR" sz="3000" dirty="0"/>
            </a:p>
          </p:txBody>
        </p:sp>
      </p:grpSp>
      <p:grpSp>
        <p:nvGrpSpPr>
          <p:cNvPr id="118" name="Ομάδα 117">
            <a:extLst>
              <a:ext uri="{FF2B5EF4-FFF2-40B4-BE49-F238E27FC236}">
                <a16:creationId xmlns:a16="http://schemas.microsoft.com/office/drawing/2014/main" id="{02D073B6-1BC0-B234-8319-E69BDCE1A2CB}"/>
              </a:ext>
            </a:extLst>
          </p:cNvPr>
          <p:cNvGrpSpPr/>
          <p:nvPr/>
        </p:nvGrpSpPr>
        <p:grpSpPr>
          <a:xfrm>
            <a:off x="-3761171" y="0"/>
            <a:ext cx="4254558" cy="3429000"/>
            <a:chOff x="8199944" y="0"/>
            <a:chExt cx="4254558" cy="3429000"/>
          </a:xfrm>
        </p:grpSpPr>
        <p:sp>
          <p:nvSpPr>
            <p:cNvPr id="119" name="Ορθογώνιο 118">
              <a:extLst>
                <a:ext uri="{FF2B5EF4-FFF2-40B4-BE49-F238E27FC236}">
                  <a16:creationId xmlns:a16="http://schemas.microsoft.com/office/drawing/2014/main" id="{432A578D-C0C2-DDC3-C961-7FA123737737}"/>
                </a:ext>
              </a:extLst>
            </p:cNvPr>
            <p:cNvSpPr/>
            <p:nvPr/>
          </p:nvSpPr>
          <p:spPr>
            <a:xfrm>
              <a:off x="8199944" y="0"/>
              <a:ext cx="3992056" cy="3429000"/>
            </a:xfrm>
            <a:prstGeom prst="rect">
              <a:avLst/>
            </a:prstGeom>
            <a:solidFill>
              <a:srgbClr val="8DC3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20" name="Ισοσκελές τρίγωνο 119">
              <a:extLst>
                <a:ext uri="{FF2B5EF4-FFF2-40B4-BE49-F238E27FC236}">
                  <a16:creationId xmlns:a16="http://schemas.microsoft.com/office/drawing/2014/main" id="{B300316B-36A1-F791-0C98-0FBABCA03C52}"/>
                </a:ext>
              </a:extLst>
            </p:cNvPr>
            <p:cNvSpPr/>
            <p:nvPr/>
          </p:nvSpPr>
          <p:spPr>
            <a:xfrm rot="5400000">
              <a:off x="11969308" y="1583249"/>
              <a:ext cx="707886" cy="262503"/>
            </a:xfrm>
            <a:prstGeom prst="triangle">
              <a:avLst/>
            </a:prstGeom>
            <a:solidFill>
              <a:srgbClr val="8DC3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21" name="TextBox 120">
              <a:extLst>
                <a:ext uri="{FF2B5EF4-FFF2-40B4-BE49-F238E27FC236}">
                  <a16:creationId xmlns:a16="http://schemas.microsoft.com/office/drawing/2014/main" id="{687C730E-B594-F6E2-6D1C-8A58FB5FC082}"/>
                </a:ext>
              </a:extLst>
            </p:cNvPr>
            <p:cNvSpPr txBox="1"/>
            <p:nvPr/>
          </p:nvSpPr>
          <p:spPr>
            <a:xfrm>
              <a:off x="8659084" y="514171"/>
              <a:ext cx="2974694" cy="2400657"/>
            </a:xfrm>
            <a:prstGeom prst="rect">
              <a:avLst/>
            </a:prstGeom>
            <a:noFill/>
          </p:spPr>
          <p:txBody>
            <a:bodyPr wrap="square" rtlCol="0">
              <a:spAutoFit/>
            </a:bodyPr>
            <a:lstStyle/>
            <a:p>
              <a:pPr algn="ctr"/>
              <a:r>
                <a:rPr lang="el-GR" sz="3000" i="1" dirty="0">
                  <a:solidFill>
                    <a:schemeClr val="accent4">
                      <a:lumMod val="75000"/>
                    </a:schemeClr>
                  </a:solidFill>
                  <a:latin typeface="Calibri" panose="020F0502020204030204"/>
                </a:rPr>
                <a:t>Επικάλυψη με Ρευστοποιημένη Στιβάδα </a:t>
              </a:r>
              <a:endParaRPr lang="en-US" sz="3000" i="1" dirty="0">
                <a:solidFill>
                  <a:schemeClr val="accent4">
                    <a:lumMod val="75000"/>
                  </a:schemeClr>
                </a:solidFill>
                <a:latin typeface="Calibri" panose="020F0502020204030204"/>
              </a:endParaRPr>
            </a:p>
            <a:p>
              <a:pPr algn="ctr"/>
              <a:r>
                <a:rPr lang="en-US" sz="3000" i="1" dirty="0">
                  <a:solidFill>
                    <a:schemeClr val="accent4">
                      <a:lumMod val="75000"/>
                    </a:schemeClr>
                  </a:solidFill>
                  <a:latin typeface="Calibri" panose="020F0502020204030204"/>
                </a:rPr>
                <a:t>(Fluidized Bed Coating)</a:t>
              </a:r>
              <a:endParaRPr lang="el-GR" sz="3000" i="1" dirty="0">
                <a:solidFill>
                  <a:schemeClr val="accent4">
                    <a:lumMod val="75000"/>
                  </a:schemeClr>
                </a:solidFill>
                <a:latin typeface="Calibri" panose="020F0502020204030204"/>
              </a:endParaRPr>
            </a:p>
          </p:txBody>
        </p:sp>
      </p:grpSp>
      <p:grpSp>
        <p:nvGrpSpPr>
          <p:cNvPr id="122" name="Ομάδα 121">
            <a:extLst>
              <a:ext uri="{FF2B5EF4-FFF2-40B4-BE49-F238E27FC236}">
                <a16:creationId xmlns:a16="http://schemas.microsoft.com/office/drawing/2014/main" id="{84F8DC94-EFD0-0635-DBB5-3BEC0CFA7710}"/>
              </a:ext>
            </a:extLst>
          </p:cNvPr>
          <p:cNvGrpSpPr/>
          <p:nvPr/>
        </p:nvGrpSpPr>
        <p:grpSpPr>
          <a:xfrm>
            <a:off x="-4016921" y="-11043"/>
            <a:ext cx="4326463" cy="3429000"/>
            <a:chOff x="4108808" y="0"/>
            <a:chExt cx="4326463" cy="3429000"/>
          </a:xfrm>
        </p:grpSpPr>
        <p:sp>
          <p:nvSpPr>
            <p:cNvPr id="123" name="Ορθογώνιο 122">
              <a:extLst>
                <a:ext uri="{FF2B5EF4-FFF2-40B4-BE49-F238E27FC236}">
                  <a16:creationId xmlns:a16="http://schemas.microsoft.com/office/drawing/2014/main" id="{72C74A98-4C7A-4D46-0448-993A3C0D6D04}"/>
                </a:ext>
              </a:extLst>
            </p:cNvPr>
            <p:cNvSpPr/>
            <p:nvPr/>
          </p:nvSpPr>
          <p:spPr>
            <a:xfrm>
              <a:off x="4108808" y="0"/>
              <a:ext cx="4092793" cy="3429000"/>
            </a:xfrm>
            <a:prstGeom prst="rect">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24" name="Ισοσκελές τρίγωνο 123">
              <a:extLst>
                <a:ext uri="{FF2B5EF4-FFF2-40B4-BE49-F238E27FC236}">
                  <a16:creationId xmlns:a16="http://schemas.microsoft.com/office/drawing/2014/main" id="{A97C5AD7-DC9D-27D4-3F6D-EFD7B61B8951}"/>
                </a:ext>
              </a:extLst>
            </p:cNvPr>
            <p:cNvSpPr/>
            <p:nvPr/>
          </p:nvSpPr>
          <p:spPr>
            <a:xfrm rot="5400000">
              <a:off x="7950077" y="1583249"/>
              <a:ext cx="707886" cy="262503"/>
            </a:xfrm>
            <a:prstGeom prst="triangle">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25" name="TextBox 124">
              <a:extLst>
                <a:ext uri="{FF2B5EF4-FFF2-40B4-BE49-F238E27FC236}">
                  <a16:creationId xmlns:a16="http://schemas.microsoft.com/office/drawing/2014/main" id="{986F6F36-8DFA-E55B-0618-4AA6395D3E88}"/>
                </a:ext>
              </a:extLst>
            </p:cNvPr>
            <p:cNvSpPr txBox="1"/>
            <p:nvPr/>
          </p:nvSpPr>
          <p:spPr>
            <a:xfrm>
              <a:off x="4667029" y="1206667"/>
              <a:ext cx="2974694" cy="1015663"/>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Εξώθηση</a:t>
              </a:r>
              <a:endParaRPr lang="en-US" sz="3000" i="1" dirty="0">
                <a:ln>
                  <a:solidFill>
                    <a:srgbClr val="FFC000"/>
                  </a:solidFill>
                </a:ln>
                <a:solidFill>
                  <a:srgbClr val="FFC000"/>
                </a:solidFill>
                <a:latin typeface="Calibri" panose="020F0502020204030204"/>
              </a:endParaRPr>
            </a:p>
            <a:p>
              <a:pPr algn="ctr"/>
              <a:r>
                <a:rPr lang="en-US" sz="3000" i="1" dirty="0">
                  <a:ln>
                    <a:solidFill>
                      <a:srgbClr val="FFC000"/>
                    </a:solidFill>
                  </a:ln>
                  <a:solidFill>
                    <a:srgbClr val="FFC000"/>
                  </a:solidFill>
                  <a:latin typeface="Calibri" panose="020F0502020204030204"/>
                </a:rPr>
                <a:t>(Extrusion)</a:t>
              </a:r>
              <a:r>
                <a:rPr lang="el-GR" sz="3000" i="1" dirty="0">
                  <a:ln>
                    <a:solidFill>
                      <a:srgbClr val="FFC000"/>
                    </a:solidFill>
                  </a:ln>
                  <a:solidFill>
                    <a:srgbClr val="FFC000"/>
                  </a:solidFill>
                  <a:latin typeface="Calibri" panose="020F0502020204030204"/>
                </a:rPr>
                <a:t> </a:t>
              </a:r>
              <a:endParaRPr lang="el-GR" sz="3000" dirty="0"/>
            </a:p>
          </p:txBody>
        </p:sp>
      </p:grpSp>
      <p:grpSp>
        <p:nvGrpSpPr>
          <p:cNvPr id="126" name="Ομάδα 125">
            <a:extLst>
              <a:ext uri="{FF2B5EF4-FFF2-40B4-BE49-F238E27FC236}">
                <a16:creationId xmlns:a16="http://schemas.microsoft.com/office/drawing/2014/main" id="{F9B3C8F5-EE61-43DA-32AA-0D38CB061DB1}"/>
              </a:ext>
            </a:extLst>
          </p:cNvPr>
          <p:cNvGrpSpPr/>
          <p:nvPr/>
        </p:nvGrpSpPr>
        <p:grpSpPr>
          <a:xfrm>
            <a:off x="-4192349" y="-11043"/>
            <a:ext cx="4376690" cy="3429000"/>
            <a:chOff x="0" y="0"/>
            <a:chExt cx="4376690" cy="3429000"/>
          </a:xfrm>
        </p:grpSpPr>
        <p:sp>
          <p:nvSpPr>
            <p:cNvPr id="127" name="Ορθογώνιο 126">
              <a:extLst>
                <a:ext uri="{FF2B5EF4-FFF2-40B4-BE49-F238E27FC236}">
                  <a16:creationId xmlns:a16="http://schemas.microsoft.com/office/drawing/2014/main" id="{AB20099E-3DE5-87FE-D3A6-6E41A7A473A5}"/>
                </a:ext>
              </a:extLst>
            </p:cNvPr>
            <p:cNvSpPr/>
            <p:nvPr/>
          </p:nvSpPr>
          <p:spPr>
            <a:xfrm>
              <a:off x="0" y="0"/>
              <a:ext cx="4107151" cy="3429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28" name="Ισοσκελές τρίγωνο 127">
              <a:extLst>
                <a:ext uri="{FF2B5EF4-FFF2-40B4-BE49-F238E27FC236}">
                  <a16:creationId xmlns:a16="http://schemas.microsoft.com/office/drawing/2014/main" id="{9839C3D2-C30F-3F5B-E1C2-E6883381223F}"/>
                </a:ext>
              </a:extLst>
            </p:cNvPr>
            <p:cNvSpPr/>
            <p:nvPr/>
          </p:nvSpPr>
          <p:spPr>
            <a:xfrm rot="5400000">
              <a:off x="3888392" y="1580145"/>
              <a:ext cx="707886" cy="268710"/>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29" name="TextBox 128">
              <a:extLst>
                <a:ext uri="{FF2B5EF4-FFF2-40B4-BE49-F238E27FC236}">
                  <a16:creationId xmlns:a16="http://schemas.microsoft.com/office/drawing/2014/main" id="{AA127E64-319E-7B64-6B43-A4C897F19451}"/>
                </a:ext>
              </a:extLst>
            </p:cNvPr>
            <p:cNvSpPr txBox="1"/>
            <p:nvPr/>
          </p:nvSpPr>
          <p:spPr>
            <a:xfrm>
              <a:off x="564657" y="1206666"/>
              <a:ext cx="2974694" cy="1015663"/>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Λυοφιλίωση</a:t>
              </a:r>
            </a:p>
            <a:p>
              <a:pPr algn="ctr"/>
              <a:r>
                <a:rPr lang="en-US" sz="3000" i="1" dirty="0">
                  <a:ln>
                    <a:solidFill>
                      <a:srgbClr val="FFC000"/>
                    </a:solidFill>
                  </a:ln>
                  <a:solidFill>
                    <a:srgbClr val="FFC000"/>
                  </a:solidFill>
                  <a:latin typeface="Calibri" panose="020F0502020204030204"/>
                </a:rPr>
                <a:t>(Freeze-Drying) </a:t>
              </a:r>
              <a:endParaRPr lang="el-GR" sz="3000" i="1" dirty="0">
                <a:ln>
                  <a:solidFill>
                    <a:srgbClr val="FFC000"/>
                  </a:solidFill>
                </a:ln>
                <a:solidFill>
                  <a:srgbClr val="FFC000"/>
                </a:solidFill>
                <a:latin typeface="Calibri" panose="020F0502020204030204"/>
              </a:endParaRPr>
            </a:p>
          </p:txBody>
        </p:sp>
      </p:grpSp>
      <p:sp>
        <p:nvSpPr>
          <p:cNvPr id="105" name="TextBox 104">
            <a:extLst>
              <a:ext uri="{FF2B5EF4-FFF2-40B4-BE49-F238E27FC236}">
                <a16:creationId xmlns:a16="http://schemas.microsoft.com/office/drawing/2014/main" id="{0EF060BE-D1DE-563F-AA59-D4A09ECF9363}"/>
              </a:ext>
            </a:extLst>
          </p:cNvPr>
          <p:cNvSpPr txBox="1"/>
          <p:nvPr/>
        </p:nvSpPr>
        <p:spPr>
          <a:xfrm>
            <a:off x="0" y="0"/>
            <a:ext cx="629920" cy="369332"/>
          </a:xfrm>
          <a:prstGeom prst="rect">
            <a:avLst/>
          </a:prstGeom>
          <a:noFill/>
        </p:spPr>
        <p:txBody>
          <a:bodyPr wrap="square" rtlCol="0">
            <a:spAutoFit/>
          </a:bodyPr>
          <a:lstStyle/>
          <a:p>
            <a:pPr algn="ctr"/>
            <a:r>
              <a:rPr lang="el-GR" dirty="0"/>
              <a:t>8</a:t>
            </a:r>
          </a:p>
        </p:txBody>
      </p:sp>
      <p:grpSp>
        <p:nvGrpSpPr>
          <p:cNvPr id="2" name="Ομάδα 1">
            <a:extLst>
              <a:ext uri="{FF2B5EF4-FFF2-40B4-BE49-F238E27FC236}">
                <a16:creationId xmlns:a16="http://schemas.microsoft.com/office/drawing/2014/main" id="{1EB16165-6F71-E440-7EE6-34F83FAA7D06}"/>
              </a:ext>
            </a:extLst>
          </p:cNvPr>
          <p:cNvGrpSpPr/>
          <p:nvPr/>
        </p:nvGrpSpPr>
        <p:grpSpPr>
          <a:xfrm>
            <a:off x="12380475" y="0"/>
            <a:ext cx="3308103" cy="6858000"/>
            <a:chOff x="9146400" y="0"/>
            <a:chExt cx="3308103" cy="6858000"/>
          </a:xfrm>
        </p:grpSpPr>
        <p:sp>
          <p:nvSpPr>
            <p:cNvPr id="3" name="Ορθογώνιο 2">
              <a:extLst>
                <a:ext uri="{FF2B5EF4-FFF2-40B4-BE49-F238E27FC236}">
                  <a16:creationId xmlns:a16="http://schemas.microsoft.com/office/drawing/2014/main" id="{4C8D78A8-02B7-8CFD-9D87-7C3DD3AF8DF4}"/>
                </a:ext>
              </a:extLst>
            </p:cNvPr>
            <p:cNvSpPr/>
            <p:nvPr/>
          </p:nvSpPr>
          <p:spPr>
            <a:xfrm>
              <a:off x="9146400" y="0"/>
              <a:ext cx="30456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 name="TextBox 4">
              <a:extLst>
                <a:ext uri="{FF2B5EF4-FFF2-40B4-BE49-F238E27FC236}">
                  <a16:creationId xmlns:a16="http://schemas.microsoft.com/office/drawing/2014/main" id="{AFE50EB9-3C43-B07A-98FD-2E0A206F6438}"/>
                </a:ext>
              </a:extLst>
            </p:cNvPr>
            <p:cNvSpPr txBox="1"/>
            <p:nvPr/>
          </p:nvSpPr>
          <p:spPr>
            <a:xfrm>
              <a:off x="9229022" y="182880"/>
              <a:ext cx="2880360" cy="707886"/>
            </a:xfrm>
            <a:prstGeom prst="rect">
              <a:avLst/>
            </a:prstGeom>
            <a:noFill/>
          </p:spPr>
          <p:txBody>
            <a:bodyPr wrap="square" rtlCol="0">
              <a:spAutoFit/>
            </a:bodyPr>
            <a:lstStyle/>
            <a:p>
              <a:pPr algn="ctr"/>
              <a:r>
                <a:rPr lang="el-GR" sz="4000" i="1" dirty="0">
                  <a:solidFill>
                    <a:schemeClr val="accent4">
                      <a:lumMod val="75000"/>
                    </a:schemeClr>
                  </a:solidFill>
                  <a:latin typeface="Calibri" panose="020F0502020204030204"/>
                </a:rPr>
                <a:t>Τοίχωμα</a:t>
              </a:r>
            </a:p>
          </p:txBody>
        </p:sp>
        <p:sp>
          <p:nvSpPr>
            <p:cNvPr id="6" name="Ισοσκελές τρίγωνο 5">
              <a:extLst>
                <a:ext uri="{FF2B5EF4-FFF2-40B4-BE49-F238E27FC236}">
                  <a16:creationId xmlns:a16="http://schemas.microsoft.com/office/drawing/2014/main" id="{DCDED5C5-05FE-F0EE-E9C4-B253AADA2159}"/>
                </a:ext>
              </a:extLst>
            </p:cNvPr>
            <p:cNvSpPr/>
            <p:nvPr/>
          </p:nvSpPr>
          <p:spPr>
            <a:xfrm rot="5400000">
              <a:off x="11969309" y="405572"/>
              <a:ext cx="707886" cy="262503"/>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TextBox 6">
              <a:extLst>
                <a:ext uri="{FF2B5EF4-FFF2-40B4-BE49-F238E27FC236}">
                  <a16:creationId xmlns:a16="http://schemas.microsoft.com/office/drawing/2014/main" id="{87F29C1B-76AB-A0F4-3EE9-A0B1A28320B7}"/>
                </a:ext>
              </a:extLst>
            </p:cNvPr>
            <p:cNvSpPr txBox="1"/>
            <p:nvPr/>
          </p:nvSpPr>
          <p:spPr>
            <a:xfrm>
              <a:off x="9168628" y="982205"/>
              <a:ext cx="3045601" cy="3139321"/>
            </a:xfrm>
            <a:prstGeom prst="rect">
              <a:avLst/>
            </a:prstGeom>
            <a:noFill/>
          </p:spPr>
          <p:txBody>
            <a:bodyPr wrap="square" rtlCol="0">
              <a:spAutoFit/>
            </a:bodyPr>
            <a:lstStyle/>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Φυσικές Κάψουλες/ Κύτταρα</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Πρωτεΐνες </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Υδατάνθρακες</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Λιπίδια</a:t>
              </a: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p:txBody>
        </p:sp>
      </p:grpSp>
      <p:grpSp>
        <p:nvGrpSpPr>
          <p:cNvPr id="8" name="Ομάδα 7">
            <a:extLst>
              <a:ext uri="{FF2B5EF4-FFF2-40B4-BE49-F238E27FC236}">
                <a16:creationId xmlns:a16="http://schemas.microsoft.com/office/drawing/2014/main" id="{FC5F8D93-01FB-06A3-64A2-35E3DA9D95BF}"/>
              </a:ext>
            </a:extLst>
          </p:cNvPr>
          <p:cNvGrpSpPr/>
          <p:nvPr/>
        </p:nvGrpSpPr>
        <p:grpSpPr>
          <a:xfrm>
            <a:off x="12318497" y="0"/>
            <a:ext cx="3308101" cy="6858000"/>
            <a:chOff x="6100802" y="0"/>
            <a:chExt cx="3308101" cy="6858000"/>
          </a:xfrm>
        </p:grpSpPr>
        <p:sp>
          <p:nvSpPr>
            <p:cNvPr id="9" name="Ορθογώνιο 8">
              <a:extLst>
                <a:ext uri="{FF2B5EF4-FFF2-40B4-BE49-F238E27FC236}">
                  <a16:creationId xmlns:a16="http://schemas.microsoft.com/office/drawing/2014/main" id="{55A8FF7B-D280-21B2-FCBD-EE9F3C20E122}"/>
                </a:ext>
              </a:extLst>
            </p:cNvPr>
            <p:cNvSpPr/>
            <p:nvPr/>
          </p:nvSpPr>
          <p:spPr>
            <a:xfrm>
              <a:off x="6100802" y="0"/>
              <a:ext cx="3045600" cy="6858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 name="TextBox 9">
              <a:extLst>
                <a:ext uri="{FF2B5EF4-FFF2-40B4-BE49-F238E27FC236}">
                  <a16:creationId xmlns:a16="http://schemas.microsoft.com/office/drawing/2014/main" id="{F9C71B03-E0DA-7EBC-D242-99A27EE9F180}"/>
                </a:ext>
              </a:extLst>
            </p:cNvPr>
            <p:cNvSpPr txBox="1"/>
            <p:nvPr/>
          </p:nvSpPr>
          <p:spPr>
            <a:xfrm>
              <a:off x="6183422" y="137160"/>
              <a:ext cx="2880360" cy="707886"/>
            </a:xfrm>
            <a:prstGeom prst="rect">
              <a:avLst/>
            </a:prstGeom>
            <a:noFill/>
          </p:spPr>
          <p:txBody>
            <a:bodyPr wrap="square" rtlCol="0">
              <a:spAutoFit/>
            </a:bodyPr>
            <a:lstStyle/>
            <a:p>
              <a:pPr algn="ctr"/>
              <a:r>
                <a:rPr lang="el-GR" sz="4000" i="1" dirty="0">
                  <a:ln>
                    <a:solidFill>
                      <a:srgbClr val="FFC000"/>
                    </a:solidFill>
                  </a:ln>
                  <a:solidFill>
                    <a:srgbClr val="FFC000"/>
                  </a:solidFill>
                  <a:latin typeface="Calibri" panose="020F0502020204030204"/>
                </a:rPr>
                <a:t>Συστατικά</a:t>
              </a:r>
            </a:p>
          </p:txBody>
        </p:sp>
        <p:sp>
          <p:nvSpPr>
            <p:cNvPr id="11" name="Ισοσκελές τρίγωνο 10">
              <a:extLst>
                <a:ext uri="{FF2B5EF4-FFF2-40B4-BE49-F238E27FC236}">
                  <a16:creationId xmlns:a16="http://schemas.microsoft.com/office/drawing/2014/main" id="{BC22265B-9F53-2ACF-6280-624AEA19A355}"/>
                </a:ext>
              </a:extLst>
            </p:cNvPr>
            <p:cNvSpPr/>
            <p:nvPr/>
          </p:nvSpPr>
          <p:spPr>
            <a:xfrm rot="5400000">
              <a:off x="8923709" y="405572"/>
              <a:ext cx="707886" cy="262503"/>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2" name="TextBox 11">
              <a:extLst>
                <a:ext uri="{FF2B5EF4-FFF2-40B4-BE49-F238E27FC236}">
                  <a16:creationId xmlns:a16="http://schemas.microsoft.com/office/drawing/2014/main" id="{2A94838B-37D9-F136-A605-8E127E7B9056}"/>
                </a:ext>
              </a:extLst>
            </p:cNvPr>
            <p:cNvSpPr txBox="1"/>
            <p:nvPr/>
          </p:nvSpPr>
          <p:spPr>
            <a:xfrm>
              <a:off x="6142111" y="982205"/>
              <a:ext cx="3045601" cy="3970318"/>
            </a:xfrm>
            <a:prstGeom prst="rect">
              <a:avLst/>
            </a:prstGeom>
            <a:noFill/>
          </p:spPr>
          <p:txBody>
            <a:bodyPr wrap="square" rtlCol="0">
              <a:spAutoFit/>
            </a:bodyPr>
            <a:lstStyle/>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Αιθέρια Έλαια</a:t>
              </a:r>
            </a:p>
            <a:p>
              <a:pPr marL="342900" indent="-342900">
                <a:buFont typeface="Arial" panose="020B0604020202020204" pitchFamily="34" charset="0"/>
                <a:buChar char="•"/>
              </a:pPr>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Φυσικές Χρωστικές</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Βιταμίνες/ Μεταλλικά Στοιχεία</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err="1">
                  <a:latin typeface="Calibri" panose="020F0502020204030204" pitchFamily="34" charset="0"/>
                  <a:ea typeface="Calibri" panose="020F0502020204030204" pitchFamily="34" charset="0"/>
                  <a:cs typeface="Arial" panose="020B0604020202020204" pitchFamily="34" charset="0"/>
                </a:rPr>
                <a:t>Προβιοτικά</a:t>
              </a: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Ένζυμα</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Λιπαρά Οξέα</a:t>
              </a:r>
            </a:p>
            <a:p>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p:txBody>
        </p:sp>
      </p:grpSp>
      <p:grpSp>
        <p:nvGrpSpPr>
          <p:cNvPr id="13" name="Ομάδα 12">
            <a:extLst>
              <a:ext uri="{FF2B5EF4-FFF2-40B4-BE49-F238E27FC236}">
                <a16:creationId xmlns:a16="http://schemas.microsoft.com/office/drawing/2014/main" id="{F6FDB40E-4717-0AD4-1F1D-60B168ED463E}"/>
              </a:ext>
            </a:extLst>
          </p:cNvPr>
          <p:cNvGrpSpPr/>
          <p:nvPr/>
        </p:nvGrpSpPr>
        <p:grpSpPr>
          <a:xfrm>
            <a:off x="12256274" y="0"/>
            <a:ext cx="3301053" cy="6858000"/>
            <a:chOff x="3045600" y="0"/>
            <a:chExt cx="3301053" cy="6858000"/>
          </a:xfrm>
        </p:grpSpPr>
        <p:sp>
          <p:nvSpPr>
            <p:cNvPr id="15" name="Ορθογώνιο 14">
              <a:extLst>
                <a:ext uri="{FF2B5EF4-FFF2-40B4-BE49-F238E27FC236}">
                  <a16:creationId xmlns:a16="http://schemas.microsoft.com/office/drawing/2014/main" id="{D5839E29-D84B-FC95-E8B4-DE72957A2FDF}"/>
                </a:ext>
              </a:extLst>
            </p:cNvPr>
            <p:cNvSpPr/>
            <p:nvPr/>
          </p:nvSpPr>
          <p:spPr>
            <a:xfrm>
              <a:off x="3045600" y="0"/>
              <a:ext cx="3045600" cy="6858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 name="TextBox 15">
              <a:extLst>
                <a:ext uri="{FF2B5EF4-FFF2-40B4-BE49-F238E27FC236}">
                  <a16:creationId xmlns:a16="http://schemas.microsoft.com/office/drawing/2014/main" id="{185B93D9-FD8C-CFA5-CF3D-A590F46469F0}"/>
                </a:ext>
              </a:extLst>
            </p:cNvPr>
            <p:cNvSpPr txBox="1"/>
            <p:nvPr/>
          </p:nvSpPr>
          <p:spPr>
            <a:xfrm>
              <a:off x="3119818" y="182880"/>
              <a:ext cx="2880360" cy="707886"/>
            </a:xfrm>
            <a:prstGeom prst="rect">
              <a:avLst/>
            </a:prstGeom>
            <a:noFill/>
          </p:spPr>
          <p:txBody>
            <a:bodyPr wrap="square" rtlCol="0">
              <a:spAutoFit/>
            </a:bodyPr>
            <a:lstStyle/>
            <a:p>
              <a:pPr algn="ctr"/>
              <a:r>
                <a:rPr lang="el-GR" sz="4000" i="1" dirty="0">
                  <a:ln>
                    <a:solidFill>
                      <a:srgbClr val="FFC000"/>
                    </a:solidFill>
                  </a:ln>
                  <a:solidFill>
                    <a:srgbClr val="FFC000"/>
                  </a:solidFill>
                  <a:latin typeface="Calibri" panose="020F0502020204030204"/>
                </a:rPr>
                <a:t>Εφαρμογές</a:t>
              </a:r>
            </a:p>
          </p:txBody>
        </p:sp>
        <p:sp>
          <p:nvSpPr>
            <p:cNvPr id="17" name="Ισοσκελές τρίγωνο 16">
              <a:extLst>
                <a:ext uri="{FF2B5EF4-FFF2-40B4-BE49-F238E27FC236}">
                  <a16:creationId xmlns:a16="http://schemas.microsoft.com/office/drawing/2014/main" id="{40172116-A99A-1174-90CA-8889824531E5}"/>
                </a:ext>
              </a:extLst>
            </p:cNvPr>
            <p:cNvSpPr/>
            <p:nvPr/>
          </p:nvSpPr>
          <p:spPr>
            <a:xfrm rot="5400000">
              <a:off x="5861459" y="408655"/>
              <a:ext cx="707886" cy="262503"/>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8" name="TextBox 17">
              <a:extLst>
                <a:ext uri="{FF2B5EF4-FFF2-40B4-BE49-F238E27FC236}">
                  <a16:creationId xmlns:a16="http://schemas.microsoft.com/office/drawing/2014/main" id="{2FC3D81B-A787-29C8-A8C5-B4AFD9A88131}"/>
                </a:ext>
              </a:extLst>
            </p:cNvPr>
            <p:cNvSpPr txBox="1"/>
            <p:nvPr/>
          </p:nvSpPr>
          <p:spPr>
            <a:xfrm>
              <a:off x="3055200" y="982206"/>
              <a:ext cx="3045601" cy="5078313"/>
            </a:xfrm>
            <a:prstGeom prst="rect">
              <a:avLst/>
            </a:prstGeom>
            <a:noFill/>
          </p:spPr>
          <p:txBody>
            <a:bodyPr wrap="square" rtlCol="0">
              <a:spAutoFit/>
            </a:bodyPr>
            <a:lstStyle/>
            <a:p>
              <a:pPr marL="285750" indent="-28575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Αύξηση Σταθερότητας</a:t>
              </a:r>
            </a:p>
            <a:p>
              <a:pPr marL="285750" indent="-285750">
                <a:buFont typeface="Arial" panose="020B0604020202020204" pitchFamily="34" charset="0"/>
                <a:buChar char="•"/>
              </a:pPr>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Κονιοποίηση</a:t>
              </a:r>
            </a:p>
            <a:p>
              <a:pPr marL="342900" indent="-342900">
                <a:buFont typeface="Arial" panose="020B0604020202020204" pitchFamily="34" charset="0"/>
                <a:buChar char="•"/>
              </a:pPr>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Αύξηση Διαλυτότητας/ Βιοδιαθεσιμότητας</a:t>
              </a:r>
            </a:p>
            <a:p>
              <a:endPar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Μείωση Πτητικότητας</a:t>
              </a:r>
            </a:p>
            <a:p>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Ελεγχόμενη Απελευθέρωση </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Ανάμιξη μη Συμβατών Συστατικών </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Κάλυψη Γεύσεων/Οσμών</a:t>
              </a: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p:txBody>
        </p:sp>
      </p:grpSp>
      <p:grpSp>
        <p:nvGrpSpPr>
          <p:cNvPr id="19" name="Ομάδα 18">
            <a:extLst>
              <a:ext uri="{FF2B5EF4-FFF2-40B4-BE49-F238E27FC236}">
                <a16:creationId xmlns:a16="http://schemas.microsoft.com/office/drawing/2014/main" id="{2CA66B9D-A4B6-6515-0EFA-51C2DEE09367}"/>
              </a:ext>
            </a:extLst>
          </p:cNvPr>
          <p:cNvGrpSpPr/>
          <p:nvPr/>
        </p:nvGrpSpPr>
        <p:grpSpPr>
          <a:xfrm>
            <a:off x="12192000" y="0"/>
            <a:ext cx="3291300" cy="6858000"/>
            <a:chOff x="-2" y="0"/>
            <a:chExt cx="3291300" cy="6858000"/>
          </a:xfrm>
        </p:grpSpPr>
        <p:sp>
          <p:nvSpPr>
            <p:cNvPr id="20" name="Ορθογώνιο 19">
              <a:extLst>
                <a:ext uri="{FF2B5EF4-FFF2-40B4-BE49-F238E27FC236}">
                  <a16:creationId xmlns:a16="http://schemas.microsoft.com/office/drawing/2014/main" id="{BAAC9F41-80BC-74F4-65BC-962684B36023}"/>
                </a:ext>
              </a:extLst>
            </p:cNvPr>
            <p:cNvSpPr/>
            <p:nvPr/>
          </p:nvSpPr>
          <p:spPr>
            <a:xfrm>
              <a:off x="-2" y="0"/>
              <a:ext cx="3045600" cy="6858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1" name="TextBox 20">
              <a:extLst>
                <a:ext uri="{FF2B5EF4-FFF2-40B4-BE49-F238E27FC236}">
                  <a16:creationId xmlns:a16="http://schemas.microsoft.com/office/drawing/2014/main" id="{63D3D0DB-720F-7D46-D41A-81A0A4C77D3F}"/>
                </a:ext>
              </a:extLst>
            </p:cNvPr>
            <p:cNvSpPr txBox="1"/>
            <p:nvPr/>
          </p:nvSpPr>
          <p:spPr>
            <a:xfrm>
              <a:off x="82618" y="137160"/>
              <a:ext cx="2880360" cy="707886"/>
            </a:xfrm>
            <a:prstGeom prst="rect">
              <a:avLst/>
            </a:prstGeom>
            <a:noFill/>
          </p:spPr>
          <p:txBody>
            <a:bodyPr wrap="square" rtlCol="0">
              <a:spAutoFit/>
            </a:bodyPr>
            <a:lstStyle/>
            <a:p>
              <a:pPr algn="ctr"/>
              <a:r>
                <a:rPr lang="el-GR" sz="4000" i="1" dirty="0">
                  <a:ln>
                    <a:solidFill>
                      <a:srgbClr val="FFC000"/>
                    </a:solidFill>
                  </a:ln>
                  <a:solidFill>
                    <a:srgbClr val="FFC000"/>
                  </a:solidFill>
                  <a:latin typeface="Calibri" panose="020F0502020204030204"/>
                </a:rPr>
                <a:t>Ορισμός</a:t>
              </a:r>
            </a:p>
          </p:txBody>
        </p:sp>
        <p:sp>
          <p:nvSpPr>
            <p:cNvPr id="22" name="Ισοσκελές τρίγωνο 21">
              <a:extLst>
                <a:ext uri="{FF2B5EF4-FFF2-40B4-BE49-F238E27FC236}">
                  <a16:creationId xmlns:a16="http://schemas.microsoft.com/office/drawing/2014/main" id="{16636F7B-51AA-5FC8-8122-C3C33D25D03E}"/>
                </a:ext>
              </a:extLst>
            </p:cNvPr>
            <p:cNvSpPr/>
            <p:nvPr/>
          </p:nvSpPr>
          <p:spPr>
            <a:xfrm rot="5400000">
              <a:off x="2806104" y="405572"/>
              <a:ext cx="707886" cy="262503"/>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3" name="TextBox 22">
              <a:extLst>
                <a:ext uri="{FF2B5EF4-FFF2-40B4-BE49-F238E27FC236}">
                  <a16:creationId xmlns:a16="http://schemas.microsoft.com/office/drawing/2014/main" id="{DBEB6168-8205-94D5-0CE7-611E1AAAC5EB}"/>
                </a:ext>
              </a:extLst>
            </p:cNvPr>
            <p:cNvSpPr txBox="1"/>
            <p:nvPr/>
          </p:nvSpPr>
          <p:spPr>
            <a:xfrm>
              <a:off x="283281" y="982206"/>
              <a:ext cx="2479040" cy="3216265"/>
            </a:xfrm>
            <a:prstGeom prst="rect">
              <a:avLst/>
            </a:prstGeom>
            <a:noFill/>
          </p:spPr>
          <p:txBody>
            <a:bodyPr wrap="square" rtlCol="0">
              <a:spAutoFit/>
            </a:bodyPr>
            <a:lstStyle/>
            <a:p>
              <a:r>
                <a:rPr lang="el-GR" sz="1800" dirty="0">
                  <a:effectLst/>
                  <a:latin typeface="Calibri" panose="020F0502020204030204" pitchFamily="34" charset="0"/>
                  <a:ea typeface="Calibri" panose="020F0502020204030204" pitchFamily="34" charset="0"/>
                  <a:cs typeface="Arial" panose="020B0604020202020204" pitchFamily="34" charset="0"/>
                </a:rPr>
                <a:t>Μέθοδος κατά την οποία σωματίδια ή σταγονίδια ουσιών περικλείονται από επικαλυπτικό τοίχωμα (</a:t>
              </a:r>
              <a:r>
                <a:rPr lang="en-US" sz="1800" dirty="0">
                  <a:effectLst/>
                  <a:latin typeface="Calibri" panose="020F0502020204030204" pitchFamily="34" charset="0"/>
                  <a:ea typeface="Calibri" panose="020F0502020204030204" pitchFamily="34" charset="0"/>
                  <a:cs typeface="Arial" panose="020B0604020202020204" pitchFamily="34" charset="0"/>
                </a:rPr>
                <a:t>coating wall</a:t>
              </a:r>
              <a:r>
                <a:rPr lang="el-GR" sz="1800" dirty="0">
                  <a:effectLst/>
                  <a:latin typeface="Calibri" panose="020F0502020204030204" pitchFamily="34" charset="0"/>
                  <a:ea typeface="Calibri" panose="020F0502020204030204" pitchFamily="34" charset="0"/>
                  <a:cs typeface="Arial" panose="020B0604020202020204" pitchFamily="34" charset="0"/>
                </a:rPr>
                <a:t>) ή ενσωματώνονται σε ομογενής/ετερογενής μήτρα (</a:t>
              </a:r>
              <a:r>
                <a:rPr lang="en-US" sz="1800" dirty="0">
                  <a:effectLst/>
                  <a:latin typeface="Calibri" panose="020F0502020204030204" pitchFamily="34" charset="0"/>
                  <a:ea typeface="Calibri" panose="020F0502020204030204" pitchFamily="34" charset="0"/>
                  <a:cs typeface="Arial" panose="020B0604020202020204" pitchFamily="34" charset="0"/>
                </a:rPr>
                <a:t>matrix</a:t>
              </a:r>
              <a:r>
                <a:rPr lang="el-GR" sz="1800" dirty="0">
                  <a:effectLst/>
                  <a:latin typeface="Calibri" panose="020F0502020204030204" pitchFamily="34" charset="0"/>
                  <a:ea typeface="Calibri" panose="020F0502020204030204" pitchFamily="34" charset="0"/>
                  <a:cs typeface="Arial" panose="020B0604020202020204" pitchFamily="34" charset="0"/>
                </a:rPr>
                <a:t>) δημιουργώντας μικροκάψουλες</a:t>
              </a:r>
              <a:r>
                <a:rPr lang="el-GR" sz="2300" b="1" spc="50" dirty="0">
                  <a:ln w="0"/>
                  <a:solidFill>
                    <a:schemeClr val="bg2"/>
                  </a:solidFill>
                  <a:effectLst>
                    <a:innerShdw blurRad="63500" dist="50800" dir="13500000">
                      <a:srgbClr val="000000">
                        <a:alpha val="50000"/>
                      </a:srgbClr>
                    </a:innerShdw>
                  </a:effectLst>
                  <a:latin typeface="Calibri" panose="020F0502020204030204" pitchFamily="34" charset="0"/>
                  <a:ea typeface="Calibri" panose="020F0502020204030204" pitchFamily="34" charset="0"/>
                  <a:cs typeface="Arial" panose="020B0604020202020204" pitchFamily="34" charset="0"/>
                </a:rPr>
                <a:t> </a:t>
              </a:r>
              <a:endParaRPr lang="el-GR" sz="2300" b="1" spc="50" dirty="0">
                <a:ln w="0"/>
                <a:solidFill>
                  <a:schemeClr val="bg2"/>
                </a:solidFill>
                <a:effectLst>
                  <a:innerShdw blurRad="63500" dist="50800" dir="13500000">
                    <a:srgbClr val="000000">
                      <a:alpha val="50000"/>
                    </a:srgbClr>
                  </a:innerShdw>
                </a:effectLst>
              </a:endParaRPr>
            </a:p>
          </p:txBody>
        </p:sp>
      </p:grpSp>
    </p:spTree>
    <p:extLst>
      <p:ext uri="{BB962C8B-B14F-4D97-AF65-F5344CB8AC3E}">
        <p14:creationId xmlns:p14="http://schemas.microsoft.com/office/powerpoint/2010/main" val="1464581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48" name="Ομάδα 47">
            <a:extLst>
              <a:ext uri="{FF2B5EF4-FFF2-40B4-BE49-F238E27FC236}">
                <a16:creationId xmlns:a16="http://schemas.microsoft.com/office/drawing/2014/main" id="{09C4BECF-88CA-2972-D0B0-A86440FF69BC}"/>
              </a:ext>
            </a:extLst>
          </p:cNvPr>
          <p:cNvGrpSpPr/>
          <p:nvPr/>
        </p:nvGrpSpPr>
        <p:grpSpPr>
          <a:xfrm>
            <a:off x="8196840" y="3417957"/>
            <a:ext cx="4257662" cy="3440043"/>
            <a:chOff x="8196840" y="3417957"/>
            <a:chExt cx="4257662" cy="3440043"/>
          </a:xfrm>
        </p:grpSpPr>
        <p:sp>
          <p:nvSpPr>
            <p:cNvPr id="11" name="Ορθογώνιο 10">
              <a:extLst>
                <a:ext uri="{FF2B5EF4-FFF2-40B4-BE49-F238E27FC236}">
                  <a16:creationId xmlns:a16="http://schemas.microsoft.com/office/drawing/2014/main" id="{E2ACA7CA-2961-1B6E-A8F6-0F9F1708D727}"/>
                </a:ext>
              </a:extLst>
            </p:cNvPr>
            <p:cNvSpPr/>
            <p:nvPr/>
          </p:nvSpPr>
          <p:spPr>
            <a:xfrm>
              <a:off x="8196840" y="3417957"/>
              <a:ext cx="3992056" cy="3440043"/>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5" name="Ισοσκελές τρίγωνο 24">
              <a:extLst>
                <a:ext uri="{FF2B5EF4-FFF2-40B4-BE49-F238E27FC236}">
                  <a16:creationId xmlns:a16="http://schemas.microsoft.com/office/drawing/2014/main" id="{05C32EC1-F0F8-CCA1-06A4-946CAC7063D1}"/>
                </a:ext>
              </a:extLst>
            </p:cNvPr>
            <p:cNvSpPr/>
            <p:nvPr/>
          </p:nvSpPr>
          <p:spPr>
            <a:xfrm rot="5400000">
              <a:off x="11969308" y="5012249"/>
              <a:ext cx="707886" cy="262503"/>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0" name="TextBox 39">
              <a:extLst>
                <a:ext uri="{FF2B5EF4-FFF2-40B4-BE49-F238E27FC236}">
                  <a16:creationId xmlns:a16="http://schemas.microsoft.com/office/drawing/2014/main" id="{E28C4978-67D2-652D-274B-6B0EC74563D4}"/>
                </a:ext>
              </a:extLst>
            </p:cNvPr>
            <p:cNvSpPr txBox="1"/>
            <p:nvPr/>
          </p:nvSpPr>
          <p:spPr>
            <a:xfrm>
              <a:off x="8707073" y="4635668"/>
              <a:ext cx="2974694" cy="1015663"/>
            </a:xfrm>
            <a:prstGeom prst="rect">
              <a:avLst/>
            </a:prstGeom>
            <a:noFill/>
          </p:spPr>
          <p:txBody>
            <a:bodyPr wrap="square" rtlCol="0">
              <a:spAutoFit/>
            </a:bodyPr>
            <a:lstStyle/>
            <a:p>
              <a:pPr algn="ctr"/>
              <a:r>
                <a:rPr lang="el-GR" sz="3000" i="1" dirty="0">
                  <a:solidFill>
                    <a:schemeClr val="accent4">
                      <a:lumMod val="75000"/>
                    </a:schemeClr>
                  </a:solidFill>
                  <a:latin typeface="Calibri" panose="020F0502020204030204"/>
                </a:rPr>
                <a:t>Συγκατακρήμνιση (</a:t>
              </a:r>
              <a:r>
                <a:rPr lang="en-US" sz="3000" i="1" dirty="0">
                  <a:solidFill>
                    <a:schemeClr val="accent4">
                      <a:lumMod val="75000"/>
                    </a:schemeClr>
                  </a:solidFill>
                  <a:latin typeface="Calibri" panose="020F0502020204030204"/>
                </a:rPr>
                <a:t>Coacervation</a:t>
              </a:r>
              <a:r>
                <a:rPr lang="el-GR" sz="3000" i="1" dirty="0">
                  <a:solidFill>
                    <a:schemeClr val="accent4">
                      <a:lumMod val="75000"/>
                    </a:schemeClr>
                  </a:solidFill>
                  <a:latin typeface="Calibri" panose="020F0502020204030204"/>
                </a:rPr>
                <a:t>)</a:t>
              </a:r>
            </a:p>
          </p:txBody>
        </p:sp>
      </p:grpSp>
      <p:grpSp>
        <p:nvGrpSpPr>
          <p:cNvPr id="47" name="Ομάδα 46">
            <a:extLst>
              <a:ext uri="{FF2B5EF4-FFF2-40B4-BE49-F238E27FC236}">
                <a16:creationId xmlns:a16="http://schemas.microsoft.com/office/drawing/2014/main" id="{39E60916-64E2-2D5F-295D-C7CA41054194}"/>
              </a:ext>
            </a:extLst>
          </p:cNvPr>
          <p:cNvGrpSpPr/>
          <p:nvPr/>
        </p:nvGrpSpPr>
        <p:grpSpPr>
          <a:xfrm>
            <a:off x="4107151" y="3429000"/>
            <a:ext cx="4328119" cy="3429000"/>
            <a:chOff x="4107151" y="3429000"/>
            <a:chExt cx="4328119" cy="3429000"/>
          </a:xfrm>
        </p:grpSpPr>
        <p:sp>
          <p:nvSpPr>
            <p:cNvPr id="7" name="Ορθογώνιο 6">
              <a:extLst>
                <a:ext uri="{FF2B5EF4-FFF2-40B4-BE49-F238E27FC236}">
                  <a16:creationId xmlns:a16="http://schemas.microsoft.com/office/drawing/2014/main" id="{C37625D0-D7B2-69AB-FD31-DCC95D1B68FA}"/>
                </a:ext>
              </a:extLst>
            </p:cNvPr>
            <p:cNvSpPr/>
            <p:nvPr/>
          </p:nvSpPr>
          <p:spPr>
            <a:xfrm>
              <a:off x="4107151" y="3429000"/>
              <a:ext cx="4092793" cy="3429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3" name="Ισοσκελές τρίγωνο 22">
              <a:extLst>
                <a:ext uri="{FF2B5EF4-FFF2-40B4-BE49-F238E27FC236}">
                  <a16:creationId xmlns:a16="http://schemas.microsoft.com/office/drawing/2014/main" id="{8F235346-5C2D-0BE7-BA37-12C44A9572BD}"/>
                </a:ext>
              </a:extLst>
            </p:cNvPr>
            <p:cNvSpPr/>
            <p:nvPr/>
          </p:nvSpPr>
          <p:spPr>
            <a:xfrm rot="5400000">
              <a:off x="7950076" y="5012249"/>
              <a:ext cx="707886" cy="262503"/>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9" name="TextBox 38">
              <a:extLst>
                <a:ext uri="{FF2B5EF4-FFF2-40B4-BE49-F238E27FC236}">
                  <a16:creationId xmlns:a16="http://schemas.microsoft.com/office/drawing/2014/main" id="{80194118-239C-A82D-30D7-E01B7D328D4F}"/>
                </a:ext>
              </a:extLst>
            </p:cNvPr>
            <p:cNvSpPr txBox="1"/>
            <p:nvPr/>
          </p:nvSpPr>
          <p:spPr>
            <a:xfrm>
              <a:off x="4671808" y="4404836"/>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Ξήρανση με Εκνέφωση</a:t>
              </a:r>
              <a:endParaRPr lang="en-US" sz="3000" i="1" dirty="0">
                <a:ln>
                  <a:solidFill>
                    <a:srgbClr val="FFC000"/>
                  </a:solidFill>
                </a:ln>
                <a:solidFill>
                  <a:srgbClr val="FFC000"/>
                </a:solidFill>
                <a:latin typeface="Calibri" panose="020F0502020204030204"/>
              </a:endParaRPr>
            </a:p>
            <a:p>
              <a:pPr algn="ctr"/>
              <a:r>
                <a:rPr lang="el-GR" sz="3000" i="1" dirty="0">
                  <a:ln>
                    <a:solidFill>
                      <a:srgbClr val="FFC000"/>
                    </a:solidFill>
                  </a:ln>
                  <a:solidFill>
                    <a:srgbClr val="FFC000"/>
                  </a:solidFill>
                  <a:latin typeface="Calibri" panose="020F0502020204030204"/>
                </a:rPr>
                <a:t> (</a:t>
              </a:r>
              <a:r>
                <a:rPr lang="en-US" sz="3000" i="1" dirty="0">
                  <a:ln>
                    <a:solidFill>
                      <a:srgbClr val="FFC000"/>
                    </a:solidFill>
                  </a:ln>
                  <a:solidFill>
                    <a:srgbClr val="FFC000"/>
                  </a:solidFill>
                  <a:latin typeface="Calibri" panose="020F0502020204030204"/>
                </a:rPr>
                <a:t>Spray Drying)</a:t>
              </a:r>
              <a:endParaRPr lang="el-GR" sz="3000" dirty="0"/>
            </a:p>
          </p:txBody>
        </p:sp>
      </p:grpSp>
      <p:grpSp>
        <p:nvGrpSpPr>
          <p:cNvPr id="49" name="Ομάδα 48">
            <a:extLst>
              <a:ext uri="{FF2B5EF4-FFF2-40B4-BE49-F238E27FC236}">
                <a16:creationId xmlns:a16="http://schemas.microsoft.com/office/drawing/2014/main" id="{846FA0C9-7D6C-3E37-5EDB-FE0691D80D5F}"/>
              </a:ext>
            </a:extLst>
          </p:cNvPr>
          <p:cNvGrpSpPr/>
          <p:nvPr/>
        </p:nvGrpSpPr>
        <p:grpSpPr>
          <a:xfrm>
            <a:off x="-4800" y="3429000"/>
            <a:ext cx="4367171" cy="3429000"/>
            <a:chOff x="-4800" y="3429000"/>
            <a:chExt cx="4367171" cy="3429000"/>
          </a:xfrm>
        </p:grpSpPr>
        <p:sp>
          <p:nvSpPr>
            <p:cNvPr id="3" name="Ορθογώνιο 2">
              <a:extLst>
                <a:ext uri="{FF2B5EF4-FFF2-40B4-BE49-F238E27FC236}">
                  <a16:creationId xmlns:a16="http://schemas.microsoft.com/office/drawing/2014/main" id="{162729D1-4335-6BD9-90C4-37C066A8F9EA}"/>
                </a:ext>
              </a:extLst>
            </p:cNvPr>
            <p:cNvSpPr/>
            <p:nvPr/>
          </p:nvSpPr>
          <p:spPr>
            <a:xfrm>
              <a:off x="-4800" y="3429000"/>
              <a:ext cx="4113608" cy="3429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9" name="Ισοσκελές τρίγωνο 18">
              <a:extLst>
                <a:ext uri="{FF2B5EF4-FFF2-40B4-BE49-F238E27FC236}">
                  <a16:creationId xmlns:a16="http://schemas.microsoft.com/office/drawing/2014/main" id="{3317B2C2-215E-8771-CFCD-8B557CCC9687}"/>
                </a:ext>
              </a:extLst>
            </p:cNvPr>
            <p:cNvSpPr/>
            <p:nvPr/>
          </p:nvSpPr>
          <p:spPr>
            <a:xfrm rot="5400000">
              <a:off x="3877177" y="5012249"/>
              <a:ext cx="707886" cy="262503"/>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7" name="TextBox 26">
              <a:extLst>
                <a:ext uri="{FF2B5EF4-FFF2-40B4-BE49-F238E27FC236}">
                  <a16:creationId xmlns:a16="http://schemas.microsoft.com/office/drawing/2014/main" id="{31FD7F0D-88CA-A3D0-8597-2D54D46DBB27}"/>
                </a:ext>
              </a:extLst>
            </p:cNvPr>
            <p:cNvSpPr txBox="1"/>
            <p:nvPr/>
          </p:nvSpPr>
          <p:spPr>
            <a:xfrm>
              <a:off x="564657" y="4399314"/>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Ψύξη με Εκνέφωση</a:t>
              </a:r>
              <a:r>
                <a:rPr lang="en-US" sz="3000" i="1" dirty="0">
                  <a:ln>
                    <a:solidFill>
                      <a:srgbClr val="FFC000"/>
                    </a:solidFill>
                  </a:ln>
                  <a:solidFill>
                    <a:srgbClr val="FFC000"/>
                  </a:solidFill>
                  <a:latin typeface="Calibri" panose="020F0502020204030204"/>
                </a:rPr>
                <a:t> </a:t>
              </a:r>
            </a:p>
            <a:p>
              <a:pPr algn="ctr"/>
              <a:r>
                <a:rPr lang="en-US" sz="3000" i="1" dirty="0">
                  <a:ln>
                    <a:solidFill>
                      <a:srgbClr val="FFC000"/>
                    </a:solidFill>
                  </a:ln>
                  <a:solidFill>
                    <a:srgbClr val="FFC000"/>
                  </a:solidFill>
                  <a:latin typeface="Calibri" panose="020F0502020204030204"/>
                </a:rPr>
                <a:t>(Spray Cooling)</a:t>
              </a:r>
              <a:endParaRPr lang="el-GR" sz="3000" dirty="0"/>
            </a:p>
          </p:txBody>
        </p:sp>
      </p:grpSp>
      <p:grpSp>
        <p:nvGrpSpPr>
          <p:cNvPr id="46" name="Ομάδα 45">
            <a:extLst>
              <a:ext uri="{FF2B5EF4-FFF2-40B4-BE49-F238E27FC236}">
                <a16:creationId xmlns:a16="http://schemas.microsoft.com/office/drawing/2014/main" id="{EE072C5F-9C97-1320-596B-754088A7D543}"/>
              </a:ext>
            </a:extLst>
          </p:cNvPr>
          <p:cNvGrpSpPr/>
          <p:nvPr/>
        </p:nvGrpSpPr>
        <p:grpSpPr>
          <a:xfrm>
            <a:off x="8199944" y="0"/>
            <a:ext cx="4254558" cy="3429000"/>
            <a:chOff x="8199944" y="0"/>
            <a:chExt cx="4254558" cy="3429000"/>
          </a:xfrm>
        </p:grpSpPr>
        <p:sp>
          <p:nvSpPr>
            <p:cNvPr id="8" name="Ορθογώνιο 7">
              <a:extLst>
                <a:ext uri="{FF2B5EF4-FFF2-40B4-BE49-F238E27FC236}">
                  <a16:creationId xmlns:a16="http://schemas.microsoft.com/office/drawing/2014/main" id="{E459D49D-B3CF-CDDC-C749-24BB95CD2409}"/>
                </a:ext>
              </a:extLst>
            </p:cNvPr>
            <p:cNvSpPr/>
            <p:nvPr/>
          </p:nvSpPr>
          <p:spPr>
            <a:xfrm>
              <a:off x="8199944" y="0"/>
              <a:ext cx="3992056" cy="3429000"/>
            </a:xfrm>
            <a:prstGeom prst="rect">
              <a:avLst/>
            </a:prstGeom>
            <a:solidFill>
              <a:srgbClr val="8DC3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4" name="Ισοσκελές τρίγωνο 23">
              <a:extLst>
                <a:ext uri="{FF2B5EF4-FFF2-40B4-BE49-F238E27FC236}">
                  <a16:creationId xmlns:a16="http://schemas.microsoft.com/office/drawing/2014/main" id="{1D633E25-A6D3-A7DE-EE89-54E9BE395817}"/>
                </a:ext>
              </a:extLst>
            </p:cNvPr>
            <p:cNvSpPr/>
            <p:nvPr/>
          </p:nvSpPr>
          <p:spPr>
            <a:xfrm rot="5400000">
              <a:off x="11969308" y="1583249"/>
              <a:ext cx="707886" cy="262503"/>
            </a:xfrm>
            <a:prstGeom prst="triangle">
              <a:avLst/>
            </a:prstGeom>
            <a:solidFill>
              <a:srgbClr val="8DC3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1" name="TextBox 40">
              <a:extLst>
                <a:ext uri="{FF2B5EF4-FFF2-40B4-BE49-F238E27FC236}">
                  <a16:creationId xmlns:a16="http://schemas.microsoft.com/office/drawing/2014/main" id="{5CB0D5EC-525F-B3E7-823C-6CC7A89C0A6B}"/>
                </a:ext>
              </a:extLst>
            </p:cNvPr>
            <p:cNvSpPr txBox="1"/>
            <p:nvPr/>
          </p:nvSpPr>
          <p:spPr>
            <a:xfrm>
              <a:off x="8659084" y="514171"/>
              <a:ext cx="2974694" cy="2400657"/>
            </a:xfrm>
            <a:prstGeom prst="rect">
              <a:avLst/>
            </a:prstGeom>
            <a:noFill/>
          </p:spPr>
          <p:txBody>
            <a:bodyPr wrap="square" rtlCol="0">
              <a:spAutoFit/>
            </a:bodyPr>
            <a:lstStyle/>
            <a:p>
              <a:pPr algn="ctr"/>
              <a:r>
                <a:rPr lang="el-GR" sz="3000" i="1" dirty="0">
                  <a:solidFill>
                    <a:schemeClr val="accent4">
                      <a:lumMod val="75000"/>
                    </a:schemeClr>
                  </a:solidFill>
                  <a:latin typeface="Calibri" panose="020F0502020204030204"/>
                </a:rPr>
                <a:t>Επικάλυψη με Ρευστοποιημένη Στιβάδα </a:t>
              </a:r>
              <a:endParaRPr lang="en-US" sz="3000" i="1" dirty="0">
                <a:solidFill>
                  <a:schemeClr val="accent4">
                    <a:lumMod val="75000"/>
                  </a:schemeClr>
                </a:solidFill>
                <a:latin typeface="Calibri" panose="020F0502020204030204"/>
              </a:endParaRPr>
            </a:p>
            <a:p>
              <a:pPr algn="ctr"/>
              <a:r>
                <a:rPr lang="en-US" sz="3000" i="1" dirty="0">
                  <a:solidFill>
                    <a:schemeClr val="accent4">
                      <a:lumMod val="75000"/>
                    </a:schemeClr>
                  </a:solidFill>
                  <a:latin typeface="Calibri" panose="020F0502020204030204"/>
                </a:rPr>
                <a:t>(Fluidized Bed Coating)</a:t>
              </a:r>
              <a:endParaRPr lang="el-GR" sz="3000" i="1" dirty="0">
                <a:solidFill>
                  <a:schemeClr val="accent4">
                    <a:lumMod val="75000"/>
                  </a:schemeClr>
                </a:solidFill>
                <a:latin typeface="Calibri" panose="020F0502020204030204"/>
              </a:endParaRPr>
            </a:p>
          </p:txBody>
        </p:sp>
      </p:grpSp>
      <p:grpSp>
        <p:nvGrpSpPr>
          <p:cNvPr id="45" name="Ομάδα 44">
            <a:extLst>
              <a:ext uri="{FF2B5EF4-FFF2-40B4-BE49-F238E27FC236}">
                <a16:creationId xmlns:a16="http://schemas.microsoft.com/office/drawing/2014/main" id="{31E31052-2355-D2AB-3C68-6DED3DF28DFF}"/>
              </a:ext>
            </a:extLst>
          </p:cNvPr>
          <p:cNvGrpSpPr/>
          <p:nvPr/>
        </p:nvGrpSpPr>
        <p:grpSpPr>
          <a:xfrm>
            <a:off x="4108808" y="0"/>
            <a:ext cx="4326463" cy="3429000"/>
            <a:chOff x="4108808" y="0"/>
            <a:chExt cx="4326463" cy="3429000"/>
          </a:xfrm>
        </p:grpSpPr>
        <p:sp>
          <p:nvSpPr>
            <p:cNvPr id="6" name="Ορθογώνιο 5">
              <a:extLst>
                <a:ext uri="{FF2B5EF4-FFF2-40B4-BE49-F238E27FC236}">
                  <a16:creationId xmlns:a16="http://schemas.microsoft.com/office/drawing/2014/main" id="{6B8C4675-9AE2-5290-87DA-0B29B623C2D3}"/>
                </a:ext>
              </a:extLst>
            </p:cNvPr>
            <p:cNvSpPr/>
            <p:nvPr/>
          </p:nvSpPr>
          <p:spPr>
            <a:xfrm>
              <a:off x="4108808" y="0"/>
              <a:ext cx="4092793" cy="3429000"/>
            </a:xfrm>
            <a:prstGeom prst="rect">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1" name="Ισοσκελές τρίγωνο 20">
              <a:extLst>
                <a:ext uri="{FF2B5EF4-FFF2-40B4-BE49-F238E27FC236}">
                  <a16:creationId xmlns:a16="http://schemas.microsoft.com/office/drawing/2014/main" id="{AC01DCB6-8E3A-D35A-3B38-60A2FFD15F6A}"/>
                </a:ext>
              </a:extLst>
            </p:cNvPr>
            <p:cNvSpPr/>
            <p:nvPr/>
          </p:nvSpPr>
          <p:spPr>
            <a:xfrm rot="5400000">
              <a:off x="7950077" y="1583249"/>
              <a:ext cx="707886" cy="262503"/>
            </a:xfrm>
            <a:prstGeom prst="triangle">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42" name="TextBox 41">
              <a:extLst>
                <a:ext uri="{FF2B5EF4-FFF2-40B4-BE49-F238E27FC236}">
                  <a16:creationId xmlns:a16="http://schemas.microsoft.com/office/drawing/2014/main" id="{138D08A7-2EED-DC6C-B434-CC11E65EF16A}"/>
                </a:ext>
              </a:extLst>
            </p:cNvPr>
            <p:cNvSpPr txBox="1"/>
            <p:nvPr/>
          </p:nvSpPr>
          <p:spPr>
            <a:xfrm>
              <a:off x="4667029" y="1206667"/>
              <a:ext cx="2974694" cy="1015663"/>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Εξώθηση</a:t>
              </a:r>
              <a:endParaRPr lang="en-US" sz="3000" i="1" dirty="0">
                <a:ln>
                  <a:solidFill>
                    <a:srgbClr val="FFC000"/>
                  </a:solidFill>
                </a:ln>
                <a:solidFill>
                  <a:srgbClr val="FFC000"/>
                </a:solidFill>
                <a:latin typeface="Calibri" panose="020F0502020204030204"/>
              </a:endParaRPr>
            </a:p>
            <a:p>
              <a:pPr algn="ctr"/>
              <a:r>
                <a:rPr lang="en-US" sz="3000" i="1" dirty="0">
                  <a:ln>
                    <a:solidFill>
                      <a:srgbClr val="FFC000"/>
                    </a:solidFill>
                  </a:ln>
                  <a:solidFill>
                    <a:srgbClr val="FFC000"/>
                  </a:solidFill>
                  <a:latin typeface="Calibri" panose="020F0502020204030204"/>
                </a:rPr>
                <a:t>(Extrusion)</a:t>
              </a:r>
              <a:r>
                <a:rPr lang="el-GR" sz="3000" i="1" dirty="0">
                  <a:ln>
                    <a:solidFill>
                      <a:srgbClr val="FFC000"/>
                    </a:solidFill>
                  </a:ln>
                  <a:solidFill>
                    <a:srgbClr val="FFC000"/>
                  </a:solidFill>
                  <a:latin typeface="Calibri" panose="020F0502020204030204"/>
                </a:rPr>
                <a:t> </a:t>
              </a:r>
              <a:endParaRPr lang="el-GR" sz="3000" dirty="0"/>
            </a:p>
          </p:txBody>
        </p:sp>
      </p:grpSp>
      <p:grpSp>
        <p:nvGrpSpPr>
          <p:cNvPr id="51" name="Ομάδα 50">
            <a:extLst>
              <a:ext uri="{FF2B5EF4-FFF2-40B4-BE49-F238E27FC236}">
                <a16:creationId xmlns:a16="http://schemas.microsoft.com/office/drawing/2014/main" id="{9ECC32E7-1E68-2CBD-370F-207018F15809}"/>
              </a:ext>
            </a:extLst>
          </p:cNvPr>
          <p:cNvGrpSpPr/>
          <p:nvPr/>
        </p:nvGrpSpPr>
        <p:grpSpPr>
          <a:xfrm>
            <a:off x="5649" y="0"/>
            <a:ext cx="4368682" cy="3429000"/>
            <a:chOff x="8008" y="0"/>
            <a:chExt cx="4368682" cy="3429000"/>
          </a:xfrm>
        </p:grpSpPr>
        <p:sp>
          <p:nvSpPr>
            <p:cNvPr id="2" name="Ορθογώνιο 1">
              <a:extLst>
                <a:ext uri="{FF2B5EF4-FFF2-40B4-BE49-F238E27FC236}">
                  <a16:creationId xmlns:a16="http://schemas.microsoft.com/office/drawing/2014/main" id="{E7B2D80D-2F78-D23A-0D4E-6A5AF6E2AA1D}"/>
                </a:ext>
              </a:extLst>
            </p:cNvPr>
            <p:cNvSpPr/>
            <p:nvPr/>
          </p:nvSpPr>
          <p:spPr>
            <a:xfrm>
              <a:off x="8008" y="0"/>
              <a:ext cx="4107151" cy="3429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2" name="Ισοσκελές τρίγωνο 11">
              <a:extLst>
                <a:ext uri="{FF2B5EF4-FFF2-40B4-BE49-F238E27FC236}">
                  <a16:creationId xmlns:a16="http://schemas.microsoft.com/office/drawing/2014/main" id="{CA4088A2-52D2-AC1F-B2C7-E0AABCB10557}"/>
                </a:ext>
              </a:extLst>
            </p:cNvPr>
            <p:cNvSpPr/>
            <p:nvPr/>
          </p:nvSpPr>
          <p:spPr>
            <a:xfrm rot="5400000">
              <a:off x="3888392" y="1580145"/>
              <a:ext cx="707886" cy="268710"/>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6" name="TextBox 25">
              <a:extLst>
                <a:ext uri="{FF2B5EF4-FFF2-40B4-BE49-F238E27FC236}">
                  <a16:creationId xmlns:a16="http://schemas.microsoft.com/office/drawing/2014/main" id="{5A0E1B0D-EA79-A84B-FB4A-FC898A876590}"/>
                </a:ext>
              </a:extLst>
            </p:cNvPr>
            <p:cNvSpPr txBox="1"/>
            <p:nvPr/>
          </p:nvSpPr>
          <p:spPr>
            <a:xfrm>
              <a:off x="564657" y="1206666"/>
              <a:ext cx="2974694" cy="1015663"/>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Λυοφιλίωση</a:t>
              </a:r>
            </a:p>
            <a:p>
              <a:pPr algn="ctr"/>
              <a:r>
                <a:rPr lang="en-US" sz="3000" i="1" dirty="0">
                  <a:ln>
                    <a:solidFill>
                      <a:srgbClr val="FFC000"/>
                    </a:solidFill>
                  </a:ln>
                  <a:solidFill>
                    <a:srgbClr val="FFC000"/>
                  </a:solidFill>
                  <a:latin typeface="Calibri" panose="020F0502020204030204"/>
                </a:rPr>
                <a:t>(Freeze-Drying) </a:t>
              </a:r>
              <a:endParaRPr lang="el-GR" sz="3000" i="1" dirty="0">
                <a:ln>
                  <a:solidFill>
                    <a:srgbClr val="FFC000"/>
                  </a:solidFill>
                </a:ln>
                <a:solidFill>
                  <a:srgbClr val="FFC000"/>
                </a:solidFill>
                <a:latin typeface="Calibri" panose="020F0502020204030204"/>
              </a:endParaRPr>
            </a:p>
          </p:txBody>
        </p:sp>
      </p:grpSp>
      <p:sp>
        <p:nvSpPr>
          <p:cNvPr id="60" name="TextBox 59">
            <a:extLst>
              <a:ext uri="{FF2B5EF4-FFF2-40B4-BE49-F238E27FC236}">
                <a16:creationId xmlns:a16="http://schemas.microsoft.com/office/drawing/2014/main" id="{88C4AF24-F3BD-483E-6E59-475861F020B6}"/>
              </a:ext>
            </a:extLst>
          </p:cNvPr>
          <p:cNvSpPr txBox="1"/>
          <p:nvPr/>
        </p:nvSpPr>
        <p:spPr>
          <a:xfrm>
            <a:off x="0" y="0"/>
            <a:ext cx="629920" cy="369332"/>
          </a:xfrm>
          <a:prstGeom prst="rect">
            <a:avLst/>
          </a:prstGeom>
          <a:noFill/>
        </p:spPr>
        <p:txBody>
          <a:bodyPr wrap="square" rtlCol="0">
            <a:spAutoFit/>
          </a:bodyPr>
          <a:lstStyle/>
          <a:p>
            <a:pPr algn="ctr"/>
            <a:r>
              <a:rPr lang="en-US" dirty="0"/>
              <a:t>9</a:t>
            </a:r>
            <a:endParaRPr lang="el-GR" dirty="0"/>
          </a:p>
        </p:txBody>
      </p:sp>
      <p:grpSp>
        <p:nvGrpSpPr>
          <p:cNvPr id="61" name="Ομάδα 60">
            <a:extLst>
              <a:ext uri="{FF2B5EF4-FFF2-40B4-BE49-F238E27FC236}">
                <a16:creationId xmlns:a16="http://schemas.microsoft.com/office/drawing/2014/main" id="{0A2D6DEF-0E5A-6656-C984-3D180F2F44C8}"/>
              </a:ext>
            </a:extLst>
          </p:cNvPr>
          <p:cNvGrpSpPr/>
          <p:nvPr/>
        </p:nvGrpSpPr>
        <p:grpSpPr>
          <a:xfrm>
            <a:off x="-12460059" y="-11041"/>
            <a:ext cx="12464051" cy="3440041"/>
            <a:chOff x="2349" y="0"/>
            <a:chExt cx="12198214" cy="3440041"/>
          </a:xfrm>
        </p:grpSpPr>
        <p:grpSp>
          <p:nvGrpSpPr>
            <p:cNvPr id="62" name="Ομάδα 61">
              <a:extLst>
                <a:ext uri="{FF2B5EF4-FFF2-40B4-BE49-F238E27FC236}">
                  <a16:creationId xmlns:a16="http://schemas.microsoft.com/office/drawing/2014/main" id="{3309866E-DC54-084F-F891-DD0593B0BD59}"/>
                </a:ext>
              </a:extLst>
            </p:cNvPr>
            <p:cNvGrpSpPr/>
            <p:nvPr/>
          </p:nvGrpSpPr>
          <p:grpSpPr>
            <a:xfrm>
              <a:off x="2349" y="0"/>
              <a:ext cx="12198214" cy="3440041"/>
              <a:chOff x="0" y="-1"/>
              <a:chExt cx="12189651" cy="3440041"/>
            </a:xfrm>
          </p:grpSpPr>
          <p:sp>
            <p:nvSpPr>
              <p:cNvPr id="64" name="Ορθογώνιο 63">
                <a:extLst>
                  <a:ext uri="{FF2B5EF4-FFF2-40B4-BE49-F238E27FC236}">
                    <a16:creationId xmlns:a16="http://schemas.microsoft.com/office/drawing/2014/main" id="{DA35076E-AE79-6B8A-1D79-3D0528D5E0A5}"/>
                  </a:ext>
                </a:extLst>
              </p:cNvPr>
              <p:cNvSpPr/>
              <p:nvPr/>
            </p:nvSpPr>
            <p:spPr>
              <a:xfrm>
                <a:off x="0" y="-1"/>
                <a:ext cx="12189651" cy="3440041"/>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5" name="TextBox 64">
                <a:extLst>
                  <a:ext uri="{FF2B5EF4-FFF2-40B4-BE49-F238E27FC236}">
                    <a16:creationId xmlns:a16="http://schemas.microsoft.com/office/drawing/2014/main" id="{2B072266-7E5D-16AB-F0FF-00C3FB8FE077}"/>
                  </a:ext>
                </a:extLst>
              </p:cNvPr>
              <p:cNvSpPr txBox="1"/>
              <p:nvPr/>
            </p:nvSpPr>
            <p:spPr>
              <a:xfrm>
                <a:off x="0" y="1206666"/>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Λυοφιλίωση</a:t>
                </a:r>
                <a:endParaRPr lang="en-US" sz="3000" i="1" dirty="0">
                  <a:ln>
                    <a:solidFill>
                      <a:srgbClr val="FFC000"/>
                    </a:solidFill>
                  </a:ln>
                  <a:solidFill>
                    <a:srgbClr val="FFC000"/>
                  </a:solidFill>
                  <a:latin typeface="Calibri" panose="020F0502020204030204"/>
                </a:endParaRPr>
              </a:p>
              <a:p>
                <a:pPr algn="ctr"/>
                <a:r>
                  <a:rPr lang="en-US" sz="3000" i="1" dirty="0">
                    <a:ln>
                      <a:solidFill>
                        <a:srgbClr val="FFC000"/>
                      </a:solidFill>
                    </a:ln>
                    <a:solidFill>
                      <a:srgbClr val="FFC000"/>
                    </a:solidFill>
                    <a:latin typeface="Calibri" panose="020F0502020204030204"/>
                  </a:rPr>
                  <a:t>(Freeze-Drying) </a:t>
                </a:r>
                <a:endParaRPr lang="el-GR" sz="3000" i="1" dirty="0">
                  <a:ln>
                    <a:solidFill>
                      <a:srgbClr val="FFC000"/>
                    </a:solidFill>
                  </a:ln>
                  <a:solidFill>
                    <a:srgbClr val="FFC000"/>
                  </a:solidFill>
                  <a:latin typeface="Calibri" panose="020F0502020204030204"/>
                </a:endParaRPr>
              </a:p>
              <a:p>
                <a:pPr algn="ctr"/>
                <a:endParaRPr lang="el-GR" sz="3000" dirty="0"/>
              </a:p>
            </p:txBody>
          </p:sp>
        </p:grpSp>
        <p:sp>
          <p:nvSpPr>
            <p:cNvPr id="63" name="TextBox 62">
              <a:extLst>
                <a:ext uri="{FF2B5EF4-FFF2-40B4-BE49-F238E27FC236}">
                  <a16:creationId xmlns:a16="http://schemas.microsoft.com/office/drawing/2014/main" id="{91A0619D-CD53-C88F-AE99-50C6CA6F6660}"/>
                </a:ext>
              </a:extLst>
            </p:cNvPr>
            <p:cNvSpPr txBox="1"/>
            <p:nvPr/>
          </p:nvSpPr>
          <p:spPr>
            <a:xfrm>
              <a:off x="2872677" y="144836"/>
              <a:ext cx="8580474" cy="3139321"/>
            </a:xfrm>
            <a:prstGeom prst="rect">
              <a:avLst/>
            </a:prstGeom>
            <a:noFill/>
          </p:spPr>
          <p:txBody>
            <a:bodyPr wrap="square" rtlCol="0">
              <a:spAutoFit/>
            </a:bodyPr>
            <a:lstStyle/>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Δ</a:t>
              </a:r>
              <a:r>
                <a:rPr lang="el-GR" sz="1800" dirty="0">
                  <a:effectLst/>
                  <a:latin typeface="Calibri" panose="020F0502020204030204" pitchFamily="34" charset="0"/>
                  <a:ea typeface="Calibri" panose="020F0502020204030204" pitchFamily="34" charset="0"/>
                  <a:cs typeface="Arial" panose="020B0604020202020204" pitchFamily="34" charset="0"/>
                </a:rPr>
                <a:t>ιαδεδομένη τεχνική κατά την ενθυλάκωση </a:t>
              </a:r>
              <a:r>
                <a:rPr lang="el-GR" sz="1800" dirty="0" err="1">
                  <a:effectLst/>
                  <a:latin typeface="Calibri" panose="020F0502020204030204" pitchFamily="34" charset="0"/>
                  <a:ea typeface="Calibri" panose="020F0502020204030204" pitchFamily="34" charset="0"/>
                  <a:cs typeface="Arial" panose="020B0604020202020204" pitchFamily="34" charset="0"/>
                </a:rPr>
                <a:t>θερμοευαίσθητων</a:t>
              </a:r>
              <a:r>
                <a:rPr lang="el-GR" sz="1800" dirty="0">
                  <a:effectLst/>
                  <a:latin typeface="Calibri" panose="020F0502020204030204" pitchFamily="34" charset="0"/>
                  <a:ea typeface="Calibri" panose="020F0502020204030204" pitchFamily="34" charset="0"/>
                  <a:cs typeface="Arial" panose="020B0604020202020204" pitchFamily="34" charset="0"/>
                </a:rPr>
                <a:t> συστατικών</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Οι μικροκάψουλες </a:t>
              </a:r>
              <a:r>
                <a:rPr lang="el-GR" sz="1800" dirty="0" err="1">
                  <a:effectLst/>
                  <a:latin typeface="Calibri" panose="020F0502020204030204" pitchFamily="34" charset="0"/>
                  <a:ea typeface="Calibri" panose="020F0502020204030204" pitchFamily="34" charset="0"/>
                  <a:cs typeface="Arial" panose="020B0604020202020204" pitchFamily="34" charset="0"/>
                </a:rPr>
                <a:t>παγώνονται</a:t>
              </a:r>
              <a:r>
                <a:rPr lang="el-GR" sz="1800" dirty="0">
                  <a:effectLst/>
                  <a:latin typeface="Calibri" panose="020F0502020204030204" pitchFamily="34" charset="0"/>
                  <a:ea typeface="Calibri" panose="020F0502020204030204" pitchFamily="34" charset="0"/>
                  <a:cs typeface="Arial" panose="020B0604020202020204" pitchFamily="34" charset="0"/>
                </a:rPr>
                <a:t> μεταξύ -90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a:t>
              </a:r>
              <a:r>
                <a:rPr lang="el-GR" sz="1800" dirty="0">
                  <a:effectLst/>
                  <a:latin typeface="Calibri" panose="020F0502020204030204" pitchFamily="34" charset="0"/>
                  <a:ea typeface="Calibri" panose="020F0502020204030204" pitchFamily="34" charset="0"/>
                  <a:cs typeface="Arial" panose="020B0604020202020204" pitchFamily="34" charset="0"/>
                </a:rPr>
                <a:t>και -40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sz="1800" dirty="0">
                  <a:effectLst/>
                  <a:latin typeface="Calibri" panose="020F0502020204030204" pitchFamily="34" charset="0"/>
                  <a:ea typeface="Calibri" panose="020F0502020204030204" pitchFamily="34" charset="0"/>
                  <a:cs typeface="Arial" panose="020B0604020202020204" pitchFamily="34" charset="0"/>
                </a:rPr>
                <a:t>, σχεδόν όλο το νερό μετατρέπεται σε πάγο, ο πάγος αφαιρείται με εξάχνωση σε χαμηλή θερμοκρασία και πίεση</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Αποδοτική τεχνική ξήρανσης, ενισχύει την σταθερότητα </a:t>
              </a:r>
              <a:r>
                <a:rPr lang="el-GR" sz="1800" dirty="0" err="1">
                  <a:effectLst/>
                  <a:latin typeface="Calibri" panose="020F0502020204030204" pitchFamily="34" charset="0"/>
                  <a:ea typeface="Calibri" panose="020F0502020204030204" pitchFamily="34" charset="0"/>
                  <a:cs typeface="Arial" panose="020B0604020202020204" pitchFamily="34" charset="0"/>
                </a:rPr>
                <a:t>θερμοευαίσθητων</a:t>
              </a:r>
              <a:r>
                <a:rPr lang="el-GR" sz="1800" dirty="0">
                  <a:effectLst/>
                  <a:latin typeface="Calibri" panose="020F0502020204030204" pitchFamily="34" charset="0"/>
                  <a:ea typeface="Calibri" panose="020F0502020204030204" pitchFamily="34" charset="0"/>
                  <a:cs typeface="Arial" panose="020B0604020202020204" pitchFamily="34" charset="0"/>
                </a:rPr>
                <a:t> ουσιών, σταθεροποιεί τις κάψουλες, διατηρεί το μέγεθός τους, αυξάνει το πορώδες των καψουλών</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Εκτενής χρόνος κατεργασίας, υψηλή κατανάλωση ενέργεια</a:t>
              </a:r>
              <a:endParaRPr lang="el-GR" dirty="0"/>
            </a:p>
          </p:txBody>
        </p:sp>
      </p:grpSp>
    </p:spTree>
    <p:extLst>
      <p:ext uri="{BB962C8B-B14F-4D97-AF65-F5344CB8AC3E}">
        <p14:creationId xmlns:p14="http://schemas.microsoft.com/office/powerpoint/2010/main" val="14027647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35" name="Εικόνα 34" descr="Εικόνα που περιέχει οικιακή συσκευή, σχεδίαση&#10;&#10;Περιγραφή που δημιουργήθηκε αυτόματα">
            <a:extLst>
              <a:ext uri="{FF2B5EF4-FFF2-40B4-BE49-F238E27FC236}">
                <a16:creationId xmlns:a16="http://schemas.microsoft.com/office/drawing/2014/main" id="{B14A9491-DACD-DE2D-1495-A61AB1C2BADD}"/>
              </a:ext>
            </a:extLst>
          </p:cNvPr>
          <p:cNvPicPr>
            <a:picLocks noChangeAspect="1"/>
          </p:cNvPicPr>
          <p:nvPr/>
        </p:nvPicPr>
        <p:blipFill>
          <a:blip r:embed="rId3" cstate="print">
            <a:extLst>
              <a:ext uri="{28A0092B-C50C-407E-A947-70E740481C1C}">
                <a14:useLocalDpi xmlns:a14="http://schemas.microsoft.com/office/drawing/2010/main" val="0"/>
              </a:ext>
            </a:extLst>
          </a:blip>
          <a:srcRect l="22457" t="3876" r="22876" b="6512"/>
          <a:stretch/>
        </p:blipFill>
        <p:spPr>
          <a:xfrm>
            <a:off x="4765040" y="3708400"/>
            <a:ext cx="2661920" cy="2936240"/>
          </a:xfrm>
          <a:prstGeom prst="rect">
            <a:avLst/>
          </a:prstGeom>
        </p:spPr>
      </p:pic>
      <p:grpSp>
        <p:nvGrpSpPr>
          <p:cNvPr id="37" name="Ομάδα 36">
            <a:extLst>
              <a:ext uri="{FF2B5EF4-FFF2-40B4-BE49-F238E27FC236}">
                <a16:creationId xmlns:a16="http://schemas.microsoft.com/office/drawing/2014/main" id="{8573CC77-F06A-A39C-0781-BC3CA4D4A6DF}"/>
              </a:ext>
            </a:extLst>
          </p:cNvPr>
          <p:cNvGrpSpPr/>
          <p:nvPr/>
        </p:nvGrpSpPr>
        <p:grpSpPr>
          <a:xfrm>
            <a:off x="2349" y="-22084"/>
            <a:ext cx="12464051" cy="3440041"/>
            <a:chOff x="2349" y="0"/>
            <a:chExt cx="12198214" cy="3440041"/>
          </a:xfrm>
        </p:grpSpPr>
        <p:grpSp>
          <p:nvGrpSpPr>
            <p:cNvPr id="29" name="Ομάδα 28">
              <a:extLst>
                <a:ext uri="{FF2B5EF4-FFF2-40B4-BE49-F238E27FC236}">
                  <a16:creationId xmlns:a16="http://schemas.microsoft.com/office/drawing/2014/main" id="{7718803B-61DD-D87E-88A3-EFB38AE71465}"/>
                </a:ext>
              </a:extLst>
            </p:cNvPr>
            <p:cNvGrpSpPr/>
            <p:nvPr/>
          </p:nvGrpSpPr>
          <p:grpSpPr>
            <a:xfrm>
              <a:off x="2349" y="0"/>
              <a:ext cx="12198214" cy="3440041"/>
              <a:chOff x="0" y="-1"/>
              <a:chExt cx="12189651" cy="3440041"/>
            </a:xfrm>
          </p:grpSpPr>
          <p:sp>
            <p:nvSpPr>
              <p:cNvPr id="5" name="Ορθογώνιο 4">
                <a:extLst>
                  <a:ext uri="{FF2B5EF4-FFF2-40B4-BE49-F238E27FC236}">
                    <a16:creationId xmlns:a16="http://schemas.microsoft.com/office/drawing/2014/main" id="{248ABD9F-9A67-EB0A-EEC1-21FB231EE438}"/>
                  </a:ext>
                </a:extLst>
              </p:cNvPr>
              <p:cNvSpPr/>
              <p:nvPr/>
            </p:nvSpPr>
            <p:spPr>
              <a:xfrm>
                <a:off x="0" y="-1"/>
                <a:ext cx="12189651" cy="3440041"/>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7" name="TextBox 16">
                <a:extLst>
                  <a:ext uri="{FF2B5EF4-FFF2-40B4-BE49-F238E27FC236}">
                    <a16:creationId xmlns:a16="http://schemas.microsoft.com/office/drawing/2014/main" id="{4BF6E086-7B2F-9F7D-8C4E-475A1D27914F}"/>
                  </a:ext>
                </a:extLst>
              </p:cNvPr>
              <p:cNvSpPr txBox="1"/>
              <p:nvPr/>
            </p:nvSpPr>
            <p:spPr>
              <a:xfrm>
                <a:off x="0" y="1206666"/>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Λυοφιλίωση</a:t>
                </a:r>
                <a:endParaRPr lang="en-US" sz="3000" i="1" dirty="0">
                  <a:ln>
                    <a:solidFill>
                      <a:srgbClr val="FFC000"/>
                    </a:solidFill>
                  </a:ln>
                  <a:solidFill>
                    <a:srgbClr val="FFC000"/>
                  </a:solidFill>
                  <a:latin typeface="Calibri" panose="020F0502020204030204"/>
                </a:endParaRPr>
              </a:p>
              <a:p>
                <a:pPr algn="ctr"/>
                <a:r>
                  <a:rPr lang="en-US" sz="3000" i="1" dirty="0">
                    <a:ln>
                      <a:solidFill>
                        <a:srgbClr val="FFC000"/>
                      </a:solidFill>
                    </a:ln>
                    <a:solidFill>
                      <a:srgbClr val="FFC000"/>
                    </a:solidFill>
                    <a:latin typeface="Calibri" panose="020F0502020204030204"/>
                  </a:rPr>
                  <a:t>(Freeze-Drying) </a:t>
                </a:r>
                <a:endParaRPr lang="el-GR" sz="3000" i="1" dirty="0">
                  <a:ln>
                    <a:solidFill>
                      <a:srgbClr val="FFC000"/>
                    </a:solidFill>
                  </a:ln>
                  <a:solidFill>
                    <a:srgbClr val="FFC000"/>
                  </a:solidFill>
                  <a:latin typeface="Calibri" panose="020F0502020204030204"/>
                </a:endParaRPr>
              </a:p>
              <a:p>
                <a:pPr algn="ctr"/>
                <a:endParaRPr lang="el-GR" sz="3000" dirty="0"/>
              </a:p>
            </p:txBody>
          </p:sp>
        </p:grpSp>
        <p:sp>
          <p:nvSpPr>
            <p:cNvPr id="36" name="TextBox 35">
              <a:extLst>
                <a:ext uri="{FF2B5EF4-FFF2-40B4-BE49-F238E27FC236}">
                  <a16:creationId xmlns:a16="http://schemas.microsoft.com/office/drawing/2014/main" id="{5C0D0CD3-5705-A643-D03C-018AADDAD47D}"/>
                </a:ext>
              </a:extLst>
            </p:cNvPr>
            <p:cNvSpPr txBox="1"/>
            <p:nvPr/>
          </p:nvSpPr>
          <p:spPr>
            <a:xfrm>
              <a:off x="2872677" y="144836"/>
              <a:ext cx="8580474" cy="3139321"/>
            </a:xfrm>
            <a:prstGeom prst="rect">
              <a:avLst/>
            </a:prstGeom>
            <a:noFill/>
          </p:spPr>
          <p:txBody>
            <a:bodyPr wrap="square" rtlCol="0">
              <a:spAutoFit/>
            </a:bodyPr>
            <a:lstStyle/>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Δ</a:t>
              </a:r>
              <a:r>
                <a:rPr lang="el-GR" sz="1800" dirty="0">
                  <a:effectLst/>
                  <a:latin typeface="Calibri" panose="020F0502020204030204" pitchFamily="34" charset="0"/>
                  <a:ea typeface="Calibri" panose="020F0502020204030204" pitchFamily="34" charset="0"/>
                  <a:cs typeface="Arial" panose="020B0604020202020204" pitchFamily="34" charset="0"/>
                </a:rPr>
                <a:t>ιαδεδομένη τεχνική κατά την ενθυλάκωση </a:t>
              </a:r>
              <a:r>
                <a:rPr lang="el-GR" sz="1800" dirty="0" err="1">
                  <a:effectLst/>
                  <a:latin typeface="Calibri" panose="020F0502020204030204" pitchFamily="34" charset="0"/>
                  <a:ea typeface="Calibri" panose="020F0502020204030204" pitchFamily="34" charset="0"/>
                  <a:cs typeface="Arial" panose="020B0604020202020204" pitchFamily="34" charset="0"/>
                </a:rPr>
                <a:t>θερμοευαίσθητων</a:t>
              </a:r>
              <a:r>
                <a:rPr lang="el-GR" sz="1800" dirty="0">
                  <a:effectLst/>
                  <a:latin typeface="Calibri" panose="020F0502020204030204" pitchFamily="34" charset="0"/>
                  <a:ea typeface="Calibri" panose="020F0502020204030204" pitchFamily="34" charset="0"/>
                  <a:cs typeface="Arial" panose="020B0604020202020204" pitchFamily="34" charset="0"/>
                </a:rPr>
                <a:t> συστατικών</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Arial" panose="020B0604020202020204" pitchFamily="34" charset="0"/>
                </a:rPr>
                <a:t>Οι μικροκάψουλες </a:t>
              </a:r>
              <a:r>
                <a:rPr lang="el-GR" sz="1800" dirty="0" err="1">
                  <a:effectLst/>
                  <a:latin typeface="Calibri" panose="020F0502020204030204" pitchFamily="34" charset="0"/>
                  <a:ea typeface="Calibri" panose="020F0502020204030204" pitchFamily="34" charset="0"/>
                  <a:cs typeface="Arial" panose="020B0604020202020204" pitchFamily="34" charset="0"/>
                </a:rPr>
                <a:t>παγώνονται</a:t>
              </a:r>
              <a:r>
                <a:rPr lang="el-GR" sz="1800" dirty="0">
                  <a:effectLst/>
                  <a:latin typeface="Calibri" panose="020F0502020204030204" pitchFamily="34" charset="0"/>
                  <a:ea typeface="Calibri" panose="020F0502020204030204" pitchFamily="34" charset="0"/>
                  <a:cs typeface="Arial" panose="020B0604020202020204" pitchFamily="34" charset="0"/>
                </a:rPr>
                <a:t> μεταξύ -90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a:t>
              </a:r>
              <a:r>
                <a:rPr lang="el-GR" sz="1800" dirty="0">
                  <a:effectLst/>
                  <a:latin typeface="Calibri" panose="020F0502020204030204" pitchFamily="34" charset="0"/>
                  <a:ea typeface="Calibri" panose="020F0502020204030204" pitchFamily="34" charset="0"/>
                  <a:cs typeface="Arial" panose="020B0604020202020204" pitchFamily="34" charset="0"/>
                </a:rPr>
                <a:t>και -40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sz="1800" dirty="0">
                  <a:effectLst/>
                  <a:latin typeface="Calibri" panose="020F0502020204030204" pitchFamily="34" charset="0"/>
                  <a:ea typeface="Calibri" panose="020F0502020204030204" pitchFamily="34" charset="0"/>
                  <a:cs typeface="Arial" panose="020B0604020202020204" pitchFamily="34" charset="0"/>
                </a:rPr>
                <a:t>, σχεδόν όλο το νερό μετατρέπεται σε πάγο, ο πάγος αφαιρείται με εξάχνωση σε χαμηλή θερμοκρασία και πίεση</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Αποδοτική τεχνική ξήρανσης, ενισχύει την σταθερότητα </a:t>
              </a:r>
              <a:r>
                <a:rPr lang="el-GR" sz="1800" dirty="0" err="1">
                  <a:effectLst/>
                  <a:latin typeface="Calibri" panose="020F0502020204030204" pitchFamily="34" charset="0"/>
                  <a:ea typeface="Calibri" panose="020F0502020204030204" pitchFamily="34" charset="0"/>
                  <a:cs typeface="Arial" panose="020B0604020202020204" pitchFamily="34" charset="0"/>
                </a:rPr>
                <a:t>θερμοευαίσθητων</a:t>
              </a:r>
              <a:r>
                <a:rPr lang="el-GR" sz="1800" dirty="0">
                  <a:effectLst/>
                  <a:latin typeface="Calibri" panose="020F0502020204030204" pitchFamily="34" charset="0"/>
                  <a:ea typeface="Calibri" panose="020F0502020204030204" pitchFamily="34" charset="0"/>
                  <a:cs typeface="Arial" panose="020B0604020202020204" pitchFamily="34" charset="0"/>
                </a:rPr>
                <a:t> ουσιών, σταθεροποιεί τις κάψουλες, διατηρεί το μέγεθός τους, αυξάνει το πορώδες των καψουλών</a:t>
              </a: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Εκτενής χρόνος κατεργασίας, υψηλή κατανάλωση ενέργεια</a:t>
              </a:r>
              <a:endParaRPr lang="el-GR" dirty="0"/>
            </a:p>
          </p:txBody>
        </p:sp>
      </p:grpSp>
      <p:sp>
        <p:nvSpPr>
          <p:cNvPr id="38" name="TextBox 37">
            <a:extLst>
              <a:ext uri="{FF2B5EF4-FFF2-40B4-BE49-F238E27FC236}">
                <a16:creationId xmlns:a16="http://schemas.microsoft.com/office/drawing/2014/main" id="{454F9BD7-0434-F5AA-8240-D6273DB15E0E}"/>
              </a:ext>
            </a:extLst>
          </p:cNvPr>
          <p:cNvSpPr txBox="1"/>
          <p:nvPr/>
        </p:nvSpPr>
        <p:spPr>
          <a:xfrm>
            <a:off x="0" y="0"/>
            <a:ext cx="629920" cy="369332"/>
          </a:xfrm>
          <a:prstGeom prst="rect">
            <a:avLst/>
          </a:prstGeom>
          <a:noFill/>
        </p:spPr>
        <p:txBody>
          <a:bodyPr wrap="square" rtlCol="0">
            <a:spAutoFit/>
          </a:bodyPr>
          <a:lstStyle/>
          <a:p>
            <a:pPr algn="ctr"/>
            <a:r>
              <a:rPr lang="en-US" dirty="0"/>
              <a:t>9</a:t>
            </a:r>
            <a:endParaRPr lang="el-GR" dirty="0"/>
          </a:p>
        </p:txBody>
      </p:sp>
      <p:grpSp>
        <p:nvGrpSpPr>
          <p:cNvPr id="44" name="Ομάδα 43">
            <a:extLst>
              <a:ext uri="{FF2B5EF4-FFF2-40B4-BE49-F238E27FC236}">
                <a16:creationId xmlns:a16="http://schemas.microsoft.com/office/drawing/2014/main" id="{814EE531-9A58-AA89-E413-B843A29183D1}"/>
              </a:ext>
            </a:extLst>
          </p:cNvPr>
          <p:cNvGrpSpPr/>
          <p:nvPr/>
        </p:nvGrpSpPr>
        <p:grpSpPr>
          <a:xfrm>
            <a:off x="20393640" y="3417957"/>
            <a:ext cx="4257662" cy="3440043"/>
            <a:chOff x="8196840" y="3417957"/>
            <a:chExt cx="4257662" cy="3440043"/>
          </a:xfrm>
        </p:grpSpPr>
        <p:sp>
          <p:nvSpPr>
            <p:cNvPr id="50" name="Ορθογώνιο 49">
              <a:extLst>
                <a:ext uri="{FF2B5EF4-FFF2-40B4-BE49-F238E27FC236}">
                  <a16:creationId xmlns:a16="http://schemas.microsoft.com/office/drawing/2014/main" id="{BB2C80B4-DAB3-AD17-B9B6-AF6D18A58939}"/>
                </a:ext>
              </a:extLst>
            </p:cNvPr>
            <p:cNvSpPr/>
            <p:nvPr/>
          </p:nvSpPr>
          <p:spPr>
            <a:xfrm>
              <a:off x="8196840" y="3417957"/>
              <a:ext cx="3992056" cy="3440043"/>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1" name="Ισοσκελές τρίγωνο 50">
              <a:extLst>
                <a:ext uri="{FF2B5EF4-FFF2-40B4-BE49-F238E27FC236}">
                  <a16:creationId xmlns:a16="http://schemas.microsoft.com/office/drawing/2014/main" id="{54425368-D663-BD6B-C9AB-984FE9F97C83}"/>
                </a:ext>
              </a:extLst>
            </p:cNvPr>
            <p:cNvSpPr/>
            <p:nvPr/>
          </p:nvSpPr>
          <p:spPr>
            <a:xfrm rot="5400000">
              <a:off x="11969308" y="5012249"/>
              <a:ext cx="707886" cy="262503"/>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2" name="TextBox 51">
              <a:extLst>
                <a:ext uri="{FF2B5EF4-FFF2-40B4-BE49-F238E27FC236}">
                  <a16:creationId xmlns:a16="http://schemas.microsoft.com/office/drawing/2014/main" id="{A223B58A-0E5E-B644-38BE-01491E3DF422}"/>
                </a:ext>
              </a:extLst>
            </p:cNvPr>
            <p:cNvSpPr txBox="1"/>
            <p:nvPr/>
          </p:nvSpPr>
          <p:spPr>
            <a:xfrm>
              <a:off x="8707073" y="4635668"/>
              <a:ext cx="2974694" cy="1015663"/>
            </a:xfrm>
            <a:prstGeom prst="rect">
              <a:avLst/>
            </a:prstGeom>
            <a:noFill/>
          </p:spPr>
          <p:txBody>
            <a:bodyPr wrap="square" rtlCol="0">
              <a:spAutoFit/>
            </a:bodyPr>
            <a:lstStyle/>
            <a:p>
              <a:pPr algn="ctr"/>
              <a:r>
                <a:rPr lang="el-GR" sz="3000" i="1" dirty="0">
                  <a:solidFill>
                    <a:schemeClr val="accent4">
                      <a:lumMod val="75000"/>
                    </a:schemeClr>
                  </a:solidFill>
                  <a:latin typeface="Calibri" panose="020F0502020204030204"/>
                </a:rPr>
                <a:t>Συγκατακρήμνιση (</a:t>
              </a:r>
              <a:r>
                <a:rPr lang="en-US" sz="3000" i="1" dirty="0">
                  <a:solidFill>
                    <a:schemeClr val="accent4">
                      <a:lumMod val="75000"/>
                    </a:schemeClr>
                  </a:solidFill>
                  <a:latin typeface="Calibri" panose="020F0502020204030204"/>
                </a:rPr>
                <a:t>Coacervation</a:t>
              </a:r>
              <a:r>
                <a:rPr lang="el-GR" sz="3000" i="1" dirty="0">
                  <a:solidFill>
                    <a:schemeClr val="accent4">
                      <a:lumMod val="75000"/>
                    </a:schemeClr>
                  </a:solidFill>
                  <a:latin typeface="Calibri" panose="020F0502020204030204"/>
                </a:rPr>
                <a:t>)</a:t>
              </a:r>
            </a:p>
          </p:txBody>
        </p:sp>
      </p:grpSp>
      <p:grpSp>
        <p:nvGrpSpPr>
          <p:cNvPr id="53" name="Ομάδα 52">
            <a:extLst>
              <a:ext uri="{FF2B5EF4-FFF2-40B4-BE49-F238E27FC236}">
                <a16:creationId xmlns:a16="http://schemas.microsoft.com/office/drawing/2014/main" id="{37C65F8E-F535-75B3-00AE-F86C0E9351AB}"/>
              </a:ext>
            </a:extLst>
          </p:cNvPr>
          <p:cNvGrpSpPr/>
          <p:nvPr/>
        </p:nvGrpSpPr>
        <p:grpSpPr>
          <a:xfrm>
            <a:off x="16303951" y="3429000"/>
            <a:ext cx="4328119" cy="3429000"/>
            <a:chOff x="4107151" y="3429000"/>
            <a:chExt cx="4328119" cy="3429000"/>
          </a:xfrm>
        </p:grpSpPr>
        <p:sp>
          <p:nvSpPr>
            <p:cNvPr id="54" name="Ορθογώνιο 53">
              <a:extLst>
                <a:ext uri="{FF2B5EF4-FFF2-40B4-BE49-F238E27FC236}">
                  <a16:creationId xmlns:a16="http://schemas.microsoft.com/office/drawing/2014/main" id="{7CC0E4FF-8F26-3F92-8D94-AA7BF7C144F1}"/>
                </a:ext>
              </a:extLst>
            </p:cNvPr>
            <p:cNvSpPr/>
            <p:nvPr/>
          </p:nvSpPr>
          <p:spPr>
            <a:xfrm>
              <a:off x="4107151" y="3429000"/>
              <a:ext cx="4092793" cy="3429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5" name="Ισοσκελές τρίγωνο 54">
              <a:extLst>
                <a:ext uri="{FF2B5EF4-FFF2-40B4-BE49-F238E27FC236}">
                  <a16:creationId xmlns:a16="http://schemas.microsoft.com/office/drawing/2014/main" id="{9AF60283-ABA7-CDA1-402E-0733B67DCAA7}"/>
                </a:ext>
              </a:extLst>
            </p:cNvPr>
            <p:cNvSpPr/>
            <p:nvPr/>
          </p:nvSpPr>
          <p:spPr>
            <a:xfrm rot="5400000">
              <a:off x="7950076" y="5012249"/>
              <a:ext cx="707886" cy="262503"/>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6" name="TextBox 55">
              <a:extLst>
                <a:ext uri="{FF2B5EF4-FFF2-40B4-BE49-F238E27FC236}">
                  <a16:creationId xmlns:a16="http://schemas.microsoft.com/office/drawing/2014/main" id="{5FF226A5-23F9-B758-930C-90C722C40DA2}"/>
                </a:ext>
              </a:extLst>
            </p:cNvPr>
            <p:cNvSpPr txBox="1"/>
            <p:nvPr/>
          </p:nvSpPr>
          <p:spPr>
            <a:xfrm>
              <a:off x="4671808" y="4404836"/>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Ξήρανση με Εκνέφωση</a:t>
              </a:r>
              <a:endParaRPr lang="en-US" sz="3000" i="1" dirty="0">
                <a:ln>
                  <a:solidFill>
                    <a:srgbClr val="FFC000"/>
                  </a:solidFill>
                </a:ln>
                <a:solidFill>
                  <a:srgbClr val="FFC000"/>
                </a:solidFill>
                <a:latin typeface="Calibri" panose="020F0502020204030204"/>
              </a:endParaRPr>
            </a:p>
            <a:p>
              <a:pPr algn="ctr"/>
              <a:r>
                <a:rPr lang="el-GR" sz="3000" i="1" dirty="0">
                  <a:ln>
                    <a:solidFill>
                      <a:srgbClr val="FFC000"/>
                    </a:solidFill>
                  </a:ln>
                  <a:solidFill>
                    <a:srgbClr val="FFC000"/>
                  </a:solidFill>
                  <a:latin typeface="Calibri" panose="020F0502020204030204"/>
                </a:rPr>
                <a:t> (</a:t>
              </a:r>
              <a:r>
                <a:rPr lang="en-US" sz="3000" i="1" dirty="0">
                  <a:ln>
                    <a:solidFill>
                      <a:srgbClr val="FFC000"/>
                    </a:solidFill>
                  </a:ln>
                  <a:solidFill>
                    <a:srgbClr val="FFC000"/>
                  </a:solidFill>
                  <a:latin typeface="Calibri" panose="020F0502020204030204"/>
                </a:rPr>
                <a:t>Spray Drying)</a:t>
              </a:r>
              <a:endParaRPr lang="el-GR" sz="3000" dirty="0"/>
            </a:p>
          </p:txBody>
        </p:sp>
      </p:grpSp>
      <p:grpSp>
        <p:nvGrpSpPr>
          <p:cNvPr id="57" name="Ομάδα 56">
            <a:extLst>
              <a:ext uri="{FF2B5EF4-FFF2-40B4-BE49-F238E27FC236}">
                <a16:creationId xmlns:a16="http://schemas.microsoft.com/office/drawing/2014/main" id="{05E5A33F-0C79-FDF1-97F8-A9F583960B8F}"/>
              </a:ext>
            </a:extLst>
          </p:cNvPr>
          <p:cNvGrpSpPr/>
          <p:nvPr/>
        </p:nvGrpSpPr>
        <p:grpSpPr>
          <a:xfrm>
            <a:off x="12192000" y="3429000"/>
            <a:ext cx="4367171" cy="3429000"/>
            <a:chOff x="-4800" y="3429000"/>
            <a:chExt cx="4367171" cy="3429000"/>
          </a:xfrm>
        </p:grpSpPr>
        <p:sp>
          <p:nvSpPr>
            <p:cNvPr id="58" name="Ορθογώνιο 57">
              <a:extLst>
                <a:ext uri="{FF2B5EF4-FFF2-40B4-BE49-F238E27FC236}">
                  <a16:creationId xmlns:a16="http://schemas.microsoft.com/office/drawing/2014/main" id="{7E7EC8C0-FE62-4230-1B7F-DE910D4C637B}"/>
                </a:ext>
              </a:extLst>
            </p:cNvPr>
            <p:cNvSpPr/>
            <p:nvPr/>
          </p:nvSpPr>
          <p:spPr>
            <a:xfrm>
              <a:off x="-4800" y="3429000"/>
              <a:ext cx="4113608" cy="3429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9" name="Ισοσκελές τρίγωνο 58">
              <a:extLst>
                <a:ext uri="{FF2B5EF4-FFF2-40B4-BE49-F238E27FC236}">
                  <a16:creationId xmlns:a16="http://schemas.microsoft.com/office/drawing/2014/main" id="{42C7C1CF-CBA2-AEF3-5A15-2D57C039DF94}"/>
                </a:ext>
              </a:extLst>
            </p:cNvPr>
            <p:cNvSpPr/>
            <p:nvPr/>
          </p:nvSpPr>
          <p:spPr>
            <a:xfrm rot="5400000">
              <a:off x="3877177" y="5012249"/>
              <a:ext cx="707886" cy="262503"/>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0" name="TextBox 59">
              <a:extLst>
                <a:ext uri="{FF2B5EF4-FFF2-40B4-BE49-F238E27FC236}">
                  <a16:creationId xmlns:a16="http://schemas.microsoft.com/office/drawing/2014/main" id="{DF072AFD-AFDE-58E8-059A-3C15A23706AB}"/>
                </a:ext>
              </a:extLst>
            </p:cNvPr>
            <p:cNvSpPr txBox="1"/>
            <p:nvPr/>
          </p:nvSpPr>
          <p:spPr>
            <a:xfrm>
              <a:off x="564657" y="4399314"/>
              <a:ext cx="2974694" cy="1477328"/>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Ψύξη με Εκνέφωση</a:t>
              </a:r>
              <a:r>
                <a:rPr lang="en-US" sz="3000" i="1" dirty="0">
                  <a:ln>
                    <a:solidFill>
                      <a:srgbClr val="FFC000"/>
                    </a:solidFill>
                  </a:ln>
                  <a:solidFill>
                    <a:srgbClr val="FFC000"/>
                  </a:solidFill>
                  <a:latin typeface="Calibri" panose="020F0502020204030204"/>
                </a:rPr>
                <a:t> </a:t>
              </a:r>
            </a:p>
            <a:p>
              <a:pPr algn="ctr"/>
              <a:r>
                <a:rPr lang="en-US" sz="3000" i="1" dirty="0">
                  <a:ln>
                    <a:solidFill>
                      <a:srgbClr val="FFC000"/>
                    </a:solidFill>
                  </a:ln>
                  <a:solidFill>
                    <a:srgbClr val="FFC000"/>
                  </a:solidFill>
                  <a:latin typeface="Calibri" panose="020F0502020204030204"/>
                </a:rPr>
                <a:t>(Spray Cooling)</a:t>
              </a:r>
              <a:endParaRPr lang="el-GR" sz="3000" dirty="0"/>
            </a:p>
          </p:txBody>
        </p:sp>
      </p:grpSp>
      <p:grpSp>
        <p:nvGrpSpPr>
          <p:cNvPr id="61" name="Ομάδα 60">
            <a:extLst>
              <a:ext uri="{FF2B5EF4-FFF2-40B4-BE49-F238E27FC236}">
                <a16:creationId xmlns:a16="http://schemas.microsoft.com/office/drawing/2014/main" id="{531B1431-9A6E-A793-FBFE-25DA9B2F5B48}"/>
              </a:ext>
            </a:extLst>
          </p:cNvPr>
          <p:cNvGrpSpPr/>
          <p:nvPr/>
        </p:nvGrpSpPr>
        <p:grpSpPr>
          <a:xfrm>
            <a:off x="20396744" y="0"/>
            <a:ext cx="4254558" cy="3429000"/>
            <a:chOff x="8199944" y="0"/>
            <a:chExt cx="4254558" cy="3429000"/>
          </a:xfrm>
        </p:grpSpPr>
        <p:sp>
          <p:nvSpPr>
            <p:cNvPr id="62" name="Ορθογώνιο 61">
              <a:extLst>
                <a:ext uri="{FF2B5EF4-FFF2-40B4-BE49-F238E27FC236}">
                  <a16:creationId xmlns:a16="http://schemas.microsoft.com/office/drawing/2014/main" id="{F8D8033A-2D32-3690-7D35-1C95A76B918C}"/>
                </a:ext>
              </a:extLst>
            </p:cNvPr>
            <p:cNvSpPr/>
            <p:nvPr/>
          </p:nvSpPr>
          <p:spPr>
            <a:xfrm>
              <a:off x="8199944" y="0"/>
              <a:ext cx="3992056" cy="3429000"/>
            </a:xfrm>
            <a:prstGeom prst="rect">
              <a:avLst/>
            </a:prstGeom>
            <a:solidFill>
              <a:srgbClr val="8DC3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3" name="Ισοσκελές τρίγωνο 62">
              <a:extLst>
                <a:ext uri="{FF2B5EF4-FFF2-40B4-BE49-F238E27FC236}">
                  <a16:creationId xmlns:a16="http://schemas.microsoft.com/office/drawing/2014/main" id="{05908237-18AE-0D85-DB8A-030D615D7195}"/>
                </a:ext>
              </a:extLst>
            </p:cNvPr>
            <p:cNvSpPr/>
            <p:nvPr/>
          </p:nvSpPr>
          <p:spPr>
            <a:xfrm rot="5400000">
              <a:off x="11969308" y="1583249"/>
              <a:ext cx="707886" cy="262503"/>
            </a:xfrm>
            <a:prstGeom prst="triangle">
              <a:avLst/>
            </a:prstGeom>
            <a:solidFill>
              <a:srgbClr val="8DC3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4" name="TextBox 63">
              <a:extLst>
                <a:ext uri="{FF2B5EF4-FFF2-40B4-BE49-F238E27FC236}">
                  <a16:creationId xmlns:a16="http://schemas.microsoft.com/office/drawing/2014/main" id="{11A80616-72BD-D214-8630-8705EC9CA88A}"/>
                </a:ext>
              </a:extLst>
            </p:cNvPr>
            <p:cNvSpPr txBox="1"/>
            <p:nvPr/>
          </p:nvSpPr>
          <p:spPr>
            <a:xfrm>
              <a:off x="8659084" y="514171"/>
              <a:ext cx="2974694" cy="2400657"/>
            </a:xfrm>
            <a:prstGeom prst="rect">
              <a:avLst/>
            </a:prstGeom>
            <a:noFill/>
          </p:spPr>
          <p:txBody>
            <a:bodyPr wrap="square" rtlCol="0">
              <a:spAutoFit/>
            </a:bodyPr>
            <a:lstStyle/>
            <a:p>
              <a:pPr algn="ctr"/>
              <a:r>
                <a:rPr lang="el-GR" sz="3000" i="1" dirty="0">
                  <a:solidFill>
                    <a:schemeClr val="accent4">
                      <a:lumMod val="75000"/>
                    </a:schemeClr>
                  </a:solidFill>
                  <a:latin typeface="Calibri" panose="020F0502020204030204"/>
                </a:rPr>
                <a:t>Επικάλυψη με Ρευστοποιημένη Στιβάδα </a:t>
              </a:r>
              <a:endParaRPr lang="en-US" sz="3000" i="1" dirty="0">
                <a:solidFill>
                  <a:schemeClr val="accent4">
                    <a:lumMod val="75000"/>
                  </a:schemeClr>
                </a:solidFill>
                <a:latin typeface="Calibri" panose="020F0502020204030204"/>
              </a:endParaRPr>
            </a:p>
            <a:p>
              <a:pPr algn="ctr"/>
              <a:r>
                <a:rPr lang="en-US" sz="3000" i="1" dirty="0">
                  <a:solidFill>
                    <a:schemeClr val="accent4">
                      <a:lumMod val="75000"/>
                    </a:schemeClr>
                  </a:solidFill>
                  <a:latin typeface="Calibri" panose="020F0502020204030204"/>
                </a:rPr>
                <a:t>(Fluidized Bed Coating)</a:t>
              </a:r>
              <a:endParaRPr lang="el-GR" sz="3000" i="1" dirty="0">
                <a:solidFill>
                  <a:schemeClr val="accent4">
                    <a:lumMod val="75000"/>
                  </a:schemeClr>
                </a:solidFill>
                <a:latin typeface="Calibri" panose="020F0502020204030204"/>
              </a:endParaRPr>
            </a:p>
          </p:txBody>
        </p:sp>
      </p:grpSp>
      <p:grpSp>
        <p:nvGrpSpPr>
          <p:cNvPr id="65" name="Ομάδα 64">
            <a:extLst>
              <a:ext uri="{FF2B5EF4-FFF2-40B4-BE49-F238E27FC236}">
                <a16:creationId xmlns:a16="http://schemas.microsoft.com/office/drawing/2014/main" id="{31370390-7C0C-2C8C-2A2D-42D32DAC2E3F}"/>
              </a:ext>
            </a:extLst>
          </p:cNvPr>
          <p:cNvGrpSpPr/>
          <p:nvPr/>
        </p:nvGrpSpPr>
        <p:grpSpPr>
          <a:xfrm>
            <a:off x="16305608" y="0"/>
            <a:ext cx="4326463" cy="3429000"/>
            <a:chOff x="4108808" y="0"/>
            <a:chExt cx="4326463" cy="3429000"/>
          </a:xfrm>
        </p:grpSpPr>
        <p:sp>
          <p:nvSpPr>
            <p:cNvPr id="66" name="Ορθογώνιο 65">
              <a:extLst>
                <a:ext uri="{FF2B5EF4-FFF2-40B4-BE49-F238E27FC236}">
                  <a16:creationId xmlns:a16="http://schemas.microsoft.com/office/drawing/2014/main" id="{DA1A745D-0BD8-7D5B-CBC7-6FE1AB741B74}"/>
                </a:ext>
              </a:extLst>
            </p:cNvPr>
            <p:cNvSpPr/>
            <p:nvPr/>
          </p:nvSpPr>
          <p:spPr>
            <a:xfrm>
              <a:off x="4108808" y="0"/>
              <a:ext cx="4092793" cy="3429000"/>
            </a:xfrm>
            <a:prstGeom prst="rect">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7" name="Ισοσκελές τρίγωνο 66">
              <a:extLst>
                <a:ext uri="{FF2B5EF4-FFF2-40B4-BE49-F238E27FC236}">
                  <a16:creationId xmlns:a16="http://schemas.microsoft.com/office/drawing/2014/main" id="{3FAC4276-D012-AA69-A3E7-A3E345B85BB1}"/>
                </a:ext>
              </a:extLst>
            </p:cNvPr>
            <p:cNvSpPr/>
            <p:nvPr/>
          </p:nvSpPr>
          <p:spPr>
            <a:xfrm rot="5400000">
              <a:off x="7950077" y="1583249"/>
              <a:ext cx="707886" cy="262503"/>
            </a:xfrm>
            <a:prstGeom prst="triangle">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8" name="TextBox 67">
              <a:extLst>
                <a:ext uri="{FF2B5EF4-FFF2-40B4-BE49-F238E27FC236}">
                  <a16:creationId xmlns:a16="http://schemas.microsoft.com/office/drawing/2014/main" id="{357C0C89-645B-EBC8-AA70-35FAB7AA3D88}"/>
                </a:ext>
              </a:extLst>
            </p:cNvPr>
            <p:cNvSpPr txBox="1"/>
            <p:nvPr/>
          </p:nvSpPr>
          <p:spPr>
            <a:xfrm>
              <a:off x="4667029" y="1206667"/>
              <a:ext cx="2974694" cy="1015663"/>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Εξώθηση</a:t>
              </a:r>
              <a:endParaRPr lang="en-US" sz="3000" i="1" dirty="0">
                <a:ln>
                  <a:solidFill>
                    <a:srgbClr val="FFC000"/>
                  </a:solidFill>
                </a:ln>
                <a:solidFill>
                  <a:srgbClr val="FFC000"/>
                </a:solidFill>
                <a:latin typeface="Calibri" panose="020F0502020204030204"/>
              </a:endParaRPr>
            </a:p>
            <a:p>
              <a:pPr algn="ctr"/>
              <a:r>
                <a:rPr lang="en-US" sz="3000" i="1" dirty="0">
                  <a:ln>
                    <a:solidFill>
                      <a:srgbClr val="FFC000"/>
                    </a:solidFill>
                  </a:ln>
                  <a:solidFill>
                    <a:srgbClr val="FFC000"/>
                  </a:solidFill>
                  <a:latin typeface="Calibri" panose="020F0502020204030204"/>
                </a:rPr>
                <a:t>(Extrusion)</a:t>
              </a:r>
              <a:r>
                <a:rPr lang="el-GR" sz="3000" i="1" dirty="0">
                  <a:ln>
                    <a:solidFill>
                      <a:srgbClr val="FFC000"/>
                    </a:solidFill>
                  </a:ln>
                  <a:solidFill>
                    <a:srgbClr val="FFC000"/>
                  </a:solidFill>
                  <a:latin typeface="Calibri" panose="020F0502020204030204"/>
                </a:rPr>
                <a:t> </a:t>
              </a:r>
              <a:endParaRPr lang="el-GR" sz="3000" dirty="0"/>
            </a:p>
          </p:txBody>
        </p:sp>
      </p:grpSp>
      <p:grpSp>
        <p:nvGrpSpPr>
          <p:cNvPr id="69" name="Ομάδα 68">
            <a:extLst>
              <a:ext uri="{FF2B5EF4-FFF2-40B4-BE49-F238E27FC236}">
                <a16:creationId xmlns:a16="http://schemas.microsoft.com/office/drawing/2014/main" id="{CBDCBA3E-3580-4D0C-C746-5ECB147EF594}"/>
              </a:ext>
            </a:extLst>
          </p:cNvPr>
          <p:cNvGrpSpPr/>
          <p:nvPr/>
        </p:nvGrpSpPr>
        <p:grpSpPr>
          <a:xfrm>
            <a:off x="12202449" y="0"/>
            <a:ext cx="4368682" cy="3429000"/>
            <a:chOff x="8008" y="0"/>
            <a:chExt cx="4368682" cy="3429000"/>
          </a:xfrm>
        </p:grpSpPr>
        <p:sp>
          <p:nvSpPr>
            <p:cNvPr id="70" name="Ορθογώνιο 69">
              <a:extLst>
                <a:ext uri="{FF2B5EF4-FFF2-40B4-BE49-F238E27FC236}">
                  <a16:creationId xmlns:a16="http://schemas.microsoft.com/office/drawing/2014/main" id="{3C78466F-B77A-F02B-60D3-AA27C20D3FDB}"/>
                </a:ext>
              </a:extLst>
            </p:cNvPr>
            <p:cNvSpPr/>
            <p:nvPr/>
          </p:nvSpPr>
          <p:spPr>
            <a:xfrm>
              <a:off x="8008" y="0"/>
              <a:ext cx="4107151" cy="3429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1" name="Ισοσκελές τρίγωνο 70">
              <a:extLst>
                <a:ext uri="{FF2B5EF4-FFF2-40B4-BE49-F238E27FC236}">
                  <a16:creationId xmlns:a16="http://schemas.microsoft.com/office/drawing/2014/main" id="{FA54CCE8-6F25-D415-64CD-AF467D4752E6}"/>
                </a:ext>
              </a:extLst>
            </p:cNvPr>
            <p:cNvSpPr/>
            <p:nvPr/>
          </p:nvSpPr>
          <p:spPr>
            <a:xfrm rot="5400000">
              <a:off x="3888392" y="1580145"/>
              <a:ext cx="707886" cy="268710"/>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2" name="TextBox 71">
              <a:extLst>
                <a:ext uri="{FF2B5EF4-FFF2-40B4-BE49-F238E27FC236}">
                  <a16:creationId xmlns:a16="http://schemas.microsoft.com/office/drawing/2014/main" id="{9AC24762-506B-4E3D-9B29-EF0E008E4FA8}"/>
                </a:ext>
              </a:extLst>
            </p:cNvPr>
            <p:cNvSpPr txBox="1"/>
            <p:nvPr/>
          </p:nvSpPr>
          <p:spPr>
            <a:xfrm>
              <a:off x="564657" y="1206666"/>
              <a:ext cx="2974694" cy="1015663"/>
            </a:xfrm>
            <a:prstGeom prst="rect">
              <a:avLst/>
            </a:prstGeom>
            <a:noFill/>
          </p:spPr>
          <p:txBody>
            <a:bodyPr wrap="square" rtlCol="0">
              <a:spAutoFit/>
            </a:bodyPr>
            <a:lstStyle/>
            <a:p>
              <a:pPr algn="ctr"/>
              <a:r>
                <a:rPr lang="el-GR" sz="3000" i="1" dirty="0">
                  <a:ln>
                    <a:solidFill>
                      <a:srgbClr val="FFC000"/>
                    </a:solidFill>
                  </a:ln>
                  <a:solidFill>
                    <a:srgbClr val="FFC000"/>
                  </a:solidFill>
                  <a:latin typeface="Calibri" panose="020F0502020204030204"/>
                </a:rPr>
                <a:t>Λυοφιλίωση</a:t>
              </a:r>
            </a:p>
            <a:p>
              <a:pPr algn="ctr"/>
              <a:r>
                <a:rPr lang="en-US" sz="3000" i="1" dirty="0">
                  <a:ln>
                    <a:solidFill>
                      <a:srgbClr val="FFC000"/>
                    </a:solidFill>
                  </a:ln>
                  <a:solidFill>
                    <a:srgbClr val="FFC000"/>
                  </a:solidFill>
                  <a:latin typeface="Calibri" panose="020F0502020204030204"/>
                </a:rPr>
                <a:t>(Freeze-Drying) </a:t>
              </a:r>
              <a:endParaRPr lang="el-GR" sz="3000" i="1" dirty="0">
                <a:ln>
                  <a:solidFill>
                    <a:srgbClr val="FFC000"/>
                  </a:solidFill>
                </a:ln>
                <a:solidFill>
                  <a:srgbClr val="FFC000"/>
                </a:solidFill>
                <a:latin typeface="Calibri" panose="020F0502020204030204"/>
              </a:endParaRPr>
            </a:p>
          </p:txBody>
        </p:sp>
      </p:grpSp>
    </p:spTree>
    <p:extLst>
      <p:ext uri="{BB962C8B-B14F-4D97-AF65-F5344CB8AC3E}">
        <p14:creationId xmlns:p14="http://schemas.microsoft.com/office/powerpoint/2010/main" val="5273049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707EC203-3CC4-FB3C-6D5B-2B816EACC66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54543AF-40C0-562E-7460-461CB445755E}"/>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10</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53551C2-594A-4A76-7EA8-E669D585A863}"/>
              </a:ext>
            </a:extLst>
          </p:cNvPr>
          <p:cNvSpPr txBox="1"/>
          <p:nvPr/>
        </p:nvSpPr>
        <p:spPr>
          <a:xfrm>
            <a:off x="0" y="976191"/>
            <a:ext cx="6250329" cy="5016758"/>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Προέρχεται από φυτά του γένους </a:t>
            </a:r>
            <a:r>
              <a:rPr lang="en-US" sz="2000" i="1" dirty="0">
                <a:solidFill>
                  <a:prstClr val="black"/>
                </a:solidFill>
                <a:latin typeface="Calibri" panose="020F0502020204030204" pitchFamily="34" charset="0"/>
                <a:ea typeface="Calibri" panose="020F0502020204030204" pitchFamily="34" charset="0"/>
                <a:cs typeface="Arial" panose="020B0604020202020204" pitchFamily="34" charset="0"/>
              </a:rPr>
              <a:t>Origanum</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στην Ελλάδα </a:t>
            </a:r>
            <a:r>
              <a:rPr lang="en-US" sz="2000" i="1" dirty="0">
                <a:solidFill>
                  <a:prstClr val="black"/>
                </a:solidFill>
                <a:latin typeface="Calibri" panose="020F0502020204030204" pitchFamily="34" charset="0"/>
                <a:ea typeface="Calibri" panose="020F0502020204030204" pitchFamily="34" charset="0"/>
                <a:cs typeface="Arial" panose="020B0604020202020204" pitchFamily="34" charset="0"/>
              </a:rPr>
              <a:t>Origanum vulgare </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L</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και </a:t>
            </a:r>
            <a:r>
              <a:rPr lang="en-US" sz="2000" i="1" dirty="0">
                <a:solidFill>
                  <a:prstClr val="black"/>
                </a:solidFill>
                <a:latin typeface="Calibri" panose="020F0502020204030204" pitchFamily="34" charset="0"/>
                <a:ea typeface="Calibri" panose="020F0502020204030204" pitchFamily="34" charset="0"/>
                <a:cs typeface="Arial" panose="020B0604020202020204" pitchFamily="34" charset="0"/>
              </a:rPr>
              <a:t>Origanum </a:t>
            </a:r>
            <a:r>
              <a:rPr lang="en-US" sz="2000" i="1" dirty="0" err="1">
                <a:solidFill>
                  <a:prstClr val="black"/>
                </a:solidFill>
                <a:latin typeface="Calibri" panose="020F0502020204030204" pitchFamily="34" charset="0"/>
                <a:ea typeface="Calibri" panose="020F0502020204030204" pitchFamily="34" charset="0"/>
                <a:cs typeface="Arial" panose="020B0604020202020204" pitchFamily="34" charset="0"/>
              </a:rPr>
              <a:t>onites</a:t>
            </a:r>
            <a:r>
              <a:rPr lang="en-US" sz="2000" i="1"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L</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Βασικά συστατικά του η καρβακρόλη και η θυμόλη (78-85%), βρίσκονται σε μικρότερες ποσότητες α- και γ-</a:t>
            </a: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τερπινένια</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ρ-</a:t>
            </a: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κυμένιο</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α-</a:t>
            </a: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τερπινεόλη</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και </a:t>
            </a: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σαβινένιο</a:t>
            </a: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Χρησιμοποιείται ως προσθετικό γεύσεις ή ως φυσικό συντηρητικό.</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Χαρακτηριστικό </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άρωμα και γεύση, </a:t>
            </a:r>
            <a:r>
              <a:rPr kumimoji="0" lang="el-GR" sz="20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αντιμικροβιακές</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και αντιοξειδωτικών ιδιοτήτων</a:t>
            </a: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Ελαιώδης φύση, πτητικότητα, ευαισθησία στο οξυγόνο και το φως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9D312BA4-5C2F-D4F8-DCCC-1860120CE5C9}"/>
              </a:ext>
            </a:extLst>
          </p:cNvPr>
          <p:cNvSpPr txBox="1"/>
          <p:nvPr/>
        </p:nvSpPr>
        <p:spPr>
          <a:xfrm>
            <a:off x="1160207" y="184666"/>
            <a:ext cx="4778478"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2400" b="1" i="0"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rPr>
              <a:t>Αιθέριο Έλαιο Ρίγανης</a:t>
            </a:r>
          </a:p>
        </p:txBody>
      </p:sp>
      <p:sp>
        <p:nvSpPr>
          <p:cNvPr id="13" name="Ελεύθερη σχεδίαση: Σχήμα 12">
            <a:extLst>
              <a:ext uri="{FF2B5EF4-FFF2-40B4-BE49-F238E27FC236}">
                <a16:creationId xmlns:a16="http://schemas.microsoft.com/office/drawing/2014/main" id="{8937C26F-E329-E9B9-5CF1-0C146FC77493}"/>
              </a:ext>
            </a:extLst>
          </p:cNvPr>
          <p:cNvSpPr/>
          <p:nvPr/>
        </p:nvSpPr>
        <p:spPr>
          <a:xfrm>
            <a:off x="6096000" y="5725579"/>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Ελεύθερη σχεδίαση: Σχήμα 11">
            <a:extLst>
              <a:ext uri="{FF2B5EF4-FFF2-40B4-BE49-F238E27FC236}">
                <a16:creationId xmlns:a16="http://schemas.microsoft.com/office/drawing/2014/main" id="{7C4291CF-FD75-BFD7-D494-1512D524721F}"/>
              </a:ext>
            </a:extLst>
          </p:cNvPr>
          <p:cNvSpPr/>
          <p:nvPr/>
        </p:nvSpPr>
        <p:spPr>
          <a:xfrm>
            <a:off x="609600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7499040"/>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EA7D75-C229-A9FD-2664-1519DA12538C}"/>
              </a:ext>
            </a:extLst>
          </p:cNvPr>
          <p:cNvSpPr txBox="1"/>
          <p:nvPr/>
        </p:nvSpPr>
        <p:spPr>
          <a:xfrm>
            <a:off x="0" y="0"/>
            <a:ext cx="629920" cy="369332"/>
          </a:xfrm>
          <a:prstGeom prst="rect">
            <a:avLst/>
          </a:prstGeom>
          <a:noFill/>
        </p:spPr>
        <p:txBody>
          <a:bodyPr wrap="square" rtlCol="0">
            <a:spAutoFit/>
          </a:bodyPr>
          <a:lstStyle/>
          <a:p>
            <a:pPr algn="ctr"/>
            <a:r>
              <a:rPr lang="en-US" dirty="0"/>
              <a:t>1</a:t>
            </a:r>
            <a:endParaRPr lang="el-GR" dirty="0"/>
          </a:p>
        </p:txBody>
      </p:sp>
      <p:sp>
        <p:nvSpPr>
          <p:cNvPr id="4" name="TextBox 3">
            <a:extLst>
              <a:ext uri="{FF2B5EF4-FFF2-40B4-BE49-F238E27FC236}">
                <a16:creationId xmlns:a16="http://schemas.microsoft.com/office/drawing/2014/main" id="{91B1D2F6-1C40-112F-7FB0-F3FED4652728}"/>
              </a:ext>
            </a:extLst>
          </p:cNvPr>
          <p:cNvSpPr txBox="1"/>
          <p:nvPr/>
        </p:nvSpPr>
        <p:spPr>
          <a:xfrm>
            <a:off x="101927" y="976191"/>
            <a:ext cx="6228080" cy="3785652"/>
          </a:xfrm>
          <a:prstGeom prst="rect">
            <a:avLst/>
          </a:prstGeom>
          <a:noFill/>
        </p:spPr>
        <p:txBody>
          <a:bodyPr wrap="square" rtlCol="0">
            <a:spAutoFit/>
          </a:bodyPr>
          <a:lstStyle/>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Arial" panose="020B0604020202020204" pitchFamily="34" charset="0"/>
              </a:rPr>
              <a:t>Ε</a:t>
            </a:r>
            <a:r>
              <a:rPr lang="el-GR" sz="2000" dirty="0">
                <a:effectLst/>
                <a:latin typeface="Calibri" panose="020F0502020204030204" pitchFamily="34" charset="0"/>
                <a:ea typeface="Calibri" panose="020F0502020204030204" pitchFamily="34" charset="0"/>
                <a:cs typeface="Arial" panose="020B0604020202020204" pitchFamily="34" charset="0"/>
              </a:rPr>
              <a:t>υκαρυωτικοί, μονοκύτταροι και συνήθως φωτοσυνθετικοί  μικροοργανισμοί</a:t>
            </a:r>
          </a:p>
          <a:p>
            <a:pPr marL="285750" indent="-285750">
              <a:buFont typeface="Arial" panose="020B0604020202020204" pitchFamily="34" charset="0"/>
              <a:buChar char="•"/>
            </a:pPr>
            <a:endParaRPr lang="el-GR" sz="20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Arial" panose="020B0604020202020204" pitchFamily="34" charset="0"/>
              </a:rPr>
              <a:t>Συναντώνται σε υδατικό περιβάλλον, θάλασσες, λίμνες και ποταμούς</a:t>
            </a:r>
          </a:p>
          <a:p>
            <a:pPr marL="285750" indent="-285750">
              <a:buFont typeface="Arial" panose="020B0604020202020204" pitchFamily="34" charset="0"/>
              <a:buChar char="•"/>
            </a:pPr>
            <a:endParaRPr lang="el-GR" sz="20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Arial" panose="020B0604020202020204" pitchFamily="34" charset="0"/>
              </a:rPr>
              <a:t>Περίπου 50,000 ζωντανά και 11,000 απολιθωμένα είδη, μεταξύ των οποίων τα </a:t>
            </a:r>
            <a:r>
              <a:rPr lang="el-GR" sz="2000" dirty="0" err="1">
                <a:latin typeface="Calibri" panose="020F0502020204030204" pitchFamily="34" charset="0"/>
                <a:ea typeface="Calibri" panose="020F0502020204030204" pitchFamily="34" charset="0"/>
                <a:cs typeface="Arial" panose="020B0604020202020204" pitchFamily="34" charset="0"/>
              </a:rPr>
              <a:t>Χαρόφυτα</a:t>
            </a:r>
            <a:r>
              <a:rPr lang="el-GR" sz="2000" dirty="0">
                <a:latin typeface="Calibri" panose="020F0502020204030204" pitchFamily="34" charset="0"/>
                <a:ea typeface="Calibri" panose="020F0502020204030204" pitchFamily="34" charset="0"/>
                <a:cs typeface="Arial" panose="020B0604020202020204" pitchFamily="34" charset="0"/>
              </a:rPr>
              <a:t>, </a:t>
            </a:r>
            <a:r>
              <a:rPr lang="el-GR" sz="2000" dirty="0" err="1">
                <a:latin typeface="Calibri" panose="020F0502020204030204" pitchFamily="34" charset="0"/>
                <a:ea typeface="Calibri" panose="020F0502020204030204" pitchFamily="34" charset="0"/>
                <a:cs typeface="Arial" panose="020B0604020202020204" pitchFamily="34" charset="0"/>
              </a:rPr>
              <a:t>Χλωρόφυτα</a:t>
            </a:r>
            <a:r>
              <a:rPr lang="el-GR" sz="2000" dirty="0">
                <a:latin typeface="Calibri" panose="020F0502020204030204" pitchFamily="34" charset="0"/>
                <a:ea typeface="Calibri" panose="020F0502020204030204" pitchFamily="34" charset="0"/>
                <a:cs typeface="Arial" panose="020B0604020202020204" pitchFamily="34" charset="0"/>
              </a:rPr>
              <a:t>, </a:t>
            </a:r>
            <a:r>
              <a:rPr lang="el-GR" sz="2000" dirty="0" err="1">
                <a:latin typeface="Calibri" panose="020F0502020204030204" pitchFamily="34" charset="0"/>
                <a:ea typeface="Calibri" panose="020F0502020204030204" pitchFamily="34" charset="0"/>
                <a:cs typeface="Arial" panose="020B0604020202020204" pitchFamily="34" charset="0"/>
              </a:rPr>
              <a:t>Ροδόφυτα</a:t>
            </a:r>
            <a:r>
              <a:rPr lang="el-GR" sz="2000" dirty="0">
                <a:latin typeface="Calibri" panose="020F0502020204030204" pitchFamily="34" charset="0"/>
                <a:ea typeface="Calibri" panose="020F0502020204030204" pitchFamily="34" charset="0"/>
                <a:cs typeface="Arial" panose="020B0604020202020204" pitchFamily="34" charset="0"/>
              </a:rPr>
              <a:t> και Κυανοβακτήρια</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Arial" panose="020B0604020202020204" pitchFamily="34" charset="0"/>
              </a:rPr>
              <a:t>Παρουσιάζουν 6 φάσεις κυτταρικής ανάπτυξης</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Arial" panose="020B0604020202020204" pitchFamily="34" charset="0"/>
            </a:endParaRPr>
          </a:p>
        </p:txBody>
      </p:sp>
      <p:pic>
        <p:nvPicPr>
          <p:cNvPr id="5" name="Εικόνα 4" descr="Εικόνα που περιέχει διάγραμμα, γραμμή, γράφημα&#10;&#10;Περιγραφή που δημιουργήθηκε αυτόματα">
            <a:extLst>
              <a:ext uri="{FF2B5EF4-FFF2-40B4-BE49-F238E27FC236}">
                <a16:creationId xmlns:a16="http://schemas.microsoft.com/office/drawing/2014/main" id="{2183F767-2A7D-F846-5774-C7496E0C0FC6}"/>
              </a:ext>
            </a:extLst>
          </p:cNvPr>
          <p:cNvPicPr>
            <a:picLocks noChangeAspect="1"/>
          </p:cNvPicPr>
          <p:nvPr/>
        </p:nvPicPr>
        <p:blipFill>
          <a:blip r:embed="rId3">
            <a:extLst>
              <a:ext uri="{28A0092B-C50C-407E-A947-70E740481C1C}">
                <a14:useLocalDpi xmlns:a14="http://schemas.microsoft.com/office/drawing/2010/main" val="0"/>
              </a:ext>
            </a:extLst>
          </a:blip>
          <a:srcRect l="8312" t="4125" r="8095" b="8272"/>
          <a:stretch/>
        </p:blipFill>
        <p:spPr>
          <a:xfrm>
            <a:off x="1481742" y="4476470"/>
            <a:ext cx="3080426" cy="2052031"/>
          </a:xfrm>
          <a:prstGeom prst="rect">
            <a:avLst/>
          </a:prstGeom>
        </p:spPr>
      </p:pic>
      <p:sp>
        <p:nvSpPr>
          <p:cNvPr id="7" name="TextBox 6">
            <a:extLst>
              <a:ext uri="{FF2B5EF4-FFF2-40B4-BE49-F238E27FC236}">
                <a16:creationId xmlns:a16="http://schemas.microsoft.com/office/drawing/2014/main" id="{EF3BF2BF-FA13-E0FB-F06D-12C67FD858F7}"/>
              </a:ext>
            </a:extLst>
          </p:cNvPr>
          <p:cNvSpPr txBox="1"/>
          <p:nvPr/>
        </p:nvSpPr>
        <p:spPr>
          <a:xfrm>
            <a:off x="1160207" y="184666"/>
            <a:ext cx="4778478" cy="461665"/>
          </a:xfrm>
          <a:prstGeom prst="rect">
            <a:avLst/>
          </a:prstGeom>
          <a:noFill/>
        </p:spPr>
        <p:txBody>
          <a:bodyPr wrap="square" rtlCol="0">
            <a:spAutoFit/>
          </a:bodyPr>
          <a:lstStyle/>
          <a:p>
            <a:pPr algn="ctr"/>
            <a:r>
              <a:rPr lang="el-GR" sz="2400" b="1" kern="1400" spc="-50" dirty="0">
                <a:latin typeface="Microsoft JhengHei" panose="020B0604030504040204" pitchFamily="34" charset="-120"/>
                <a:cs typeface="Times New Roman" panose="02020603050405020304" pitchFamily="18" charset="0"/>
              </a:rPr>
              <a:t>Μικροφύκη</a:t>
            </a:r>
          </a:p>
        </p:txBody>
      </p:sp>
      <p:sp>
        <p:nvSpPr>
          <p:cNvPr id="11" name="Ελεύθερη σχεδίαση: Σχήμα 10">
            <a:extLst>
              <a:ext uri="{FF2B5EF4-FFF2-40B4-BE49-F238E27FC236}">
                <a16:creationId xmlns:a16="http://schemas.microsoft.com/office/drawing/2014/main" id="{513B0CD7-45F4-3F3F-9E29-3E5EE16A0469}"/>
              </a:ext>
            </a:extLst>
          </p:cNvPr>
          <p:cNvSpPr/>
          <p:nvPr/>
        </p:nvSpPr>
        <p:spPr>
          <a:xfrm>
            <a:off x="6096000" y="-7981871"/>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a:p>
        </p:txBody>
      </p:sp>
      <p:sp>
        <p:nvSpPr>
          <p:cNvPr id="13" name="Ελεύθερη σχεδίαση: Σχήμα 12">
            <a:extLst>
              <a:ext uri="{FF2B5EF4-FFF2-40B4-BE49-F238E27FC236}">
                <a16:creationId xmlns:a16="http://schemas.microsoft.com/office/drawing/2014/main" id="{0B33B07F-3708-05E6-7465-78C765DAC68B}"/>
              </a:ext>
            </a:extLst>
          </p:cNvPr>
          <p:cNvSpPr/>
          <p:nvPr/>
        </p:nvSpPr>
        <p:spPr>
          <a:xfrm>
            <a:off x="6096000" y="5725579"/>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a:p>
        </p:txBody>
      </p:sp>
      <p:sp>
        <p:nvSpPr>
          <p:cNvPr id="12" name="Ελεύθερη σχεδίαση: Σχήμα 11">
            <a:extLst>
              <a:ext uri="{FF2B5EF4-FFF2-40B4-BE49-F238E27FC236}">
                <a16:creationId xmlns:a16="http://schemas.microsoft.com/office/drawing/2014/main" id="{CB062048-8697-8AA8-8FE7-C06C247B4109}"/>
              </a:ext>
            </a:extLst>
          </p:cNvPr>
          <p:cNvSpPr/>
          <p:nvPr/>
        </p:nvSpPr>
        <p:spPr>
          <a:xfrm>
            <a:off x="609600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6">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a:p>
        </p:txBody>
      </p:sp>
    </p:spTree>
    <p:extLst>
      <p:ext uri="{BB962C8B-B14F-4D97-AF65-F5344CB8AC3E}">
        <p14:creationId xmlns:p14="http://schemas.microsoft.com/office/powerpoint/2010/main" val="3110546443"/>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707EC203-3CC4-FB3C-6D5B-2B816EACC66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54543AF-40C0-562E-7460-461CB445755E}"/>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1</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53551C2-594A-4A76-7EA8-E669D585A863}"/>
              </a:ext>
            </a:extLst>
          </p:cNvPr>
          <p:cNvSpPr txBox="1"/>
          <p:nvPr/>
        </p:nvSpPr>
        <p:spPr>
          <a:xfrm>
            <a:off x="0" y="976191"/>
            <a:ext cx="6296891" cy="3170099"/>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Προέρχεται από κόκκινα φρούτα και λαχανικά</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Καροτενοειδές</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και φυσική κόκκινη χρωστική</a:t>
            </a: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Παρουσιάζει επιθυμητές </a:t>
            </a: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βιοδραστικές</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ιδιότητες, όπως αντιοξειδωτικές, καρδιοαγγειακές,</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νευροβιολογικές</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και αντιφλεγμονώδης επιδράσεις</a:t>
            </a: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Ευάλωτο σε οξείδωση, φως και θερμότητα, ελαιώδες και αδιάλυτο στο  νερό </a:t>
            </a:r>
          </a:p>
        </p:txBody>
      </p:sp>
      <p:sp>
        <p:nvSpPr>
          <p:cNvPr id="7" name="TextBox 6">
            <a:extLst>
              <a:ext uri="{FF2B5EF4-FFF2-40B4-BE49-F238E27FC236}">
                <a16:creationId xmlns:a16="http://schemas.microsoft.com/office/drawing/2014/main" id="{9D312BA4-5C2F-D4F8-DCCC-1860120CE5C9}"/>
              </a:ext>
            </a:extLst>
          </p:cNvPr>
          <p:cNvSpPr txBox="1"/>
          <p:nvPr/>
        </p:nvSpPr>
        <p:spPr>
          <a:xfrm>
            <a:off x="1160207" y="184666"/>
            <a:ext cx="4778478"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2400" b="1" kern="1400" spc="-50" dirty="0">
                <a:solidFill>
                  <a:prstClr val="black"/>
                </a:solidFill>
                <a:latin typeface="Microsoft JhengHei" panose="020B0604030504040204" pitchFamily="34" charset="-120"/>
                <a:cs typeface="Times New Roman" panose="02020603050405020304" pitchFamily="18" charset="0"/>
              </a:rPr>
              <a:t>Λυκοπένιο</a:t>
            </a:r>
            <a:endParaRPr kumimoji="0" lang="el-GR" sz="2400" b="1" i="0"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endParaRPr>
          </a:p>
        </p:txBody>
      </p:sp>
      <p:sp>
        <p:nvSpPr>
          <p:cNvPr id="12" name="Ελεύθερη σχεδίαση: Σχήμα 11">
            <a:extLst>
              <a:ext uri="{FF2B5EF4-FFF2-40B4-BE49-F238E27FC236}">
                <a16:creationId xmlns:a16="http://schemas.microsoft.com/office/drawing/2014/main" id="{7C4291CF-FD75-BFD7-D494-1512D524721F}"/>
              </a:ext>
            </a:extLst>
          </p:cNvPr>
          <p:cNvSpPr/>
          <p:nvPr/>
        </p:nvSpPr>
        <p:spPr>
          <a:xfrm>
            <a:off x="6096000" y="-7981871"/>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Ελεύθερη σχεδίαση: Σχήμα 2">
            <a:extLst>
              <a:ext uri="{FF2B5EF4-FFF2-40B4-BE49-F238E27FC236}">
                <a16:creationId xmlns:a16="http://schemas.microsoft.com/office/drawing/2014/main" id="{75C1BC2B-0452-7E1B-41A3-32D4F1E553C5}"/>
              </a:ext>
            </a:extLst>
          </p:cNvPr>
          <p:cNvSpPr>
            <a:spLocks noChangeAspect="1"/>
          </p:cNvSpPr>
          <p:nvPr/>
        </p:nvSpPr>
        <p:spPr>
          <a:xfrm>
            <a:off x="6096000" y="5729854"/>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Ελεύθερη σχεδίαση: Σχήμα 12">
            <a:extLst>
              <a:ext uri="{FF2B5EF4-FFF2-40B4-BE49-F238E27FC236}">
                <a16:creationId xmlns:a16="http://schemas.microsoft.com/office/drawing/2014/main" id="{8937C26F-E329-E9B9-5CF1-0C146FC77493}"/>
              </a:ext>
            </a:extLst>
          </p:cNvPr>
          <p:cNvSpPr/>
          <p:nvPr/>
        </p:nvSpPr>
        <p:spPr>
          <a:xfrm>
            <a:off x="609600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3309315"/>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707EC203-3CC4-FB3C-6D5B-2B816EACC662}"/>
            </a:ext>
          </a:extLst>
        </p:cNvPr>
        <p:cNvGrpSpPr/>
        <p:nvPr/>
      </p:nvGrpSpPr>
      <p:grpSpPr>
        <a:xfrm>
          <a:off x="0" y="0"/>
          <a:ext cx="0" cy="0"/>
          <a:chOff x="0" y="0"/>
          <a:chExt cx="0" cy="0"/>
        </a:xfrm>
      </p:grpSpPr>
      <p:sp>
        <p:nvSpPr>
          <p:cNvPr id="5" name="Ελεύθερη σχεδίαση: Σχήμα 4">
            <a:extLst>
              <a:ext uri="{FF2B5EF4-FFF2-40B4-BE49-F238E27FC236}">
                <a16:creationId xmlns:a16="http://schemas.microsoft.com/office/drawing/2014/main" id="{C33D29B7-8FB8-7A11-891E-EE4F4F68E282}"/>
              </a:ext>
            </a:extLst>
          </p:cNvPr>
          <p:cNvSpPr/>
          <p:nvPr/>
        </p:nvSpPr>
        <p:spPr>
          <a:xfrm>
            <a:off x="6109855" y="5729854"/>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54543AF-40C0-562E-7460-461CB445755E}"/>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12</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53551C2-594A-4A76-7EA8-E669D585A863}"/>
              </a:ext>
            </a:extLst>
          </p:cNvPr>
          <p:cNvSpPr txBox="1"/>
          <p:nvPr/>
        </p:nvSpPr>
        <p:spPr>
          <a:xfrm>
            <a:off x="0" y="976191"/>
            <a:ext cx="6250329" cy="3170099"/>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Σχετικά πρόσφατη τεχνολογία.</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Δυνατότητα ενθυλάκωσης υδρόφοβων και υδρόφιλων ουσιών</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μέσω του μηχανισμού παθητικής διάχυσης και συγκράτησή τους από κυτταρικές δομές</a:t>
            </a: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Βιοαποικοδομήσιμα</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ισχυρά τοιχώματα,</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υψηλή αποδοτικότητα ενθυλάκωσης</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υψηλή διατροφική αξία, παραπροϊόντα βιομηχανίας.  </a:t>
            </a: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9D312BA4-5C2F-D4F8-DCCC-1860120CE5C9}"/>
              </a:ext>
            </a:extLst>
          </p:cNvPr>
          <p:cNvSpPr txBox="1"/>
          <p:nvPr/>
        </p:nvSpPr>
        <p:spPr>
          <a:xfrm>
            <a:off x="1160207" y="184666"/>
            <a:ext cx="4778478" cy="83099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2400" b="1" i="0"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rPr>
              <a:t>Ενθυλάκωση σε Κύτταρα </a:t>
            </a:r>
            <a:endParaRPr kumimoji="0" lang="en-US" sz="2400" b="1" i="0"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rPr>
              <a:t>C. </a:t>
            </a:r>
            <a:r>
              <a:rPr lang="en-US" sz="2400" b="1" i="1" kern="1400" spc="-50" dirty="0">
                <a:solidFill>
                  <a:prstClr val="black"/>
                </a:solidFill>
                <a:latin typeface="Microsoft JhengHei" panose="020B0604030504040204" pitchFamily="34" charset="-120"/>
                <a:cs typeface="Times New Roman" panose="02020603050405020304" pitchFamily="18" charset="0"/>
              </a:rPr>
              <a:t>pyrenoidosa</a:t>
            </a:r>
            <a:endParaRPr kumimoji="0" lang="el-GR" sz="2400" b="1"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endParaRPr>
          </a:p>
        </p:txBody>
      </p:sp>
      <p:sp>
        <p:nvSpPr>
          <p:cNvPr id="13" name="Ελεύθερη σχεδίαση: Σχήμα 12">
            <a:extLst>
              <a:ext uri="{FF2B5EF4-FFF2-40B4-BE49-F238E27FC236}">
                <a16:creationId xmlns:a16="http://schemas.microsoft.com/office/drawing/2014/main" id="{8937C26F-E329-E9B9-5CF1-0C146FC77493}"/>
              </a:ext>
            </a:extLst>
          </p:cNvPr>
          <p:cNvSpPr/>
          <p:nvPr/>
        </p:nvSpPr>
        <p:spPr>
          <a:xfrm>
            <a:off x="6096000" y="-7986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Ελεύθερη σχεδίαση: Σχήμα 2">
            <a:extLst>
              <a:ext uri="{FF2B5EF4-FFF2-40B4-BE49-F238E27FC236}">
                <a16:creationId xmlns:a16="http://schemas.microsoft.com/office/drawing/2014/main" id="{75C1BC2B-0452-7E1B-41A3-32D4F1E553C5}"/>
              </a:ext>
            </a:extLst>
          </p:cNvPr>
          <p:cNvSpPr/>
          <p:nvPr/>
        </p:nvSpPr>
        <p:spPr>
          <a:xfrm>
            <a:off x="609600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1171135"/>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707EC203-3CC4-FB3C-6D5B-2B816EACC66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54543AF-40C0-562E-7460-461CB445755E}"/>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13</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53551C2-594A-4A76-7EA8-E669D585A863}"/>
              </a:ext>
            </a:extLst>
          </p:cNvPr>
          <p:cNvSpPr txBox="1"/>
          <p:nvPr/>
        </p:nvSpPr>
        <p:spPr>
          <a:xfrm>
            <a:off x="0" y="976191"/>
            <a:ext cx="6250329" cy="3170099"/>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dirty="0">
                <a:latin typeface="Calibri" panose="020F0502020204030204" pitchFamily="34" charset="0"/>
                <a:ea typeface="Calibri" panose="020F0502020204030204" pitchFamily="34" charset="0"/>
                <a:cs typeface="Arial" panose="020B0604020202020204" pitchFamily="34" charset="0"/>
              </a:rPr>
              <a:t>Εύρεση των βέλτιστων συνθηκών </a:t>
            </a:r>
            <a:r>
              <a:rPr lang="en-US" dirty="0">
                <a:latin typeface="Calibri" panose="020F0502020204030204" pitchFamily="34" charset="0"/>
                <a:ea typeface="Calibri" panose="020F0502020204030204" pitchFamily="34" charset="0"/>
                <a:cs typeface="Arial" panose="020B0604020202020204" pitchFamily="34" charset="0"/>
              </a:rPr>
              <a:t>pH</a:t>
            </a:r>
            <a:r>
              <a:rPr lang="el-GR" dirty="0">
                <a:latin typeface="Calibri" panose="020F0502020204030204" pitchFamily="34" charset="0"/>
                <a:ea typeface="Calibri" panose="020F0502020204030204" pitchFamily="34" charset="0"/>
                <a:cs typeface="Arial" panose="020B0604020202020204" pitchFamily="34" charset="0"/>
              </a:rPr>
              <a:t>, αναλογίας μάζας ελαίου-κυττάρων και κατεργασίας </a:t>
            </a:r>
            <a:r>
              <a:rPr lang="en-US" dirty="0">
                <a:latin typeface="Calibri" panose="020F0502020204030204" pitchFamily="34" charset="0"/>
                <a:ea typeface="Calibri" panose="020F0502020204030204" pitchFamily="34" charset="0"/>
                <a:cs typeface="Arial" panose="020B0604020202020204" pitchFamily="34" charset="0"/>
              </a:rPr>
              <a:t>HPH</a:t>
            </a:r>
            <a:r>
              <a:rPr lang="el-GR" dirty="0">
                <a:latin typeface="Calibri" panose="020F0502020204030204" pitchFamily="34" charset="0"/>
                <a:ea typeface="Calibri" panose="020F0502020204030204" pitchFamily="34" charset="0"/>
                <a:cs typeface="Arial" panose="020B0604020202020204" pitchFamily="34" charset="0"/>
              </a:rPr>
              <a:t> για εγκλεισμό αιθέριου ελαίου ρίγανης και λυκοπενίου σε κύτταρα </a:t>
            </a:r>
            <a:r>
              <a:rPr lang="en-US" dirty="0">
                <a:latin typeface="Calibri" panose="020F0502020204030204" pitchFamily="34" charset="0"/>
                <a:ea typeface="Calibri" panose="020F0502020204030204" pitchFamily="34" charset="0"/>
                <a:cs typeface="Arial" panose="020B0604020202020204" pitchFamily="34" charset="0"/>
              </a:rPr>
              <a:t>C</a:t>
            </a:r>
            <a:r>
              <a:rPr lang="el-GR" dirty="0">
                <a:latin typeface="Calibri" panose="020F0502020204030204" pitchFamily="34" charset="0"/>
                <a:ea typeface="Calibri" panose="020F0502020204030204" pitchFamily="34" charset="0"/>
                <a:cs typeface="Arial" panose="020B0604020202020204" pitchFamily="34" charset="0"/>
              </a:rPr>
              <a:t>. </a:t>
            </a:r>
            <a:r>
              <a:rPr lang="en-US" i="1" dirty="0">
                <a:latin typeface="Calibri" panose="020F0502020204030204" pitchFamily="34" charset="0"/>
                <a:ea typeface="Calibri" panose="020F0502020204030204" pitchFamily="34" charset="0"/>
                <a:cs typeface="Arial" panose="020B0604020202020204" pitchFamily="34" charset="0"/>
              </a:rPr>
              <a:t>pyrenoidosa</a:t>
            </a:r>
            <a:r>
              <a:rPr lang="el-GR" dirty="0">
                <a:latin typeface="Calibri" panose="020F0502020204030204" pitchFamily="34" charset="0"/>
                <a:ea typeface="Calibri" panose="020F0502020204030204" pitchFamily="34" charset="0"/>
                <a:cs typeface="Arial" panose="020B0604020202020204" pitchFamily="34" charset="0"/>
              </a:rPr>
              <a:t>.</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dirty="0">
                <a:latin typeface="Calibri" panose="020F0502020204030204" pitchFamily="34" charset="0"/>
                <a:ea typeface="Calibri" panose="020F0502020204030204" pitchFamily="34" charset="0"/>
                <a:cs typeface="Arial" panose="020B0604020202020204" pitchFamily="34" charset="0"/>
              </a:rPr>
              <a:t>Διατηρησιμότητα προκυπτουσών καψουλών  σε διαφορετικές θερμοκρασίες, ενεργότητες νερού.</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dirty="0">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dirty="0">
                <a:latin typeface="Calibri" panose="020F0502020204030204" pitchFamily="34" charset="0"/>
                <a:ea typeface="Calibri" panose="020F0502020204030204" pitchFamily="34" charset="0"/>
                <a:cs typeface="Arial" panose="020B0604020202020204" pitchFamily="34" charset="0"/>
              </a:rPr>
              <a:t>Αξιοποίηση Κυτταρικών Υπολειμμάτων Εκχύλισης (ΚΥΕ) ως φορείς ενθυλάκωσης.</a:t>
            </a: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9D312BA4-5C2F-D4F8-DCCC-1860120CE5C9}"/>
              </a:ext>
            </a:extLst>
          </p:cNvPr>
          <p:cNvSpPr txBox="1"/>
          <p:nvPr/>
        </p:nvSpPr>
        <p:spPr>
          <a:xfrm>
            <a:off x="1160207" y="184666"/>
            <a:ext cx="4778478"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2400" b="1" kern="1400" spc="-50" dirty="0">
                <a:solidFill>
                  <a:prstClr val="black"/>
                </a:solidFill>
                <a:latin typeface="Microsoft JhengHei" panose="020B0604030504040204" pitchFamily="34" charset="-120"/>
                <a:cs typeface="Times New Roman" panose="02020603050405020304" pitchFamily="18" charset="0"/>
              </a:rPr>
              <a:t>Στόχοι Διπλωματικής Εργασίας</a:t>
            </a:r>
            <a:endParaRPr kumimoji="0" lang="el-GR" sz="2400" b="1" i="1"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endParaRPr>
          </a:p>
        </p:txBody>
      </p:sp>
      <p:sp>
        <p:nvSpPr>
          <p:cNvPr id="3" name="Ελεύθερη σχεδίαση: Σχήμα 2">
            <a:extLst>
              <a:ext uri="{FF2B5EF4-FFF2-40B4-BE49-F238E27FC236}">
                <a16:creationId xmlns:a16="http://schemas.microsoft.com/office/drawing/2014/main" id="{75C1BC2B-0452-7E1B-41A3-32D4F1E553C5}"/>
              </a:ext>
            </a:extLst>
          </p:cNvPr>
          <p:cNvSpPr/>
          <p:nvPr/>
        </p:nvSpPr>
        <p:spPr>
          <a:xfrm>
            <a:off x="6096000" y="-7986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Ελεύθερη σχεδίαση: Σχήμα 4">
            <a:extLst>
              <a:ext uri="{FF2B5EF4-FFF2-40B4-BE49-F238E27FC236}">
                <a16:creationId xmlns:a16="http://schemas.microsoft.com/office/drawing/2014/main" id="{C33D29B7-8FB8-7A11-891E-EE4F4F68E282}"/>
              </a:ext>
            </a:extLst>
          </p:cNvPr>
          <p:cNvSpPr/>
          <p:nvPr/>
        </p:nvSpPr>
        <p:spPr>
          <a:xfrm>
            <a:off x="609600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3944440"/>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grpSp>
        <p:nvGrpSpPr>
          <p:cNvPr id="19" name="Ομάδα 18">
            <a:extLst>
              <a:ext uri="{FF2B5EF4-FFF2-40B4-BE49-F238E27FC236}">
                <a16:creationId xmlns:a16="http://schemas.microsoft.com/office/drawing/2014/main" id="{F054A489-C23C-772D-68D5-A5B6A8E4A184}"/>
              </a:ext>
            </a:extLst>
          </p:cNvPr>
          <p:cNvGrpSpPr/>
          <p:nvPr/>
        </p:nvGrpSpPr>
        <p:grpSpPr>
          <a:xfrm>
            <a:off x="-491490" y="157758"/>
            <a:ext cx="13174980" cy="6365763"/>
            <a:chOff x="-491490" y="157758"/>
            <a:chExt cx="13174980" cy="6365763"/>
          </a:xfrm>
        </p:grpSpPr>
        <p:sp>
          <p:nvSpPr>
            <p:cNvPr id="4" name="TextBox 3">
              <a:extLst>
                <a:ext uri="{FF2B5EF4-FFF2-40B4-BE49-F238E27FC236}">
                  <a16:creationId xmlns:a16="http://schemas.microsoft.com/office/drawing/2014/main" id="{82CC8C07-56F7-ACD2-DBE0-BCA1CF12FB57}"/>
                </a:ext>
              </a:extLst>
            </p:cNvPr>
            <p:cNvSpPr txBox="1"/>
            <p:nvPr/>
          </p:nvSpPr>
          <p:spPr>
            <a:xfrm>
              <a:off x="-491490" y="157758"/>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Μεθοδολογία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07DC509D-D68C-41CC-57AB-D4CAF7E66B04}"/>
                </a:ext>
              </a:extLst>
            </p:cNvPr>
            <p:cNvSpPr txBox="1"/>
            <p:nvPr/>
          </p:nvSpPr>
          <p:spPr>
            <a:xfrm>
              <a:off x="218353" y="1045098"/>
              <a:ext cx="11414760" cy="5478423"/>
            </a:xfrm>
            <a:prstGeom prst="rect">
              <a:avLst/>
            </a:prstGeom>
            <a:noFill/>
          </p:spPr>
          <p:txBody>
            <a:bodyPr wrap="square" rtlCol="0">
              <a:spAutoFit/>
            </a:bodyPr>
            <a:lstStyle/>
            <a:p>
              <a:pPr marL="342900" indent="-342900">
                <a:buFont typeface="+mj-lt"/>
                <a:buAutoNum type="arabicPeriod"/>
              </a:pPr>
              <a:r>
                <a:rPr lang="el-GR" sz="2500" dirty="0"/>
                <a:t>Διερεύνηση επίδρασης </a:t>
              </a:r>
              <a:r>
                <a:rPr lang="en-US" sz="2500" dirty="0"/>
                <a:t>pH</a:t>
              </a:r>
              <a:r>
                <a:rPr lang="el-GR" sz="2500" dirty="0"/>
                <a:t> στην ενθυλάκωση</a:t>
              </a:r>
              <a:endParaRPr lang="en-US" sz="2500" dirty="0"/>
            </a:p>
            <a:p>
              <a:pPr marL="342900" indent="-342900">
                <a:buFont typeface="+mj-lt"/>
                <a:buAutoNum type="arabicPeriod"/>
              </a:pPr>
              <a:endParaRPr lang="en-US" sz="2500" dirty="0"/>
            </a:p>
            <a:p>
              <a:pPr marL="342900" indent="-342900">
                <a:buFont typeface="+mj-lt"/>
                <a:buAutoNum type="arabicPeriod"/>
              </a:pPr>
              <a:r>
                <a:rPr lang="el-GR" sz="2500" dirty="0"/>
                <a:t>Διερεύνηση αναλογίας μάζας ελαίου-κυττάρων και συνθηκών </a:t>
              </a:r>
              <a:r>
                <a:rPr lang="en-US" sz="2500" dirty="0"/>
                <a:t>HPH</a:t>
              </a:r>
            </a:p>
            <a:p>
              <a:pPr marL="342900" indent="-342900">
                <a:buFont typeface="+mj-lt"/>
                <a:buAutoNum type="arabicPeriod"/>
              </a:pPr>
              <a:endParaRPr lang="en-US" sz="2500" dirty="0"/>
            </a:p>
            <a:p>
              <a:pPr marL="342900" indent="-342900">
                <a:buFont typeface="+mj-lt"/>
                <a:buAutoNum type="arabicPeriod"/>
              </a:pPr>
              <a:r>
                <a:rPr lang="el-GR" sz="2500" dirty="0"/>
                <a:t>Μελέτη Διατηρησιμότητας</a:t>
              </a:r>
            </a:p>
            <a:p>
              <a:pPr marL="342900" indent="-342900">
                <a:buFont typeface="+mj-lt"/>
                <a:buAutoNum type="arabicPeriod"/>
              </a:pPr>
              <a:endParaRPr lang="el-GR" sz="2500" dirty="0"/>
            </a:p>
            <a:p>
              <a:pPr marL="342900" indent="-342900">
                <a:buFont typeface="+mj-lt"/>
                <a:buAutoNum type="arabicPeriod"/>
              </a:pPr>
              <a:r>
                <a:rPr lang="el-GR" sz="2500" dirty="0"/>
                <a:t>Μελέτη Αξιοποίησης Κυτταρικών Υπολειμμάτων Εκχύλισης (ΚΥΕ) Πρωτεϊνών</a:t>
              </a:r>
            </a:p>
            <a:p>
              <a:r>
                <a:rPr lang="el-GR" sz="2500" dirty="0"/>
                <a:t> </a:t>
              </a:r>
              <a:endParaRPr lang="en-US" sz="2500" dirty="0"/>
            </a:p>
            <a:p>
              <a:r>
                <a:rPr lang="el-GR" sz="2500" u="sng" dirty="0"/>
                <a:t>Γενικά</a:t>
              </a:r>
            </a:p>
            <a:p>
              <a:pPr marL="342900" indent="-342900">
                <a:buFont typeface="Arial" panose="020B0604020202020204" pitchFamily="34" charset="0"/>
                <a:buChar char="•"/>
              </a:pPr>
              <a:r>
                <a:rPr lang="el-GR" sz="2500" dirty="0"/>
                <a:t>Μέτρηση ολικού και επιφανειακού ελαίου για ποσοτικοποίηση αποτελεσμάτων</a:t>
              </a:r>
            </a:p>
            <a:p>
              <a:pPr marL="342900" indent="-342900">
                <a:buFont typeface="Arial" panose="020B0604020202020204" pitchFamily="34" charset="0"/>
                <a:buChar char="•"/>
              </a:pPr>
              <a:r>
                <a:rPr lang="el-GR" sz="2500" dirty="0"/>
                <a:t>Για έλαιο ρίγανης μετρήθηκε καρβακρόλη, για λυκοπένιο ολικά καροτενοειδή</a:t>
              </a:r>
            </a:p>
            <a:p>
              <a:pPr marL="342900" indent="-342900">
                <a:buFont typeface="Arial" panose="020B0604020202020204" pitchFamily="34" charset="0"/>
                <a:buChar char="•"/>
              </a:pPr>
              <a:r>
                <a:rPr lang="el-GR" sz="2500" dirty="0"/>
                <a:t>Έλαιο ρίγανης χρησιμοποιήθηκε αυτούσιο, λυκοπένιο αραιώθηκε σε ηλιέλαιο, τελικής συγκέντρωσης  0.05% </a:t>
              </a:r>
              <a:r>
                <a:rPr lang="en-US" sz="2500" dirty="0"/>
                <a:t>w/v</a:t>
              </a:r>
              <a:endParaRPr lang="el-GR" sz="2500" dirty="0"/>
            </a:p>
            <a:p>
              <a:pPr marL="342900" indent="-342900">
                <a:buFont typeface="Arial" panose="020B0604020202020204" pitchFamily="34" charset="0"/>
                <a:buChar char="•"/>
              </a:pPr>
              <a:r>
                <a:rPr lang="el-GR" sz="2500" dirty="0"/>
                <a:t>Για έλαιο ρίγανης πολικός διαλύτης αιθανόλη, για λυκοπένιο ακετόνη</a:t>
              </a:r>
            </a:p>
          </p:txBody>
        </p:sp>
      </p:grpSp>
      <p:sp>
        <p:nvSpPr>
          <p:cNvPr id="211" name="TextBox 210">
            <a:extLst>
              <a:ext uri="{FF2B5EF4-FFF2-40B4-BE49-F238E27FC236}">
                <a16:creationId xmlns:a16="http://schemas.microsoft.com/office/drawing/2014/main" id="{C7F8929C-3CCD-356D-6825-CD9DE8431D76}"/>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56" name="Ομάδα 155">
            <a:extLst>
              <a:ext uri="{FF2B5EF4-FFF2-40B4-BE49-F238E27FC236}">
                <a16:creationId xmlns:a16="http://schemas.microsoft.com/office/drawing/2014/main" id="{AB7438D5-A0D7-EEE0-0450-7EFC938D9FFA}"/>
              </a:ext>
            </a:extLst>
          </p:cNvPr>
          <p:cNvGrpSpPr/>
          <p:nvPr/>
        </p:nvGrpSpPr>
        <p:grpSpPr>
          <a:xfrm>
            <a:off x="11281256" y="-17770"/>
            <a:ext cx="13036951" cy="6869202"/>
            <a:chOff x="14326068" y="-1383158"/>
            <a:chExt cx="13036951" cy="6869202"/>
          </a:xfrm>
        </p:grpSpPr>
        <p:grpSp>
          <p:nvGrpSpPr>
            <p:cNvPr id="159" name="Ομάδα 158">
              <a:extLst>
                <a:ext uri="{FF2B5EF4-FFF2-40B4-BE49-F238E27FC236}">
                  <a16:creationId xmlns:a16="http://schemas.microsoft.com/office/drawing/2014/main" id="{B78C2194-EC97-2ED0-929E-95B0769E06C2}"/>
                </a:ext>
              </a:extLst>
            </p:cNvPr>
            <p:cNvGrpSpPr/>
            <p:nvPr/>
          </p:nvGrpSpPr>
          <p:grpSpPr>
            <a:xfrm>
              <a:off x="14326068" y="-1379458"/>
              <a:ext cx="13036951" cy="6865502"/>
              <a:chOff x="-226715" y="7296230"/>
              <a:chExt cx="13036951" cy="6865502"/>
            </a:xfrm>
          </p:grpSpPr>
          <p:grpSp>
            <p:nvGrpSpPr>
              <p:cNvPr id="161" name="Ομάδα 160">
                <a:extLst>
                  <a:ext uri="{FF2B5EF4-FFF2-40B4-BE49-F238E27FC236}">
                    <a16:creationId xmlns:a16="http://schemas.microsoft.com/office/drawing/2014/main" id="{5F087385-E8E1-7037-4209-75DE2EDF8E12}"/>
                  </a:ext>
                </a:extLst>
              </p:cNvPr>
              <p:cNvGrpSpPr/>
              <p:nvPr/>
            </p:nvGrpSpPr>
            <p:grpSpPr>
              <a:xfrm>
                <a:off x="618236" y="7303732"/>
                <a:ext cx="12192000" cy="6858000"/>
                <a:chOff x="1310639" y="7470396"/>
                <a:chExt cx="12192000" cy="6858000"/>
              </a:xfrm>
            </p:grpSpPr>
            <p:sp>
              <p:nvSpPr>
                <p:cNvPr id="163" name="Ορθογώνιο 162">
                  <a:extLst>
                    <a:ext uri="{FF2B5EF4-FFF2-40B4-BE49-F238E27FC236}">
                      <a16:creationId xmlns:a16="http://schemas.microsoft.com/office/drawing/2014/main" id="{D63D0949-D034-127C-9499-44CD013FE0FB}"/>
                    </a:ext>
                  </a:extLst>
                </p:cNvPr>
                <p:cNvSpPr/>
                <p:nvPr/>
              </p:nvSpPr>
              <p:spPr>
                <a:xfrm>
                  <a:off x="1310639" y="7470396"/>
                  <a:ext cx="12192000" cy="6858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4" name="TextBox 163">
                  <a:extLst>
                    <a:ext uri="{FF2B5EF4-FFF2-40B4-BE49-F238E27FC236}">
                      <a16:creationId xmlns:a16="http://schemas.microsoft.com/office/drawing/2014/main" id="{6A1BDD8B-9284-8BF4-BD17-78FE53AA88FD}"/>
                    </a:ext>
                  </a:extLst>
                </p:cNvPr>
                <p:cNvSpPr txBox="1"/>
                <p:nvPr/>
              </p:nvSpPr>
              <p:spPr>
                <a:xfrm>
                  <a:off x="6115142" y="7511624"/>
                  <a:ext cx="2332278" cy="1015663"/>
                </a:xfrm>
                <a:prstGeom prst="rect">
                  <a:avLst/>
                </a:prstGeom>
                <a:solidFill>
                  <a:srgbClr val="5E913B"/>
                </a:solidFill>
              </p:spPr>
              <p:txBody>
                <a:bodyPr wrap="square" rtlCol="0">
                  <a:spAutoFit/>
                </a:bodyPr>
                <a:lstStyle/>
                <a:p>
                  <a:pPr algn="ctr"/>
                  <a:r>
                    <a:rPr lang="el-GR" sz="6000" dirty="0">
                      <a:ln>
                        <a:solidFill>
                          <a:srgbClr val="FFC000"/>
                        </a:solidFill>
                      </a:ln>
                      <a:solidFill>
                        <a:srgbClr val="FFC000"/>
                      </a:solidFill>
                      <a:latin typeface="Calibri" panose="020F0502020204030204"/>
                    </a:rPr>
                    <a:t>1</a:t>
                  </a:r>
                  <a:r>
                    <a:rPr lang="en-US" sz="6000" dirty="0">
                      <a:ln>
                        <a:solidFill>
                          <a:srgbClr val="FFC000"/>
                        </a:solidFill>
                      </a:ln>
                      <a:solidFill>
                        <a:srgbClr val="FFC000"/>
                      </a:solidFill>
                      <a:latin typeface="Calibri" panose="020F0502020204030204"/>
                    </a:rPr>
                    <a:t> pH</a:t>
                  </a:r>
                  <a:endParaRPr lang="el-GR" sz="6000" dirty="0">
                    <a:ln>
                      <a:solidFill>
                        <a:srgbClr val="FFC000"/>
                      </a:solidFill>
                    </a:ln>
                    <a:solidFill>
                      <a:srgbClr val="FFC000"/>
                    </a:solidFill>
                    <a:latin typeface="Calibri" panose="020F0502020204030204"/>
                  </a:endParaRPr>
                </a:p>
              </p:txBody>
            </p:sp>
            <p:grpSp>
              <p:nvGrpSpPr>
                <p:cNvPr id="165" name="Ομάδα 164">
                  <a:extLst>
                    <a:ext uri="{FF2B5EF4-FFF2-40B4-BE49-F238E27FC236}">
                      <a16:creationId xmlns:a16="http://schemas.microsoft.com/office/drawing/2014/main" id="{5ACC283A-01E5-ED41-4513-D9020C74A61D}"/>
                    </a:ext>
                  </a:extLst>
                </p:cNvPr>
                <p:cNvGrpSpPr/>
                <p:nvPr/>
              </p:nvGrpSpPr>
              <p:grpSpPr>
                <a:xfrm>
                  <a:off x="1923882" y="8836536"/>
                  <a:ext cx="10965514" cy="2921168"/>
                  <a:chOff x="1523762" y="8486059"/>
                  <a:chExt cx="10965514" cy="2921168"/>
                </a:xfrm>
              </p:grpSpPr>
              <p:sp>
                <p:nvSpPr>
                  <p:cNvPr id="167" name="Ορθογώνιο: Στρογγύλεμα γωνιών 166">
                    <a:extLst>
                      <a:ext uri="{FF2B5EF4-FFF2-40B4-BE49-F238E27FC236}">
                        <a16:creationId xmlns:a16="http://schemas.microsoft.com/office/drawing/2014/main" id="{39B3CED8-74C5-6A7D-8F8B-E5A786C7CD23}"/>
                      </a:ext>
                    </a:extLst>
                  </p:cNvPr>
                  <p:cNvSpPr/>
                  <p:nvPr/>
                </p:nvSpPr>
                <p:spPr>
                  <a:xfrm>
                    <a:off x="1523762" y="8486059"/>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6% </a:t>
                    </a:r>
                    <a:r>
                      <a:rPr lang="en-US" i="1" dirty="0"/>
                      <a:t>Chlorella</a:t>
                    </a:r>
                    <a:endParaRPr lang="el-GR" i="1" dirty="0"/>
                  </a:p>
                  <a:p>
                    <a:pPr algn="ctr"/>
                    <a:r>
                      <a:rPr lang="en-US" dirty="0"/>
                      <a:t>(</a:t>
                    </a:r>
                    <a:r>
                      <a:rPr lang="el-GR" dirty="0"/>
                      <a:t>6% έλαιο</a:t>
                    </a:r>
                    <a:r>
                      <a:rPr lang="en-US" dirty="0"/>
                      <a:t>)</a:t>
                    </a:r>
                    <a:endParaRPr lang="el-GR" dirty="0"/>
                  </a:p>
                  <a:p>
                    <a:pPr algn="ctr"/>
                    <a:r>
                      <a:rPr lang="el-GR" dirty="0"/>
                      <a:t>8.9% πολικού διαλύτη</a:t>
                    </a:r>
                  </a:p>
                </p:txBody>
              </p:sp>
              <p:sp>
                <p:nvSpPr>
                  <p:cNvPr id="168" name="Βέλος: Δεξιό 167">
                    <a:extLst>
                      <a:ext uri="{FF2B5EF4-FFF2-40B4-BE49-F238E27FC236}">
                        <a16:creationId xmlns:a16="http://schemas.microsoft.com/office/drawing/2014/main" id="{9FBEDA1A-C55E-F512-0D9D-8C0EF8C51DE1}"/>
                      </a:ext>
                    </a:extLst>
                  </p:cNvPr>
                  <p:cNvSpPr/>
                  <p:nvPr/>
                </p:nvSpPr>
                <p:spPr>
                  <a:xfrm>
                    <a:off x="3956420" y="8997909"/>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69" name="Ορθογώνιο: Στρογγύλεμα γωνιών 168">
                    <a:extLst>
                      <a:ext uri="{FF2B5EF4-FFF2-40B4-BE49-F238E27FC236}">
                        <a16:creationId xmlns:a16="http://schemas.microsoft.com/office/drawing/2014/main" id="{BE40A44F-F00E-0844-12D3-1E8E7891F043}"/>
                      </a:ext>
                    </a:extLst>
                  </p:cNvPr>
                  <p:cNvSpPr/>
                  <p:nvPr/>
                </p:nvSpPr>
                <p:spPr>
                  <a:xfrm>
                    <a:off x="4629274" y="8749157"/>
                    <a:ext cx="1608881"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Ρύθμιση </a:t>
                    </a:r>
                    <a:r>
                      <a:rPr lang="en-US" dirty="0"/>
                      <a:t>pH </a:t>
                    </a:r>
                  </a:p>
                  <a:p>
                    <a:pPr algn="ctr"/>
                    <a:r>
                      <a:rPr lang="en-US" b="1" dirty="0"/>
                      <a:t>5-12</a:t>
                    </a:r>
                    <a:endParaRPr lang="el-GR" b="1" dirty="0"/>
                  </a:p>
                </p:txBody>
              </p:sp>
              <p:sp>
                <p:nvSpPr>
                  <p:cNvPr id="172" name="Βέλος: Δεξιό 171">
                    <a:extLst>
                      <a:ext uri="{FF2B5EF4-FFF2-40B4-BE49-F238E27FC236}">
                        <a16:creationId xmlns:a16="http://schemas.microsoft.com/office/drawing/2014/main" id="{46EF44A1-F7E4-8448-BB1E-050F0B9835BD}"/>
                      </a:ext>
                    </a:extLst>
                  </p:cNvPr>
                  <p:cNvSpPr/>
                  <p:nvPr/>
                </p:nvSpPr>
                <p:spPr>
                  <a:xfrm>
                    <a:off x="6238155" y="899790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78" name="Ορθογώνιο: Στρογγύλεμα γωνιών 177">
                    <a:extLst>
                      <a:ext uri="{FF2B5EF4-FFF2-40B4-BE49-F238E27FC236}">
                        <a16:creationId xmlns:a16="http://schemas.microsoft.com/office/drawing/2014/main" id="{85B32FB8-3D7D-CB80-BBC8-36CCBF676237}"/>
                      </a:ext>
                    </a:extLst>
                  </p:cNvPr>
                  <p:cNvSpPr/>
                  <p:nvPr/>
                </p:nvSpPr>
                <p:spPr>
                  <a:xfrm>
                    <a:off x="6911009" y="8749156"/>
                    <a:ext cx="1608881"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Ελαίου</a:t>
                    </a:r>
                  </a:p>
                </p:txBody>
              </p:sp>
              <p:sp>
                <p:nvSpPr>
                  <p:cNvPr id="180" name="Βέλος: Δεξιό 179">
                    <a:extLst>
                      <a:ext uri="{FF2B5EF4-FFF2-40B4-BE49-F238E27FC236}">
                        <a16:creationId xmlns:a16="http://schemas.microsoft.com/office/drawing/2014/main" id="{EAF8ED03-5611-CF99-EF90-E6A0FDCAE512}"/>
                      </a:ext>
                    </a:extLst>
                  </p:cNvPr>
                  <p:cNvSpPr/>
                  <p:nvPr/>
                </p:nvSpPr>
                <p:spPr>
                  <a:xfrm>
                    <a:off x="8519890" y="8997909"/>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84" name="Ορθογώνιο: Στρογγύλεμα γωνιών 183">
                    <a:extLst>
                      <a:ext uri="{FF2B5EF4-FFF2-40B4-BE49-F238E27FC236}">
                        <a16:creationId xmlns:a16="http://schemas.microsoft.com/office/drawing/2014/main" id="{0A82ADF3-8AA4-9DF1-84C6-98164F8764B3}"/>
                      </a:ext>
                    </a:extLst>
                  </p:cNvPr>
                  <p:cNvSpPr/>
                  <p:nvPr/>
                </p:nvSpPr>
                <p:spPr>
                  <a:xfrm>
                    <a:off x="9226910" y="8749156"/>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Ανάδευση:</a:t>
                    </a:r>
                  </a:p>
                  <a:p>
                    <a:pPr algn="ctr"/>
                    <a:r>
                      <a:rPr lang="el-GR" dirty="0"/>
                      <a:t>2</a:t>
                    </a:r>
                    <a:r>
                      <a:rPr lang="en-US" dirty="0"/>
                      <a:t> h, 30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170</a:t>
                    </a:r>
                    <a:r>
                      <a:rPr lang="en-US" dirty="0">
                        <a:latin typeface="Calibri" panose="020F0502020204030204" pitchFamily="34" charset="0"/>
                        <a:ea typeface="Calibri" panose="020F0502020204030204" pitchFamily="34" charset="0"/>
                        <a:cs typeface="Arial" panose="020B0604020202020204" pitchFamily="34" charset="0"/>
                      </a:rPr>
                      <a:t> rpm</a:t>
                    </a:r>
                    <a:endParaRPr lang="el-GR" dirty="0"/>
                  </a:p>
                </p:txBody>
              </p:sp>
              <p:sp>
                <p:nvSpPr>
                  <p:cNvPr id="187" name="Βέλος: Αναστροφή 186">
                    <a:extLst>
                      <a:ext uri="{FF2B5EF4-FFF2-40B4-BE49-F238E27FC236}">
                        <a16:creationId xmlns:a16="http://schemas.microsoft.com/office/drawing/2014/main" id="{D747A752-DD50-CA23-8F9C-9EF10F676837}"/>
                      </a:ext>
                    </a:extLst>
                  </p:cNvPr>
                  <p:cNvSpPr/>
                  <p:nvPr/>
                </p:nvSpPr>
                <p:spPr>
                  <a:xfrm rot="5400000">
                    <a:off x="10951695" y="9572379"/>
                    <a:ext cx="1947402" cy="1127760"/>
                  </a:xfrm>
                  <a:prstGeom prst="uturnArrow">
                    <a:avLst>
                      <a:gd name="adj1" fmla="val 25000"/>
                      <a:gd name="adj2" fmla="val 25000"/>
                      <a:gd name="adj3" fmla="val 25000"/>
                      <a:gd name="adj4" fmla="val 43750"/>
                      <a:gd name="adj5" fmla="val 100000"/>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sp>
                <p:nvSpPr>
                  <p:cNvPr id="188" name="Ορθογώνιο: Στρογγύλεμα γωνιών 187">
                    <a:extLst>
                      <a:ext uri="{FF2B5EF4-FFF2-40B4-BE49-F238E27FC236}">
                        <a16:creationId xmlns:a16="http://schemas.microsoft.com/office/drawing/2014/main" id="{F3AB9582-95DE-D489-A080-2DF51E99F3C6}"/>
                      </a:ext>
                    </a:extLst>
                  </p:cNvPr>
                  <p:cNvSpPr/>
                  <p:nvPr/>
                </p:nvSpPr>
                <p:spPr>
                  <a:xfrm>
                    <a:off x="9241378" y="10304056"/>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10 min, </a:t>
                    </a:r>
                    <a:r>
                      <a:rPr lang="el-GR" dirty="0"/>
                      <a:t>8</a:t>
                    </a:r>
                    <a:r>
                      <a:rPr lang="en-US" dirty="0"/>
                      <a:t> </a:t>
                    </a:r>
                    <a:r>
                      <a:rPr lang="en-US" dirty="0" err="1"/>
                      <a:t>kG</a:t>
                    </a:r>
                    <a:endParaRPr lang="el-GR" dirty="0"/>
                  </a:p>
                </p:txBody>
              </p:sp>
              <p:sp>
                <p:nvSpPr>
                  <p:cNvPr id="189" name="Βέλος: Δεξιό 188">
                    <a:extLst>
                      <a:ext uri="{FF2B5EF4-FFF2-40B4-BE49-F238E27FC236}">
                        <a16:creationId xmlns:a16="http://schemas.microsoft.com/office/drawing/2014/main" id="{5BE1B164-7B00-9264-075C-2E09E5368EEE}"/>
                      </a:ext>
                    </a:extLst>
                  </p:cNvPr>
                  <p:cNvSpPr/>
                  <p:nvPr/>
                </p:nvSpPr>
                <p:spPr>
                  <a:xfrm rot="10800000">
                    <a:off x="8534358" y="10591800"/>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90" name="Ορθογώνιο: Στρογγύλεμα γωνιών 189">
                    <a:extLst>
                      <a:ext uri="{FF2B5EF4-FFF2-40B4-BE49-F238E27FC236}">
                        <a16:creationId xmlns:a16="http://schemas.microsoft.com/office/drawing/2014/main" id="{7F8792E7-FE2F-E6D2-E99D-5668A42F0486}"/>
                      </a:ext>
                    </a:extLst>
                  </p:cNvPr>
                  <p:cNvSpPr/>
                  <p:nvPr/>
                </p:nvSpPr>
                <p:spPr>
                  <a:xfrm>
                    <a:off x="6238155" y="10360596"/>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 </a:t>
                    </a:r>
                    <a:r>
                      <a:rPr lang="en-US" dirty="0"/>
                      <a:t>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191" name="Βέλος: Δεξιό 190">
                    <a:extLst>
                      <a:ext uri="{FF2B5EF4-FFF2-40B4-BE49-F238E27FC236}">
                        <a16:creationId xmlns:a16="http://schemas.microsoft.com/office/drawing/2014/main" id="{279F3573-D838-236F-9B7D-5A856593BD1D}"/>
                      </a:ext>
                    </a:extLst>
                  </p:cNvPr>
                  <p:cNvSpPr/>
                  <p:nvPr/>
                </p:nvSpPr>
                <p:spPr>
                  <a:xfrm rot="10800000">
                    <a:off x="5531135" y="10640316"/>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92" name="Ορθογώνιο: Στρογγύλεμα γωνιών 191">
                    <a:extLst>
                      <a:ext uri="{FF2B5EF4-FFF2-40B4-BE49-F238E27FC236}">
                        <a16:creationId xmlns:a16="http://schemas.microsoft.com/office/drawing/2014/main" id="{7F4C06EB-2AFB-6C0C-703B-0A04C29DBB0E}"/>
                      </a:ext>
                    </a:extLst>
                  </p:cNvPr>
                  <p:cNvSpPr/>
                  <p:nvPr/>
                </p:nvSpPr>
                <p:spPr>
                  <a:xfrm>
                    <a:off x="3227698" y="10391564"/>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 μ</a:t>
                    </a:r>
                    <a:r>
                      <a:rPr lang="en-US" dirty="0"/>
                      <a:t>m</a:t>
                    </a:r>
                    <a:endParaRPr lang="el-GR" dirty="0"/>
                  </a:p>
                </p:txBody>
              </p:sp>
            </p:grpSp>
            <p:pic>
              <p:nvPicPr>
                <p:cNvPr id="166" name="Γραφικό 165" descr="Δοκιμαστικοί σωλήνες με συμπαγές γέμισμα">
                  <a:extLst>
                    <a:ext uri="{FF2B5EF4-FFF2-40B4-BE49-F238E27FC236}">
                      <a16:creationId xmlns:a16="http://schemas.microsoft.com/office/drawing/2014/main" id="{08BBD8A6-B9F1-7F57-9AA9-48A565AAEB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19700" y="13169607"/>
                  <a:ext cx="914400" cy="914400"/>
                </a:xfrm>
                <a:prstGeom prst="rect">
                  <a:avLst/>
                </a:prstGeom>
              </p:spPr>
            </p:pic>
          </p:grpSp>
          <p:sp>
            <p:nvSpPr>
              <p:cNvPr id="162" name="Ισοσκελές τρίγωνο 161">
                <a:extLst>
                  <a:ext uri="{FF2B5EF4-FFF2-40B4-BE49-F238E27FC236}">
                    <a16:creationId xmlns:a16="http://schemas.microsoft.com/office/drawing/2014/main" id="{609F6C7E-F9E2-FBA9-4F8E-89B257A7E5D8}"/>
                  </a:ext>
                </a:extLst>
              </p:cNvPr>
              <p:cNvSpPr/>
              <p:nvPr/>
            </p:nvSpPr>
            <p:spPr>
              <a:xfrm rot="16200000">
                <a:off x="-440847" y="7510362"/>
                <a:ext cx="1273215" cy="844952"/>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160" name="TextBox 159">
              <a:extLst>
                <a:ext uri="{FF2B5EF4-FFF2-40B4-BE49-F238E27FC236}">
                  <a16:creationId xmlns:a16="http://schemas.microsoft.com/office/drawing/2014/main" id="{D04EF48B-757E-6A57-B86C-018DB8A9583A}"/>
                </a:ext>
              </a:extLst>
            </p:cNvPr>
            <p:cNvSpPr txBox="1"/>
            <p:nvPr/>
          </p:nvSpPr>
          <p:spPr>
            <a:xfrm>
              <a:off x="15171019" y="-1383158"/>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5</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93" name="Ομάδα 192">
            <a:extLst>
              <a:ext uri="{FF2B5EF4-FFF2-40B4-BE49-F238E27FC236}">
                <a16:creationId xmlns:a16="http://schemas.microsoft.com/office/drawing/2014/main" id="{E8B1EFE6-BF6A-27BE-7C73-39F4C39A220C}"/>
              </a:ext>
            </a:extLst>
          </p:cNvPr>
          <p:cNvGrpSpPr/>
          <p:nvPr/>
        </p:nvGrpSpPr>
        <p:grpSpPr>
          <a:xfrm>
            <a:off x="23481324" y="-10653"/>
            <a:ext cx="13028198" cy="6864831"/>
            <a:chOff x="14436789" y="5704990"/>
            <a:chExt cx="13028198" cy="6864831"/>
          </a:xfrm>
        </p:grpSpPr>
        <p:grpSp>
          <p:nvGrpSpPr>
            <p:cNvPr id="197" name="Ομάδα 196">
              <a:extLst>
                <a:ext uri="{FF2B5EF4-FFF2-40B4-BE49-F238E27FC236}">
                  <a16:creationId xmlns:a16="http://schemas.microsoft.com/office/drawing/2014/main" id="{461BA68A-2F37-FE88-29AF-EAF9FC428F51}"/>
                </a:ext>
              </a:extLst>
            </p:cNvPr>
            <p:cNvGrpSpPr/>
            <p:nvPr/>
          </p:nvGrpSpPr>
          <p:grpSpPr>
            <a:xfrm>
              <a:off x="14436789" y="5704990"/>
              <a:ext cx="13028198" cy="6864831"/>
              <a:chOff x="14252975" y="11315332"/>
              <a:chExt cx="13028198" cy="6864831"/>
            </a:xfrm>
          </p:grpSpPr>
          <p:grpSp>
            <p:nvGrpSpPr>
              <p:cNvPr id="214" name="Ομάδα 213">
                <a:extLst>
                  <a:ext uri="{FF2B5EF4-FFF2-40B4-BE49-F238E27FC236}">
                    <a16:creationId xmlns:a16="http://schemas.microsoft.com/office/drawing/2014/main" id="{393F3F0E-F7BD-264B-0E10-C1A3A3DDD459}"/>
                  </a:ext>
                </a:extLst>
              </p:cNvPr>
              <p:cNvGrpSpPr/>
              <p:nvPr/>
            </p:nvGrpSpPr>
            <p:grpSpPr>
              <a:xfrm>
                <a:off x="14252975" y="11315332"/>
                <a:ext cx="13028198" cy="6864831"/>
                <a:chOff x="-217962" y="7296901"/>
                <a:chExt cx="13028198" cy="6864831"/>
              </a:xfrm>
              <a:solidFill>
                <a:srgbClr val="6DA945"/>
              </a:solidFill>
            </p:grpSpPr>
            <p:grpSp>
              <p:nvGrpSpPr>
                <p:cNvPr id="225" name="Ομάδα 224">
                  <a:extLst>
                    <a:ext uri="{FF2B5EF4-FFF2-40B4-BE49-F238E27FC236}">
                      <a16:creationId xmlns:a16="http://schemas.microsoft.com/office/drawing/2014/main" id="{3176C409-BF5B-78CD-370B-C4B2C6CFB512}"/>
                    </a:ext>
                  </a:extLst>
                </p:cNvPr>
                <p:cNvGrpSpPr/>
                <p:nvPr/>
              </p:nvGrpSpPr>
              <p:grpSpPr>
                <a:xfrm>
                  <a:off x="618236" y="7303732"/>
                  <a:ext cx="12192000" cy="6858000"/>
                  <a:chOff x="1310639" y="7470396"/>
                  <a:chExt cx="12192000" cy="6858000"/>
                </a:xfrm>
                <a:grpFill/>
              </p:grpSpPr>
              <p:sp>
                <p:nvSpPr>
                  <p:cNvPr id="227" name="Ορθογώνιο 226">
                    <a:extLst>
                      <a:ext uri="{FF2B5EF4-FFF2-40B4-BE49-F238E27FC236}">
                        <a16:creationId xmlns:a16="http://schemas.microsoft.com/office/drawing/2014/main" id="{4070B8A2-4F53-D9BC-4749-4F82A6D61064}"/>
                      </a:ext>
                    </a:extLst>
                  </p:cNvPr>
                  <p:cNvSpPr/>
                  <p:nvPr/>
                </p:nvSpPr>
                <p:spPr>
                  <a:xfrm>
                    <a:off x="1310639" y="7470396"/>
                    <a:ext cx="12192000" cy="6858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28" name="TextBox 227">
                    <a:extLst>
                      <a:ext uri="{FF2B5EF4-FFF2-40B4-BE49-F238E27FC236}">
                        <a16:creationId xmlns:a16="http://schemas.microsoft.com/office/drawing/2014/main" id="{A940C017-2A2D-5DB0-56D6-6B8FB33AFB10}"/>
                      </a:ext>
                    </a:extLst>
                  </p:cNvPr>
                  <p:cNvSpPr txBox="1"/>
                  <p:nvPr/>
                </p:nvSpPr>
                <p:spPr>
                  <a:xfrm>
                    <a:off x="4020204" y="7496430"/>
                    <a:ext cx="7532343" cy="1015663"/>
                  </a:xfrm>
                  <a:prstGeom prst="rect">
                    <a:avLst/>
                  </a:prstGeom>
                  <a:solidFill>
                    <a:srgbClr val="669E40"/>
                  </a:solidFill>
                </p:spPr>
                <p:txBody>
                  <a:bodyPr wrap="square" rtlCol="0">
                    <a:spAutoFit/>
                  </a:bodyPr>
                  <a:lstStyle/>
                  <a:p>
                    <a:pPr algn="ctr"/>
                    <a:r>
                      <a:rPr lang="en-US" sz="6000" dirty="0">
                        <a:ln>
                          <a:solidFill>
                            <a:srgbClr val="FFC000"/>
                          </a:solidFill>
                        </a:ln>
                        <a:solidFill>
                          <a:srgbClr val="FFC000"/>
                        </a:solidFill>
                        <a:latin typeface="Calibri" panose="020F0502020204030204"/>
                      </a:rPr>
                      <a:t>2 </a:t>
                    </a:r>
                    <a:r>
                      <a:rPr lang="el-GR" sz="6000" dirty="0">
                        <a:ln>
                          <a:solidFill>
                            <a:srgbClr val="FFC000"/>
                          </a:solidFill>
                        </a:ln>
                        <a:solidFill>
                          <a:srgbClr val="FFC000"/>
                        </a:solidFill>
                        <a:latin typeface="Calibri" panose="020F0502020204030204"/>
                      </a:rPr>
                      <a:t>Αναλογία και </a:t>
                    </a:r>
                    <a:r>
                      <a:rPr lang="en-US" sz="6000" dirty="0">
                        <a:ln>
                          <a:solidFill>
                            <a:srgbClr val="FFC000"/>
                          </a:solidFill>
                        </a:ln>
                        <a:solidFill>
                          <a:srgbClr val="FFC000"/>
                        </a:solidFill>
                        <a:latin typeface="Calibri" panose="020F0502020204030204"/>
                      </a:rPr>
                      <a:t>HPH</a:t>
                    </a:r>
                    <a:endParaRPr lang="el-GR" sz="6000" dirty="0">
                      <a:ln>
                        <a:solidFill>
                          <a:srgbClr val="FFC000"/>
                        </a:solidFill>
                      </a:ln>
                      <a:solidFill>
                        <a:srgbClr val="FFC000"/>
                      </a:solidFill>
                      <a:latin typeface="Calibri" panose="020F0502020204030204"/>
                    </a:endParaRPr>
                  </a:p>
                </p:txBody>
              </p:sp>
              <p:grpSp>
                <p:nvGrpSpPr>
                  <p:cNvPr id="229" name="Ομάδα 228">
                    <a:extLst>
                      <a:ext uri="{FF2B5EF4-FFF2-40B4-BE49-F238E27FC236}">
                        <a16:creationId xmlns:a16="http://schemas.microsoft.com/office/drawing/2014/main" id="{A208BAD7-B336-A8E9-A68C-69EC59F93587}"/>
                      </a:ext>
                    </a:extLst>
                  </p:cNvPr>
                  <p:cNvGrpSpPr/>
                  <p:nvPr/>
                </p:nvGrpSpPr>
                <p:grpSpPr>
                  <a:xfrm>
                    <a:off x="2894924" y="8837903"/>
                    <a:ext cx="9893444" cy="4330266"/>
                    <a:chOff x="2494804" y="8487426"/>
                    <a:chExt cx="9893444" cy="4330266"/>
                  </a:xfrm>
                  <a:grpFill/>
                </p:grpSpPr>
                <p:sp>
                  <p:nvSpPr>
                    <p:cNvPr id="231" name="Ορθογώνιο: Στρογγύλεμα γωνιών 230">
                      <a:extLst>
                        <a:ext uri="{FF2B5EF4-FFF2-40B4-BE49-F238E27FC236}">
                          <a16:creationId xmlns:a16="http://schemas.microsoft.com/office/drawing/2014/main" id="{4B15BE76-5C9E-04E7-036F-4A28630D3578}"/>
                        </a:ext>
                      </a:extLst>
                    </p:cNvPr>
                    <p:cNvSpPr/>
                    <p:nvPr/>
                  </p:nvSpPr>
                  <p:spPr>
                    <a:xfrm>
                      <a:off x="3215966" y="8487426"/>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a:p>
                      <a:pPr algn="ctr"/>
                      <a:r>
                        <a:rPr lang="el-GR" dirty="0"/>
                        <a:t>Σε ρυθμιστικό </a:t>
                      </a:r>
                      <a:r>
                        <a:rPr lang="en-US" dirty="0"/>
                        <a:t>pH 10 </a:t>
                      </a:r>
                      <a:r>
                        <a:rPr lang="en-US" sz="1800" dirty="0">
                          <a:effectLst/>
                          <a:latin typeface="Calibri" panose="020F0502020204030204" pitchFamily="34" charset="0"/>
                          <a:ea typeface="Calibri" panose="020F0502020204030204" pitchFamily="34" charset="0"/>
                          <a:cs typeface="Arial" panose="020B0604020202020204" pitchFamily="34" charset="0"/>
                        </a:rPr>
                        <a:t>Na</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2</a:t>
                      </a:r>
                      <a:r>
                        <a:rPr lang="en-US" sz="1800" dirty="0">
                          <a:effectLst/>
                          <a:latin typeface="Calibri" panose="020F0502020204030204" pitchFamily="34" charset="0"/>
                          <a:ea typeface="Calibri" panose="020F0502020204030204" pitchFamily="34" charset="0"/>
                          <a:cs typeface="Arial" panose="020B0604020202020204" pitchFamily="34" charset="0"/>
                        </a:rPr>
                        <a:t>CO</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3</a:t>
                      </a:r>
                      <a:r>
                        <a:rPr lang="el-GR" sz="1800" dirty="0">
                          <a:effectLst/>
                          <a:latin typeface="Calibri" panose="020F0502020204030204" pitchFamily="34" charset="0"/>
                          <a:ea typeface="Calibri" panose="020F0502020204030204" pitchFamily="34" charset="0"/>
                          <a:cs typeface="Arial" panose="020B0604020202020204" pitchFamily="34" charset="0"/>
                        </a:rPr>
                        <a:t>-</a:t>
                      </a:r>
                      <a:r>
                        <a:rPr lang="en-US" sz="1800" dirty="0" err="1">
                          <a:effectLst/>
                          <a:latin typeface="Calibri" panose="020F0502020204030204" pitchFamily="34" charset="0"/>
                          <a:ea typeface="Calibri" panose="020F0502020204030204" pitchFamily="34" charset="0"/>
                          <a:cs typeface="Arial" panose="020B0604020202020204" pitchFamily="34" charset="0"/>
                        </a:rPr>
                        <a:t>NaHCO</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3</a:t>
                      </a:r>
                      <a:r>
                        <a:rPr lang="en-US" sz="1800" baseline="-25000" dirty="0">
                          <a:effectLst/>
                          <a:latin typeface="Calibri" panose="020F0502020204030204" pitchFamily="34" charset="0"/>
                          <a:ea typeface="Calibri" panose="020F0502020204030204" pitchFamily="34" charset="0"/>
                          <a:cs typeface="Arial" panose="020B0604020202020204" pitchFamily="34" charset="0"/>
                        </a:rPr>
                        <a:t> </a:t>
                      </a:r>
                      <a:r>
                        <a:rPr lang="el-GR" dirty="0"/>
                        <a:t> </a:t>
                      </a:r>
                    </a:p>
                  </p:txBody>
                </p:sp>
                <p:sp>
                  <p:nvSpPr>
                    <p:cNvPr id="232" name="Βέλος: Δεξιό 231">
                      <a:extLst>
                        <a:ext uri="{FF2B5EF4-FFF2-40B4-BE49-F238E27FC236}">
                          <a16:creationId xmlns:a16="http://schemas.microsoft.com/office/drawing/2014/main" id="{5B0E6B96-D831-3FB2-7446-F1A819B45B58}"/>
                        </a:ext>
                      </a:extLst>
                    </p:cNvPr>
                    <p:cNvSpPr/>
                    <p:nvPr/>
                  </p:nvSpPr>
                  <p:spPr>
                    <a:xfrm>
                      <a:off x="5648624" y="8999276"/>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33" name="Ορθογώνιο: Στρογγύλεμα γωνιών 232">
                      <a:extLst>
                        <a:ext uri="{FF2B5EF4-FFF2-40B4-BE49-F238E27FC236}">
                          <a16:creationId xmlns:a16="http://schemas.microsoft.com/office/drawing/2014/main" id="{225E6221-BD66-DE40-21F6-403A9DF66F8F}"/>
                        </a:ext>
                      </a:extLst>
                    </p:cNvPr>
                    <p:cNvSpPr/>
                    <p:nvPr/>
                  </p:nvSpPr>
                  <p:spPr>
                    <a:xfrm>
                      <a:off x="6321478" y="8487426"/>
                      <a:ext cx="2333714" cy="145330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ελαίου αναλογίας</a:t>
                      </a:r>
                    </a:p>
                    <a:p>
                      <a:pPr algn="ctr"/>
                      <a:r>
                        <a:rPr lang="el-GR" b="1" dirty="0"/>
                        <a:t>2/4, 3/4, 4/4</a:t>
                      </a:r>
                    </a:p>
                  </p:txBody>
                </p:sp>
                <p:sp>
                  <p:nvSpPr>
                    <p:cNvPr id="234" name="Βέλος: Δεξιό 233">
                      <a:extLst>
                        <a:ext uri="{FF2B5EF4-FFF2-40B4-BE49-F238E27FC236}">
                          <a16:creationId xmlns:a16="http://schemas.microsoft.com/office/drawing/2014/main" id="{AD82AD18-DDEC-D144-8EB2-91C54D0EE79A}"/>
                        </a:ext>
                      </a:extLst>
                    </p:cNvPr>
                    <p:cNvSpPr/>
                    <p:nvPr/>
                  </p:nvSpPr>
                  <p:spPr>
                    <a:xfrm>
                      <a:off x="8655192" y="9015570"/>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35" name="Ορθογώνιο: Στρογγύλεμα γωνιών 234">
                      <a:extLst>
                        <a:ext uri="{FF2B5EF4-FFF2-40B4-BE49-F238E27FC236}">
                          <a16:creationId xmlns:a16="http://schemas.microsoft.com/office/drawing/2014/main" id="{B20D5F8A-6D09-C4C9-655E-6B52778A738F}"/>
                        </a:ext>
                      </a:extLst>
                    </p:cNvPr>
                    <p:cNvSpPr/>
                    <p:nvPr/>
                  </p:nvSpPr>
                  <p:spPr>
                    <a:xfrm>
                      <a:off x="9362212" y="8749540"/>
                      <a:ext cx="189827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HSH</a:t>
                      </a:r>
                      <a:r>
                        <a:rPr lang="el-GR" dirty="0"/>
                        <a:t>:</a:t>
                      </a:r>
                      <a:endParaRPr lang="en-US" dirty="0"/>
                    </a:p>
                    <a:p>
                      <a:pPr algn="ctr"/>
                      <a:r>
                        <a:rPr lang="en-US" dirty="0"/>
                        <a:t>10 min, 8.5 </a:t>
                      </a:r>
                      <a:r>
                        <a:rPr lang="en-US" dirty="0" err="1"/>
                        <a:t>krpm</a:t>
                      </a:r>
                      <a:endParaRPr lang="el-GR" dirty="0"/>
                    </a:p>
                  </p:txBody>
                </p:sp>
                <p:sp>
                  <p:nvSpPr>
                    <p:cNvPr id="236" name="Ορθογώνιο: Στρογγύλεμα γωνιών 235">
                      <a:extLst>
                        <a:ext uri="{FF2B5EF4-FFF2-40B4-BE49-F238E27FC236}">
                          <a16:creationId xmlns:a16="http://schemas.microsoft.com/office/drawing/2014/main" id="{6F3A1F39-0A1C-A020-DF1B-022B22603EEE}"/>
                        </a:ext>
                      </a:extLst>
                    </p:cNvPr>
                    <p:cNvSpPr/>
                    <p:nvPr/>
                  </p:nvSpPr>
                  <p:spPr>
                    <a:xfrm>
                      <a:off x="8381673" y="10167606"/>
                      <a:ext cx="2878815" cy="13470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a:t>
                      </a:r>
                    </a:p>
                    <a:p>
                      <a:pPr algn="ctr"/>
                      <a:r>
                        <a:rPr lang="el-GR" b="1" dirty="0"/>
                        <a:t>1, 2, 4 περάσματα</a:t>
                      </a:r>
                    </a:p>
                    <a:p>
                      <a:pPr algn="ctr"/>
                      <a:r>
                        <a:rPr lang="el-GR" b="1" dirty="0"/>
                        <a:t>200, 300, 400, 600, 800 </a:t>
                      </a:r>
                      <a:r>
                        <a:rPr lang="en-US" b="1" dirty="0"/>
                        <a:t>bar</a:t>
                      </a:r>
                      <a:endParaRPr lang="el-GR" b="1" dirty="0"/>
                    </a:p>
                  </p:txBody>
                </p:sp>
                <p:sp>
                  <p:nvSpPr>
                    <p:cNvPr id="237" name="Βέλος: Αναστροφή 236">
                      <a:extLst>
                        <a:ext uri="{FF2B5EF4-FFF2-40B4-BE49-F238E27FC236}">
                          <a16:creationId xmlns:a16="http://schemas.microsoft.com/office/drawing/2014/main" id="{2428536D-D1BC-C928-F170-25C8C4335EF6}"/>
                        </a:ext>
                      </a:extLst>
                    </p:cNvPr>
                    <p:cNvSpPr/>
                    <p:nvPr/>
                  </p:nvSpPr>
                  <p:spPr>
                    <a:xfrm rot="5400000">
                      <a:off x="10850667" y="9538942"/>
                      <a:ext cx="1947402" cy="1127760"/>
                    </a:xfrm>
                    <a:prstGeom prst="uturnArrow">
                      <a:avLst>
                        <a:gd name="adj1" fmla="val 25000"/>
                        <a:gd name="adj2" fmla="val 25000"/>
                        <a:gd name="adj3" fmla="val 25000"/>
                        <a:gd name="adj4" fmla="val 43750"/>
                        <a:gd name="adj5" fmla="val 100000"/>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38" name="Ορθογώνιο: Στρογγύλεμα γωνιών 237">
                      <a:extLst>
                        <a:ext uri="{FF2B5EF4-FFF2-40B4-BE49-F238E27FC236}">
                          <a16:creationId xmlns:a16="http://schemas.microsoft.com/office/drawing/2014/main" id="{72772677-9FD6-90B8-B573-65A3C05FFAE3}"/>
                        </a:ext>
                      </a:extLst>
                    </p:cNvPr>
                    <p:cNvSpPr/>
                    <p:nvPr/>
                  </p:nvSpPr>
                  <p:spPr>
                    <a:xfrm>
                      <a:off x="5540594" y="10359115"/>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239" name="Βέλος: Δεξιό 238">
                      <a:extLst>
                        <a:ext uri="{FF2B5EF4-FFF2-40B4-BE49-F238E27FC236}">
                          <a16:creationId xmlns:a16="http://schemas.microsoft.com/office/drawing/2014/main" id="{7DA008D0-A229-BB83-AAF5-1101DE717DEC}"/>
                        </a:ext>
                      </a:extLst>
                    </p:cNvPr>
                    <p:cNvSpPr/>
                    <p:nvPr/>
                  </p:nvSpPr>
                  <p:spPr>
                    <a:xfrm rot="10800000">
                      <a:off x="7660733" y="10547461"/>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40" name="Ορθογώνιο: Στρογγύλεμα γωνιών 239">
                      <a:extLst>
                        <a:ext uri="{FF2B5EF4-FFF2-40B4-BE49-F238E27FC236}">
                          <a16:creationId xmlns:a16="http://schemas.microsoft.com/office/drawing/2014/main" id="{2AE7E564-1DAE-68BB-BC2D-E6FC010CC402}"/>
                        </a:ext>
                      </a:extLst>
                    </p:cNvPr>
                    <p:cNvSpPr/>
                    <p:nvPr/>
                  </p:nvSpPr>
                  <p:spPr>
                    <a:xfrm>
                      <a:off x="2494804" y="10298709"/>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241" name="Βέλος: Δεξιό 240">
                      <a:extLst>
                        <a:ext uri="{FF2B5EF4-FFF2-40B4-BE49-F238E27FC236}">
                          <a16:creationId xmlns:a16="http://schemas.microsoft.com/office/drawing/2014/main" id="{B8CEF5D5-C36F-CF6A-5659-31E3DE7F99F8}"/>
                        </a:ext>
                      </a:extLst>
                    </p:cNvPr>
                    <p:cNvSpPr/>
                    <p:nvPr/>
                  </p:nvSpPr>
                  <p:spPr>
                    <a:xfrm rot="10800000">
                      <a:off x="4799345" y="10547461"/>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42" name="Ορθογώνιο: Στρογγύλεμα γωνιών 241">
                      <a:extLst>
                        <a:ext uri="{FF2B5EF4-FFF2-40B4-BE49-F238E27FC236}">
                          <a16:creationId xmlns:a16="http://schemas.microsoft.com/office/drawing/2014/main" id="{B2467F1F-69E4-3547-FE41-455466E7F326}"/>
                        </a:ext>
                      </a:extLst>
                    </p:cNvPr>
                    <p:cNvSpPr/>
                    <p:nvPr/>
                  </p:nvSpPr>
                  <p:spPr>
                    <a:xfrm>
                      <a:off x="2503142" y="11802029"/>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grpSp>
              <p:pic>
                <p:nvPicPr>
                  <p:cNvPr id="230" name="Γραφικό 229" descr="Δοκιμαστικοί σωλήνες με συμπαγές γέμισμα">
                    <a:extLst>
                      <a:ext uri="{FF2B5EF4-FFF2-40B4-BE49-F238E27FC236}">
                        <a16:creationId xmlns:a16="http://schemas.microsoft.com/office/drawing/2014/main" id="{A558CAA6-1901-7424-4739-010CC96516FE}"/>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6883288" y="13294490"/>
                    <a:ext cx="914400" cy="914400"/>
                  </a:xfrm>
                  <a:prstGeom prst="rect">
                    <a:avLst/>
                  </a:prstGeom>
                </p:spPr>
              </p:pic>
            </p:grpSp>
            <p:sp>
              <p:nvSpPr>
                <p:cNvPr id="226" name="Ισοσκελές τρίγωνο 225">
                  <a:extLst>
                    <a:ext uri="{FF2B5EF4-FFF2-40B4-BE49-F238E27FC236}">
                      <a16:creationId xmlns:a16="http://schemas.microsoft.com/office/drawing/2014/main" id="{07A6BC86-EC4E-8920-1A9E-DE30A7999F4C}"/>
                    </a:ext>
                  </a:extLst>
                </p:cNvPr>
                <p:cNvSpPr/>
                <p:nvPr/>
              </p:nvSpPr>
              <p:spPr>
                <a:xfrm rot="16200000">
                  <a:off x="-432094" y="7511033"/>
                  <a:ext cx="1273215" cy="844952"/>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224" name="Βέλος: Αναστροφή 223">
                <a:extLst>
                  <a:ext uri="{FF2B5EF4-FFF2-40B4-BE49-F238E27FC236}">
                    <a16:creationId xmlns:a16="http://schemas.microsoft.com/office/drawing/2014/main" id="{C4F1B3FC-AF49-C324-3A96-47E78C10840D}"/>
                  </a:ext>
                </a:extLst>
              </p:cNvPr>
              <p:cNvSpPr/>
              <p:nvPr/>
            </p:nvSpPr>
            <p:spPr>
              <a:xfrm rot="16200000" flipH="1">
                <a:off x="15134979" y="15281323"/>
                <a:ext cx="1947402" cy="1127760"/>
              </a:xfrm>
              <a:prstGeom prst="uturnArrow">
                <a:avLst>
                  <a:gd name="adj1" fmla="val 25000"/>
                  <a:gd name="adj2" fmla="val 25000"/>
                  <a:gd name="adj3" fmla="val 25000"/>
                  <a:gd name="adj4" fmla="val 5513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grpSp>
        <p:sp>
          <p:nvSpPr>
            <p:cNvPr id="213" name="TextBox 212">
              <a:extLst>
                <a:ext uri="{FF2B5EF4-FFF2-40B4-BE49-F238E27FC236}">
                  <a16:creationId xmlns:a16="http://schemas.microsoft.com/office/drawing/2014/main" id="{C6B2BC32-AB8C-3DB5-CF0B-72DB9620E8AD}"/>
                </a:ext>
              </a:extLst>
            </p:cNvPr>
            <p:cNvSpPr txBox="1"/>
            <p:nvPr/>
          </p:nvSpPr>
          <p:spPr>
            <a:xfrm>
              <a:off x="15205247" y="572621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43" name="Ομάδα 242">
            <a:extLst>
              <a:ext uri="{FF2B5EF4-FFF2-40B4-BE49-F238E27FC236}">
                <a16:creationId xmlns:a16="http://schemas.microsoft.com/office/drawing/2014/main" id="{9C8AE146-18F0-48BE-7D60-2D65C4D4A38A}"/>
              </a:ext>
            </a:extLst>
          </p:cNvPr>
          <p:cNvGrpSpPr/>
          <p:nvPr/>
        </p:nvGrpSpPr>
        <p:grpSpPr>
          <a:xfrm>
            <a:off x="35633522" y="-42650"/>
            <a:ext cx="13036951" cy="6886175"/>
            <a:chOff x="14555517" y="13044934"/>
            <a:chExt cx="13036951" cy="6886175"/>
          </a:xfrm>
        </p:grpSpPr>
        <p:grpSp>
          <p:nvGrpSpPr>
            <p:cNvPr id="244" name="Ομάδα 243">
              <a:extLst>
                <a:ext uri="{FF2B5EF4-FFF2-40B4-BE49-F238E27FC236}">
                  <a16:creationId xmlns:a16="http://schemas.microsoft.com/office/drawing/2014/main" id="{9311BF60-EE24-85C5-102B-5B67B625234F}"/>
                </a:ext>
              </a:extLst>
            </p:cNvPr>
            <p:cNvGrpSpPr/>
            <p:nvPr/>
          </p:nvGrpSpPr>
          <p:grpSpPr>
            <a:xfrm>
              <a:off x="14555517" y="13073108"/>
              <a:ext cx="13036951" cy="6858001"/>
              <a:chOff x="14297943" y="18251520"/>
              <a:chExt cx="13036951" cy="6858001"/>
            </a:xfrm>
          </p:grpSpPr>
          <p:grpSp>
            <p:nvGrpSpPr>
              <p:cNvPr id="246" name="Ομάδα 245">
                <a:extLst>
                  <a:ext uri="{FF2B5EF4-FFF2-40B4-BE49-F238E27FC236}">
                    <a16:creationId xmlns:a16="http://schemas.microsoft.com/office/drawing/2014/main" id="{2CDE0944-A5E5-A325-D123-CEED68088E18}"/>
                  </a:ext>
                </a:extLst>
              </p:cNvPr>
              <p:cNvGrpSpPr/>
              <p:nvPr/>
            </p:nvGrpSpPr>
            <p:grpSpPr>
              <a:xfrm>
                <a:off x="14297943" y="18251520"/>
                <a:ext cx="13036951" cy="6858001"/>
                <a:chOff x="14271336" y="18206196"/>
                <a:chExt cx="13036951" cy="6858001"/>
              </a:xfrm>
            </p:grpSpPr>
            <p:sp>
              <p:nvSpPr>
                <p:cNvPr id="257" name="Ορθογώνιο 256">
                  <a:extLst>
                    <a:ext uri="{FF2B5EF4-FFF2-40B4-BE49-F238E27FC236}">
                      <a16:creationId xmlns:a16="http://schemas.microsoft.com/office/drawing/2014/main" id="{FB694073-B526-B4C1-7B3B-FFDD86747F21}"/>
                    </a:ext>
                  </a:extLst>
                </p:cNvPr>
                <p:cNvSpPr/>
                <p:nvPr/>
              </p:nvSpPr>
              <p:spPr>
                <a:xfrm>
                  <a:off x="15116287" y="18206197"/>
                  <a:ext cx="12192000" cy="6858000"/>
                </a:xfrm>
                <a:prstGeom prst="rect">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58" name="Ισοσκελές τρίγωνο 257">
                  <a:extLst>
                    <a:ext uri="{FF2B5EF4-FFF2-40B4-BE49-F238E27FC236}">
                      <a16:creationId xmlns:a16="http://schemas.microsoft.com/office/drawing/2014/main" id="{33E82B90-D82D-2775-4B63-DAB0E303233C}"/>
                    </a:ext>
                  </a:extLst>
                </p:cNvPr>
                <p:cNvSpPr/>
                <p:nvPr/>
              </p:nvSpPr>
              <p:spPr>
                <a:xfrm rot="16200000">
                  <a:off x="14057204" y="18420328"/>
                  <a:ext cx="1273215" cy="844952"/>
                </a:xfrm>
                <a:prstGeom prst="triangle">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247" name="Ομάδα 246">
                <a:extLst>
                  <a:ext uri="{FF2B5EF4-FFF2-40B4-BE49-F238E27FC236}">
                    <a16:creationId xmlns:a16="http://schemas.microsoft.com/office/drawing/2014/main" id="{5F1EA365-5324-C38A-915C-D74D874531F5}"/>
                  </a:ext>
                </a:extLst>
              </p:cNvPr>
              <p:cNvGrpSpPr/>
              <p:nvPr/>
            </p:nvGrpSpPr>
            <p:grpSpPr>
              <a:xfrm>
                <a:off x="17221993" y="19153145"/>
                <a:ext cx="8014819" cy="5127630"/>
                <a:chOff x="15424539" y="19223151"/>
                <a:chExt cx="8014819" cy="5127630"/>
              </a:xfrm>
            </p:grpSpPr>
            <p:sp>
              <p:nvSpPr>
                <p:cNvPr id="250" name="Ορθογώνιο: Στρογγύλεμα γωνιών 249">
                  <a:extLst>
                    <a:ext uri="{FF2B5EF4-FFF2-40B4-BE49-F238E27FC236}">
                      <a16:creationId xmlns:a16="http://schemas.microsoft.com/office/drawing/2014/main" id="{B1F5AD2A-540F-FBEF-AA89-391380C5D96F}"/>
                    </a:ext>
                  </a:extLst>
                </p:cNvPr>
                <p:cNvSpPr/>
                <p:nvPr/>
              </p:nvSpPr>
              <p:spPr>
                <a:xfrm>
                  <a:off x="15424539" y="19223151"/>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Ζύγιση</a:t>
                  </a:r>
                  <a:r>
                    <a:rPr lang="en-US" dirty="0"/>
                    <a:t> 50 mg </a:t>
                  </a:r>
                  <a:r>
                    <a:rPr lang="el-GR" dirty="0"/>
                    <a:t>ξηρών καψουλών</a:t>
                  </a:r>
                  <a:r>
                    <a:rPr lang="el-GR" baseline="-25000" dirty="0">
                      <a:latin typeface="Calibri" panose="020F0502020204030204" pitchFamily="34" charset="0"/>
                      <a:ea typeface="Calibri" panose="020F0502020204030204" pitchFamily="34" charset="0"/>
                      <a:cs typeface="Arial" panose="020B0604020202020204" pitchFamily="34" charset="0"/>
                    </a:rPr>
                    <a:t> </a:t>
                  </a:r>
                  <a:r>
                    <a:rPr lang="en-US" sz="1800" baseline="-25000" dirty="0">
                      <a:effectLst/>
                      <a:latin typeface="Calibri" panose="020F0502020204030204" pitchFamily="34" charset="0"/>
                      <a:ea typeface="Calibri" panose="020F0502020204030204" pitchFamily="34" charset="0"/>
                      <a:cs typeface="Arial" panose="020B0604020202020204" pitchFamily="34" charset="0"/>
                    </a:rPr>
                    <a:t> </a:t>
                  </a:r>
                  <a:r>
                    <a:rPr lang="el-GR" i="1" dirty="0"/>
                    <a:t> </a:t>
                  </a:r>
                </a:p>
              </p:txBody>
            </p:sp>
            <p:sp>
              <p:nvSpPr>
                <p:cNvPr id="251" name="Ορθογώνιο: Στρογγύλεμα γωνιών 250">
                  <a:extLst>
                    <a:ext uri="{FF2B5EF4-FFF2-40B4-BE49-F238E27FC236}">
                      <a16:creationId xmlns:a16="http://schemas.microsoft.com/office/drawing/2014/main" id="{5B0ED341-9CC8-9F9F-F0DE-9F6D37D74D5F}"/>
                    </a:ext>
                  </a:extLst>
                </p:cNvPr>
                <p:cNvSpPr/>
                <p:nvPr/>
              </p:nvSpPr>
              <p:spPr>
                <a:xfrm>
                  <a:off x="15438139" y="22808920"/>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Παρασκευή Κορεσμένων δ/των Αλάτων</a:t>
                  </a:r>
                </a:p>
                <a:p>
                  <a:pPr algn="ctr"/>
                  <a:r>
                    <a:rPr lang="en-US" b="1" dirty="0"/>
                    <a:t>RH 43.14%-98.18%</a:t>
                  </a:r>
                  <a:endParaRPr lang="el-GR" b="1" dirty="0"/>
                </a:p>
              </p:txBody>
            </p:sp>
            <p:sp>
              <p:nvSpPr>
                <p:cNvPr id="252" name="Ορθογώνιο: Στρογγύλεμα γωνιών 251">
                  <a:extLst>
                    <a:ext uri="{FF2B5EF4-FFF2-40B4-BE49-F238E27FC236}">
                      <a16:creationId xmlns:a16="http://schemas.microsoft.com/office/drawing/2014/main" id="{B1AD6823-412A-995C-A13E-84791A932FFA}"/>
                    </a:ext>
                  </a:extLst>
                </p:cNvPr>
                <p:cNvSpPr/>
                <p:nvPr/>
              </p:nvSpPr>
              <p:spPr>
                <a:xfrm>
                  <a:off x="17593701" y="20979597"/>
                  <a:ext cx="2705979"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Αποθήκευση</a:t>
                  </a:r>
                </a:p>
                <a:p>
                  <a:pPr algn="ctr"/>
                  <a:r>
                    <a:rPr lang="el-GR" sz="1800" b="1" dirty="0">
                      <a:effectLst/>
                      <a:latin typeface="Calibri" panose="020F0502020204030204" pitchFamily="34" charset="0"/>
                      <a:ea typeface="Calibri" panose="020F0502020204030204" pitchFamily="34" charset="0"/>
                      <a:cs typeface="Arial" panose="020B0604020202020204" pitchFamily="34" charset="0"/>
                    </a:rPr>
                    <a:t>10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20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30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50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b="1" i="1" dirty="0"/>
                    <a:t> </a:t>
                  </a:r>
                </a:p>
              </p:txBody>
            </p:sp>
            <p:sp>
              <p:nvSpPr>
                <p:cNvPr id="253" name="Βέλος: Με γωνία 252">
                  <a:extLst>
                    <a:ext uri="{FF2B5EF4-FFF2-40B4-BE49-F238E27FC236}">
                      <a16:creationId xmlns:a16="http://schemas.microsoft.com/office/drawing/2014/main" id="{B458E564-5098-1938-5D86-AEBEDB7F52E8}"/>
                    </a:ext>
                  </a:extLst>
                </p:cNvPr>
                <p:cNvSpPr/>
                <p:nvPr/>
              </p:nvSpPr>
              <p:spPr>
                <a:xfrm rot="5400000">
                  <a:off x="17961043" y="19696028"/>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54" name="Βέλος: Δεξιό 253">
                  <a:extLst>
                    <a:ext uri="{FF2B5EF4-FFF2-40B4-BE49-F238E27FC236}">
                      <a16:creationId xmlns:a16="http://schemas.microsoft.com/office/drawing/2014/main" id="{FE180D31-2EB6-F861-9070-A7EB3D5DF12A}"/>
                    </a:ext>
                  </a:extLst>
                </p:cNvPr>
                <p:cNvSpPr/>
                <p:nvPr/>
              </p:nvSpPr>
              <p:spPr>
                <a:xfrm>
                  <a:off x="20299680" y="21582273"/>
                  <a:ext cx="707020" cy="518160"/>
                </a:xfrm>
                <a:prstGeom prst="rightArrow">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55" name="Βέλος: Με γωνία 254">
                  <a:extLst>
                    <a:ext uri="{FF2B5EF4-FFF2-40B4-BE49-F238E27FC236}">
                      <a16:creationId xmlns:a16="http://schemas.microsoft.com/office/drawing/2014/main" id="{8A6534D9-C1E7-6472-9F7E-04FFA6997D9C}"/>
                    </a:ext>
                  </a:extLst>
                </p:cNvPr>
                <p:cNvSpPr/>
                <p:nvPr/>
              </p:nvSpPr>
              <p:spPr>
                <a:xfrm rot="16200000" flipV="1">
                  <a:off x="17974644" y="22417613"/>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sp>
              <p:nvSpPr>
                <p:cNvPr id="256" name="Ορθογώνιο: Στρογγύλεμα γωνιών 255">
                  <a:extLst>
                    <a:ext uri="{FF2B5EF4-FFF2-40B4-BE49-F238E27FC236}">
                      <a16:creationId xmlns:a16="http://schemas.microsoft.com/office/drawing/2014/main" id="{2FFDB6FC-3B0F-DA27-9C7B-38BAE8963B90}"/>
                    </a:ext>
                  </a:extLst>
                </p:cNvPr>
                <p:cNvSpPr/>
                <p:nvPr/>
              </p:nvSpPr>
              <p:spPr>
                <a:xfrm>
                  <a:off x="21006700" y="21070422"/>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Δειγματοληψία:</a:t>
                  </a:r>
                </a:p>
                <a:p>
                  <a:pPr algn="ctr"/>
                  <a:r>
                    <a:rPr lang="el-GR" dirty="0"/>
                    <a:t>Έλαιο Ρίγανης 15 </a:t>
                  </a:r>
                  <a:r>
                    <a:rPr lang="en-US" dirty="0"/>
                    <a:t>d</a:t>
                  </a:r>
                </a:p>
                <a:p>
                  <a:pPr algn="ctr"/>
                  <a:r>
                    <a:rPr lang="el-GR" dirty="0"/>
                    <a:t>Λυκοπένιο 30 </a:t>
                  </a:r>
                  <a:r>
                    <a:rPr lang="en-US" dirty="0"/>
                    <a:t>d</a:t>
                  </a:r>
                  <a:endParaRPr lang="el-GR" dirty="0"/>
                </a:p>
              </p:txBody>
            </p:sp>
          </p:grpSp>
          <p:sp>
            <p:nvSpPr>
              <p:cNvPr id="248" name="TextBox 247">
                <a:extLst>
                  <a:ext uri="{FF2B5EF4-FFF2-40B4-BE49-F238E27FC236}">
                    <a16:creationId xmlns:a16="http://schemas.microsoft.com/office/drawing/2014/main" id="{F334EA3D-6B24-5982-1B31-2251E72B7F01}"/>
                  </a:ext>
                </a:extLst>
              </p:cNvPr>
              <p:cNvSpPr txBox="1"/>
              <p:nvPr/>
            </p:nvSpPr>
            <p:spPr>
              <a:xfrm>
                <a:off x="15592744" y="18272116"/>
                <a:ext cx="11544688" cy="1015663"/>
              </a:xfrm>
              <a:prstGeom prst="rect">
                <a:avLst/>
              </a:prstGeom>
              <a:solidFill>
                <a:srgbClr val="6DA945"/>
              </a:solidFill>
            </p:spPr>
            <p:txBody>
              <a:bodyPr wrap="square" rtlCol="0">
                <a:spAutoFit/>
              </a:bodyPr>
              <a:lstStyle/>
              <a:p>
                <a:pPr algn="ctr"/>
                <a:r>
                  <a:rPr lang="en-US" sz="6000" dirty="0">
                    <a:ln>
                      <a:solidFill>
                        <a:srgbClr val="FFC000"/>
                      </a:solidFill>
                    </a:ln>
                    <a:solidFill>
                      <a:srgbClr val="FFC000"/>
                    </a:solidFill>
                    <a:latin typeface="Calibri" panose="020F0502020204030204"/>
                  </a:rPr>
                  <a:t>3 </a:t>
                </a:r>
                <a:r>
                  <a:rPr lang="el-GR" sz="6000" dirty="0">
                    <a:ln>
                      <a:solidFill>
                        <a:srgbClr val="FFC000"/>
                      </a:solidFill>
                    </a:ln>
                    <a:solidFill>
                      <a:srgbClr val="FFC000"/>
                    </a:solidFill>
                    <a:latin typeface="Calibri" panose="020F0502020204030204"/>
                  </a:rPr>
                  <a:t>Διατηρησιμότητα</a:t>
                </a:r>
              </a:p>
            </p:txBody>
          </p:sp>
          <p:pic>
            <p:nvPicPr>
              <p:cNvPr id="249" name="Γραφικό 248" descr="Δοκιμαστικοί σωλήνες με συμπαγές γέμισμα">
                <a:extLst>
                  <a:ext uri="{FF2B5EF4-FFF2-40B4-BE49-F238E27FC236}">
                    <a16:creationId xmlns:a16="http://schemas.microsoft.com/office/drawing/2014/main" id="{1CC3E1D6-B7A0-FA07-E96A-88BFCCE15853}"/>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245" name="TextBox 244">
              <a:extLst>
                <a:ext uri="{FF2B5EF4-FFF2-40B4-BE49-F238E27FC236}">
                  <a16:creationId xmlns:a16="http://schemas.microsoft.com/office/drawing/2014/main" id="{79477697-B54D-6A13-6E9E-B75EFE15C604}"/>
                </a:ext>
              </a:extLst>
            </p:cNvPr>
            <p:cNvSpPr txBox="1"/>
            <p:nvPr/>
          </p:nvSpPr>
          <p:spPr>
            <a:xfrm>
              <a:off x="15417860" y="1304493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7</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59" name="Ομάδα 258">
            <a:extLst>
              <a:ext uri="{FF2B5EF4-FFF2-40B4-BE49-F238E27FC236}">
                <a16:creationId xmlns:a16="http://schemas.microsoft.com/office/drawing/2014/main" id="{59EF4662-745F-9DF6-E8AF-C5A6BE1BCE41}"/>
              </a:ext>
            </a:extLst>
          </p:cNvPr>
          <p:cNvGrpSpPr/>
          <p:nvPr/>
        </p:nvGrpSpPr>
        <p:grpSpPr>
          <a:xfrm>
            <a:off x="47748063" y="-50601"/>
            <a:ext cx="13032437" cy="6902033"/>
            <a:chOff x="13816746" y="21261021"/>
            <a:chExt cx="13032437" cy="6902033"/>
          </a:xfrm>
        </p:grpSpPr>
        <p:grpSp>
          <p:nvGrpSpPr>
            <p:cNvPr id="260" name="Ομάδα 259">
              <a:extLst>
                <a:ext uri="{FF2B5EF4-FFF2-40B4-BE49-F238E27FC236}">
                  <a16:creationId xmlns:a16="http://schemas.microsoft.com/office/drawing/2014/main" id="{A409B60E-025D-3304-D92B-AADF4A389558}"/>
                </a:ext>
              </a:extLst>
            </p:cNvPr>
            <p:cNvGrpSpPr/>
            <p:nvPr/>
          </p:nvGrpSpPr>
          <p:grpSpPr>
            <a:xfrm>
              <a:off x="13816746" y="21305053"/>
              <a:ext cx="13032437" cy="6858001"/>
              <a:chOff x="14509353" y="18415897"/>
              <a:chExt cx="13032437" cy="6858001"/>
            </a:xfrm>
          </p:grpSpPr>
          <p:grpSp>
            <p:nvGrpSpPr>
              <p:cNvPr id="262" name="Ομάδα 261">
                <a:extLst>
                  <a:ext uri="{FF2B5EF4-FFF2-40B4-BE49-F238E27FC236}">
                    <a16:creationId xmlns:a16="http://schemas.microsoft.com/office/drawing/2014/main" id="{A9B3B193-EB9A-D9A9-F115-9A46B78DC7B7}"/>
                  </a:ext>
                </a:extLst>
              </p:cNvPr>
              <p:cNvGrpSpPr/>
              <p:nvPr/>
            </p:nvGrpSpPr>
            <p:grpSpPr>
              <a:xfrm>
                <a:off x="14509353" y="18415897"/>
                <a:ext cx="13032437" cy="6858001"/>
                <a:chOff x="14302457" y="18251520"/>
                <a:chExt cx="13032437" cy="6858001"/>
              </a:xfrm>
            </p:grpSpPr>
            <p:grpSp>
              <p:nvGrpSpPr>
                <p:cNvPr id="276" name="Ομάδα 275">
                  <a:extLst>
                    <a:ext uri="{FF2B5EF4-FFF2-40B4-BE49-F238E27FC236}">
                      <a16:creationId xmlns:a16="http://schemas.microsoft.com/office/drawing/2014/main" id="{D885F0D3-BA79-1D15-445F-284CC369F213}"/>
                    </a:ext>
                  </a:extLst>
                </p:cNvPr>
                <p:cNvGrpSpPr/>
                <p:nvPr/>
              </p:nvGrpSpPr>
              <p:grpSpPr>
                <a:xfrm>
                  <a:off x="14302457" y="18251520"/>
                  <a:ext cx="13032437" cy="6858001"/>
                  <a:chOff x="14275850" y="18206196"/>
                  <a:chExt cx="13032437" cy="6858001"/>
                </a:xfrm>
              </p:grpSpPr>
              <p:sp>
                <p:nvSpPr>
                  <p:cNvPr id="279" name="Ορθογώνιο 278">
                    <a:extLst>
                      <a:ext uri="{FF2B5EF4-FFF2-40B4-BE49-F238E27FC236}">
                        <a16:creationId xmlns:a16="http://schemas.microsoft.com/office/drawing/2014/main" id="{E4CF10C0-8F7D-8BD5-1F05-8ABEB3F109A6}"/>
                      </a:ext>
                    </a:extLst>
                  </p:cNvPr>
                  <p:cNvSpPr/>
                  <p:nvPr/>
                </p:nvSpPr>
                <p:spPr>
                  <a:xfrm>
                    <a:off x="15116287" y="18206197"/>
                    <a:ext cx="12192000" cy="6858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80" name="Ισοσκελές τρίγωνο 279">
                    <a:extLst>
                      <a:ext uri="{FF2B5EF4-FFF2-40B4-BE49-F238E27FC236}">
                        <a16:creationId xmlns:a16="http://schemas.microsoft.com/office/drawing/2014/main" id="{F074CEB6-06B4-C935-EFA9-6A32113A9A0D}"/>
                      </a:ext>
                    </a:extLst>
                  </p:cNvPr>
                  <p:cNvSpPr/>
                  <p:nvPr/>
                </p:nvSpPr>
                <p:spPr>
                  <a:xfrm rot="16200000">
                    <a:off x="14061718" y="18420328"/>
                    <a:ext cx="1273215" cy="844952"/>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277" name="TextBox 276">
                  <a:extLst>
                    <a:ext uri="{FF2B5EF4-FFF2-40B4-BE49-F238E27FC236}">
                      <a16:creationId xmlns:a16="http://schemas.microsoft.com/office/drawing/2014/main" id="{45A0F2DF-4BB2-7155-0AD3-C8A42A95AB1B}"/>
                    </a:ext>
                  </a:extLst>
                </p:cNvPr>
                <p:cNvSpPr txBox="1"/>
                <p:nvPr/>
              </p:nvSpPr>
              <p:spPr>
                <a:xfrm>
                  <a:off x="15515645" y="18272791"/>
                  <a:ext cx="11431323" cy="1015663"/>
                </a:xfrm>
                <a:prstGeom prst="rect">
                  <a:avLst/>
                </a:prstGeom>
                <a:solidFill>
                  <a:srgbClr val="80BC58"/>
                </a:solidFill>
              </p:spPr>
              <p:txBody>
                <a:bodyPr wrap="square" rtlCol="0">
                  <a:spAutoFit/>
                </a:bodyPr>
                <a:lstStyle/>
                <a:p>
                  <a:pPr algn="ctr"/>
                  <a:r>
                    <a:rPr lang="el-GR" sz="6000" dirty="0">
                      <a:ln>
                        <a:solidFill>
                          <a:srgbClr val="FFC000"/>
                        </a:solidFill>
                      </a:ln>
                      <a:solidFill>
                        <a:srgbClr val="FFC000"/>
                      </a:solidFill>
                      <a:latin typeface="Calibri" panose="020F0502020204030204"/>
                    </a:rPr>
                    <a:t>4</a:t>
                  </a:r>
                  <a:r>
                    <a:rPr lang="en-US" sz="6000" dirty="0">
                      <a:ln>
                        <a:solidFill>
                          <a:srgbClr val="FFC000"/>
                        </a:solidFill>
                      </a:ln>
                      <a:solidFill>
                        <a:srgbClr val="FFC000"/>
                      </a:solidFill>
                      <a:latin typeface="Calibri" panose="020F0502020204030204"/>
                    </a:rPr>
                    <a:t> </a:t>
                  </a:r>
                  <a:r>
                    <a:rPr lang="el-GR" sz="6000" dirty="0">
                      <a:ln>
                        <a:solidFill>
                          <a:srgbClr val="FFC000"/>
                        </a:solidFill>
                      </a:ln>
                      <a:solidFill>
                        <a:srgbClr val="FFC000"/>
                      </a:solidFill>
                      <a:latin typeface="Calibri" panose="020F0502020204030204"/>
                    </a:rPr>
                    <a:t>ΚΥΕ</a:t>
                  </a:r>
                </a:p>
              </p:txBody>
            </p:sp>
            <p:pic>
              <p:nvPicPr>
                <p:cNvPr id="278" name="Γραφικό 277" descr="Δοκιμαστικοί σωλήνες με συμπαγές γέμισμα">
                  <a:extLst>
                    <a:ext uri="{FF2B5EF4-FFF2-40B4-BE49-F238E27FC236}">
                      <a16:creationId xmlns:a16="http://schemas.microsoft.com/office/drawing/2014/main" id="{EA426FDF-5634-4182-7961-D032FAEA866A}"/>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263" name="Ορθογώνιο: Στρογγύλεμα γωνιών 262">
                <a:extLst>
                  <a:ext uri="{FF2B5EF4-FFF2-40B4-BE49-F238E27FC236}">
                    <a16:creationId xmlns:a16="http://schemas.microsoft.com/office/drawing/2014/main" id="{39DB5F9B-5C22-FAE9-B485-76D9DC5051EE}"/>
                  </a:ext>
                </a:extLst>
              </p:cNvPr>
              <p:cNvSpPr/>
              <p:nvPr/>
            </p:nvSpPr>
            <p:spPr>
              <a:xfrm>
                <a:off x="16000982" y="20034556"/>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p:txBody>
          </p:sp>
          <p:sp>
            <p:nvSpPr>
              <p:cNvPr id="264" name="Βέλος: Δεξιό 263">
                <a:extLst>
                  <a:ext uri="{FF2B5EF4-FFF2-40B4-BE49-F238E27FC236}">
                    <a16:creationId xmlns:a16="http://schemas.microsoft.com/office/drawing/2014/main" id="{6BC53D49-31DD-4833-6A63-C5F04EAABF6D}"/>
                  </a:ext>
                </a:extLst>
              </p:cNvPr>
              <p:cNvSpPr/>
              <p:nvPr/>
            </p:nvSpPr>
            <p:spPr>
              <a:xfrm>
                <a:off x="17677925" y="2029954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5" name="Ορθογώνιο: Στρογγύλεμα γωνιών 264">
                <a:extLst>
                  <a:ext uri="{FF2B5EF4-FFF2-40B4-BE49-F238E27FC236}">
                    <a16:creationId xmlns:a16="http://schemas.microsoft.com/office/drawing/2014/main" id="{839874DB-4F8C-9562-4A39-34A48B7FA7E6}"/>
                  </a:ext>
                </a:extLst>
              </p:cNvPr>
              <p:cNvSpPr/>
              <p:nvPr/>
            </p:nvSpPr>
            <p:spPr>
              <a:xfrm>
                <a:off x="18374048" y="19936252"/>
                <a:ext cx="2076094" cy="12337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 </a:t>
                </a:r>
              </a:p>
              <a:p>
                <a:pPr algn="ctr"/>
                <a:r>
                  <a:rPr lang="en-US" b="1" dirty="0"/>
                  <a:t>1,4 </a:t>
                </a:r>
                <a:r>
                  <a:rPr lang="el-GR" b="1" dirty="0"/>
                  <a:t>περάσματα</a:t>
                </a:r>
              </a:p>
              <a:p>
                <a:pPr algn="ctr"/>
                <a:r>
                  <a:rPr lang="el-GR" b="1" dirty="0"/>
                  <a:t>400, 600, 800 </a:t>
                </a:r>
                <a:r>
                  <a:rPr lang="en-US" b="1" dirty="0"/>
                  <a:t>bar</a:t>
                </a:r>
              </a:p>
            </p:txBody>
          </p:sp>
          <p:sp>
            <p:nvSpPr>
              <p:cNvPr id="266" name="Ορθογώνιο: Στρογγύλεμα γωνιών 265">
                <a:extLst>
                  <a:ext uri="{FF2B5EF4-FFF2-40B4-BE49-F238E27FC236}">
                    <a16:creationId xmlns:a16="http://schemas.microsoft.com/office/drawing/2014/main" id="{CA704D02-BEFB-8844-72D7-64AFD317E05F}"/>
                  </a:ext>
                </a:extLst>
              </p:cNvPr>
              <p:cNvSpPr/>
              <p:nvPr/>
            </p:nvSpPr>
            <p:spPr>
              <a:xfrm>
                <a:off x="21156349" y="20052521"/>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Ρύθμιση </a:t>
                </a:r>
                <a:r>
                  <a:rPr lang="en-US" dirty="0"/>
                  <a:t>pH</a:t>
                </a:r>
              </a:p>
              <a:p>
                <a:pPr algn="ctr"/>
                <a:r>
                  <a:rPr lang="en-US" dirty="0"/>
                  <a:t>13</a:t>
                </a:r>
                <a:endParaRPr lang="el-GR" dirty="0"/>
              </a:p>
            </p:txBody>
          </p:sp>
          <p:sp>
            <p:nvSpPr>
              <p:cNvPr id="267" name="Βέλος: Δεξιό 266">
                <a:extLst>
                  <a:ext uri="{FF2B5EF4-FFF2-40B4-BE49-F238E27FC236}">
                    <a16:creationId xmlns:a16="http://schemas.microsoft.com/office/drawing/2014/main" id="{0B345E6B-E729-F4F5-9252-09A49BAF8065}"/>
                  </a:ext>
                </a:extLst>
              </p:cNvPr>
              <p:cNvSpPr/>
              <p:nvPr/>
            </p:nvSpPr>
            <p:spPr>
              <a:xfrm>
                <a:off x="20465353" y="2029405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8" name="Βέλος: Δεξιό 267">
                <a:extLst>
                  <a:ext uri="{FF2B5EF4-FFF2-40B4-BE49-F238E27FC236}">
                    <a16:creationId xmlns:a16="http://schemas.microsoft.com/office/drawing/2014/main" id="{55ECB929-8923-9065-2DF1-D1752E239050}"/>
                  </a:ext>
                </a:extLst>
              </p:cNvPr>
              <p:cNvSpPr/>
              <p:nvPr/>
            </p:nvSpPr>
            <p:spPr>
              <a:xfrm>
                <a:off x="22871392" y="2030127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9" name="Ορθογώνιο: Στρογγύλεμα γωνιών 268">
                <a:extLst>
                  <a:ext uri="{FF2B5EF4-FFF2-40B4-BE49-F238E27FC236}">
                    <a16:creationId xmlns:a16="http://schemas.microsoft.com/office/drawing/2014/main" id="{63E5F18A-4E1B-678A-3632-EED751938D77}"/>
                  </a:ext>
                </a:extLst>
              </p:cNvPr>
              <p:cNvSpPr/>
              <p:nvPr/>
            </p:nvSpPr>
            <p:spPr>
              <a:xfrm>
                <a:off x="23595665" y="20067215"/>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Εκχύλιση:</a:t>
                </a:r>
              </a:p>
              <a:p>
                <a:pPr algn="ctr"/>
                <a:r>
                  <a:rPr lang="en-US" dirty="0"/>
                  <a:t>6 h, 40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a:t>
                </a:r>
                <a:endParaRPr lang="en-US" dirty="0"/>
              </a:p>
            </p:txBody>
          </p:sp>
          <p:sp>
            <p:nvSpPr>
              <p:cNvPr id="270" name="Βέλος: Αναστροφή 269">
                <a:extLst>
                  <a:ext uri="{FF2B5EF4-FFF2-40B4-BE49-F238E27FC236}">
                    <a16:creationId xmlns:a16="http://schemas.microsoft.com/office/drawing/2014/main" id="{7BF1395C-B57D-054E-0BBF-E33E157AA80E}"/>
                  </a:ext>
                </a:extLst>
              </p:cNvPr>
              <p:cNvSpPr/>
              <p:nvPr/>
            </p:nvSpPr>
            <p:spPr>
              <a:xfrm rot="5400000">
                <a:off x="24869618" y="20868604"/>
                <a:ext cx="1947402" cy="1127760"/>
              </a:xfrm>
              <a:prstGeom prst="uturnArrow">
                <a:avLst>
                  <a:gd name="adj1" fmla="val 25000"/>
                  <a:gd name="adj2" fmla="val 25000"/>
                  <a:gd name="adj3" fmla="val 25000"/>
                  <a:gd name="adj4" fmla="val 4375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71" name="Ορθογώνιο: Στρογγύλεμα γωνιών 270">
                <a:extLst>
                  <a:ext uri="{FF2B5EF4-FFF2-40B4-BE49-F238E27FC236}">
                    <a16:creationId xmlns:a16="http://schemas.microsoft.com/office/drawing/2014/main" id="{7DB3DB75-1012-AD40-D7B9-30D8B78B80A6}"/>
                  </a:ext>
                </a:extLst>
              </p:cNvPr>
              <p:cNvSpPr/>
              <p:nvPr/>
            </p:nvSpPr>
            <p:spPr>
              <a:xfrm>
                <a:off x="23152470" y="21605914"/>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272" name="Ορθογώνιο: Στρογγύλεμα γωνιών 271">
                <a:extLst>
                  <a:ext uri="{FF2B5EF4-FFF2-40B4-BE49-F238E27FC236}">
                    <a16:creationId xmlns:a16="http://schemas.microsoft.com/office/drawing/2014/main" id="{F3953E23-2564-E949-1A0E-DDCA5892E85F}"/>
                  </a:ext>
                </a:extLst>
              </p:cNvPr>
              <p:cNvSpPr/>
              <p:nvPr/>
            </p:nvSpPr>
            <p:spPr>
              <a:xfrm>
                <a:off x="20066224" y="21607873"/>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273" name="Ορθογώνιο: Στρογγύλεμα γωνιών 272">
                <a:extLst>
                  <a:ext uri="{FF2B5EF4-FFF2-40B4-BE49-F238E27FC236}">
                    <a16:creationId xmlns:a16="http://schemas.microsoft.com/office/drawing/2014/main" id="{295FD0CE-57E3-2053-E499-8863A90ECB2A}"/>
                  </a:ext>
                </a:extLst>
              </p:cNvPr>
              <p:cNvSpPr/>
              <p:nvPr/>
            </p:nvSpPr>
            <p:spPr>
              <a:xfrm>
                <a:off x="17104075" y="21698462"/>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sp>
            <p:nvSpPr>
              <p:cNvPr id="274" name="Βέλος: Δεξιό 273">
                <a:extLst>
                  <a:ext uri="{FF2B5EF4-FFF2-40B4-BE49-F238E27FC236}">
                    <a16:creationId xmlns:a16="http://schemas.microsoft.com/office/drawing/2014/main" id="{9CA27DD3-FB96-0668-DEF7-0EFAAFBBB3A5}"/>
                  </a:ext>
                </a:extLst>
              </p:cNvPr>
              <p:cNvSpPr/>
              <p:nvPr/>
            </p:nvSpPr>
            <p:spPr>
              <a:xfrm rot="10800000">
                <a:off x="22390101" y="21852057"/>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75" name="Βέλος: Δεξιό 274">
                <a:extLst>
                  <a:ext uri="{FF2B5EF4-FFF2-40B4-BE49-F238E27FC236}">
                    <a16:creationId xmlns:a16="http://schemas.microsoft.com/office/drawing/2014/main" id="{7FA8869A-E961-EF6F-8F60-5903AC611710}"/>
                  </a:ext>
                </a:extLst>
              </p:cNvPr>
              <p:cNvSpPr/>
              <p:nvPr/>
            </p:nvSpPr>
            <p:spPr>
              <a:xfrm rot="10800000">
                <a:off x="19382818" y="218880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grpSp>
        <p:sp>
          <p:nvSpPr>
            <p:cNvPr id="261" name="TextBox 260">
              <a:extLst>
                <a:ext uri="{FF2B5EF4-FFF2-40B4-BE49-F238E27FC236}">
                  <a16:creationId xmlns:a16="http://schemas.microsoft.com/office/drawing/2014/main" id="{5E5EA13B-7DFC-18D7-C572-2681360B23AC}"/>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09" name="Ομάδα 108">
            <a:extLst>
              <a:ext uri="{FF2B5EF4-FFF2-40B4-BE49-F238E27FC236}">
                <a16:creationId xmlns:a16="http://schemas.microsoft.com/office/drawing/2014/main" id="{6F2051E9-6D26-521A-A0EE-185FB5D6C814}"/>
              </a:ext>
            </a:extLst>
          </p:cNvPr>
          <p:cNvGrpSpPr/>
          <p:nvPr/>
        </p:nvGrpSpPr>
        <p:grpSpPr>
          <a:xfrm>
            <a:off x="59957725" y="-42650"/>
            <a:ext cx="13012746" cy="6858001"/>
            <a:chOff x="14286050" y="-9241903"/>
            <a:chExt cx="13012746" cy="6858001"/>
          </a:xfrm>
        </p:grpSpPr>
        <p:grpSp>
          <p:nvGrpSpPr>
            <p:cNvPr id="110" name="Ομάδα 109">
              <a:extLst>
                <a:ext uri="{FF2B5EF4-FFF2-40B4-BE49-F238E27FC236}">
                  <a16:creationId xmlns:a16="http://schemas.microsoft.com/office/drawing/2014/main" id="{19A7964E-F70A-C5F8-3D6E-94302184978C}"/>
                </a:ext>
              </a:extLst>
            </p:cNvPr>
            <p:cNvGrpSpPr/>
            <p:nvPr/>
          </p:nvGrpSpPr>
          <p:grpSpPr>
            <a:xfrm>
              <a:off x="14286050" y="-9241903"/>
              <a:ext cx="13012746" cy="6858001"/>
              <a:chOff x="16847456" y="7303731"/>
              <a:chExt cx="13012746" cy="6858001"/>
            </a:xfrm>
          </p:grpSpPr>
          <p:grpSp>
            <p:nvGrpSpPr>
              <p:cNvPr id="112" name="Ομάδα 111">
                <a:extLst>
                  <a:ext uri="{FF2B5EF4-FFF2-40B4-BE49-F238E27FC236}">
                    <a16:creationId xmlns:a16="http://schemas.microsoft.com/office/drawing/2014/main" id="{8B37E00B-F601-B0A0-EFA9-B68E38DDCD2B}"/>
                  </a:ext>
                </a:extLst>
              </p:cNvPr>
              <p:cNvGrpSpPr/>
              <p:nvPr/>
            </p:nvGrpSpPr>
            <p:grpSpPr>
              <a:xfrm>
                <a:off x="16847456" y="7303731"/>
                <a:ext cx="13012746" cy="6858001"/>
                <a:chOff x="16847456" y="7303731"/>
                <a:chExt cx="13012746" cy="6858001"/>
              </a:xfrm>
            </p:grpSpPr>
            <p:sp>
              <p:nvSpPr>
                <p:cNvPr id="114" name="Ισοσκελές τρίγωνο 113">
                  <a:extLst>
                    <a:ext uri="{FF2B5EF4-FFF2-40B4-BE49-F238E27FC236}">
                      <a16:creationId xmlns:a16="http://schemas.microsoft.com/office/drawing/2014/main" id="{BCA04B47-FF52-4D33-73F7-4F100D62FEF6}"/>
                    </a:ext>
                  </a:extLst>
                </p:cNvPr>
                <p:cNvSpPr/>
                <p:nvPr/>
              </p:nvSpPr>
              <p:spPr>
                <a:xfrm rot="16200000">
                  <a:off x="16633324" y="7517863"/>
                  <a:ext cx="1273215" cy="844952"/>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5" name="Ορθογώνιο 114">
                  <a:extLst>
                    <a:ext uri="{FF2B5EF4-FFF2-40B4-BE49-F238E27FC236}">
                      <a16:creationId xmlns:a16="http://schemas.microsoft.com/office/drawing/2014/main" id="{010F9890-F271-4076-5C12-29B672A64E44}"/>
                    </a:ext>
                  </a:extLst>
                </p:cNvPr>
                <p:cNvSpPr/>
                <p:nvPr/>
              </p:nvSpPr>
              <p:spPr>
                <a:xfrm>
                  <a:off x="17668202" y="7303732"/>
                  <a:ext cx="121920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6" name="TextBox 115">
                  <a:extLst>
                    <a:ext uri="{FF2B5EF4-FFF2-40B4-BE49-F238E27FC236}">
                      <a16:creationId xmlns:a16="http://schemas.microsoft.com/office/drawing/2014/main" id="{18D82FD2-EA93-95D3-4700-C0766CE3A609}"/>
                    </a:ext>
                  </a:extLst>
                </p:cNvPr>
                <p:cNvSpPr txBox="1"/>
                <p:nvPr/>
              </p:nvSpPr>
              <p:spPr>
                <a:xfrm>
                  <a:off x="17567822" y="7349899"/>
                  <a:ext cx="12192000" cy="1015663"/>
                </a:xfrm>
                <a:prstGeom prst="rect">
                  <a:avLst/>
                </a:prstGeom>
                <a:solidFill>
                  <a:srgbClr val="A4CE88"/>
                </a:solidFill>
              </p:spPr>
              <p:txBody>
                <a:bodyPr wrap="square" rtlCol="0">
                  <a:spAutoFit/>
                </a:bodyPr>
                <a:lstStyle/>
                <a:p>
                  <a:pPr algn="ctr"/>
                  <a:r>
                    <a:rPr lang="el-GR" sz="6000" dirty="0">
                      <a:solidFill>
                        <a:schemeClr val="accent4">
                          <a:lumMod val="75000"/>
                        </a:schemeClr>
                      </a:solidFill>
                      <a:latin typeface="Calibri" panose="020F0502020204030204"/>
                    </a:rPr>
                    <a:t>Μέτρηση Ελαίου</a:t>
                  </a:r>
                </a:p>
              </p:txBody>
            </p:sp>
            <p:sp>
              <p:nvSpPr>
                <p:cNvPr id="117" name="Ορθογώνιο: Στρογγύλεμα γωνιών 116">
                  <a:extLst>
                    <a:ext uri="{FF2B5EF4-FFF2-40B4-BE49-F238E27FC236}">
                      <a16:creationId xmlns:a16="http://schemas.microsoft.com/office/drawing/2014/main" id="{7E246B51-E93B-AFDC-162E-BDB5C6380FF1}"/>
                    </a:ext>
                  </a:extLst>
                </p:cNvPr>
                <p:cNvSpPr/>
                <p:nvPr/>
              </p:nvSpPr>
              <p:spPr>
                <a:xfrm>
                  <a:off x="19686579" y="8933044"/>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0.5 </a:t>
                  </a:r>
                  <a:r>
                    <a:rPr lang="en-US" dirty="0"/>
                    <a:t>mL </a:t>
                  </a:r>
                  <a:r>
                    <a:rPr lang="el-GR" dirty="0"/>
                    <a:t>νερό</a:t>
                  </a:r>
                </a:p>
              </p:txBody>
            </p:sp>
            <p:sp>
              <p:nvSpPr>
                <p:cNvPr id="118" name="Βέλος: Δεξιό 117">
                  <a:extLst>
                    <a:ext uri="{FF2B5EF4-FFF2-40B4-BE49-F238E27FC236}">
                      <a16:creationId xmlns:a16="http://schemas.microsoft.com/office/drawing/2014/main" id="{C839F564-318C-E26F-29B5-78C3D42F3EF7}"/>
                    </a:ext>
                  </a:extLst>
                </p:cNvPr>
                <p:cNvSpPr/>
                <p:nvPr/>
              </p:nvSpPr>
              <p:spPr>
                <a:xfrm>
                  <a:off x="21477915" y="918179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19" name="Ορθογώνιο: Στρογγύλεμα γωνιών 118">
                  <a:extLst>
                    <a:ext uri="{FF2B5EF4-FFF2-40B4-BE49-F238E27FC236}">
                      <a16:creationId xmlns:a16="http://schemas.microsoft.com/office/drawing/2014/main" id="{BAEAE644-CCEA-B84A-746E-C3279254037C}"/>
                    </a:ext>
                  </a:extLst>
                </p:cNvPr>
                <p:cNvSpPr/>
                <p:nvPr/>
              </p:nvSpPr>
              <p:spPr>
                <a:xfrm>
                  <a:off x="22223036" y="8933773"/>
                  <a:ext cx="196245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4.5</a:t>
                  </a:r>
                  <a:r>
                    <a:rPr lang="en-US" dirty="0"/>
                    <a:t> mL </a:t>
                  </a:r>
                  <a:r>
                    <a:rPr lang="el-GR" dirty="0"/>
                    <a:t>πολικού διαλύτη</a:t>
                  </a:r>
                </a:p>
              </p:txBody>
            </p:sp>
            <p:sp>
              <p:nvSpPr>
                <p:cNvPr id="120" name="Βέλος: Δεξιό 119">
                  <a:extLst>
                    <a:ext uri="{FF2B5EF4-FFF2-40B4-BE49-F238E27FC236}">
                      <a16:creationId xmlns:a16="http://schemas.microsoft.com/office/drawing/2014/main" id="{DF60E72D-7872-72B0-4B27-6E453AC98AD6}"/>
                    </a:ext>
                  </a:extLst>
                </p:cNvPr>
                <p:cNvSpPr/>
                <p:nvPr/>
              </p:nvSpPr>
              <p:spPr>
                <a:xfrm>
                  <a:off x="24185491" y="91825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1" name="Ορθογώνιο: Στρογγύλεμα γωνιών 120">
                  <a:extLst>
                    <a:ext uri="{FF2B5EF4-FFF2-40B4-BE49-F238E27FC236}">
                      <a16:creationId xmlns:a16="http://schemas.microsoft.com/office/drawing/2014/main" id="{F9172B37-6D3A-F469-DDBA-FB58B9B6C65F}"/>
                    </a:ext>
                  </a:extLst>
                </p:cNvPr>
                <p:cNvSpPr/>
                <p:nvPr/>
              </p:nvSpPr>
              <p:spPr>
                <a:xfrm>
                  <a:off x="24885030"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60 sec Vortex</a:t>
                  </a:r>
                </a:p>
                <a:p>
                  <a:pPr algn="ctr"/>
                  <a:r>
                    <a:rPr lang="en-US" dirty="0"/>
                    <a:t>30 min </a:t>
                  </a:r>
                  <a:r>
                    <a:rPr lang="el-GR" dirty="0"/>
                    <a:t>επώαση σε ηρεμία</a:t>
                  </a:r>
                </a:p>
              </p:txBody>
            </p:sp>
            <p:sp>
              <p:nvSpPr>
                <p:cNvPr id="122" name="Βέλος: Δεξιό 121">
                  <a:extLst>
                    <a:ext uri="{FF2B5EF4-FFF2-40B4-BE49-F238E27FC236}">
                      <a16:creationId xmlns:a16="http://schemas.microsoft.com/office/drawing/2014/main" id="{C7C8FA70-B897-0E71-11F6-9B8170D4FDBA}"/>
                    </a:ext>
                  </a:extLst>
                </p:cNvPr>
                <p:cNvSpPr/>
                <p:nvPr/>
              </p:nvSpPr>
              <p:spPr>
                <a:xfrm>
                  <a:off x="26681590" y="922335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3" name="Ορθογώνιο: Στρογγύλεμα γωνιών 122">
                  <a:extLst>
                    <a:ext uri="{FF2B5EF4-FFF2-40B4-BE49-F238E27FC236}">
                      <a16:creationId xmlns:a16="http://schemas.microsoft.com/office/drawing/2014/main" id="{9EB656C9-E751-D864-CCF3-FCFA9662F34D}"/>
                    </a:ext>
                  </a:extLst>
                </p:cNvPr>
                <p:cNvSpPr/>
                <p:nvPr/>
              </p:nvSpPr>
              <p:spPr>
                <a:xfrm>
                  <a:off x="27375132"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l-GR" dirty="0"/>
                    <a:t>10 </a:t>
                  </a:r>
                  <a:r>
                    <a:rPr lang="en-US" dirty="0"/>
                    <a:t>min, 12 </a:t>
                  </a:r>
                  <a:r>
                    <a:rPr lang="en-US" dirty="0" err="1"/>
                    <a:t>kG</a:t>
                  </a:r>
                  <a:endParaRPr lang="el-GR" dirty="0"/>
                </a:p>
              </p:txBody>
            </p:sp>
            <p:sp>
              <p:nvSpPr>
                <p:cNvPr id="124" name="TextBox 123">
                  <a:extLst>
                    <a:ext uri="{FF2B5EF4-FFF2-40B4-BE49-F238E27FC236}">
                      <a16:creationId xmlns:a16="http://schemas.microsoft.com/office/drawing/2014/main" id="{669FB428-5A37-805E-6942-E4139BE603FE}"/>
                    </a:ext>
                  </a:extLst>
                </p:cNvPr>
                <p:cNvSpPr txBox="1"/>
                <p:nvPr/>
              </p:nvSpPr>
              <p:spPr>
                <a:xfrm>
                  <a:off x="17951116" y="8197516"/>
                  <a:ext cx="2903621" cy="553998"/>
                </a:xfrm>
                <a:prstGeom prst="rect">
                  <a:avLst/>
                </a:prstGeom>
                <a:noFill/>
              </p:spPr>
              <p:txBody>
                <a:bodyPr wrap="square" rtlCol="0">
                  <a:spAutoFit/>
                </a:bodyPr>
                <a:lstStyle/>
                <a:p>
                  <a:r>
                    <a:rPr lang="el-GR" sz="3000" u="sng" dirty="0"/>
                    <a:t>Ολικό</a:t>
                  </a:r>
                </a:p>
              </p:txBody>
            </p:sp>
            <p:sp>
              <p:nvSpPr>
                <p:cNvPr id="125" name="TextBox 124">
                  <a:extLst>
                    <a:ext uri="{FF2B5EF4-FFF2-40B4-BE49-F238E27FC236}">
                      <a16:creationId xmlns:a16="http://schemas.microsoft.com/office/drawing/2014/main" id="{2C513296-5409-ED63-BF95-83DB6EDFA822}"/>
                    </a:ext>
                  </a:extLst>
                </p:cNvPr>
                <p:cNvSpPr txBox="1"/>
                <p:nvPr/>
              </p:nvSpPr>
              <p:spPr>
                <a:xfrm>
                  <a:off x="17951116" y="11688846"/>
                  <a:ext cx="2903621" cy="553998"/>
                </a:xfrm>
                <a:prstGeom prst="rect">
                  <a:avLst/>
                </a:prstGeom>
                <a:noFill/>
              </p:spPr>
              <p:txBody>
                <a:bodyPr wrap="square" rtlCol="0">
                  <a:spAutoFit/>
                </a:bodyPr>
                <a:lstStyle/>
                <a:p>
                  <a:r>
                    <a:rPr lang="el-GR" sz="3000" u="sng" dirty="0"/>
                    <a:t>Επιφανειακό</a:t>
                  </a:r>
                </a:p>
              </p:txBody>
            </p:sp>
            <p:sp>
              <p:nvSpPr>
                <p:cNvPr id="126" name="Ορθογώνιο: Στρογγύλεμα γωνιών 125">
                  <a:extLst>
                    <a:ext uri="{FF2B5EF4-FFF2-40B4-BE49-F238E27FC236}">
                      <a16:creationId xmlns:a16="http://schemas.microsoft.com/office/drawing/2014/main" id="{504EEC25-7FC0-DE98-696F-22A4D7F86ABE}"/>
                    </a:ext>
                  </a:extLst>
                </p:cNvPr>
                <p:cNvSpPr/>
                <p:nvPr/>
              </p:nvSpPr>
              <p:spPr>
                <a:xfrm>
                  <a:off x="24876776"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5 </a:t>
                  </a:r>
                  <a:r>
                    <a:rPr lang="en-US" dirty="0"/>
                    <a:t>mL </a:t>
                  </a:r>
                  <a:r>
                    <a:rPr lang="el-GR" dirty="0"/>
                    <a:t>Εξάνιο</a:t>
                  </a:r>
                </a:p>
              </p:txBody>
            </p:sp>
            <p:sp>
              <p:nvSpPr>
                <p:cNvPr id="127" name="Βέλος: Δεξιό 126">
                  <a:extLst>
                    <a:ext uri="{FF2B5EF4-FFF2-40B4-BE49-F238E27FC236}">
                      <a16:creationId xmlns:a16="http://schemas.microsoft.com/office/drawing/2014/main" id="{E2EE887E-6827-CDA1-4E7A-4BD52BDFD0BD}"/>
                    </a:ext>
                  </a:extLst>
                </p:cNvPr>
                <p:cNvSpPr/>
                <p:nvPr/>
              </p:nvSpPr>
              <p:spPr>
                <a:xfrm>
                  <a:off x="26677177" y="1270828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8" name="Ορθογώνιο: Στρογγύλεμα γωνιών 127">
                  <a:extLst>
                    <a:ext uri="{FF2B5EF4-FFF2-40B4-BE49-F238E27FC236}">
                      <a16:creationId xmlns:a16="http://schemas.microsoft.com/office/drawing/2014/main" id="{3EC77165-724D-2A2F-9A79-F11B2F376DF6}"/>
                    </a:ext>
                  </a:extLst>
                </p:cNvPr>
                <p:cNvSpPr/>
                <p:nvPr/>
              </p:nvSpPr>
              <p:spPr>
                <a:xfrm>
                  <a:off x="27375132"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Ήπια ανακίνηση δια χειρός</a:t>
                  </a:r>
                </a:p>
              </p:txBody>
            </p:sp>
            <p:sp>
              <p:nvSpPr>
                <p:cNvPr id="149" name="Βέλος: Δεξιό 148">
                  <a:extLst>
                    <a:ext uri="{FF2B5EF4-FFF2-40B4-BE49-F238E27FC236}">
                      <a16:creationId xmlns:a16="http://schemas.microsoft.com/office/drawing/2014/main" id="{A7917225-5598-18F2-E9B0-C6FCB2BCDB16}"/>
                    </a:ext>
                  </a:extLst>
                </p:cNvPr>
                <p:cNvSpPr/>
                <p:nvPr/>
              </p:nvSpPr>
              <p:spPr>
                <a:xfrm rot="5400000">
                  <a:off x="27922900" y="1007340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0" name="Βέλος: Δεξιό 149">
                  <a:extLst>
                    <a:ext uri="{FF2B5EF4-FFF2-40B4-BE49-F238E27FC236}">
                      <a16:creationId xmlns:a16="http://schemas.microsoft.com/office/drawing/2014/main" id="{7BA66581-77D2-BB1B-2CB2-ABC204897F28}"/>
                    </a:ext>
                  </a:extLst>
                </p:cNvPr>
                <p:cNvSpPr/>
                <p:nvPr/>
              </p:nvSpPr>
              <p:spPr>
                <a:xfrm rot="16200000">
                  <a:off x="27922900" y="1182491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1" name="Ορθογώνιο: Στρογγύλεμα γωνιών 150">
                  <a:extLst>
                    <a:ext uri="{FF2B5EF4-FFF2-40B4-BE49-F238E27FC236}">
                      <a16:creationId xmlns:a16="http://schemas.microsoft.com/office/drawing/2014/main" id="{8CB34B0B-A87B-6175-F626-76EFE770DCDC}"/>
                    </a:ext>
                  </a:extLst>
                </p:cNvPr>
                <p:cNvSpPr/>
                <p:nvPr/>
              </p:nvSpPr>
              <p:spPr>
                <a:xfrm>
                  <a:off x="27411019" y="10714822"/>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err="1"/>
                    <a:t>Φωτομέτρηση</a:t>
                  </a:r>
                  <a:endParaRPr lang="el-GR" dirty="0"/>
                </a:p>
              </p:txBody>
            </p:sp>
            <p:sp>
              <p:nvSpPr>
                <p:cNvPr id="152" name="TextBox 151">
                  <a:extLst>
                    <a:ext uri="{FF2B5EF4-FFF2-40B4-BE49-F238E27FC236}">
                      <a16:creationId xmlns:a16="http://schemas.microsoft.com/office/drawing/2014/main" id="{7F9C807B-A777-3C9B-BCAA-2C2A4D97A1A0}"/>
                    </a:ext>
                  </a:extLst>
                </p:cNvPr>
                <p:cNvSpPr txBox="1"/>
                <p:nvPr/>
              </p:nvSpPr>
              <p:spPr>
                <a:xfrm>
                  <a:off x="17668202" y="13053736"/>
                  <a:ext cx="3628812" cy="1107996"/>
                </a:xfrm>
                <a:prstGeom prst="rect">
                  <a:avLst/>
                </a:prstGeom>
                <a:solidFill>
                  <a:srgbClr val="B9D9A3"/>
                </a:solidFill>
              </p:spPr>
              <p:txBody>
                <a:bodyPr wrap="square" rtlCol="0">
                  <a:spAutoFit/>
                </a:bodyPr>
                <a:lstStyle/>
                <a:p>
                  <a:r>
                    <a:rPr lang="el-GR" sz="3000" b="1" dirty="0"/>
                    <a:t>Μήκη κύματος </a:t>
                  </a:r>
                </a:p>
                <a:p>
                  <a:r>
                    <a:rPr lang="el-GR" dirty="0">
                      <a:solidFill>
                        <a:schemeClr val="dk1"/>
                      </a:solidFill>
                    </a:rPr>
                    <a:t>Καρβακρόλη: 277</a:t>
                  </a:r>
                  <a:r>
                    <a:rPr lang="en-US" dirty="0">
                      <a:solidFill>
                        <a:schemeClr val="dk1"/>
                      </a:solidFill>
                    </a:rPr>
                    <a:t> nm</a:t>
                  </a:r>
                </a:p>
                <a:p>
                  <a:r>
                    <a:rPr lang="el-GR" dirty="0">
                      <a:solidFill>
                        <a:schemeClr val="dk1"/>
                      </a:solidFill>
                    </a:rPr>
                    <a:t>Λυκοπένιο: 470</a:t>
                  </a:r>
                  <a:r>
                    <a:rPr lang="en-US" dirty="0">
                      <a:solidFill>
                        <a:schemeClr val="dk1"/>
                      </a:solidFill>
                    </a:rPr>
                    <a:t>/661.6/644.8 nm</a:t>
                  </a:r>
                  <a:endParaRPr lang="el-GR" dirty="0">
                    <a:solidFill>
                      <a:schemeClr val="dk1"/>
                    </a:solidFill>
                  </a:endParaRPr>
                </a:p>
              </p:txBody>
            </p:sp>
          </p:grpSp>
          <p:pic>
            <p:nvPicPr>
              <p:cNvPr id="113" name="Γραφικό 112" descr="Δοκιμαστικοί σωλήνες με συμπαγές γέμισμα">
                <a:extLst>
                  <a:ext uri="{FF2B5EF4-FFF2-40B4-BE49-F238E27FC236}">
                    <a16:creationId xmlns:a16="http://schemas.microsoft.com/office/drawing/2014/main" id="{79EF9702-52AB-6FCF-5293-DC6E3724C6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307002" y="12934530"/>
                <a:ext cx="914400" cy="914400"/>
              </a:xfrm>
              <a:prstGeom prst="rect">
                <a:avLst/>
              </a:prstGeom>
            </p:spPr>
          </p:pic>
        </p:grpSp>
        <p:sp>
          <p:nvSpPr>
            <p:cNvPr id="111" name="TextBox 110">
              <a:extLst>
                <a:ext uri="{FF2B5EF4-FFF2-40B4-BE49-F238E27FC236}">
                  <a16:creationId xmlns:a16="http://schemas.microsoft.com/office/drawing/2014/main" id="{B425600B-CF52-3106-9B22-3C78E097D28F}"/>
                </a:ext>
              </a:extLst>
            </p:cNvPr>
            <p:cNvSpPr txBox="1"/>
            <p:nvPr/>
          </p:nvSpPr>
          <p:spPr>
            <a:xfrm>
              <a:off x="15102900" y="-920201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53" name="Ομάδα 52">
            <a:extLst>
              <a:ext uri="{FF2B5EF4-FFF2-40B4-BE49-F238E27FC236}">
                <a16:creationId xmlns:a16="http://schemas.microsoft.com/office/drawing/2014/main" id="{8AECCB58-8037-4CB0-E918-4F2CABE3A302}"/>
              </a:ext>
            </a:extLst>
          </p:cNvPr>
          <p:cNvGrpSpPr/>
          <p:nvPr/>
        </p:nvGrpSpPr>
        <p:grpSpPr>
          <a:xfrm>
            <a:off x="72099216" y="-58508"/>
            <a:ext cx="13020109" cy="6902033"/>
            <a:chOff x="24278807" y="-156758"/>
            <a:chExt cx="13020109" cy="6902033"/>
          </a:xfrm>
        </p:grpSpPr>
        <p:grpSp>
          <p:nvGrpSpPr>
            <p:cNvPr id="54" name="Ομάδα 53">
              <a:extLst>
                <a:ext uri="{FF2B5EF4-FFF2-40B4-BE49-F238E27FC236}">
                  <a16:creationId xmlns:a16="http://schemas.microsoft.com/office/drawing/2014/main" id="{EB4BFC7F-15AA-7C65-94D0-52A36A39C0A8}"/>
                </a:ext>
              </a:extLst>
            </p:cNvPr>
            <p:cNvGrpSpPr/>
            <p:nvPr/>
          </p:nvGrpSpPr>
          <p:grpSpPr>
            <a:xfrm>
              <a:off x="24278807" y="-156758"/>
              <a:ext cx="13020109" cy="6902033"/>
              <a:chOff x="13863495" y="21261021"/>
              <a:chExt cx="13020109" cy="6902033"/>
            </a:xfrm>
          </p:grpSpPr>
          <p:grpSp>
            <p:nvGrpSpPr>
              <p:cNvPr id="64" name="Ομάδα 63">
                <a:extLst>
                  <a:ext uri="{FF2B5EF4-FFF2-40B4-BE49-F238E27FC236}">
                    <a16:creationId xmlns:a16="http://schemas.microsoft.com/office/drawing/2014/main" id="{90BEABE2-5DB8-159D-CD4A-7646DA673436}"/>
                  </a:ext>
                </a:extLst>
              </p:cNvPr>
              <p:cNvGrpSpPr/>
              <p:nvPr/>
            </p:nvGrpSpPr>
            <p:grpSpPr>
              <a:xfrm>
                <a:off x="13863495" y="21305053"/>
                <a:ext cx="13020109" cy="6858001"/>
                <a:chOff x="14349206" y="18251520"/>
                <a:chExt cx="13020109" cy="6858001"/>
              </a:xfrm>
            </p:grpSpPr>
            <p:grpSp>
              <p:nvGrpSpPr>
                <p:cNvPr id="66" name="Ομάδα 65">
                  <a:extLst>
                    <a:ext uri="{FF2B5EF4-FFF2-40B4-BE49-F238E27FC236}">
                      <a16:creationId xmlns:a16="http://schemas.microsoft.com/office/drawing/2014/main" id="{450524CB-088B-F9DF-C316-FBB080D4C6A2}"/>
                    </a:ext>
                  </a:extLst>
                </p:cNvPr>
                <p:cNvGrpSpPr/>
                <p:nvPr/>
              </p:nvGrpSpPr>
              <p:grpSpPr>
                <a:xfrm>
                  <a:off x="14349206" y="18251520"/>
                  <a:ext cx="13020109" cy="6858001"/>
                  <a:chOff x="14322599" y="18206196"/>
                  <a:chExt cx="13020109" cy="6858001"/>
                </a:xfrm>
              </p:grpSpPr>
              <p:sp>
                <p:nvSpPr>
                  <p:cNvPr id="69" name="Ορθογώνιο 68">
                    <a:extLst>
                      <a:ext uri="{FF2B5EF4-FFF2-40B4-BE49-F238E27FC236}">
                        <a16:creationId xmlns:a16="http://schemas.microsoft.com/office/drawing/2014/main" id="{E14BF120-126C-459C-1C70-6E1D3B348550}"/>
                      </a:ext>
                    </a:extLst>
                  </p:cNvPr>
                  <p:cNvSpPr/>
                  <p:nvPr/>
                </p:nvSpPr>
                <p:spPr>
                  <a:xfrm>
                    <a:off x="15150708" y="18206197"/>
                    <a:ext cx="12192000" cy="6858000"/>
                  </a:xfrm>
                  <a:prstGeom prst="rect">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0" name="Ισοσκελές τρίγωνο 69">
                    <a:extLst>
                      <a:ext uri="{FF2B5EF4-FFF2-40B4-BE49-F238E27FC236}">
                        <a16:creationId xmlns:a16="http://schemas.microsoft.com/office/drawing/2014/main" id="{67B37BA5-7F66-3625-84EE-77E0C09034B1}"/>
                      </a:ext>
                    </a:extLst>
                  </p:cNvPr>
                  <p:cNvSpPr/>
                  <p:nvPr/>
                </p:nvSpPr>
                <p:spPr>
                  <a:xfrm rot="16200000">
                    <a:off x="14108467" y="18420328"/>
                    <a:ext cx="1273215" cy="844952"/>
                  </a:xfrm>
                  <a:prstGeom prst="triangle">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67" name="TextBox 66">
                  <a:extLst>
                    <a:ext uri="{FF2B5EF4-FFF2-40B4-BE49-F238E27FC236}">
                      <a16:creationId xmlns:a16="http://schemas.microsoft.com/office/drawing/2014/main" id="{651A5416-5CE4-9171-5EC0-6989D5009F20}"/>
                    </a:ext>
                  </a:extLst>
                </p:cNvPr>
                <p:cNvSpPr txBox="1"/>
                <p:nvPr/>
              </p:nvSpPr>
              <p:spPr>
                <a:xfrm>
                  <a:off x="15515645" y="18272791"/>
                  <a:ext cx="11431323" cy="1015663"/>
                </a:xfrm>
                <a:prstGeom prst="rect">
                  <a:avLst/>
                </a:prstGeom>
                <a:solidFill>
                  <a:srgbClr val="B9D9A3"/>
                </a:solidFill>
              </p:spPr>
              <p:txBody>
                <a:bodyPr wrap="square" rtlCol="0">
                  <a:spAutoFit/>
                </a:bodyPr>
                <a:lstStyle/>
                <a:p>
                  <a:pPr algn="ctr"/>
                  <a:r>
                    <a:rPr lang="el-GR" sz="6000" dirty="0" err="1">
                      <a:solidFill>
                        <a:schemeClr val="accent4">
                          <a:lumMod val="75000"/>
                        </a:schemeClr>
                      </a:solidFill>
                      <a:latin typeface="Calibri" panose="020F0502020204030204"/>
                    </a:rPr>
                    <a:t>Τυπολόγιο</a:t>
                  </a:r>
                  <a:endParaRPr lang="el-GR" sz="6000" dirty="0">
                    <a:solidFill>
                      <a:schemeClr val="accent4">
                        <a:lumMod val="75000"/>
                      </a:schemeClr>
                    </a:solidFill>
                    <a:latin typeface="Calibri" panose="020F0502020204030204"/>
                  </a:endParaRPr>
                </a:p>
              </p:txBody>
            </p:sp>
            <p:pic>
              <p:nvPicPr>
                <p:cNvPr id="68" name="Γραφικό 67" descr="Δοκιμαστικοί σωλήνες με συμπαγές γέμισμα">
                  <a:extLst>
                    <a:ext uri="{FF2B5EF4-FFF2-40B4-BE49-F238E27FC236}">
                      <a16:creationId xmlns:a16="http://schemas.microsoft.com/office/drawing/2014/main" id="{CEEEBCA7-C7A2-16B2-1DD5-51BFF5CDDBED}"/>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65" name="TextBox 64">
                <a:extLst>
                  <a:ext uri="{FF2B5EF4-FFF2-40B4-BE49-F238E27FC236}">
                    <a16:creationId xmlns:a16="http://schemas.microsoft.com/office/drawing/2014/main" id="{8631E79B-C071-C1FF-74BF-36F8DC464EF2}"/>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20</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aphicFrame>
          <p:nvGraphicFramePr>
            <p:cNvPr id="55" name="Γράφημα 54">
              <a:extLst>
                <a:ext uri="{FF2B5EF4-FFF2-40B4-BE49-F238E27FC236}">
                  <a16:creationId xmlns:a16="http://schemas.microsoft.com/office/drawing/2014/main" id="{5F53908B-A552-1C0B-DCD5-C29145960D1D}"/>
                </a:ext>
              </a:extLst>
            </p:cNvPr>
            <p:cNvGraphicFramePr/>
            <p:nvPr>
              <p:extLst>
                <p:ext uri="{D42A27DB-BD31-4B8C-83A1-F6EECF244321}">
                  <p14:modId xmlns:p14="http://schemas.microsoft.com/office/powerpoint/2010/main" val="4047445869"/>
                </p:ext>
              </p:extLst>
            </p:nvPr>
          </p:nvGraphicFramePr>
          <p:xfrm>
            <a:off x="25445246" y="1141973"/>
            <a:ext cx="5456322" cy="2878038"/>
          </p:xfrm>
          <a:graphic>
            <a:graphicData uri="http://schemas.openxmlformats.org/drawingml/2006/chart">
              <c:chart xmlns:c="http://schemas.openxmlformats.org/drawingml/2006/chart" xmlns:r="http://schemas.openxmlformats.org/officeDocument/2006/relationships" r:id="rId6"/>
            </a:graphicData>
          </a:graphic>
        </p:graphicFrame>
        <p:pic>
          <p:nvPicPr>
            <p:cNvPr id="56" name="Εικόνα 55">
              <a:extLst>
                <a:ext uri="{FF2B5EF4-FFF2-40B4-BE49-F238E27FC236}">
                  <a16:creationId xmlns:a16="http://schemas.microsoft.com/office/drawing/2014/main" id="{4A37DF25-9F20-E9DA-2422-5D22E4D27B9B}"/>
                </a:ext>
              </a:extLst>
            </p:cNvPr>
            <p:cNvPicPr>
              <a:picLocks noChangeAspect="1"/>
            </p:cNvPicPr>
            <p:nvPr/>
          </p:nvPicPr>
          <p:blipFill>
            <a:blip r:embed="rId7"/>
            <a:stretch>
              <a:fillRect/>
            </a:stretch>
          </p:blipFill>
          <p:spPr>
            <a:xfrm>
              <a:off x="31509517" y="1141973"/>
              <a:ext cx="5456322" cy="1672347"/>
            </a:xfrm>
            <a:prstGeom prst="rect">
              <a:avLst/>
            </a:prstGeom>
          </p:spPr>
        </p:pic>
        <p:pic>
          <p:nvPicPr>
            <p:cNvPr id="57" name="Εικόνα 56">
              <a:extLst>
                <a:ext uri="{FF2B5EF4-FFF2-40B4-BE49-F238E27FC236}">
                  <a16:creationId xmlns:a16="http://schemas.microsoft.com/office/drawing/2014/main" id="{E076E2A8-37CC-1AD1-856C-1A5EBF0188C9}"/>
                </a:ext>
              </a:extLst>
            </p:cNvPr>
            <p:cNvPicPr>
              <a:picLocks noChangeAspect="1"/>
            </p:cNvPicPr>
            <p:nvPr/>
          </p:nvPicPr>
          <p:blipFill>
            <a:blip r:embed="rId8"/>
            <a:stretch>
              <a:fillRect/>
            </a:stretch>
          </p:blipFill>
          <p:spPr>
            <a:xfrm>
              <a:off x="25445246" y="4956053"/>
              <a:ext cx="5456321" cy="480102"/>
            </a:xfrm>
            <a:prstGeom prst="rect">
              <a:avLst/>
            </a:prstGeom>
          </p:spPr>
        </p:pic>
        <p:pic>
          <p:nvPicPr>
            <p:cNvPr id="58" name="Εικόνα 57">
              <a:extLst>
                <a:ext uri="{FF2B5EF4-FFF2-40B4-BE49-F238E27FC236}">
                  <a16:creationId xmlns:a16="http://schemas.microsoft.com/office/drawing/2014/main" id="{C0E66485-3777-F495-FFCC-45D6C82956DF}"/>
                </a:ext>
              </a:extLst>
            </p:cNvPr>
            <p:cNvPicPr>
              <a:picLocks noChangeAspect="1"/>
            </p:cNvPicPr>
            <p:nvPr/>
          </p:nvPicPr>
          <p:blipFill>
            <a:blip r:embed="rId9"/>
            <a:stretch>
              <a:fillRect/>
            </a:stretch>
          </p:blipFill>
          <p:spPr>
            <a:xfrm>
              <a:off x="31529729" y="4917878"/>
              <a:ext cx="5456321" cy="467685"/>
            </a:xfrm>
            <a:prstGeom prst="rect">
              <a:avLst/>
            </a:prstGeom>
          </p:spPr>
        </p:pic>
        <p:sp>
          <p:nvSpPr>
            <p:cNvPr id="59" name="TextBox 58">
              <a:extLst>
                <a:ext uri="{FF2B5EF4-FFF2-40B4-BE49-F238E27FC236}">
                  <a16:creationId xmlns:a16="http://schemas.microsoft.com/office/drawing/2014/main" id="{E7297B7F-328D-FAFA-4852-3B4880736FE9}"/>
                </a:ext>
              </a:extLst>
            </p:cNvPr>
            <p:cNvSpPr txBox="1"/>
            <p:nvPr/>
          </p:nvSpPr>
          <p:spPr>
            <a:xfrm>
              <a:off x="25438227" y="772641"/>
              <a:ext cx="5463340" cy="369332"/>
            </a:xfrm>
            <a:prstGeom prst="rect">
              <a:avLst/>
            </a:prstGeom>
            <a:noFill/>
          </p:spPr>
          <p:txBody>
            <a:bodyPr wrap="square" rtlCol="0">
              <a:spAutoFit/>
            </a:bodyPr>
            <a:lstStyle/>
            <a:p>
              <a:pPr algn="ctr"/>
              <a:r>
                <a:rPr lang="el-GR" u="sng" dirty="0"/>
                <a:t>Απορρόφηση Καρβακρόλης</a:t>
              </a:r>
            </a:p>
          </p:txBody>
        </p:sp>
        <p:sp>
          <p:nvSpPr>
            <p:cNvPr id="60" name="TextBox 59">
              <a:extLst>
                <a:ext uri="{FF2B5EF4-FFF2-40B4-BE49-F238E27FC236}">
                  <a16:creationId xmlns:a16="http://schemas.microsoft.com/office/drawing/2014/main" id="{0AC8BA1B-A6AD-930D-45F3-6F5F2D776953}"/>
                </a:ext>
              </a:extLst>
            </p:cNvPr>
            <p:cNvSpPr txBox="1"/>
            <p:nvPr/>
          </p:nvSpPr>
          <p:spPr>
            <a:xfrm>
              <a:off x="31502499" y="739542"/>
              <a:ext cx="5463340" cy="369332"/>
            </a:xfrm>
            <a:prstGeom prst="rect">
              <a:avLst/>
            </a:prstGeom>
            <a:noFill/>
          </p:spPr>
          <p:txBody>
            <a:bodyPr wrap="square" rtlCol="0">
              <a:spAutoFit/>
            </a:bodyPr>
            <a:lstStyle/>
            <a:p>
              <a:pPr algn="ctr"/>
              <a:r>
                <a:rPr lang="el-GR" u="sng" dirty="0"/>
                <a:t>Απορρόφηση Συνολικών Καροτενοειδών</a:t>
              </a:r>
            </a:p>
          </p:txBody>
        </p:sp>
        <p:sp>
          <p:nvSpPr>
            <p:cNvPr id="61" name="TextBox 60">
              <a:extLst>
                <a:ext uri="{FF2B5EF4-FFF2-40B4-BE49-F238E27FC236}">
                  <a16:creationId xmlns:a16="http://schemas.microsoft.com/office/drawing/2014/main" id="{FC41DDC4-F1FA-FB2C-604F-1E3A2EAC8479}"/>
                </a:ext>
              </a:extLst>
            </p:cNvPr>
            <p:cNvSpPr txBox="1"/>
            <p:nvPr/>
          </p:nvSpPr>
          <p:spPr>
            <a:xfrm>
              <a:off x="31502499" y="4501059"/>
              <a:ext cx="5463340" cy="369332"/>
            </a:xfrm>
            <a:prstGeom prst="rect">
              <a:avLst/>
            </a:prstGeom>
            <a:noFill/>
          </p:spPr>
          <p:txBody>
            <a:bodyPr wrap="square" rtlCol="0">
              <a:spAutoFit/>
            </a:bodyPr>
            <a:lstStyle/>
            <a:p>
              <a:pPr algn="ctr"/>
              <a:r>
                <a:rPr lang="el-GR" u="sng" dirty="0"/>
                <a:t>Αποδοτικότητα Ενθυλάκωσης</a:t>
              </a:r>
            </a:p>
          </p:txBody>
        </p:sp>
        <p:sp>
          <p:nvSpPr>
            <p:cNvPr id="62" name="TextBox 61">
              <a:extLst>
                <a:ext uri="{FF2B5EF4-FFF2-40B4-BE49-F238E27FC236}">
                  <a16:creationId xmlns:a16="http://schemas.microsoft.com/office/drawing/2014/main" id="{5537276E-8136-9DEC-A686-5B0F75FCE30B}"/>
                </a:ext>
              </a:extLst>
            </p:cNvPr>
            <p:cNvSpPr txBox="1"/>
            <p:nvPr/>
          </p:nvSpPr>
          <p:spPr>
            <a:xfrm>
              <a:off x="25438227" y="4501059"/>
              <a:ext cx="5463340" cy="369332"/>
            </a:xfrm>
            <a:prstGeom prst="rect">
              <a:avLst/>
            </a:prstGeom>
            <a:noFill/>
          </p:spPr>
          <p:txBody>
            <a:bodyPr wrap="square" rtlCol="0">
              <a:spAutoFit/>
            </a:bodyPr>
            <a:lstStyle/>
            <a:p>
              <a:pPr algn="ctr"/>
              <a:r>
                <a:rPr lang="el-GR" u="sng" dirty="0"/>
                <a:t>Φορτίο Ενθυλάκωσης</a:t>
              </a:r>
            </a:p>
          </p:txBody>
        </p:sp>
        <p:pic>
          <p:nvPicPr>
            <p:cNvPr id="63" name="Εικόνα 62">
              <a:extLst>
                <a:ext uri="{FF2B5EF4-FFF2-40B4-BE49-F238E27FC236}">
                  <a16:creationId xmlns:a16="http://schemas.microsoft.com/office/drawing/2014/main" id="{EF839164-53F9-A1E4-8D3B-69748F785DBF}"/>
                </a:ext>
              </a:extLst>
            </p:cNvPr>
            <p:cNvPicPr>
              <a:picLocks noChangeAspect="1"/>
            </p:cNvPicPr>
            <p:nvPr/>
          </p:nvPicPr>
          <p:blipFill>
            <a:blip r:embed="rId10"/>
            <a:stretch>
              <a:fillRect/>
            </a:stretch>
          </p:blipFill>
          <p:spPr>
            <a:xfrm>
              <a:off x="31509517" y="2810978"/>
              <a:ext cx="5456322" cy="1234547"/>
            </a:xfrm>
            <a:prstGeom prst="rect">
              <a:avLst/>
            </a:prstGeom>
          </p:spPr>
        </p:pic>
      </p:grpSp>
    </p:spTree>
    <p:extLst>
      <p:ext uri="{BB962C8B-B14F-4D97-AF65-F5344CB8AC3E}">
        <p14:creationId xmlns:p14="http://schemas.microsoft.com/office/powerpoint/2010/main" val="3487350560"/>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grpSp>
        <p:nvGrpSpPr>
          <p:cNvPr id="19" name="Ομάδα 18">
            <a:extLst>
              <a:ext uri="{FF2B5EF4-FFF2-40B4-BE49-F238E27FC236}">
                <a16:creationId xmlns:a16="http://schemas.microsoft.com/office/drawing/2014/main" id="{F054A489-C23C-772D-68D5-A5B6A8E4A184}"/>
              </a:ext>
            </a:extLst>
          </p:cNvPr>
          <p:cNvGrpSpPr/>
          <p:nvPr/>
        </p:nvGrpSpPr>
        <p:grpSpPr>
          <a:xfrm>
            <a:off x="-491490" y="157758"/>
            <a:ext cx="13174980" cy="6365763"/>
            <a:chOff x="-491490" y="157758"/>
            <a:chExt cx="13174980" cy="6365763"/>
          </a:xfrm>
        </p:grpSpPr>
        <p:sp>
          <p:nvSpPr>
            <p:cNvPr id="4" name="TextBox 3">
              <a:extLst>
                <a:ext uri="{FF2B5EF4-FFF2-40B4-BE49-F238E27FC236}">
                  <a16:creationId xmlns:a16="http://schemas.microsoft.com/office/drawing/2014/main" id="{82CC8C07-56F7-ACD2-DBE0-BCA1CF12FB57}"/>
                </a:ext>
              </a:extLst>
            </p:cNvPr>
            <p:cNvSpPr txBox="1"/>
            <p:nvPr/>
          </p:nvSpPr>
          <p:spPr>
            <a:xfrm>
              <a:off x="-491490" y="157758"/>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Μεθοδολογία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07DC509D-D68C-41CC-57AB-D4CAF7E66B04}"/>
                </a:ext>
              </a:extLst>
            </p:cNvPr>
            <p:cNvSpPr txBox="1"/>
            <p:nvPr/>
          </p:nvSpPr>
          <p:spPr>
            <a:xfrm>
              <a:off x="218353" y="1045098"/>
              <a:ext cx="11414760" cy="5478423"/>
            </a:xfrm>
            <a:prstGeom prst="rect">
              <a:avLst/>
            </a:prstGeom>
            <a:noFill/>
          </p:spPr>
          <p:txBody>
            <a:bodyPr wrap="square" rtlCol="0">
              <a:spAutoFit/>
            </a:bodyPr>
            <a:lstStyle/>
            <a:p>
              <a:pPr marL="342900" indent="-342900">
                <a:buFont typeface="+mj-lt"/>
                <a:buAutoNum type="arabicPeriod"/>
              </a:pPr>
              <a:r>
                <a:rPr lang="el-GR" sz="2500" dirty="0"/>
                <a:t>Διερεύνηση επίδρασης </a:t>
              </a:r>
              <a:r>
                <a:rPr lang="en-US" sz="2500" dirty="0"/>
                <a:t>pH</a:t>
              </a:r>
              <a:r>
                <a:rPr lang="el-GR" sz="2500" dirty="0"/>
                <a:t> στην ενθυλάκωση</a:t>
              </a:r>
              <a:endParaRPr lang="en-US" sz="2500" dirty="0"/>
            </a:p>
            <a:p>
              <a:pPr marL="342900" indent="-342900">
                <a:buFont typeface="+mj-lt"/>
                <a:buAutoNum type="arabicPeriod"/>
              </a:pPr>
              <a:endParaRPr lang="en-US" sz="2500" dirty="0"/>
            </a:p>
            <a:p>
              <a:pPr marL="342900" indent="-342900">
                <a:buFont typeface="+mj-lt"/>
                <a:buAutoNum type="arabicPeriod"/>
              </a:pPr>
              <a:r>
                <a:rPr lang="el-GR" sz="2500" dirty="0"/>
                <a:t>Διερεύνηση αναλογίας μάζας ελαίου-κυττάρων και συνθηκών </a:t>
              </a:r>
              <a:r>
                <a:rPr lang="en-US" sz="2500" dirty="0"/>
                <a:t>HPH</a:t>
              </a:r>
            </a:p>
            <a:p>
              <a:pPr marL="342900" indent="-342900">
                <a:buFont typeface="+mj-lt"/>
                <a:buAutoNum type="arabicPeriod"/>
              </a:pPr>
              <a:endParaRPr lang="en-US" sz="2500" dirty="0"/>
            </a:p>
            <a:p>
              <a:pPr marL="342900" indent="-342900">
                <a:buFont typeface="+mj-lt"/>
                <a:buAutoNum type="arabicPeriod"/>
              </a:pPr>
              <a:r>
                <a:rPr lang="el-GR" sz="2500" dirty="0"/>
                <a:t>Μελέτη Διατηρησιμότητας</a:t>
              </a:r>
            </a:p>
            <a:p>
              <a:pPr marL="342900" indent="-342900">
                <a:buFont typeface="+mj-lt"/>
                <a:buAutoNum type="arabicPeriod"/>
              </a:pPr>
              <a:endParaRPr lang="el-GR" sz="2500" dirty="0"/>
            </a:p>
            <a:p>
              <a:pPr marL="342900" indent="-342900">
                <a:buFont typeface="+mj-lt"/>
                <a:buAutoNum type="arabicPeriod"/>
              </a:pPr>
              <a:r>
                <a:rPr lang="el-GR" sz="2500" dirty="0"/>
                <a:t>Μελέτη Αξιοποίησης Κυτταρικών Υπολειμμάτων Εκχύλισης (ΚΥΕ) Πρωτεϊνών</a:t>
              </a:r>
            </a:p>
            <a:p>
              <a:r>
                <a:rPr lang="el-GR" sz="2500" dirty="0"/>
                <a:t> </a:t>
              </a:r>
              <a:endParaRPr lang="en-US" sz="2500" dirty="0"/>
            </a:p>
            <a:p>
              <a:r>
                <a:rPr lang="el-GR" sz="2500" u="sng" dirty="0"/>
                <a:t>Γενικά</a:t>
              </a:r>
            </a:p>
            <a:p>
              <a:pPr marL="342900" indent="-342900">
                <a:buFont typeface="Arial" panose="020B0604020202020204" pitchFamily="34" charset="0"/>
                <a:buChar char="•"/>
              </a:pPr>
              <a:r>
                <a:rPr lang="el-GR" sz="2500" dirty="0"/>
                <a:t>Μέτρηση ολικού και επιφανειακού ελαίου για ποσοτικοποίηση αποτελεσμάτων</a:t>
              </a:r>
            </a:p>
            <a:p>
              <a:pPr marL="342900" indent="-342900">
                <a:buFont typeface="Arial" panose="020B0604020202020204" pitchFamily="34" charset="0"/>
                <a:buChar char="•"/>
              </a:pPr>
              <a:r>
                <a:rPr lang="el-GR" sz="2500" dirty="0"/>
                <a:t>Για έλαιο ρίγανης μετρήθηκε καρβακρόλη, για λυκοπένιο ολικά καροτενοειδή</a:t>
              </a:r>
            </a:p>
            <a:p>
              <a:pPr marL="342900" indent="-342900">
                <a:buFont typeface="Arial" panose="020B0604020202020204" pitchFamily="34" charset="0"/>
                <a:buChar char="•"/>
              </a:pPr>
              <a:r>
                <a:rPr lang="el-GR" sz="2500" dirty="0"/>
                <a:t>Έλαιο ρίγανης χρησιμοποιήθηκε αυτούσιο, λυκοπένιο αραιώθηκε σε ηλιέλαιο, τελικής συγκέντρωσης  0.05% </a:t>
              </a:r>
              <a:r>
                <a:rPr lang="en-US" sz="2500" dirty="0"/>
                <a:t>w/v</a:t>
              </a:r>
              <a:endParaRPr lang="el-GR" sz="2500" dirty="0"/>
            </a:p>
            <a:p>
              <a:pPr marL="342900" indent="-342900">
                <a:buFont typeface="Arial" panose="020B0604020202020204" pitchFamily="34" charset="0"/>
                <a:buChar char="•"/>
              </a:pPr>
              <a:r>
                <a:rPr lang="el-GR" sz="2500" dirty="0"/>
                <a:t>Για έλαιο ρίγανης πολικός διαλύτης αιθανόλη, για λυκοπένιο ακετόνη</a:t>
              </a:r>
            </a:p>
          </p:txBody>
        </p:sp>
      </p:grpSp>
      <p:sp>
        <p:nvSpPr>
          <p:cNvPr id="211" name="TextBox 210">
            <a:extLst>
              <a:ext uri="{FF2B5EF4-FFF2-40B4-BE49-F238E27FC236}">
                <a16:creationId xmlns:a16="http://schemas.microsoft.com/office/drawing/2014/main" id="{C7F8929C-3CCD-356D-6825-CD9DE8431D76}"/>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56" name="Ομάδα 155">
            <a:extLst>
              <a:ext uri="{FF2B5EF4-FFF2-40B4-BE49-F238E27FC236}">
                <a16:creationId xmlns:a16="http://schemas.microsoft.com/office/drawing/2014/main" id="{AB7438D5-A0D7-EEE0-0450-7EFC938D9FFA}"/>
              </a:ext>
            </a:extLst>
          </p:cNvPr>
          <p:cNvGrpSpPr/>
          <p:nvPr/>
        </p:nvGrpSpPr>
        <p:grpSpPr>
          <a:xfrm>
            <a:off x="-844951" y="0"/>
            <a:ext cx="13036951" cy="6869202"/>
            <a:chOff x="14326068" y="-1383158"/>
            <a:chExt cx="13036951" cy="6869202"/>
          </a:xfrm>
        </p:grpSpPr>
        <p:grpSp>
          <p:nvGrpSpPr>
            <p:cNvPr id="159" name="Ομάδα 158">
              <a:extLst>
                <a:ext uri="{FF2B5EF4-FFF2-40B4-BE49-F238E27FC236}">
                  <a16:creationId xmlns:a16="http://schemas.microsoft.com/office/drawing/2014/main" id="{B78C2194-EC97-2ED0-929E-95B0769E06C2}"/>
                </a:ext>
              </a:extLst>
            </p:cNvPr>
            <p:cNvGrpSpPr/>
            <p:nvPr/>
          </p:nvGrpSpPr>
          <p:grpSpPr>
            <a:xfrm>
              <a:off x="14326068" y="-1379458"/>
              <a:ext cx="13036951" cy="6865502"/>
              <a:chOff x="-226715" y="7296230"/>
              <a:chExt cx="13036951" cy="6865502"/>
            </a:xfrm>
          </p:grpSpPr>
          <p:grpSp>
            <p:nvGrpSpPr>
              <p:cNvPr id="161" name="Ομάδα 160">
                <a:extLst>
                  <a:ext uri="{FF2B5EF4-FFF2-40B4-BE49-F238E27FC236}">
                    <a16:creationId xmlns:a16="http://schemas.microsoft.com/office/drawing/2014/main" id="{5F087385-E8E1-7037-4209-75DE2EDF8E12}"/>
                  </a:ext>
                </a:extLst>
              </p:cNvPr>
              <p:cNvGrpSpPr/>
              <p:nvPr/>
            </p:nvGrpSpPr>
            <p:grpSpPr>
              <a:xfrm>
                <a:off x="618236" y="7303732"/>
                <a:ext cx="12192000" cy="6858000"/>
                <a:chOff x="1310639" y="7470396"/>
                <a:chExt cx="12192000" cy="6858000"/>
              </a:xfrm>
            </p:grpSpPr>
            <p:sp>
              <p:nvSpPr>
                <p:cNvPr id="163" name="Ορθογώνιο 162">
                  <a:extLst>
                    <a:ext uri="{FF2B5EF4-FFF2-40B4-BE49-F238E27FC236}">
                      <a16:creationId xmlns:a16="http://schemas.microsoft.com/office/drawing/2014/main" id="{D63D0949-D034-127C-9499-44CD013FE0FB}"/>
                    </a:ext>
                  </a:extLst>
                </p:cNvPr>
                <p:cNvSpPr/>
                <p:nvPr/>
              </p:nvSpPr>
              <p:spPr>
                <a:xfrm>
                  <a:off x="1310639" y="7470396"/>
                  <a:ext cx="12192000" cy="6858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4" name="TextBox 163">
                  <a:extLst>
                    <a:ext uri="{FF2B5EF4-FFF2-40B4-BE49-F238E27FC236}">
                      <a16:creationId xmlns:a16="http://schemas.microsoft.com/office/drawing/2014/main" id="{6A1BDD8B-9284-8BF4-BD17-78FE53AA88FD}"/>
                    </a:ext>
                  </a:extLst>
                </p:cNvPr>
                <p:cNvSpPr txBox="1"/>
                <p:nvPr/>
              </p:nvSpPr>
              <p:spPr>
                <a:xfrm>
                  <a:off x="6115142" y="7511624"/>
                  <a:ext cx="2332278" cy="1015663"/>
                </a:xfrm>
                <a:prstGeom prst="rect">
                  <a:avLst/>
                </a:prstGeom>
                <a:solidFill>
                  <a:srgbClr val="5E913B"/>
                </a:solidFill>
              </p:spPr>
              <p:txBody>
                <a:bodyPr wrap="square" rtlCol="0">
                  <a:spAutoFit/>
                </a:bodyPr>
                <a:lstStyle/>
                <a:p>
                  <a:pPr algn="ctr"/>
                  <a:r>
                    <a:rPr lang="el-GR" sz="6000" dirty="0">
                      <a:ln>
                        <a:solidFill>
                          <a:srgbClr val="FFC000"/>
                        </a:solidFill>
                      </a:ln>
                      <a:solidFill>
                        <a:srgbClr val="FFC000"/>
                      </a:solidFill>
                      <a:latin typeface="Calibri" panose="020F0502020204030204"/>
                    </a:rPr>
                    <a:t>1</a:t>
                  </a:r>
                  <a:r>
                    <a:rPr lang="en-US" sz="6000" dirty="0">
                      <a:ln>
                        <a:solidFill>
                          <a:srgbClr val="FFC000"/>
                        </a:solidFill>
                      </a:ln>
                      <a:solidFill>
                        <a:srgbClr val="FFC000"/>
                      </a:solidFill>
                      <a:latin typeface="Calibri" panose="020F0502020204030204"/>
                    </a:rPr>
                    <a:t> pH</a:t>
                  </a:r>
                  <a:endParaRPr lang="el-GR" sz="6000" dirty="0">
                    <a:ln>
                      <a:solidFill>
                        <a:srgbClr val="FFC000"/>
                      </a:solidFill>
                    </a:ln>
                    <a:solidFill>
                      <a:srgbClr val="FFC000"/>
                    </a:solidFill>
                    <a:latin typeface="Calibri" panose="020F0502020204030204"/>
                  </a:endParaRPr>
                </a:p>
              </p:txBody>
            </p:sp>
            <p:grpSp>
              <p:nvGrpSpPr>
                <p:cNvPr id="165" name="Ομάδα 164">
                  <a:extLst>
                    <a:ext uri="{FF2B5EF4-FFF2-40B4-BE49-F238E27FC236}">
                      <a16:creationId xmlns:a16="http://schemas.microsoft.com/office/drawing/2014/main" id="{5ACC283A-01E5-ED41-4513-D9020C74A61D}"/>
                    </a:ext>
                  </a:extLst>
                </p:cNvPr>
                <p:cNvGrpSpPr/>
                <p:nvPr/>
              </p:nvGrpSpPr>
              <p:grpSpPr>
                <a:xfrm>
                  <a:off x="1923882" y="8836536"/>
                  <a:ext cx="10965514" cy="2921168"/>
                  <a:chOff x="1523762" y="8486059"/>
                  <a:chExt cx="10965514" cy="2921168"/>
                </a:xfrm>
              </p:grpSpPr>
              <p:sp>
                <p:nvSpPr>
                  <p:cNvPr id="167" name="Ορθογώνιο: Στρογγύλεμα γωνιών 166">
                    <a:extLst>
                      <a:ext uri="{FF2B5EF4-FFF2-40B4-BE49-F238E27FC236}">
                        <a16:creationId xmlns:a16="http://schemas.microsoft.com/office/drawing/2014/main" id="{39B3CED8-74C5-6A7D-8F8B-E5A786C7CD23}"/>
                      </a:ext>
                    </a:extLst>
                  </p:cNvPr>
                  <p:cNvSpPr/>
                  <p:nvPr/>
                </p:nvSpPr>
                <p:spPr>
                  <a:xfrm>
                    <a:off x="1523762" y="8486059"/>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6% </a:t>
                    </a:r>
                    <a:r>
                      <a:rPr lang="en-US" i="1" dirty="0"/>
                      <a:t>Chlorella</a:t>
                    </a:r>
                    <a:endParaRPr lang="el-GR" i="1" dirty="0"/>
                  </a:p>
                  <a:p>
                    <a:pPr algn="ctr"/>
                    <a:r>
                      <a:rPr lang="en-US" dirty="0"/>
                      <a:t>(</a:t>
                    </a:r>
                    <a:r>
                      <a:rPr lang="el-GR" dirty="0"/>
                      <a:t>6% έλαιο</a:t>
                    </a:r>
                    <a:r>
                      <a:rPr lang="en-US" dirty="0"/>
                      <a:t>)</a:t>
                    </a:r>
                    <a:endParaRPr lang="el-GR" dirty="0"/>
                  </a:p>
                  <a:p>
                    <a:pPr algn="ctr"/>
                    <a:r>
                      <a:rPr lang="el-GR" dirty="0"/>
                      <a:t>8.9% πολικού διαλύτη</a:t>
                    </a:r>
                  </a:p>
                </p:txBody>
              </p:sp>
              <p:sp>
                <p:nvSpPr>
                  <p:cNvPr id="168" name="Βέλος: Δεξιό 167">
                    <a:extLst>
                      <a:ext uri="{FF2B5EF4-FFF2-40B4-BE49-F238E27FC236}">
                        <a16:creationId xmlns:a16="http://schemas.microsoft.com/office/drawing/2014/main" id="{9FBEDA1A-C55E-F512-0D9D-8C0EF8C51DE1}"/>
                      </a:ext>
                    </a:extLst>
                  </p:cNvPr>
                  <p:cNvSpPr/>
                  <p:nvPr/>
                </p:nvSpPr>
                <p:spPr>
                  <a:xfrm>
                    <a:off x="3956420" y="8997909"/>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69" name="Ορθογώνιο: Στρογγύλεμα γωνιών 168">
                    <a:extLst>
                      <a:ext uri="{FF2B5EF4-FFF2-40B4-BE49-F238E27FC236}">
                        <a16:creationId xmlns:a16="http://schemas.microsoft.com/office/drawing/2014/main" id="{BE40A44F-F00E-0844-12D3-1E8E7891F043}"/>
                      </a:ext>
                    </a:extLst>
                  </p:cNvPr>
                  <p:cNvSpPr/>
                  <p:nvPr/>
                </p:nvSpPr>
                <p:spPr>
                  <a:xfrm>
                    <a:off x="4629274" y="8749157"/>
                    <a:ext cx="1608881"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Ρύθμιση </a:t>
                    </a:r>
                    <a:r>
                      <a:rPr lang="en-US" dirty="0"/>
                      <a:t>pH </a:t>
                    </a:r>
                  </a:p>
                  <a:p>
                    <a:pPr algn="ctr"/>
                    <a:r>
                      <a:rPr lang="en-US" b="1" dirty="0"/>
                      <a:t>5-12</a:t>
                    </a:r>
                    <a:endParaRPr lang="el-GR" b="1" dirty="0"/>
                  </a:p>
                </p:txBody>
              </p:sp>
              <p:sp>
                <p:nvSpPr>
                  <p:cNvPr id="172" name="Βέλος: Δεξιό 171">
                    <a:extLst>
                      <a:ext uri="{FF2B5EF4-FFF2-40B4-BE49-F238E27FC236}">
                        <a16:creationId xmlns:a16="http://schemas.microsoft.com/office/drawing/2014/main" id="{46EF44A1-F7E4-8448-BB1E-050F0B9835BD}"/>
                      </a:ext>
                    </a:extLst>
                  </p:cNvPr>
                  <p:cNvSpPr/>
                  <p:nvPr/>
                </p:nvSpPr>
                <p:spPr>
                  <a:xfrm>
                    <a:off x="6238155" y="899790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78" name="Ορθογώνιο: Στρογγύλεμα γωνιών 177">
                    <a:extLst>
                      <a:ext uri="{FF2B5EF4-FFF2-40B4-BE49-F238E27FC236}">
                        <a16:creationId xmlns:a16="http://schemas.microsoft.com/office/drawing/2014/main" id="{85B32FB8-3D7D-CB80-BBC8-36CCBF676237}"/>
                      </a:ext>
                    </a:extLst>
                  </p:cNvPr>
                  <p:cNvSpPr/>
                  <p:nvPr/>
                </p:nvSpPr>
                <p:spPr>
                  <a:xfrm>
                    <a:off x="6911009" y="8749156"/>
                    <a:ext cx="1608881"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Ελαίου</a:t>
                    </a:r>
                  </a:p>
                </p:txBody>
              </p:sp>
              <p:sp>
                <p:nvSpPr>
                  <p:cNvPr id="180" name="Βέλος: Δεξιό 179">
                    <a:extLst>
                      <a:ext uri="{FF2B5EF4-FFF2-40B4-BE49-F238E27FC236}">
                        <a16:creationId xmlns:a16="http://schemas.microsoft.com/office/drawing/2014/main" id="{EAF8ED03-5611-CF99-EF90-E6A0FDCAE512}"/>
                      </a:ext>
                    </a:extLst>
                  </p:cNvPr>
                  <p:cNvSpPr/>
                  <p:nvPr/>
                </p:nvSpPr>
                <p:spPr>
                  <a:xfrm>
                    <a:off x="8519890" y="8997909"/>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84" name="Ορθογώνιο: Στρογγύλεμα γωνιών 183">
                    <a:extLst>
                      <a:ext uri="{FF2B5EF4-FFF2-40B4-BE49-F238E27FC236}">
                        <a16:creationId xmlns:a16="http://schemas.microsoft.com/office/drawing/2014/main" id="{0A82ADF3-8AA4-9DF1-84C6-98164F8764B3}"/>
                      </a:ext>
                    </a:extLst>
                  </p:cNvPr>
                  <p:cNvSpPr/>
                  <p:nvPr/>
                </p:nvSpPr>
                <p:spPr>
                  <a:xfrm>
                    <a:off x="9226910" y="8749156"/>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Ανάδευση:</a:t>
                    </a:r>
                  </a:p>
                  <a:p>
                    <a:pPr algn="ctr"/>
                    <a:r>
                      <a:rPr lang="el-GR" dirty="0"/>
                      <a:t>2</a:t>
                    </a:r>
                    <a:r>
                      <a:rPr lang="en-US" dirty="0"/>
                      <a:t> h, 30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170</a:t>
                    </a:r>
                    <a:r>
                      <a:rPr lang="en-US" dirty="0">
                        <a:latin typeface="Calibri" panose="020F0502020204030204" pitchFamily="34" charset="0"/>
                        <a:ea typeface="Calibri" panose="020F0502020204030204" pitchFamily="34" charset="0"/>
                        <a:cs typeface="Arial" panose="020B0604020202020204" pitchFamily="34" charset="0"/>
                      </a:rPr>
                      <a:t> rpm</a:t>
                    </a:r>
                    <a:endParaRPr lang="el-GR" dirty="0"/>
                  </a:p>
                </p:txBody>
              </p:sp>
              <p:sp>
                <p:nvSpPr>
                  <p:cNvPr id="187" name="Βέλος: Αναστροφή 186">
                    <a:extLst>
                      <a:ext uri="{FF2B5EF4-FFF2-40B4-BE49-F238E27FC236}">
                        <a16:creationId xmlns:a16="http://schemas.microsoft.com/office/drawing/2014/main" id="{D747A752-DD50-CA23-8F9C-9EF10F676837}"/>
                      </a:ext>
                    </a:extLst>
                  </p:cNvPr>
                  <p:cNvSpPr/>
                  <p:nvPr/>
                </p:nvSpPr>
                <p:spPr>
                  <a:xfrm rot="5400000">
                    <a:off x="10951695" y="9572379"/>
                    <a:ext cx="1947402" cy="1127760"/>
                  </a:xfrm>
                  <a:prstGeom prst="uturnArrow">
                    <a:avLst>
                      <a:gd name="adj1" fmla="val 25000"/>
                      <a:gd name="adj2" fmla="val 25000"/>
                      <a:gd name="adj3" fmla="val 25000"/>
                      <a:gd name="adj4" fmla="val 43750"/>
                      <a:gd name="adj5" fmla="val 100000"/>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sp>
                <p:nvSpPr>
                  <p:cNvPr id="188" name="Ορθογώνιο: Στρογγύλεμα γωνιών 187">
                    <a:extLst>
                      <a:ext uri="{FF2B5EF4-FFF2-40B4-BE49-F238E27FC236}">
                        <a16:creationId xmlns:a16="http://schemas.microsoft.com/office/drawing/2014/main" id="{F3AB9582-95DE-D489-A080-2DF51E99F3C6}"/>
                      </a:ext>
                    </a:extLst>
                  </p:cNvPr>
                  <p:cNvSpPr/>
                  <p:nvPr/>
                </p:nvSpPr>
                <p:spPr>
                  <a:xfrm>
                    <a:off x="9241378" y="10304056"/>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10 min, </a:t>
                    </a:r>
                    <a:r>
                      <a:rPr lang="el-GR" dirty="0"/>
                      <a:t>8</a:t>
                    </a:r>
                    <a:r>
                      <a:rPr lang="en-US" dirty="0"/>
                      <a:t> </a:t>
                    </a:r>
                    <a:r>
                      <a:rPr lang="en-US" dirty="0" err="1"/>
                      <a:t>kG</a:t>
                    </a:r>
                    <a:endParaRPr lang="el-GR" dirty="0"/>
                  </a:p>
                </p:txBody>
              </p:sp>
              <p:sp>
                <p:nvSpPr>
                  <p:cNvPr id="189" name="Βέλος: Δεξιό 188">
                    <a:extLst>
                      <a:ext uri="{FF2B5EF4-FFF2-40B4-BE49-F238E27FC236}">
                        <a16:creationId xmlns:a16="http://schemas.microsoft.com/office/drawing/2014/main" id="{5BE1B164-7B00-9264-075C-2E09E5368EEE}"/>
                      </a:ext>
                    </a:extLst>
                  </p:cNvPr>
                  <p:cNvSpPr/>
                  <p:nvPr/>
                </p:nvSpPr>
                <p:spPr>
                  <a:xfrm rot="10800000">
                    <a:off x="8534358" y="10591800"/>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90" name="Ορθογώνιο: Στρογγύλεμα γωνιών 189">
                    <a:extLst>
                      <a:ext uri="{FF2B5EF4-FFF2-40B4-BE49-F238E27FC236}">
                        <a16:creationId xmlns:a16="http://schemas.microsoft.com/office/drawing/2014/main" id="{7F8792E7-FE2F-E6D2-E99D-5668A42F0486}"/>
                      </a:ext>
                    </a:extLst>
                  </p:cNvPr>
                  <p:cNvSpPr/>
                  <p:nvPr/>
                </p:nvSpPr>
                <p:spPr>
                  <a:xfrm>
                    <a:off x="6238155" y="10360596"/>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 </a:t>
                    </a:r>
                    <a:r>
                      <a:rPr lang="en-US" dirty="0"/>
                      <a:t>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191" name="Βέλος: Δεξιό 190">
                    <a:extLst>
                      <a:ext uri="{FF2B5EF4-FFF2-40B4-BE49-F238E27FC236}">
                        <a16:creationId xmlns:a16="http://schemas.microsoft.com/office/drawing/2014/main" id="{279F3573-D838-236F-9B7D-5A856593BD1D}"/>
                      </a:ext>
                    </a:extLst>
                  </p:cNvPr>
                  <p:cNvSpPr/>
                  <p:nvPr/>
                </p:nvSpPr>
                <p:spPr>
                  <a:xfrm rot="10800000">
                    <a:off x="5531135" y="10640316"/>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92" name="Ορθογώνιο: Στρογγύλεμα γωνιών 191">
                    <a:extLst>
                      <a:ext uri="{FF2B5EF4-FFF2-40B4-BE49-F238E27FC236}">
                        <a16:creationId xmlns:a16="http://schemas.microsoft.com/office/drawing/2014/main" id="{7F4C06EB-2AFB-6C0C-703B-0A04C29DBB0E}"/>
                      </a:ext>
                    </a:extLst>
                  </p:cNvPr>
                  <p:cNvSpPr/>
                  <p:nvPr/>
                </p:nvSpPr>
                <p:spPr>
                  <a:xfrm>
                    <a:off x="3227698" y="10391564"/>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 μ</a:t>
                    </a:r>
                    <a:r>
                      <a:rPr lang="en-US" dirty="0"/>
                      <a:t>m</a:t>
                    </a:r>
                    <a:endParaRPr lang="el-GR" dirty="0"/>
                  </a:p>
                </p:txBody>
              </p:sp>
            </p:grpSp>
            <p:pic>
              <p:nvPicPr>
                <p:cNvPr id="166" name="Γραφικό 165" descr="Δοκιμαστικοί σωλήνες με συμπαγές γέμισμα">
                  <a:extLst>
                    <a:ext uri="{FF2B5EF4-FFF2-40B4-BE49-F238E27FC236}">
                      <a16:creationId xmlns:a16="http://schemas.microsoft.com/office/drawing/2014/main" id="{08BBD8A6-B9F1-7F57-9AA9-48A565AAEB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19700" y="13169607"/>
                  <a:ext cx="914400" cy="914400"/>
                </a:xfrm>
                <a:prstGeom prst="rect">
                  <a:avLst/>
                </a:prstGeom>
              </p:spPr>
            </p:pic>
          </p:grpSp>
          <p:sp>
            <p:nvSpPr>
              <p:cNvPr id="162" name="Ισοσκελές τρίγωνο 161">
                <a:extLst>
                  <a:ext uri="{FF2B5EF4-FFF2-40B4-BE49-F238E27FC236}">
                    <a16:creationId xmlns:a16="http://schemas.microsoft.com/office/drawing/2014/main" id="{609F6C7E-F9E2-FBA9-4F8E-89B257A7E5D8}"/>
                  </a:ext>
                </a:extLst>
              </p:cNvPr>
              <p:cNvSpPr/>
              <p:nvPr/>
            </p:nvSpPr>
            <p:spPr>
              <a:xfrm rot="16200000">
                <a:off x="-440847" y="7510362"/>
                <a:ext cx="1273215" cy="844952"/>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160" name="TextBox 159">
              <a:extLst>
                <a:ext uri="{FF2B5EF4-FFF2-40B4-BE49-F238E27FC236}">
                  <a16:creationId xmlns:a16="http://schemas.microsoft.com/office/drawing/2014/main" id="{D04EF48B-757E-6A57-B86C-018DB8A9583A}"/>
                </a:ext>
              </a:extLst>
            </p:cNvPr>
            <p:cNvSpPr txBox="1"/>
            <p:nvPr/>
          </p:nvSpPr>
          <p:spPr>
            <a:xfrm>
              <a:off x="15171019" y="-1383158"/>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5</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93" name="Ομάδα 192">
            <a:extLst>
              <a:ext uri="{FF2B5EF4-FFF2-40B4-BE49-F238E27FC236}">
                <a16:creationId xmlns:a16="http://schemas.microsoft.com/office/drawing/2014/main" id="{E8B1EFE6-BF6A-27BE-7C73-39F4C39A220C}"/>
              </a:ext>
            </a:extLst>
          </p:cNvPr>
          <p:cNvGrpSpPr/>
          <p:nvPr/>
        </p:nvGrpSpPr>
        <p:grpSpPr>
          <a:xfrm>
            <a:off x="11355117" y="7117"/>
            <a:ext cx="13028198" cy="6864831"/>
            <a:chOff x="14436789" y="5704990"/>
            <a:chExt cx="13028198" cy="6864831"/>
          </a:xfrm>
        </p:grpSpPr>
        <p:grpSp>
          <p:nvGrpSpPr>
            <p:cNvPr id="197" name="Ομάδα 196">
              <a:extLst>
                <a:ext uri="{FF2B5EF4-FFF2-40B4-BE49-F238E27FC236}">
                  <a16:creationId xmlns:a16="http://schemas.microsoft.com/office/drawing/2014/main" id="{461BA68A-2F37-FE88-29AF-EAF9FC428F51}"/>
                </a:ext>
              </a:extLst>
            </p:cNvPr>
            <p:cNvGrpSpPr/>
            <p:nvPr/>
          </p:nvGrpSpPr>
          <p:grpSpPr>
            <a:xfrm>
              <a:off x="14436789" y="5704990"/>
              <a:ext cx="13028198" cy="6864831"/>
              <a:chOff x="14252975" y="11315332"/>
              <a:chExt cx="13028198" cy="6864831"/>
            </a:xfrm>
          </p:grpSpPr>
          <p:grpSp>
            <p:nvGrpSpPr>
              <p:cNvPr id="214" name="Ομάδα 213">
                <a:extLst>
                  <a:ext uri="{FF2B5EF4-FFF2-40B4-BE49-F238E27FC236}">
                    <a16:creationId xmlns:a16="http://schemas.microsoft.com/office/drawing/2014/main" id="{393F3F0E-F7BD-264B-0E10-C1A3A3DDD459}"/>
                  </a:ext>
                </a:extLst>
              </p:cNvPr>
              <p:cNvGrpSpPr/>
              <p:nvPr/>
            </p:nvGrpSpPr>
            <p:grpSpPr>
              <a:xfrm>
                <a:off x="14252975" y="11315332"/>
                <a:ext cx="13028198" cy="6864831"/>
                <a:chOff x="-217962" y="7296901"/>
                <a:chExt cx="13028198" cy="6864831"/>
              </a:xfrm>
              <a:solidFill>
                <a:srgbClr val="6DA945"/>
              </a:solidFill>
            </p:grpSpPr>
            <p:grpSp>
              <p:nvGrpSpPr>
                <p:cNvPr id="225" name="Ομάδα 224">
                  <a:extLst>
                    <a:ext uri="{FF2B5EF4-FFF2-40B4-BE49-F238E27FC236}">
                      <a16:creationId xmlns:a16="http://schemas.microsoft.com/office/drawing/2014/main" id="{3176C409-BF5B-78CD-370B-C4B2C6CFB512}"/>
                    </a:ext>
                  </a:extLst>
                </p:cNvPr>
                <p:cNvGrpSpPr/>
                <p:nvPr/>
              </p:nvGrpSpPr>
              <p:grpSpPr>
                <a:xfrm>
                  <a:off x="618236" y="7303732"/>
                  <a:ext cx="12192000" cy="6858000"/>
                  <a:chOff x="1310639" y="7470396"/>
                  <a:chExt cx="12192000" cy="6858000"/>
                </a:xfrm>
                <a:grpFill/>
              </p:grpSpPr>
              <p:sp>
                <p:nvSpPr>
                  <p:cNvPr id="227" name="Ορθογώνιο 226">
                    <a:extLst>
                      <a:ext uri="{FF2B5EF4-FFF2-40B4-BE49-F238E27FC236}">
                        <a16:creationId xmlns:a16="http://schemas.microsoft.com/office/drawing/2014/main" id="{4070B8A2-4F53-D9BC-4749-4F82A6D61064}"/>
                      </a:ext>
                    </a:extLst>
                  </p:cNvPr>
                  <p:cNvSpPr/>
                  <p:nvPr/>
                </p:nvSpPr>
                <p:spPr>
                  <a:xfrm>
                    <a:off x="1310639" y="7470396"/>
                    <a:ext cx="12192000" cy="6858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28" name="TextBox 227">
                    <a:extLst>
                      <a:ext uri="{FF2B5EF4-FFF2-40B4-BE49-F238E27FC236}">
                        <a16:creationId xmlns:a16="http://schemas.microsoft.com/office/drawing/2014/main" id="{A940C017-2A2D-5DB0-56D6-6B8FB33AFB10}"/>
                      </a:ext>
                    </a:extLst>
                  </p:cNvPr>
                  <p:cNvSpPr txBox="1"/>
                  <p:nvPr/>
                </p:nvSpPr>
                <p:spPr>
                  <a:xfrm>
                    <a:off x="4020204" y="7496430"/>
                    <a:ext cx="7532343" cy="1015663"/>
                  </a:xfrm>
                  <a:prstGeom prst="rect">
                    <a:avLst/>
                  </a:prstGeom>
                  <a:solidFill>
                    <a:srgbClr val="669E40"/>
                  </a:solidFill>
                </p:spPr>
                <p:txBody>
                  <a:bodyPr wrap="square" rtlCol="0">
                    <a:spAutoFit/>
                  </a:bodyPr>
                  <a:lstStyle/>
                  <a:p>
                    <a:pPr algn="ctr"/>
                    <a:r>
                      <a:rPr lang="en-US" sz="6000" dirty="0">
                        <a:ln>
                          <a:solidFill>
                            <a:srgbClr val="FFC000"/>
                          </a:solidFill>
                        </a:ln>
                        <a:solidFill>
                          <a:srgbClr val="FFC000"/>
                        </a:solidFill>
                        <a:latin typeface="Calibri" panose="020F0502020204030204"/>
                      </a:rPr>
                      <a:t>2 </a:t>
                    </a:r>
                    <a:r>
                      <a:rPr lang="el-GR" sz="6000" dirty="0">
                        <a:ln>
                          <a:solidFill>
                            <a:srgbClr val="FFC000"/>
                          </a:solidFill>
                        </a:ln>
                        <a:solidFill>
                          <a:srgbClr val="FFC000"/>
                        </a:solidFill>
                        <a:latin typeface="Calibri" panose="020F0502020204030204"/>
                      </a:rPr>
                      <a:t>Αναλογία και </a:t>
                    </a:r>
                    <a:r>
                      <a:rPr lang="en-US" sz="6000" dirty="0">
                        <a:ln>
                          <a:solidFill>
                            <a:srgbClr val="FFC000"/>
                          </a:solidFill>
                        </a:ln>
                        <a:solidFill>
                          <a:srgbClr val="FFC000"/>
                        </a:solidFill>
                        <a:latin typeface="Calibri" panose="020F0502020204030204"/>
                      </a:rPr>
                      <a:t>HPH</a:t>
                    </a:r>
                    <a:endParaRPr lang="el-GR" sz="6000" dirty="0">
                      <a:ln>
                        <a:solidFill>
                          <a:srgbClr val="FFC000"/>
                        </a:solidFill>
                      </a:ln>
                      <a:solidFill>
                        <a:srgbClr val="FFC000"/>
                      </a:solidFill>
                      <a:latin typeface="Calibri" panose="020F0502020204030204"/>
                    </a:endParaRPr>
                  </a:p>
                </p:txBody>
              </p:sp>
              <p:grpSp>
                <p:nvGrpSpPr>
                  <p:cNvPr id="229" name="Ομάδα 228">
                    <a:extLst>
                      <a:ext uri="{FF2B5EF4-FFF2-40B4-BE49-F238E27FC236}">
                        <a16:creationId xmlns:a16="http://schemas.microsoft.com/office/drawing/2014/main" id="{A208BAD7-B336-A8E9-A68C-69EC59F93587}"/>
                      </a:ext>
                    </a:extLst>
                  </p:cNvPr>
                  <p:cNvGrpSpPr/>
                  <p:nvPr/>
                </p:nvGrpSpPr>
                <p:grpSpPr>
                  <a:xfrm>
                    <a:off x="2894924" y="8837903"/>
                    <a:ext cx="9893444" cy="4330266"/>
                    <a:chOff x="2494804" y="8487426"/>
                    <a:chExt cx="9893444" cy="4330266"/>
                  </a:xfrm>
                  <a:grpFill/>
                </p:grpSpPr>
                <p:sp>
                  <p:nvSpPr>
                    <p:cNvPr id="231" name="Ορθογώνιο: Στρογγύλεμα γωνιών 230">
                      <a:extLst>
                        <a:ext uri="{FF2B5EF4-FFF2-40B4-BE49-F238E27FC236}">
                          <a16:creationId xmlns:a16="http://schemas.microsoft.com/office/drawing/2014/main" id="{4B15BE76-5C9E-04E7-036F-4A28630D3578}"/>
                        </a:ext>
                      </a:extLst>
                    </p:cNvPr>
                    <p:cNvSpPr/>
                    <p:nvPr/>
                  </p:nvSpPr>
                  <p:spPr>
                    <a:xfrm>
                      <a:off x="3215966" y="8487426"/>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a:p>
                      <a:pPr algn="ctr"/>
                      <a:r>
                        <a:rPr lang="el-GR" dirty="0"/>
                        <a:t>Σε ρυθμιστικό </a:t>
                      </a:r>
                      <a:r>
                        <a:rPr lang="en-US" dirty="0"/>
                        <a:t>pH 10 </a:t>
                      </a:r>
                      <a:r>
                        <a:rPr lang="en-US" sz="1800" dirty="0">
                          <a:effectLst/>
                          <a:latin typeface="Calibri" panose="020F0502020204030204" pitchFamily="34" charset="0"/>
                          <a:ea typeface="Calibri" panose="020F0502020204030204" pitchFamily="34" charset="0"/>
                          <a:cs typeface="Arial" panose="020B0604020202020204" pitchFamily="34" charset="0"/>
                        </a:rPr>
                        <a:t>Na</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2</a:t>
                      </a:r>
                      <a:r>
                        <a:rPr lang="en-US" sz="1800" dirty="0">
                          <a:effectLst/>
                          <a:latin typeface="Calibri" panose="020F0502020204030204" pitchFamily="34" charset="0"/>
                          <a:ea typeface="Calibri" panose="020F0502020204030204" pitchFamily="34" charset="0"/>
                          <a:cs typeface="Arial" panose="020B0604020202020204" pitchFamily="34" charset="0"/>
                        </a:rPr>
                        <a:t>CO</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3</a:t>
                      </a:r>
                      <a:r>
                        <a:rPr lang="el-GR" sz="1800" dirty="0">
                          <a:effectLst/>
                          <a:latin typeface="Calibri" panose="020F0502020204030204" pitchFamily="34" charset="0"/>
                          <a:ea typeface="Calibri" panose="020F0502020204030204" pitchFamily="34" charset="0"/>
                          <a:cs typeface="Arial" panose="020B0604020202020204" pitchFamily="34" charset="0"/>
                        </a:rPr>
                        <a:t>-</a:t>
                      </a:r>
                      <a:r>
                        <a:rPr lang="en-US" sz="1800" dirty="0" err="1">
                          <a:effectLst/>
                          <a:latin typeface="Calibri" panose="020F0502020204030204" pitchFamily="34" charset="0"/>
                          <a:ea typeface="Calibri" panose="020F0502020204030204" pitchFamily="34" charset="0"/>
                          <a:cs typeface="Arial" panose="020B0604020202020204" pitchFamily="34" charset="0"/>
                        </a:rPr>
                        <a:t>NaHCO</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3</a:t>
                      </a:r>
                      <a:r>
                        <a:rPr lang="en-US" sz="1800" baseline="-25000" dirty="0">
                          <a:effectLst/>
                          <a:latin typeface="Calibri" panose="020F0502020204030204" pitchFamily="34" charset="0"/>
                          <a:ea typeface="Calibri" panose="020F0502020204030204" pitchFamily="34" charset="0"/>
                          <a:cs typeface="Arial" panose="020B0604020202020204" pitchFamily="34" charset="0"/>
                        </a:rPr>
                        <a:t> </a:t>
                      </a:r>
                      <a:r>
                        <a:rPr lang="el-GR" dirty="0"/>
                        <a:t> </a:t>
                      </a:r>
                    </a:p>
                  </p:txBody>
                </p:sp>
                <p:sp>
                  <p:nvSpPr>
                    <p:cNvPr id="232" name="Βέλος: Δεξιό 231">
                      <a:extLst>
                        <a:ext uri="{FF2B5EF4-FFF2-40B4-BE49-F238E27FC236}">
                          <a16:creationId xmlns:a16="http://schemas.microsoft.com/office/drawing/2014/main" id="{5B0E6B96-D831-3FB2-7446-F1A819B45B58}"/>
                        </a:ext>
                      </a:extLst>
                    </p:cNvPr>
                    <p:cNvSpPr/>
                    <p:nvPr/>
                  </p:nvSpPr>
                  <p:spPr>
                    <a:xfrm>
                      <a:off x="5648624" y="8999276"/>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33" name="Ορθογώνιο: Στρογγύλεμα γωνιών 232">
                      <a:extLst>
                        <a:ext uri="{FF2B5EF4-FFF2-40B4-BE49-F238E27FC236}">
                          <a16:creationId xmlns:a16="http://schemas.microsoft.com/office/drawing/2014/main" id="{225E6221-BD66-DE40-21F6-403A9DF66F8F}"/>
                        </a:ext>
                      </a:extLst>
                    </p:cNvPr>
                    <p:cNvSpPr/>
                    <p:nvPr/>
                  </p:nvSpPr>
                  <p:spPr>
                    <a:xfrm>
                      <a:off x="6321478" y="8487426"/>
                      <a:ext cx="2333714" cy="145330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ελαίου αναλογίας</a:t>
                      </a:r>
                    </a:p>
                    <a:p>
                      <a:pPr algn="ctr"/>
                      <a:r>
                        <a:rPr lang="el-GR" b="1" dirty="0"/>
                        <a:t>2/4, 3/4, 4/4</a:t>
                      </a:r>
                    </a:p>
                  </p:txBody>
                </p:sp>
                <p:sp>
                  <p:nvSpPr>
                    <p:cNvPr id="234" name="Βέλος: Δεξιό 233">
                      <a:extLst>
                        <a:ext uri="{FF2B5EF4-FFF2-40B4-BE49-F238E27FC236}">
                          <a16:creationId xmlns:a16="http://schemas.microsoft.com/office/drawing/2014/main" id="{AD82AD18-DDEC-D144-8EB2-91C54D0EE79A}"/>
                        </a:ext>
                      </a:extLst>
                    </p:cNvPr>
                    <p:cNvSpPr/>
                    <p:nvPr/>
                  </p:nvSpPr>
                  <p:spPr>
                    <a:xfrm>
                      <a:off x="8655192" y="9015570"/>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35" name="Ορθογώνιο: Στρογγύλεμα γωνιών 234">
                      <a:extLst>
                        <a:ext uri="{FF2B5EF4-FFF2-40B4-BE49-F238E27FC236}">
                          <a16:creationId xmlns:a16="http://schemas.microsoft.com/office/drawing/2014/main" id="{B20D5F8A-6D09-C4C9-655E-6B52778A738F}"/>
                        </a:ext>
                      </a:extLst>
                    </p:cNvPr>
                    <p:cNvSpPr/>
                    <p:nvPr/>
                  </p:nvSpPr>
                  <p:spPr>
                    <a:xfrm>
                      <a:off x="9362212" y="8749540"/>
                      <a:ext cx="189827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HSH</a:t>
                      </a:r>
                      <a:r>
                        <a:rPr lang="el-GR" dirty="0"/>
                        <a:t>:</a:t>
                      </a:r>
                      <a:endParaRPr lang="en-US" dirty="0"/>
                    </a:p>
                    <a:p>
                      <a:pPr algn="ctr"/>
                      <a:r>
                        <a:rPr lang="en-US" dirty="0"/>
                        <a:t>10 min, 8.5 </a:t>
                      </a:r>
                      <a:r>
                        <a:rPr lang="en-US" dirty="0" err="1"/>
                        <a:t>krpm</a:t>
                      </a:r>
                      <a:endParaRPr lang="el-GR" dirty="0"/>
                    </a:p>
                  </p:txBody>
                </p:sp>
                <p:sp>
                  <p:nvSpPr>
                    <p:cNvPr id="236" name="Ορθογώνιο: Στρογγύλεμα γωνιών 235">
                      <a:extLst>
                        <a:ext uri="{FF2B5EF4-FFF2-40B4-BE49-F238E27FC236}">
                          <a16:creationId xmlns:a16="http://schemas.microsoft.com/office/drawing/2014/main" id="{6F3A1F39-0A1C-A020-DF1B-022B22603EEE}"/>
                        </a:ext>
                      </a:extLst>
                    </p:cNvPr>
                    <p:cNvSpPr/>
                    <p:nvPr/>
                  </p:nvSpPr>
                  <p:spPr>
                    <a:xfrm>
                      <a:off x="8381673" y="10167606"/>
                      <a:ext cx="2878815" cy="13470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a:t>
                      </a:r>
                    </a:p>
                    <a:p>
                      <a:pPr algn="ctr"/>
                      <a:r>
                        <a:rPr lang="el-GR" b="1" dirty="0"/>
                        <a:t>1, 2, 4 περάσματα</a:t>
                      </a:r>
                    </a:p>
                    <a:p>
                      <a:pPr algn="ctr"/>
                      <a:r>
                        <a:rPr lang="el-GR" b="1" dirty="0"/>
                        <a:t>200, 300, 400, 600, 800 </a:t>
                      </a:r>
                      <a:r>
                        <a:rPr lang="en-US" b="1" dirty="0"/>
                        <a:t>bar</a:t>
                      </a:r>
                      <a:endParaRPr lang="el-GR" b="1" dirty="0"/>
                    </a:p>
                  </p:txBody>
                </p:sp>
                <p:sp>
                  <p:nvSpPr>
                    <p:cNvPr id="237" name="Βέλος: Αναστροφή 236">
                      <a:extLst>
                        <a:ext uri="{FF2B5EF4-FFF2-40B4-BE49-F238E27FC236}">
                          <a16:creationId xmlns:a16="http://schemas.microsoft.com/office/drawing/2014/main" id="{2428536D-D1BC-C928-F170-25C8C4335EF6}"/>
                        </a:ext>
                      </a:extLst>
                    </p:cNvPr>
                    <p:cNvSpPr/>
                    <p:nvPr/>
                  </p:nvSpPr>
                  <p:spPr>
                    <a:xfrm rot="5400000">
                      <a:off x="10850667" y="9538942"/>
                      <a:ext cx="1947402" cy="1127760"/>
                    </a:xfrm>
                    <a:prstGeom prst="uturnArrow">
                      <a:avLst>
                        <a:gd name="adj1" fmla="val 25000"/>
                        <a:gd name="adj2" fmla="val 25000"/>
                        <a:gd name="adj3" fmla="val 25000"/>
                        <a:gd name="adj4" fmla="val 43750"/>
                        <a:gd name="adj5" fmla="val 100000"/>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38" name="Ορθογώνιο: Στρογγύλεμα γωνιών 237">
                      <a:extLst>
                        <a:ext uri="{FF2B5EF4-FFF2-40B4-BE49-F238E27FC236}">
                          <a16:creationId xmlns:a16="http://schemas.microsoft.com/office/drawing/2014/main" id="{72772677-9FD6-90B8-B573-65A3C05FFAE3}"/>
                        </a:ext>
                      </a:extLst>
                    </p:cNvPr>
                    <p:cNvSpPr/>
                    <p:nvPr/>
                  </p:nvSpPr>
                  <p:spPr>
                    <a:xfrm>
                      <a:off x="5540594" y="10359115"/>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239" name="Βέλος: Δεξιό 238">
                      <a:extLst>
                        <a:ext uri="{FF2B5EF4-FFF2-40B4-BE49-F238E27FC236}">
                          <a16:creationId xmlns:a16="http://schemas.microsoft.com/office/drawing/2014/main" id="{7DA008D0-A229-BB83-AAF5-1101DE717DEC}"/>
                        </a:ext>
                      </a:extLst>
                    </p:cNvPr>
                    <p:cNvSpPr/>
                    <p:nvPr/>
                  </p:nvSpPr>
                  <p:spPr>
                    <a:xfrm rot="10800000">
                      <a:off x="7660733" y="10547461"/>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40" name="Ορθογώνιο: Στρογγύλεμα γωνιών 239">
                      <a:extLst>
                        <a:ext uri="{FF2B5EF4-FFF2-40B4-BE49-F238E27FC236}">
                          <a16:creationId xmlns:a16="http://schemas.microsoft.com/office/drawing/2014/main" id="{2AE7E564-1DAE-68BB-BC2D-E6FC010CC402}"/>
                        </a:ext>
                      </a:extLst>
                    </p:cNvPr>
                    <p:cNvSpPr/>
                    <p:nvPr/>
                  </p:nvSpPr>
                  <p:spPr>
                    <a:xfrm>
                      <a:off x="2494804" y="10298709"/>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241" name="Βέλος: Δεξιό 240">
                      <a:extLst>
                        <a:ext uri="{FF2B5EF4-FFF2-40B4-BE49-F238E27FC236}">
                          <a16:creationId xmlns:a16="http://schemas.microsoft.com/office/drawing/2014/main" id="{B8CEF5D5-C36F-CF6A-5659-31E3DE7F99F8}"/>
                        </a:ext>
                      </a:extLst>
                    </p:cNvPr>
                    <p:cNvSpPr/>
                    <p:nvPr/>
                  </p:nvSpPr>
                  <p:spPr>
                    <a:xfrm rot="10800000">
                      <a:off x="4799345" y="10547461"/>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42" name="Ορθογώνιο: Στρογγύλεμα γωνιών 241">
                      <a:extLst>
                        <a:ext uri="{FF2B5EF4-FFF2-40B4-BE49-F238E27FC236}">
                          <a16:creationId xmlns:a16="http://schemas.microsoft.com/office/drawing/2014/main" id="{B2467F1F-69E4-3547-FE41-455466E7F326}"/>
                        </a:ext>
                      </a:extLst>
                    </p:cNvPr>
                    <p:cNvSpPr/>
                    <p:nvPr/>
                  </p:nvSpPr>
                  <p:spPr>
                    <a:xfrm>
                      <a:off x="2503142" y="11802029"/>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grpSp>
              <p:pic>
                <p:nvPicPr>
                  <p:cNvPr id="230" name="Γραφικό 229" descr="Δοκιμαστικοί σωλήνες με συμπαγές γέμισμα">
                    <a:extLst>
                      <a:ext uri="{FF2B5EF4-FFF2-40B4-BE49-F238E27FC236}">
                        <a16:creationId xmlns:a16="http://schemas.microsoft.com/office/drawing/2014/main" id="{A558CAA6-1901-7424-4739-010CC96516FE}"/>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6883288" y="13294490"/>
                    <a:ext cx="914400" cy="914400"/>
                  </a:xfrm>
                  <a:prstGeom prst="rect">
                    <a:avLst/>
                  </a:prstGeom>
                </p:spPr>
              </p:pic>
            </p:grpSp>
            <p:sp>
              <p:nvSpPr>
                <p:cNvPr id="226" name="Ισοσκελές τρίγωνο 225">
                  <a:extLst>
                    <a:ext uri="{FF2B5EF4-FFF2-40B4-BE49-F238E27FC236}">
                      <a16:creationId xmlns:a16="http://schemas.microsoft.com/office/drawing/2014/main" id="{07A6BC86-EC4E-8920-1A9E-DE30A7999F4C}"/>
                    </a:ext>
                  </a:extLst>
                </p:cNvPr>
                <p:cNvSpPr/>
                <p:nvPr/>
              </p:nvSpPr>
              <p:spPr>
                <a:xfrm rot="16200000">
                  <a:off x="-432094" y="7511033"/>
                  <a:ext cx="1273215" cy="844952"/>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224" name="Βέλος: Αναστροφή 223">
                <a:extLst>
                  <a:ext uri="{FF2B5EF4-FFF2-40B4-BE49-F238E27FC236}">
                    <a16:creationId xmlns:a16="http://schemas.microsoft.com/office/drawing/2014/main" id="{C4F1B3FC-AF49-C324-3A96-47E78C10840D}"/>
                  </a:ext>
                </a:extLst>
              </p:cNvPr>
              <p:cNvSpPr/>
              <p:nvPr/>
            </p:nvSpPr>
            <p:spPr>
              <a:xfrm rot="16200000" flipH="1">
                <a:off x="15134979" y="15281323"/>
                <a:ext cx="1947402" cy="1127760"/>
              </a:xfrm>
              <a:prstGeom prst="uturnArrow">
                <a:avLst>
                  <a:gd name="adj1" fmla="val 25000"/>
                  <a:gd name="adj2" fmla="val 25000"/>
                  <a:gd name="adj3" fmla="val 25000"/>
                  <a:gd name="adj4" fmla="val 5513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grpSp>
        <p:sp>
          <p:nvSpPr>
            <p:cNvPr id="213" name="TextBox 212">
              <a:extLst>
                <a:ext uri="{FF2B5EF4-FFF2-40B4-BE49-F238E27FC236}">
                  <a16:creationId xmlns:a16="http://schemas.microsoft.com/office/drawing/2014/main" id="{C6B2BC32-AB8C-3DB5-CF0B-72DB9620E8AD}"/>
                </a:ext>
              </a:extLst>
            </p:cNvPr>
            <p:cNvSpPr txBox="1"/>
            <p:nvPr/>
          </p:nvSpPr>
          <p:spPr>
            <a:xfrm>
              <a:off x="15205247" y="572621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43" name="Ομάδα 242">
            <a:extLst>
              <a:ext uri="{FF2B5EF4-FFF2-40B4-BE49-F238E27FC236}">
                <a16:creationId xmlns:a16="http://schemas.microsoft.com/office/drawing/2014/main" id="{9C8AE146-18F0-48BE-7D60-2D65C4D4A38A}"/>
              </a:ext>
            </a:extLst>
          </p:cNvPr>
          <p:cNvGrpSpPr/>
          <p:nvPr/>
        </p:nvGrpSpPr>
        <p:grpSpPr>
          <a:xfrm>
            <a:off x="23507315" y="-24880"/>
            <a:ext cx="13036951" cy="6886175"/>
            <a:chOff x="14555517" y="13044934"/>
            <a:chExt cx="13036951" cy="6886175"/>
          </a:xfrm>
        </p:grpSpPr>
        <p:grpSp>
          <p:nvGrpSpPr>
            <p:cNvPr id="244" name="Ομάδα 243">
              <a:extLst>
                <a:ext uri="{FF2B5EF4-FFF2-40B4-BE49-F238E27FC236}">
                  <a16:creationId xmlns:a16="http://schemas.microsoft.com/office/drawing/2014/main" id="{9311BF60-EE24-85C5-102B-5B67B625234F}"/>
                </a:ext>
              </a:extLst>
            </p:cNvPr>
            <p:cNvGrpSpPr/>
            <p:nvPr/>
          </p:nvGrpSpPr>
          <p:grpSpPr>
            <a:xfrm>
              <a:off x="14555517" y="13073108"/>
              <a:ext cx="13036951" cy="6858001"/>
              <a:chOff x="14297943" y="18251520"/>
              <a:chExt cx="13036951" cy="6858001"/>
            </a:xfrm>
          </p:grpSpPr>
          <p:grpSp>
            <p:nvGrpSpPr>
              <p:cNvPr id="246" name="Ομάδα 245">
                <a:extLst>
                  <a:ext uri="{FF2B5EF4-FFF2-40B4-BE49-F238E27FC236}">
                    <a16:creationId xmlns:a16="http://schemas.microsoft.com/office/drawing/2014/main" id="{2CDE0944-A5E5-A325-D123-CEED68088E18}"/>
                  </a:ext>
                </a:extLst>
              </p:cNvPr>
              <p:cNvGrpSpPr/>
              <p:nvPr/>
            </p:nvGrpSpPr>
            <p:grpSpPr>
              <a:xfrm>
                <a:off x="14297943" y="18251520"/>
                <a:ext cx="13036951" cy="6858001"/>
                <a:chOff x="14271336" y="18206196"/>
                <a:chExt cx="13036951" cy="6858001"/>
              </a:xfrm>
            </p:grpSpPr>
            <p:sp>
              <p:nvSpPr>
                <p:cNvPr id="257" name="Ορθογώνιο 256">
                  <a:extLst>
                    <a:ext uri="{FF2B5EF4-FFF2-40B4-BE49-F238E27FC236}">
                      <a16:creationId xmlns:a16="http://schemas.microsoft.com/office/drawing/2014/main" id="{FB694073-B526-B4C1-7B3B-FFDD86747F21}"/>
                    </a:ext>
                  </a:extLst>
                </p:cNvPr>
                <p:cNvSpPr/>
                <p:nvPr/>
              </p:nvSpPr>
              <p:spPr>
                <a:xfrm>
                  <a:off x="15116287" y="18206197"/>
                  <a:ext cx="12192000" cy="6858000"/>
                </a:xfrm>
                <a:prstGeom prst="rect">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58" name="Ισοσκελές τρίγωνο 257">
                  <a:extLst>
                    <a:ext uri="{FF2B5EF4-FFF2-40B4-BE49-F238E27FC236}">
                      <a16:creationId xmlns:a16="http://schemas.microsoft.com/office/drawing/2014/main" id="{33E82B90-D82D-2775-4B63-DAB0E303233C}"/>
                    </a:ext>
                  </a:extLst>
                </p:cNvPr>
                <p:cNvSpPr/>
                <p:nvPr/>
              </p:nvSpPr>
              <p:spPr>
                <a:xfrm rot="16200000">
                  <a:off x="14057204" y="18420328"/>
                  <a:ext cx="1273215" cy="844952"/>
                </a:xfrm>
                <a:prstGeom prst="triangle">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247" name="Ομάδα 246">
                <a:extLst>
                  <a:ext uri="{FF2B5EF4-FFF2-40B4-BE49-F238E27FC236}">
                    <a16:creationId xmlns:a16="http://schemas.microsoft.com/office/drawing/2014/main" id="{5F1EA365-5324-C38A-915C-D74D874531F5}"/>
                  </a:ext>
                </a:extLst>
              </p:cNvPr>
              <p:cNvGrpSpPr/>
              <p:nvPr/>
            </p:nvGrpSpPr>
            <p:grpSpPr>
              <a:xfrm>
                <a:off x="17221993" y="19153145"/>
                <a:ext cx="8014819" cy="5127630"/>
                <a:chOff x="15424539" y="19223151"/>
                <a:chExt cx="8014819" cy="5127630"/>
              </a:xfrm>
            </p:grpSpPr>
            <p:sp>
              <p:nvSpPr>
                <p:cNvPr id="250" name="Ορθογώνιο: Στρογγύλεμα γωνιών 249">
                  <a:extLst>
                    <a:ext uri="{FF2B5EF4-FFF2-40B4-BE49-F238E27FC236}">
                      <a16:creationId xmlns:a16="http://schemas.microsoft.com/office/drawing/2014/main" id="{B1F5AD2A-540F-FBEF-AA89-391380C5D96F}"/>
                    </a:ext>
                  </a:extLst>
                </p:cNvPr>
                <p:cNvSpPr/>
                <p:nvPr/>
              </p:nvSpPr>
              <p:spPr>
                <a:xfrm>
                  <a:off x="15424539" y="19223151"/>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Ζύγιση</a:t>
                  </a:r>
                  <a:r>
                    <a:rPr lang="en-US" dirty="0"/>
                    <a:t> 50 mg </a:t>
                  </a:r>
                  <a:r>
                    <a:rPr lang="el-GR" dirty="0"/>
                    <a:t>ξηρών καψουλών</a:t>
                  </a:r>
                  <a:r>
                    <a:rPr lang="el-GR" baseline="-25000" dirty="0">
                      <a:latin typeface="Calibri" panose="020F0502020204030204" pitchFamily="34" charset="0"/>
                      <a:ea typeface="Calibri" panose="020F0502020204030204" pitchFamily="34" charset="0"/>
                      <a:cs typeface="Arial" panose="020B0604020202020204" pitchFamily="34" charset="0"/>
                    </a:rPr>
                    <a:t> </a:t>
                  </a:r>
                  <a:r>
                    <a:rPr lang="en-US" sz="1800" baseline="-25000" dirty="0">
                      <a:effectLst/>
                      <a:latin typeface="Calibri" panose="020F0502020204030204" pitchFamily="34" charset="0"/>
                      <a:ea typeface="Calibri" panose="020F0502020204030204" pitchFamily="34" charset="0"/>
                      <a:cs typeface="Arial" panose="020B0604020202020204" pitchFamily="34" charset="0"/>
                    </a:rPr>
                    <a:t> </a:t>
                  </a:r>
                  <a:r>
                    <a:rPr lang="el-GR" i="1" dirty="0"/>
                    <a:t> </a:t>
                  </a:r>
                </a:p>
              </p:txBody>
            </p:sp>
            <p:sp>
              <p:nvSpPr>
                <p:cNvPr id="251" name="Ορθογώνιο: Στρογγύλεμα γωνιών 250">
                  <a:extLst>
                    <a:ext uri="{FF2B5EF4-FFF2-40B4-BE49-F238E27FC236}">
                      <a16:creationId xmlns:a16="http://schemas.microsoft.com/office/drawing/2014/main" id="{5B0ED341-9CC8-9F9F-F0DE-9F6D37D74D5F}"/>
                    </a:ext>
                  </a:extLst>
                </p:cNvPr>
                <p:cNvSpPr/>
                <p:nvPr/>
              </p:nvSpPr>
              <p:spPr>
                <a:xfrm>
                  <a:off x="15438139" y="22808920"/>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Παρασκευή Κορεσμένων δ/των Αλάτων</a:t>
                  </a:r>
                </a:p>
                <a:p>
                  <a:pPr algn="ctr"/>
                  <a:r>
                    <a:rPr lang="en-US" b="1" dirty="0"/>
                    <a:t>RH 43.14%-98.18%</a:t>
                  </a:r>
                  <a:endParaRPr lang="el-GR" b="1" dirty="0"/>
                </a:p>
              </p:txBody>
            </p:sp>
            <p:sp>
              <p:nvSpPr>
                <p:cNvPr id="252" name="Ορθογώνιο: Στρογγύλεμα γωνιών 251">
                  <a:extLst>
                    <a:ext uri="{FF2B5EF4-FFF2-40B4-BE49-F238E27FC236}">
                      <a16:creationId xmlns:a16="http://schemas.microsoft.com/office/drawing/2014/main" id="{B1AD6823-412A-995C-A13E-84791A932FFA}"/>
                    </a:ext>
                  </a:extLst>
                </p:cNvPr>
                <p:cNvSpPr/>
                <p:nvPr/>
              </p:nvSpPr>
              <p:spPr>
                <a:xfrm>
                  <a:off x="17593701" y="20979597"/>
                  <a:ext cx="2705979"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Αποθήκευση</a:t>
                  </a:r>
                </a:p>
                <a:p>
                  <a:pPr algn="ctr"/>
                  <a:r>
                    <a:rPr lang="el-GR" sz="1800" b="1" dirty="0">
                      <a:effectLst/>
                      <a:latin typeface="Calibri" panose="020F0502020204030204" pitchFamily="34" charset="0"/>
                      <a:ea typeface="Calibri" panose="020F0502020204030204" pitchFamily="34" charset="0"/>
                      <a:cs typeface="Arial" panose="020B0604020202020204" pitchFamily="34" charset="0"/>
                    </a:rPr>
                    <a:t>10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20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30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50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b="1" i="1" dirty="0"/>
                    <a:t> </a:t>
                  </a:r>
                </a:p>
              </p:txBody>
            </p:sp>
            <p:sp>
              <p:nvSpPr>
                <p:cNvPr id="253" name="Βέλος: Με γωνία 252">
                  <a:extLst>
                    <a:ext uri="{FF2B5EF4-FFF2-40B4-BE49-F238E27FC236}">
                      <a16:creationId xmlns:a16="http://schemas.microsoft.com/office/drawing/2014/main" id="{B458E564-5098-1938-5D86-AEBEDB7F52E8}"/>
                    </a:ext>
                  </a:extLst>
                </p:cNvPr>
                <p:cNvSpPr/>
                <p:nvPr/>
              </p:nvSpPr>
              <p:spPr>
                <a:xfrm rot="5400000">
                  <a:off x="17961043" y="19696028"/>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54" name="Βέλος: Δεξιό 253">
                  <a:extLst>
                    <a:ext uri="{FF2B5EF4-FFF2-40B4-BE49-F238E27FC236}">
                      <a16:creationId xmlns:a16="http://schemas.microsoft.com/office/drawing/2014/main" id="{FE180D31-2EB6-F861-9070-A7EB3D5DF12A}"/>
                    </a:ext>
                  </a:extLst>
                </p:cNvPr>
                <p:cNvSpPr/>
                <p:nvPr/>
              </p:nvSpPr>
              <p:spPr>
                <a:xfrm>
                  <a:off x="20299680" y="21582273"/>
                  <a:ext cx="707020" cy="518160"/>
                </a:xfrm>
                <a:prstGeom prst="rightArrow">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55" name="Βέλος: Με γωνία 254">
                  <a:extLst>
                    <a:ext uri="{FF2B5EF4-FFF2-40B4-BE49-F238E27FC236}">
                      <a16:creationId xmlns:a16="http://schemas.microsoft.com/office/drawing/2014/main" id="{8A6534D9-C1E7-6472-9F7E-04FFA6997D9C}"/>
                    </a:ext>
                  </a:extLst>
                </p:cNvPr>
                <p:cNvSpPr/>
                <p:nvPr/>
              </p:nvSpPr>
              <p:spPr>
                <a:xfrm rot="16200000" flipV="1">
                  <a:off x="17974644" y="22417613"/>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sp>
              <p:nvSpPr>
                <p:cNvPr id="256" name="Ορθογώνιο: Στρογγύλεμα γωνιών 255">
                  <a:extLst>
                    <a:ext uri="{FF2B5EF4-FFF2-40B4-BE49-F238E27FC236}">
                      <a16:creationId xmlns:a16="http://schemas.microsoft.com/office/drawing/2014/main" id="{2FFDB6FC-3B0F-DA27-9C7B-38BAE8963B90}"/>
                    </a:ext>
                  </a:extLst>
                </p:cNvPr>
                <p:cNvSpPr/>
                <p:nvPr/>
              </p:nvSpPr>
              <p:spPr>
                <a:xfrm>
                  <a:off x="21006700" y="21070422"/>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Δειγματοληψία:</a:t>
                  </a:r>
                </a:p>
                <a:p>
                  <a:pPr algn="ctr"/>
                  <a:r>
                    <a:rPr lang="el-GR" dirty="0"/>
                    <a:t>Έλαιο Ρίγανης 14 </a:t>
                  </a:r>
                  <a:r>
                    <a:rPr lang="en-US" dirty="0"/>
                    <a:t>d</a:t>
                  </a:r>
                </a:p>
                <a:p>
                  <a:pPr algn="ctr"/>
                  <a:r>
                    <a:rPr lang="el-GR" dirty="0"/>
                    <a:t>Λυκοπένιο 30 </a:t>
                  </a:r>
                  <a:r>
                    <a:rPr lang="en-US" dirty="0"/>
                    <a:t>d</a:t>
                  </a:r>
                  <a:endParaRPr lang="el-GR" dirty="0"/>
                </a:p>
              </p:txBody>
            </p:sp>
          </p:grpSp>
          <p:sp>
            <p:nvSpPr>
              <p:cNvPr id="248" name="TextBox 247">
                <a:extLst>
                  <a:ext uri="{FF2B5EF4-FFF2-40B4-BE49-F238E27FC236}">
                    <a16:creationId xmlns:a16="http://schemas.microsoft.com/office/drawing/2014/main" id="{F334EA3D-6B24-5982-1B31-2251E72B7F01}"/>
                  </a:ext>
                </a:extLst>
              </p:cNvPr>
              <p:cNvSpPr txBox="1"/>
              <p:nvPr/>
            </p:nvSpPr>
            <p:spPr>
              <a:xfrm>
                <a:off x="15592744" y="18272116"/>
                <a:ext cx="11544688" cy="1015663"/>
              </a:xfrm>
              <a:prstGeom prst="rect">
                <a:avLst/>
              </a:prstGeom>
              <a:solidFill>
                <a:srgbClr val="6DA945"/>
              </a:solidFill>
            </p:spPr>
            <p:txBody>
              <a:bodyPr wrap="square" rtlCol="0">
                <a:spAutoFit/>
              </a:bodyPr>
              <a:lstStyle/>
              <a:p>
                <a:pPr algn="ctr"/>
                <a:r>
                  <a:rPr lang="en-US" sz="6000" dirty="0">
                    <a:ln>
                      <a:solidFill>
                        <a:srgbClr val="FFC000"/>
                      </a:solidFill>
                    </a:ln>
                    <a:solidFill>
                      <a:srgbClr val="FFC000"/>
                    </a:solidFill>
                    <a:latin typeface="Calibri" panose="020F0502020204030204"/>
                  </a:rPr>
                  <a:t>3 </a:t>
                </a:r>
                <a:r>
                  <a:rPr lang="el-GR" sz="6000" dirty="0">
                    <a:ln>
                      <a:solidFill>
                        <a:srgbClr val="FFC000"/>
                      </a:solidFill>
                    </a:ln>
                    <a:solidFill>
                      <a:srgbClr val="FFC000"/>
                    </a:solidFill>
                    <a:latin typeface="Calibri" panose="020F0502020204030204"/>
                  </a:rPr>
                  <a:t>Διατηρησιμότητα</a:t>
                </a:r>
              </a:p>
            </p:txBody>
          </p:sp>
          <p:pic>
            <p:nvPicPr>
              <p:cNvPr id="249" name="Γραφικό 248" descr="Δοκιμαστικοί σωλήνες με συμπαγές γέμισμα">
                <a:extLst>
                  <a:ext uri="{FF2B5EF4-FFF2-40B4-BE49-F238E27FC236}">
                    <a16:creationId xmlns:a16="http://schemas.microsoft.com/office/drawing/2014/main" id="{1CC3E1D6-B7A0-FA07-E96A-88BFCCE15853}"/>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245" name="TextBox 244">
              <a:extLst>
                <a:ext uri="{FF2B5EF4-FFF2-40B4-BE49-F238E27FC236}">
                  <a16:creationId xmlns:a16="http://schemas.microsoft.com/office/drawing/2014/main" id="{79477697-B54D-6A13-6E9E-B75EFE15C604}"/>
                </a:ext>
              </a:extLst>
            </p:cNvPr>
            <p:cNvSpPr txBox="1"/>
            <p:nvPr/>
          </p:nvSpPr>
          <p:spPr>
            <a:xfrm>
              <a:off x="15417860" y="1304493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7</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59" name="Ομάδα 258">
            <a:extLst>
              <a:ext uri="{FF2B5EF4-FFF2-40B4-BE49-F238E27FC236}">
                <a16:creationId xmlns:a16="http://schemas.microsoft.com/office/drawing/2014/main" id="{59EF4662-745F-9DF6-E8AF-C5A6BE1BCE41}"/>
              </a:ext>
            </a:extLst>
          </p:cNvPr>
          <p:cNvGrpSpPr/>
          <p:nvPr/>
        </p:nvGrpSpPr>
        <p:grpSpPr>
          <a:xfrm>
            <a:off x="35621856" y="-32831"/>
            <a:ext cx="13032437" cy="6902033"/>
            <a:chOff x="13816746" y="21261021"/>
            <a:chExt cx="13032437" cy="6902033"/>
          </a:xfrm>
        </p:grpSpPr>
        <p:grpSp>
          <p:nvGrpSpPr>
            <p:cNvPr id="260" name="Ομάδα 259">
              <a:extLst>
                <a:ext uri="{FF2B5EF4-FFF2-40B4-BE49-F238E27FC236}">
                  <a16:creationId xmlns:a16="http://schemas.microsoft.com/office/drawing/2014/main" id="{A409B60E-025D-3304-D92B-AADF4A389558}"/>
                </a:ext>
              </a:extLst>
            </p:cNvPr>
            <p:cNvGrpSpPr/>
            <p:nvPr/>
          </p:nvGrpSpPr>
          <p:grpSpPr>
            <a:xfrm>
              <a:off x="13816746" y="21305053"/>
              <a:ext cx="13032437" cy="6858001"/>
              <a:chOff x="14509353" y="18415897"/>
              <a:chExt cx="13032437" cy="6858001"/>
            </a:xfrm>
          </p:grpSpPr>
          <p:grpSp>
            <p:nvGrpSpPr>
              <p:cNvPr id="262" name="Ομάδα 261">
                <a:extLst>
                  <a:ext uri="{FF2B5EF4-FFF2-40B4-BE49-F238E27FC236}">
                    <a16:creationId xmlns:a16="http://schemas.microsoft.com/office/drawing/2014/main" id="{A9B3B193-EB9A-D9A9-F115-9A46B78DC7B7}"/>
                  </a:ext>
                </a:extLst>
              </p:cNvPr>
              <p:cNvGrpSpPr/>
              <p:nvPr/>
            </p:nvGrpSpPr>
            <p:grpSpPr>
              <a:xfrm>
                <a:off x="14509353" y="18415897"/>
                <a:ext cx="13032437" cy="6858001"/>
                <a:chOff x="14302457" y="18251520"/>
                <a:chExt cx="13032437" cy="6858001"/>
              </a:xfrm>
            </p:grpSpPr>
            <p:grpSp>
              <p:nvGrpSpPr>
                <p:cNvPr id="276" name="Ομάδα 275">
                  <a:extLst>
                    <a:ext uri="{FF2B5EF4-FFF2-40B4-BE49-F238E27FC236}">
                      <a16:creationId xmlns:a16="http://schemas.microsoft.com/office/drawing/2014/main" id="{D885F0D3-BA79-1D15-445F-284CC369F213}"/>
                    </a:ext>
                  </a:extLst>
                </p:cNvPr>
                <p:cNvGrpSpPr/>
                <p:nvPr/>
              </p:nvGrpSpPr>
              <p:grpSpPr>
                <a:xfrm>
                  <a:off x="14302457" y="18251520"/>
                  <a:ext cx="13032437" cy="6858001"/>
                  <a:chOff x="14275850" y="18206196"/>
                  <a:chExt cx="13032437" cy="6858001"/>
                </a:xfrm>
              </p:grpSpPr>
              <p:sp>
                <p:nvSpPr>
                  <p:cNvPr id="279" name="Ορθογώνιο 278">
                    <a:extLst>
                      <a:ext uri="{FF2B5EF4-FFF2-40B4-BE49-F238E27FC236}">
                        <a16:creationId xmlns:a16="http://schemas.microsoft.com/office/drawing/2014/main" id="{E4CF10C0-8F7D-8BD5-1F05-8ABEB3F109A6}"/>
                      </a:ext>
                    </a:extLst>
                  </p:cNvPr>
                  <p:cNvSpPr/>
                  <p:nvPr/>
                </p:nvSpPr>
                <p:spPr>
                  <a:xfrm>
                    <a:off x="15116287" y="18206197"/>
                    <a:ext cx="12192000" cy="6858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80" name="Ισοσκελές τρίγωνο 279">
                    <a:extLst>
                      <a:ext uri="{FF2B5EF4-FFF2-40B4-BE49-F238E27FC236}">
                        <a16:creationId xmlns:a16="http://schemas.microsoft.com/office/drawing/2014/main" id="{F074CEB6-06B4-C935-EFA9-6A32113A9A0D}"/>
                      </a:ext>
                    </a:extLst>
                  </p:cNvPr>
                  <p:cNvSpPr/>
                  <p:nvPr/>
                </p:nvSpPr>
                <p:spPr>
                  <a:xfrm rot="16200000">
                    <a:off x="14061718" y="18420328"/>
                    <a:ext cx="1273215" cy="844952"/>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277" name="TextBox 276">
                  <a:extLst>
                    <a:ext uri="{FF2B5EF4-FFF2-40B4-BE49-F238E27FC236}">
                      <a16:creationId xmlns:a16="http://schemas.microsoft.com/office/drawing/2014/main" id="{45A0F2DF-4BB2-7155-0AD3-C8A42A95AB1B}"/>
                    </a:ext>
                  </a:extLst>
                </p:cNvPr>
                <p:cNvSpPr txBox="1"/>
                <p:nvPr/>
              </p:nvSpPr>
              <p:spPr>
                <a:xfrm>
                  <a:off x="15515645" y="18272791"/>
                  <a:ext cx="11431323" cy="1015663"/>
                </a:xfrm>
                <a:prstGeom prst="rect">
                  <a:avLst/>
                </a:prstGeom>
                <a:solidFill>
                  <a:srgbClr val="80BC58"/>
                </a:solidFill>
              </p:spPr>
              <p:txBody>
                <a:bodyPr wrap="square" rtlCol="0">
                  <a:spAutoFit/>
                </a:bodyPr>
                <a:lstStyle/>
                <a:p>
                  <a:pPr algn="ctr"/>
                  <a:r>
                    <a:rPr lang="el-GR" sz="6000" dirty="0">
                      <a:ln>
                        <a:solidFill>
                          <a:srgbClr val="FFC000"/>
                        </a:solidFill>
                      </a:ln>
                      <a:solidFill>
                        <a:srgbClr val="FFC000"/>
                      </a:solidFill>
                      <a:latin typeface="Calibri" panose="020F0502020204030204"/>
                    </a:rPr>
                    <a:t>4</a:t>
                  </a:r>
                  <a:r>
                    <a:rPr lang="en-US" sz="6000" dirty="0">
                      <a:ln>
                        <a:solidFill>
                          <a:srgbClr val="FFC000"/>
                        </a:solidFill>
                      </a:ln>
                      <a:solidFill>
                        <a:srgbClr val="FFC000"/>
                      </a:solidFill>
                      <a:latin typeface="Calibri" panose="020F0502020204030204"/>
                    </a:rPr>
                    <a:t> </a:t>
                  </a:r>
                  <a:r>
                    <a:rPr lang="el-GR" sz="6000" dirty="0">
                      <a:ln>
                        <a:solidFill>
                          <a:srgbClr val="FFC000"/>
                        </a:solidFill>
                      </a:ln>
                      <a:solidFill>
                        <a:srgbClr val="FFC000"/>
                      </a:solidFill>
                      <a:latin typeface="Calibri" panose="020F0502020204030204"/>
                    </a:rPr>
                    <a:t>ΚΥΕ</a:t>
                  </a:r>
                </a:p>
              </p:txBody>
            </p:sp>
            <p:pic>
              <p:nvPicPr>
                <p:cNvPr id="278" name="Γραφικό 277" descr="Δοκιμαστικοί σωλήνες με συμπαγές γέμισμα">
                  <a:extLst>
                    <a:ext uri="{FF2B5EF4-FFF2-40B4-BE49-F238E27FC236}">
                      <a16:creationId xmlns:a16="http://schemas.microsoft.com/office/drawing/2014/main" id="{EA426FDF-5634-4182-7961-D032FAEA866A}"/>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263" name="Ορθογώνιο: Στρογγύλεμα γωνιών 262">
                <a:extLst>
                  <a:ext uri="{FF2B5EF4-FFF2-40B4-BE49-F238E27FC236}">
                    <a16:creationId xmlns:a16="http://schemas.microsoft.com/office/drawing/2014/main" id="{39DB5F9B-5C22-FAE9-B485-76D9DC5051EE}"/>
                  </a:ext>
                </a:extLst>
              </p:cNvPr>
              <p:cNvSpPr/>
              <p:nvPr/>
            </p:nvSpPr>
            <p:spPr>
              <a:xfrm>
                <a:off x="16000982" y="20034556"/>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p:txBody>
          </p:sp>
          <p:sp>
            <p:nvSpPr>
              <p:cNvPr id="264" name="Βέλος: Δεξιό 263">
                <a:extLst>
                  <a:ext uri="{FF2B5EF4-FFF2-40B4-BE49-F238E27FC236}">
                    <a16:creationId xmlns:a16="http://schemas.microsoft.com/office/drawing/2014/main" id="{6BC53D49-31DD-4833-6A63-C5F04EAABF6D}"/>
                  </a:ext>
                </a:extLst>
              </p:cNvPr>
              <p:cNvSpPr/>
              <p:nvPr/>
            </p:nvSpPr>
            <p:spPr>
              <a:xfrm>
                <a:off x="17677925" y="2029954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5" name="Ορθογώνιο: Στρογγύλεμα γωνιών 264">
                <a:extLst>
                  <a:ext uri="{FF2B5EF4-FFF2-40B4-BE49-F238E27FC236}">
                    <a16:creationId xmlns:a16="http://schemas.microsoft.com/office/drawing/2014/main" id="{839874DB-4F8C-9562-4A39-34A48B7FA7E6}"/>
                  </a:ext>
                </a:extLst>
              </p:cNvPr>
              <p:cNvSpPr/>
              <p:nvPr/>
            </p:nvSpPr>
            <p:spPr>
              <a:xfrm>
                <a:off x="18374048" y="19936252"/>
                <a:ext cx="2076094" cy="12337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 </a:t>
                </a:r>
              </a:p>
              <a:p>
                <a:pPr algn="ctr"/>
                <a:r>
                  <a:rPr lang="en-US" b="1" dirty="0"/>
                  <a:t>1,4 </a:t>
                </a:r>
                <a:r>
                  <a:rPr lang="el-GR" b="1" dirty="0"/>
                  <a:t>περάσματα</a:t>
                </a:r>
              </a:p>
              <a:p>
                <a:pPr algn="ctr"/>
                <a:r>
                  <a:rPr lang="el-GR" b="1" dirty="0"/>
                  <a:t>400, 600, 800 </a:t>
                </a:r>
                <a:r>
                  <a:rPr lang="en-US" b="1" dirty="0"/>
                  <a:t>bar</a:t>
                </a:r>
              </a:p>
            </p:txBody>
          </p:sp>
          <p:sp>
            <p:nvSpPr>
              <p:cNvPr id="266" name="Ορθογώνιο: Στρογγύλεμα γωνιών 265">
                <a:extLst>
                  <a:ext uri="{FF2B5EF4-FFF2-40B4-BE49-F238E27FC236}">
                    <a16:creationId xmlns:a16="http://schemas.microsoft.com/office/drawing/2014/main" id="{CA704D02-BEFB-8844-72D7-64AFD317E05F}"/>
                  </a:ext>
                </a:extLst>
              </p:cNvPr>
              <p:cNvSpPr/>
              <p:nvPr/>
            </p:nvSpPr>
            <p:spPr>
              <a:xfrm>
                <a:off x="21156349" y="20052521"/>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Ρύθμιση </a:t>
                </a:r>
                <a:r>
                  <a:rPr lang="en-US" dirty="0"/>
                  <a:t>pH</a:t>
                </a:r>
              </a:p>
              <a:p>
                <a:pPr algn="ctr"/>
                <a:r>
                  <a:rPr lang="en-US" dirty="0"/>
                  <a:t>13</a:t>
                </a:r>
                <a:endParaRPr lang="el-GR" dirty="0"/>
              </a:p>
            </p:txBody>
          </p:sp>
          <p:sp>
            <p:nvSpPr>
              <p:cNvPr id="267" name="Βέλος: Δεξιό 266">
                <a:extLst>
                  <a:ext uri="{FF2B5EF4-FFF2-40B4-BE49-F238E27FC236}">
                    <a16:creationId xmlns:a16="http://schemas.microsoft.com/office/drawing/2014/main" id="{0B345E6B-E729-F4F5-9252-09A49BAF8065}"/>
                  </a:ext>
                </a:extLst>
              </p:cNvPr>
              <p:cNvSpPr/>
              <p:nvPr/>
            </p:nvSpPr>
            <p:spPr>
              <a:xfrm>
                <a:off x="20465353" y="2029405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8" name="Βέλος: Δεξιό 267">
                <a:extLst>
                  <a:ext uri="{FF2B5EF4-FFF2-40B4-BE49-F238E27FC236}">
                    <a16:creationId xmlns:a16="http://schemas.microsoft.com/office/drawing/2014/main" id="{55ECB929-8923-9065-2DF1-D1752E239050}"/>
                  </a:ext>
                </a:extLst>
              </p:cNvPr>
              <p:cNvSpPr/>
              <p:nvPr/>
            </p:nvSpPr>
            <p:spPr>
              <a:xfrm>
                <a:off x="22871392" y="2030127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9" name="Ορθογώνιο: Στρογγύλεμα γωνιών 268">
                <a:extLst>
                  <a:ext uri="{FF2B5EF4-FFF2-40B4-BE49-F238E27FC236}">
                    <a16:creationId xmlns:a16="http://schemas.microsoft.com/office/drawing/2014/main" id="{63E5F18A-4E1B-678A-3632-EED751938D77}"/>
                  </a:ext>
                </a:extLst>
              </p:cNvPr>
              <p:cNvSpPr/>
              <p:nvPr/>
            </p:nvSpPr>
            <p:spPr>
              <a:xfrm>
                <a:off x="23595665" y="20067215"/>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Εκχύλιση:</a:t>
                </a:r>
              </a:p>
              <a:p>
                <a:pPr algn="ctr"/>
                <a:r>
                  <a:rPr lang="en-US" dirty="0"/>
                  <a:t>6 h, 40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a:t>
                </a:r>
                <a:endParaRPr lang="en-US" dirty="0"/>
              </a:p>
            </p:txBody>
          </p:sp>
          <p:sp>
            <p:nvSpPr>
              <p:cNvPr id="270" name="Βέλος: Αναστροφή 269">
                <a:extLst>
                  <a:ext uri="{FF2B5EF4-FFF2-40B4-BE49-F238E27FC236}">
                    <a16:creationId xmlns:a16="http://schemas.microsoft.com/office/drawing/2014/main" id="{7BF1395C-B57D-054E-0BBF-E33E157AA80E}"/>
                  </a:ext>
                </a:extLst>
              </p:cNvPr>
              <p:cNvSpPr/>
              <p:nvPr/>
            </p:nvSpPr>
            <p:spPr>
              <a:xfrm rot="5400000">
                <a:off x="24869618" y="20868604"/>
                <a:ext cx="1947402" cy="1127760"/>
              </a:xfrm>
              <a:prstGeom prst="uturnArrow">
                <a:avLst>
                  <a:gd name="adj1" fmla="val 25000"/>
                  <a:gd name="adj2" fmla="val 25000"/>
                  <a:gd name="adj3" fmla="val 25000"/>
                  <a:gd name="adj4" fmla="val 4375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71" name="Ορθογώνιο: Στρογγύλεμα γωνιών 270">
                <a:extLst>
                  <a:ext uri="{FF2B5EF4-FFF2-40B4-BE49-F238E27FC236}">
                    <a16:creationId xmlns:a16="http://schemas.microsoft.com/office/drawing/2014/main" id="{7DB3DB75-1012-AD40-D7B9-30D8B78B80A6}"/>
                  </a:ext>
                </a:extLst>
              </p:cNvPr>
              <p:cNvSpPr/>
              <p:nvPr/>
            </p:nvSpPr>
            <p:spPr>
              <a:xfrm>
                <a:off x="23152470" y="21605914"/>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272" name="Ορθογώνιο: Στρογγύλεμα γωνιών 271">
                <a:extLst>
                  <a:ext uri="{FF2B5EF4-FFF2-40B4-BE49-F238E27FC236}">
                    <a16:creationId xmlns:a16="http://schemas.microsoft.com/office/drawing/2014/main" id="{F3953E23-2564-E949-1A0E-DDCA5892E85F}"/>
                  </a:ext>
                </a:extLst>
              </p:cNvPr>
              <p:cNvSpPr/>
              <p:nvPr/>
            </p:nvSpPr>
            <p:spPr>
              <a:xfrm>
                <a:off x="20066224" y="21607873"/>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273" name="Ορθογώνιο: Στρογγύλεμα γωνιών 272">
                <a:extLst>
                  <a:ext uri="{FF2B5EF4-FFF2-40B4-BE49-F238E27FC236}">
                    <a16:creationId xmlns:a16="http://schemas.microsoft.com/office/drawing/2014/main" id="{295FD0CE-57E3-2053-E499-8863A90ECB2A}"/>
                  </a:ext>
                </a:extLst>
              </p:cNvPr>
              <p:cNvSpPr/>
              <p:nvPr/>
            </p:nvSpPr>
            <p:spPr>
              <a:xfrm>
                <a:off x="17104075" y="21698462"/>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sp>
            <p:nvSpPr>
              <p:cNvPr id="274" name="Βέλος: Δεξιό 273">
                <a:extLst>
                  <a:ext uri="{FF2B5EF4-FFF2-40B4-BE49-F238E27FC236}">
                    <a16:creationId xmlns:a16="http://schemas.microsoft.com/office/drawing/2014/main" id="{9CA27DD3-FB96-0668-DEF7-0EFAAFBBB3A5}"/>
                  </a:ext>
                </a:extLst>
              </p:cNvPr>
              <p:cNvSpPr/>
              <p:nvPr/>
            </p:nvSpPr>
            <p:spPr>
              <a:xfrm rot="10800000">
                <a:off x="22390101" y="21852057"/>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75" name="Βέλος: Δεξιό 274">
                <a:extLst>
                  <a:ext uri="{FF2B5EF4-FFF2-40B4-BE49-F238E27FC236}">
                    <a16:creationId xmlns:a16="http://schemas.microsoft.com/office/drawing/2014/main" id="{7FA8869A-E961-EF6F-8F60-5903AC611710}"/>
                  </a:ext>
                </a:extLst>
              </p:cNvPr>
              <p:cNvSpPr/>
              <p:nvPr/>
            </p:nvSpPr>
            <p:spPr>
              <a:xfrm rot="10800000">
                <a:off x="19382818" y="218880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grpSp>
        <p:sp>
          <p:nvSpPr>
            <p:cNvPr id="261" name="TextBox 260">
              <a:extLst>
                <a:ext uri="{FF2B5EF4-FFF2-40B4-BE49-F238E27FC236}">
                  <a16:creationId xmlns:a16="http://schemas.microsoft.com/office/drawing/2014/main" id="{5E5EA13B-7DFC-18D7-C572-2681360B23AC}"/>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09" name="Ομάδα 108">
            <a:extLst>
              <a:ext uri="{FF2B5EF4-FFF2-40B4-BE49-F238E27FC236}">
                <a16:creationId xmlns:a16="http://schemas.microsoft.com/office/drawing/2014/main" id="{6F2051E9-6D26-521A-A0EE-185FB5D6C814}"/>
              </a:ext>
            </a:extLst>
          </p:cNvPr>
          <p:cNvGrpSpPr/>
          <p:nvPr/>
        </p:nvGrpSpPr>
        <p:grpSpPr>
          <a:xfrm>
            <a:off x="47831518" y="-24880"/>
            <a:ext cx="13012746" cy="6858001"/>
            <a:chOff x="14286050" y="-9241903"/>
            <a:chExt cx="13012746" cy="6858001"/>
          </a:xfrm>
        </p:grpSpPr>
        <p:grpSp>
          <p:nvGrpSpPr>
            <p:cNvPr id="110" name="Ομάδα 109">
              <a:extLst>
                <a:ext uri="{FF2B5EF4-FFF2-40B4-BE49-F238E27FC236}">
                  <a16:creationId xmlns:a16="http://schemas.microsoft.com/office/drawing/2014/main" id="{19A7964E-F70A-C5F8-3D6E-94302184978C}"/>
                </a:ext>
              </a:extLst>
            </p:cNvPr>
            <p:cNvGrpSpPr/>
            <p:nvPr/>
          </p:nvGrpSpPr>
          <p:grpSpPr>
            <a:xfrm>
              <a:off x="14286050" y="-9241903"/>
              <a:ext cx="13012746" cy="6858001"/>
              <a:chOff x="16847456" y="7303731"/>
              <a:chExt cx="13012746" cy="6858001"/>
            </a:xfrm>
          </p:grpSpPr>
          <p:grpSp>
            <p:nvGrpSpPr>
              <p:cNvPr id="112" name="Ομάδα 111">
                <a:extLst>
                  <a:ext uri="{FF2B5EF4-FFF2-40B4-BE49-F238E27FC236}">
                    <a16:creationId xmlns:a16="http://schemas.microsoft.com/office/drawing/2014/main" id="{8B37E00B-F601-B0A0-EFA9-B68E38DDCD2B}"/>
                  </a:ext>
                </a:extLst>
              </p:cNvPr>
              <p:cNvGrpSpPr/>
              <p:nvPr/>
            </p:nvGrpSpPr>
            <p:grpSpPr>
              <a:xfrm>
                <a:off x="16847456" y="7303731"/>
                <a:ext cx="13012746" cy="6858001"/>
                <a:chOff x="16847456" y="7303731"/>
                <a:chExt cx="13012746" cy="6858001"/>
              </a:xfrm>
            </p:grpSpPr>
            <p:sp>
              <p:nvSpPr>
                <p:cNvPr id="114" name="Ισοσκελές τρίγωνο 113">
                  <a:extLst>
                    <a:ext uri="{FF2B5EF4-FFF2-40B4-BE49-F238E27FC236}">
                      <a16:creationId xmlns:a16="http://schemas.microsoft.com/office/drawing/2014/main" id="{BCA04B47-FF52-4D33-73F7-4F100D62FEF6}"/>
                    </a:ext>
                  </a:extLst>
                </p:cNvPr>
                <p:cNvSpPr/>
                <p:nvPr/>
              </p:nvSpPr>
              <p:spPr>
                <a:xfrm rot="16200000">
                  <a:off x="16633324" y="7517863"/>
                  <a:ext cx="1273215" cy="844952"/>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5" name="Ορθογώνιο 114">
                  <a:extLst>
                    <a:ext uri="{FF2B5EF4-FFF2-40B4-BE49-F238E27FC236}">
                      <a16:creationId xmlns:a16="http://schemas.microsoft.com/office/drawing/2014/main" id="{010F9890-F271-4076-5C12-29B672A64E44}"/>
                    </a:ext>
                  </a:extLst>
                </p:cNvPr>
                <p:cNvSpPr/>
                <p:nvPr/>
              </p:nvSpPr>
              <p:spPr>
                <a:xfrm>
                  <a:off x="17668202" y="7303732"/>
                  <a:ext cx="121920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6" name="TextBox 115">
                  <a:extLst>
                    <a:ext uri="{FF2B5EF4-FFF2-40B4-BE49-F238E27FC236}">
                      <a16:creationId xmlns:a16="http://schemas.microsoft.com/office/drawing/2014/main" id="{18D82FD2-EA93-95D3-4700-C0766CE3A609}"/>
                    </a:ext>
                  </a:extLst>
                </p:cNvPr>
                <p:cNvSpPr txBox="1"/>
                <p:nvPr/>
              </p:nvSpPr>
              <p:spPr>
                <a:xfrm>
                  <a:off x="17567822" y="7349899"/>
                  <a:ext cx="12192000" cy="1015663"/>
                </a:xfrm>
                <a:prstGeom prst="rect">
                  <a:avLst/>
                </a:prstGeom>
                <a:solidFill>
                  <a:srgbClr val="A4CE88"/>
                </a:solidFill>
              </p:spPr>
              <p:txBody>
                <a:bodyPr wrap="square" rtlCol="0">
                  <a:spAutoFit/>
                </a:bodyPr>
                <a:lstStyle/>
                <a:p>
                  <a:pPr algn="ctr"/>
                  <a:r>
                    <a:rPr lang="el-GR" sz="6000" dirty="0">
                      <a:solidFill>
                        <a:schemeClr val="accent4">
                          <a:lumMod val="75000"/>
                        </a:schemeClr>
                      </a:solidFill>
                      <a:latin typeface="Calibri" panose="020F0502020204030204"/>
                    </a:rPr>
                    <a:t>Μέτρηση Ελαίου</a:t>
                  </a:r>
                </a:p>
              </p:txBody>
            </p:sp>
            <p:sp>
              <p:nvSpPr>
                <p:cNvPr id="117" name="Ορθογώνιο: Στρογγύλεμα γωνιών 116">
                  <a:extLst>
                    <a:ext uri="{FF2B5EF4-FFF2-40B4-BE49-F238E27FC236}">
                      <a16:creationId xmlns:a16="http://schemas.microsoft.com/office/drawing/2014/main" id="{7E246B51-E93B-AFDC-162E-BDB5C6380FF1}"/>
                    </a:ext>
                  </a:extLst>
                </p:cNvPr>
                <p:cNvSpPr/>
                <p:nvPr/>
              </p:nvSpPr>
              <p:spPr>
                <a:xfrm>
                  <a:off x="19686579" y="8933044"/>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0.5 </a:t>
                  </a:r>
                  <a:r>
                    <a:rPr lang="en-US" dirty="0"/>
                    <a:t>mL </a:t>
                  </a:r>
                  <a:r>
                    <a:rPr lang="el-GR" dirty="0"/>
                    <a:t>νερό</a:t>
                  </a:r>
                </a:p>
              </p:txBody>
            </p:sp>
            <p:sp>
              <p:nvSpPr>
                <p:cNvPr id="118" name="Βέλος: Δεξιό 117">
                  <a:extLst>
                    <a:ext uri="{FF2B5EF4-FFF2-40B4-BE49-F238E27FC236}">
                      <a16:creationId xmlns:a16="http://schemas.microsoft.com/office/drawing/2014/main" id="{C839F564-318C-E26F-29B5-78C3D42F3EF7}"/>
                    </a:ext>
                  </a:extLst>
                </p:cNvPr>
                <p:cNvSpPr/>
                <p:nvPr/>
              </p:nvSpPr>
              <p:spPr>
                <a:xfrm>
                  <a:off x="21477915" y="918179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19" name="Ορθογώνιο: Στρογγύλεμα γωνιών 118">
                  <a:extLst>
                    <a:ext uri="{FF2B5EF4-FFF2-40B4-BE49-F238E27FC236}">
                      <a16:creationId xmlns:a16="http://schemas.microsoft.com/office/drawing/2014/main" id="{BAEAE644-CCEA-B84A-746E-C3279254037C}"/>
                    </a:ext>
                  </a:extLst>
                </p:cNvPr>
                <p:cNvSpPr/>
                <p:nvPr/>
              </p:nvSpPr>
              <p:spPr>
                <a:xfrm>
                  <a:off x="22223036" y="8933773"/>
                  <a:ext cx="196245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4.5</a:t>
                  </a:r>
                  <a:r>
                    <a:rPr lang="en-US" dirty="0"/>
                    <a:t> mL </a:t>
                  </a:r>
                  <a:r>
                    <a:rPr lang="el-GR" dirty="0"/>
                    <a:t>πολικού διαλύτη</a:t>
                  </a:r>
                </a:p>
              </p:txBody>
            </p:sp>
            <p:sp>
              <p:nvSpPr>
                <p:cNvPr id="120" name="Βέλος: Δεξιό 119">
                  <a:extLst>
                    <a:ext uri="{FF2B5EF4-FFF2-40B4-BE49-F238E27FC236}">
                      <a16:creationId xmlns:a16="http://schemas.microsoft.com/office/drawing/2014/main" id="{DF60E72D-7872-72B0-4B27-6E453AC98AD6}"/>
                    </a:ext>
                  </a:extLst>
                </p:cNvPr>
                <p:cNvSpPr/>
                <p:nvPr/>
              </p:nvSpPr>
              <p:spPr>
                <a:xfrm>
                  <a:off x="24185491" y="91825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1" name="Ορθογώνιο: Στρογγύλεμα γωνιών 120">
                  <a:extLst>
                    <a:ext uri="{FF2B5EF4-FFF2-40B4-BE49-F238E27FC236}">
                      <a16:creationId xmlns:a16="http://schemas.microsoft.com/office/drawing/2014/main" id="{F9172B37-6D3A-F469-DDBA-FB58B9B6C65F}"/>
                    </a:ext>
                  </a:extLst>
                </p:cNvPr>
                <p:cNvSpPr/>
                <p:nvPr/>
              </p:nvSpPr>
              <p:spPr>
                <a:xfrm>
                  <a:off x="24885030"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60 sec Vortex</a:t>
                  </a:r>
                </a:p>
                <a:p>
                  <a:pPr algn="ctr"/>
                  <a:r>
                    <a:rPr lang="en-US" dirty="0"/>
                    <a:t>30 min </a:t>
                  </a:r>
                  <a:r>
                    <a:rPr lang="el-GR" dirty="0"/>
                    <a:t>επώαση σε ηρεμία</a:t>
                  </a:r>
                </a:p>
              </p:txBody>
            </p:sp>
            <p:sp>
              <p:nvSpPr>
                <p:cNvPr id="122" name="Βέλος: Δεξιό 121">
                  <a:extLst>
                    <a:ext uri="{FF2B5EF4-FFF2-40B4-BE49-F238E27FC236}">
                      <a16:creationId xmlns:a16="http://schemas.microsoft.com/office/drawing/2014/main" id="{C7C8FA70-B897-0E71-11F6-9B8170D4FDBA}"/>
                    </a:ext>
                  </a:extLst>
                </p:cNvPr>
                <p:cNvSpPr/>
                <p:nvPr/>
              </p:nvSpPr>
              <p:spPr>
                <a:xfrm>
                  <a:off x="26681590" y="922335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3" name="Ορθογώνιο: Στρογγύλεμα γωνιών 122">
                  <a:extLst>
                    <a:ext uri="{FF2B5EF4-FFF2-40B4-BE49-F238E27FC236}">
                      <a16:creationId xmlns:a16="http://schemas.microsoft.com/office/drawing/2014/main" id="{9EB656C9-E751-D864-CCF3-FCFA9662F34D}"/>
                    </a:ext>
                  </a:extLst>
                </p:cNvPr>
                <p:cNvSpPr/>
                <p:nvPr/>
              </p:nvSpPr>
              <p:spPr>
                <a:xfrm>
                  <a:off x="27375132"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l-GR" dirty="0"/>
                    <a:t>10 </a:t>
                  </a:r>
                  <a:r>
                    <a:rPr lang="en-US" dirty="0"/>
                    <a:t>min, 12 </a:t>
                  </a:r>
                  <a:r>
                    <a:rPr lang="en-US" dirty="0" err="1"/>
                    <a:t>kG</a:t>
                  </a:r>
                  <a:endParaRPr lang="el-GR" dirty="0"/>
                </a:p>
              </p:txBody>
            </p:sp>
            <p:sp>
              <p:nvSpPr>
                <p:cNvPr id="124" name="TextBox 123">
                  <a:extLst>
                    <a:ext uri="{FF2B5EF4-FFF2-40B4-BE49-F238E27FC236}">
                      <a16:creationId xmlns:a16="http://schemas.microsoft.com/office/drawing/2014/main" id="{669FB428-5A37-805E-6942-E4139BE603FE}"/>
                    </a:ext>
                  </a:extLst>
                </p:cNvPr>
                <p:cNvSpPr txBox="1"/>
                <p:nvPr/>
              </p:nvSpPr>
              <p:spPr>
                <a:xfrm>
                  <a:off x="17951116" y="8197516"/>
                  <a:ext cx="2903621" cy="553998"/>
                </a:xfrm>
                <a:prstGeom prst="rect">
                  <a:avLst/>
                </a:prstGeom>
                <a:noFill/>
              </p:spPr>
              <p:txBody>
                <a:bodyPr wrap="square" rtlCol="0">
                  <a:spAutoFit/>
                </a:bodyPr>
                <a:lstStyle/>
                <a:p>
                  <a:r>
                    <a:rPr lang="el-GR" sz="3000" u="sng" dirty="0"/>
                    <a:t>Ολικό</a:t>
                  </a:r>
                </a:p>
              </p:txBody>
            </p:sp>
            <p:sp>
              <p:nvSpPr>
                <p:cNvPr id="125" name="TextBox 124">
                  <a:extLst>
                    <a:ext uri="{FF2B5EF4-FFF2-40B4-BE49-F238E27FC236}">
                      <a16:creationId xmlns:a16="http://schemas.microsoft.com/office/drawing/2014/main" id="{2C513296-5409-ED63-BF95-83DB6EDFA822}"/>
                    </a:ext>
                  </a:extLst>
                </p:cNvPr>
                <p:cNvSpPr txBox="1"/>
                <p:nvPr/>
              </p:nvSpPr>
              <p:spPr>
                <a:xfrm>
                  <a:off x="17951116" y="11688846"/>
                  <a:ext cx="2903621" cy="553998"/>
                </a:xfrm>
                <a:prstGeom prst="rect">
                  <a:avLst/>
                </a:prstGeom>
                <a:noFill/>
              </p:spPr>
              <p:txBody>
                <a:bodyPr wrap="square" rtlCol="0">
                  <a:spAutoFit/>
                </a:bodyPr>
                <a:lstStyle/>
                <a:p>
                  <a:r>
                    <a:rPr lang="el-GR" sz="3000" u="sng" dirty="0"/>
                    <a:t>Επιφανειακό</a:t>
                  </a:r>
                </a:p>
              </p:txBody>
            </p:sp>
            <p:sp>
              <p:nvSpPr>
                <p:cNvPr id="126" name="Ορθογώνιο: Στρογγύλεμα γωνιών 125">
                  <a:extLst>
                    <a:ext uri="{FF2B5EF4-FFF2-40B4-BE49-F238E27FC236}">
                      <a16:creationId xmlns:a16="http://schemas.microsoft.com/office/drawing/2014/main" id="{504EEC25-7FC0-DE98-696F-22A4D7F86ABE}"/>
                    </a:ext>
                  </a:extLst>
                </p:cNvPr>
                <p:cNvSpPr/>
                <p:nvPr/>
              </p:nvSpPr>
              <p:spPr>
                <a:xfrm>
                  <a:off x="24876776"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5 </a:t>
                  </a:r>
                  <a:r>
                    <a:rPr lang="en-US" dirty="0"/>
                    <a:t>mL </a:t>
                  </a:r>
                  <a:r>
                    <a:rPr lang="el-GR" dirty="0"/>
                    <a:t>Εξάνιο</a:t>
                  </a:r>
                </a:p>
              </p:txBody>
            </p:sp>
            <p:sp>
              <p:nvSpPr>
                <p:cNvPr id="127" name="Βέλος: Δεξιό 126">
                  <a:extLst>
                    <a:ext uri="{FF2B5EF4-FFF2-40B4-BE49-F238E27FC236}">
                      <a16:creationId xmlns:a16="http://schemas.microsoft.com/office/drawing/2014/main" id="{E2EE887E-6827-CDA1-4E7A-4BD52BDFD0BD}"/>
                    </a:ext>
                  </a:extLst>
                </p:cNvPr>
                <p:cNvSpPr/>
                <p:nvPr/>
              </p:nvSpPr>
              <p:spPr>
                <a:xfrm>
                  <a:off x="26677177" y="1270828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8" name="Ορθογώνιο: Στρογγύλεμα γωνιών 127">
                  <a:extLst>
                    <a:ext uri="{FF2B5EF4-FFF2-40B4-BE49-F238E27FC236}">
                      <a16:creationId xmlns:a16="http://schemas.microsoft.com/office/drawing/2014/main" id="{3EC77165-724D-2A2F-9A79-F11B2F376DF6}"/>
                    </a:ext>
                  </a:extLst>
                </p:cNvPr>
                <p:cNvSpPr/>
                <p:nvPr/>
              </p:nvSpPr>
              <p:spPr>
                <a:xfrm>
                  <a:off x="27375132"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Ήπια ανακίνηση δια χειρός</a:t>
                  </a:r>
                </a:p>
              </p:txBody>
            </p:sp>
            <p:sp>
              <p:nvSpPr>
                <p:cNvPr id="149" name="Βέλος: Δεξιό 148">
                  <a:extLst>
                    <a:ext uri="{FF2B5EF4-FFF2-40B4-BE49-F238E27FC236}">
                      <a16:creationId xmlns:a16="http://schemas.microsoft.com/office/drawing/2014/main" id="{A7917225-5598-18F2-E9B0-C6FCB2BCDB16}"/>
                    </a:ext>
                  </a:extLst>
                </p:cNvPr>
                <p:cNvSpPr/>
                <p:nvPr/>
              </p:nvSpPr>
              <p:spPr>
                <a:xfrm rot="5400000">
                  <a:off x="27922900" y="1007340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0" name="Βέλος: Δεξιό 149">
                  <a:extLst>
                    <a:ext uri="{FF2B5EF4-FFF2-40B4-BE49-F238E27FC236}">
                      <a16:creationId xmlns:a16="http://schemas.microsoft.com/office/drawing/2014/main" id="{7BA66581-77D2-BB1B-2CB2-ABC204897F28}"/>
                    </a:ext>
                  </a:extLst>
                </p:cNvPr>
                <p:cNvSpPr/>
                <p:nvPr/>
              </p:nvSpPr>
              <p:spPr>
                <a:xfrm rot="16200000">
                  <a:off x="27922900" y="1182491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1" name="Ορθογώνιο: Στρογγύλεμα γωνιών 150">
                  <a:extLst>
                    <a:ext uri="{FF2B5EF4-FFF2-40B4-BE49-F238E27FC236}">
                      <a16:creationId xmlns:a16="http://schemas.microsoft.com/office/drawing/2014/main" id="{8CB34B0B-A87B-6175-F626-76EFE770DCDC}"/>
                    </a:ext>
                  </a:extLst>
                </p:cNvPr>
                <p:cNvSpPr/>
                <p:nvPr/>
              </p:nvSpPr>
              <p:spPr>
                <a:xfrm>
                  <a:off x="27411019" y="10714822"/>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err="1"/>
                    <a:t>Φωτομέτρηση</a:t>
                  </a:r>
                  <a:endParaRPr lang="el-GR" dirty="0"/>
                </a:p>
              </p:txBody>
            </p:sp>
            <p:sp>
              <p:nvSpPr>
                <p:cNvPr id="152" name="TextBox 151">
                  <a:extLst>
                    <a:ext uri="{FF2B5EF4-FFF2-40B4-BE49-F238E27FC236}">
                      <a16:creationId xmlns:a16="http://schemas.microsoft.com/office/drawing/2014/main" id="{7F9C807B-A777-3C9B-BCAA-2C2A4D97A1A0}"/>
                    </a:ext>
                  </a:extLst>
                </p:cNvPr>
                <p:cNvSpPr txBox="1"/>
                <p:nvPr/>
              </p:nvSpPr>
              <p:spPr>
                <a:xfrm>
                  <a:off x="17668202" y="13053736"/>
                  <a:ext cx="3628812" cy="1107996"/>
                </a:xfrm>
                <a:prstGeom prst="rect">
                  <a:avLst/>
                </a:prstGeom>
                <a:solidFill>
                  <a:srgbClr val="B9D9A3"/>
                </a:solidFill>
              </p:spPr>
              <p:txBody>
                <a:bodyPr wrap="square" rtlCol="0">
                  <a:spAutoFit/>
                </a:bodyPr>
                <a:lstStyle/>
                <a:p>
                  <a:r>
                    <a:rPr lang="el-GR" sz="3000" b="1" dirty="0"/>
                    <a:t>Μήκη κύματος </a:t>
                  </a:r>
                </a:p>
                <a:p>
                  <a:r>
                    <a:rPr lang="el-GR" dirty="0">
                      <a:solidFill>
                        <a:schemeClr val="dk1"/>
                      </a:solidFill>
                    </a:rPr>
                    <a:t>Καρβακρόλη: 277</a:t>
                  </a:r>
                  <a:r>
                    <a:rPr lang="en-US" dirty="0">
                      <a:solidFill>
                        <a:schemeClr val="dk1"/>
                      </a:solidFill>
                    </a:rPr>
                    <a:t> nm</a:t>
                  </a:r>
                </a:p>
                <a:p>
                  <a:r>
                    <a:rPr lang="el-GR" dirty="0">
                      <a:solidFill>
                        <a:schemeClr val="dk1"/>
                      </a:solidFill>
                    </a:rPr>
                    <a:t>Λυκοπένιο: 470</a:t>
                  </a:r>
                  <a:r>
                    <a:rPr lang="en-US" dirty="0">
                      <a:solidFill>
                        <a:schemeClr val="dk1"/>
                      </a:solidFill>
                    </a:rPr>
                    <a:t>/661.6/644.8 nm</a:t>
                  </a:r>
                  <a:endParaRPr lang="el-GR" dirty="0">
                    <a:solidFill>
                      <a:schemeClr val="dk1"/>
                    </a:solidFill>
                  </a:endParaRPr>
                </a:p>
              </p:txBody>
            </p:sp>
          </p:grpSp>
          <p:pic>
            <p:nvPicPr>
              <p:cNvPr id="113" name="Γραφικό 112" descr="Δοκιμαστικοί σωλήνες με συμπαγές γέμισμα">
                <a:extLst>
                  <a:ext uri="{FF2B5EF4-FFF2-40B4-BE49-F238E27FC236}">
                    <a16:creationId xmlns:a16="http://schemas.microsoft.com/office/drawing/2014/main" id="{79EF9702-52AB-6FCF-5293-DC6E3724C6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307002" y="12934530"/>
                <a:ext cx="914400" cy="914400"/>
              </a:xfrm>
              <a:prstGeom prst="rect">
                <a:avLst/>
              </a:prstGeom>
            </p:spPr>
          </p:pic>
        </p:grpSp>
        <p:sp>
          <p:nvSpPr>
            <p:cNvPr id="111" name="TextBox 110">
              <a:extLst>
                <a:ext uri="{FF2B5EF4-FFF2-40B4-BE49-F238E27FC236}">
                  <a16:creationId xmlns:a16="http://schemas.microsoft.com/office/drawing/2014/main" id="{B425600B-CF52-3106-9B22-3C78E097D28F}"/>
                </a:ext>
              </a:extLst>
            </p:cNvPr>
            <p:cNvSpPr txBox="1"/>
            <p:nvPr/>
          </p:nvSpPr>
          <p:spPr>
            <a:xfrm>
              <a:off x="15102900" y="-920201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53" name="Ομάδα 52">
            <a:extLst>
              <a:ext uri="{FF2B5EF4-FFF2-40B4-BE49-F238E27FC236}">
                <a16:creationId xmlns:a16="http://schemas.microsoft.com/office/drawing/2014/main" id="{8AECCB58-8037-4CB0-E918-4F2CABE3A302}"/>
              </a:ext>
            </a:extLst>
          </p:cNvPr>
          <p:cNvGrpSpPr/>
          <p:nvPr/>
        </p:nvGrpSpPr>
        <p:grpSpPr>
          <a:xfrm>
            <a:off x="59973009" y="-40738"/>
            <a:ext cx="13020109" cy="6902033"/>
            <a:chOff x="24278807" y="-156758"/>
            <a:chExt cx="13020109" cy="6902033"/>
          </a:xfrm>
        </p:grpSpPr>
        <p:grpSp>
          <p:nvGrpSpPr>
            <p:cNvPr id="54" name="Ομάδα 53">
              <a:extLst>
                <a:ext uri="{FF2B5EF4-FFF2-40B4-BE49-F238E27FC236}">
                  <a16:creationId xmlns:a16="http://schemas.microsoft.com/office/drawing/2014/main" id="{EB4BFC7F-15AA-7C65-94D0-52A36A39C0A8}"/>
                </a:ext>
              </a:extLst>
            </p:cNvPr>
            <p:cNvGrpSpPr/>
            <p:nvPr/>
          </p:nvGrpSpPr>
          <p:grpSpPr>
            <a:xfrm>
              <a:off x="24278807" y="-156758"/>
              <a:ext cx="13020109" cy="6902033"/>
              <a:chOff x="13863495" y="21261021"/>
              <a:chExt cx="13020109" cy="6902033"/>
            </a:xfrm>
          </p:grpSpPr>
          <p:grpSp>
            <p:nvGrpSpPr>
              <p:cNvPr id="64" name="Ομάδα 63">
                <a:extLst>
                  <a:ext uri="{FF2B5EF4-FFF2-40B4-BE49-F238E27FC236}">
                    <a16:creationId xmlns:a16="http://schemas.microsoft.com/office/drawing/2014/main" id="{90BEABE2-5DB8-159D-CD4A-7646DA673436}"/>
                  </a:ext>
                </a:extLst>
              </p:cNvPr>
              <p:cNvGrpSpPr/>
              <p:nvPr/>
            </p:nvGrpSpPr>
            <p:grpSpPr>
              <a:xfrm>
                <a:off x="13863495" y="21305053"/>
                <a:ext cx="13020109" cy="6858001"/>
                <a:chOff x="14349206" y="18251520"/>
                <a:chExt cx="13020109" cy="6858001"/>
              </a:xfrm>
            </p:grpSpPr>
            <p:grpSp>
              <p:nvGrpSpPr>
                <p:cNvPr id="66" name="Ομάδα 65">
                  <a:extLst>
                    <a:ext uri="{FF2B5EF4-FFF2-40B4-BE49-F238E27FC236}">
                      <a16:creationId xmlns:a16="http://schemas.microsoft.com/office/drawing/2014/main" id="{450524CB-088B-F9DF-C316-FBB080D4C6A2}"/>
                    </a:ext>
                  </a:extLst>
                </p:cNvPr>
                <p:cNvGrpSpPr/>
                <p:nvPr/>
              </p:nvGrpSpPr>
              <p:grpSpPr>
                <a:xfrm>
                  <a:off x="14349206" y="18251520"/>
                  <a:ext cx="13020109" cy="6858001"/>
                  <a:chOff x="14322599" y="18206196"/>
                  <a:chExt cx="13020109" cy="6858001"/>
                </a:xfrm>
              </p:grpSpPr>
              <p:sp>
                <p:nvSpPr>
                  <p:cNvPr id="69" name="Ορθογώνιο 68">
                    <a:extLst>
                      <a:ext uri="{FF2B5EF4-FFF2-40B4-BE49-F238E27FC236}">
                        <a16:creationId xmlns:a16="http://schemas.microsoft.com/office/drawing/2014/main" id="{E14BF120-126C-459C-1C70-6E1D3B348550}"/>
                      </a:ext>
                    </a:extLst>
                  </p:cNvPr>
                  <p:cNvSpPr/>
                  <p:nvPr/>
                </p:nvSpPr>
                <p:spPr>
                  <a:xfrm>
                    <a:off x="15150708" y="18206197"/>
                    <a:ext cx="12192000" cy="6858000"/>
                  </a:xfrm>
                  <a:prstGeom prst="rect">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0" name="Ισοσκελές τρίγωνο 69">
                    <a:extLst>
                      <a:ext uri="{FF2B5EF4-FFF2-40B4-BE49-F238E27FC236}">
                        <a16:creationId xmlns:a16="http://schemas.microsoft.com/office/drawing/2014/main" id="{67B37BA5-7F66-3625-84EE-77E0C09034B1}"/>
                      </a:ext>
                    </a:extLst>
                  </p:cNvPr>
                  <p:cNvSpPr/>
                  <p:nvPr/>
                </p:nvSpPr>
                <p:spPr>
                  <a:xfrm rot="16200000">
                    <a:off x="14108467" y="18420328"/>
                    <a:ext cx="1273215" cy="844952"/>
                  </a:xfrm>
                  <a:prstGeom prst="triangle">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67" name="TextBox 66">
                  <a:extLst>
                    <a:ext uri="{FF2B5EF4-FFF2-40B4-BE49-F238E27FC236}">
                      <a16:creationId xmlns:a16="http://schemas.microsoft.com/office/drawing/2014/main" id="{651A5416-5CE4-9171-5EC0-6989D5009F20}"/>
                    </a:ext>
                  </a:extLst>
                </p:cNvPr>
                <p:cNvSpPr txBox="1"/>
                <p:nvPr/>
              </p:nvSpPr>
              <p:spPr>
                <a:xfrm>
                  <a:off x="15515645" y="18272791"/>
                  <a:ext cx="11431323" cy="1015663"/>
                </a:xfrm>
                <a:prstGeom prst="rect">
                  <a:avLst/>
                </a:prstGeom>
                <a:solidFill>
                  <a:srgbClr val="B9D9A3"/>
                </a:solidFill>
              </p:spPr>
              <p:txBody>
                <a:bodyPr wrap="square" rtlCol="0">
                  <a:spAutoFit/>
                </a:bodyPr>
                <a:lstStyle/>
                <a:p>
                  <a:pPr algn="ctr"/>
                  <a:r>
                    <a:rPr lang="el-GR" sz="6000" dirty="0" err="1">
                      <a:solidFill>
                        <a:schemeClr val="accent4">
                          <a:lumMod val="75000"/>
                        </a:schemeClr>
                      </a:solidFill>
                      <a:latin typeface="Calibri" panose="020F0502020204030204"/>
                    </a:rPr>
                    <a:t>Τυπολόγιο</a:t>
                  </a:r>
                  <a:endParaRPr lang="el-GR" sz="6000" dirty="0">
                    <a:solidFill>
                      <a:schemeClr val="accent4">
                        <a:lumMod val="75000"/>
                      </a:schemeClr>
                    </a:solidFill>
                    <a:latin typeface="Calibri" panose="020F0502020204030204"/>
                  </a:endParaRPr>
                </a:p>
              </p:txBody>
            </p:sp>
            <p:pic>
              <p:nvPicPr>
                <p:cNvPr id="68" name="Γραφικό 67" descr="Δοκιμαστικοί σωλήνες με συμπαγές γέμισμα">
                  <a:extLst>
                    <a:ext uri="{FF2B5EF4-FFF2-40B4-BE49-F238E27FC236}">
                      <a16:creationId xmlns:a16="http://schemas.microsoft.com/office/drawing/2014/main" id="{CEEEBCA7-C7A2-16B2-1DD5-51BFF5CDDBED}"/>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65" name="TextBox 64">
                <a:extLst>
                  <a:ext uri="{FF2B5EF4-FFF2-40B4-BE49-F238E27FC236}">
                    <a16:creationId xmlns:a16="http://schemas.microsoft.com/office/drawing/2014/main" id="{8631E79B-C071-C1FF-74BF-36F8DC464EF2}"/>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20</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aphicFrame>
          <p:nvGraphicFramePr>
            <p:cNvPr id="55" name="Γράφημα 54">
              <a:extLst>
                <a:ext uri="{FF2B5EF4-FFF2-40B4-BE49-F238E27FC236}">
                  <a16:creationId xmlns:a16="http://schemas.microsoft.com/office/drawing/2014/main" id="{5F53908B-A552-1C0B-DCD5-C29145960D1D}"/>
                </a:ext>
              </a:extLst>
            </p:cNvPr>
            <p:cNvGraphicFramePr/>
            <p:nvPr/>
          </p:nvGraphicFramePr>
          <p:xfrm>
            <a:off x="25445246" y="1141973"/>
            <a:ext cx="5456322" cy="2878038"/>
          </p:xfrm>
          <a:graphic>
            <a:graphicData uri="http://schemas.openxmlformats.org/drawingml/2006/chart">
              <c:chart xmlns:c="http://schemas.openxmlformats.org/drawingml/2006/chart" xmlns:r="http://schemas.openxmlformats.org/officeDocument/2006/relationships" r:id="rId6"/>
            </a:graphicData>
          </a:graphic>
        </p:graphicFrame>
        <p:pic>
          <p:nvPicPr>
            <p:cNvPr id="56" name="Εικόνα 55">
              <a:extLst>
                <a:ext uri="{FF2B5EF4-FFF2-40B4-BE49-F238E27FC236}">
                  <a16:creationId xmlns:a16="http://schemas.microsoft.com/office/drawing/2014/main" id="{4A37DF25-9F20-E9DA-2422-5D22E4D27B9B}"/>
                </a:ext>
              </a:extLst>
            </p:cNvPr>
            <p:cNvPicPr>
              <a:picLocks noChangeAspect="1"/>
            </p:cNvPicPr>
            <p:nvPr/>
          </p:nvPicPr>
          <p:blipFill>
            <a:blip r:embed="rId7"/>
            <a:stretch>
              <a:fillRect/>
            </a:stretch>
          </p:blipFill>
          <p:spPr>
            <a:xfrm>
              <a:off x="31509517" y="1141973"/>
              <a:ext cx="5456322" cy="1672347"/>
            </a:xfrm>
            <a:prstGeom prst="rect">
              <a:avLst/>
            </a:prstGeom>
          </p:spPr>
        </p:pic>
        <p:pic>
          <p:nvPicPr>
            <p:cNvPr id="57" name="Εικόνα 56">
              <a:extLst>
                <a:ext uri="{FF2B5EF4-FFF2-40B4-BE49-F238E27FC236}">
                  <a16:creationId xmlns:a16="http://schemas.microsoft.com/office/drawing/2014/main" id="{E076E2A8-37CC-1AD1-856C-1A5EBF0188C9}"/>
                </a:ext>
              </a:extLst>
            </p:cNvPr>
            <p:cNvPicPr>
              <a:picLocks noChangeAspect="1"/>
            </p:cNvPicPr>
            <p:nvPr/>
          </p:nvPicPr>
          <p:blipFill>
            <a:blip r:embed="rId8"/>
            <a:stretch>
              <a:fillRect/>
            </a:stretch>
          </p:blipFill>
          <p:spPr>
            <a:xfrm>
              <a:off x="25445246" y="4956053"/>
              <a:ext cx="5456321" cy="480102"/>
            </a:xfrm>
            <a:prstGeom prst="rect">
              <a:avLst/>
            </a:prstGeom>
          </p:spPr>
        </p:pic>
        <p:pic>
          <p:nvPicPr>
            <p:cNvPr id="58" name="Εικόνα 57">
              <a:extLst>
                <a:ext uri="{FF2B5EF4-FFF2-40B4-BE49-F238E27FC236}">
                  <a16:creationId xmlns:a16="http://schemas.microsoft.com/office/drawing/2014/main" id="{C0E66485-3777-F495-FFCC-45D6C82956DF}"/>
                </a:ext>
              </a:extLst>
            </p:cNvPr>
            <p:cNvPicPr>
              <a:picLocks noChangeAspect="1"/>
            </p:cNvPicPr>
            <p:nvPr/>
          </p:nvPicPr>
          <p:blipFill>
            <a:blip r:embed="rId9"/>
            <a:stretch>
              <a:fillRect/>
            </a:stretch>
          </p:blipFill>
          <p:spPr>
            <a:xfrm>
              <a:off x="31529729" y="4917878"/>
              <a:ext cx="5456321" cy="467685"/>
            </a:xfrm>
            <a:prstGeom prst="rect">
              <a:avLst/>
            </a:prstGeom>
          </p:spPr>
        </p:pic>
        <p:sp>
          <p:nvSpPr>
            <p:cNvPr id="59" name="TextBox 58">
              <a:extLst>
                <a:ext uri="{FF2B5EF4-FFF2-40B4-BE49-F238E27FC236}">
                  <a16:creationId xmlns:a16="http://schemas.microsoft.com/office/drawing/2014/main" id="{E7297B7F-328D-FAFA-4852-3B4880736FE9}"/>
                </a:ext>
              </a:extLst>
            </p:cNvPr>
            <p:cNvSpPr txBox="1"/>
            <p:nvPr/>
          </p:nvSpPr>
          <p:spPr>
            <a:xfrm>
              <a:off x="25438227" y="772641"/>
              <a:ext cx="5463340" cy="369332"/>
            </a:xfrm>
            <a:prstGeom prst="rect">
              <a:avLst/>
            </a:prstGeom>
            <a:noFill/>
          </p:spPr>
          <p:txBody>
            <a:bodyPr wrap="square" rtlCol="0">
              <a:spAutoFit/>
            </a:bodyPr>
            <a:lstStyle/>
            <a:p>
              <a:pPr algn="ctr"/>
              <a:r>
                <a:rPr lang="el-GR" u="sng" dirty="0"/>
                <a:t>Απορρόφηση Καρβακρόλης</a:t>
              </a:r>
            </a:p>
          </p:txBody>
        </p:sp>
        <p:sp>
          <p:nvSpPr>
            <p:cNvPr id="60" name="TextBox 59">
              <a:extLst>
                <a:ext uri="{FF2B5EF4-FFF2-40B4-BE49-F238E27FC236}">
                  <a16:creationId xmlns:a16="http://schemas.microsoft.com/office/drawing/2014/main" id="{0AC8BA1B-A6AD-930D-45F3-6F5F2D776953}"/>
                </a:ext>
              </a:extLst>
            </p:cNvPr>
            <p:cNvSpPr txBox="1"/>
            <p:nvPr/>
          </p:nvSpPr>
          <p:spPr>
            <a:xfrm>
              <a:off x="31502499" y="739542"/>
              <a:ext cx="5463340" cy="369332"/>
            </a:xfrm>
            <a:prstGeom prst="rect">
              <a:avLst/>
            </a:prstGeom>
            <a:noFill/>
          </p:spPr>
          <p:txBody>
            <a:bodyPr wrap="square" rtlCol="0">
              <a:spAutoFit/>
            </a:bodyPr>
            <a:lstStyle/>
            <a:p>
              <a:pPr algn="ctr"/>
              <a:r>
                <a:rPr lang="el-GR" u="sng" dirty="0"/>
                <a:t>Απορρόφηση Συνολικών Καροτενοειδών</a:t>
              </a:r>
            </a:p>
          </p:txBody>
        </p:sp>
        <p:sp>
          <p:nvSpPr>
            <p:cNvPr id="61" name="TextBox 60">
              <a:extLst>
                <a:ext uri="{FF2B5EF4-FFF2-40B4-BE49-F238E27FC236}">
                  <a16:creationId xmlns:a16="http://schemas.microsoft.com/office/drawing/2014/main" id="{FC41DDC4-F1FA-FB2C-604F-1E3A2EAC8479}"/>
                </a:ext>
              </a:extLst>
            </p:cNvPr>
            <p:cNvSpPr txBox="1"/>
            <p:nvPr/>
          </p:nvSpPr>
          <p:spPr>
            <a:xfrm>
              <a:off x="31502499" y="4501059"/>
              <a:ext cx="5463340" cy="369332"/>
            </a:xfrm>
            <a:prstGeom prst="rect">
              <a:avLst/>
            </a:prstGeom>
            <a:noFill/>
          </p:spPr>
          <p:txBody>
            <a:bodyPr wrap="square" rtlCol="0">
              <a:spAutoFit/>
            </a:bodyPr>
            <a:lstStyle/>
            <a:p>
              <a:pPr algn="ctr"/>
              <a:r>
                <a:rPr lang="el-GR" u="sng" dirty="0"/>
                <a:t>Αποδοτικότητα Ενθυλάκωσης</a:t>
              </a:r>
            </a:p>
          </p:txBody>
        </p:sp>
        <p:sp>
          <p:nvSpPr>
            <p:cNvPr id="62" name="TextBox 61">
              <a:extLst>
                <a:ext uri="{FF2B5EF4-FFF2-40B4-BE49-F238E27FC236}">
                  <a16:creationId xmlns:a16="http://schemas.microsoft.com/office/drawing/2014/main" id="{5537276E-8136-9DEC-A686-5B0F75FCE30B}"/>
                </a:ext>
              </a:extLst>
            </p:cNvPr>
            <p:cNvSpPr txBox="1"/>
            <p:nvPr/>
          </p:nvSpPr>
          <p:spPr>
            <a:xfrm>
              <a:off x="25438227" y="4501059"/>
              <a:ext cx="5463340" cy="369332"/>
            </a:xfrm>
            <a:prstGeom prst="rect">
              <a:avLst/>
            </a:prstGeom>
            <a:noFill/>
          </p:spPr>
          <p:txBody>
            <a:bodyPr wrap="square" rtlCol="0">
              <a:spAutoFit/>
            </a:bodyPr>
            <a:lstStyle/>
            <a:p>
              <a:pPr algn="ctr"/>
              <a:r>
                <a:rPr lang="el-GR" u="sng" dirty="0"/>
                <a:t>Φορτίο Ενθυλάκωσης</a:t>
              </a:r>
            </a:p>
          </p:txBody>
        </p:sp>
        <p:pic>
          <p:nvPicPr>
            <p:cNvPr id="63" name="Εικόνα 62">
              <a:extLst>
                <a:ext uri="{FF2B5EF4-FFF2-40B4-BE49-F238E27FC236}">
                  <a16:creationId xmlns:a16="http://schemas.microsoft.com/office/drawing/2014/main" id="{EF839164-53F9-A1E4-8D3B-69748F785DBF}"/>
                </a:ext>
              </a:extLst>
            </p:cNvPr>
            <p:cNvPicPr>
              <a:picLocks noChangeAspect="1"/>
            </p:cNvPicPr>
            <p:nvPr/>
          </p:nvPicPr>
          <p:blipFill>
            <a:blip r:embed="rId10"/>
            <a:stretch>
              <a:fillRect/>
            </a:stretch>
          </p:blipFill>
          <p:spPr>
            <a:xfrm>
              <a:off x="31509517" y="2810978"/>
              <a:ext cx="5456322" cy="1234547"/>
            </a:xfrm>
            <a:prstGeom prst="rect">
              <a:avLst/>
            </a:prstGeom>
          </p:spPr>
        </p:pic>
      </p:grpSp>
    </p:spTree>
    <p:extLst>
      <p:ext uri="{BB962C8B-B14F-4D97-AF65-F5344CB8AC3E}">
        <p14:creationId xmlns:p14="http://schemas.microsoft.com/office/powerpoint/2010/main" val="120464160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grpSp>
        <p:nvGrpSpPr>
          <p:cNvPr id="19" name="Ομάδα 18">
            <a:extLst>
              <a:ext uri="{FF2B5EF4-FFF2-40B4-BE49-F238E27FC236}">
                <a16:creationId xmlns:a16="http://schemas.microsoft.com/office/drawing/2014/main" id="{F054A489-C23C-772D-68D5-A5B6A8E4A184}"/>
              </a:ext>
            </a:extLst>
          </p:cNvPr>
          <p:cNvGrpSpPr/>
          <p:nvPr/>
        </p:nvGrpSpPr>
        <p:grpSpPr>
          <a:xfrm>
            <a:off x="-491490" y="157758"/>
            <a:ext cx="13174980" cy="6365763"/>
            <a:chOff x="-491490" y="157758"/>
            <a:chExt cx="13174980" cy="6365763"/>
          </a:xfrm>
        </p:grpSpPr>
        <p:sp>
          <p:nvSpPr>
            <p:cNvPr id="4" name="TextBox 3">
              <a:extLst>
                <a:ext uri="{FF2B5EF4-FFF2-40B4-BE49-F238E27FC236}">
                  <a16:creationId xmlns:a16="http://schemas.microsoft.com/office/drawing/2014/main" id="{82CC8C07-56F7-ACD2-DBE0-BCA1CF12FB57}"/>
                </a:ext>
              </a:extLst>
            </p:cNvPr>
            <p:cNvSpPr txBox="1"/>
            <p:nvPr/>
          </p:nvSpPr>
          <p:spPr>
            <a:xfrm>
              <a:off x="-491490" y="157758"/>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Μεθοδολογία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07DC509D-D68C-41CC-57AB-D4CAF7E66B04}"/>
                </a:ext>
              </a:extLst>
            </p:cNvPr>
            <p:cNvSpPr txBox="1"/>
            <p:nvPr/>
          </p:nvSpPr>
          <p:spPr>
            <a:xfrm>
              <a:off x="218353" y="1045098"/>
              <a:ext cx="11414760" cy="5478423"/>
            </a:xfrm>
            <a:prstGeom prst="rect">
              <a:avLst/>
            </a:prstGeom>
            <a:noFill/>
          </p:spPr>
          <p:txBody>
            <a:bodyPr wrap="square" rtlCol="0">
              <a:spAutoFit/>
            </a:bodyPr>
            <a:lstStyle/>
            <a:p>
              <a:pPr marL="342900" indent="-342900">
                <a:buFont typeface="+mj-lt"/>
                <a:buAutoNum type="arabicPeriod"/>
              </a:pPr>
              <a:r>
                <a:rPr lang="el-GR" sz="2500" dirty="0"/>
                <a:t>Διερεύνηση επίδρασης </a:t>
              </a:r>
              <a:r>
                <a:rPr lang="en-US" sz="2500" dirty="0"/>
                <a:t>pH</a:t>
              </a:r>
              <a:r>
                <a:rPr lang="el-GR" sz="2500" dirty="0"/>
                <a:t> στην ενθυλάκωση</a:t>
              </a:r>
              <a:endParaRPr lang="en-US" sz="2500" dirty="0"/>
            </a:p>
            <a:p>
              <a:pPr marL="342900" indent="-342900">
                <a:buFont typeface="+mj-lt"/>
                <a:buAutoNum type="arabicPeriod"/>
              </a:pPr>
              <a:endParaRPr lang="en-US" sz="2500" dirty="0"/>
            </a:p>
            <a:p>
              <a:pPr marL="342900" indent="-342900">
                <a:buFont typeface="+mj-lt"/>
                <a:buAutoNum type="arabicPeriod"/>
              </a:pPr>
              <a:r>
                <a:rPr lang="el-GR" sz="2500" dirty="0"/>
                <a:t>Διερεύνηση αναλογίας μάζας ελαίου-κυττάρων και συνθηκών </a:t>
              </a:r>
              <a:r>
                <a:rPr lang="en-US" sz="2500" dirty="0"/>
                <a:t>HPH</a:t>
              </a:r>
            </a:p>
            <a:p>
              <a:pPr marL="342900" indent="-342900">
                <a:buFont typeface="+mj-lt"/>
                <a:buAutoNum type="arabicPeriod"/>
              </a:pPr>
              <a:endParaRPr lang="en-US" sz="2500" dirty="0"/>
            </a:p>
            <a:p>
              <a:pPr marL="342900" indent="-342900">
                <a:buFont typeface="+mj-lt"/>
                <a:buAutoNum type="arabicPeriod"/>
              </a:pPr>
              <a:r>
                <a:rPr lang="el-GR" sz="2500" dirty="0"/>
                <a:t>Μελέτη Διατηρησιμότητας</a:t>
              </a:r>
            </a:p>
            <a:p>
              <a:pPr marL="342900" indent="-342900">
                <a:buFont typeface="+mj-lt"/>
                <a:buAutoNum type="arabicPeriod"/>
              </a:pPr>
              <a:endParaRPr lang="el-GR" sz="2500" dirty="0"/>
            </a:p>
            <a:p>
              <a:pPr marL="342900" indent="-342900">
                <a:buFont typeface="+mj-lt"/>
                <a:buAutoNum type="arabicPeriod"/>
              </a:pPr>
              <a:r>
                <a:rPr lang="el-GR" sz="2500" dirty="0"/>
                <a:t>Μελέτη Αξιοποίησης Κυτταρικών Υπολειμμάτων Εκχύλισης (ΚΥΕ) Πρωτεϊνών</a:t>
              </a:r>
            </a:p>
            <a:p>
              <a:r>
                <a:rPr lang="el-GR" sz="2500" dirty="0"/>
                <a:t> </a:t>
              </a:r>
              <a:endParaRPr lang="en-US" sz="2500" dirty="0"/>
            </a:p>
            <a:p>
              <a:r>
                <a:rPr lang="el-GR" sz="2500" u="sng" dirty="0"/>
                <a:t>Γενικά</a:t>
              </a:r>
            </a:p>
            <a:p>
              <a:pPr marL="342900" indent="-342900">
                <a:buFont typeface="Arial" panose="020B0604020202020204" pitchFamily="34" charset="0"/>
                <a:buChar char="•"/>
              </a:pPr>
              <a:r>
                <a:rPr lang="el-GR" sz="2500" dirty="0"/>
                <a:t>Μέτρηση ολικού και επιφανειακού ελαίου για ποσοτικοποίηση αποτελεσμάτων</a:t>
              </a:r>
            </a:p>
            <a:p>
              <a:pPr marL="342900" indent="-342900">
                <a:buFont typeface="Arial" panose="020B0604020202020204" pitchFamily="34" charset="0"/>
                <a:buChar char="•"/>
              </a:pPr>
              <a:r>
                <a:rPr lang="el-GR" sz="2500" dirty="0"/>
                <a:t>Για έλαιο ρίγανης μετρήθηκε καρβακρόλη, για λυκοπένιο ολικά καροτενοειδή</a:t>
              </a:r>
            </a:p>
            <a:p>
              <a:pPr marL="342900" indent="-342900">
                <a:buFont typeface="Arial" panose="020B0604020202020204" pitchFamily="34" charset="0"/>
                <a:buChar char="•"/>
              </a:pPr>
              <a:r>
                <a:rPr lang="el-GR" sz="2500" dirty="0"/>
                <a:t>Έλαιο ρίγανης χρησιμοποιήθηκε αυτούσιο, λυκοπένιο αραιώθηκε σε ηλιέλαιο, τελικής συγκέντρωσης  0.05% </a:t>
              </a:r>
              <a:r>
                <a:rPr lang="en-US" sz="2500" dirty="0"/>
                <a:t>w/v</a:t>
              </a:r>
              <a:endParaRPr lang="el-GR" sz="2500" dirty="0"/>
            </a:p>
            <a:p>
              <a:pPr marL="342900" indent="-342900">
                <a:buFont typeface="Arial" panose="020B0604020202020204" pitchFamily="34" charset="0"/>
                <a:buChar char="•"/>
              </a:pPr>
              <a:r>
                <a:rPr lang="el-GR" sz="2500" dirty="0"/>
                <a:t>Για έλαιο ρίγανης πολικός διαλύτης αιθανόλη, για λυκοπένιο ακετόνη</a:t>
              </a:r>
            </a:p>
          </p:txBody>
        </p:sp>
      </p:grpSp>
      <p:sp>
        <p:nvSpPr>
          <p:cNvPr id="211" name="TextBox 210">
            <a:extLst>
              <a:ext uri="{FF2B5EF4-FFF2-40B4-BE49-F238E27FC236}">
                <a16:creationId xmlns:a16="http://schemas.microsoft.com/office/drawing/2014/main" id="{C7F8929C-3CCD-356D-6825-CD9DE8431D76}"/>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56" name="Ομάδα 155">
            <a:extLst>
              <a:ext uri="{FF2B5EF4-FFF2-40B4-BE49-F238E27FC236}">
                <a16:creationId xmlns:a16="http://schemas.microsoft.com/office/drawing/2014/main" id="{AB7438D5-A0D7-EEE0-0450-7EFC938D9FFA}"/>
              </a:ext>
            </a:extLst>
          </p:cNvPr>
          <p:cNvGrpSpPr/>
          <p:nvPr/>
        </p:nvGrpSpPr>
        <p:grpSpPr>
          <a:xfrm>
            <a:off x="-13036951" y="-13948"/>
            <a:ext cx="13036951" cy="6869202"/>
            <a:chOff x="14326068" y="-1383158"/>
            <a:chExt cx="13036951" cy="6869202"/>
          </a:xfrm>
        </p:grpSpPr>
        <p:grpSp>
          <p:nvGrpSpPr>
            <p:cNvPr id="159" name="Ομάδα 158">
              <a:extLst>
                <a:ext uri="{FF2B5EF4-FFF2-40B4-BE49-F238E27FC236}">
                  <a16:creationId xmlns:a16="http://schemas.microsoft.com/office/drawing/2014/main" id="{B78C2194-EC97-2ED0-929E-95B0769E06C2}"/>
                </a:ext>
              </a:extLst>
            </p:cNvPr>
            <p:cNvGrpSpPr/>
            <p:nvPr/>
          </p:nvGrpSpPr>
          <p:grpSpPr>
            <a:xfrm>
              <a:off x="14326068" y="-1379458"/>
              <a:ext cx="13036951" cy="6865502"/>
              <a:chOff x="-226715" y="7296230"/>
              <a:chExt cx="13036951" cy="6865502"/>
            </a:xfrm>
          </p:grpSpPr>
          <p:grpSp>
            <p:nvGrpSpPr>
              <p:cNvPr id="161" name="Ομάδα 160">
                <a:extLst>
                  <a:ext uri="{FF2B5EF4-FFF2-40B4-BE49-F238E27FC236}">
                    <a16:creationId xmlns:a16="http://schemas.microsoft.com/office/drawing/2014/main" id="{5F087385-E8E1-7037-4209-75DE2EDF8E12}"/>
                  </a:ext>
                </a:extLst>
              </p:cNvPr>
              <p:cNvGrpSpPr/>
              <p:nvPr/>
            </p:nvGrpSpPr>
            <p:grpSpPr>
              <a:xfrm>
                <a:off x="618236" y="7303732"/>
                <a:ext cx="12192000" cy="6858000"/>
                <a:chOff x="1310639" y="7470396"/>
                <a:chExt cx="12192000" cy="6858000"/>
              </a:xfrm>
            </p:grpSpPr>
            <p:sp>
              <p:nvSpPr>
                <p:cNvPr id="163" name="Ορθογώνιο 162">
                  <a:extLst>
                    <a:ext uri="{FF2B5EF4-FFF2-40B4-BE49-F238E27FC236}">
                      <a16:creationId xmlns:a16="http://schemas.microsoft.com/office/drawing/2014/main" id="{D63D0949-D034-127C-9499-44CD013FE0FB}"/>
                    </a:ext>
                  </a:extLst>
                </p:cNvPr>
                <p:cNvSpPr/>
                <p:nvPr/>
              </p:nvSpPr>
              <p:spPr>
                <a:xfrm>
                  <a:off x="1310639" y="7470396"/>
                  <a:ext cx="12192000" cy="685800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4" name="TextBox 163">
                  <a:extLst>
                    <a:ext uri="{FF2B5EF4-FFF2-40B4-BE49-F238E27FC236}">
                      <a16:creationId xmlns:a16="http://schemas.microsoft.com/office/drawing/2014/main" id="{6A1BDD8B-9284-8BF4-BD17-78FE53AA88FD}"/>
                    </a:ext>
                  </a:extLst>
                </p:cNvPr>
                <p:cNvSpPr txBox="1"/>
                <p:nvPr/>
              </p:nvSpPr>
              <p:spPr>
                <a:xfrm>
                  <a:off x="6115142" y="7511624"/>
                  <a:ext cx="2332278" cy="1015663"/>
                </a:xfrm>
                <a:prstGeom prst="rect">
                  <a:avLst/>
                </a:prstGeom>
                <a:solidFill>
                  <a:srgbClr val="5E913B"/>
                </a:solidFill>
              </p:spPr>
              <p:txBody>
                <a:bodyPr wrap="square" rtlCol="0">
                  <a:spAutoFit/>
                </a:bodyPr>
                <a:lstStyle/>
                <a:p>
                  <a:pPr algn="ctr"/>
                  <a:r>
                    <a:rPr lang="el-GR" sz="6000" dirty="0">
                      <a:ln>
                        <a:solidFill>
                          <a:srgbClr val="FFC000"/>
                        </a:solidFill>
                      </a:ln>
                      <a:solidFill>
                        <a:srgbClr val="FFC000"/>
                      </a:solidFill>
                      <a:latin typeface="Calibri" panose="020F0502020204030204"/>
                    </a:rPr>
                    <a:t>1</a:t>
                  </a:r>
                  <a:r>
                    <a:rPr lang="en-US" sz="6000" dirty="0">
                      <a:ln>
                        <a:solidFill>
                          <a:srgbClr val="FFC000"/>
                        </a:solidFill>
                      </a:ln>
                      <a:solidFill>
                        <a:srgbClr val="FFC000"/>
                      </a:solidFill>
                      <a:latin typeface="Calibri" panose="020F0502020204030204"/>
                    </a:rPr>
                    <a:t> pH</a:t>
                  </a:r>
                  <a:endParaRPr lang="el-GR" sz="6000" dirty="0">
                    <a:ln>
                      <a:solidFill>
                        <a:srgbClr val="FFC000"/>
                      </a:solidFill>
                    </a:ln>
                    <a:solidFill>
                      <a:srgbClr val="FFC000"/>
                    </a:solidFill>
                    <a:latin typeface="Calibri" panose="020F0502020204030204"/>
                  </a:endParaRPr>
                </a:p>
              </p:txBody>
            </p:sp>
            <p:grpSp>
              <p:nvGrpSpPr>
                <p:cNvPr id="165" name="Ομάδα 164">
                  <a:extLst>
                    <a:ext uri="{FF2B5EF4-FFF2-40B4-BE49-F238E27FC236}">
                      <a16:creationId xmlns:a16="http://schemas.microsoft.com/office/drawing/2014/main" id="{5ACC283A-01E5-ED41-4513-D9020C74A61D}"/>
                    </a:ext>
                  </a:extLst>
                </p:cNvPr>
                <p:cNvGrpSpPr/>
                <p:nvPr/>
              </p:nvGrpSpPr>
              <p:grpSpPr>
                <a:xfrm>
                  <a:off x="1923882" y="8836536"/>
                  <a:ext cx="10965514" cy="2921168"/>
                  <a:chOff x="1523762" y="8486059"/>
                  <a:chExt cx="10965514" cy="2921168"/>
                </a:xfrm>
              </p:grpSpPr>
              <p:sp>
                <p:nvSpPr>
                  <p:cNvPr id="167" name="Ορθογώνιο: Στρογγύλεμα γωνιών 166">
                    <a:extLst>
                      <a:ext uri="{FF2B5EF4-FFF2-40B4-BE49-F238E27FC236}">
                        <a16:creationId xmlns:a16="http://schemas.microsoft.com/office/drawing/2014/main" id="{39B3CED8-74C5-6A7D-8F8B-E5A786C7CD23}"/>
                      </a:ext>
                    </a:extLst>
                  </p:cNvPr>
                  <p:cNvSpPr/>
                  <p:nvPr/>
                </p:nvSpPr>
                <p:spPr>
                  <a:xfrm>
                    <a:off x="1523762" y="8486059"/>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6% </a:t>
                    </a:r>
                    <a:r>
                      <a:rPr lang="en-US" i="1" dirty="0"/>
                      <a:t>Chlorella</a:t>
                    </a:r>
                    <a:endParaRPr lang="el-GR" i="1" dirty="0"/>
                  </a:p>
                  <a:p>
                    <a:pPr algn="ctr"/>
                    <a:r>
                      <a:rPr lang="en-US" dirty="0"/>
                      <a:t>(</a:t>
                    </a:r>
                    <a:r>
                      <a:rPr lang="el-GR" dirty="0"/>
                      <a:t>6% έλαιο</a:t>
                    </a:r>
                    <a:r>
                      <a:rPr lang="en-US" dirty="0"/>
                      <a:t>)</a:t>
                    </a:r>
                    <a:endParaRPr lang="el-GR" dirty="0"/>
                  </a:p>
                  <a:p>
                    <a:pPr algn="ctr"/>
                    <a:r>
                      <a:rPr lang="el-GR" dirty="0"/>
                      <a:t>8.9% πολικού διαλύτη</a:t>
                    </a:r>
                  </a:p>
                </p:txBody>
              </p:sp>
              <p:sp>
                <p:nvSpPr>
                  <p:cNvPr id="168" name="Βέλος: Δεξιό 167">
                    <a:extLst>
                      <a:ext uri="{FF2B5EF4-FFF2-40B4-BE49-F238E27FC236}">
                        <a16:creationId xmlns:a16="http://schemas.microsoft.com/office/drawing/2014/main" id="{9FBEDA1A-C55E-F512-0D9D-8C0EF8C51DE1}"/>
                      </a:ext>
                    </a:extLst>
                  </p:cNvPr>
                  <p:cNvSpPr/>
                  <p:nvPr/>
                </p:nvSpPr>
                <p:spPr>
                  <a:xfrm>
                    <a:off x="3956420" y="8997909"/>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69" name="Ορθογώνιο: Στρογγύλεμα γωνιών 168">
                    <a:extLst>
                      <a:ext uri="{FF2B5EF4-FFF2-40B4-BE49-F238E27FC236}">
                        <a16:creationId xmlns:a16="http://schemas.microsoft.com/office/drawing/2014/main" id="{BE40A44F-F00E-0844-12D3-1E8E7891F043}"/>
                      </a:ext>
                    </a:extLst>
                  </p:cNvPr>
                  <p:cNvSpPr/>
                  <p:nvPr/>
                </p:nvSpPr>
                <p:spPr>
                  <a:xfrm>
                    <a:off x="4629274" y="8749157"/>
                    <a:ext cx="1608881"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Ρύθμιση </a:t>
                    </a:r>
                    <a:r>
                      <a:rPr lang="en-US" dirty="0"/>
                      <a:t>pH </a:t>
                    </a:r>
                  </a:p>
                  <a:p>
                    <a:pPr algn="ctr"/>
                    <a:r>
                      <a:rPr lang="en-US" b="1" dirty="0"/>
                      <a:t>5-12</a:t>
                    </a:r>
                    <a:endParaRPr lang="el-GR" b="1" dirty="0"/>
                  </a:p>
                </p:txBody>
              </p:sp>
              <p:sp>
                <p:nvSpPr>
                  <p:cNvPr id="172" name="Βέλος: Δεξιό 171">
                    <a:extLst>
                      <a:ext uri="{FF2B5EF4-FFF2-40B4-BE49-F238E27FC236}">
                        <a16:creationId xmlns:a16="http://schemas.microsoft.com/office/drawing/2014/main" id="{46EF44A1-F7E4-8448-BB1E-050F0B9835BD}"/>
                      </a:ext>
                    </a:extLst>
                  </p:cNvPr>
                  <p:cNvSpPr/>
                  <p:nvPr/>
                </p:nvSpPr>
                <p:spPr>
                  <a:xfrm>
                    <a:off x="6238155" y="899790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78" name="Ορθογώνιο: Στρογγύλεμα γωνιών 177">
                    <a:extLst>
                      <a:ext uri="{FF2B5EF4-FFF2-40B4-BE49-F238E27FC236}">
                        <a16:creationId xmlns:a16="http://schemas.microsoft.com/office/drawing/2014/main" id="{85B32FB8-3D7D-CB80-BBC8-36CCBF676237}"/>
                      </a:ext>
                    </a:extLst>
                  </p:cNvPr>
                  <p:cNvSpPr/>
                  <p:nvPr/>
                </p:nvSpPr>
                <p:spPr>
                  <a:xfrm>
                    <a:off x="6911009" y="8749156"/>
                    <a:ext cx="1608881"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Ελαίου</a:t>
                    </a:r>
                  </a:p>
                </p:txBody>
              </p:sp>
              <p:sp>
                <p:nvSpPr>
                  <p:cNvPr id="180" name="Βέλος: Δεξιό 179">
                    <a:extLst>
                      <a:ext uri="{FF2B5EF4-FFF2-40B4-BE49-F238E27FC236}">
                        <a16:creationId xmlns:a16="http://schemas.microsoft.com/office/drawing/2014/main" id="{EAF8ED03-5611-CF99-EF90-E6A0FDCAE512}"/>
                      </a:ext>
                    </a:extLst>
                  </p:cNvPr>
                  <p:cNvSpPr/>
                  <p:nvPr/>
                </p:nvSpPr>
                <p:spPr>
                  <a:xfrm>
                    <a:off x="8519890" y="8997909"/>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84" name="Ορθογώνιο: Στρογγύλεμα γωνιών 183">
                    <a:extLst>
                      <a:ext uri="{FF2B5EF4-FFF2-40B4-BE49-F238E27FC236}">
                        <a16:creationId xmlns:a16="http://schemas.microsoft.com/office/drawing/2014/main" id="{0A82ADF3-8AA4-9DF1-84C6-98164F8764B3}"/>
                      </a:ext>
                    </a:extLst>
                  </p:cNvPr>
                  <p:cNvSpPr/>
                  <p:nvPr/>
                </p:nvSpPr>
                <p:spPr>
                  <a:xfrm>
                    <a:off x="9226910" y="8749156"/>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Ανάδευση:</a:t>
                    </a:r>
                  </a:p>
                  <a:p>
                    <a:pPr algn="ctr"/>
                    <a:r>
                      <a:rPr lang="el-GR" dirty="0"/>
                      <a:t>2</a:t>
                    </a:r>
                    <a:r>
                      <a:rPr lang="en-US" dirty="0"/>
                      <a:t> h, 30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170</a:t>
                    </a:r>
                    <a:r>
                      <a:rPr lang="en-US" dirty="0">
                        <a:latin typeface="Calibri" panose="020F0502020204030204" pitchFamily="34" charset="0"/>
                        <a:ea typeface="Calibri" panose="020F0502020204030204" pitchFamily="34" charset="0"/>
                        <a:cs typeface="Arial" panose="020B0604020202020204" pitchFamily="34" charset="0"/>
                      </a:rPr>
                      <a:t> rpm</a:t>
                    </a:r>
                    <a:endParaRPr lang="el-GR" dirty="0"/>
                  </a:p>
                </p:txBody>
              </p:sp>
              <p:sp>
                <p:nvSpPr>
                  <p:cNvPr id="187" name="Βέλος: Αναστροφή 186">
                    <a:extLst>
                      <a:ext uri="{FF2B5EF4-FFF2-40B4-BE49-F238E27FC236}">
                        <a16:creationId xmlns:a16="http://schemas.microsoft.com/office/drawing/2014/main" id="{D747A752-DD50-CA23-8F9C-9EF10F676837}"/>
                      </a:ext>
                    </a:extLst>
                  </p:cNvPr>
                  <p:cNvSpPr/>
                  <p:nvPr/>
                </p:nvSpPr>
                <p:spPr>
                  <a:xfrm rot="5400000">
                    <a:off x="10951695" y="9572379"/>
                    <a:ext cx="1947402" cy="1127760"/>
                  </a:xfrm>
                  <a:prstGeom prst="uturnArrow">
                    <a:avLst>
                      <a:gd name="adj1" fmla="val 25000"/>
                      <a:gd name="adj2" fmla="val 25000"/>
                      <a:gd name="adj3" fmla="val 25000"/>
                      <a:gd name="adj4" fmla="val 43750"/>
                      <a:gd name="adj5" fmla="val 100000"/>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sp>
                <p:nvSpPr>
                  <p:cNvPr id="188" name="Ορθογώνιο: Στρογγύλεμα γωνιών 187">
                    <a:extLst>
                      <a:ext uri="{FF2B5EF4-FFF2-40B4-BE49-F238E27FC236}">
                        <a16:creationId xmlns:a16="http://schemas.microsoft.com/office/drawing/2014/main" id="{F3AB9582-95DE-D489-A080-2DF51E99F3C6}"/>
                      </a:ext>
                    </a:extLst>
                  </p:cNvPr>
                  <p:cNvSpPr/>
                  <p:nvPr/>
                </p:nvSpPr>
                <p:spPr>
                  <a:xfrm>
                    <a:off x="9241378" y="10304056"/>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10 min, </a:t>
                    </a:r>
                    <a:r>
                      <a:rPr lang="el-GR" dirty="0"/>
                      <a:t>8</a:t>
                    </a:r>
                    <a:r>
                      <a:rPr lang="en-US" dirty="0"/>
                      <a:t> </a:t>
                    </a:r>
                    <a:r>
                      <a:rPr lang="en-US" dirty="0" err="1"/>
                      <a:t>kG</a:t>
                    </a:r>
                    <a:endParaRPr lang="el-GR" dirty="0"/>
                  </a:p>
                </p:txBody>
              </p:sp>
              <p:sp>
                <p:nvSpPr>
                  <p:cNvPr id="189" name="Βέλος: Δεξιό 188">
                    <a:extLst>
                      <a:ext uri="{FF2B5EF4-FFF2-40B4-BE49-F238E27FC236}">
                        <a16:creationId xmlns:a16="http://schemas.microsoft.com/office/drawing/2014/main" id="{5BE1B164-7B00-9264-075C-2E09E5368EEE}"/>
                      </a:ext>
                    </a:extLst>
                  </p:cNvPr>
                  <p:cNvSpPr/>
                  <p:nvPr/>
                </p:nvSpPr>
                <p:spPr>
                  <a:xfrm rot="10800000">
                    <a:off x="8534358" y="10591800"/>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90" name="Ορθογώνιο: Στρογγύλεμα γωνιών 189">
                    <a:extLst>
                      <a:ext uri="{FF2B5EF4-FFF2-40B4-BE49-F238E27FC236}">
                        <a16:creationId xmlns:a16="http://schemas.microsoft.com/office/drawing/2014/main" id="{7F8792E7-FE2F-E6D2-E99D-5668A42F0486}"/>
                      </a:ext>
                    </a:extLst>
                  </p:cNvPr>
                  <p:cNvSpPr/>
                  <p:nvPr/>
                </p:nvSpPr>
                <p:spPr>
                  <a:xfrm>
                    <a:off x="6238155" y="10360596"/>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 </a:t>
                    </a:r>
                    <a:r>
                      <a:rPr lang="en-US" dirty="0"/>
                      <a:t>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191" name="Βέλος: Δεξιό 190">
                    <a:extLst>
                      <a:ext uri="{FF2B5EF4-FFF2-40B4-BE49-F238E27FC236}">
                        <a16:creationId xmlns:a16="http://schemas.microsoft.com/office/drawing/2014/main" id="{279F3573-D838-236F-9B7D-5A856593BD1D}"/>
                      </a:ext>
                    </a:extLst>
                  </p:cNvPr>
                  <p:cNvSpPr/>
                  <p:nvPr/>
                </p:nvSpPr>
                <p:spPr>
                  <a:xfrm rot="10800000">
                    <a:off x="5531135" y="10640316"/>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92" name="Ορθογώνιο: Στρογγύλεμα γωνιών 191">
                    <a:extLst>
                      <a:ext uri="{FF2B5EF4-FFF2-40B4-BE49-F238E27FC236}">
                        <a16:creationId xmlns:a16="http://schemas.microsoft.com/office/drawing/2014/main" id="{7F4C06EB-2AFB-6C0C-703B-0A04C29DBB0E}"/>
                      </a:ext>
                    </a:extLst>
                  </p:cNvPr>
                  <p:cNvSpPr/>
                  <p:nvPr/>
                </p:nvSpPr>
                <p:spPr>
                  <a:xfrm>
                    <a:off x="3227698" y="10391564"/>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 μ</a:t>
                    </a:r>
                    <a:r>
                      <a:rPr lang="en-US" dirty="0"/>
                      <a:t>m</a:t>
                    </a:r>
                    <a:endParaRPr lang="el-GR" dirty="0"/>
                  </a:p>
                </p:txBody>
              </p:sp>
            </p:grpSp>
            <p:pic>
              <p:nvPicPr>
                <p:cNvPr id="166" name="Γραφικό 165" descr="Δοκιμαστικοί σωλήνες με συμπαγές γέμισμα">
                  <a:extLst>
                    <a:ext uri="{FF2B5EF4-FFF2-40B4-BE49-F238E27FC236}">
                      <a16:creationId xmlns:a16="http://schemas.microsoft.com/office/drawing/2014/main" id="{08BBD8A6-B9F1-7F57-9AA9-48A565AAEB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19700" y="13169607"/>
                  <a:ext cx="914400" cy="914400"/>
                </a:xfrm>
                <a:prstGeom prst="rect">
                  <a:avLst/>
                </a:prstGeom>
              </p:spPr>
            </p:pic>
          </p:grpSp>
          <p:sp>
            <p:nvSpPr>
              <p:cNvPr id="162" name="Ισοσκελές τρίγωνο 161">
                <a:extLst>
                  <a:ext uri="{FF2B5EF4-FFF2-40B4-BE49-F238E27FC236}">
                    <a16:creationId xmlns:a16="http://schemas.microsoft.com/office/drawing/2014/main" id="{609F6C7E-F9E2-FBA9-4F8E-89B257A7E5D8}"/>
                  </a:ext>
                </a:extLst>
              </p:cNvPr>
              <p:cNvSpPr/>
              <p:nvPr/>
            </p:nvSpPr>
            <p:spPr>
              <a:xfrm rot="16200000">
                <a:off x="-440847" y="7510362"/>
                <a:ext cx="1273215" cy="844952"/>
              </a:xfrm>
              <a:prstGeom prst="triangle">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160" name="TextBox 159">
              <a:extLst>
                <a:ext uri="{FF2B5EF4-FFF2-40B4-BE49-F238E27FC236}">
                  <a16:creationId xmlns:a16="http://schemas.microsoft.com/office/drawing/2014/main" id="{D04EF48B-757E-6A57-B86C-018DB8A9583A}"/>
                </a:ext>
              </a:extLst>
            </p:cNvPr>
            <p:cNvSpPr txBox="1"/>
            <p:nvPr/>
          </p:nvSpPr>
          <p:spPr>
            <a:xfrm>
              <a:off x="15171019" y="-1383158"/>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5</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93" name="Ομάδα 192">
            <a:extLst>
              <a:ext uri="{FF2B5EF4-FFF2-40B4-BE49-F238E27FC236}">
                <a16:creationId xmlns:a16="http://schemas.microsoft.com/office/drawing/2014/main" id="{E8B1EFE6-BF6A-27BE-7C73-39F4C39A220C}"/>
              </a:ext>
            </a:extLst>
          </p:cNvPr>
          <p:cNvGrpSpPr/>
          <p:nvPr/>
        </p:nvGrpSpPr>
        <p:grpSpPr>
          <a:xfrm>
            <a:off x="-836883" y="-6831"/>
            <a:ext cx="13028198" cy="6864831"/>
            <a:chOff x="14436789" y="5704990"/>
            <a:chExt cx="13028198" cy="6864831"/>
          </a:xfrm>
        </p:grpSpPr>
        <p:grpSp>
          <p:nvGrpSpPr>
            <p:cNvPr id="197" name="Ομάδα 196">
              <a:extLst>
                <a:ext uri="{FF2B5EF4-FFF2-40B4-BE49-F238E27FC236}">
                  <a16:creationId xmlns:a16="http://schemas.microsoft.com/office/drawing/2014/main" id="{461BA68A-2F37-FE88-29AF-EAF9FC428F51}"/>
                </a:ext>
              </a:extLst>
            </p:cNvPr>
            <p:cNvGrpSpPr/>
            <p:nvPr/>
          </p:nvGrpSpPr>
          <p:grpSpPr>
            <a:xfrm>
              <a:off x="14436789" y="5704990"/>
              <a:ext cx="13028198" cy="6864831"/>
              <a:chOff x="14252975" y="11315332"/>
              <a:chExt cx="13028198" cy="6864831"/>
            </a:xfrm>
          </p:grpSpPr>
          <p:grpSp>
            <p:nvGrpSpPr>
              <p:cNvPr id="214" name="Ομάδα 213">
                <a:extLst>
                  <a:ext uri="{FF2B5EF4-FFF2-40B4-BE49-F238E27FC236}">
                    <a16:creationId xmlns:a16="http://schemas.microsoft.com/office/drawing/2014/main" id="{393F3F0E-F7BD-264B-0E10-C1A3A3DDD459}"/>
                  </a:ext>
                </a:extLst>
              </p:cNvPr>
              <p:cNvGrpSpPr/>
              <p:nvPr/>
            </p:nvGrpSpPr>
            <p:grpSpPr>
              <a:xfrm>
                <a:off x="14252975" y="11315332"/>
                <a:ext cx="13028198" cy="6864831"/>
                <a:chOff x="-217962" y="7296901"/>
                <a:chExt cx="13028198" cy="6864831"/>
              </a:xfrm>
              <a:solidFill>
                <a:srgbClr val="6DA945"/>
              </a:solidFill>
            </p:grpSpPr>
            <p:grpSp>
              <p:nvGrpSpPr>
                <p:cNvPr id="225" name="Ομάδα 224">
                  <a:extLst>
                    <a:ext uri="{FF2B5EF4-FFF2-40B4-BE49-F238E27FC236}">
                      <a16:creationId xmlns:a16="http://schemas.microsoft.com/office/drawing/2014/main" id="{3176C409-BF5B-78CD-370B-C4B2C6CFB512}"/>
                    </a:ext>
                  </a:extLst>
                </p:cNvPr>
                <p:cNvGrpSpPr/>
                <p:nvPr/>
              </p:nvGrpSpPr>
              <p:grpSpPr>
                <a:xfrm>
                  <a:off x="618236" y="7303732"/>
                  <a:ext cx="12192000" cy="6858000"/>
                  <a:chOff x="1310639" y="7470396"/>
                  <a:chExt cx="12192000" cy="6858000"/>
                </a:xfrm>
                <a:grpFill/>
              </p:grpSpPr>
              <p:sp>
                <p:nvSpPr>
                  <p:cNvPr id="227" name="Ορθογώνιο 226">
                    <a:extLst>
                      <a:ext uri="{FF2B5EF4-FFF2-40B4-BE49-F238E27FC236}">
                        <a16:creationId xmlns:a16="http://schemas.microsoft.com/office/drawing/2014/main" id="{4070B8A2-4F53-D9BC-4749-4F82A6D61064}"/>
                      </a:ext>
                    </a:extLst>
                  </p:cNvPr>
                  <p:cNvSpPr/>
                  <p:nvPr/>
                </p:nvSpPr>
                <p:spPr>
                  <a:xfrm>
                    <a:off x="1310639" y="7470396"/>
                    <a:ext cx="12192000" cy="6858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28" name="TextBox 227">
                    <a:extLst>
                      <a:ext uri="{FF2B5EF4-FFF2-40B4-BE49-F238E27FC236}">
                        <a16:creationId xmlns:a16="http://schemas.microsoft.com/office/drawing/2014/main" id="{A940C017-2A2D-5DB0-56D6-6B8FB33AFB10}"/>
                      </a:ext>
                    </a:extLst>
                  </p:cNvPr>
                  <p:cNvSpPr txBox="1"/>
                  <p:nvPr/>
                </p:nvSpPr>
                <p:spPr>
                  <a:xfrm>
                    <a:off x="4020204" y="7496430"/>
                    <a:ext cx="7532343" cy="1015663"/>
                  </a:xfrm>
                  <a:prstGeom prst="rect">
                    <a:avLst/>
                  </a:prstGeom>
                  <a:solidFill>
                    <a:srgbClr val="669E40"/>
                  </a:solidFill>
                </p:spPr>
                <p:txBody>
                  <a:bodyPr wrap="square" rtlCol="0">
                    <a:spAutoFit/>
                  </a:bodyPr>
                  <a:lstStyle/>
                  <a:p>
                    <a:pPr algn="ctr"/>
                    <a:r>
                      <a:rPr lang="en-US" sz="6000" dirty="0">
                        <a:ln>
                          <a:solidFill>
                            <a:srgbClr val="FFC000"/>
                          </a:solidFill>
                        </a:ln>
                        <a:solidFill>
                          <a:srgbClr val="FFC000"/>
                        </a:solidFill>
                        <a:latin typeface="Calibri" panose="020F0502020204030204"/>
                      </a:rPr>
                      <a:t>2 </a:t>
                    </a:r>
                    <a:r>
                      <a:rPr lang="el-GR" sz="6000" dirty="0">
                        <a:ln>
                          <a:solidFill>
                            <a:srgbClr val="FFC000"/>
                          </a:solidFill>
                        </a:ln>
                        <a:solidFill>
                          <a:srgbClr val="FFC000"/>
                        </a:solidFill>
                        <a:latin typeface="Calibri" panose="020F0502020204030204"/>
                      </a:rPr>
                      <a:t>Αναλογία και </a:t>
                    </a:r>
                    <a:r>
                      <a:rPr lang="en-US" sz="6000" dirty="0">
                        <a:ln>
                          <a:solidFill>
                            <a:srgbClr val="FFC000"/>
                          </a:solidFill>
                        </a:ln>
                        <a:solidFill>
                          <a:srgbClr val="FFC000"/>
                        </a:solidFill>
                        <a:latin typeface="Calibri" panose="020F0502020204030204"/>
                      </a:rPr>
                      <a:t>HPH</a:t>
                    </a:r>
                    <a:endParaRPr lang="el-GR" sz="6000" dirty="0">
                      <a:ln>
                        <a:solidFill>
                          <a:srgbClr val="FFC000"/>
                        </a:solidFill>
                      </a:ln>
                      <a:solidFill>
                        <a:srgbClr val="FFC000"/>
                      </a:solidFill>
                      <a:latin typeface="Calibri" panose="020F0502020204030204"/>
                    </a:endParaRPr>
                  </a:p>
                </p:txBody>
              </p:sp>
              <p:grpSp>
                <p:nvGrpSpPr>
                  <p:cNvPr id="229" name="Ομάδα 228">
                    <a:extLst>
                      <a:ext uri="{FF2B5EF4-FFF2-40B4-BE49-F238E27FC236}">
                        <a16:creationId xmlns:a16="http://schemas.microsoft.com/office/drawing/2014/main" id="{A208BAD7-B336-A8E9-A68C-69EC59F93587}"/>
                      </a:ext>
                    </a:extLst>
                  </p:cNvPr>
                  <p:cNvGrpSpPr/>
                  <p:nvPr/>
                </p:nvGrpSpPr>
                <p:grpSpPr>
                  <a:xfrm>
                    <a:off x="2894924" y="8837903"/>
                    <a:ext cx="9893444" cy="4330266"/>
                    <a:chOff x="2494804" y="8487426"/>
                    <a:chExt cx="9893444" cy="4330266"/>
                  </a:xfrm>
                  <a:grpFill/>
                </p:grpSpPr>
                <p:sp>
                  <p:nvSpPr>
                    <p:cNvPr id="231" name="Ορθογώνιο: Στρογγύλεμα γωνιών 230">
                      <a:extLst>
                        <a:ext uri="{FF2B5EF4-FFF2-40B4-BE49-F238E27FC236}">
                          <a16:creationId xmlns:a16="http://schemas.microsoft.com/office/drawing/2014/main" id="{4B15BE76-5C9E-04E7-036F-4A28630D3578}"/>
                        </a:ext>
                      </a:extLst>
                    </p:cNvPr>
                    <p:cNvSpPr/>
                    <p:nvPr/>
                  </p:nvSpPr>
                  <p:spPr>
                    <a:xfrm>
                      <a:off x="3215966" y="8487426"/>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a:p>
                      <a:pPr algn="ctr"/>
                      <a:r>
                        <a:rPr lang="el-GR" dirty="0"/>
                        <a:t>Σε ρυθμιστικό </a:t>
                      </a:r>
                      <a:r>
                        <a:rPr lang="en-US" dirty="0"/>
                        <a:t>pH 10 </a:t>
                      </a:r>
                      <a:r>
                        <a:rPr lang="en-US" sz="1800" dirty="0">
                          <a:effectLst/>
                          <a:latin typeface="Calibri" panose="020F0502020204030204" pitchFamily="34" charset="0"/>
                          <a:ea typeface="Calibri" panose="020F0502020204030204" pitchFamily="34" charset="0"/>
                          <a:cs typeface="Arial" panose="020B0604020202020204" pitchFamily="34" charset="0"/>
                        </a:rPr>
                        <a:t>Na</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2</a:t>
                      </a:r>
                      <a:r>
                        <a:rPr lang="en-US" sz="1800" dirty="0">
                          <a:effectLst/>
                          <a:latin typeface="Calibri" panose="020F0502020204030204" pitchFamily="34" charset="0"/>
                          <a:ea typeface="Calibri" panose="020F0502020204030204" pitchFamily="34" charset="0"/>
                          <a:cs typeface="Arial" panose="020B0604020202020204" pitchFamily="34" charset="0"/>
                        </a:rPr>
                        <a:t>CO</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3</a:t>
                      </a:r>
                      <a:r>
                        <a:rPr lang="el-GR" sz="1800" dirty="0">
                          <a:effectLst/>
                          <a:latin typeface="Calibri" panose="020F0502020204030204" pitchFamily="34" charset="0"/>
                          <a:ea typeface="Calibri" panose="020F0502020204030204" pitchFamily="34" charset="0"/>
                          <a:cs typeface="Arial" panose="020B0604020202020204" pitchFamily="34" charset="0"/>
                        </a:rPr>
                        <a:t>-</a:t>
                      </a:r>
                      <a:r>
                        <a:rPr lang="en-US" sz="1800" dirty="0" err="1">
                          <a:effectLst/>
                          <a:latin typeface="Calibri" panose="020F0502020204030204" pitchFamily="34" charset="0"/>
                          <a:ea typeface="Calibri" panose="020F0502020204030204" pitchFamily="34" charset="0"/>
                          <a:cs typeface="Arial" panose="020B0604020202020204" pitchFamily="34" charset="0"/>
                        </a:rPr>
                        <a:t>NaHCO</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3</a:t>
                      </a:r>
                      <a:r>
                        <a:rPr lang="en-US" sz="1800" baseline="-25000" dirty="0">
                          <a:effectLst/>
                          <a:latin typeface="Calibri" panose="020F0502020204030204" pitchFamily="34" charset="0"/>
                          <a:ea typeface="Calibri" panose="020F0502020204030204" pitchFamily="34" charset="0"/>
                          <a:cs typeface="Arial" panose="020B0604020202020204" pitchFamily="34" charset="0"/>
                        </a:rPr>
                        <a:t> </a:t>
                      </a:r>
                      <a:r>
                        <a:rPr lang="el-GR" dirty="0"/>
                        <a:t> </a:t>
                      </a:r>
                    </a:p>
                  </p:txBody>
                </p:sp>
                <p:sp>
                  <p:nvSpPr>
                    <p:cNvPr id="232" name="Βέλος: Δεξιό 231">
                      <a:extLst>
                        <a:ext uri="{FF2B5EF4-FFF2-40B4-BE49-F238E27FC236}">
                          <a16:creationId xmlns:a16="http://schemas.microsoft.com/office/drawing/2014/main" id="{5B0E6B96-D831-3FB2-7446-F1A819B45B58}"/>
                        </a:ext>
                      </a:extLst>
                    </p:cNvPr>
                    <p:cNvSpPr/>
                    <p:nvPr/>
                  </p:nvSpPr>
                  <p:spPr>
                    <a:xfrm>
                      <a:off x="5648624" y="8999276"/>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33" name="Ορθογώνιο: Στρογγύλεμα γωνιών 232">
                      <a:extLst>
                        <a:ext uri="{FF2B5EF4-FFF2-40B4-BE49-F238E27FC236}">
                          <a16:creationId xmlns:a16="http://schemas.microsoft.com/office/drawing/2014/main" id="{225E6221-BD66-DE40-21F6-403A9DF66F8F}"/>
                        </a:ext>
                      </a:extLst>
                    </p:cNvPr>
                    <p:cNvSpPr/>
                    <p:nvPr/>
                  </p:nvSpPr>
                  <p:spPr>
                    <a:xfrm>
                      <a:off x="6321478" y="8487426"/>
                      <a:ext cx="2333714" cy="145330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ελαίου αναλογίας</a:t>
                      </a:r>
                    </a:p>
                    <a:p>
                      <a:pPr algn="ctr"/>
                      <a:r>
                        <a:rPr lang="el-GR" b="1" dirty="0"/>
                        <a:t>2/4, 3/4, 4/4</a:t>
                      </a:r>
                    </a:p>
                  </p:txBody>
                </p:sp>
                <p:sp>
                  <p:nvSpPr>
                    <p:cNvPr id="234" name="Βέλος: Δεξιό 233">
                      <a:extLst>
                        <a:ext uri="{FF2B5EF4-FFF2-40B4-BE49-F238E27FC236}">
                          <a16:creationId xmlns:a16="http://schemas.microsoft.com/office/drawing/2014/main" id="{AD82AD18-DDEC-D144-8EB2-91C54D0EE79A}"/>
                        </a:ext>
                      </a:extLst>
                    </p:cNvPr>
                    <p:cNvSpPr/>
                    <p:nvPr/>
                  </p:nvSpPr>
                  <p:spPr>
                    <a:xfrm>
                      <a:off x="8655192" y="9015570"/>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35" name="Ορθογώνιο: Στρογγύλεμα γωνιών 234">
                      <a:extLst>
                        <a:ext uri="{FF2B5EF4-FFF2-40B4-BE49-F238E27FC236}">
                          <a16:creationId xmlns:a16="http://schemas.microsoft.com/office/drawing/2014/main" id="{B20D5F8A-6D09-C4C9-655E-6B52778A738F}"/>
                        </a:ext>
                      </a:extLst>
                    </p:cNvPr>
                    <p:cNvSpPr/>
                    <p:nvPr/>
                  </p:nvSpPr>
                  <p:spPr>
                    <a:xfrm>
                      <a:off x="9362212" y="8749540"/>
                      <a:ext cx="189827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HSH</a:t>
                      </a:r>
                      <a:r>
                        <a:rPr lang="el-GR" dirty="0"/>
                        <a:t>:</a:t>
                      </a:r>
                      <a:endParaRPr lang="en-US" dirty="0"/>
                    </a:p>
                    <a:p>
                      <a:pPr algn="ctr"/>
                      <a:r>
                        <a:rPr lang="en-US" dirty="0"/>
                        <a:t>10 min, 8.5 </a:t>
                      </a:r>
                      <a:r>
                        <a:rPr lang="en-US" dirty="0" err="1"/>
                        <a:t>krpm</a:t>
                      </a:r>
                      <a:endParaRPr lang="el-GR" dirty="0"/>
                    </a:p>
                  </p:txBody>
                </p:sp>
                <p:sp>
                  <p:nvSpPr>
                    <p:cNvPr id="236" name="Ορθογώνιο: Στρογγύλεμα γωνιών 235">
                      <a:extLst>
                        <a:ext uri="{FF2B5EF4-FFF2-40B4-BE49-F238E27FC236}">
                          <a16:creationId xmlns:a16="http://schemas.microsoft.com/office/drawing/2014/main" id="{6F3A1F39-0A1C-A020-DF1B-022B22603EEE}"/>
                        </a:ext>
                      </a:extLst>
                    </p:cNvPr>
                    <p:cNvSpPr/>
                    <p:nvPr/>
                  </p:nvSpPr>
                  <p:spPr>
                    <a:xfrm>
                      <a:off x="8381673" y="10167606"/>
                      <a:ext cx="2878815" cy="13470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a:t>
                      </a:r>
                    </a:p>
                    <a:p>
                      <a:pPr algn="ctr"/>
                      <a:r>
                        <a:rPr lang="el-GR" b="1" dirty="0"/>
                        <a:t>1, 2, 4 περάσματα</a:t>
                      </a:r>
                    </a:p>
                    <a:p>
                      <a:pPr algn="ctr"/>
                      <a:r>
                        <a:rPr lang="el-GR" b="1" dirty="0"/>
                        <a:t>200, 300, 400, 600, 800 </a:t>
                      </a:r>
                      <a:r>
                        <a:rPr lang="en-US" b="1" dirty="0"/>
                        <a:t>bar</a:t>
                      </a:r>
                      <a:endParaRPr lang="el-GR" b="1" dirty="0"/>
                    </a:p>
                  </p:txBody>
                </p:sp>
                <p:sp>
                  <p:nvSpPr>
                    <p:cNvPr id="237" name="Βέλος: Αναστροφή 236">
                      <a:extLst>
                        <a:ext uri="{FF2B5EF4-FFF2-40B4-BE49-F238E27FC236}">
                          <a16:creationId xmlns:a16="http://schemas.microsoft.com/office/drawing/2014/main" id="{2428536D-D1BC-C928-F170-25C8C4335EF6}"/>
                        </a:ext>
                      </a:extLst>
                    </p:cNvPr>
                    <p:cNvSpPr/>
                    <p:nvPr/>
                  </p:nvSpPr>
                  <p:spPr>
                    <a:xfrm rot="5400000">
                      <a:off x="10850667" y="9538942"/>
                      <a:ext cx="1947402" cy="1127760"/>
                    </a:xfrm>
                    <a:prstGeom prst="uturnArrow">
                      <a:avLst>
                        <a:gd name="adj1" fmla="val 25000"/>
                        <a:gd name="adj2" fmla="val 25000"/>
                        <a:gd name="adj3" fmla="val 25000"/>
                        <a:gd name="adj4" fmla="val 43750"/>
                        <a:gd name="adj5" fmla="val 100000"/>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38" name="Ορθογώνιο: Στρογγύλεμα γωνιών 237">
                      <a:extLst>
                        <a:ext uri="{FF2B5EF4-FFF2-40B4-BE49-F238E27FC236}">
                          <a16:creationId xmlns:a16="http://schemas.microsoft.com/office/drawing/2014/main" id="{72772677-9FD6-90B8-B573-65A3C05FFAE3}"/>
                        </a:ext>
                      </a:extLst>
                    </p:cNvPr>
                    <p:cNvSpPr/>
                    <p:nvPr/>
                  </p:nvSpPr>
                  <p:spPr>
                    <a:xfrm>
                      <a:off x="5540594" y="10359115"/>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239" name="Βέλος: Δεξιό 238">
                      <a:extLst>
                        <a:ext uri="{FF2B5EF4-FFF2-40B4-BE49-F238E27FC236}">
                          <a16:creationId xmlns:a16="http://schemas.microsoft.com/office/drawing/2014/main" id="{7DA008D0-A229-BB83-AAF5-1101DE717DEC}"/>
                        </a:ext>
                      </a:extLst>
                    </p:cNvPr>
                    <p:cNvSpPr/>
                    <p:nvPr/>
                  </p:nvSpPr>
                  <p:spPr>
                    <a:xfrm rot="10800000">
                      <a:off x="7660733" y="10547461"/>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40" name="Ορθογώνιο: Στρογγύλεμα γωνιών 239">
                      <a:extLst>
                        <a:ext uri="{FF2B5EF4-FFF2-40B4-BE49-F238E27FC236}">
                          <a16:creationId xmlns:a16="http://schemas.microsoft.com/office/drawing/2014/main" id="{2AE7E564-1DAE-68BB-BC2D-E6FC010CC402}"/>
                        </a:ext>
                      </a:extLst>
                    </p:cNvPr>
                    <p:cNvSpPr/>
                    <p:nvPr/>
                  </p:nvSpPr>
                  <p:spPr>
                    <a:xfrm>
                      <a:off x="2494804" y="10298709"/>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241" name="Βέλος: Δεξιό 240">
                      <a:extLst>
                        <a:ext uri="{FF2B5EF4-FFF2-40B4-BE49-F238E27FC236}">
                          <a16:creationId xmlns:a16="http://schemas.microsoft.com/office/drawing/2014/main" id="{B8CEF5D5-C36F-CF6A-5659-31E3DE7F99F8}"/>
                        </a:ext>
                      </a:extLst>
                    </p:cNvPr>
                    <p:cNvSpPr/>
                    <p:nvPr/>
                  </p:nvSpPr>
                  <p:spPr>
                    <a:xfrm rot="10800000">
                      <a:off x="4799345" y="10547461"/>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42" name="Ορθογώνιο: Στρογγύλεμα γωνιών 241">
                      <a:extLst>
                        <a:ext uri="{FF2B5EF4-FFF2-40B4-BE49-F238E27FC236}">
                          <a16:creationId xmlns:a16="http://schemas.microsoft.com/office/drawing/2014/main" id="{B2467F1F-69E4-3547-FE41-455466E7F326}"/>
                        </a:ext>
                      </a:extLst>
                    </p:cNvPr>
                    <p:cNvSpPr/>
                    <p:nvPr/>
                  </p:nvSpPr>
                  <p:spPr>
                    <a:xfrm>
                      <a:off x="2503142" y="11802029"/>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grpSp>
              <p:pic>
                <p:nvPicPr>
                  <p:cNvPr id="230" name="Γραφικό 229" descr="Δοκιμαστικοί σωλήνες με συμπαγές γέμισμα">
                    <a:extLst>
                      <a:ext uri="{FF2B5EF4-FFF2-40B4-BE49-F238E27FC236}">
                        <a16:creationId xmlns:a16="http://schemas.microsoft.com/office/drawing/2014/main" id="{A558CAA6-1901-7424-4739-010CC96516FE}"/>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6883288" y="13294490"/>
                    <a:ext cx="914400" cy="914400"/>
                  </a:xfrm>
                  <a:prstGeom prst="rect">
                    <a:avLst/>
                  </a:prstGeom>
                </p:spPr>
              </p:pic>
            </p:grpSp>
            <p:sp>
              <p:nvSpPr>
                <p:cNvPr id="226" name="Ισοσκελές τρίγωνο 225">
                  <a:extLst>
                    <a:ext uri="{FF2B5EF4-FFF2-40B4-BE49-F238E27FC236}">
                      <a16:creationId xmlns:a16="http://schemas.microsoft.com/office/drawing/2014/main" id="{07A6BC86-EC4E-8920-1A9E-DE30A7999F4C}"/>
                    </a:ext>
                  </a:extLst>
                </p:cNvPr>
                <p:cNvSpPr/>
                <p:nvPr/>
              </p:nvSpPr>
              <p:spPr>
                <a:xfrm rot="16200000">
                  <a:off x="-432094" y="7511033"/>
                  <a:ext cx="1273215" cy="844952"/>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224" name="Βέλος: Αναστροφή 223">
                <a:extLst>
                  <a:ext uri="{FF2B5EF4-FFF2-40B4-BE49-F238E27FC236}">
                    <a16:creationId xmlns:a16="http://schemas.microsoft.com/office/drawing/2014/main" id="{C4F1B3FC-AF49-C324-3A96-47E78C10840D}"/>
                  </a:ext>
                </a:extLst>
              </p:cNvPr>
              <p:cNvSpPr/>
              <p:nvPr/>
            </p:nvSpPr>
            <p:spPr>
              <a:xfrm rot="16200000" flipH="1">
                <a:off x="15134979" y="15281323"/>
                <a:ext cx="1947402" cy="1127760"/>
              </a:xfrm>
              <a:prstGeom prst="uturnArrow">
                <a:avLst>
                  <a:gd name="adj1" fmla="val 25000"/>
                  <a:gd name="adj2" fmla="val 25000"/>
                  <a:gd name="adj3" fmla="val 25000"/>
                  <a:gd name="adj4" fmla="val 5513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grpSp>
        <p:sp>
          <p:nvSpPr>
            <p:cNvPr id="213" name="TextBox 212">
              <a:extLst>
                <a:ext uri="{FF2B5EF4-FFF2-40B4-BE49-F238E27FC236}">
                  <a16:creationId xmlns:a16="http://schemas.microsoft.com/office/drawing/2014/main" id="{C6B2BC32-AB8C-3DB5-CF0B-72DB9620E8AD}"/>
                </a:ext>
              </a:extLst>
            </p:cNvPr>
            <p:cNvSpPr txBox="1"/>
            <p:nvPr/>
          </p:nvSpPr>
          <p:spPr>
            <a:xfrm>
              <a:off x="15205247" y="572621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43" name="Ομάδα 242">
            <a:extLst>
              <a:ext uri="{FF2B5EF4-FFF2-40B4-BE49-F238E27FC236}">
                <a16:creationId xmlns:a16="http://schemas.microsoft.com/office/drawing/2014/main" id="{9C8AE146-18F0-48BE-7D60-2D65C4D4A38A}"/>
              </a:ext>
            </a:extLst>
          </p:cNvPr>
          <p:cNvGrpSpPr/>
          <p:nvPr/>
        </p:nvGrpSpPr>
        <p:grpSpPr>
          <a:xfrm>
            <a:off x="11315315" y="-38828"/>
            <a:ext cx="13036951" cy="6886175"/>
            <a:chOff x="14555517" y="13044934"/>
            <a:chExt cx="13036951" cy="6886175"/>
          </a:xfrm>
        </p:grpSpPr>
        <p:grpSp>
          <p:nvGrpSpPr>
            <p:cNvPr id="244" name="Ομάδα 243">
              <a:extLst>
                <a:ext uri="{FF2B5EF4-FFF2-40B4-BE49-F238E27FC236}">
                  <a16:creationId xmlns:a16="http://schemas.microsoft.com/office/drawing/2014/main" id="{9311BF60-EE24-85C5-102B-5B67B625234F}"/>
                </a:ext>
              </a:extLst>
            </p:cNvPr>
            <p:cNvGrpSpPr/>
            <p:nvPr/>
          </p:nvGrpSpPr>
          <p:grpSpPr>
            <a:xfrm>
              <a:off x="14555517" y="13073108"/>
              <a:ext cx="13036951" cy="6858001"/>
              <a:chOff x="14297943" y="18251520"/>
              <a:chExt cx="13036951" cy="6858001"/>
            </a:xfrm>
          </p:grpSpPr>
          <p:grpSp>
            <p:nvGrpSpPr>
              <p:cNvPr id="246" name="Ομάδα 245">
                <a:extLst>
                  <a:ext uri="{FF2B5EF4-FFF2-40B4-BE49-F238E27FC236}">
                    <a16:creationId xmlns:a16="http://schemas.microsoft.com/office/drawing/2014/main" id="{2CDE0944-A5E5-A325-D123-CEED68088E18}"/>
                  </a:ext>
                </a:extLst>
              </p:cNvPr>
              <p:cNvGrpSpPr/>
              <p:nvPr/>
            </p:nvGrpSpPr>
            <p:grpSpPr>
              <a:xfrm>
                <a:off x="14297943" y="18251520"/>
                <a:ext cx="13036951" cy="6858001"/>
                <a:chOff x="14271336" y="18206196"/>
                <a:chExt cx="13036951" cy="6858001"/>
              </a:xfrm>
            </p:grpSpPr>
            <p:sp>
              <p:nvSpPr>
                <p:cNvPr id="257" name="Ορθογώνιο 256">
                  <a:extLst>
                    <a:ext uri="{FF2B5EF4-FFF2-40B4-BE49-F238E27FC236}">
                      <a16:creationId xmlns:a16="http://schemas.microsoft.com/office/drawing/2014/main" id="{FB694073-B526-B4C1-7B3B-FFDD86747F21}"/>
                    </a:ext>
                  </a:extLst>
                </p:cNvPr>
                <p:cNvSpPr/>
                <p:nvPr/>
              </p:nvSpPr>
              <p:spPr>
                <a:xfrm>
                  <a:off x="15116287" y="18206197"/>
                  <a:ext cx="12192000" cy="6858000"/>
                </a:xfrm>
                <a:prstGeom prst="rect">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58" name="Ισοσκελές τρίγωνο 257">
                  <a:extLst>
                    <a:ext uri="{FF2B5EF4-FFF2-40B4-BE49-F238E27FC236}">
                      <a16:creationId xmlns:a16="http://schemas.microsoft.com/office/drawing/2014/main" id="{33E82B90-D82D-2775-4B63-DAB0E303233C}"/>
                    </a:ext>
                  </a:extLst>
                </p:cNvPr>
                <p:cNvSpPr/>
                <p:nvPr/>
              </p:nvSpPr>
              <p:spPr>
                <a:xfrm rot="16200000">
                  <a:off x="14057204" y="18420328"/>
                  <a:ext cx="1273215" cy="844952"/>
                </a:xfrm>
                <a:prstGeom prst="triangle">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247" name="Ομάδα 246">
                <a:extLst>
                  <a:ext uri="{FF2B5EF4-FFF2-40B4-BE49-F238E27FC236}">
                    <a16:creationId xmlns:a16="http://schemas.microsoft.com/office/drawing/2014/main" id="{5F1EA365-5324-C38A-915C-D74D874531F5}"/>
                  </a:ext>
                </a:extLst>
              </p:cNvPr>
              <p:cNvGrpSpPr/>
              <p:nvPr/>
            </p:nvGrpSpPr>
            <p:grpSpPr>
              <a:xfrm>
                <a:off x="17221993" y="19153145"/>
                <a:ext cx="8014819" cy="5127630"/>
                <a:chOff x="15424539" y="19223151"/>
                <a:chExt cx="8014819" cy="5127630"/>
              </a:xfrm>
            </p:grpSpPr>
            <p:sp>
              <p:nvSpPr>
                <p:cNvPr id="250" name="Ορθογώνιο: Στρογγύλεμα γωνιών 249">
                  <a:extLst>
                    <a:ext uri="{FF2B5EF4-FFF2-40B4-BE49-F238E27FC236}">
                      <a16:creationId xmlns:a16="http://schemas.microsoft.com/office/drawing/2014/main" id="{B1F5AD2A-540F-FBEF-AA89-391380C5D96F}"/>
                    </a:ext>
                  </a:extLst>
                </p:cNvPr>
                <p:cNvSpPr/>
                <p:nvPr/>
              </p:nvSpPr>
              <p:spPr>
                <a:xfrm>
                  <a:off x="15424539" y="19223151"/>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Ζύγιση</a:t>
                  </a:r>
                  <a:r>
                    <a:rPr lang="en-US" dirty="0"/>
                    <a:t> 50 mg </a:t>
                  </a:r>
                  <a:r>
                    <a:rPr lang="el-GR" dirty="0"/>
                    <a:t>ξηρών καψουλών</a:t>
                  </a:r>
                  <a:r>
                    <a:rPr lang="el-GR" baseline="-25000" dirty="0">
                      <a:latin typeface="Calibri" panose="020F0502020204030204" pitchFamily="34" charset="0"/>
                      <a:ea typeface="Calibri" panose="020F0502020204030204" pitchFamily="34" charset="0"/>
                      <a:cs typeface="Arial" panose="020B0604020202020204" pitchFamily="34" charset="0"/>
                    </a:rPr>
                    <a:t> </a:t>
                  </a:r>
                  <a:r>
                    <a:rPr lang="en-US" sz="1800" baseline="-25000" dirty="0">
                      <a:effectLst/>
                      <a:latin typeface="Calibri" panose="020F0502020204030204" pitchFamily="34" charset="0"/>
                      <a:ea typeface="Calibri" panose="020F0502020204030204" pitchFamily="34" charset="0"/>
                      <a:cs typeface="Arial" panose="020B0604020202020204" pitchFamily="34" charset="0"/>
                    </a:rPr>
                    <a:t> </a:t>
                  </a:r>
                  <a:r>
                    <a:rPr lang="el-GR" i="1" dirty="0"/>
                    <a:t> </a:t>
                  </a:r>
                </a:p>
              </p:txBody>
            </p:sp>
            <p:sp>
              <p:nvSpPr>
                <p:cNvPr id="251" name="Ορθογώνιο: Στρογγύλεμα γωνιών 250">
                  <a:extLst>
                    <a:ext uri="{FF2B5EF4-FFF2-40B4-BE49-F238E27FC236}">
                      <a16:creationId xmlns:a16="http://schemas.microsoft.com/office/drawing/2014/main" id="{5B0ED341-9CC8-9F9F-F0DE-9F6D37D74D5F}"/>
                    </a:ext>
                  </a:extLst>
                </p:cNvPr>
                <p:cNvSpPr/>
                <p:nvPr/>
              </p:nvSpPr>
              <p:spPr>
                <a:xfrm>
                  <a:off x="15438139" y="22808920"/>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Παρασκευή Κορεσμένων δ/των Αλάτων</a:t>
                  </a:r>
                </a:p>
                <a:p>
                  <a:pPr algn="ctr"/>
                  <a:r>
                    <a:rPr lang="en-US" b="1" dirty="0"/>
                    <a:t>RH 43.14%-98.18%</a:t>
                  </a:r>
                  <a:endParaRPr lang="el-GR" b="1" dirty="0"/>
                </a:p>
              </p:txBody>
            </p:sp>
            <p:sp>
              <p:nvSpPr>
                <p:cNvPr id="252" name="Ορθογώνιο: Στρογγύλεμα γωνιών 251">
                  <a:extLst>
                    <a:ext uri="{FF2B5EF4-FFF2-40B4-BE49-F238E27FC236}">
                      <a16:creationId xmlns:a16="http://schemas.microsoft.com/office/drawing/2014/main" id="{B1AD6823-412A-995C-A13E-84791A932FFA}"/>
                    </a:ext>
                  </a:extLst>
                </p:cNvPr>
                <p:cNvSpPr/>
                <p:nvPr/>
              </p:nvSpPr>
              <p:spPr>
                <a:xfrm>
                  <a:off x="17593701" y="20979597"/>
                  <a:ext cx="2705979"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Αποθήκευση</a:t>
                  </a:r>
                </a:p>
                <a:p>
                  <a:pPr algn="ctr"/>
                  <a:r>
                    <a:rPr lang="el-GR" sz="1800" b="1" dirty="0">
                      <a:effectLst/>
                      <a:latin typeface="Calibri" panose="020F0502020204030204" pitchFamily="34" charset="0"/>
                      <a:ea typeface="Calibri" panose="020F0502020204030204" pitchFamily="34" charset="0"/>
                      <a:cs typeface="Arial" panose="020B0604020202020204" pitchFamily="34" charset="0"/>
                    </a:rPr>
                    <a:t>10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20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30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50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b="1" i="1" dirty="0"/>
                    <a:t> </a:t>
                  </a:r>
                </a:p>
              </p:txBody>
            </p:sp>
            <p:sp>
              <p:nvSpPr>
                <p:cNvPr id="253" name="Βέλος: Με γωνία 252">
                  <a:extLst>
                    <a:ext uri="{FF2B5EF4-FFF2-40B4-BE49-F238E27FC236}">
                      <a16:creationId xmlns:a16="http://schemas.microsoft.com/office/drawing/2014/main" id="{B458E564-5098-1938-5D86-AEBEDB7F52E8}"/>
                    </a:ext>
                  </a:extLst>
                </p:cNvPr>
                <p:cNvSpPr/>
                <p:nvPr/>
              </p:nvSpPr>
              <p:spPr>
                <a:xfrm rot="5400000">
                  <a:off x="17961043" y="19696028"/>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54" name="Βέλος: Δεξιό 253">
                  <a:extLst>
                    <a:ext uri="{FF2B5EF4-FFF2-40B4-BE49-F238E27FC236}">
                      <a16:creationId xmlns:a16="http://schemas.microsoft.com/office/drawing/2014/main" id="{FE180D31-2EB6-F861-9070-A7EB3D5DF12A}"/>
                    </a:ext>
                  </a:extLst>
                </p:cNvPr>
                <p:cNvSpPr/>
                <p:nvPr/>
              </p:nvSpPr>
              <p:spPr>
                <a:xfrm>
                  <a:off x="20299680" y="21582273"/>
                  <a:ext cx="707020" cy="518160"/>
                </a:xfrm>
                <a:prstGeom prst="rightArrow">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55" name="Βέλος: Με γωνία 254">
                  <a:extLst>
                    <a:ext uri="{FF2B5EF4-FFF2-40B4-BE49-F238E27FC236}">
                      <a16:creationId xmlns:a16="http://schemas.microsoft.com/office/drawing/2014/main" id="{8A6534D9-C1E7-6472-9F7E-04FFA6997D9C}"/>
                    </a:ext>
                  </a:extLst>
                </p:cNvPr>
                <p:cNvSpPr/>
                <p:nvPr/>
              </p:nvSpPr>
              <p:spPr>
                <a:xfrm rot="16200000" flipV="1">
                  <a:off x="17974644" y="22417613"/>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sp>
              <p:nvSpPr>
                <p:cNvPr id="256" name="Ορθογώνιο: Στρογγύλεμα γωνιών 255">
                  <a:extLst>
                    <a:ext uri="{FF2B5EF4-FFF2-40B4-BE49-F238E27FC236}">
                      <a16:creationId xmlns:a16="http://schemas.microsoft.com/office/drawing/2014/main" id="{2FFDB6FC-3B0F-DA27-9C7B-38BAE8963B90}"/>
                    </a:ext>
                  </a:extLst>
                </p:cNvPr>
                <p:cNvSpPr/>
                <p:nvPr/>
              </p:nvSpPr>
              <p:spPr>
                <a:xfrm>
                  <a:off x="21006700" y="21070422"/>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Δειγματοληψία:</a:t>
                  </a:r>
                </a:p>
                <a:p>
                  <a:pPr algn="ctr"/>
                  <a:r>
                    <a:rPr lang="el-GR" dirty="0"/>
                    <a:t>Έλαιο Ρίγανης 14 </a:t>
                  </a:r>
                  <a:r>
                    <a:rPr lang="en-US" dirty="0"/>
                    <a:t>d</a:t>
                  </a:r>
                </a:p>
                <a:p>
                  <a:pPr algn="ctr"/>
                  <a:r>
                    <a:rPr lang="el-GR" dirty="0"/>
                    <a:t>Λυκοπένιο 30 </a:t>
                  </a:r>
                  <a:r>
                    <a:rPr lang="en-US" dirty="0"/>
                    <a:t>d</a:t>
                  </a:r>
                  <a:endParaRPr lang="el-GR" dirty="0"/>
                </a:p>
              </p:txBody>
            </p:sp>
          </p:grpSp>
          <p:sp>
            <p:nvSpPr>
              <p:cNvPr id="248" name="TextBox 247">
                <a:extLst>
                  <a:ext uri="{FF2B5EF4-FFF2-40B4-BE49-F238E27FC236}">
                    <a16:creationId xmlns:a16="http://schemas.microsoft.com/office/drawing/2014/main" id="{F334EA3D-6B24-5982-1B31-2251E72B7F01}"/>
                  </a:ext>
                </a:extLst>
              </p:cNvPr>
              <p:cNvSpPr txBox="1"/>
              <p:nvPr/>
            </p:nvSpPr>
            <p:spPr>
              <a:xfrm>
                <a:off x="15592744" y="18272116"/>
                <a:ext cx="11544688" cy="1015663"/>
              </a:xfrm>
              <a:prstGeom prst="rect">
                <a:avLst/>
              </a:prstGeom>
              <a:solidFill>
                <a:srgbClr val="6DA945"/>
              </a:solidFill>
            </p:spPr>
            <p:txBody>
              <a:bodyPr wrap="square" rtlCol="0">
                <a:spAutoFit/>
              </a:bodyPr>
              <a:lstStyle/>
              <a:p>
                <a:pPr algn="ctr"/>
                <a:r>
                  <a:rPr lang="en-US" sz="6000" dirty="0">
                    <a:ln>
                      <a:solidFill>
                        <a:srgbClr val="FFC000"/>
                      </a:solidFill>
                    </a:ln>
                    <a:solidFill>
                      <a:srgbClr val="FFC000"/>
                    </a:solidFill>
                    <a:latin typeface="Calibri" panose="020F0502020204030204"/>
                  </a:rPr>
                  <a:t>3 </a:t>
                </a:r>
                <a:r>
                  <a:rPr lang="el-GR" sz="6000" dirty="0">
                    <a:ln>
                      <a:solidFill>
                        <a:srgbClr val="FFC000"/>
                      </a:solidFill>
                    </a:ln>
                    <a:solidFill>
                      <a:srgbClr val="FFC000"/>
                    </a:solidFill>
                    <a:latin typeface="Calibri" panose="020F0502020204030204"/>
                  </a:rPr>
                  <a:t>Διατηρησιμότητα</a:t>
                </a:r>
              </a:p>
            </p:txBody>
          </p:sp>
          <p:pic>
            <p:nvPicPr>
              <p:cNvPr id="249" name="Γραφικό 248" descr="Δοκιμαστικοί σωλήνες με συμπαγές γέμισμα">
                <a:extLst>
                  <a:ext uri="{FF2B5EF4-FFF2-40B4-BE49-F238E27FC236}">
                    <a16:creationId xmlns:a16="http://schemas.microsoft.com/office/drawing/2014/main" id="{1CC3E1D6-B7A0-FA07-E96A-88BFCCE15853}"/>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245" name="TextBox 244">
              <a:extLst>
                <a:ext uri="{FF2B5EF4-FFF2-40B4-BE49-F238E27FC236}">
                  <a16:creationId xmlns:a16="http://schemas.microsoft.com/office/drawing/2014/main" id="{79477697-B54D-6A13-6E9E-B75EFE15C604}"/>
                </a:ext>
              </a:extLst>
            </p:cNvPr>
            <p:cNvSpPr txBox="1"/>
            <p:nvPr/>
          </p:nvSpPr>
          <p:spPr>
            <a:xfrm>
              <a:off x="15417860" y="1304493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7</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59" name="Ομάδα 258">
            <a:extLst>
              <a:ext uri="{FF2B5EF4-FFF2-40B4-BE49-F238E27FC236}">
                <a16:creationId xmlns:a16="http://schemas.microsoft.com/office/drawing/2014/main" id="{59EF4662-745F-9DF6-E8AF-C5A6BE1BCE41}"/>
              </a:ext>
            </a:extLst>
          </p:cNvPr>
          <p:cNvGrpSpPr/>
          <p:nvPr/>
        </p:nvGrpSpPr>
        <p:grpSpPr>
          <a:xfrm>
            <a:off x="23429856" y="-46779"/>
            <a:ext cx="13032437" cy="6902033"/>
            <a:chOff x="13816746" y="21261021"/>
            <a:chExt cx="13032437" cy="6902033"/>
          </a:xfrm>
        </p:grpSpPr>
        <p:grpSp>
          <p:nvGrpSpPr>
            <p:cNvPr id="260" name="Ομάδα 259">
              <a:extLst>
                <a:ext uri="{FF2B5EF4-FFF2-40B4-BE49-F238E27FC236}">
                  <a16:creationId xmlns:a16="http://schemas.microsoft.com/office/drawing/2014/main" id="{A409B60E-025D-3304-D92B-AADF4A389558}"/>
                </a:ext>
              </a:extLst>
            </p:cNvPr>
            <p:cNvGrpSpPr/>
            <p:nvPr/>
          </p:nvGrpSpPr>
          <p:grpSpPr>
            <a:xfrm>
              <a:off x="13816746" y="21305053"/>
              <a:ext cx="13032437" cy="6858001"/>
              <a:chOff x="14509353" y="18415897"/>
              <a:chExt cx="13032437" cy="6858001"/>
            </a:xfrm>
          </p:grpSpPr>
          <p:grpSp>
            <p:nvGrpSpPr>
              <p:cNvPr id="262" name="Ομάδα 261">
                <a:extLst>
                  <a:ext uri="{FF2B5EF4-FFF2-40B4-BE49-F238E27FC236}">
                    <a16:creationId xmlns:a16="http://schemas.microsoft.com/office/drawing/2014/main" id="{A9B3B193-EB9A-D9A9-F115-9A46B78DC7B7}"/>
                  </a:ext>
                </a:extLst>
              </p:cNvPr>
              <p:cNvGrpSpPr/>
              <p:nvPr/>
            </p:nvGrpSpPr>
            <p:grpSpPr>
              <a:xfrm>
                <a:off x="14509353" y="18415897"/>
                <a:ext cx="13032437" cy="6858001"/>
                <a:chOff x="14302457" y="18251520"/>
                <a:chExt cx="13032437" cy="6858001"/>
              </a:xfrm>
            </p:grpSpPr>
            <p:grpSp>
              <p:nvGrpSpPr>
                <p:cNvPr id="276" name="Ομάδα 275">
                  <a:extLst>
                    <a:ext uri="{FF2B5EF4-FFF2-40B4-BE49-F238E27FC236}">
                      <a16:creationId xmlns:a16="http://schemas.microsoft.com/office/drawing/2014/main" id="{D885F0D3-BA79-1D15-445F-284CC369F213}"/>
                    </a:ext>
                  </a:extLst>
                </p:cNvPr>
                <p:cNvGrpSpPr/>
                <p:nvPr/>
              </p:nvGrpSpPr>
              <p:grpSpPr>
                <a:xfrm>
                  <a:off x="14302457" y="18251520"/>
                  <a:ext cx="13032437" cy="6858001"/>
                  <a:chOff x="14275850" y="18206196"/>
                  <a:chExt cx="13032437" cy="6858001"/>
                </a:xfrm>
              </p:grpSpPr>
              <p:sp>
                <p:nvSpPr>
                  <p:cNvPr id="279" name="Ορθογώνιο 278">
                    <a:extLst>
                      <a:ext uri="{FF2B5EF4-FFF2-40B4-BE49-F238E27FC236}">
                        <a16:creationId xmlns:a16="http://schemas.microsoft.com/office/drawing/2014/main" id="{E4CF10C0-8F7D-8BD5-1F05-8ABEB3F109A6}"/>
                      </a:ext>
                    </a:extLst>
                  </p:cNvPr>
                  <p:cNvSpPr/>
                  <p:nvPr/>
                </p:nvSpPr>
                <p:spPr>
                  <a:xfrm>
                    <a:off x="15116287" y="18206197"/>
                    <a:ext cx="12192000" cy="6858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80" name="Ισοσκελές τρίγωνο 279">
                    <a:extLst>
                      <a:ext uri="{FF2B5EF4-FFF2-40B4-BE49-F238E27FC236}">
                        <a16:creationId xmlns:a16="http://schemas.microsoft.com/office/drawing/2014/main" id="{F074CEB6-06B4-C935-EFA9-6A32113A9A0D}"/>
                      </a:ext>
                    </a:extLst>
                  </p:cNvPr>
                  <p:cNvSpPr/>
                  <p:nvPr/>
                </p:nvSpPr>
                <p:spPr>
                  <a:xfrm rot="16200000">
                    <a:off x="14061718" y="18420328"/>
                    <a:ext cx="1273215" cy="844952"/>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277" name="TextBox 276">
                  <a:extLst>
                    <a:ext uri="{FF2B5EF4-FFF2-40B4-BE49-F238E27FC236}">
                      <a16:creationId xmlns:a16="http://schemas.microsoft.com/office/drawing/2014/main" id="{45A0F2DF-4BB2-7155-0AD3-C8A42A95AB1B}"/>
                    </a:ext>
                  </a:extLst>
                </p:cNvPr>
                <p:cNvSpPr txBox="1"/>
                <p:nvPr/>
              </p:nvSpPr>
              <p:spPr>
                <a:xfrm>
                  <a:off x="15515645" y="18272791"/>
                  <a:ext cx="11431323" cy="1015663"/>
                </a:xfrm>
                <a:prstGeom prst="rect">
                  <a:avLst/>
                </a:prstGeom>
                <a:solidFill>
                  <a:srgbClr val="80BC58"/>
                </a:solidFill>
              </p:spPr>
              <p:txBody>
                <a:bodyPr wrap="square" rtlCol="0">
                  <a:spAutoFit/>
                </a:bodyPr>
                <a:lstStyle/>
                <a:p>
                  <a:pPr algn="ctr"/>
                  <a:r>
                    <a:rPr lang="el-GR" sz="6000" dirty="0">
                      <a:ln>
                        <a:solidFill>
                          <a:srgbClr val="FFC000"/>
                        </a:solidFill>
                      </a:ln>
                      <a:solidFill>
                        <a:srgbClr val="FFC000"/>
                      </a:solidFill>
                      <a:latin typeface="Calibri" panose="020F0502020204030204"/>
                    </a:rPr>
                    <a:t>4</a:t>
                  </a:r>
                  <a:r>
                    <a:rPr lang="en-US" sz="6000" dirty="0">
                      <a:ln>
                        <a:solidFill>
                          <a:srgbClr val="FFC000"/>
                        </a:solidFill>
                      </a:ln>
                      <a:solidFill>
                        <a:srgbClr val="FFC000"/>
                      </a:solidFill>
                      <a:latin typeface="Calibri" panose="020F0502020204030204"/>
                    </a:rPr>
                    <a:t> </a:t>
                  </a:r>
                  <a:r>
                    <a:rPr lang="el-GR" sz="6000" dirty="0">
                      <a:ln>
                        <a:solidFill>
                          <a:srgbClr val="FFC000"/>
                        </a:solidFill>
                      </a:ln>
                      <a:solidFill>
                        <a:srgbClr val="FFC000"/>
                      </a:solidFill>
                      <a:latin typeface="Calibri" panose="020F0502020204030204"/>
                    </a:rPr>
                    <a:t>ΚΥΕ</a:t>
                  </a:r>
                </a:p>
              </p:txBody>
            </p:sp>
            <p:pic>
              <p:nvPicPr>
                <p:cNvPr id="278" name="Γραφικό 277" descr="Δοκιμαστικοί σωλήνες με συμπαγές γέμισμα">
                  <a:extLst>
                    <a:ext uri="{FF2B5EF4-FFF2-40B4-BE49-F238E27FC236}">
                      <a16:creationId xmlns:a16="http://schemas.microsoft.com/office/drawing/2014/main" id="{EA426FDF-5634-4182-7961-D032FAEA866A}"/>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263" name="Ορθογώνιο: Στρογγύλεμα γωνιών 262">
                <a:extLst>
                  <a:ext uri="{FF2B5EF4-FFF2-40B4-BE49-F238E27FC236}">
                    <a16:creationId xmlns:a16="http://schemas.microsoft.com/office/drawing/2014/main" id="{39DB5F9B-5C22-FAE9-B485-76D9DC5051EE}"/>
                  </a:ext>
                </a:extLst>
              </p:cNvPr>
              <p:cNvSpPr/>
              <p:nvPr/>
            </p:nvSpPr>
            <p:spPr>
              <a:xfrm>
                <a:off x="16000982" y="20034556"/>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p:txBody>
          </p:sp>
          <p:sp>
            <p:nvSpPr>
              <p:cNvPr id="264" name="Βέλος: Δεξιό 263">
                <a:extLst>
                  <a:ext uri="{FF2B5EF4-FFF2-40B4-BE49-F238E27FC236}">
                    <a16:creationId xmlns:a16="http://schemas.microsoft.com/office/drawing/2014/main" id="{6BC53D49-31DD-4833-6A63-C5F04EAABF6D}"/>
                  </a:ext>
                </a:extLst>
              </p:cNvPr>
              <p:cNvSpPr/>
              <p:nvPr/>
            </p:nvSpPr>
            <p:spPr>
              <a:xfrm>
                <a:off x="17677925" y="2029954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5" name="Ορθογώνιο: Στρογγύλεμα γωνιών 264">
                <a:extLst>
                  <a:ext uri="{FF2B5EF4-FFF2-40B4-BE49-F238E27FC236}">
                    <a16:creationId xmlns:a16="http://schemas.microsoft.com/office/drawing/2014/main" id="{839874DB-4F8C-9562-4A39-34A48B7FA7E6}"/>
                  </a:ext>
                </a:extLst>
              </p:cNvPr>
              <p:cNvSpPr/>
              <p:nvPr/>
            </p:nvSpPr>
            <p:spPr>
              <a:xfrm>
                <a:off x="18374048" y="19936252"/>
                <a:ext cx="2076094" cy="12337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 </a:t>
                </a:r>
              </a:p>
              <a:p>
                <a:pPr algn="ctr"/>
                <a:r>
                  <a:rPr lang="en-US" b="1" dirty="0"/>
                  <a:t>1,4 </a:t>
                </a:r>
                <a:r>
                  <a:rPr lang="el-GR" b="1" dirty="0"/>
                  <a:t>περάσματα</a:t>
                </a:r>
              </a:p>
              <a:p>
                <a:pPr algn="ctr"/>
                <a:r>
                  <a:rPr lang="el-GR" b="1" dirty="0"/>
                  <a:t>400, 600, 800 </a:t>
                </a:r>
                <a:r>
                  <a:rPr lang="en-US" b="1" dirty="0"/>
                  <a:t>bar</a:t>
                </a:r>
              </a:p>
            </p:txBody>
          </p:sp>
          <p:sp>
            <p:nvSpPr>
              <p:cNvPr id="266" name="Ορθογώνιο: Στρογγύλεμα γωνιών 265">
                <a:extLst>
                  <a:ext uri="{FF2B5EF4-FFF2-40B4-BE49-F238E27FC236}">
                    <a16:creationId xmlns:a16="http://schemas.microsoft.com/office/drawing/2014/main" id="{CA704D02-BEFB-8844-72D7-64AFD317E05F}"/>
                  </a:ext>
                </a:extLst>
              </p:cNvPr>
              <p:cNvSpPr/>
              <p:nvPr/>
            </p:nvSpPr>
            <p:spPr>
              <a:xfrm>
                <a:off x="21156349" y="20052521"/>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Ρύθμιση </a:t>
                </a:r>
                <a:r>
                  <a:rPr lang="en-US" dirty="0"/>
                  <a:t>pH</a:t>
                </a:r>
              </a:p>
              <a:p>
                <a:pPr algn="ctr"/>
                <a:r>
                  <a:rPr lang="en-US" dirty="0"/>
                  <a:t>13</a:t>
                </a:r>
                <a:endParaRPr lang="el-GR" dirty="0"/>
              </a:p>
            </p:txBody>
          </p:sp>
          <p:sp>
            <p:nvSpPr>
              <p:cNvPr id="267" name="Βέλος: Δεξιό 266">
                <a:extLst>
                  <a:ext uri="{FF2B5EF4-FFF2-40B4-BE49-F238E27FC236}">
                    <a16:creationId xmlns:a16="http://schemas.microsoft.com/office/drawing/2014/main" id="{0B345E6B-E729-F4F5-9252-09A49BAF8065}"/>
                  </a:ext>
                </a:extLst>
              </p:cNvPr>
              <p:cNvSpPr/>
              <p:nvPr/>
            </p:nvSpPr>
            <p:spPr>
              <a:xfrm>
                <a:off x="20465353" y="2029405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8" name="Βέλος: Δεξιό 267">
                <a:extLst>
                  <a:ext uri="{FF2B5EF4-FFF2-40B4-BE49-F238E27FC236}">
                    <a16:creationId xmlns:a16="http://schemas.microsoft.com/office/drawing/2014/main" id="{55ECB929-8923-9065-2DF1-D1752E239050}"/>
                  </a:ext>
                </a:extLst>
              </p:cNvPr>
              <p:cNvSpPr/>
              <p:nvPr/>
            </p:nvSpPr>
            <p:spPr>
              <a:xfrm>
                <a:off x="22871392" y="2030127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9" name="Ορθογώνιο: Στρογγύλεμα γωνιών 268">
                <a:extLst>
                  <a:ext uri="{FF2B5EF4-FFF2-40B4-BE49-F238E27FC236}">
                    <a16:creationId xmlns:a16="http://schemas.microsoft.com/office/drawing/2014/main" id="{63E5F18A-4E1B-678A-3632-EED751938D77}"/>
                  </a:ext>
                </a:extLst>
              </p:cNvPr>
              <p:cNvSpPr/>
              <p:nvPr/>
            </p:nvSpPr>
            <p:spPr>
              <a:xfrm>
                <a:off x="23595665" y="20067215"/>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Εκχύλιση:</a:t>
                </a:r>
              </a:p>
              <a:p>
                <a:pPr algn="ctr"/>
                <a:r>
                  <a:rPr lang="en-US" dirty="0"/>
                  <a:t>6 h, 40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a:t>
                </a:r>
                <a:endParaRPr lang="en-US" dirty="0"/>
              </a:p>
            </p:txBody>
          </p:sp>
          <p:sp>
            <p:nvSpPr>
              <p:cNvPr id="270" name="Βέλος: Αναστροφή 269">
                <a:extLst>
                  <a:ext uri="{FF2B5EF4-FFF2-40B4-BE49-F238E27FC236}">
                    <a16:creationId xmlns:a16="http://schemas.microsoft.com/office/drawing/2014/main" id="{7BF1395C-B57D-054E-0BBF-E33E157AA80E}"/>
                  </a:ext>
                </a:extLst>
              </p:cNvPr>
              <p:cNvSpPr/>
              <p:nvPr/>
            </p:nvSpPr>
            <p:spPr>
              <a:xfrm rot="5400000">
                <a:off x="24869618" y="20868604"/>
                <a:ext cx="1947402" cy="1127760"/>
              </a:xfrm>
              <a:prstGeom prst="uturnArrow">
                <a:avLst>
                  <a:gd name="adj1" fmla="val 25000"/>
                  <a:gd name="adj2" fmla="val 25000"/>
                  <a:gd name="adj3" fmla="val 25000"/>
                  <a:gd name="adj4" fmla="val 4375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71" name="Ορθογώνιο: Στρογγύλεμα γωνιών 270">
                <a:extLst>
                  <a:ext uri="{FF2B5EF4-FFF2-40B4-BE49-F238E27FC236}">
                    <a16:creationId xmlns:a16="http://schemas.microsoft.com/office/drawing/2014/main" id="{7DB3DB75-1012-AD40-D7B9-30D8B78B80A6}"/>
                  </a:ext>
                </a:extLst>
              </p:cNvPr>
              <p:cNvSpPr/>
              <p:nvPr/>
            </p:nvSpPr>
            <p:spPr>
              <a:xfrm>
                <a:off x="23152470" y="21605914"/>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272" name="Ορθογώνιο: Στρογγύλεμα γωνιών 271">
                <a:extLst>
                  <a:ext uri="{FF2B5EF4-FFF2-40B4-BE49-F238E27FC236}">
                    <a16:creationId xmlns:a16="http://schemas.microsoft.com/office/drawing/2014/main" id="{F3953E23-2564-E949-1A0E-DDCA5892E85F}"/>
                  </a:ext>
                </a:extLst>
              </p:cNvPr>
              <p:cNvSpPr/>
              <p:nvPr/>
            </p:nvSpPr>
            <p:spPr>
              <a:xfrm>
                <a:off x="20066224" y="21607873"/>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273" name="Ορθογώνιο: Στρογγύλεμα γωνιών 272">
                <a:extLst>
                  <a:ext uri="{FF2B5EF4-FFF2-40B4-BE49-F238E27FC236}">
                    <a16:creationId xmlns:a16="http://schemas.microsoft.com/office/drawing/2014/main" id="{295FD0CE-57E3-2053-E499-8863A90ECB2A}"/>
                  </a:ext>
                </a:extLst>
              </p:cNvPr>
              <p:cNvSpPr/>
              <p:nvPr/>
            </p:nvSpPr>
            <p:spPr>
              <a:xfrm>
                <a:off x="17104075" y="21698462"/>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sp>
            <p:nvSpPr>
              <p:cNvPr id="274" name="Βέλος: Δεξιό 273">
                <a:extLst>
                  <a:ext uri="{FF2B5EF4-FFF2-40B4-BE49-F238E27FC236}">
                    <a16:creationId xmlns:a16="http://schemas.microsoft.com/office/drawing/2014/main" id="{9CA27DD3-FB96-0668-DEF7-0EFAAFBBB3A5}"/>
                  </a:ext>
                </a:extLst>
              </p:cNvPr>
              <p:cNvSpPr/>
              <p:nvPr/>
            </p:nvSpPr>
            <p:spPr>
              <a:xfrm rot="10800000">
                <a:off x="22390101" y="21852057"/>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75" name="Βέλος: Δεξιό 274">
                <a:extLst>
                  <a:ext uri="{FF2B5EF4-FFF2-40B4-BE49-F238E27FC236}">
                    <a16:creationId xmlns:a16="http://schemas.microsoft.com/office/drawing/2014/main" id="{7FA8869A-E961-EF6F-8F60-5903AC611710}"/>
                  </a:ext>
                </a:extLst>
              </p:cNvPr>
              <p:cNvSpPr/>
              <p:nvPr/>
            </p:nvSpPr>
            <p:spPr>
              <a:xfrm rot="10800000">
                <a:off x="19382818" y="218880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grpSp>
        <p:sp>
          <p:nvSpPr>
            <p:cNvPr id="261" name="TextBox 260">
              <a:extLst>
                <a:ext uri="{FF2B5EF4-FFF2-40B4-BE49-F238E27FC236}">
                  <a16:creationId xmlns:a16="http://schemas.microsoft.com/office/drawing/2014/main" id="{5E5EA13B-7DFC-18D7-C572-2681360B23AC}"/>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09" name="Ομάδα 108">
            <a:extLst>
              <a:ext uri="{FF2B5EF4-FFF2-40B4-BE49-F238E27FC236}">
                <a16:creationId xmlns:a16="http://schemas.microsoft.com/office/drawing/2014/main" id="{6F2051E9-6D26-521A-A0EE-185FB5D6C814}"/>
              </a:ext>
            </a:extLst>
          </p:cNvPr>
          <p:cNvGrpSpPr/>
          <p:nvPr/>
        </p:nvGrpSpPr>
        <p:grpSpPr>
          <a:xfrm>
            <a:off x="35639518" y="-38828"/>
            <a:ext cx="13012746" cy="6858001"/>
            <a:chOff x="14286050" y="-9241903"/>
            <a:chExt cx="13012746" cy="6858001"/>
          </a:xfrm>
        </p:grpSpPr>
        <p:grpSp>
          <p:nvGrpSpPr>
            <p:cNvPr id="110" name="Ομάδα 109">
              <a:extLst>
                <a:ext uri="{FF2B5EF4-FFF2-40B4-BE49-F238E27FC236}">
                  <a16:creationId xmlns:a16="http://schemas.microsoft.com/office/drawing/2014/main" id="{19A7964E-F70A-C5F8-3D6E-94302184978C}"/>
                </a:ext>
              </a:extLst>
            </p:cNvPr>
            <p:cNvGrpSpPr/>
            <p:nvPr/>
          </p:nvGrpSpPr>
          <p:grpSpPr>
            <a:xfrm>
              <a:off x="14286050" y="-9241903"/>
              <a:ext cx="13012746" cy="6858001"/>
              <a:chOff x="16847456" y="7303731"/>
              <a:chExt cx="13012746" cy="6858001"/>
            </a:xfrm>
          </p:grpSpPr>
          <p:grpSp>
            <p:nvGrpSpPr>
              <p:cNvPr id="112" name="Ομάδα 111">
                <a:extLst>
                  <a:ext uri="{FF2B5EF4-FFF2-40B4-BE49-F238E27FC236}">
                    <a16:creationId xmlns:a16="http://schemas.microsoft.com/office/drawing/2014/main" id="{8B37E00B-F601-B0A0-EFA9-B68E38DDCD2B}"/>
                  </a:ext>
                </a:extLst>
              </p:cNvPr>
              <p:cNvGrpSpPr/>
              <p:nvPr/>
            </p:nvGrpSpPr>
            <p:grpSpPr>
              <a:xfrm>
                <a:off x="16847456" y="7303731"/>
                <a:ext cx="13012746" cy="6858001"/>
                <a:chOff x="16847456" y="7303731"/>
                <a:chExt cx="13012746" cy="6858001"/>
              </a:xfrm>
            </p:grpSpPr>
            <p:sp>
              <p:nvSpPr>
                <p:cNvPr id="114" name="Ισοσκελές τρίγωνο 113">
                  <a:extLst>
                    <a:ext uri="{FF2B5EF4-FFF2-40B4-BE49-F238E27FC236}">
                      <a16:creationId xmlns:a16="http://schemas.microsoft.com/office/drawing/2014/main" id="{BCA04B47-FF52-4D33-73F7-4F100D62FEF6}"/>
                    </a:ext>
                  </a:extLst>
                </p:cNvPr>
                <p:cNvSpPr/>
                <p:nvPr/>
              </p:nvSpPr>
              <p:spPr>
                <a:xfrm rot="16200000">
                  <a:off x="16633324" y="7517863"/>
                  <a:ext cx="1273215" cy="844952"/>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5" name="Ορθογώνιο 114">
                  <a:extLst>
                    <a:ext uri="{FF2B5EF4-FFF2-40B4-BE49-F238E27FC236}">
                      <a16:creationId xmlns:a16="http://schemas.microsoft.com/office/drawing/2014/main" id="{010F9890-F271-4076-5C12-29B672A64E44}"/>
                    </a:ext>
                  </a:extLst>
                </p:cNvPr>
                <p:cNvSpPr/>
                <p:nvPr/>
              </p:nvSpPr>
              <p:spPr>
                <a:xfrm>
                  <a:off x="17668202" y="7303732"/>
                  <a:ext cx="121920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6" name="TextBox 115">
                  <a:extLst>
                    <a:ext uri="{FF2B5EF4-FFF2-40B4-BE49-F238E27FC236}">
                      <a16:creationId xmlns:a16="http://schemas.microsoft.com/office/drawing/2014/main" id="{18D82FD2-EA93-95D3-4700-C0766CE3A609}"/>
                    </a:ext>
                  </a:extLst>
                </p:cNvPr>
                <p:cNvSpPr txBox="1"/>
                <p:nvPr/>
              </p:nvSpPr>
              <p:spPr>
                <a:xfrm>
                  <a:off x="17567822" y="7349899"/>
                  <a:ext cx="12192000" cy="1015663"/>
                </a:xfrm>
                <a:prstGeom prst="rect">
                  <a:avLst/>
                </a:prstGeom>
                <a:solidFill>
                  <a:srgbClr val="A4CE88"/>
                </a:solidFill>
              </p:spPr>
              <p:txBody>
                <a:bodyPr wrap="square" rtlCol="0">
                  <a:spAutoFit/>
                </a:bodyPr>
                <a:lstStyle/>
                <a:p>
                  <a:pPr algn="ctr"/>
                  <a:r>
                    <a:rPr lang="el-GR" sz="6000" dirty="0">
                      <a:solidFill>
                        <a:schemeClr val="accent4">
                          <a:lumMod val="75000"/>
                        </a:schemeClr>
                      </a:solidFill>
                      <a:latin typeface="Calibri" panose="020F0502020204030204"/>
                    </a:rPr>
                    <a:t>Μέτρηση Ελαίου</a:t>
                  </a:r>
                </a:p>
              </p:txBody>
            </p:sp>
            <p:sp>
              <p:nvSpPr>
                <p:cNvPr id="117" name="Ορθογώνιο: Στρογγύλεμα γωνιών 116">
                  <a:extLst>
                    <a:ext uri="{FF2B5EF4-FFF2-40B4-BE49-F238E27FC236}">
                      <a16:creationId xmlns:a16="http://schemas.microsoft.com/office/drawing/2014/main" id="{7E246B51-E93B-AFDC-162E-BDB5C6380FF1}"/>
                    </a:ext>
                  </a:extLst>
                </p:cNvPr>
                <p:cNvSpPr/>
                <p:nvPr/>
              </p:nvSpPr>
              <p:spPr>
                <a:xfrm>
                  <a:off x="19686579" y="8933044"/>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0.5 </a:t>
                  </a:r>
                  <a:r>
                    <a:rPr lang="en-US" dirty="0"/>
                    <a:t>mL </a:t>
                  </a:r>
                  <a:r>
                    <a:rPr lang="el-GR" dirty="0"/>
                    <a:t>νερό</a:t>
                  </a:r>
                </a:p>
              </p:txBody>
            </p:sp>
            <p:sp>
              <p:nvSpPr>
                <p:cNvPr id="118" name="Βέλος: Δεξιό 117">
                  <a:extLst>
                    <a:ext uri="{FF2B5EF4-FFF2-40B4-BE49-F238E27FC236}">
                      <a16:creationId xmlns:a16="http://schemas.microsoft.com/office/drawing/2014/main" id="{C839F564-318C-E26F-29B5-78C3D42F3EF7}"/>
                    </a:ext>
                  </a:extLst>
                </p:cNvPr>
                <p:cNvSpPr/>
                <p:nvPr/>
              </p:nvSpPr>
              <p:spPr>
                <a:xfrm>
                  <a:off x="21477915" y="918179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19" name="Ορθογώνιο: Στρογγύλεμα γωνιών 118">
                  <a:extLst>
                    <a:ext uri="{FF2B5EF4-FFF2-40B4-BE49-F238E27FC236}">
                      <a16:creationId xmlns:a16="http://schemas.microsoft.com/office/drawing/2014/main" id="{BAEAE644-CCEA-B84A-746E-C3279254037C}"/>
                    </a:ext>
                  </a:extLst>
                </p:cNvPr>
                <p:cNvSpPr/>
                <p:nvPr/>
              </p:nvSpPr>
              <p:spPr>
                <a:xfrm>
                  <a:off x="22223036" y="8933773"/>
                  <a:ext cx="196245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4.5</a:t>
                  </a:r>
                  <a:r>
                    <a:rPr lang="en-US" dirty="0"/>
                    <a:t> mL </a:t>
                  </a:r>
                  <a:r>
                    <a:rPr lang="el-GR" dirty="0"/>
                    <a:t>πολικού διαλύτη</a:t>
                  </a:r>
                </a:p>
              </p:txBody>
            </p:sp>
            <p:sp>
              <p:nvSpPr>
                <p:cNvPr id="120" name="Βέλος: Δεξιό 119">
                  <a:extLst>
                    <a:ext uri="{FF2B5EF4-FFF2-40B4-BE49-F238E27FC236}">
                      <a16:creationId xmlns:a16="http://schemas.microsoft.com/office/drawing/2014/main" id="{DF60E72D-7872-72B0-4B27-6E453AC98AD6}"/>
                    </a:ext>
                  </a:extLst>
                </p:cNvPr>
                <p:cNvSpPr/>
                <p:nvPr/>
              </p:nvSpPr>
              <p:spPr>
                <a:xfrm>
                  <a:off x="24185491" y="91825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1" name="Ορθογώνιο: Στρογγύλεμα γωνιών 120">
                  <a:extLst>
                    <a:ext uri="{FF2B5EF4-FFF2-40B4-BE49-F238E27FC236}">
                      <a16:creationId xmlns:a16="http://schemas.microsoft.com/office/drawing/2014/main" id="{F9172B37-6D3A-F469-DDBA-FB58B9B6C65F}"/>
                    </a:ext>
                  </a:extLst>
                </p:cNvPr>
                <p:cNvSpPr/>
                <p:nvPr/>
              </p:nvSpPr>
              <p:spPr>
                <a:xfrm>
                  <a:off x="24885030"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60 sec Vortex</a:t>
                  </a:r>
                </a:p>
                <a:p>
                  <a:pPr algn="ctr"/>
                  <a:r>
                    <a:rPr lang="en-US" dirty="0"/>
                    <a:t>30 min </a:t>
                  </a:r>
                  <a:r>
                    <a:rPr lang="el-GR" dirty="0"/>
                    <a:t>επώαση σε ηρεμία</a:t>
                  </a:r>
                </a:p>
              </p:txBody>
            </p:sp>
            <p:sp>
              <p:nvSpPr>
                <p:cNvPr id="122" name="Βέλος: Δεξιό 121">
                  <a:extLst>
                    <a:ext uri="{FF2B5EF4-FFF2-40B4-BE49-F238E27FC236}">
                      <a16:creationId xmlns:a16="http://schemas.microsoft.com/office/drawing/2014/main" id="{C7C8FA70-B897-0E71-11F6-9B8170D4FDBA}"/>
                    </a:ext>
                  </a:extLst>
                </p:cNvPr>
                <p:cNvSpPr/>
                <p:nvPr/>
              </p:nvSpPr>
              <p:spPr>
                <a:xfrm>
                  <a:off x="26681590" y="922335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3" name="Ορθογώνιο: Στρογγύλεμα γωνιών 122">
                  <a:extLst>
                    <a:ext uri="{FF2B5EF4-FFF2-40B4-BE49-F238E27FC236}">
                      <a16:creationId xmlns:a16="http://schemas.microsoft.com/office/drawing/2014/main" id="{9EB656C9-E751-D864-CCF3-FCFA9662F34D}"/>
                    </a:ext>
                  </a:extLst>
                </p:cNvPr>
                <p:cNvSpPr/>
                <p:nvPr/>
              </p:nvSpPr>
              <p:spPr>
                <a:xfrm>
                  <a:off x="27375132"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l-GR" dirty="0"/>
                    <a:t>10 </a:t>
                  </a:r>
                  <a:r>
                    <a:rPr lang="en-US" dirty="0"/>
                    <a:t>min, 12 </a:t>
                  </a:r>
                  <a:r>
                    <a:rPr lang="en-US" dirty="0" err="1"/>
                    <a:t>kG</a:t>
                  </a:r>
                  <a:endParaRPr lang="el-GR" dirty="0"/>
                </a:p>
              </p:txBody>
            </p:sp>
            <p:sp>
              <p:nvSpPr>
                <p:cNvPr id="124" name="TextBox 123">
                  <a:extLst>
                    <a:ext uri="{FF2B5EF4-FFF2-40B4-BE49-F238E27FC236}">
                      <a16:creationId xmlns:a16="http://schemas.microsoft.com/office/drawing/2014/main" id="{669FB428-5A37-805E-6942-E4139BE603FE}"/>
                    </a:ext>
                  </a:extLst>
                </p:cNvPr>
                <p:cNvSpPr txBox="1"/>
                <p:nvPr/>
              </p:nvSpPr>
              <p:spPr>
                <a:xfrm>
                  <a:off x="17951116" y="8197516"/>
                  <a:ext cx="2903621" cy="553998"/>
                </a:xfrm>
                <a:prstGeom prst="rect">
                  <a:avLst/>
                </a:prstGeom>
                <a:noFill/>
              </p:spPr>
              <p:txBody>
                <a:bodyPr wrap="square" rtlCol="0">
                  <a:spAutoFit/>
                </a:bodyPr>
                <a:lstStyle/>
                <a:p>
                  <a:r>
                    <a:rPr lang="el-GR" sz="3000" u="sng" dirty="0"/>
                    <a:t>Ολικό</a:t>
                  </a:r>
                </a:p>
              </p:txBody>
            </p:sp>
            <p:sp>
              <p:nvSpPr>
                <p:cNvPr id="125" name="TextBox 124">
                  <a:extLst>
                    <a:ext uri="{FF2B5EF4-FFF2-40B4-BE49-F238E27FC236}">
                      <a16:creationId xmlns:a16="http://schemas.microsoft.com/office/drawing/2014/main" id="{2C513296-5409-ED63-BF95-83DB6EDFA822}"/>
                    </a:ext>
                  </a:extLst>
                </p:cNvPr>
                <p:cNvSpPr txBox="1"/>
                <p:nvPr/>
              </p:nvSpPr>
              <p:spPr>
                <a:xfrm>
                  <a:off x="17951116" y="11688846"/>
                  <a:ext cx="2903621" cy="553998"/>
                </a:xfrm>
                <a:prstGeom prst="rect">
                  <a:avLst/>
                </a:prstGeom>
                <a:noFill/>
              </p:spPr>
              <p:txBody>
                <a:bodyPr wrap="square" rtlCol="0">
                  <a:spAutoFit/>
                </a:bodyPr>
                <a:lstStyle/>
                <a:p>
                  <a:r>
                    <a:rPr lang="el-GR" sz="3000" u="sng" dirty="0"/>
                    <a:t>Επιφανειακό</a:t>
                  </a:r>
                </a:p>
              </p:txBody>
            </p:sp>
            <p:sp>
              <p:nvSpPr>
                <p:cNvPr id="126" name="Ορθογώνιο: Στρογγύλεμα γωνιών 125">
                  <a:extLst>
                    <a:ext uri="{FF2B5EF4-FFF2-40B4-BE49-F238E27FC236}">
                      <a16:creationId xmlns:a16="http://schemas.microsoft.com/office/drawing/2014/main" id="{504EEC25-7FC0-DE98-696F-22A4D7F86ABE}"/>
                    </a:ext>
                  </a:extLst>
                </p:cNvPr>
                <p:cNvSpPr/>
                <p:nvPr/>
              </p:nvSpPr>
              <p:spPr>
                <a:xfrm>
                  <a:off x="24876776"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5 </a:t>
                  </a:r>
                  <a:r>
                    <a:rPr lang="en-US" dirty="0"/>
                    <a:t>mL </a:t>
                  </a:r>
                  <a:r>
                    <a:rPr lang="el-GR" dirty="0"/>
                    <a:t>Εξάνιο</a:t>
                  </a:r>
                </a:p>
              </p:txBody>
            </p:sp>
            <p:sp>
              <p:nvSpPr>
                <p:cNvPr id="127" name="Βέλος: Δεξιό 126">
                  <a:extLst>
                    <a:ext uri="{FF2B5EF4-FFF2-40B4-BE49-F238E27FC236}">
                      <a16:creationId xmlns:a16="http://schemas.microsoft.com/office/drawing/2014/main" id="{E2EE887E-6827-CDA1-4E7A-4BD52BDFD0BD}"/>
                    </a:ext>
                  </a:extLst>
                </p:cNvPr>
                <p:cNvSpPr/>
                <p:nvPr/>
              </p:nvSpPr>
              <p:spPr>
                <a:xfrm>
                  <a:off x="26677177" y="1270828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8" name="Ορθογώνιο: Στρογγύλεμα γωνιών 127">
                  <a:extLst>
                    <a:ext uri="{FF2B5EF4-FFF2-40B4-BE49-F238E27FC236}">
                      <a16:creationId xmlns:a16="http://schemas.microsoft.com/office/drawing/2014/main" id="{3EC77165-724D-2A2F-9A79-F11B2F376DF6}"/>
                    </a:ext>
                  </a:extLst>
                </p:cNvPr>
                <p:cNvSpPr/>
                <p:nvPr/>
              </p:nvSpPr>
              <p:spPr>
                <a:xfrm>
                  <a:off x="27375132"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Ήπια ανακίνηση δια χειρός</a:t>
                  </a:r>
                </a:p>
              </p:txBody>
            </p:sp>
            <p:sp>
              <p:nvSpPr>
                <p:cNvPr id="149" name="Βέλος: Δεξιό 148">
                  <a:extLst>
                    <a:ext uri="{FF2B5EF4-FFF2-40B4-BE49-F238E27FC236}">
                      <a16:creationId xmlns:a16="http://schemas.microsoft.com/office/drawing/2014/main" id="{A7917225-5598-18F2-E9B0-C6FCB2BCDB16}"/>
                    </a:ext>
                  </a:extLst>
                </p:cNvPr>
                <p:cNvSpPr/>
                <p:nvPr/>
              </p:nvSpPr>
              <p:spPr>
                <a:xfrm rot="5400000">
                  <a:off x="27922900" y="1007340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0" name="Βέλος: Δεξιό 149">
                  <a:extLst>
                    <a:ext uri="{FF2B5EF4-FFF2-40B4-BE49-F238E27FC236}">
                      <a16:creationId xmlns:a16="http://schemas.microsoft.com/office/drawing/2014/main" id="{7BA66581-77D2-BB1B-2CB2-ABC204897F28}"/>
                    </a:ext>
                  </a:extLst>
                </p:cNvPr>
                <p:cNvSpPr/>
                <p:nvPr/>
              </p:nvSpPr>
              <p:spPr>
                <a:xfrm rot="16200000">
                  <a:off x="27922900" y="1182491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1" name="Ορθογώνιο: Στρογγύλεμα γωνιών 150">
                  <a:extLst>
                    <a:ext uri="{FF2B5EF4-FFF2-40B4-BE49-F238E27FC236}">
                      <a16:creationId xmlns:a16="http://schemas.microsoft.com/office/drawing/2014/main" id="{8CB34B0B-A87B-6175-F626-76EFE770DCDC}"/>
                    </a:ext>
                  </a:extLst>
                </p:cNvPr>
                <p:cNvSpPr/>
                <p:nvPr/>
              </p:nvSpPr>
              <p:spPr>
                <a:xfrm>
                  <a:off x="27411019" y="10714822"/>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err="1"/>
                    <a:t>Φωτομέτρηση</a:t>
                  </a:r>
                  <a:endParaRPr lang="el-GR" dirty="0"/>
                </a:p>
              </p:txBody>
            </p:sp>
            <p:sp>
              <p:nvSpPr>
                <p:cNvPr id="152" name="TextBox 151">
                  <a:extLst>
                    <a:ext uri="{FF2B5EF4-FFF2-40B4-BE49-F238E27FC236}">
                      <a16:creationId xmlns:a16="http://schemas.microsoft.com/office/drawing/2014/main" id="{7F9C807B-A777-3C9B-BCAA-2C2A4D97A1A0}"/>
                    </a:ext>
                  </a:extLst>
                </p:cNvPr>
                <p:cNvSpPr txBox="1"/>
                <p:nvPr/>
              </p:nvSpPr>
              <p:spPr>
                <a:xfrm>
                  <a:off x="17668202" y="13053736"/>
                  <a:ext cx="3628812" cy="1107996"/>
                </a:xfrm>
                <a:prstGeom prst="rect">
                  <a:avLst/>
                </a:prstGeom>
                <a:solidFill>
                  <a:srgbClr val="B9D9A3"/>
                </a:solidFill>
              </p:spPr>
              <p:txBody>
                <a:bodyPr wrap="square" rtlCol="0">
                  <a:spAutoFit/>
                </a:bodyPr>
                <a:lstStyle/>
                <a:p>
                  <a:r>
                    <a:rPr lang="el-GR" sz="3000" b="1" dirty="0"/>
                    <a:t>Μήκη κύματος </a:t>
                  </a:r>
                </a:p>
                <a:p>
                  <a:r>
                    <a:rPr lang="el-GR" dirty="0">
                      <a:solidFill>
                        <a:schemeClr val="dk1"/>
                      </a:solidFill>
                    </a:rPr>
                    <a:t>Καρβακρόλη: 277</a:t>
                  </a:r>
                  <a:r>
                    <a:rPr lang="en-US" dirty="0">
                      <a:solidFill>
                        <a:schemeClr val="dk1"/>
                      </a:solidFill>
                    </a:rPr>
                    <a:t> nm</a:t>
                  </a:r>
                </a:p>
                <a:p>
                  <a:r>
                    <a:rPr lang="el-GR" dirty="0">
                      <a:solidFill>
                        <a:schemeClr val="dk1"/>
                      </a:solidFill>
                    </a:rPr>
                    <a:t>Λυκοπένιο: 470</a:t>
                  </a:r>
                  <a:r>
                    <a:rPr lang="en-US" dirty="0">
                      <a:solidFill>
                        <a:schemeClr val="dk1"/>
                      </a:solidFill>
                    </a:rPr>
                    <a:t>/661.6/644.8 nm</a:t>
                  </a:r>
                  <a:endParaRPr lang="el-GR" dirty="0">
                    <a:solidFill>
                      <a:schemeClr val="dk1"/>
                    </a:solidFill>
                  </a:endParaRPr>
                </a:p>
              </p:txBody>
            </p:sp>
          </p:grpSp>
          <p:pic>
            <p:nvPicPr>
              <p:cNvPr id="113" name="Γραφικό 112" descr="Δοκιμαστικοί σωλήνες με συμπαγές γέμισμα">
                <a:extLst>
                  <a:ext uri="{FF2B5EF4-FFF2-40B4-BE49-F238E27FC236}">
                    <a16:creationId xmlns:a16="http://schemas.microsoft.com/office/drawing/2014/main" id="{79EF9702-52AB-6FCF-5293-DC6E3724C6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307002" y="12934530"/>
                <a:ext cx="914400" cy="914400"/>
              </a:xfrm>
              <a:prstGeom prst="rect">
                <a:avLst/>
              </a:prstGeom>
            </p:spPr>
          </p:pic>
        </p:grpSp>
        <p:sp>
          <p:nvSpPr>
            <p:cNvPr id="111" name="TextBox 110">
              <a:extLst>
                <a:ext uri="{FF2B5EF4-FFF2-40B4-BE49-F238E27FC236}">
                  <a16:creationId xmlns:a16="http://schemas.microsoft.com/office/drawing/2014/main" id="{B425600B-CF52-3106-9B22-3C78E097D28F}"/>
                </a:ext>
              </a:extLst>
            </p:cNvPr>
            <p:cNvSpPr txBox="1"/>
            <p:nvPr/>
          </p:nvSpPr>
          <p:spPr>
            <a:xfrm>
              <a:off x="15102900" y="-920201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53" name="Ομάδα 52">
            <a:extLst>
              <a:ext uri="{FF2B5EF4-FFF2-40B4-BE49-F238E27FC236}">
                <a16:creationId xmlns:a16="http://schemas.microsoft.com/office/drawing/2014/main" id="{8AECCB58-8037-4CB0-E918-4F2CABE3A302}"/>
              </a:ext>
            </a:extLst>
          </p:cNvPr>
          <p:cNvGrpSpPr/>
          <p:nvPr/>
        </p:nvGrpSpPr>
        <p:grpSpPr>
          <a:xfrm>
            <a:off x="47781009" y="-54686"/>
            <a:ext cx="13020109" cy="6902033"/>
            <a:chOff x="24278807" y="-156758"/>
            <a:chExt cx="13020109" cy="6902033"/>
          </a:xfrm>
        </p:grpSpPr>
        <p:grpSp>
          <p:nvGrpSpPr>
            <p:cNvPr id="54" name="Ομάδα 53">
              <a:extLst>
                <a:ext uri="{FF2B5EF4-FFF2-40B4-BE49-F238E27FC236}">
                  <a16:creationId xmlns:a16="http://schemas.microsoft.com/office/drawing/2014/main" id="{EB4BFC7F-15AA-7C65-94D0-52A36A39C0A8}"/>
                </a:ext>
              </a:extLst>
            </p:cNvPr>
            <p:cNvGrpSpPr/>
            <p:nvPr/>
          </p:nvGrpSpPr>
          <p:grpSpPr>
            <a:xfrm>
              <a:off x="24278807" y="-156758"/>
              <a:ext cx="13020109" cy="6902033"/>
              <a:chOff x="13863495" y="21261021"/>
              <a:chExt cx="13020109" cy="6902033"/>
            </a:xfrm>
          </p:grpSpPr>
          <p:grpSp>
            <p:nvGrpSpPr>
              <p:cNvPr id="64" name="Ομάδα 63">
                <a:extLst>
                  <a:ext uri="{FF2B5EF4-FFF2-40B4-BE49-F238E27FC236}">
                    <a16:creationId xmlns:a16="http://schemas.microsoft.com/office/drawing/2014/main" id="{90BEABE2-5DB8-159D-CD4A-7646DA673436}"/>
                  </a:ext>
                </a:extLst>
              </p:cNvPr>
              <p:cNvGrpSpPr/>
              <p:nvPr/>
            </p:nvGrpSpPr>
            <p:grpSpPr>
              <a:xfrm>
                <a:off x="13863495" y="21305053"/>
                <a:ext cx="13020109" cy="6858001"/>
                <a:chOff x="14349206" y="18251520"/>
                <a:chExt cx="13020109" cy="6858001"/>
              </a:xfrm>
            </p:grpSpPr>
            <p:grpSp>
              <p:nvGrpSpPr>
                <p:cNvPr id="66" name="Ομάδα 65">
                  <a:extLst>
                    <a:ext uri="{FF2B5EF4-FFF2-40B4-BE49-F238E27FC236}">
                      <a16:creationId xmlns:a16="http://schemas.microsoft.com/office/drawing/2014/main" id="{450524CB-088B-F9DF-C316-FBB080D4C6A2}"/>
                    </a:ext>
                  </a:extLst>
                </p:cNvPr>
                <p:cNvGrpSpPr/>
                <p:nvPr/>
              </p:nvGrpSpPr>
              <p:grpSpPr>
                <a:xfrm>
                  <a:off x="14349206" y="18251520"/>
                  <a:ext cx="13020109" cy="6858001"/>
                  <a:chOff x="14322599" y="18206196"/>
                  <a:chExt cx="13020109" cy="6858001"/>
                </a:xfrm>
              </p:grpSpPr>
              <p:sp>
                <p:nvSpPr>
                  <p:cNvPr id="69" name="Ορθογώνιο 68">
                    <a:extLst>
                      <a:ext uri="{FF2B5EF4-FFF2-40B4-BE49-F238E27FC236}">
                        <a16:creationId xmlns:a16="http://schemas.microsoft.com/office/drawing/2014/main" id="{E14BF120-126C-459C-1C70-6E1D3B348550}"/>
                      </a:ext>
                    </a:extLst>
                  </p:cNvPr>
                  <p:cNvSpPr/>
                  <p:nvPr/>
                </p:nvSpPr>
                <p:spPr>
                  <a:xfrm>
                    <a:off x="15150708" y="18206197"/>
                    <a:ext cx="12192000" cy="6858000"/>
                  </a:xfrm>
                  <a:prstGeom prst="rect">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0" name="Ισοσκελές τρίγωνο 69">
                    <a:extLst>
                      <a:ext uri="{FF2B5EF4-FFF2-40B4-BE49-F238E27FC236}">
                        <a16:creationId xmlns:a16="http://schemas.microsoft.com/office/drawing/2014/main" id="{67B37BA5-7F66-3625-84EE-77E0C09034B1}"/>
                      </a:ext>
                    </a:extLst>
                  </p:cNvPr>
                  <p:cNvSpPr/>
                  <p:nvPr/>
                </p:nvSpPr>
                <p:spPr>
                  <a:xfrm rot="16200000">
                    <a:off x="14108467" y="18420328"/>
                    <a:ext cx="1273215" cy="844952"/>
                  </a:xfrm>
                  <a:prstGeom prst="triangle">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67" name="TextBox 66">
                  <a:extLst>
                    <a:ext uri="{FF2B5EF4-FFF2-40B4-BE49-F238E27FC236}">
                      <a16:creationId xmlns:a16="http://schemas.microsoft.com/office/drawing/2014/main" id="{651A5416-5CE4-9171-5EC0-6989D5009F20}"/>
                    </a:ext>
                  </a:extLst>
                </p:cNvPr>
                <p:cNvSpPr txBox="1"/>
                <p:nvPr/>
              </p:nvSpPr>
              <p:spPr>
                <a:xfrm>
                  <a:off x="15515645" y="18272791"/>
                  <a:ext cx="11431323" cy="1015663"/>
                </a:xfrm>
                <a:prstGeom prst="rect">
                  <a:avLst/>
                </a:prstGeom>
                <a:solidFill>
                  <a:srgbClr val="B9D9A3"/>
                </a:solidFill>
              </p:spPr>
              <p:txBody>
                <a:bodyPr wrap="square" rtlCol="0">
                  <a:spAutoFit/>
                </a:bodyPr>
                <a:lstStyle/>
                <a:p>
                  <a:pPr algn="ctr"/>
                  <a:r>
                    <a:rPr lang="el-GR" sz="6000" dirty="0" err="1">
                      <a:solidFill>
                        <a:schemeClr val="accent4">
                          <a:lumMod val="75000"/>
                        </a:schemeClr>
                      </a:solidFill>
                      <a:latin typeface="Calibri" panose="020F0502020204030204"/>
                    </a:rPr>
                    <a:t>Τυπολόγιο</a:t>
                  </a:r>
                  <a:endParaRPr lang="el-GR" sz="6000" dirty="0">
                    <a:solidFill>
                      <a:schemeClr val="accent4">
                        <a:lumMod val="75000"/>
                      </a:schemeClr>
                    </a:solidFill>
                    <a:latin typeface="Calibri" panose="020F0502020204030204"/>
                  </a:endParaRPr>
                </a:p>
              </p:txBody>
            </p:sp>
            <p:pic>
              <p:nvPicPr>
                <p:cNvPr id="68" name="Γραφικό 67" descr="Δοκιμαστικοί σωλήνες με συμπαγές γέμισμα">
                  <a:extLst>
                    <a:ext uri="{FF2B5EF4-FFF2-40B4-BE49-F238E27FC236}">
                      <a16:creationId xmlns:a16="http://schemas.microsoft.com/office/drawing/2014/main" id="{CEEEBCA7-C7A2-16B2-1DD5-51BFF5CDDBED}"/>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65" name="TextBox 64">
                <a:extLst>
                  <a:ext uri="{FF2B5EF4-FFF2-40B4-BE49-F238E27FC236}">
                    <a16:creationId xmlns:a16="http://schemas.microsoft.com/office/drawing/2014/main" id="{8631E79B-C071-C1FF-74BF-36F8DC464EF2}"/>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20</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aphicFrame>
          <p:nvGraphicFramePr>
            <p:cNvPr id="55" name="Γράφημα 54">
              <a:extLst>
                <a:ext uri="{FF2B5EF4-FFF2-40B4-BE49-F238E27FC236}">
                  <a16:creationId xmlns:a16="http://schemas.microsoft.com/office/drawing/2014/main" id="{5F53908B-A552-1C0B-DCD5-C29145960D1D}"/>
                </a:ext>
              </a:extLst>
            </p:cNvPr>
            <p:cNvGraphicFramePr/>
            <p:nvPr/>
          </p:nvGraphicFramePr>
          <p:xfrm>
            <a:off x="25445246" y="1141973"/>
            <a:ext cx="5456322" cy="2878038"/>
          </p:xfrm>
          <a:graphic>
            <a:graphicData uri="http://schemas.openxmlformats.org/drawingml/2006/chart">
              <c:chart xmlns:c="http://schemas.openxmlformats.org/drawingml/2006/chart" xmlns:r="http://schemas.openxmlformats.org/officeDocument/2006/relationships" r:id="rId6"/>
            </a:graphicData>
          </a:graphic>
        </p:graphicFrame>
        <p:pic>
          <p:nvPicPr>
            <p:cNvPr id="56" name="Εικόνα 55">
              <a:extLst>
                <a:ext uri="{FF2B5EF4-FFF2-40B4-BE49-F238E27FC236}">
                  <a16:creationId xmlns:a16="http://schemas.microsoft.com/office/drawing/2014/main" id="{4A37DF25-9F20-E9DA-2422-5D22E4D27B9B}"/>
                </a:ext>
              </a:extLst>
            </p:cNvPr>
            <p:cNvPicPr>
              <a:picLocks noChangeAspect="1"/>
            </p:cNvPicPr>
            <p:nvPr/>
          </p:nvPicPr>
          <p:blipFill>
            <a:blip r:embed="rId7"/>
            <a:stretch>
              <a:fillRect/>
            </a:stretch>
          </p:blipFill>
          <p:spPr>
            <a:xfrm>
              <a:off x="31509517" y="1141973"/>
              <a:ext cx="5456322" cy="1672347"/>
            </a:xfrm>
            <a:prstGeom prst="rect">
              <a:avLst/>
            </a:prstGeom>
          </p:spPr>
        </p:pic>
        <p:pic>
          <p:nvPicPr>
            <p:cNvPr id="57" name="Εικόνα 56">
              <a:extLst>
                <a:ext uri="{FF2B5EF4-FFF2-40B4-BE49-F238E27FC236}">
                  <a16:creationId xmlns:a16="http://schemas.microsoft.com/office/drawing/2014/main" id="{E076E2A8-37CC-1AD1-856C-1A5EBF0188C9}"/>
                </a:ext>
              </a:extLst>
            </p:cNvPr>
            <p:cNvPicPr>
              <a:picLocks noChangeAspect="1"/>
            </p:cNvPicPr>
            <p:nvPr/>
          </p:nvPicPr>
          <p:blipFill>
            <a:blip r:embed="rId8"/>
            <a:stretch>
              <a:fillRect/>
            </a:stretch>
          </p:blipFill>
          <p:spPr>
            <a:xfrm>
              <a:off x="25445246" y="4956053"/>
              <a:ext cx="5456321" cy="480102"/>
            </a:xfrm>
            <a:prstGeom prst="rect">
              <a:avLst/>
            </a:prstGeom>
          </p:spPr>
        </p:pic>
        <p:pic>
          <p:nvPicPr>
            <p:cNvPr id="58" name="Εικόνα 57">
              <a:extLst>
                <a:ext uri="{FF2B5EF4-FFF2-40B4-BE49-F238E27FC236}">
                  <a16:creationId xmlns:a16="http://schemas.microsoft.com/office/drawing/2014/main" id="{C0E66485-3777-F495-FFCC-45D6C82956DF}"/>
                </a:ext>
              </a:extLst>
            </p:cNvPr>
            <p:cNvPicPr>
              <a:picLocks noChangeAspect="1"/>
            </p:cNvPicPr>
            <p:nvPr/>
          </p:nvPicPr>
          <p:blipFill>
            <a:blip r:embed="rId9"/>
            <a:stretch>
              <a:fillRect/>
            </a:stretch>
          </p:blipFill>
          <p:spPr>
            <a:xfrm>
              <a:off x="31529729" y="4917878"/>
              <a:ext cx="5456321" cy="467685"/>
            </a:xfrm>
            <a:prstGeom prst="rect">
              <a:avLst/>
            </a:prstGeom>
          </p:spPr>
        </p:pic>
        <p:sp>
          <p:nvSpPr>
            <p:cNvPr id="59" name="TextBox 58">
              <a:extLst>
                <a:ext uri="{FF2B5EF4-FFF2-40B4-BE49-F238E27FC236}">
                  <a16:creationId xmlns:a16="http://schemas.microsoft.com/office/drawing/2014/main" id="{E7297B7F-328D-FAFA-4852-3B4880736FE9}"/>
                </a:ext>
              </a:extLst>
            </p:cNvPr>
            <p:cNvSpPr txBox="1"/>
            <p:nvPr/>
          </p:nvSpPr>
          <p:spPr>
            <a:xfrm>
              <a:off x="25438227" y="772641"/>
              <a:ext cx="5463340" cy="369332"/>
            </a:xfrm>
            <a:prstGeom prst="rect">
              <a:avLst/>
            </a:prstGeom>
            <a:noFill/>
          </p:spPr>
          <p:txBody>
            <a:bodyPr wrap="square" rtlCol="0">
              <a:spAutoFit/>
            </a:bodyPr>
            <a:lstStyle/>
            <a:p>
              <a:pPr algn="ctr"/>
              <a:r>
                <a:rPr lang="el-GR" u="sng" dirty="0"/>
                <a:t>Απορρόφηση Καρβακρόλης</a:t>
              </a:r>
            </a:p>
          </p:txBody>
        </p:sp>
        <p:sp>
          <p:nvSpPr>
            <p:cNvPr id="60" name="TextBox 59">
              <a:extLst>
                <a:ext uri="{FF2B5EF4-FFF2-40B4-BE49-F238E27FC236}">
                  <a16:creationId xmlns:a16="http://schemas.microsoft.com/office/drawing/2014/main" id="{0AC8BA1B-A6AD-930D-45F3-6F5F2D776953}"/>
                </a:ext>
              </a:extLst>
            </p:cNvPr>
            <p:cNvSpPr txBox="1"/>
            <p:nvPr/>
          </p:nvSpPr>
          <p:spPr>
            <a:xfrm>
              <a:off x="31502499" y="739542"/>
              <a:ext cx="5463340" cy="369332"/>
            </a:xfrm>
            <a:prstGeom prst="rect">
              <a:avLst/>
            </a:prstGeom>
            <a:noFill/>
          </p:spPr>
          <p:txBody>
            <a:bodyPr wrap="square" rtlCol="0">
              <a:spAutoFit/>
            </a:bodyPr>
            <a:lstStyle/>
            <a:p>
              <a:pPr algn="ctr"/>
              <a:r>
                <a:rPr lang="el-GR" u="sng" dirty="0"/>
                <a:t>Απορρόφηση Συνολικών Καροτενοειδών</a:t>
              </a:r>
            </a:p>
          </p:txBody>
        </p:sp>
        <p:sp>
          <p:nvSpPr>
            <p:cNvPr id="61" name="TextBox 60">
              <a:extLst>
                <a:ext uri="{FF2B5EF4-FFF2-40B4-BE49-F238E27FC236}">
                  <a16:creationId xmlns:a16="http://schemas.microsoft.com/office/drawing/2014/main" id="{FC41DDC4-F1FA-FB2C-604F-1E3A2EAC8479}"/>
                </a:ext>
              </a:extLst>
            </p:cNvPr>
            <p:cNvSpPr txBox="1"/>
            <p:nvPr/>
          </p:nvSpPr>
          <p:spPr>
            <a:xfrm>
              <a:off x="31502499" y="4501059"/>
              <a:ext cx="5463340" cy="369332"/>
            </a:xfrm>
            <a:prstGeom prst="rect">
              <a:avLst/>
            </a:prstGeom>
            <a:noFill/>
          </p:spPr>
          <p:txBody>
            <a:bodyPr wrap="square" rtlCol="0">
              <a:spAutoFit/>
            </a:bodyPr>
            <a:lstStyle/>
            <a:p>
              <a:pPr algn="ctr"/>
              <a:r>
                <a:rPr lang="el-GR" u="sng" dirty="0"/>
                <a:t>Αποδοτικότητα Ενθυλάκωσης</a:t>
              </a:r>
            </a:p>
          </p:txBody>
        </p:sp>
        <p:sp>
          <p:nvSpPr>
            <p:cNvPr id="62" name="TextBox 61">
              <a:extLst>
                <a:ext uri="{FF2B5EF4-FFF2-40B4-BE49-F238E27FC236}">
                  <a16:creationId xmlns:a16="http://schemas.microsoft.com/office/drawing/2014/main" id="{5537276E-8136-9DEC-A686-5B0F75FCE30B}"/>
                </a:ext>
              </a:extLst>
            </p:cNvPr>
            <p:cNvSpPr txBox="1"/>
            <p:nvPr/>
          </p:nvSpPr>
          <p:spPr>
            <a:xfrm>
              <a:off x="25438227" y="4501059"/>
              <a:ext cx="5463340" cy="369332"/>
            </a:xfrm>
            <a:prstGeom prst="rect">
              <a:avLst/>
            </a:prstGeom>
            <a:noFill/>
          </p:spPr>
          <p:txBody>
            <a:bodyPr wrap="square" rtlCol="0">
              <a:spAutoFit/>
            </a:bodyPr>
            <a:lstStyle/>
            <a:p>
              <a:pPr algn="ctr"/>
              <a:r>
                <a:rPr lang="el-GR" u="sng" dirty="0"/>
                <a:t>Φορτίο Ενθυλάκωσης</a:t>
              </a:r>
            </a:p>
          </p:txBody>
        </p:sp>
        <p:pic>
          <p:nvPicPr>
            <p:cNvPr id="63" name="Εικόνα 62">
              <a:extLst>
                <a:ext uri="{FF2B5EF4-FFF2-40B4-BE49-F238E27FC236}">
                  <a16:creationId xmlns:a16="http://schemas.microsoft.com/office/drawing/2014/main" id="{EF839164-53F9-A1E4-8D3B-69748F785DBF}"/>
                </a:ext>
              </a:extLst>
            </p:cNvPr>
            <p:cNvPicPr>
              <a:picLocks noChangeAspect="1"/>
            </p:cNvPicPr>
            <p:nvPr/>
          </p:nvPicPr>
          <p:blipFill>
            <a:blip r:embed="rId10"/>
            <a:stretch>
              <a:fillRect/>
            </a:stretch>
          </p:blipFill>
          <p:spPr>
            <a:xfrm>
              <a:off x="31509517" y="2810978"/>
              <a:ext cx="5456322" cy="1234547"/>
            </a:xfrm>
            <a:prstGeom prst="rect">
              <a:avLst/>
            </a:prstGeom>
          </p:spPr>
        </p:pic>
      </p:grpSp>
    </p:spTree>
    <p:extLst>
      <p:ext uri="{BB962C8B-B14F-4D97-AF65-F5344CB8AC3E}">
        <p14:creationId xmlns:p14="http://schemas.microsoft.com/office/powerpoint/2010/main" val="127118314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grpSp>
        <p:nvGrpSpPr>
          <p:cNvPr id="19" name="Ομάδα 18">
            <a:extLst>
              <a:ext uri="{FF2B5EF4-FFF2-40B4-BE49-F238E27FC236}">
                <a16:creationId xmlns:a16="http://schemas.microsoft.com/office/drawing/2014/main" id="{F054A489-C23C-772D-68D5-A5B6A8E4A184}"/>
              </a:ext>
            </a:extLst>
          </p:cNvPr>
          <p:cNvGrpSpPr/>
          <p:nvPr/>
        </p:nvGrpSpPr>
        <p:grpSpPr>
          <a:xfrm>
            <a:off x="-491490" y="157758"/>
            <a:ext cx="13174980" cy="6365763"/>
            <a:chOff x="-491490" y="157758"/>
            <a:chExt cx="13174980" cy="6365763"/>
          </a:xfrm>
        </p:grpSpPr>
        <p:sp>
          <p:nvSpPr>
            <p:cNvPr id="4" name="TextBox 3">
              <a:extLst>
                <a:ext uri="{FF2B5EF4-FFF2-40B4-BE49-F238E27FC236}">
                  <a16:creationId xmlns:a16="http://schemas.microsoft.com/office/drawing/2014/main" id="{82CC8C07-56F7-ACD2-DBE0-BCA1CF12FB57}"/>
                </a:ext>
              </a:extLst>
            </p:cNvPr>
            <p:cNvSpPr txBox="1"/>
            <p:nvPr/>
          </p:nvSpPr>
          <p:spPr>
            <a:xfrm>
              <a:off x="-491490" y="157758"/>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Μεθοδολογία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07DC509D-D68C-41CC-57AB-D4CAF7E66B04}"/>
                </a:ext>
              </a:extLst>
            </p:cNvPr>
            <p:cNvSpPr txBox="1"/>
            <p:nvPr/>
          </p:nvSpPr>
          <p:spPr>
            <a:xfrm>
              <a:off x="218353" y="1045098"/>
              <a:ext cx="11414760" cy="5478423"/>
            </a:xfrm>
            <a:prstGeom prst="rect">
              <a:avLst/>
            </a:prstGeom>
            <a:noFill/>
          </p:spPr>
          <p:txBody>
            <a:bodyPr wrap="square" rtlCol="0">
              <a:spAutoFit/>
            </a:bodyPr>
            <a:lstStyle/>
            <a:p>
              <a:pPr marL="342900" indent="-342900">
                <a:buFont typeface="+mj-lt"/>
                <a:buAutoNum type="arabicPeriod"/>
              </a:pPr>
              <a:r>
                <a:rPr lang="el-GR" sz="2500" dirty="0"/>
                <a:t>Διερεύνηση επίδρασης </a:t>
              </a:r>
              <a:r>
                <a:rPr lang="en-US" sz="2500" dirty="0"/>
                <a:t>pH</a:t>
              </a:r>
              <a:r>
                <a:rPr lang="el-GR" sz="2500" dirty="0"/>
                <a:t> στην ενθυλάκωση</a:t>
              </a:r>
              <a:endParaRPr lang="en-US" sz="2500" dirty="0"/>
            </a:p>
            <a:p>
              <a:pPr marL="342900" indent="-342900">
                <a:buFont typeface="+mj-lt"/>
                <a:buAutoNum type="arabicPeriod"/>
              </a:pPr>
              <a:endParaRPr lang="en-US" sz="2500" dirty="0"/>
            </a:p>
            <a:p>
              <a:pPr marL="342900" indent="-342900">
                <a:buFont typeface="+mj-lt"/>
                <a:buAutoNum type="arabicPeriod"/>
              </a:pPr>
              <a:r>
                <a:rPr lang="el-GR" sz="2500" dirty="0"/>
                <a:t>Διερεύνηση αναλογίας μάζας ελαίου-κυττάρων και συνθηκών </a:t>
              </a:r>
              <a:r>
                <a:rPr lang="en-US" sz="2500" dirty="0"/>
                <a:t>HPH</a:t>
              </a:r>
            </a:p>
            <a:p>
              <a:pPr marL="342900" indent="-342900">
                <a:buFont typeface="+mj-lt"/>
                <a:buAutoNum type="arabicPeriod"/>
              </a:pPr>
              <a:endParaRPr lang="en-US" sz="2500" dirty="0"/>
            </a:p>
            <a:p>
              <a:pPr marL="342900" indent="-342900">
                <a:buFont typeface="+mj-lt"/>
                <a:buAutoNum type="arabicPeriod"/>
              </a:pPr>
              <a:r>
                <a:rPr lang="el-GR" sz="2500" dirty="0"/>
                <a:t>Μελέτη Διατηρησιμότητας</a:t>
              </a:r>
            </a:p>
            <a:p>
              <a:pPr marL="342900" indent="-342900">
                <a:buFont typeface="+mj-lt"/>
                <a:buAutoNum type="arabicPeriod"/>
              </a:pPr>
              <a:endParaRPr lang="el-GR" sz="2500" dirty="0"/>
            </a:p>
            <a:p>
              <a:pPr marL="342900" indent="-342900">
                <a:buFont typeface="+mj-lt"/>
                <a:buAutoNum type="arabicPeriod"/>
              </a:pPr>
              <a:r>
                <a:rPr lang="el-GR" sz="2500" dirty="0"/>
                <a:t>Μελέτη Αξιοποίησης Κυτταρικών Υπολειμμάτων Εκχύλισης (ΚΥΕ) Πρωτεϊνών</a:t>
              </a:r>
            </a:p>
            <a:p>
              <a:r>
                <a:rPr lang="el-GR" sz="2500" dirty="0"/>
                <a:t> </a:t>
              </a:r>
              <a:endParaRPr lang="en-US" sz="2500" dirty="0"/>
            </a:p>
            <a:p>
              <a:r>
                <a:rPr lang="el-GR" sz="2500" u="sng" dirty="0"/>
                <a:t>Γενικά</a:t>
              </a:r>
            </a:p>
            <a:p>
              <a:pPr marL="342900" indent="-342900">
                <a:buFont typeface="Arial" panose="020B0604020202020204" pitchFamily="34" charset="0"/>
                <a:buChar char="•"/>
              </a:pPr>
              <a:r>
                <a:rPr lang="el-GR" sz="2500" dirty="0"/>
                <a:t>Μέτρηση ολικού και επιφανειακού ελαίου για ποσοτικοποίηση αποτελεσμάτων</a:t>
              </a:r>
            </a:p>
            <a:p>
              <a:pPr marL="342900" indent="-342900">
                <a:buFont typeface="Arial" panose="020B0604020202020204" pitchFamily="34" charset="0"/>
                <a:buChar char="•"/>
              </a:pPr>
              <a:r>
                <a:rPr lang="el-GR" sz="2500" dirty="0"/>
                <a:t>Για έλαιο ρίγανης μετρήθηκε καρβακρόλη, για λυκοπένιο ολικά καροτενοειδή</a:t>
              </a:r>
            </a:p>
            <a:p>
              <a:pPr marL="342900" indent="-342900">
                <a:buFont typeface="Arial" panose="020B0604020202020204" pitchFamily="34" charset="0"/>
                <a:buChar char="•"/>
              </a:pPr>
              <a:r>
                <a:rPr lang="el-GR" sz="2500" dirty="0"/>
                <a:t>Έλαιο ρίγανης χρησιμοποιήθηκε αυτούσιο, λυκοπένιο αραιώθηκε σε ηλιέλαιο, τελικής συγκέντρωσης  0.05% </a:t>
              </a:r>
              <a:r>
                <a:rPr lang="en-US" sz="2500" dirty="0"/>
                <a:t>w/v</a:t>
              </a:r>
              <a:endParaRPr lang="el-GR" sz="2500" dirty="0"/>
            </a:p>
            <a:p>
              <a:pPr marL="342900" indent="-342900">
                <a:buFont typeface="Arial" panose="020B0604020202020204" pitchFamily="34" charset="0"/>
                <a:buChar char="•"/>
              </a:pPr>
              <a:r>
                <a:rPr lang="el-GR" sz="2500" dirty="0"/>
                <a:t>Για έλαιο ρίγανης πολικός διαλύτης αιθανόλη, για λυκοπένιο ακετόνη</a:t>
              </a:r>
            </a:p>
          </p:txBody>
        </p:sp>
      </p:grpSp>
      <p:sp>
        <p:nvSpPr>
          <p:cNvPr id="211" name="TextBox 210">
            <a:extLst>
              <a:ext uri="{FF2B5EF4-FFF2-40B4-BE49-F238E27FC236}">
                <a16:creationId xmlns:a16="http://schemas.microsoft.com/office/drawing/2014/main" id="{C7F8929C-3CCD-356D-6825-CD9DE8431D76}"/>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93" name="Ομάδα 192">
            <a:extLst>
              <a:ext uri="{FF2B5EF4-FFF2-40B4-BE49-F238E27FC236}">
                <a16:creationId xmlns:a16="http://schemas.microsoft.com/office/drawing/2014/main" id="{E8B1EFE6-BF6A-27BE-7C73-39F4C39A220C}"/>
              </a:ext>
            </a:extLst>
          </p:cNvPr>
          <p:cNvGrpSpPr/>
          <p:nvPr/>
        </p:nvGrpSpPr>
        <p:grpSpPr>
          <a:xfrm>
            <a:off x="-13028198" y="-6831"/>
            <a:ext cx="13028198" cy="6864831"/>
            <a:chOff x="14436789" y="5704990"/>
            <a:chExt cx="13028198" cy="6864831"/>
          </a:xfrm>
        </p:grpSpPr>
        <p:grpSp>
          <p:nvGrpSpPr>
            <p:cNvPr id="197" name="Ομάδα 196">
              <a:extLst>
                <a:ext uri="{FF2B5EF4-FFF2-40B4-BE49-F238E27FC236}">
                  <a16:creationId xmlns:a16="http://schemas.microsoft.com/office/drawing/2014/main" id="{461BA68A-2F37-FE88-29AF-EAF9FC428F51}"/>
                </a:ext>
              </a:extLst>
            </p:cNvPr>
            <p:cNvGrpSpPr/>
            <p:nvPr/>
          </p:nvGrpSpPr>
          <p:grpSpPr>
            <a:xfrm>
              <a:off x="14436789" y="5704990"/>
              <a:ext cx="13028198" cy="6864831"/>
              <a:chOff x="14252975" y="11315332"/>
              <a:chExt cx="13028198" cy="6864831"/>
            </a:xfrm>
          </p:grpSpPr>
          <p:grpSp>
            <p:nvGrpSpPr>
              <p:cNvPr id="214" name="Ομάδα 213">
                <a:extLst>
                  <a:ext uri="{FF2B5EF4-FFF2-40B4-BE49-F238E27FC236}">
                    <a16:creationId xmlns:a16="http://schemas.microsoft.com/office/drawing/2014/main" id="{393F3F0E-F7BD-264B-0E10-C1A3A3DDD459}"/>
                  </a:ext>
                </a:extLst>
              </p:cNvPr>
              <p:cNvGrpSpPr/>
              <p:nvPr/>
            </p:nvGrpSpPr>
            <p:grpSpPr>
              <a:xfrm>
                <a:off x="14252975" y="11315332"/>
                <a:ext cx="13028198" cy="6864831"/>
                <a:chOff x="-217962" y="7296901"/>
                <a:chExt cx="13028198" cy="6864831"/>
              </a:xfrm>
              <a:solidFill>
                <a:srgbClr val="6DA945"/>
              </a:solidFill>
            </p:grpSpPr>
            <p:grpSp>
              <p:nvGrpSpPr>
                <p:cNvPr id="225" name="Ομάδα 224">
                  <a:extLst>
                    <a:ext uri="{FF2B5EF4-FFF2-40B4-BE49-F238E27FC236}">
                      <a16:creationId xmlns:a16="http://schemas.microsoft.com/office/drawing/2014/main" id="{3176C409-BF5B-78CD-370B-C4B2C6CFB512}"/>
                    </a:ext>
                  </a:extLst>
                </p:cNvPr>
                <p:cNvGrpSpPr/>
                <p:nvPr/>
              </p:nvGrpSpPr>
              <p:grpSpPr>
                <a:xfrm>
                  <a:off x="618236" y="7303732"/>
                  <a:ext cx="12192000" cy="6858000"/>
                  <a:chOff x="1310639" y="7470396"/>
                  <a:chExt cx="12192000" cy="6858000"/>
                </a:xfrm>
                <a:grpFill/>
              </p:grpSpPr>
              <p:sp>
                <p:nvSpPr>
                  <p:cNvPr id="227" name="Ορθογώνιο 226">
                    <a:extLst>
                      <a:ext uri="{FF2B5EF4-FFF2-40B4-BE49-F238E27FC236}">
                        <a16:creationId xmlns:a16="http://schemas.microsoft.com/office/drawing/2014/main" id="{4070B8A2-4F53-D9BC-4749-4F82A6D61064}"/>
                      </a:ext>
                    </a:extLst>
                  </p:cNvPr>
                  <p:cNvSpPr/>
                  <p:nvPr/>
                </p:nvSpPr>
                <p:spPr>
                  <a:xfrm>
                    <a:off x="1310639" y="7470396"/>
                    <a:ext cx="12192000" cy="6858000"/>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28" name="TextBox 227">
                    <a:extLst>
                      <a:ext uri="{FF2B5EF4-FFF2-40B4-BE49-F238E27FC236}">
                        <a16:creationId xmlns:a16="http://schemas.microsoft.com/office/drawing/2014/main" id="{A940C017-2A2D-5DB0-56D6-6B8FB33AFB10}"/>
                      </a:ext>
                    </a:extLst>
                  </p:cNvPr>
                  <p:cNvSpPr txBox="1"/>
                  <p:nvPr/>
                </p:nvSpPr>
                <p:spPr>
                  <a:xfrm>
                    <a:off x="4020204" y="7496430"/>
                    <a:ext cx="7532343" cy="1015663"/>
                  </a:xfrm>
                  <a:prstGeom prst="rect">
                    <a:avLst/>
                  </a:prstGeom>
                  <a:solidFill>
                    <a:srgbClr val="669E40"/>
                  </a:solidFill>
                </p:spPr>
                <p:txBody>
                  <a:bodyPr wrap="square" rtlCol="0">
                    <a:spAutoFit/>
                  </a:bodyPr>
                  <a:lstStyle/>
                  <a:p>
                    <a:pPr algn="ctr"/>
                    <a:r>
                      <a:rPr lang="en-US" sz="6000" dirty="0">
                        <a:ln>
                          <a:solidFill>
                            <a:srgbClr val="FFC000"/>
                          </a:solidFill>
                        </a:ln>
                        <a:solidFill>
                          <a:srgbClr val="FFC000"/>
                        </a:solidFill>
                        <a:latin typeface="Calibri" panose="020F0502020204030204"/>
                      </a:rPr>
                      <a:t>2 </a:t>
                    </a:r>
                    <a:r>
                      <a:rPr lang="el-GR" sz="6000" dirty="0">
                        <a:ln>
                          <a:solidFill>
                            <a:srgbClr val="FFC000"/>
                          </a:solidFill>
                        </a:ln>
                        <a:solidFill>
                          <a:srgbClr val="FFC000"/>
                        </a:solidFill>
                        <a:latin typeface="Calibri" panose="020F0502020204030204"/>
                      </a:rPr>
                      <a:t>Αναλογία και </a:t>
                    </a:r>
                    <a:r>
                      <a:rPr lang="en-US" sz="6000" dirty="0">
                        <a:ln>
                          <a:solidFill>
                            <a:srgbClr val="FFC000"/>
                          </a:solidFill>
                        </a:ln>
                        <a:solidFill>
                          <a:srgbClr val="FFC000"/>
                        </a:solidFill>
                        <a:latin typeface="Calibri" panose="020F0502020204030204"/>
                      </a:rPr>
                      <a:t>HPH</a:t>
                    </a:r>
                    <a:endParaRPr lang="el-GR" sz="6000" dirty="0">
                      <a:ln>
                        <a:solidFill>
                          <a:srgbClr val="FFC000"/>
                        </a:solidFill>
                      </a:ln>
                      <a:solidFill>
                        <a:srgbClr val="FFC000"/>
                      </a:solidFill>
                      <a:latin typeface="Calibri" panose="020F0502020204030204"/>
                    </a:endParaRPr>
                  </a:p>
                </p:txBody>
              </p:sp>
              <p:grpSp>
                <p:nvGrpSpPr>
                  <p:cNvPr id="229" name="Ομάδα 228">
                    <a:extLst>
                      <a:ext uri="{FF2B5EF4-FFF2-40B4-BE49-F238E27FC236}">
                        <a16:creationId xmlns:a16="http://schemas.microsoft.com/office/drawing/2014/main" id="{A208BAD7-B336-A8E9-A68C-69EC59F93587}"/>
                      </a:ext>
                    </a:extLst>
                  </p:cNvPr>
                  <p:cNvGrpSpPr/>
                  <p:nvPr/>
                </p:nvGrpSpPr>
                <p:grpSpPr>
                  <a:xfrm>
                    <a:off x="2894924" y="8837903"/>
                    <a:ext cx="9893444" cy="4330266"/>
                    <a:chOff x="2494804" y="8487426"/>
                    <a:chExt cx="9893444" cy="4330266"/>
                  </a:xfrm>
                  <a:grpFill/>
                </p:grpSpPr>
                <p:sp>
                  <p:nvSpPr>
                    <p:cNvPr id="231" name="Ορθογώνιο: Στρογγύλεμα γωνιών 230">
                      <a:extLst>
                        <a:ext uri="{FF2B5EF4-FFF2-40B4-BE49-F238E27FC236}">
                          <a16:creationId xmlns:a16="http://schemas.microsoft.com/office/drawing/2014/main" id="{4B15BE76-5C9E-04E7-036F-4A28630D3578}"/>
                        </a:ext>
                      </a:extLst>
                    </p:cNvPr>
                    <p:cNvSpPr/>
                    <p:nvPr/>
                  </p:nvSpPr>
                  <p:spPr>
                    <a:xfrm>
                      <a:off x="3215966" y="8487426"/>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a:p>
                      <a:pPr algn="ctr"/>
                      <a:r>
                        <a:rPr lang="el-GR" dirty="0"/>
                        <a:t>Σε ρυθμιστικό </a:t>
                      </a:r>
                      <a:r>
                        <a:rPr lang="en-US" dirty="0"/>
                        <a:t>pH 10 </a:t>
                      </a:r>
                      <a:r>
                        <a:rPr lang="en-US" sz="1800" dirty="0">
                          <a:effectLst/>
                          <a:latin typeface="Calibri" panose="020F0502020204030204" pitchFamily="34" charset="0"/>
                          <a:ea typeface="Calibri" panose="020F0502020204030204" pitchFamily="34" charset="0"/>
                          <a:cs typeface="Arial" panose="020B0604020202020204" pitchFamily="34" charset="0"/>
                        </a:rPr>
                        <a:t>Na</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2</a:t>
                      </a:r>
                      <a:r>
                        <a:rPr lang="en-US" sz="1800" dirty="0">
                          <a:effectLst/>
                          <a:latin typeface="Calibri" panose="020F0502020204030204" pitchFamily="34" charset="0"/>
                          <a:ea typeface="Calibri" panose="020F0502020204030204" pitchFamily="34" charset="0"/>
                          <a:cs typeface="Arial" panose="020B0604020202020204" pitchFamily="34" charset="0"/>
                        </a:rPr>
                        <a:t>CO</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3</a:t>
                      </a:r>
                      <a:r>
                        <a:rPr lang="el-GR" sz="1800" dirty="0">
                          <a:effectLst/>
                          <a:latin typeface="Calibri" panose="020F0502020204030204" pitchFamily="34" charset="0"/>
                          <a:ea typeface="Calibri" panose="020F0502020204030204" pitchFamily="34" charset="0"/>
                          <a:cs typeface="Arial" panose="020B0604020202020204" pitchFamily="34" charset="0"/>
                        </a:rPr>
                        <a:t>-</a:t>
                      </a:r>
                      <a:r>
                        <a:rPr lang="en-US" sz="1800" dirty="0" err="1">
                          <a:effectLst/>
                          <a:latin typeface="Calibri" panose="020F0502020204030204" pitchFamily="34" charset="0"/>
                          <a:ea typeface="Calibri" panose="020F0502020204030204" pitchFamily="34" charset="0"/>
                          <a:cs typeface="Arial" panose="020B0604020202020204" pitchFamily="34" charset="0"/>
                        </a:rPr>
                        <a:t>NaHCO</a:t>
                      </a:r>
                      <a:r>
                        <a:rPr lang="el-GR" sz="1800" baseline="-25000" dirty="0">
                          <a:effectLst/>
                          <a:latin typeface="Calibri" panose="020F0502020204030204" pitchFamily="34" charset="0"/>
                          <a:ea typeface="Calibri" panose="020F0502020204030204" pitchFamily="34" charset="0"/>
                          <a:cs typeface="Arial" panose="020B0604020202020204" pitchFamily="34" charset="0"/>
                        </a:rPr>
                        <a:t>3</a:t>
                      </a:r>
                      <a:r>
                        <a:rPr lang="en-US" sz="1800" baseline="-25000" dirty="0">
                          <a:effectLst/>
                          <a:latin typeface="Calibri" panose="020F0502020204030204" pitchFamily="34" charset="0"/>
                          <a:ea typeface="Calibri" panose="020F0502020204030204" pitchFamily="34" charset="0"/>
                          <a:cs typeface="Arial" panose="020B0604020202020204" pitchFamily="34" charset="0"/>
                        </a:rPr>
                        <a:t> </a:t>
                      </a:r>
                      <a:r>
                        <a:rPr lang="el-GR" dirty="0"/>
                        <a:t> </a:t>
                      </a:r>
                    </a:p>
                  </p:txBody>
                </p:sp>
                <p:sp>
                  <p:nvSpPr>
                    <p:cNvPr id="232" name="Βέλος: Δεξιό 231">
                      <a:extLst>
                        <a:ext uri="{FF2B5EF4-FFF2-40B4-BE49-F238E27FC236}">
                          <a16:creationId xmlns:a16="http://schemas.microsoft.com/office/drawing/2014/main" id="{5B0E6B96-D831-3FB2-7446-F1A819B45B58}"/>
                        </a:ext>
                      </a:extLst>
                    </p:cNvPr>
                    <p:cNvSpPr/>
                    <p:nvPr/>
                  </p:nvSpPr>
                  <p:spPr>
                    <a:xfrm>
                      <a:off x="5648624" y="8999276"/>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33" name="Ορθογώνιο: Στρογγύλεμα γωνιών 232">
                      <a:extLst>
                        <a:ext uri="{FF2B5EF4-FFF2-40B4-BE49-F238E27FC236}">
                          <a16:creationId xmlns:a16="http://schemas.microsoft.com/office/drawing/2014/main" id="{225E6221-BD66-DE40-21F6-403A9DF66F8F}"/>
                        </a:ext>
                      </a:extLst>
                    </p:cNvPr>
                    <p:cNvSpPr/>
                    <p:nvPr/>
                  </p:nvSpPr>
                  <p:spPr>
                    <a:xfrm>
                      <a:off x="6321478" y="8487426"/>
                      <a:ext cx="2333714" cy="145330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ελαίου αναλογίας</a:t>
                      </a:r>
                    </a:p>
                    <a:p>
                      <a:pPr algn="ctr"/>
                      <a:r>
                        <a:rPr lang="el-GR" b="1" dirty="0"/>
                        <a:t>2/4, 3/4, 4/4</a:t>
                      </a:r>
                    </a:p>
                  </p:txBody>
                </p:sp>
                <p:sp>
                  <p:nvSpPr>
                    <p:cNvPr id="234" name="Βέλος: Δεξιό 233">
                      <a:extLst>
                        <a:ext uri="{FF2B5EF4-FFF2-40B4-BE49-F238E27FC236}">
                          <a16:creationId xmlns:a16="http://schemas.microsoft.com/office/drawing/2014/main" id="{AD82AD18-DDEC-D144-8EB2-91C54D0EE79A}"/>
                        </a:ext>
                      </a:extLst>
                    </p:cNvPr>
                    <p:cNvSpPr/>
                    <p:nvPr/>
                  </p:nvSpPr>
                  <p:spPr>
                    <a:xfrm>
                      <a:off x="8655192" y="9015570"/>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35" name="Ορθογώνιο: Στρογγύλεμα γωνιών 234">
                      <a:extLst>
                        <a:ext uri="{FF2B5EF4-FFF2-40B4-BE49-F238E27FC236}">
                          <a16:creationId xmlns:a16="http://schemas.microsoft.com/office/drawing/2014/main" id="{B20D5F8A-6D09-C4C9-655E-6B52778A738F}"/>
                        </a:ext>
                      </a:extLst>
                    </p:cNvPr>
                    <p:cNvSpPr/>
                    <p:nvPr/>
                  </p:nvSpPr>
                  <p:spPr>
                    <a:xfrm>
                      <a:off x="9362212" y="8749540"/>
                      <a:ext cx="189827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HSH</a:t>
                      </a:r>
                      <a:r>
                        <a:rPr lang="el-GR" dirty="0"/>
                        <a:t>:</a:t>
                      </a:r>
                      <a:endParaRPr lang="en-US" dirty="0"/>
                    </a:p>
                    <a:p>
                      <a:pPr algn="ctr"/>
                      <a:r>
                        <a:rPr lang="en-US" dirty="0"/>
                        <a:t>10 min, 8.5 </a:t>
                      </a:r>
                      <a:r>
                        <a:rPr lang="en-US" dirty="0" err="1"/>
                        <a:t>krpm</a:t>
                      </a:r>
                      <a:endParaRPr lang="el-GR" dirty="0"/>
                    </a:p>
                  </p:txBody>
                </p:sp>
                <p:sp>
                  <p:nvSpPr>
                    <p:cNvPr id="236" name="Ορθογώνιο: Στρογγύλεμα γωνιών 235">
                      <a:extLst>
                        <a:ext uri="{FF2B5EF4-FFF2-40B4-BE49-F238E27FC236}">
                          <a16:creationId xmlns:a16="http://schemas.microsoft.com/office/drawing/2014/main" id="{6F3A1F39-0A1C-A020-DF1B-022B22603EEE}"/>
                        </a:ext>
                      </a:extLst>
                    </p:cNvPr>
                    <p:cNvSpPr/>
                    <p:nvPr/>
                  </p:nvSpPr>
                  <p:spPr>
                    <a:xfrm>
                      <a:off x="8381673" y="10167606"/>
                      <a:ext cx="2878815" cy="13470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a:t>
                      </a:r>
                    </a:p>
                    <a:p>
                      <a:pPr algn="ctr"/>
                      <a:r>
                        <a:rPr lang="el-GR" b="1" dirty="0"/>
                        <a:t>1, 2, 4 περάσματα</a:t>
                      </a:r>
                    </a:p>
                    <a:p>
                      <a:pPr algn="ctr"/>
                      <a:r>
                        <a:rPr lang="el-GR" b="1" dirty="0"/>
                        <a:t>200, 300, 400, 600, 800 </a:t>
                      </a:r>
                      <a:r>
                        <a:rPr lang="en-US" b="1" dirty="0"/>
                        <a:t>bar</a:t>
                      </a:r>
                      <a:endParaRPr lang="el-GR" b="1" dirty="0"/>
                    </a:p>
                  </p:txBody>
                </p:sp>
                <p:sp>
                  <p:nvSpPr>
                    <p:cNvPr id="237" name="Βέλος: Αναστροφή 236">
                      <a:extLst>
                        <a:ext uri="{FF2B5EF4-FFF2-40B4-BE49-F238E27FC236}">
                          <a16:creationId xmlns:a16="http://schemas.microsoft.com/office/drawing/2014/main" id="{2428536D-D1BC-C928-F170-25C8C4335EF6}"/>
                        </a:ext>
                      </a:extLst>
                    </p:cNvPr>
                    <p:cNvSpPr/>
                    <p:nvPr/>
                  </p:nvSpPr>
                  <p:spPr>
                    <a:xfrm rot="5400000">
                      <a:off x="10850667" y="9538942"/>
                      <a:ext cx="1947402" cy="1127760"/>
                    </a:xfrm>
                    <a:prstGeom prst="uturnArrow">
                      <a:avLst>
                        <a:gd name="adj1" fmla="val 25000"/>
                        <a:gd name="adj2" fmla="val 25000"/>
                        <a:gd name="adj3" fmla="val 25000"/>
                        <a:gd name="adj4" fmla="val 43750"/>
                        <a:gd name="adj5" fmla="val 100000"/>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38" name="Ορθογώνιο: Στρογγύλεμα γωνιών 237">
                      <a:extLst>
                        <a:ext uri="{FF2B5EF4-FFF2-40B4-BE49-F238E27FC236}">
                          <a16:creationId xmlns:a16="http://schemas.microsoft.com/office/drawing/2014/main" id="{72772677-9FD6-90B8-B573-65A3C05FFAE3}"/>
                        </a:ext>
                      </a:extLst>
                    </p:cNvPr>
                    <p:cNvSpPr/>
                    <p:nvPr/>
                  </p:nvSpPr>
                  <p:spPr>
                    <a:xfrm>
                      <a:off x="5540594" y="10359115"/>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239" name="Βέλος: Δεξιό 238">
                      <a:extLst>
                        <a:ext uri="{FF2B5EF4-FFF2-40B4-BE49-F238E27FC236}">
                          <a16:creationId xmlns:a16="http://schemas.microsoft.com/office/drawing/2014/main" id="{7DA008D0-A229-BB83-AAF5-1101DE717DEC}"/>
                        </a:ext>
                      </a:extLst>
                    </p:cNvPr>
                    <p:cNvSpPr/>
                    <p:nvPr/>
                  </p:nvSpPr>
                  <p:spPr>
                    <a:xfrm rot="10800000">
                      <a:off x="7660733" y="10547461"/>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40" name="Ορθογώνιο: Στρογγύλεμα γωνιών 239">
                      <a:extLst>
                        <a:ext uri="{FF2B5EF4-FFF2-40B4-BE49-F238E27FC236}">
                          <a16:creationId xmlns:a16="http://schemas.microsoft.com/office/drawing/2014/main" id="{2AE7E564-1DAE-68BB-BC2D-E6FC010CC402}"/>
                        </a:ext>
                      </a:extLst>
                    </p:cNvPr>
                    <p:cNvSpPr/>
                    <p:nvPr/>
                  </p:nvSpPr>
                  <p:spPr>
                    <a:xfrm>
                      <a:off x="2494804" y="10298709"/>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241" name="Βέλος: Δεξιό 240">
                      <a:extLst>
                        <a:ext uri="{FF2B5EF4-FFF2-40B4-BE49-F238E27FC236}">
                          <a16:creationId xmlns:a16="http://schemas.microsoft.com/office/drawing/2014/main" id="{B8CEF5D5-C36F-CF6A-5659-31E3DE7F99F8}"/>
                        </a:ext>
                      </a:extLst>
                    </p:cNvPr>
                    <p:cNvSpPr/>
                    <p:nvPr/>
                  </p:nvSpPr>
                  <p:spPr>
                    <a:xfrm rot="10800000">
                      <a:off x="4799345" y="10547461"/>
                      <a:ext cx="707020" cy="518160"/>
                    </a:xfrm>
                    <a:prstGeom prst="rightArrow">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42" name="Ορθογώνιο: Στρογγύλεμα γωνιών 241">
                      <a:extLst>
                        <a:ext uri="{FF2B5EF4-FFF2-40B4-BE49-F238E27FC236}">
                          <a16:creationId xmlns:a16="http://schemas.microsoft.com/office/drawing/2014/main" id="{B2467F1F-69E4-3547-FE41-455466E7F326}"/>
                        </a:ext>
                      </a:extLst>
                    </p:cNvPr>
                    <p:cNvSpPr/>
                    <p:nvPr/>
                  </p:nvSpPr>
                  <p:spPr>
                    <a:xfrm>
                      <a:off x="2503142" y="11802029"/>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grpSp>
              <p:pic>
                <p:nvPicPr>
                  <p:cNvPr id="230" name="Γραφικό 229" descr="Δοκιμαστικοί σωλήνες με συμπαγές γέμισμα">
                    <a:extLst>
                      <a:ext uri="{FF2B5EF4-FFF2-40B4-BE49-F238E27FC236}">
                        <a16:creationId xmlns:a16="http://schemas.microsoft.com/office/drawing/2014/main" id="{A558CAA6-1901-7424-4739-010CC96516F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3288" y="13294490"/>
                    <a:ext cx="914400" cy="914400"/>
                  </a:xfrm>
                  <a:prstGeom prst="rect">
                    <a:avLst/>
                  </a:prstGeom>
                </p:spPr>
              </p:pic>
            </p:grpSp>
            <p:sp>
              <p:nvSpPr>
                <p:cNvPr id="226" name="Ισοσκελές τρίγωνο 225">
                  <a:extLst>
                    <a:ext uri="{FF2B5EF4-FFF2-40B4-BE49-F238E27FC236}">
                      <a16:creationId xmlns:a16="http://schemas.microsoft.com/office/drawing/2014/main" id="{07A6BC86-EC4E-8920-1A9E-DE30A7999F4C}"/>
                    </a:ext>
                  </a:extLst>
                </p:cNvPr>
                <p:cNvSpPr/>
                <p:nvPr/>
              </p:nvSpPr>
              <p:spPr>
                <a:xfrm rot="16200000">
                  <a:off x="-432094" y="7511033"/>
                  <a:ext cx="1273215" cy="844952"/>
                </a:xfrm>
                <a:prstGeom prst="triangle">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224" name="Βέλος: Αναστροφή 223">
                <a:extLst>
                  <a:ext uri="{FF2B5EF4-FFF2-40B4-BE49-F238E27FC236}">
                    <a16:creationId xmlns:a16="http://schemas.microsoft.com/office/drawing/2014/main" id="{C4F1B3FC-AF49-C324-3A96-47E78C10840D}"/>
                  </a:ext>
                </a:extLst>
              </p:cNvPr>
              <p:cNvSpPr/>
              <p:nvPr/>
            </p:nvSpPr>
            <p:spPr>
              <a:xfrm rot="16200000" flipH="1">
                <a:off x="15134979" y="15281323"/>
                <a:ext cx="1947402" cy="1127760"/>
              </a:xfrm>
              <a:prstGeom prst="uturnArrow">
                <a:avLst>
                  <a:gd name="adj1" fmla="val 25000"/>
                  <a:gd name="adj2" fmla="val 25000"/>
                  <a:gd name="adj3" fmla="val 25000"/>
                  <a:gd name="adj4" fmla="val 5513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grpSp>
        <p:sp>
          <p:nvSpPr>
            <p:cNvPr id="213" name="TextBox 212">
              <a:extLst>
                <a:ext uri="{FF2B5EF4-FFF2-40B4-BE49-F238E27FC236}">
                  <a16:creationId xmlns:a16="http://schemas.microsoft.com/office/drawing/2014/main" id="{C6B2BC32-AB8C-3DB5-CF0B-72DB9620E8AD}"/>
                </a:ext>
              </a:extLst>
            </p:cNvPr>
            <p:cNvSpPr txBox="1"/>
            <p:nvPr/>
          </p:nvSpPr>
          <p:spPr>
            <a:xfrm>
              <a:off x="15205247" y="572621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43" name="Ομάδα 242">
            <a:extLst>
              <a:ext uri="{FF2B5EF4-FFF2-40B4-BE49-F238E27FC236}">
                <a16:creationId xmlns:a16="http://schemas.microsoft.com/office/drawing/2014/main" id="{9C8AE146-18F0-48BE-7D60-2D65C4D4A38A}"/>
              </a:ext>
            </a:extLst>
          </p:cNvPr>
          <p:cNvGrpSpPr/>
          <p:nvPr/>
        </p:nvGrpSpPr>
        <p:grpSpPr>
          <a:xfrm>
            <a:off x="-876000" y="-38828"/>
            <a:ext cx="13036951" cy="6886175"/>
            <a:chOff x="14555517" y="13044934"/>
            <a:chExt cx="13036951" cy="6886175"/>
          </a:xfrm>
        </p:grpSpPr>
        <p:grpSp>
          <p:nvGrpSpPr>
            <p:cNvPr id="244" name="Ομάδα 243">
              <a:extLst>
                <a:ext uri="{FF2B5EF4-FFF2-40B4-BE49-F238E27FC236}">
                  <a16:creationId xmlns:a16="http://schemas.microsoft.com/office/drawing/2014/main" id="{9311BF60-EE24-85C5-102B-5B67B625234F}"/>
                </a:ext>
              </a:extLst>
            </p:cNvPr>
            <p:cNvGrpSpPr/>
            <p:nvPr/>
          </p:nvGrpSpPr>
          <p:grpSpPr>
            <a:xfrm>
              <a:off x="14555517" y="13073108"/>
              <a:ext cx="13036951" cy="6858001"/>
              <a:chOff x="14297943" y="18251520"/>
              <a:chExt cx="13036951" cy="6858001"/>
            </a:xfrm>
          </p:grpSpPr>
          <p:grpSp>
            <p:nvGrpSpPr>
              <p:cNvPr id="246" name="Ομάδα 245">
                <a:extLst>
                  <a:ext uri="{FF2B5EF4-FFF2-40B4-BE49-F238E27FC236}">
                    <a16:creationId xmlns:a16="http://schemas.microsoft.com/office/drawing/2014/main" id="{2CDE0944-A5E5-A325-D123-CEED68088E18}"/>
                  </a:ext>
                </a:extLst>
              </p:cNvPr>
              <p:cNvGrpSpPr/>
              <p:nvPr/>
            </p:nvGrpSpPr>
            <p:grpSpPr>
              <a:xfrm>
                <a:off x="14297943" y="18251520"/>
                <a:ext cx="13036951" cy="6858001"/>
                <a:chOff x="14271336" y="18206196"/>
                <a:chExt cx="13036951" cy="6858001"/>
              </a:xfrm>
            </p:grpSpPr>
            <p:sp>
              <p:nvSpPr>
                <p:cNvPr id="257" name="Ορθογώνιο 256">
                  <a:extLst>
                    <a:ext uri="{FF2B5EF4-FFF2-40B4-BE49-F238E27FC236}">
                      <a16:creationId xmlns:a16="http://schemas.microsoft.com/office/drawing/2014/main" id="{FB694073-B526-B4C1-7B3B-FFDD86747F21}"/>
                    </a:ext>
                  </a:extLst>
                </p:cNvPr>
                <p:cNvSpPr/>
                <p:nvPr/>
              </p:nvSpPr>
              <p:spPr>
                <a:xfrm>
                  <a:off x="15116287" y="18206197"/>
                  <a:ext cx="12192000" cy="6858000"/>
                </a:xfrm>
                <a:prstGeom prst="rect">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58" name="Ισοσκελές τρίγωνο 257">
                  <a:extLst>
                    <a:ext uri="{FF2B5EF4-FFF2-40B4-BE49-F238E27FC236}">
                      <a16:creationId xmlns:a16="http://schemas.microsoft.com/office/drawing/2014/main" id="{33E82B90-D82D-2775-4B63-DAB0E303233C}"/>
                    </a:ext>
                  </a:extLst>
                </p:cNvPr>
                <p:cNvSpPr/>
                <p:nvPr/>
              </p:nvSpPr>
              <p:spPr>
                <a:xfrm rot="16200000">
                  <a:off x="14057204" y="18420328"/>
                  <a:ext cx="1273215" cy="844952"/>
                </a:xfrm>
                <a:prstGeom prst="triangle">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247" name="Ομάδα 246">
                <a:extLst>
                  <a:ext uri="{FF2B5EF4-FFF2-40B4-BE49-F238E27FC236}">
                    <a16:creationId xmlns:a16="http://schemas.microsoft.com/office/drawing/2014/main" id="{5F1EA365-5324-C38A-915C-D74D874531F5}"/>
                  </a:ext>
                </a:extLst>
              </p:cNvPr>
              <p:cNvGrpSpPr/>
              <p:nvPr/>
            </p:nvGrpSpPr>
            <p:grpSpPr>
              <a:xfrm>
                <a:off x="17221993" y="19153145"/>
                <a:ext cx="8014819" cy="5127630"/>
                <a:chOff x="15424539" y="19223151"/>
                <a:chExt cx="8014819" cy="5127630"/>
              </a:xfrm>
            </p:grpSpPr>
            <p:sp>
              <p:nvSpPr>
                <p:cNvPr id="250" name="Ορθογώνιο: Στρογγύλεμα γωνιών 249">
                  <a:extLst>
                    <a:ext uri="{FF2B5EF4-FFF2-40B4-BE49-F238E27FC236}">
                      <a16:creationId xmlns:a16="http://schemas.microsoft.com/office/drawing/2014/main" id="{B1F5AD2A-540F-FBEF-AA89-391380C5D96F}"/>
                    </a:ext>
                  </a:extLst>
                </p:cNvPr>
                <p:cNvSpPr/>
                <p:nvPr/>
              </p:nvSpPr>
              <p:spPr>
                <a:xfrm>
                  <a:off x="15424539" y="19223151"/>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Ζύγιση</a:t>
                  </a:r>
                  <a:r>
                    <a:rPr lang="en-US" dirty="0"/>
                    <a:t> 50 mg </a:t>
                  </a:r>
                  <a:r>
                    <a:rPr lang="el-GR" dirty="0"/>
                    <a:t>ξηρών καψουλών</a:t>
                  </a:r>
                  <a:r>
                    <a:rPr lang="el-GR" baseline="-25000" dirty="0">
                      <a:latin typeface="Calibri" panose="020F0502020204030204" pitchFamily="34" charset="0"/>
                      <a:ea typeface="Calibri" panose="020F0502020204030204" pitchFamily="34" charset="0"/>
                      <a:cs typeface="Arial" panose="020B0604020202020204" pitchFamily="34" charset="0"/>
                    </a:rPr>
                    <a:t> </a:t>
                  </a:r>
                  <a:r>
                    <a:rPr lang="en-US" sz="1800" baseline="-25000" dirty="0">
                      <a:effectLst/>
                      <a:latin typeface="Calibri" panose="020F0502020204030204" pitchFamily="34" charset="0"/>
                      <a:ea typeface="Calibri" panose="020F0502020204030204" pitchFamily="34" charset="0"/>
                      <a:cs typeface="Arial" panose="020B0604020202020204" pitchFamily="34" charset="0"/>
                    </a:rPr>
                    <a:t> </a:t>
                  </a:r>
                  <a:r>
                    <a:rPr lang="el-GR" i="1" dirty="0"/>
                    <a:t> </a:t>
                  </a:r>
                </a:p>
              </p:txBody>
            </p:sp>
            <p:sp>
              <p:nvSpPr>
                <p:cNvPr id="251" name="Ορθογώνιο: Στρογγύλεμα γωνιών 250">
                  <a:extLst>
                    <a:ext uri="{FF2B5EF4-FFF2-40B4-BE49-F238E27FC236}">
                      <a16:creationId xmlns:a16="http://schemas.microsoft.com/office/drawing/2014/main" id="{5B0ED341-9CC8-9F9F-F0DE-9F6D37D74D5F}"/>
                    </a:ext>
                  </a:extLst>
                </p:cNvPr>
                <p:cNvSpPr/>
                <p:nvPr/>
              </p:nvSpPr>
              <p:spPr>
                <a:xfrm>
                  <a:off x="15438139" y="22808920"/>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Παρασκευή Κορεσμένων δ/των Αλάτων</a:t>
                  </a:r>
                </a:p>
                <a:p>
                  <a:pPr algn="ctr"/>
                  <a:r>
                    <a:rPr lang="en-US" b="1" dirty="0"/>
                    <a:t>RH 43.14%-98.18%</a:t>
                  </a:r>
                  <a:endParaRPr lang="el-GR" b="1" dirty="0"/>
                </a:p>
              </p:txBody>
            </p:sp>
            <p:sp>
              <p:nvSpPr>
                <p:cNvPr id="252" name="Ορθογώνιο: Στρογγύλεμα γωνιών 251">
                  <a:extLst>
                    <a:ext uri="{FF2B5EF4-FFF2-40B4-BE49-F238E27FC236}">
                      <a16:creationId xmlns:a16="http://schemas.microsoft.com/office/drawing/2014/main" id="{B1AD6823-412A-995C-A13E-84791A932FFA}"/>
                    </a:ext>
                  </a:extLst>
                </p:cNvPr>
                <p:cNvSpPr/>
                <p:nvPr/>
              </p:nvSpPr>
              <p:spPr>
                <a:xfrm>
                  <a:off x="17593701" y="20979597"/>
                  <a:ext cx="2705979"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Αποθήκευση</a:t>
                  </a:r>
                </a:p>
                <a:p>
                  <a:pPr algn="ctr"/>
                  <a:r>
                    <a:rPr lang="el-GR" sz="1800" b="1" dirty="0">
                      <a:effectLst/>
                      <a:latin typeface="Calibri" panose="020F0502020204030204" pitchFamily="34" charset="0"/>
                      <a:ea typeface="Calibri" panose="020F0502020204030204" pitchFamily="34" charset="0"/>
                      <a:cs typeface="Arial" panose="020B0604020202020204" pitchFamily="34" charset="0"/>
                    </a:rPr>
                    <a:t>10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20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30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50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b="1" i="1" dirty="0"/>
                    <a:t> </a:t>
                  </a:r>
                </a:p>
              </p:txBody>
            </p:sp>
            <p:sp>
              <p:nvSpPr>
                <p:cNvPr id="253" name="Βέλος: Με γωνία 252">
                  <a:extLst>
                    <a:ext uri="{FF2B5EF4-FFF2-40B4-BE49-F238E27FC236}">
                      <a16:creationId xmlns:a16="http://schemas.microsoft.com/office/drawing/2014/main" id="{B458E564-5098-1938-5D86-AEBEDB7F52E8}"/>
                    </a:ext>
                  </a:extLst>
                </p:cNvPr>
                <p:cNvSpPr/>
                <p:nvPr/>
              </p:nvSpPr>
              <p:spPr>
                <a:xfrm rot="5400000">
                  <a:off x="17961043" y="19696028"/>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54" name="Βέλος: Δεξιό 253">
                  <a:extLst>
                    <a:ext uri="{FF2B5EF4-FFF2-40B4-BE49-F238E27FC236}">
                      <a16:creationId xmlns:a16="http://schemas.microsoft.com/office/drawing/2014/main" id="{FE180D31-2EB6-F861-9070-A7EB3D5DF12A}"/>
                    </a:ext>
                  </a:extLst>
                </p:cNvPr>
                <p:cNvSpPr/>
                <p:nvPr/>
              </p:nvSpPr>
              <p:spPr>
                <a:xfrm>
                  <a:off x="20299680" y="21582273"/>
                  <a:ext cx="707020" cy="518160"/>
                </a:xfrm>
                <a:prstGeom prst="rightArrow">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55" name="Βέλος: Με γωνία 254">
                  <a:extLst>
                    <a:ext uri="{FF2B5EF4-FFF2-40B4-BE49-F238E27FC236}">
                      <a16:creationId xmlns:a16="http://schemas.microsoft.com/office/drawing/2014/main" id="{8A6534D9-C1E7-6472-9F7E-04FFA6997D9C}"/>
                    </a:ext>
                  </a:extLst>
                </p:cNvPr>
                <p:cNvSpPr/>
                <p:nvPr/>
              </p:nvSpPr>
              <p:spPr>
                <a:xfrm rot="16200000" flipV="1">
                  <a:off x="17974644" y="22417613"/>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sp>
              <p:nvSpPr>
                <p:cNvPr id="256" name="Ορθογώνιο: Στρογγύλεμα γωνιών 255">
                  <a:extLst>
                    <a:ext uri="{FF2B5EF4-FFF2-40B4-BE49-F238E27FC236}">
                      <a16:creationId xmlns:a16="http://schemas.microsoft.com/office/drawing/2014/main" id="{2FFDB6FC-3B0F-DA27-9C7B-38BAE8963B90}"/>
                    </a:ext>
                  </a:extLst>
                </p:cNvPr>
                <p:cNvSpPr/>
                <p:nvPr/>
              </p:nvSpPr>
              <p:spPr>
                <a:xfrm>
                  <a:off x="21006700" y="21070422"/>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Δειγματοληψία:</a:t>
                  </a:r>
                </a:p>
                <a:p>
                  <a:pPr algn="ctr"/>
                  <a:r>
                    <a:rPr lang="el-GR" dirty="0"/>
                    <a:t>Έλαιο Ρίγανης 14 </a:t>
                  </a:r>
                  <a:r>
                    <a:rPr lang="en-US" dirty="0"/>
                    <a:t>d</a:t>
                  </a:r>
                </a:p>
                <a:p>
                  <a:pPr algn="ctr"/>
                  <a:r>
                    <a:rPr lang="el-GR" dirty="0"/>
                    <a:t>Λυκοπένιο 30 </a:t>
                  </a:r>
                  <a:r>
                    <a:rPr lang="en-US" dirty="0"/>
                    <a:t>d</a:t>
                  </a:r>
                  <a:endParaRPr lang="el-GR" dirty="0"/>
                </a:p>
              </p:txBody>
            </p:sp>
          </p:grpSp>
          <p:sp>
            <p:nvSpPr>
              <p:cNvPr id="248" name="TextBox 247">
                <a:extLst>
                  <a:ext uri="{FF2B5EF4-FFF2-40B4-BE49-F238E27FC236}">
                    <a16:creationId xmlns:a16="http://schemas.microsoft.com/office/drawing/2014/main" id="{F334EA3D-6B24-5982-1B31-2251E72B7F01}"/>
                  </a:ext>
                </a:extLst>
              </p:cNvPr>
              <p:cNvSpPr txBox="1"/>
              <p:nvPr/>
            </p:nvSpPr>
            <p:spPr>
              <a:xfrm>
                <a:off x="15592744" y="18272116"/>
                <a:ext cx="11544688" cy="1015663"/>
              </a:xfrm>
              <a:prstGeom prst="rect">
                <a:avLst/>
              </a:prstGeom>
              <a:solidFill>
                <a:srgbClr val="6DA945"/>
              </a:solidFill>
            </p:spPr>
            <p:txBody>
              <a:bodyPr wrap="square" rtlCol="0">
                <a:spAutoFit/>
              </a:bodyPr>
              <a:lstStyle/>
              <a:p>
                <a:pPr algn="ctr"/>
                <a:r>
                  <a:rPr lang="en-US" sz="6000" dirty="0">
                    <a:ln>
                      <a:solidFill>
                        <a:srgbClr val="FFC000"/>
                      </a:solidFill>
                    </a:ln>
                    <a:solidFill>
                      <a:srgbClr val="FFC000"/>
                    </a:solidFill>
                    <a:latin typeface="Calibri" panose="020F0502020204030204"/>
                  </a:rPr>
                  <a:t>3 </a:t>
                </a:r>
                <a:r>
                  <a:rPr lang="el-GR" sz="6000" dirty="0">
                    <a:ln>
                      <a:solidFill>
                        <a:srgbClr val="FFC000"/>
                      </a:solidFill>
                    </a:ln>
                    <a:solidFill>
                      <a:srgbClr val="FFC000"/>
                    </a:solidFill>
                    <a:latin typeface="Calibri" panose="020F0502020204030204"/>
                  </a:rPr>
                  <a:t>Διατηρησιμότητα</a:t>
                </a:r>
              </a:p>
            </p:txBody>
          </p:sp>
          <p:pic>
            <p:nvPicPr>
              <p:cNvPr id="249" name="Γραφικό 248" descr="Δοκιμαστικοί σωλήνες με συμπαγές γέμισμα">
                <a:extLst>
                  <a:ext uri="{FF2B5EF4-FFF2-40B4-BE49-F238E27FC236}">
                    <a16:creationId xmlns:a16="http://schemas.microsoft.com/office/drawing/2014/main" id="{1CC3E1D6-B7A0-FA07-E96A-88BFCCE158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06051" y="24047242"/>
                <a:ext cx="914400" cy="914400"/>
              </a:xfrm>
              <a:prstGeom prst="rect">
                <a:avLst/>
              </a:prstGeom>
            </p:spPr>
          </p:pic>
        </p:grpSp>
        <p:sp>
          <p:nvSpPr>
            <p:cNvPr id="245" name="TextBox 244">
              <a:extLst>
                <a:ext uri="{FF2B5EF4-FFF2-40B4-BE49-F238E27FC236}">
                  <a16:creationId xmlns:a16="http://schemas.microsoft.com/office/drawing/2014/main" id="{79477697-B54D-6A13-6E9E-B75EFE15C604}"/>
                </a:ext>
              </a:extLst>
            </p:cNvPr>
            <p:cNvSpPr txBox="1"/>
            <p:nvPr/>
          </p:nvSpPr>
          <p:spPr>
            <a:xfrm>
              <a:off x="15417860" y="1304493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7</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53" name="Ομάδα 52">
            <a:extLst>
              <a:ext uri="{FF2B5EF4-FFF2-40B4-BE49-F238E27FC236}">
                <a16:creationId xmlns:a16="http://schemas.microsoft.com/office/drawing/2014/main" id="{8AECCB58-8037-4CB0-E918-4F2CABE3A302}"/>
              </a:ext>
            </a:extLst>
          </p:cNvPr>
          <p:cNvGrpSpPr/>
          <p:nvPr/>
        </p:nvGrpSpPr>
        <p:grpSpPr>
          <a:xfrm>
            <a:off x="35589694" y="-54686"/>
            <a:ext cx="13020109" cy="6902033"/>
            <a:chOff x="24278807" y="-156758"/>
            <a:chExt cx="13020109" cy="6902033"/>
          </a:xfrm>
        </p:grpSpPr>
        <p:grpSp>
          <p:nvGrpSpPr>
            <p:cNvPr id="54" name="Ομάδα 53">
              <a:extLst>
                <a:ext uri="{FF2B5EF4-FFF2-40B4-BE49-F238E27FC236}">
                  <a16:creationId xmlns:a16="http://schemas.microsoft.com/office/drawing/2014/main" id="{EB4BFC7F-15AA-7C65-94D0-52A36A39C0A8}"/>
                </a:ext>
              </a:extLst>
            </p:cNvPr>
            <p:cNvGrpSpPr/>
            <p:nvPr/>
          </p:nvGrpSpPr>
          <p:grpSpPr>
            <a:xfrm>
              <a:off x="24278807" y="-156758"/>
              <a:ext cx="13020109" cy="6902033"/>
              <a:chOff x="13863495" y="21261021"/>
              <a:chExt cx="13020109" cy="6902033"/>
            </a:xfrm>
          </p:grpSpPr>
          <p:grpSp>
            <p:nvGrpSpPr>
              <p:cNvPr id="64" name="Ομάδα 63">
                <a:extLst>
                  <a:ext uri="{FF2B5EF4-FFF2-40B4-BE49-F238E27FC236}">
                    <a16:creationId xmlns:a16="http://schemas.microsoft.com/office/drawing/2014/main" id="{90BEABE2-5DB8-159D-CD4A-7646DA673436}"/>
                  </a:ext>
                </a:extLst>
              </p:cNvPr>
              <p:cNvGrpSpPr/>
              <p:nvPr/>
            </p:nvGrpSpPr>
            <p:grpSpPr>
              <a:xfrm>
                <a:off x="13863495" y="21305053"/>
                <a:ext cx="13020109" cy="6858001"/>
                <a:chOff x="14349206" y="18251520"/>
                <a:chExt cx="13020109" cy="6858001"/>
              </a:xfrm>
            </p:grpSpPr>
            <p:grpSp>
              <p:nvGrpSpPr>
                <p:cNvPr id="66" name="Ομάδα 65">
                  <a:extLst>
                    <a:ext uri="{FF2B5EF4-FFF2-40B4-BE49-F238E27FC236}">
                      <a16:creationId xmlns:a16="http://schemas.microsoft.com/office/drawing/2014/main" id="{450524CB-088B-F9DF-C316-FBB080D4C6A2}"/>
                    </a:ext>
                  </a:extLst>
                </p:cNvPr>
                <p:cNvGrpSpPr/>
                <p:nvPr/>
              </p:nvGrpSpPr>
              <p:grpSpPr>
                <a:xfrm>
                  <a:off x="14349206" y="18251520"/>
                  <a:ext cx="13020109" cy="6858001"/>
                  <a:chOff x="14322599" y="18206196"/>
                  <a:chExt cx="13020109" cy="6858001"/>
                </a:xfrm>
              </p:grpSpPr>
              <p:sp>
                <p:nvSpPr>
                  <p:cNvPr id="69" name="Ορθογώνιο 68">
                    <a:extLst>
                      <a:ext uri="{FF2B5EF4-FFF2-40B4-BE49-F238E27FC236}">
                        <a16:creationId xmlns:a16="http://schemas.microsoft.com/office/drawing/2014/main" id="{E14BF120-126C-459C-1C70-6E1D3B348550}"/>
                      </a:ext>
                    </a:extLst>
                  </p:cNvPr>
                  <p:cNvSpPr/>
                  <p:nvPr/>
                </p:nvSpPr>
                <p:spPr>
                  <a:xfrm>
                    <a:off x="15150708" y="18206197"/>
                    <a:ext cx="12192000" cy="6858000"/>
                  </a:xfrm>
                  <a:prstGeom prst="rect">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0" name="Ισοσκελές τρίγωνο 69">
                    <a:extLst>
                      <a:ext uri="{FF2B5EF4-FFF2-40B4-BE49-F238E27FC236}">
                        <a16:creationId xmlns:a16="http://schemas.microsoft.com/office/drawing/2014/main" id="{67B37BA5-7F66-3625-84EE-77E0C09034B1}"/>
                      </a:ext>
                    </a:extLst>
                  </p:cNvPr>
                  <p:cNvSpPr/>
                  <p:nvPr/>
                </p:nvSpPr>
                <p:spPr>
                  <a:xfrm rot="16200000">
                    <a:off x="14108467" y="18420328"/>
                    <a:ext cx="1273215" cy="844952"/>
                  </a:xfrm>
                  <a:prstGeom prst="triangle">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67" name="TextBox 66">
                  <a:extLst>
                    <a:ext uri="{FF2B5EF4-FFF2-40B4-BE49-F238E27FC236}">
                      <a16:creationId xmlns:a16="http://schemas.microsoft.com/office/drawing/2014/main" id="{651A5416-5CE4-9171-5EC0-6989D5009F20}"/>
                    </a:ext>
                  </a:extLst>
                </p:cNvPr>
                <p:cNvSpPr txBox="1"/>
                <p:nvPr/>
              </p:nvSpPr>
              <p:spPr>
                <a:xfrm>
                  <a:off x="15515645" y="18272791"/>
                  <a:ext cx="11431323" cy="1015663"/>
                </a:xfrm>
                <a:prstGeom prst="rect">
                  <a:avLst/>
                </a:prstGeom>
                <a:solidFill>
                  <a:srgbClr val="B9D9A3"/>
                </a:solidFill>
              </p:spPr>
              <p:txBody>
                <a:bodyPr wrap="square" rtlCol="0">
                  <a:spAutoFit/>
                </a:bodyPr>
                <a:lstStyle/>
                <a:p>
                  <a:pPr algn="ctr"/>
                  <a:r>
                    <a:rPr lang="el-GR" sz="6000" dirty="0" err="1">
                      <a:solidFill>
                        <a:schemeClr val="accent4">
                          <a:lumMod val="75000"/>
                        </a:schemeClr>
                      </a:solidFill>
                      <a:latin typeface="Calibri" panose="020F0502020204030204"/>
                    </a:rPr>
                    <a:t>Τυπολόγιο</a:t>
                  </a:r>
                  <a:endParaRPr lang="el-GR" sz="6000" dirty="0">
                    <a:solidFill>
                      <a:schemeClr val="accent4">
                        <a:lumMod val="75000"/>
                      </a:schemeClr>
                    </a:solidFill>
                    <a:latin typeface="Calibri" panose="020F0502020204030204"/>
                  </a:endParaRPr>
                </a:p>
              </p:txBody>
            </p:sp>
            <p:pic>
              <p:nvPicPr>
                <p:cNvPr id="68" name="Γραφικό 67" descr="Δοκιμαστικοί σωλήνες με συμπαγές γέμισμα">
                  <a:extLst>
                    <a:ext uri="{FF2B5EF4-FFF2-40B4-BE49-F238E27FC236}">
                      <a16:creationId xmlns:a16="http://schemas.microsoft.com/office/drawing/2014/main" id="{CEEEBCA7-C7A2-16B2-1DD5-51BFF5CDDBE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06051" y="24047242"/>
                  <a:ext cx="914400" cy="914400"/>
                </a:xfrm>
                <a:prstGeom prst="rect">
                  <a:avLst/>
                </a:prstGeom>
              </p:spPr>
            </p:pic>
          </p:grpSp>
          <p:sp>
            <p:nvSpPr>
              <p:cNvPr id="65" name="TextBox 64">
                <a:extLst>
                  <a:ext uri="{FF2B5EF4-FFF2-40B4-BE49-F238E27FC236}">
                    <a16:creationId xmlns:a16="http://schemas.microsoft.com/office/drawing/2014/main" id="{8631E79B-C071-C1FF-74BF-36F8DC464EF2}"/>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20</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aphicFrame>
          <p:nvGraphicFramePr>
            <p:cNvPr id="55" name="Γράφημα 54">
              <a:extLst>
                <a:ext uri="{FF2B5EF4-FFF2-40B4-BE49-F238E27FC236}">
                  <a16:creationId xmlns:a16="http://schemas.microsoft.com/office/drawing/2014/main" id="{5F53908B-A552-1C0B-DCD5-C29145960D1D}"/>
                </a:ext>
              </a:extLst>
            </p:cNvPr>
            <p:cNvGraphicFramePr/>
            <p:nvPr/>
          </p:nvGraphicFramePr>
          <p:xfrm>
            <a:off x="25445246" y="1141973"/>
            <a:ext cx="5456322" cy="2878038"/>
          </p:xfrm>
          <a:graphic>
            <a:graphicData uri="http://schemas.openxmlformats.org/drawingml/2006/chart">
              <c:chart xmlns:c="http://schemas.openxmlformats.org/drawingml/2006/chart" xmlns:r="http://schemas.openxmlformats.org/officeDocument/2006/relationships" r:id="rId5"/>
            </a:graphicData>
          </a:graphic>
        </p:graphicFrame>
        <p:pic>
          <p:nvPicPr>
            <p:cNvPr id="56" name="Εικόνα 55">
              <a:extLst>
                <a:ext uri="{FF2B5EF4-FFF2-40B4-BE49-F238E27FC236}">
                  <a16:creationId xmlns:a16="http://schemas.microsoft.com/office/drawing/2014/main" id="{4A37DF25-9F20-E9DA-2422-5D22E4D27B9B}"/>
                </a:ext>
              </a:extLst>
            </p:cNvPr>
            <p:cNvPicPr>
              <a:picLocks noChangeAspect="1"/>
            </p:cNvPicPr>
            <p:nvPr/>
          </p:nvPicPr>
          <p:blipFill>
            <a:blip r:embed="rId6"/>
            <a:stretch>
              <a:fillRect/>
            </a:stretch>
          </p:blipFill>
          <p:spPr>
            <a:xfrm>
              <a:off x="31509517" y="1141973"/>
              <a:ext cx="5456322" cy="1672347"/>
            </a:xfrm>
            <a:prstGeom prst="rect">
              <a:avLst/>
            </a:prstGeom>
          </p:spPr>
        </p:pic>
        <p:pic>
          <p:nvPicPr>
            <p:cNvPr id="57" name="Εικόνα 56">
              <a:extLst>
                <a:ext uri="{FF2B5EF4-FFF2-40B4-BE49-F238E27FC236}">
                  <a16:creationId xmlns:a16="http://schemas.microsoft.com/office/drawing/2014/main" id="{E076E2A8-37CC-1AD1-856C-1A5EBF0188C9}"/>
                </a:ext>
              </a:extLst>
            </p:cNvPr>
            <p:cNvPicPr>
              <a:picLocks noChangeAspect="1"/>
            </p:cNvPicPr>
            <p:nvPr/>
          </p:nvPicPr>
          <p:blipFill>
            <a:blip r:embed="rId7"/>
            <a:stretch>
              <a:fillRect/>
            </a:stretch>
          </p:blipFill>
          <p:spPr>
            <a:xfrm>
              <a:off x="25445246" y="4956053"/>
              <a:ext cx="5456321" cy="480102"/>
            </a:xfrm>
            <a:prstGeom prst="rect">
              <a:avLst/>
            </a:prstGeom>
          </p:spPr>
        </p:pic>
        <p:pic>
          <p:nvPicPr>
            <p:cNvPr id="58" name="Εικόνα 57">
              <a:extLst>
                <a:ext uri="{FF2B5EF4-FFF2-40B4-BE49-F238E27FC236}">
                  <a16:creationId xmlns:a16="http://schemas.microsoft.com/office/drawing/2014/main" id="{C0E66485-3777-F495-FFCC-45D6C82956DF}"/>
                </a:ext>
              </a:extLst>
            </p:cNvPr>
            <p:cNvPicPr>
              <a:picLocks noChangeAspect="1"/>
            </p:cNvPicPr>
            <p:nvPr/>
          </p:nvPicPr>
          <p:blipFill>
            <a:blip r:embed="rId8"/>
            <a:stretch>
              <a:fillRect/>
            </a:stretch>
          </p:blipFill>
          <p:spPr>
            <a:xfrm>
              <a:off x="31529729" y="4917878"/>
              <a:ext cx="5456321" cy="467685"/>
            </a:xfrm>
            <a:prstGeom prst="rect">
              <a:avLst/>
            </a:prstGeom>
          </p:spPr>
        </p:pic>
        <p:sp>
          <p:nvSpPr>
            <p:cNvPr id="59" name="TextBox 58">
              <a:extLst>
                <a:ext uri="{FF2B5EF4-FFF2-40B4-BE49-F238E27FC236}">
                  <a16:creationId xmlns:a16="http://schemas.microsoft.com/office/drawing/2014/main" id="{E7297B7F-328D-FAFA-4852-3B4880736FE9}"/>
                </a:ext>
              </a:extLst>
            </p:cNvPr>
            <p:cNvSpPr txBox="1"/>
            <p:nvPr/>
          </p:nvSpPr>
          <p:spPr>
            <a:xfrm>
              <a:off x="25438227" y="772641"/>
              <a:ext cx="5463340" cy="369332"/>
            </a:xfrm>
            <a:prstGeom prst="rect">
              <a:avLst/>
            </a:prstGeom>
            <a:noFill/>
          </p:spPr>
          <p:txBody>
            <a:bodyPr wrap="square" rtlCol="0">
              <a:spAutoFit/>
            </a:bodyPr>
            <a:lstStyle/>
            <a:p>
              <a:pPr algn="ctr"/>
              <a:r>
                <a:rPr lang="el-GR" u="sng" dirty="0"/>
                <a:t>Απορρόφηση Καρβακρόλης</a:t>
              </a:r>
            </a:p>
          </p:txBody>
        </p:sp>
        <p:sp>
          <p:nvSpPr>
            <p:cNvPr id="60" name="TextBox 59">
              <a:extLst>
                <a:ext uri="{FF2B5EF4-FFF2-40B4-BE49-F238E27FC236}">
                  <a16:creationId xmlns:a16="http://schemas.microsoft.com/office/drawing/2014/main" id="{0AC8BA1B-A6AD-930D-45F3-6F5F2D776953}"/>
                </a:ext>
              </a:extLst>
            </p:cNvPr>
            <p:cNvSpPr txBox="1"/>
            <p:nvPr/>
          </p:nvSpPr>
          <p:spPr>
            <a:xfrm>
              <a:off x="31502499" y="739542"/>
              <a:ext cx="5463340" cy="369332"/>
            </a:xfrm>
            <a:prstGeom prst="rect">
              <a:avLst/>
            </a:prstGeom>
            <a:noFill/>
          </p:spPr>
          <p:txBody>
            <a:bodyPr wrap="square" rtlCol="0">
              <a:spAutoFit/>
            </a:bodyPr>
            <a:lstStyle/>
            <a:p>
              <a:pPr algn="ctr"/>
              <a:r>
                <a:rPr lang="el-GR" u="sng" dirty="0"/>
                <a:t>Απορρόφηση Συνολικών Καροτενοειδών</a:t>
              </a:r>
            </a:p>
          </p:txBody>
        </p:sp>
        <p:sp>
          <p:nvSpPr>
            <p:cNvPr id="61" name="TextBox 60">
              <a:extLst>
                <a:ext uri="{FF2B5EF4-FFF2-40B4-BE49-F238E27FC236}">
                  <a16:creationId xmlns:a16="http://schemas.microsoft.com/office/drawing/2014/main" id="{FC41DDC4-F1FA-FB2C-604F-1E3A2EAC8479}"/>
                </a:ext>
              </a:extLst>
            </p:cNvPr>
            <p:cNvSpPr txBox="1"/>
            <p:nvPr/>
          </p:nvSpPr>
          <p:spPr>
            <a:xfrm>
              <a:off x="31502499" y="4501059"/>
              <a:ext cx="5463340" cy="369332"/>
            </a:xfrm>
            <a:prstGeom prst="rect">
              <a:avLst/>
            </a:prstGeom>
            <a:noFill/>
          </p:spPr>
          <p:txBody>
            <a:bodyPr wrap="square" rtlCol="0">
              <a:spAutoFit/>
            </a:bodyPr>
            <a:lstStyle/>
            <a:p>
              <a:pPr algn="ctr"/>
              <a:r>
                <a:rPr lang="el-GR" u="sng" dirty="0"/>
                <a:t>Αποδοτικότητα Ενθυλάκωσης</a:t>
              </a:r>
            </a:p>
          </p:txBody>
        </p:sp>
        <p:sp>
          <p:nvSpPr>
            <p:cNvPr id="62" name="TextBox 61">
              <a:extLst>
                <a:ext uri="{FF2B5EF4-FFF2-40B4-BE49-F238E27FC236}">
                  <a16:creationId xmlns:a16="http://schemas.microsoft.com/office/drawing/2014/main" id="{5537276E-8136-9DEC-A686-5B0F75FCE30B}"/>
                </a:ext>
              </a:extLst>
            </p:cNvPr>
            <p:cNvSpPr txBox="1"/>
            <p:nvPr/>
          </p:nvSpPr>
          <p:spPr>
            <a:xfrm>
              <a:off x="25438227" y="4501059"/>
              <a:ext cx="5463340" cy="369332"/>
            </a:xfrm>
            <a:prstGeom prst="rect">
              <a:avLst/>
            </a:prstGeom>
            <a:noFill/>
          </p:spPr>
          <p:txBody>
            <a:bodyPr wrap="square" rtlCol="0">
              <a:spAutoFit/>
            </a:bodyPr>
            <a:lstStyle/>
            <a:p>
              <a:pPr algn="ctr"/>
              <a:r>
                <a:rPr lang="el-GR" u="sng" dirty="0"/>
                <a:t>Φορτίο Ενθυλάκωσης</a:t>
              </a:r>
            </a:p>
          </p:txBody>
        </p:sp>
        <p:pic>
          <p:nvPicPr>
            <p:cNvPr id="63" name="Εικόνα 62">
              <a:extLst>
                <a:ext uri="{FF2B5EF4-FFF2-40B4-BE49-F238E27FC236}">
                  <a16:creationId xmlns:a16="http://schemas.microsoft.com/office/drawing/2014/main" id="{EF839164-53F9-A1E4-8D3B-69748F785DBF}"/>
                </a:ext>
              </a:extLst>
            </p:cNvPr>
            <p:cNvPicPr>
              <a:picLocks noChangeAspect="1"/>
            </p:cNvPicPr>
            <p:nvPr/>
          </p:nvPicPr>
          <p:blipFill>
            <a:blip r:embed="rId9"/>
            <a:stretch>
              <a:fillRect/>
            </a:stretch>
          </p:blipFill>
          <p:spPr>
            <a:xfrm>
              <a:off x="31509517" y="2810978"/>
              <a:ext cx="5456322" cy="1234547"/>
            </a:xfrm>
            <a:prstGeom prst="rect">
              <a:avLst/>
            </a:prstGeom>
          </p:spPr>
        </p:pic>
      </p:grpSp>
      <p:grpSp>
        <p:nvGrpSpPr>
          <p:cNvPr id="2" name="Ομάδα 1">
            <a:extLst>
              <a:ext uri="{FF2B5EF4-FFF2-40B4-BE49-F238E27FC236}">
                <a16:creationId xmlns:a16="http://schemas.microsoft.com/office/drawing/2014/main" id="{555D9351-3671-CC61-57AC-03127C94D53D}"/>
              </a:ext>
            </a:extLst>
          </p:cNvPr>
          <p:cNvGrpSpPr/>
          <p:nvPr/>
        </p:nvGrpSpPr>
        <p:grpSpPr>
          <a:xfrm>
            <a:off x="11316076" y="-54686"/>
            <a:ext cx="13032437" cy="6902033"/>
            <a:chOff x="13816746" y="21261021"/>
            <a:chExt cx="13032437" cy="6902033"/>
          </a:xfrm>
        </p:grpSpPr>
        <p:grpSp>
          <p:nvGrpSpPr>
            <p:cNvPr id="3" name="Ομάδα 2">
              <a:extLst>
                <a:ext uri="{FF2B5EF4-FFF2-40B4-BE49-F238E27FC236}">
                  <a16:creationId xmlns:a16="http://schemas.microsoft.com/office/drawing/2014/main" id="{742A01F2-AE16-D113-8521-F532F9605BDA}"/>
                </a:ext>
              </a:extLst>
            </p:cNvPr>
            <p:cNvGrpSpPr/>
            <p:nvPr/>
          </p:nvGrpSpPr>
          <p:grpSpPr>
            <a:xfrm>
              <a:off x="13816746" y="21305053"/>
              <a:ext cx="13032437" cy="6858001"/>
              <a:chOff x="14509353" y="18415897"/>
              <a:chExt cx="13032437" cy="6858001"/>
            </a:xfrm>
          </p:grpSpPr>
          <p:grpSp>
            <p:nvGrpSpPr>
              <p:cNvPr id="6" name="Ομάδα 5">
                <a:extLst>
                  <a:ext uri="{FF2B5EF4-FFF2-40B4-BE49-F238E27FC236}">
                    <a16:creationId xmlns:a16="http://schemas.microsoft.com/office/drawing/2014/main" id="{3D68F621-71C0-7E6A-6E5F-16437211A7F2}"/>
                  </a:ext>
                </a:extLst>
              </p:cNvPr>
              <p:cNvGrpSpPr/>
              <p:nvPr/>
            </p:nvGrpSpPr>
            <p:grpSpPr>
              <a:xfrm>
                <a:off x="14509353" y="18415897"/>
                <a:ext cx="13032437" cy="6858001"/>
                <a:chOff x="14302457" y="18251520"/>
                <a:chExt cx="13032437" cy="6858001"/>
              </a:xfrm>
            </p:grpSpPr>
            <p:grpSp>
              <p:nvGrpSpPr>
                <p:cNvPr id="22" name="Ομάδα 21">
                  <a:extLst>
                    <a:ext uri="{FF2B5EF4-FFF2-40B4-BE49-F238E27FC236}">
                      <a16:creationId xmlns:a16="http://schemas.microsoft.com/office/drawing/2014/main" id="{0E43C8F4-07AA-BCF3-B6D3-83D3B1424B88}"/>
                    </a:ext>
                  </a:extLst>
                </p:cNvPr>
                <p:cNvGrpSpPr/>
                <p:nvPr/>
              </p:nvGrpSpPr>
              <p:grpSpPr>
                <a:xfrm>
                  <a:off x="14302457" y="18251520"/>
                  <a:ext cx="13032437" cy="6858001"/>
                  <a:chOff x="14275850" y="18206196"/>
                  <a:chExt cx="13032437" cy="6858001"/>
                </a:xfrm>
              </p:grpSpPr>
              <p:sp>
                <p:nvSpPr>
                  <p:cNvPr id="25" name="Ορθογώνιο 24">
                    <a:extLst>
                      <a:ext uri="{FF2B5EF4-FFF2-40B4-BE49-F238E27FC236}">
                        <a16:creationId xmlns:a16="http://schemas.microsoft.com/office/drawing/2014/main" id="{291D00A3-D0F9-3336-0D38-81D641D956F3}"/>
                      </a:ext>
                    </a:extLst>
                  </p:cNvPr>
                  <p:cNvSpPr/>
                  <p:nvPr/>
                </p:nvSpPr>
                <p:spPr>
                  <a:xfrm>
                    <a:off x="15116287" y="18206197"/>
                    <a:ext cx="12192000" cy="6858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6" name="Ισοσκελές τρίγωνο 25">
                    <a:extLst>
                      <a:ext uri="{FF2B5EF4-FFF2-40B4-BE49-F238E27FC236}">
                        <a16:creationId xmlns:a16="http://schemas.microsoft.com/office/drawing/2014/main" id="{2F3A3427-96D0-088F-5E4D-97FE29B7E9F1}"/>
                      </a:ext>
                    </a:extLst>
                  </p:cNvPr>
                  <p:cNvSpPr/>
                  <p:nvPr/>
                </p:nvSpPr>
                <p:spPr>
                  <a:xfrm rot="16200000">
                    <a:off x="14061718" y="18420328"/>
                    <a:ext cx="1273215" cy="844952"/>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23" name="TextBox 22">
                  <a:extLst>
                    <a:ext uri="{FF2B5EF4-FFF2-40B4-BE49-F238E27FC236}">
                      <a16:creationId xmlns:a16="http://schemas.microsoft.com/office/drawing/2014/main" id="{66E02B54-B80D-8B8C-6090-B9CF1F0DE84E}"/>
                    </a:ext>
                  </a:extLst>
                </p:cNvPr>
                <p:cNvSpPr txBox="1"/>
                <p:nvPr/>
              </p:nvSpPr>
              <p:spPr>
                <a:xfrm>
                  <a:off x="15402990" y="18275443"/>
                  <a:ext cx="11431323" cy="969496"/>
                </a:xfrm>
                <a:prstGeom prst="rect">
                  <a:avLst/>
                </a:prstGeom>
                <a:solidFill>
                  <a:srgbClr val="80BC58"/>
                </a:solidFill>
              </p:spPr>
              <p:txBody>
                <a:bodyPr wrap="square" rtlCol="0">
                  <a:spAutoFit/>
                </a:bodyPr>
                <a:lstStyle/>
                <a:p>
                  <a:pPr algn="ctr"/>
                  <a:r>
                    <a:rPr lang="el-GR" sz="5700" dirty="0">
                      <a:ln>
                        <a:solidFill>
                          <a:srgbClr val="FFC000"/>
                        </a:solidFill>
                      </a:ln>
                      <a:solidFill>
                        <a:srgbClr val="FFC000"/>
                      </a:solidFill>
                      <a:latin typeface="Calibri" panose="020F0502020204030204"/>
                    </a:rPr>
                    <a:t>4</a:t>
                  </a:r>
                  <a:r>
                    <a:rPr lang="en-US" sz="5700" dirty="0">
                      <a:ln>
                        <a:solidFill>
                          <a:srgbClr val="FFC000"/>
                        </a:solidFill>
                      </a:ln>
                      <a:solidFill>
                        <a:srgbClr val="FFC000"/>
                      </a:solidFill>
                      <a:latin typeface="Calibri" panose="020F0502020204030204"/>
                    </a:rPr>
                    <a:t> </a:t>
                  </a:r>
                  <a:r>
                    <a:rPr lang="el-GR" sz="5700" dirty="0">
                      <a:ln>
                        <a:solidFill>
                          <a:srgbClr val="FFC000"/>
                        </a:solidFill>
                      </a:ln>
                      <a:solidFill>
                        <a:srgbClr val="FFC000"/>
                      </a:solidFill>
                      <a:latin typeface="Calibri" panose="020F0502020204030204"/>
                    </a:rPr>
                    <a:t>Κυτταρικά Υπολείμματα Εκχύλισης</a:t>
                  </a:r>
                </a:p>
              </p:txBody>
            </p:sp>
            <p:pic>
              <p:nvPicPr>
                <p:cNvPr id="24" name="Γραφικό 23" descr="Δοκιμαστικοί σωλήνες με συμπαγές γέμισμα">
                  <a:extLst>
                    <a:ext uri="{FF2B5EF4-FFF2-40B4-BE49-F238E27FC236}">
                      <a16:creationId xmlns:a16="http://schemas.microsoft.com/office/drawing/2014/main" id="{C6E83AC5-AFD3-E1A5-BB40-1BD89DEA8D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06051" y="24047242"/>
                  <a:ext cx="914400" cy="914400"/>
                </a:xfrm>
                <a:prstGeom prst="rect">
                  <a:avLst/>
                </a:prstGeom>
              </p:spPr>
            </p:pic>
          </p:grpSp>
          <p:sp>
            <p:nvSpPr>
              <p:cNvPr id="7" name="Ορθογώνιο: Στρογγύλεμα γωνιών 6">
                <a:extLst>
                  <a:ext uri="{FF2B5EF4-FFF2-40B4-BE49-F238E27FC236}">
                    <a16:creationId xmlns:a16="http://schemas.microsoft.com/office/drawing/2014/main" id="{1BDA0081-9E92-4797-D237-0DF18FFF1BE4}"/>
                  </a:ext>
                </a:extLst>
              </p:cNvPr>
              <p:cNvSpPr/>
              <p:nvPr/>
            </p:nvSpPr>
            <p:spPr>
              <a:xfrm>
                <a:off x="16000982" y="20034556"/>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p:txBody>
          </p:sp>
          <p:sp>
            <p:nvSpPr>
              <p:cNvPr id="8" name="Βέλος: Δεξιό 7">
                <a:extLst>
                  <a:ext uri="{FF2B5EF4-FFF2-40B4-BE49-F238E27FC236}">
                    <a16:creationId xmlns:a16="http://schemas.microsoft.com/office/drawing/2014/main" id="{6EBA9C1C-223D-BA13-8C60-234C09577877}"/>
                  </a:ext>
                </a:extLst>
              </p:cNvPr>
              <p:cNvSpPr/>
              <p:nvPr/>
            </p:nvSpPr>
            <p:spPr>
              <a:xfrm>
                <a:off x="17677925" y="2029954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9" name="Ορθογώνιο: Στρογγύλεμα γωνιών 8">
                <a:extLst>
                  <a:ext uri="{FF2B5EF4-FFF2-40B4-BE49-F238E27FC236}">
                    <a16:creationId xmlns:a16="http://schemas.microsoft.com/office/drawing/2014/main" id="{BCCCF1DB-AB6F-F6E9-D3BA-770AFAD1A277}"/>
                  </a:ext>
                </a:extLst>
              </p:cNvPr>
              <p:cNvSpPr/>
              <p:nvPr/>
            </p:nvSpPr>
            <p:spPr>
              <a:xfrm>
                <a:off x="18374048" y="19936252"/>
                <a:ext cx="2076094" cy="12337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 </a:t>
                </a:r>
              </a:p>
              <a:p>
                <a:pPr algn="ctr"/>
                <a:r>
                  <a:rPr lang="en-US" b="1" dirty="0"/>
                  <a:t>1,4 </a:t>
                </a:r>
                <a:r>
                  <a:rPr lang="el-GR" b="1" dirty="0"/>
                  <a:t>περάσματα</a:t>
                </a:r>
              </a:p>
              <a:p>
                <a:pPr algn="ctr"/>
                <a:r>
                  <a:rPr lang="el-GR" b="1" dirty="0"/>
                  <a:t>400, 600, 800 </a:t>
                </a:r>
                <a:r>
                  <a:rPr lang="en-US" b="1" dirty="0"/>
                  <a:t>bar</a:t>
                </a:r>
              </a:p>
            </p:txBody>
          </p:sp>
          <p:sp>
            <p:nvSpPr>
              <p:cNvPr id="10" name="Ορθογώνιο: Στρογγύλεμα γωνιών 9">
                <a:extLst>
                  <a:ext uri="{FF2B5EF4-FFF2-40B4-BE49-F238E27FC236}">
                    <a16:creationId xmlns:a16="http://schemas.microsoft.com/office/drawing/2014/main" id="{F6415492-7CE9-91B0-D7BB-5731FB108871}"/>
                  </a:ext>
                </a:extLst>
              </p:cNvPr>
              <p:cNvSpPr/>
              <p:nvPr/>
            </p:nvSpPr>
            <p:spPr>
              <a:xfrm>
                <a:off x="21156349" y="20052521"/>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Ρύθμιση </a:t>
                </a:r>
                <a:r>
                  <a:rPr lang="en-US" dirty="0"/>
                  <a:t>pH</a:t>
                </a:r>
              </a:p>
              <a:p>
                <a:pPr algn="ctr"/>
                <a:r>
                  <a:rPr lang="en-US" dirty="0"/>
                  <a:t>13</a:t>
                </a:r>
                <a:endParaRPr lang="el-GR" dirty="0"/>
              </a:p>
            </p:txBody>
          </p:sp>
          <p:sp>
            <p:nvSpPr>
              <p:cNvPr id="12" name="Βέλος: Δεξιό 11">
                <a:extLst>
                  <a:ext uri="{FF2B5EF4-FFF2-40B4-BE49-F238E27FC236}">
                    <a16:creationId xmlns:a16="http://schemas.microsoft.com/office/drawing/2014/main" id="{EF174AF0-C849-2784-268F-ACD2BB401CD7}"/>
                  </a:ext>
                </a:extLst>
              </p:cNvPr>
              <p:cNvSpPr/>
              <p:nvPr/>
            </p:nvSpPr>
            <p:spPr>
              <a:xfrm>
                <a:off x="20465353" y="2029405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3" name="Βέλος: Δεξιό 12">
                <a:extLst>
                  <a:ext uri="{FF2B5EF4-FFF2-40B4-BE49-F238E27FC236}">
                    <a16:creationId xmlns:a16="http://schemas.microsoft.com/office/drawing/2014/main" id="{AB8EC721-2099-D0E4-A1B8-45AF68AFF04C}"/>
                  </a:ext>
                </a:extLst>
              </p:cNvPr>
              <p:cNvSpPr/>
              <p:nvPr/>
            </p:nvSpPr>
            <p:spPr>
              <a:xfrm>
                <a:off x="22871392" y="2030127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4" name="Ορθογώνιο: Στρογγύλεμα γωνιών 13">
                <a:extLst>
                  <a:ext uri="{FF2B5EF4-FFF2-40B4-BE49-F238E27FC236}">
                    <a16:creationId xmlns:a16="http://schemas.microsoft.com/office/drawing/2014/main" id="{01065232-E025-3176-20EA-698C4029463A}"/>
                  </a:ext>
                </a:extLst>
              </p:cNvPr>
              <p:cNvSpPr/>
              <p:nvPr/>
            </p:nvSpPr>
            <p:spPr>
              <a:xfrm>
                <a:off x="23595665" y="20067215"/>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Εκχύλιση:</a:t>
                </a:r>
              </a:p>
              <a:p>
                <a:pPr algn="ctr"/>
                <a:r>
                  <a:rPr lang="en-US" dirty="0"/>
                  <a:t>6 h, 40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a:t>
                </a:r>
                <a:endParaRPr lang="en-US" dirty="0"/>
              </a:p>
            </p:txBody>
          </p:sp>
          <p:sp>
            <p:nvSpPr>
              <p:cNvPr id="15" name="Βέλος: Αναστροφή 14">
                <a:extLst>
                  <a:ext uri="{FF2B5EF4-FFF2-40B4-BE49-F238E27FC236}">
                    <a16:creationId xmlns:a16="http://schemas.microsoft.com/office/drawing/2014/main" id="{E8963C12-AE69-1F62-440C-7DA49458C5B7}"/>
                  </a:ext>
                </a:extLst>
              </p:cNvPr>
              <p:cNvSpPr/>
              <p:nvPr/>
            </p:nvSpPr>
            <p:spPr>
              <a:xfrm rot="5400000">
                <a:off x="24869618" y="20868604"/>
                <a:ext cx="1947402" cy="1127760"/>
              </a:xfrm>
              <a:prstGeom prst="uturnArrow">
                <a:avLst>
                  <a:gd name="adj1" fmla="val 25000"/>
                  <a:gd name="adj2" fmla="val 25000"/>
                  <a:gd name="adj3" fmla="val 25000"/>
                  <a:gd name="adj4" fmla="val 4375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16" name="Ορθογώνιο: Στρογγύλεμα γωνιών 15">
                <a:extLst>
                  <a:ext uri="{FF2B5EF4-FFF2-40B4-BE49-F238E27FC236}">
                    <a16:creationId xmlns:a16="http://schemas.microsoft.com/office/drawing/2014/main" id="{5F24279D-6A82-6640-49CD-3B4564EA9BC0}"/>
                  </a:ext>
                </a:extLst>
              </p:cNvPr>
              <p:cNvSpPr/>
              <p:nvPr/>
            </p:nvSpPr>
            <p:spPr>
              <a:xfrm>
                <a:off x="23152470" y="21605914"/>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17" name="Ορθογώνιο: Στρογγύλεμα γωνιών 16">
                <a:extLst>
                  <a:ext uri="{FF2B5EF4-FFF2-40B4-BE49-F238E27FC236}">
                    <a16:creationId xmlns:a16="http://schemas.microsoft.com/office/drawing/2014/main" id="{E200673E-73AF-0EC3-A29D-3ED21BF3B281}"/>
                  </a:ext>
                </a:extLst>
              </p:cNvPr>
              <p:cNvSpPr/>
              <p:nvPr/>
            </p:nvSpPr>
            <p:spPr>
              <a:xfrm>
                <a:off x="20066224" y="21607873"/>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18" name="Ορθογώνιο: Στρογγύλεμα γωνιών 17">
                <a:extLst>
                  <a:ext uri="{FF2B5EF4-FFF2-40B4-BE49-F238E27FC236}">
                    <a16:creationId xmlns:a16="http://schemas.microsoft.com/office/drawing/2014/main" id="{7CF670B7-81FC-59DC-E9F1-AD7338D3D7B3}"/>
                  </a:ext>
                </a:extLst>
              </p:cNvPr>
              <p:cNvSpPr/>
              <p:nvPr/>
            </p:nvSpPr>
            <p:spPr>
              <a:xfrm>
                <a:off x="17104075" y="21698462"/>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sp>
            <p:nvSpPr>
              <p:cNvPr id="20" name="Βέλος: Δεξιό 19">
                <a:extLst>
                  <a:ext uri="{FF2B5EF4-FFF2-40B4-BE49-F238E27FC236}">
                    <a16:creationId xmlns:a16="http://schemas.microsoft.com/office/drawing/2014/main" id="{26559216-EF43-1966-D1D7-F711A6A12090}"/>
                  </a:ext>
                </a:extLst>
              </p:cNvPr>
              <p:cNvSpPr/>
              <p:nvPr/>
            </p:nvSpPr>
            <p:spPr>
              <a:xfrm rot="10800000">
                <a:off x="22390101" y="21852057"/>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1" name="Βέλος: Δεξιό 20">
                <a:extLst>
                  <a:ext uri="{FF2B5EF4-FFF2-40B4-BE49-F238E27FC236}">
                    <a16:creationId xmlns:a16="http://schemas.microsoft.com/office/drawing/2014/main" id="{98098642-6DF9-831D-1A36-DBD707C86E80}"/>
                  </a:ext>
                </a:extLst>
              </p:cNvPr>
              <p:cNvSpPr/>
              <p:nvPr/>
            </p:nvSpPr>
            <p:spPr>
              <a:xfrm rot="10800000">
                <a:off x="19382818" y="218880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grpSp>
        <p:sp>
          <p:nvSpPr>
            <p:cNvPr id="5" name="TextBox 4">
              <a:extLst>
                <a:ext uri="{FF2B5EF4-FFF2-40B4-BE49-F238E27FC236}">
                  <a16:creationId xmlns:a16="http://schemas.microsoft.com/office/drawing/2014/main" id="{848F1144-5FBE-BD56-4E05-EC65A48E12BA}"/>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09" name="Ομάδα 108">
            <a:extLst>
              <a:ext uri="{FF2B5EF4-FFF2-40B4-BE49-F238E27FC236}">
                <a16:creationId xmlns:a16="http://schemas.microsoft.com/office/drawing/2014/main" id="{6F2051E9-6D26-521A-A0EE-185FB5D6C814}"/>
              </a:ext>
            </a:extLst>
          </p:cNvPr>
          <p:cNvGrpSpPr/>
          <p:nvPr/>
        </p:nvGrpSpPr>
        <p:grpSpPr>
          <a:xfrm>
            <a:off x="23448203" y="-38828"/>
            <a:ext cx="13012746" cy="6858001"/>
            <a:chOff x="14286050" y="-9241903"/>
            <a:chExt cx="13012746" cy="6858001"/>
          </a:xfrm>
        </p:grpSpPr>
        <p:grpSp>
          <p:nvGrpSpPr>
            <p:cNvPr id="110" name="Ομάδα 109">
              <a:extLst>
                <a:ext uri="{FF2B5EF4-FFF2-40B4-BE49-F238E27FC236}">
                  <a16:creationId xmlns:a16="http://schemas.microsoft.com/office/drawing/2014/main" id="{19A7964E-F70A-C5F8-3D6E-94302184978C}"/>
                </a:ext>
              </a:extLst>
            </p:cNvPr>
            <p:cNvGrpSpPr/>
            <p:nvPr/>
          </p:nvGrpSpPr>
          <p:grpSpPr>
            <a:xfrm>
              <a:off x="14286050" y="-9241903"/>
              <a:ext cx="13012746" cy="6858001"/>
              <a:chOff x="16847456" y="7303731"/>
              <a:chExt cx="13012746" cy="6858001"/>
            </a:xfrm>
          </p:grpSpPr>
          <p:grpSp>
            <p:nvGrpSpPr>
              <p:cNvPr id="112" name="Ομάδα 111">
                <a:extLst>
                  <a:ext uri="{FF2B5EF4-FFF2-40B4-BE49-F238E27FC236}">
                    <a16:creationId xmlns:a16="http://schemas.microsoft.com/office/drawing/2014/main" id="{8B37E00B-F601-B0A0-EFA9-B68E38DDCD2B}"/>
                  </a:ext>
                </a:extLst>
              </p:cNvPr>
              <p:cNvGrpSpPr/>
              <p:nvPr/>
            </p:nvGrpSpPr>
            <p:grpSpPr>
              <a:xfrm>
                <a:off x="16847456" y="7303731"/>
                <a:ext cx="13012746" cy="6858001"/>
                <a:chOff x="16847456" y="7303731"/>
                <a:chExt cx="13012746" cy="6858001"/>
              </a:xfrm>
            </p:grpSpPr>
            <p:sp>
              <p:nvSpPr>
                <p:cNvPr id="114" name="Ισοσκελές τρίγωνο 113">
                  <a:extLst>
                    <a:ext uri="{FF2B5EF4-FFF2-40B4-BE49-F238E27FC236}">
                      <a16:creationId xmlns:a16="http://schemas.microsoft.com/office/drawing/2014/main" id="{BCA04B47-FF52-4D33-73F7-4F100D62FEF6}"/>
                    </a:ext>
                  </a:extLst>
                </p:cNvPr>
                <p:cNvSpPr/>
                <p:nvPr/>
              </p:nvSpPr>
              <p:spPr>
                <a:xfrm rot="16200000">
                  <a:off x="16633324" y="7517863"/>
                  <a:ext cx="1273215" cy="844952"/>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5" name="Ορθογώνιο 114">
                  <a:extLst>
                    <a:ext uri="{FF2B5EF4-FFF2-40B4-BE49-F238E27FC236}">
                      <a16:creationId xmlns:a16="http://schemas.microsoft.com/office/drawing/2014/main" id="{010F9890-F271-4076-5C12-29B672A64E44}"/>
                    </a:ext>
                  </a:extLst>
                </p:cNvPr>
                <p:cNvSpPr/>
                <p:nvPr/>
              </p:nvSpPr>
              <p:spPr>
                <a:xfrm>
                  <a:off x="17668202" y="7303732"/>
                  <a:ext cx="121920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6" name="TextBox 115">
                  <a:extLst>
                    <a:ext uri="{FF2B5EF4-FFF2-40B4-BE49-F238E27FC236}">
                      <a16:creationId xmlns:a16="http://schemas.microsoft.com/office/drawing/2014/main" id="{18D82FD2-EA93-95D3-4700-C0766CE3A609}"/>
                    </a:ext>
                  </a:extLst>
                </p:cNvPr>
                <p:cNvSpPr txBox="1"/>
                <p:nvPr/>
              </p:nvSpPr>
              <p:spPr>
                <a:xfrm>
                  <a:off x="17567822" y="7349899"/>
                  <a:ext cx="12192000" cy="1015663"/>
                </a:xfrm>
                <a:prstGeom prst="rect">
                  <a:avLst/>
                </a:prstGeom>
                <a:solidFill>
                  <a:srgbClr val="A4CE88"/>
                </a:solidFill>
              </p:spPr>
              <p:txBody>
                <a:bodyPr wrap="square" rtlCol="0">
                  <a:spAutoFit/>
                </a:bodyPr>
                <a:lstStyle/>
                <a:p>
                  <a:pPr algn="ctr"/>
                  <a:r>
                    <a:rPr lang="el-GR" sz="6000" dirty="0">
                      <a:solidFill>
                        <a:schemeClr val="accent4">
                          <a:lumMod val="75000"/>
                        </a:schemeClr>
                      </a:solidFill>
                      <a:latin typeface="Calibri" panose="020F0502020204030204"/>
                    </a:rPr>
                    <a:t>Μέτρηση Ελαίου</a:t>
                  </a:r>
                </a:p>
              </p:txBody>
            </p:sp>
            <p:sp>
              <p:nvSpPr>
                <p:cNvPr id="117" name="Ορθογώνιο: Στρογγύλεμα γωνιών 116">
                  <a:extLst>
                    <a:ext uri="{FF2B5EF4-FFF2-40B4-BE49-F238E27FC236}">
                      <a16:creationId xmlns:a16="http://schemas.microsoft.com/office/drawing/2014/main" id="{7E246B51-E93B-AFDC-162E-BDB5C6380FF1}"/>
                    </a:ext>
                  </a:extLst>
                </p:cNvPr>
                <p:cNvSpPr/>
                <p:nvPr/>
              </p:nvSpPr>
              <p:spPr>
                <a:xfrm>
                  <a:off x="19686579" y="8933044"/>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0.5 </a:t>
                  </a:r>
                  <a:r>
                    <a:rPr lang="en-US" dirty="0"/>
                    <a:t>mL </a:t>
                  </a:r>
                  <a:r>
                    <a:rPr lang="el-GR" dirty="0"/>
                    <a:t>νερό</a:t>
                  </a:r>
                </a:p>
              </p:txBody>
            </p:sp>
            <p:sp>
              <p:nvSpPr>
                <p:cNvPr id="118" name="Βέλος: Δεξιό 117">
                  <a:extLst>
                    <a:ext uri="{FF2B5EF4-FFF2-40B4-BE49-F238E27FC236}">
                      <a16:creationId xmlns:a16="http://schemas.microsoft.com/office/drawing/2014/main" id="{C839F564-318C-E26F-29B5-78C3D42F3EF7}"/>
                    </a:ext>
                  </a:extLst>
                </p:cNvPr>
                <p:cNvSpPr/>
                <p:nvPr/>
              </p:nvSpPr>
              <p:spPr>
                <a:xfrm>
                  <a:off x="21477915" y="918179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19" name="Ορθογώνιο: Στρογγύλεμα γωνιών 118">
                  <a:extLst>
                    <a:ext uri="{FF2B5EF4-FFF2-40B4-BE49-F238E27FC236}">
                      <a16:creationId xmlns:a16="http://schemas.microsoft.com/office/drawing/2014/main" id="{BAEAE644-CCEA-B84A-746E-C3279254037C}"/>
                    </a:ext>
                  </a:extLst>
                </p:cNvPr>
                <p:cNvSpPr/>
                <p:nvPr/>
              </p:nvSpPr>
              <p:spPr>
                <a:xfrm>
                  <a:off x="22223036" y="8933773"/>
                  <a:ext cx="196245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4.5</a:t>
                  </a:r>
                  <a:r>
                    <a:rPr lang="en-US" dirty="0"/>
                    <a:t> mL </a:t>
                  </a:r>
                  <a:r>
                    <a:rPr lang="el-GR" dirty="0"/>
                    <a:t>πολικού διαλύτη</a:t>
                  </a:r>
                </a:p>
              </p:txBody>
            </p:sp>
            <p:sp>
              <p:nvSpPr>
                <p:cNvPr id="120" name="Βέλος: Δεξιό 119">
                  <a:extLst>
                    <a:ext uri="{FF2B5EF4-FFF2-40B4-BE49-F238E27FC236}">
                      <a16:creationId xmlns:a16="http://schemas.microsoft.com/office/drawing/2014/main" id="{DF60E72D-7872-72B0-4B27-6E453AC98AD6}"/>
                    </a:ext>
                  </a:extLst>
                </p:cNvPr>
                <p:cNvSpPr/>
                <p:nvPr/>
              </p:nvSpPr>
              <p:spPr>
                <a:xfrm>
                  <a:off x="24185491" y="91825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1" name="Ορθογώνιο: Στρογγύλεμα γωνιών 120">
                  <a:extLst>
                    <a:ext uri="{FF2B5EF4-FFF2-40B4-BE49-F238E27FC236}">
                      <a16:creationId xmlns:a16="http://schemas.microsoft.com/office/drawing/2014/main" id="{F9172B37-6D3A-F469-DDBA-FB58B9B6C65F}"/>
                    </a:ext>
                  </a:extLst>
                </p:cNvPr>
                <p:cNvSpPr/>
                <p:nvPr/>
              </p:nvSpPr>
              <p:spPr>
                <a:xfrm>
                  <a:off x="24885030"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60 sec Vortex</a:t>
                  </a:r>
                </a:p>
                <a:p>
                  <a:pPr algn="ctr"/>
                  <a:r>
                    <a:rPr lang="en-US" dirty="0"/>
                    <a:t>30 min </a:t>
                  </a:r>
                  <a:r>
                    <a:rPr lang="el-GR" dirty="0"/>
                    <a:t>επώαση σε ηρεμία</a:t>
                  </a:r>
                </a:p>
              </p:txBody>
            </p:sp>
            <p:sp>
              <p:nvSpPr>
                <p:cNvPr id="122" name="Βέλος: Δεξιό 121">
                  <a:extLst>
                    <a:ext uri="{FF2B5EF4-FFF2-40B4-BE49-F238E27FC236}">
                      <a16:creationId xmlns:a16="http://schemas.microsoft.com/office/drawing/2014/main" id="{C7C8FA70-B897-0E71-11F6-9B8170D4FDBA}"/>
                    </a:ext>
                  </a:extLst>
                </p:cNvPr>
                <p:cNvSpPr/>
                <p:nvPr/>
              </p:nvSpPr>
              <p:spPr>
                <a:xfrm>
                  <a:off x="26681590" y="922335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3" name="Ορθογώνιο: Στρογγύλεμα γωνιών 122">
                  <a:extLst>
                    <a:ext uri="{FF2B5EF4-FFF2-40B4-BE49-F238E27FC236}">
                      <a16:creationId xmlns:a16="http://schemas.microsoft.com/office/drawing/2014/main" id="{9EB656C9-E751-D864-CCF3-FCFA9662F34D}"/>
                    </a:ext>
                  </a:extLst>
                </p:cNvPr>
                <p:cNvSpPr/>
                <p:nvPr/>
              </p:nvSpPr>
              <p:spPr>
                <a:xfrm>
                  <a:off x="27375132"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l-GR" dirty="0"/>
                    <a:t>10 </a:t>
                  </a:r>
                  <a:r>
                    <a:rPr lang="en-US" dirty="0"/>
                    <a:t>min, 12 </a:t>
                  </a:r>
                  <a:r>
                    <a:rPr lang="en-US" dirty="0" err="1"/>
                    <a:t>kG</a:t>
                  </a:r>
                  <a:endParaRPr lang="el-GR" dirty="0"/>
                </a:p>
              </p:txBody>
            </p:sp>
            <p:sp>
              <p:nvSpPr>
                <p:cNvPr id="124" name="TextBox 123">
                  <a:extLst>
                    <a:ext uri="{FF2B5EF4-FFF2-40B4-BE49-F238E27FC236}">
                      <a16:creationId xmlns:a16="http://schemas.microsoft.com/office/drawing/2014/main" id="{669FB428-5A37-805E-6942-E4139BE603FE}"/>
                    </a:ext>
                  </a:extLst>
                </p:cNvPr>
                <p:cNvSpPr txBox="1"/>
                <p:nvPr/>
              </p:nvSpPr>
              <p:spPr>
                <a:xfrm>
                  <a:off x="17951116" y="8197516"/>
                  <a:ext cx="2903621" cy="553998"/>
                </a:xfrm>
                <a:prstGeom prst="rect">
                  <a:avLst/>
                </a:prstGeom>
                <a:noFill/>
              </p:spPr>
              <p:txBody>
                <a:bodyPr wrap="square" rtlCol="0">
                  <a:spAutoFit/>
                </a:bodyPr>
                <a:lstStyle/>
                <a:p>
                  <a:r>
                    <a:rPr lang="el-GR" sz="3000" u="sng" dirty="0"/>
                    <a:t>Ολικό</a:t>
                  </a:r>
                </a:p>
              </p:txBody>
            </p:sp>
            <p:sp>
              <p:nvSpPr>
                <p:cNvPr id="125" name="TextBox 124">
                  <a:extLst>
                    <a:ext uri="{FF2B5EF4-FFF2-40B4-BE49-F238E27FC236}">
                      <a16:creationId xmlns:a16="http://schemas.microsoft.com/office/drawing/2014/main" id="{2C513296-5409-ED63-BF95-83DB6EDFA822}"/>
                    </a:ext>
                  </a:extLst>
                </p:cNvPr>
                <p:cNvSpPr txBox="1"/>
                <p:nvPr/>
              </p:nvSpPr>
              <p:spPr>
                <a:xfrm>
                  <a:off x="17951116" y="11688846"/>
                  <a:ext cx="2903621" cy="553998"/>
                </a:xfrm>
                <a:prstGeom prst="rect">
                  <a:avLst/>
                </a:prstGeom>
                <a:noFill/>
              </p:spPr>
              <p:txBody>
                <a:bodyPr wrap="square" rtlCol="0">
                  <a:spAutoFit/>
                </a:bodyPr>
                <a:lstStyle/>
                <a:p>
                  <a:r>
                    <a:rPr lang="el-GR" sz="3000" u="sng" dirty="0"/>
                    <a:t>Επιφανειακό</a:t>
                  </a:r>
                </a:p>
              </p:txBody>
            </p:sp>
            <p:sp>
              <p:nvSpPr>
                <p:cNvPr id="126" name="Ορθογώνιο: Στρογγύλεμα γωνιών 125">
                  <a:extLst>
                    <a:ext uri="{FF2B5EF4-FFF2-40B4-BE49-F238E27FC236}">
                      <a16:creationId xmlns:a16="http://schemas.microsoft.com/office/drawing/2014/main" id="{504EEC25-7FC0-DE98-696F-22A4D7F86ABE}"/>
                    </a:ext>
                  </a:extLst>
                </p:cNvPr>
                <p:cNvSpPr/>
                <p:nvPr/>
              </p:nvSpPr>
              <p:spPr>
                <a:xfrm>
                  <a:off x="24876776"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5 </a:t>
                  </a:r>
                  <a:r>
                    <a:rPr lang="en-US" dirty="0"/>
                    <a:t>mL </a:t>
                  </a:r>
                  <a:r>
                    <a:rPr lang="el-GR" dirty="0"/>
                    <a:t>Εξάνιο</a:t>
                  </a:r>
                </a:p>
              </p:txBody>
            </p:sp>
            <p:sp>
              <p:nvSpPr>
                <p:cNvPr id="127" name="Βέλος: Δεξιό 126">
                  <a:extLst>
                    <a:ext uri="{FF2B5EF4-FFF2-40B4-BE49-F238E27FC236}">
                      <a16:creationId xmlns:a16="http://schemas.microsoft.com/office/drawing/2014/main" id="{E2EE887E-6827-CDA1-4E7A-4BD52BDFD0BD}"/>
                    </a:ext>
                  </a:extLst>
                </p:cNvPr>
                <p:cNvSpPr/>
                <p:nvPr/>
              </p:nvSpPr>
              <p:spPr>
                <a:xfrm>
                  <a:off x="26677177" y="1270828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8" name="Ορθογώνιο: Στρογγύλεμα γωνιών 127">
                  <a:extLst>
                    <a:ext uri="{FF2B5EF4-FFF2-40B4-BE49-F238E27FC236}">
                      <a16:creationId xmlns:a16="http://schemas.microsoft.com/office/drawing/2014/main" id="{3EC77165-724D-2A2F-9A79-F11B2F376DF6}"/>
                    </a:ext>
                  </a:extLst>
                </p:cNvPr>
                <p:cNvSpPr/>
                <p:nvPr/>
              </p:nvSpPr>
              <p:spPr>
                <a:xfrm>
                  <a:off x="27375132"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Ήπια ανακίνηση δια χειρός</a:t>
                  </a:r>
                </a:p>
              </p:txBody>
            </p:sp>
            <p:sp>
              <p:nvSpPr>
                <p:cNvPr id="149" name="Βέλος: Δεξιό 148">
                  <a:extLst>
                    <a:ext uri="{FF2B5EF4-FFF2-40B4-BE49-F238E27FC236}">
                      <a16:creationId xmlns:a16="http://schemas.microsoft.com/office/drawing/2014/main" id="{A7917225-5598-18F2-E9B0-C6FCB2BCDB16}"/>
                    </a:ext>
                  </a:extLst>
                </p:cNvPr>
                <p:cNvSpPr/>
                <p:nvPr/>
              </p:nvSpPr>
              <p:spPr>
                <a:xfrm rot="5400000">
                  <a:off x="27922900" y="1007340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0" name="Βέλος: Δεξιό 149">
                  <a:extLst>
                    <a:ext uri="{FF2B5EF4-FFF2-40B4-BE49-F238E27FC236}">
                      <a16:creationId xmlns:a16="http://schemas.microsoft.com/office/drawing/2014/main" id="{7BA66581-77D2-BB1B-2CB2-ABC204897F28}"/>
                    </a:ext>
                  </a:extLst>
                </p:cNvPr>
                <p:cNvSpPr/>
                <p:nvPr/>
              </p:nvSpPr>
              <p:spPr>
                <a:xfrm rot="16200000">
                  <a:off x="27922900" y="1182491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1" name="Ορθογώνιο: Στρογγύλεμα γωνιών 150">
                  <a:extLst>
                    <a:ext uri="{FF2B5EF4-FFF2-40B4-BE49-F238E27FC236}">
                      <a16:creationId xmlns:a16="http://schemas.microsoft.com/office/drawing/2014/main" id="{8CB34B0B-A87B-6175-F626-76EFE770DCDC}"/>
                    </a:ext>
                  </a:extLst>
                </p:cNvPr>
                <p:cNvSpPr/>
                <p:nvPr/>
              </p:nvSpPr>
              <p:spPr>
                <a:xfrm>
                  <a:off x="27411019" y="10714822"/>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err="1"/>
                    <a:t>Φωτομέτρηση</a:t>
                  </a:r>
                  <a:endParaRPr lang="el-GR" dirty="0"/>
                </a:p>
              </p:txBody>
            </p:sp>
            <p:sp>
              <p:nvSpPr>
                <p:cNvPr id="152" name="TextBox 151">
                  <a:extLst>
                    <a:ext uri="{FF2B5EF4-FFF2-40B4-BE49-F238E27FC236}">
                      <a16:creationId xmlns:a16="http://schemas.microsoft.com/office/drawing/2014/main" id="{7F9C807B-A777-3C9B-BCAA-2C2A4D97A1A0}"/>
                    </a:ext>
                  </a:extLst>
                </p:cNvPr>
                <p:cNvSpPr txBox="1"/>
                <p:nvPr/>
              </p:nvSpPr>
              <p:spPr>
                <a:xfrm>
                  <a:off x="17668202" y="13053736"/>
                  <a:ext cx="3628812" cy="1107996"/>
                </a:xfrm>
                <a:prstGeom prst="rect">
                  <a:avLst/>
                </a:prstGeom>
                <a:solidFill>
                  <a:srgbClr val="B9D9A3"/>
                </a:solidFill>
              </p:spPr>
              <p:txBody>
                <a:bodyPr wrap="square" rtlCol="0">
                  <a:spAutoFit/>
                </a:bodyPr>
                <a:lstStyle/>
                <a:p>
                  <a:r>
                    <a:rPr lang="el-GR" sz="3000" b="1" dirty="0"/>
                    <a:t>Μήκη κύματος </a:t>
                  </a:r>
                </a:p>
                <a:p>
                  <a:r>
                    <a:rPr lang="el-GR" dirty="0">
                      <a:solidFill>
                        <a:schemeClr val="dk1"/>
                      </a:solidFill>
                    </a:rPr>
                    <a:t>Καρβακρόλη: 277</a:t>
                  </a:r>
                  <a:r>
                    <a:rPr lang="en-US" dirty="0">
                      <a:solidFill>
                        <a:schemeClr val="dk1"/>
                      </a:solidFill>
                    </a:rPr>
                    <a:t> nm</a:t>
                  </a:r>
                </a:p>
                <a:p>
                  <a:r>
                    <a:rPr lang="el-GR" dirty="0">
                      <a:solidFill>
                        <a:schemeClr val="dk1"/>
                      </a:solidFill>
                    </a:rPr>
                    <a:t>Λυκοπένιο: 470</a:t>
                  </a:r>
                  <a:r>
                    <a:rPr lang="en-US" dirty="0">
                      <a:solidFill>
                        <a:schemeClr val="dk1"/>
                      </a:solidFill>
                    </a:rPr>
                    <a:t>/661.6/644.8 nm</a:t>
                  </a:r>
                  <a:endParaRPr lang="el-GR" dirty="0">
                    <a:solidFill>
                      <a:schemeClr val="dk1"/>
                    </a:solidFill>
                  </a:endParaRPr>
                </a:p>
              </p:txBody>
            </p:sp>
          </p:grpSp>
          <p:pic>
            <p:nvPicPr>
              <p:cNvPr id="113" name="Γραφικό 112" descr="Δοκιμαστικοί σωλήνες με συμπαγές γέμισμα">
                <a:extLst>
                  <a:ext uri="{FF2B5EF4-FFF2-40B4-BE49-F238E27FC236}">
                    <a16:creationId xmlns:a16="http://schemas.microsoft.com/office/drawing/2014/main" id="{79EF9702-52AB-6FCF-5293-DC6E3724C6C4}"/>
                  </a:ext>
                </a:extLst>
              </p:cNvPr>
              <p:cNvPicPr>
                <a:picLocks noChangeAspect="1"/>
              </p:cNvPicPr>
              <p:nvPr/>
            </p:nvPicPr>
            <p:blipFill>
              <a:blip r:embed="rId3">
                <a:extLst>
                  <a:ext uri="{96DAC541-7B7A-43D3-8B79-37D633B846F1}">
                    <asvg:svgBlip xmlns:asvg="http://schemas.microsoft.com/office/drawing/2016/SVG/main" r:embed="rId10"/>
                  </a:ext>
                </a:extLst>
              </a:blip>
              <a:stretch>
                <a:fillRect/>
              </a:stretch>
            </p:blipFill>
            <p:spPr>
              <a:xfrm>
                <a:off x="23307002" y="12934530"/>
                <a:ext cx="914400" cy="914400"/>
              </a:xfrm>
              <a:prstGeom prst="rect">
                <a:avLst/>
              </a:prstGeom>
            </p:spPr>
          </p:pic>
        </p:grpSp>
        <p:sp>
          <p:nvSpPr>
            <p:cNvPr id="111" name="TextBox 110">
              <a:extLst>
                <a:ext uri="{FF2B5EF4-FFF2-40B4-BE49-F238E27FC236}">
                  <a16:creationId xmlns:a16="http://schemas.microsoft.com/office/drawing/2014/main" id="{B425600B-CF52-3106-9B22-3C78E097D28F}"/>
                </a:ext>
              </a:extLst>
            </p:cNvPr>
            <p:cNvSpPr txBox="1"/>
            <p:nvPr/>
          </p:nvSpPr>
          <p:spPr>
            <a:xfrm>
              <a:off x="15102900" y="-920201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20859521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grpSp>
        <p:nvGrpSpPr>
          <p:cNvPr id="19" name="Ομάδα 18">
            <a:extLst>
              <a:ext uri="{FF2B5EF4-FFF2-40B4-BE49-F238E27FC236}">
                <a16:creationId xmlns:a16="http://schemas.microsoft.com/office/drawing/2014/main" id="{F054A489-C23C-772D-68D5-A5B6A8E4A184}"/>
              </a:ext>
            </a:extLst>
          </p:cNvPr>
          <p:cNvGrpSpPr/>
          <p:nvPr/>
        </p:nvGrpSpPr>
        <p:grpSpPr>
          <a:xfrm>
            <a:off x="-491490" y="157758"/>
            <a:ext cx="13174980" cy="6365763"/>
            <a:chOff x="-491490" y="157758"/>
            <a:chExt cx="13174980" cy="6365763"/>
          </a:xfrm>
        </p:grpSpPr>
        <p:sp>
          <p:nvSpPr>
            <p:cNvPr id="4" name="TextBox 3">
              <a:extLst>
                <a:ext uri="{FF2B5EF4-FFF2-40B4-BE49-F238E27FC236}">
                  <a16:creationId xmlns:a16="http://schemas.microsoft.com/office/drawing/2014/main" id="{82CC8C07-56F7-ACD2-DBE0-BCA1CF12FB57}"/>
                </a:ext>
              </a:extLst>
            </p:cNvPr>
            <p:cNvSpPr txBox="1"/>
            <p:nvPr/>
          </p:nvSpPr>
          <p:spPr>
            <a:xfrm>
              <a:off x="-491490" y="157758"/>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Μεθοδολογία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07DC509D-D68C-41CC-57AB-D4CAF7E66B04}"/>
                </a:ext>
              </a:extLst>
            </p:cNvPr>
            <p:cNvSpPr txBox="1"/>
            <p:nvPr/>
          </p:nvSpPr>
          <p:spPr>
            <a:xfrm>
              <a:off x="218353" y="1045098"/>
              <a:ext cx="11414760" cy="5478423"/>
            </a:xfrm>
            <a:prstGeom prst="rect">
              <a:avLst/>
            </a:prstGeom>
            <a:noFill/>
          </p:spPr>
          <p:txBody>
            <a:bodyPr wrap="square" rtlCol="0">
              <a:spAutoFit/>
            </a:bodyPr>
            <a:lstStyle/>
            <a:p>
              <a:pPr marL="342900" indent="-342900">
                <a:buFont typeface="+mj-lt"/>
                <a:buAutoNum type="arabicPeriod"/>
              </a:pPr>
              <a:r>
                <a:rPr lang="el-GR" sz="2500" dirty="0"/>
                <a:t>Διερεύνηση επίδρασης </a:t>
              </a:r>
              <a:r>
                <a:rPr lang="en-US" sz="2500" dirty="0"/>
                <a:t>pH</a:t>
              </a:r>
              <a:r>
                <a:rPr lang="el-GR" sz="2500" dirty="0"/>
                <a:t> στην ενθυλάκωση</a:t>
              </a:r>
              <a:endParaRPr lang="en-US" sz="2500" dirty="0"/>
            </a:p>
            <a:p>
              <a:pPr marL="342900" indent="-342900">
                <a:buFont typeface="+mj-lt"/>
                <a:buAutoNum type="arabicPeriod"/>
              </a:pPr>
              <a:endParaRPr lang="en-US" sz="2500" dirty="0"/>
            </a:p>
            <a:p>
              <a:pPr marL="342900" indent="-342900">
                <a:buFont typeface="+mj-lt"/>
                <a:buAutoNum type="arabicPeriod"/>
              </a:pPr>
              <a:r>
                <a:rPr lang="el-GR" sz="2500" dirty="0"/>
                <a:t>Διερεύνηση αναλογίας μάζας ελαίου-κυττάρων και συνθηκών </a:t>
              </a:r>
              <a:r>
                <a:rPr lang="en-US" sz="2500" dirty="0"/>
                <a:t>HPH</a:t>
              </a:r>
            </a:p>
            <a:p>
              <a:pPr marL="342900" indent="-342900">
                <a:buFont typeface="+mj-lt"/>
                <a:buAutoNum type="arabicPeriod"/>
              </a:pPr>
              <a:endParaRPr lang="en-US" sz="2500" dirty="0"/>
            </a:p>
            <a:p>
              <a:pPr marL="342900" indent="-342900">
                <a:buFont typeface="+mj-lt"/>
                <a:buAutoNum type="arabicPeriod"/>
              </a:pPr>
              <a:r>
                <a:rPr lang="el-GR" sz="2500" dirty="0"/>
                <a:t>Μελέτη Διατηρησιμότητας</a:t>
              </a:r>
            </a:p>
            <a:p>
              <a:pPr marL="342900" indent="-342900">
                <a:buFont typeface="+mj-lt"/>
                <a:buAutoNum type="arabicPeriod"/>
              </a:pPr>
              <a:endParaRPr lang="el-GR" sz="2500" dirty="0"/>
            </a:p>
            <a:p>
              <a:pPr marL="342900" indent="-342900">
                <a:buFont typeface="+mj-lt"/>
                <a:buAutoNum type="arabicPeriod"/>
              </a:pPr>
              <a:r>
                <a:rPr lang="el-GR" sz="2500" dirty="0"/>
                <a:t>Μελέτη Αξιοποίησης Κυτταρικών Υπολειμμάτων Εκχύλισης (ΚΥΕ) Πρωτεϊνών</a:t>
              </a:r>
            </a:p>
            <a:p>
              <a:r>
                <a:rPr lang="el-GR" sz="2500" dirty="0"/>
                <a:t> </a:t>
              </a:r>
              <a:endParaRPr lang="en-US" sz="2500" dirty="0"/>
            </a:p>
            <a:p>
              <a:r>
                <a:rPr lang="el-GR" sz="2500" u="sng" dirty="0"/>
                <a:t>Γενικά</a:t>
              </a:r>
            </a:p>
            <a:p>
              <a:pPr marL="342900" indent="-342900">
                <a:buFont typeface="Arial" panose="020B0604020202020204" pitchFamily="34" charset="0"/>
                <a:buChar char="•"/>
              </a:pPr>
              <a:r>
                <a:rPr lang="el-GR" sz="2500" dirty="0"/>
                <a:t>Μέτρηση ολικού και επιφανειακού ελαίου για ποσοτικοποίηση αποτελεσμάτων</a:t>
              </a:r>
            </a:p>
            <a:p>
              <a:pPr marL="342900" indent="-342900">
                <a:buFont typeface="Arial" panose="020B0604020202020204" pitchFamily="34" charset="0"/>
                <a:buChar char="•"/>
              </a:pPr>
              <a:r>
                <a:rPr lang="el-GR" sz="2500" dirty="0"/>
                <a:t>Για έλαιο ρίγανης μετρήθηκε καρβακρόλη, για λυκοπένιο ολικά καροτενοειδή</a:t>
              </a:r>
            </a:p>
            <a:p>
              <a:pPr marL="342900" indent="-342900">
                <a:buFont typeface="Arial" panose="020B0604020202020204" pitchFamily="34" charset="0"/>
                <a:buChar char="•"/>
              </a:pPr>
              <a:r>
                <a:rPr lang="el-GR" sz="2500" dirty="0"/>
                <a:t>Έλαιο ρίγανης χρησιμοποιήθηκε αυτούσιο, λυκοπένιο αραιώθηκε σε ηλιέλαιο, τελικής συγκέντρωσης  0.05% </a:t>
              </a:r>
              <a:r>
                <a:rPr lang="en-US" sz="2500" dirty="0"/>
                <a:t>w/v</a:t>
              </a:r>
              <a:endParaRPr lang="el-GR" sz="2500" dirty="0"/>
            </a:p>
            <a:p>
              <a:pPr marL="342900" indent="-342900">
                <a:buFont typeface="Arial" panose="020B0604020202020204" pitchFamily="34" charset="0"/>
                <a:buChar char="•"/>
              </a:pPr>
              <a:r>
                <a:rPr lang="el-GR" sz="2500" dirty="0"/>
                <a:t>Για έλαιο ρίγανης πολικός διαλύτης αιθανόλη, για λυκοπένιο ακετόνη</a:t>
              </a:r>
            </a:p>
          </p:txBody>
        </p:sp>
      </p:grpSp>
      <p:sp>
        <p:nvSpPr>
          <p:cNvPr id="211" name="TextBox 210">
            <a:extLst>
              <a:ext uri="{FF2B5EF4-FFF2-40B4-BE49-F238E27FC236}">
                <a16:creationId xmlns:a16="http://schemas.microsoft.com/office/drawing/2014/main" id="{C7F8929C-3CCD-356D-6825-CD9DE8431D76}"/>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243" name="Ομάδα 242">
            <a:extLst>
              <a:ext uri="{FF2B5EF4-FFF2-40B4-BE49-F238E27FC236}">
                <a16:creationId xmlns:a16="http://schemas.microsoft.com/office/drawing/2014/main" id="{9C8AE146-18F0-48BE-7D60-2D65C4D4A38A}"/>
              </a:ext>
            </a:extLst>
          </p:cNvPr>
          <p:cNvGrpSpPr/>
          <p:nvPr/>
        </p:nvGrpSpPr>
        <p:grpSpPr>
          <a:xfrm>
            <a:off x="-12945511" y="-46484"/>
            <a:ext cx="13036951" cy="6886175"/>
            <a:chOff x="14555517" y="13044934"/>
            <a:chExt cx="13036951" cy="6886175"/>
          </a:xfrm>
        </p:grpSpPr>
        <p:grpSp>
          <p:nvGrpSpPr>
            <p:cNvPr id="244" name="Ομάδα 243">
              <a:extLst>
                <a:ext uri="{FF2B5EF4-FFF2-40B4-BE49-F238E27FC236}">
                  <a16:creationId xmlns:a16="http://schemas.microsoft.com/office/drawing/2014/main" id="{9311BF60-EE24-85C5-102B-5B67B625234F}"/>
                </a:ext>
              </a:extLst>
            </p:cNvPr>
            <p:cNvGrpSpPr/>
            <p:nvPr/>
          </p:nvGrpSpPr>
          <p:grpSpPr>
            <a:xfrm>
              <a:off x="14555517" y="13073108"/>
              <a:ext cx="13036951" cy="6858001"/>
              <a:chOff x="14297943" y="18251520"/>
              <a:chExt cx="13036951" cy="6858001"/>
            </a:xfrm>
          </p:grpSpPr>
          <p:grpSp>
            <p:nvGrpSpPr>
              <p:cNvPr id="246" name="Ομάδα 245">
                <a:extLst>
                  <a:ext uri="{FF2B5EF4-FFF2-40B4-BE49-F238E27FC236}">
                    <a16:creationId xmlns:a16="http://schemas.microsoft.com/office/drawing/2014/main" id="{2CDE0944-A5E5-A325-D123-CEED68088E18}"/>
                  </a:ext>
                </a:extLst>
              </p:cNvPr>
              <p:cNvGrpSpPr/>
              <p:nvPr/>
            </p:nvGrpSpPr>
            <p:grpSpPr>
              <a:xfrm>
                <a:off x="14297943" y="18251520"/>
                <a:ext cx="13036951" cy="6858001"/>
                <a:chOff x="14271336" y="18206196"/>
                <a:chExt cx="13036951" cy="6858001"/>
              </a:xfrm>
            </p:grpSpPr>
            <p:sp>
              <p:nvSpPr>
                <p:cNvPr id="257" name="Ορθογώνιο 256">
                  <a:extLst>
                    <a:ext uri="{FF2B5EF4-FFF2-40B4-BE49-F238E27FC236}">
                      <a16:creationId xmlns:a16="http://schemas.microsoft.com/office/drawing/2014/main" id="{FB694073-B526-B4C1-7B3B-FFDD86747F21}"/>
                    </a:ext>
                  </a:extLst>
                </p:cNvPr>
                <p:cNvSpPr/>
                <p:nvPr/>
              </p:nvSpPr>
              <p:spPr>
                <a:xfrm>
                  <a:off x="15116287" y="18206197"/>
                  <a:ext cx="12192000" cy="6858000"/>
                </a:xfrm>
                <a:prstGeom prst="rect">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58" name="Ισοσκελές τρίγωνο 257">
                  <a:extLst>
                    <a:ext uri="{FF2B5EF4-FFF2-40B4-BE49-F238E27FC236}">
                      <a16:creationId xmlns:a16="http://schemas.microsoft.com/office/drawing/2014/main" id="{33E82B90-D82D-2775-4B63-DAB0E303233C}"/>
                    </a:ext>
                  </a:extLst>
                </p:cNvPr>
                <p:cNvSpPr/>
                <p:nvPr/>
              </p:nvSpPr>
              <p:spPr>
                <a:xfrm rot="16200000">
                  <a:off x="14057204" y="18420328"/>
                  <a:ext cx="1273215" cy="844952"/>
                </a:xfrm>
                <a:prstGeom prst="triangle">
                  <a:avLst/>
                </a:prstGeom>
                <a:solidFill>
                  <a:srgbClr val="6DA9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247" name="Ομάδα 246">
                <a:extLst>
                  <a:ext uri="{FF2B5EF4-FFF2-40B4-BE49-F238E27FC236}">
                    <a16:creationId xmlns:a16="http://schemas.microsoft.com/office/drawing/2014/main" id="{5F1EA365-5324-C38A-915C-D74D874531F5}"/>
                  </a:ext>
                </a:extLst>
              </p:cNvPr>
              <p:cNvGrpSpPr/>
              <p:nvPr/>
            </p:nvGrpSpPr>
            <p:grpSpPr>
              <a:xfrm>
                <a:off x="17221993" y="19153145"/>
                <a:ext cx="8014819" cy="5127630"/>
                <a:chOff x="15424539" y="19223151"/>
                <a:chExt cx="8014819" cy="5127630"/>
              </a:xfrm>
            </p:grpSpPr>
            <p:sp>
              <p:nvSpPr>
                <p:cNvPr id="250" name="Ορθογώνιο: Στρογγύλεμα γωνιών 249">
                  <a:extLst>
                    <a:ext uri="{FF2B5EF4-FFF2-40B4-BE49-F238E27FC236}">
                      <a16:creationId xmlns:a16="http://schemas.microsoft.com/office/drawing/2014/main" id="{B1F5AD2A-540F-FBEF-AA89-391380C5D96F}"/>
                    </a:ext>
                  </a:extLst>
                </p:cNvPr>
                <p:cNvSpPr/>
                <p:nvPr/>
              </p:nvSpPr>
              <p:spPr>
                <a:xfrm>
                  <a:off x="15424539" y="19223151"/>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Ζύγιση</a:t>
                  </a:r>
                  <a:r>
                    <a:rPr lang="en-US" dirty="0"/>
                    <a:t> 50 mg </a:t>
                  </a:r>
                  <a:r>
                    <a:rPr lang="el-GR" dirty="0"/>
                    <a:t>ξηρών καψουλών</a:t>
                  </a:r>
                  <a:r>
                    <a:rPr lang="el-GR" baseline="-25000" dirty="0">
                      <a:latin typeface="Calibri" panose="020F0502020204030204" pitchFamily="34" charset="0"/>
                      <a:ea typeface="Calibri" panose="020F0502020204030204" pitchFamily="34" charset="0"/>
                      <a:cs typeface="Arial" panose="020B0604020202020204" pitchFamily="34" charset="0"/>
                    </a:rPr>
                    <a:t> </a:t>
                  </a:r>
                  <a:r>
                    <a:rPr lang="en-US" sz="1800" baseline="-25000" dirty="0">
                      <a:effectLst/>
                      <a:latin typeface="Calibri" panose="020F0502020204030204" pitchFamily="34" charset="0"/>
                      <a:ea typeface="Calibri" panose="020F0502020204030204" pitchFamily="34" charset="0"/>
                      <a:cs typeface="Arial" panose="020B0604020202020204" pitchFamily="34" charset="0"/>
                    </a:rPr>
                    <a:t> </a:t>
                  </a:r>
                  <a:r>
                    <a:rPr lang="el-GR" i="1" dirty="0"/>
                    <a:t> </a:t>
                  </a:r>
                </a:p>
              </p:txBody>
            </p:sp>
            <p:sp>
              <p:nvSpPr>
                <p:cNvPr id="251" name="Ορθογώνιο: Στρογγύλεμα γωνιών 250">
                  <a:extLst>
                    <a:ext uri="{FF2B5EF4-FFF2-40B4-BE49-F238E27FC236}">
                      <a16:creationId xmlns:a16="http://schemas.microsoft.com/office/drawing/2014/main" id="{5B0ED341-9CC8-9F9F-F0DE-9F6D37D74D5F}"/>
                    </a:ext>
                  </a:extLst>
                </p:cNvPr>
                <p:cNvSpPr/>
                <p:nvPr/>
              </p:nvSpPr>
              <p:spPr>
                <a:xfrm>
                  <a:off x="15438139" y="22808920"/>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Παρασκευή Κορεσμένων δ/των Αλάτων</a:t>
                  </a:r>
                </a:p>
                <a:p>
                  <a:pPr algn="ctr"/>
                  <a:r>
                    <a:rPr lang="en-US" b="1" dirty="0"/>
                    <a:t>RH 43.14%-98.18%</a:t>
                  </a:r>
                  <a:endParaRPr lang="el-GR" b="1" dirty="0"/>
                </a:p>
              </p:txBody>
            </p:sp>
            <p:sp>
              <p:nvSpPr>
                <p:cNvPr id="252" name="Ορθογώνιο: Στρογγύλεμα γωνιών 251">
                  <a:extLst>
                    <a:ext uri="{FF2B5EF4-FFF2-40B4-BE49-F238E27FC236}">
                      <a16:creationId xmlns:a16="http://schemas.microsoft.com/office/drawing/2014/main" id="{B1AD6823-412A-995C-A13E-84791A932FFA}"/>
                    </a:ext>
                  </a:extLst>
                </p:cNvPr>
                <p:cNvSpPr/>
                <p:nvPr/>
              </p:nvSpPr>
              <p:spPr>
                <a:xfrm>
                  <a:off x="17593701" y="20979597"/>
                  <a:ext cx="2705979"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Αποθήκευση</a:t>
                  </a:r>
                </a:p>
                <a:p>
                  <a:pPr algn="ctr"/>
                  <a:r>
                    <a:rPr lang="el-GR" sz="1800" b="1" dirty="0">
                      <a:effectLst/>
                      <a:latin typeface="Calibri" panose="020F0502020204030204" pitchFamily="34" charset="0"/>
                      <a:ea typeface="Calibri" panose="020F0502020204030204" pitchFamily="34" charset="0"/>
                      <a:cs typeface="Arial" panose="020B0604020202020204" pitchFamily="34" charset="0"/>
                    </a:rPr>
                    <a:t>10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20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30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sz="1800" b="1" dirty="0">
                      <a:effectLst/>
                      <a:latin typeface="Calibri" panose="020F0502020204030204" pitchFamily="34" charset="0"/>
                      <a:ea typeface="Calibri" panose="020F0502020204030204" pitchFamily="34" charset="0"/>
                      <a:cs typeface="Arial" panose="020B0604020202020204" pitchFamily="34" charset="0"/>
                    </a:rPr>
                    <a:t>,  50</a:t>
                  </a:r>
                  <a:r>
                    <a:rPr lang="el-GR" sz="1800" b="1" dirty="0">
                      <a:effectLst/>
                      <a:latin typeface="Calibri" panose="020F0502020204030204" pitchFamily="34" charset="0"/>
                      <a:ea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C</a:t>
                  </a:r>
                  <a:r>
                    <a:rPr lang="el-GR" b="1" i="1" dirty="0"/>
                    <a:t> </a:t>
                  </a:r>
                </a:p>
              </p:txBody>
            </p:sp>
            <p:sp>
              <p:nvSpPr>
                <p:cNvPr id="253" name="Βέλος: Με γωνία 252">
                  <a:extLst>
                    <a:ext uri="{FF2B5EF4-FFF2-40B4-BE49-F238E27FC236}">
                      <a16:creationId xmlns:a16="http://schemas.microsoft.com/office/drawing/2014/main" id="{B458E564-5098-1938-5D86-AEBEDB7F52E8}"/>
                    </a:ext>
                  </a:extLst>
                </p:cNvPr>
                <p:cNvSpPr/>
                <p:nvPr/>
              </p:nvSpPr>
              <p:spPr>
                <a:xfrm rot="5400000">
                  <a:off x="17961043" y="19696028"/>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54" name="Βέλος: Δεξιό 253">
                  <a:extLst>
                    <a:ext uri="{FF2B5EF4-FFF2-40B4-BE49-F238E27FC236}">
                      <a16:creationId xmlns:a16="http://schemas.microsoft.com/office/drawing/2014/main" id="{FE180D31-2EB6-F861-9070-A7EB3D5DF12A}"/>
                    </a:ext>
                  </a:extLst>
                </p:cNvPr>
                <p:cNvSpPr/>
                <p:nvPr/>
              </p:nvSpPr>
              <p:spPr>
                <a:xfrm>
                  <a:off x="20299680" y="21582273"/>
                  <a:ext cx="707020" cy="518160"/>
                </a:xfrm>
                <a:prstGeom prst="rightArrow">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55" name="Βέλος: Με γωνία 254">
                  <a:extLst>
                    <a:ext uri="{FF2B5EF4-FFF2-40B4-BE49-F238E27FC236}">
                      <a16:creationId xmlns:a16="http://schemas.microsoft.com/office/drawing/2014/main" id="{8A6534D9-C1E7-6472-9F7E-04FFA6997D9C}"/>
                    </a:ext>
                  </a:extLst>
                </p:cNvPr>
                <p:cNvSpPr/>
                <p:nvPr/>
              </p:nvSpPr>
              <p:spPr>
                <a:xfrm rot="16200000" flipV="1">
                  <a:off x="17974644" y="22417613"/>
                  <a:ext cx="1177521" cy="1385213"/>
                </a:xfrm>
                <a:prstGeom prst="bentArrow">
                  <a:avLst>
                    <a:gd name="adj1" fmla="val 25000"/>
                    <a:gd name="adj2" fmla="val 24098"/>
                    <a:gd name="adj3" fmla="val 35822"/>
                    <a:gd name="adj4" fmla="val 34732"/>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solidFill>
                      <a:schemeClr val="tx1"/>
                    </a:solidFill>
                  </a:endParaRPr>
                </a:p>
              </p:txBody>
            </p:sp>
            <p:sp>
              <p:nvSpPr>
                <p:cNvPr id="256" name="Ορθογώνιο: Στρογγύλεμα γωνιών 255">
                  <a:extLst>
                    <a:ext uri="{FF2B5EF4-FFF2-40B4-BE49-F238E27FC236}">
                      <a16:creationId xmlns:a16="http://schemas.microsoft.com/office/drawing/2014/main" id="{2FFDB6FC-3B0F-DA27-9C7B-38BAE8963B90}"/>
                    </a:ext>
                  </a:extLst>
                </p:cNvPr>
                <p:cNvSpPr/>
                <p:nvPr/>
              </p:nvSpPr>
              <p:spPr>
                <a:xfrm>
                  <a:off x="21006700" y="21070422"/>
                  <a:ext cx="2432658" cy="15418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Δειγματοληψία:</a:t>
                  </a:r>
                </a:p>
                <a:p>
                  <a:pPr algn="ctr"/>
                  <a:r>
                    <a:rPr lang="el-GR" dirty="0"/>
                    <a:t>Έλαιο Ρίγανης 14 </a:t>
                  </a:r>
                  <a:r>
                    <a:rPr lang="en-US" dirty="0"/>
                    <a:t>d</a:t>
                  </a:r>
                </a:p>
                <a:p>
                  <a:pPr algn="ctr"/>
                  <a:r>
                    <a:rPr lang="el-GR" dirty="0"/>
                    <a:t>Λυκοπένιο 30 </a:t>
                  </a:r>
                  <a:r>
                    <a:rPr lang="en-US" dirty="0"/>
                    <a:t>d</a:t>
                  </a:r>
                  <a:endParaRPr lang="el-GR" dirty="0"/>
                </a:p>
              </p:txBody>
            </p:sp>
          </p:grpSp>
          <p:sp>
            <p:nvSpPr>
              <p:cNvPr id="248" name="TextBox 247">
                <a:extLst>
                  <a:ext uri="{FF2B5EF4-FFF2-40B4-BE49-F238E27FC236}">
                    <a16:creationId xmlns:a16="http://schemas.microsoft.com/office/drawing/2014/main" id="{F334EA3D-6B24-5982-1B31-2251E72B7F01}"/>
                  </a:ext>
                </a:extLst>
              </p:cNvPr>
              <p:cNvSpPr txBox="1"/>
              <p:nvPr/>
            </p:nvSpPr>
            <p:spPr>
              <a:xfrm>
                <a:off x="15592744" y="18272116"/>
                <a:ext cx="11544688" cy="1015663"/>
              </a:xfrm>
              <a:prstGeom prst="rect">
                <a:avLst/>
              </a:prstGeom>
              <a:solidFill>
                <a:srgbClr val="6DA945"/>
              </a:solidFill>
            </p:spPr>
            <p:txBody>
              <a:bodyPr wrap="square" rtlCol="0">
                <a:spAutoFit/>
              </a:bodyPr>
              <a:lstStyle/>
              <a:p>
                <a:pPr algn="ctr"/>
                <a:r>
                  <a:rPr lang="en-US" sz="6000" dirty="0">
                    <a:ln>
                      <a:solidFill>
                        <a:srgbClr val="FFC000"/>
                      </a:solidFill>
                    </a:ln>
                    <a:solidFill>
                      <a:srgbClr val="FFC000"/>
                    </a:solidFill>
                    <a:latin typeface="Calibri" panose="020F0502020204030204"/>
                  </a:rPr>
                  <a:t>3 </a:t>
                </a:r>
                <a:r>
                  <a:rPr lang="el-GR" sz="6000" dirty="0">
                    <a:ln>
                      <a:solidFill>
                        <a:srgbClr val="FFC000"/>
                      </a:solidFill>
                    </a:ln>
                    <a:solidFill>
                      <a:srgbClr val="FFC000"/>
                    </a:solidFill>
                    <a:latin typeface="Calibri" panose="020F0502020204030204"/>
                  </a:rPr>
                  <a:t>Διατηρησιμότητα</a:t>
                </a:r>
              </a:p>
            </p:txBody>
          </p:sp>
          <p:pic>
            <p:nvPicPr>
              <p:cNvPr id="249" name="Γραφικό 248" descr="Δοκιμαστικοί σωλήνες με συμπαγές γέμισμα">
                <a:extLst>
                  <a:ext uri="{FF2B5EF4-FFF2-40B4-BE49-F238E27FC236}">
                    <a16:creationId xmlns:a16="http://schemas.microsoft.com/office/drawing/2014/main" id="{1CC3E1D6-B7A0-FA07-E96A-88BFCCE158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06051" y="24047242"/>
                <a:ext cx="914400" cy="914400"/>
              </a:xfrm>
              <a:prstGeom prst="rect">
                <a:avLst/>
              </a:prstGeom>
            </p:spPr>
          </p:pic>
        </p:grpSp>
        <p:sp>
          <p:nvSpPr>
            <p:cNvPr id="245" name="TextBox 244">
              <a:extLst>
                <a:ext uri="{FF2B5EF4-FFF2-40B4-BE49-F238E27FC236}">
                  <a16:creationId xmlns:a16="http://schemas.microsoft.com/office/drawing/2014/main" id="{79477697-B54D-6A13-6E9E-B75EFE15C604}"/>
                </a:ext>
              </a:extLst>
            </p:cNvPr>
            <p:cNvSpPr txBox="1"/>
            <p:nvPr/>
          </p:nvSpPr>
          <p:spPr>
            <a:xfrm>
              <a:off x="15417860" y="1304493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a:t>
              </a:r>
              <a:r>
                <a:rPr lang="el-GR" dirty="0">
                  <a:solidFill>
                    <a:prstClr val="black"/>
                  </a:solidFill>
                  <a:latin typeface="Calibri" panose="020F0502020204030204"/>
                </a:rPr>
                <a:t>7</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59" name="Ομάδα 258">
            <a:extLst>
              <a:ext uri="{FF2B5EF4-FFF2-40B4-BE49-F238E27FC236}">
                <a16:creationId xmlns:a16="http://schemas.microsoft.com/office/drawing/2014/main" id="{59EF4662-745F-9DF6-E8AF-C5A6BE1BCE41}"/>
              </a:ext>
            </a:extLst>
          </p:cNvPr>
          <p:cNvGrpSpPr/>
          <p:nvPr/>
        </p:nvGrpSpPr>
        <p:grpSpPr>
          <a:xfrm>
            <a:off x="-830970" y="-54435"/>
            <a:ext cx="13032437" cy="6902033"/>
            <a:chOff x="13816746" y="21261021"/>
            <a:chExt cx="13032437" cy="6902033"/>
          </a:xfrm>
        </p:grpSpPr>
        <p:grpSp>
          <p:nvGrpSpPr>
            <p:cNvPr id="260" name="Ομάδα 259">
              <a:extLst>
                <a:ext uri="{FF2B5EF4-FFF2-40B4-BE49-F238E27FC236}">
                  <a16:creationId xmlns:a16="http://schemas.microsoft.com/office/drawing/2014/main" id="{A409B60E-025D-3304-D92B-AADF4A389558}"/>
                </a:ext>
              </a:extLst>
            </p:cNvPr>
            <p:cNvGrpSpPr/>
            <p:nvPr/>
          </p:nvGrpSpPr>
          <p:grpSpPr>
            <a:xfrm>
              <a:off x="13816746" y="21305053"/>
              <a:ext cx="13032437" cy="6858001"/>
              <a:chOff x="14509353" y="18415897"/>
              <a:chExt cx="13032437" cy="6858001"/>
            </a:xfrm>
          </p:grpSpPr>
          <p:grpSp>
            <p:nvGrpSpPr>
              <p:cNvPr id="262" name="Ομάδα 261">
                <a:extLst>
                  <a:ext uri="{FF2B5EF4-FFF2-40B4-BE49-F238E27FC236}">
                    <a16:creationId xmlns:a16="http://schemas.microsoft.com/office/drawing/2014/main" id="{A9B3B193-EB9A-D9A9-F115-9A46B78DC7B7}"/>
                  </a:ext>
                </a:extLst>
              </p:cNvPr>
              <p:cNvGrpSpPr/>
              <p:nvPr/>
            </p:nvGrpSpPr>
            <p:grpSpPr>
              <a:xfrm>
                <a:off x="14509353" y="18415897"/>
                <a:ext cx="13032437" cy="6858001"/>
                <a:chOff x="14302457" y="18251520"/>
                <a:chExt cx="13032437" cy="6858001"/>
              </a:xfrm>
            </p:grpSpPr>
            <p:grpSp>
              <p:nvGrpSpPr>
                <p:cNvPr id="276" name="Ομάδα 275">
                  <a:extLst>
                    <a:ext uri="{FF2B5EF4-FFF2-40B4-BE49-F238E27FC236}">
                      <a16:creationId xmlns:a16="http://schemas.microsoft.com/office/drawing/2014/main" id="{D885F0D3-BA79-1D15-445F-284CC369F213}"/>
                    </a:ext>
                  </a:extLst>
                </p:cNvPr>
                <p:cNvGrpSpPr/>
                <p:nvPr/>
              </p:nvGrpSpPr>
              <p:grpSpPr>
                <a:xfrm>
                  <a:off x="14302457" y="18251520"/>
                  <a:ext cx="13032437" cy="6858001"/>
                  <a:chOff x="14275850" y="18206196"/>
                  <a:chExt cx="13032437" cy="6858001"/>
                </a:xfrm>
              </p:grpSpPr>
              <p:sp>
                <p:nvSpPr>
                  <p:cNvPr id="279" name="Ορθογώνιο 278">
                    <a:extLst>
                      <a:ext uri="{FF2B5EF4-FFF2-40B4-BE49-F238E27FC236}">
                        <a16:creationId xmlns:a16="http://schemas.microsoft.com/office/drawing/2014/main" id="{E4CF10C0-8F7D-8BD5-1F05-8ABEB3F109A6}"/>
                      </a:ext>
                    </a:extLst>
                  </p:cNvPr>
                  <p:cNvSpPr/>
                  <p:nvPr/>
                </p:nvSpPr>
                <p:spPr>
                  <a:xfrm>
                    <a:off x="15116287" y="18206197"/>
                    <a:ext cx="12192000" cy="6858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80" name="Ισοσκελές τρίγωνο 279">
                    <a:extLst>
                      <a:ext uri="{FF2B5EF4-FFF2-40B4-BE49-F238E27FC236}">
                        <a16:creationId xmlns:a16="http://schemas.microsoft.com/office/drawing/2014/main" id="{F074CEB6-06B4-C935-EFA9-6A32113A9A0D}"/>
                      </a:ext>
                    </a:extLst>
                  </p:cNvPr>
                  <p:cNvSpPr/>
                  <p:nvPr/>
                </p:nvSpPr>
                <p:spPr>
                  <a:xfrm rot="16200000">
                    <a:off x="14061718" y="18420328"/>
                    <a:ext cx="1273215" cy="844952"/>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277" name="TextBox 276">
                  <a:extLst>
                    <a:ext uri="{FF2B5EF4-FFF2-40B4-BE49-F238E27FC236}">
                      <a16:creationId xmlns:a16="http://schemas.microsoft.com/office/drawing/2014/main" id="{45A0F2DF-4BB2-7155-0AD3-C8A42A95AB1B}"/>
                    </a:ext>
                  </a:extLst>
                </p:cNvPr>
                <p:cNvSpPr txBox="1"/>
                <p:nvPr/>
              </p:nvSpPr>
              <p:spPr>
                <a:xfrm>
                  <a:off x="15402990" y="18275443"/>
                  <a:ext cx="11431323" cy="969496"/>
                </a:xfrm>
                <a:prstGeom prst="rect">
                  <a:avLst/>
                </a:prstGeom>
                <a:solidFill>
                  <a:srgbClr val="80BC58"/>
                </a:solidFill>
              </p:spPr>
              <p:txBody>
                <a:bodyPr wrap="square" rtlCol="0">
                  <a:spAutoFit/>
                </a:bodyPr>
                <a:lstStyle/>
                <a:p>
                  <a:pPr algn="ctr"/>
                  <a:r>
                    <a:rPr lang="el-GR" sz="5700" dirty="0">
                      <a:ln>
                        <a:solidFill>
                          <a:srgbClr val="FFC000"/>
                        </a:solidFill>
                      </a:ln>
                      <a:solidFill>
                        <a:srgbClr val="FFC000"/>
                      </a:solidFill>
                      <a:latin typeface="Calibri" panose="020F0502020204030204"/>
                    </a:rPr>
                    <a:t>4</a:t>
                  </a:r>
                  <a:r>
                    <a:rPr lang="en-US" sz="5700" dirty="0">
                      <a:ln>
                        <a:solidFill>
                          <a:srgbClr val="FFC000"/>
                        </a:solidFill>
                      </a:ln>
                      <a:solidFill>
                        <a:srgbClr val="FFC000"/>
                      </a:solidFill>
                      <a:latin typeface="Calibri" panose="020F0502020204030204"/>
                    </a:rPr>
                    <a:t> </a:t>
                  </a:r>
                  <a:r>
                    <a:rPr lang="el-GR" sz="5700" dirty="0">
                      <a:ln>
                        <a:solidFill>
                          <a:srgbClr val="FFC000"/>
                        </a:solidFill>
                      </a:ln>
                      <a:solidFill>
                        <a:srgbClr val="FFC000"/>
                      </a:solidFill>
                      <a:latin typeface="Calibri" panose="020F0502020204030204"/>
                    </a:rPr>
                    <a:t>Κυτταρικά Υπολείμματα Εκχύλισης</a:t>
                  </a:r>
                </a:p>
              </p:txBody>
            </p:sp>
            <p:pic>
              <p:nvPicPr>
                <p:cNvPr id="278" name="Γραφικό 277" descr="Δοκιμαστικοί σωλήνες με συμπαγές γέμισμα">
                  <a:extLst>
                    <a:ext uri="{FF2B5EF4-FFF2-40B4-BE49-F238E27FC236}">
                      <a16:creationId xmlns:a16="http://schemas.microsoft.com/office/drawing/2014/main" id="{EA426FDF-5634-4182-7961-D032FAEA866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06051" y="24047242"/>
                  <a:ext cx="914400" cy="914400"/>
                </a:xfrm>
                <a:prstGeom prst="rect">
                  <a:avLst/>
                </a:prstGeom>
              </p:spPr>
            </p:pic>
          </p:grpSp>
          <p:sp>
            <p:nvSpPr>
              <p:cNvPr id="263" name="Ορθογώνιο: Στρογγύλεμα γωνιών 262">
                <a:extLst>
                  <a:ext uri="{FF2B5EF4-FFF2-40B4-BE49-F238E27FC236}">
                    <a16:creationId xmlns:a16="http://schemas.microsoft.com/office/drawing/2014/main" id="{39DB5F9B-5C22-FAE9-B485-76D9DC5051EE}"/>
                  </a:ext>
                </a:extLst>
              </p:cNvPr>
              <p:cNvSpPr/>
              <p:nvPr/>
            </p:nvSpPr>
            <p:spPr>
              <a:xfrm>
                <a:off x="16000982" y="20034556"/>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p:txBody>
          </p:sp>
          <p:sp>
            <p:nvSpPr>
              <p:cNvPr id="264" name="Βέλος: Δεξιό 263">
                <a:extLst>
                  <a:ext uri="{FF2B5EF4-FFF2-40B4-BE49-F238E27FC236}">
                    <a16:creationId xmlns:a16="http://schemas.microsoft.com/office/drawing/2014/main" id="{6BC53D49-31DD-4833-6A63-C5F04EAABF6D}"/>
                  </a:ext>
                </a:extLst>
              </p:cNvPr>
              <p:cNvSpPr/>
              <p:nvPr/>
            </p:nvSpPr>
            <p:spPr>
              <a:xfrm>
                <a:off x="17677925" y="2029954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5" name="Ορθογώνιο: Στρογγύλεμα γωνιών 264">
                <a:extLst>
                  <a:ext uri="{FF2B5EF4-FFF2-40B4-BE49-F238E27FC236}">
                    <a16:creationId xmlns:a16="http://schemas.microsoft.com/office/drawing/2014/main" id="{839874DB-4F8C-9562-4A39-34A48B7FA7E6}"/>
                  </a:ext>
                </a:extLst>
              </p:cNvPr>
              <p:cNvSpPr/>
              <p:nvPr/>
            </p:nvSpPr>
            <p:spPr>
              <a:xfrm>
                <a:off x="18374048" y="19936252"/>
                <a:ext cx="2076094" cy="12337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 </a:t>
                </a:r>
              </a:p>
              <a:p>
                <a:pPr algn="ctr"/>
                <a:r>
                  <a:rPr lang="en-US" b="1" dirty="0"/>
                  <a:t>1,4 </a:t>
                </a:r>
                <a:r>
                  <a:rPr lang="el-GR" b="1" dirty="0"/>
                  <a:t>περάσματα</a:t>
                </a:r>
              </a:p>
              <a:p>
                <a:pPr algn="ctr"/>
                <a:r>
                  <a:rPr lang="el-GR" b="1" dirty="0"/>
                  <a:t>400, 600, 800 </a:t>
                </a:r>
                <a:r>
                  <a:rPr lang="en-US" b="1" dirty="0"/>
                  <a:t>bar</a:t>
                </a:r>
              </a:p>
            </p:txBody>
          </p:sp>
          <p:sp>
            <p:nvSpPr>
              <p:cNvPr id="266" name="Ορθογώνιο: Στρογγύλεμα γωνιών 265">
                <a:extLst>
                  <a:ext uri="{FF2B5EF4-FFF2-40B4-BE49-F238E27FC236}">
                    <a16:creationId xmlns:a16="http://schemas.microsoft.com/office/drawing/2014/main" id="{CA704D02-BEFB-8844-72D7-64AFD317E05F}"/>
                  </a:ext>
                </a:extLst>
              </p:cNvPr>
              <p:cNvSpPr/>
              <p:nvPr/>
            </p:nvSpPr>
            <p:spPr>
              <a:xfrm>
                <a:off x="21156349" y="20052521"/>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Ρύθμιση </a:t>
                </a:r>
                <a:r>
                  <a:rPr lang="en-US" dirty="0"/>
                  <a:t>pH</a:t>
                </a:r>
              </a:p>
              <a:p>
                <a:pPr algn="ctr"/>
                <a:r>
                  <a:rPr lang="en-US" dirty="0"/>
                  <a:t>13</a:t>
                </a:r>
                <a:endParaRPr lang="el-GR" dirty="0"/>
              </a:p>
            </p:txBody>
          </p:sp>
          <p:sp>
            <p:nvSpPr>
              <p:cNvPr id="267" name="Βέλος: Δεξιό 266">
                <a:extLst>
                  <a:ext uri="{FF2B5EF4-FFF2-40B4-BE49-F238E27FC236}">
                    <a16:creationId xmlns:a16="http://schemas.microsoft.com/office/drawing/2014/main" id="{0B345E6B-E729-F4F5-9252-09A49BAF8065}"/>
                  </a:ext>
                </a:extLst>
              </p:cNvPr>
              <p:cNvSpPr/>
              <p:nvPr/>
            </p:nvSpPr>
            <p:spPr>
              <a:xfrm>
                <a:off x="20465353" y="2029405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8" name="Βέλος: Δεξιό 267">
                <a:extLst>
                  <a:ext uri="{FF2B5EF4-FFF2-40B4-BE49-F238E27FC236}">
                    <a16:creationId xmlns:a16="http://schemas.microsoft.com/office/drawing/2014/main" id="{55ECB929-8923-9065-2DF1-D1752E239050}"/>
                  </a:ext>
                </a:extLst>
              </p:cNvPr>
              <p:cNvSpPr/>
              <p:nvPr/>
            </p:nvSpPr>
            <p:spPr>
              <a:xfrm>
                <a:off x="22871392" y="2030127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69" name="Ορθογώνιο: Στρογγύλεμα γωνιών 268">
                <a:extLst>
                  <a:ext uri="{FF2B5EF4-FFF2-40B4-BE49-F238E27FC236}">
                    <a16:creationId xmlns:a16="http://schemas.microsoft.com/office/drawing/2014/main" id="{63E5F18A-4E1B-678A-3632-EED751938D77}"/>
                  </a:ext>
                </a:extLst>
              </p:cNvPr>
              <p:cNvSpPr/>
              <p:nvPr/>
            </p:nvSpPr>
            <p:spPr>
              <a:xfrm>
                <a:off x="23595665" y="20067215"/>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Εκχύλιση:</a:t>
                </a:r>
              </a:p>
              <a:p>
                <a:pPr algn="ctr"/>
                <a:r>
                  <a:rPr lang="en-US" dirty="0"/>
                  <a:t>6 h, 40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a:t>
                </a:r>
                <a:endParaRPr lang="en-US" dirty="0"/>
              </a:p>
            </p:txBody>
          </p:sp>
          <p:sp>
            <p:nvSpPr>
              <p:cNvPr id="270" name="Βέλος: Αναστροφή 269">
                <a:extLst>
                  <a:ext uri="{FF2B5EF4-FFF2-40B4-BE49-F238E27FC236}">
                    <a16:creationId xmlns:a16="http://schemas.microsoft.com/office/drawing/2014/main" id="{7BF1395C-B57D-054E-0BBF-E33E157AA80E}"/>
                  </a:ext>
                </a:extLst>
              </p:cNvPr>
              <p:cNvSpPr/>
              <p:nvPr/>
            </p:nvSpPr>
            <p:spPr>
              <a:xfrm rot="5400000">
                <a:off x="24869618" y="20868604"/>
                <a:ext cx="1947402" cy="1127760"/>
              </a:xfrm>
              <a:prstGeom prst="uturnArrow">
                <a:avLst>
                  <a:gd name="adj1" fmla="val 25000"/>
                  <a:gd name="adj2" fmla="val 25000"/>
                  <a:gd name="adj3" fmla="val 25000"/>
                  <a:gd name="adj4" fmla="val 4375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271" name="Ορθογώνιο: Στρογγύλεμα γωνιών 270">
                <a:extLst>
                  <a:ext uri="{FF2B5EF4-FFF2-40B4-BE49-F238E27FC236}">
                    <a16:creationId xmlns:a16="http://schemas.microsoft.com/office/drawing/2014/main" id="{7DB3DB75-1012-AD40-D7B9-30D8B78B80A6}"/>
                  </a:ext>
                </a:extLst>
              </p:cNvPr>
              <p:cNvSpPr/>
              <p:nvPr/>
            </p:nvSpPr>
            <p:spPr>
              <a:xfrm>
                <a:off x="23152470" y="21605914"/>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272" name="Ορθογώνιο: Στρογγύλεμα γωνιών 271">
                <a:extLst>
                  <a:ext uri="{FF2B5EF4-FFF2-40B4-BE49-F238E27FC236}">
                    <a16:creationId xmlns:a16="http://schemas.microsoft.com/office/drawing/2014/main" id="{F3953E23-2564-E949-1A0E-DDCA5892E85F}"/>
                  </a:ext>
                </a:extLst>
              </p:cNvPr>
              <p:cNvSpPr/>
              <p:nvPr/>
            </p:nvSpPr>
            <p:spPr>
              <a:xfrm>
                <a:off x="20066224" y="21607873"/>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273" name="Ορθογώνιο: Στρογγύλεμα γωνιών 272">
                <a:extLst>
                  <a:ext uri="{FF2B5EF4-FFF2-40B4-BE49-F238E27FC236}">
                    <a16:creationId xmlns:a16="http://schemas.microsoft.com/office/drawing/2014/main" id="{295FD0CE-57E3-2053-E499-8863A90ECB2A}"/>
                  </a:ext>
                </a:extLst>
              </p:cNvPr>
              <p:cNvSpPr/>
              <p:nvPr/>
            </p:nvSpPr>
            <p:spPr>
              <a:xfrm>
                <a:off x="17104075" y="21698462"/>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sp>
            <p:nvSpPr>
              <p:cNvPr id="274" name="Βέλος: Δεξιό 273">
                <a:extLst>
                  <a:ext uri="{FF2B5EF4-FFF2-40B4-BE49-F238E27FC236}">
                    <a16:creationId xmlns:a16="http://schemas.microsoft.com/office/drawing/2014/main" id="{9CA27DD3-FB96-0668-DEF7-0EFAAFBBB3A5}"/>
                  </a:ext>
                </a:extLst>
              </p:cNvPr>
              <p:cNvSpPr/>
              <p:nvPr/>
            </p:nvSpPr>
            <p:spPr>
              <a:xfrm rot="10800000">
                <a:off x="22390101" y="21852057"/>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275" name="Βέλος: Δεξιό 274">
                <a:extLst>
                  <a:ext uri="{FF2B5EF4-FFF2-40B4-BE49-F238E27FC236}">
                    <a16:creationId xmlns:a16="http://schemas.microsoft.com/office/drawing/2014/main" id="{7FA8869A-E961-EF6F-8F60-5903AC611710}"/>
                  </a:ext>
                </a:extLst>
              </p:cNvPr>
              <p:cNvSpPr/>
              <p:nvPr/>
            </p:nvSpPr>
            <p:spPr>
              <a:xfrm rot="10800000">
                <a:off x="19382818" y="218880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grpSp>
        <p:sp>
          <p:nvSpPr>
            <p:cNvPr id="261" name="TextBox 260">
              <a:extLst>
                <a:ext uri="{FF2B5EF4-FFF2-40B4-BE49-F238E27FC236}">
                  <a16:creationId xmlns:a16="http://schemas.microsoft.com/office/drawing/2014/main" id="{5E5EA13B-7DFC-18D7-C572-2681360B23AC}"/>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09" name="Ομάδα 108">
            <a:extLst>
              <a:ext uri="{FF2B5EF4-FFF2-40B4-BE49-F238E27FC236}">
                <a16:creationId xmlns:a16="http://schemas.microsoft.com/office/drawing/2014/main" id="{6F2051E9-6D26-521A-A0EE-185FB5D6C814}"/>
              </a:ext>
            </a:extLst>
          </p:cNvPr>
          <p:cNvGrpSpPr/>
          <p:nvPr/>
        </p:nvGrpSpPr>
        <p:grpSpPr>
          <a:xfrm>
            <a:off x="11378692" y="-46484"/>
            <a:ext cx="13012746" cy="6858001"/>
            <a:chOff x="14286050" y="-9241903"/>
            <a:chExt cx="13012746" cy="6858001"/>
          </a:xfrm>
        </p:grpSpPr>
        <p:grpSp>
          <p:nvGrpSpPr>
            <p:cNvPr id="110" name="Ομάδα 109">
              <a:extLst>
                <a:ext uri="{FF2B5EF4-FFF2-40B4-BE49-F238E27FC236}">
                  <a16:creationId xmlns:a16="http://schemas.microsoft.com/office/drawing/2014/main" id="{19A7964E-F70A-C5F8-3D6E-94302184978C}"/>
                </a:ext>
              </a:extLst>
            </p:cNvPr>
            <p:cNvGrpSpPr/>
            <p:nvPr/>
          </p:nvGrpSpPr>
          <p:grpSpPr>
            <a:xfrm>
              <a:off x="14286050" y="-9241903"/>
              <a:ext cx="13012746" cy="6858001"/>
              <a:chOff x="16847456" y="7303731"/>
              <a:chExt cx="13012746" cy="6858001"/>
            </a:xfrm>
          </p:grpSpPr>
          <p:grpSp>
            <p:nvGrpSpPr>
              <p:cNvPr id="112" name="Ομάδα 111">
                <a:extLst>
                  <a:ext uri="{FF2B5EF4-FFF2-40B4-BE49-F238E27FC236}">
                    <a16:creationId xmlns:a16="http://schemas.microsoft.com/office/drawing/2014/main" id="{8B37E00B-F601-B0A0-EFA9-B68E38DDCD2B}"/>
                  </a:ext>
                </a:extLst>
              </p:cNvPr>
              <p:cNvGrpSpPr/>
              <p:nvPr/>
            </p:nvGrpSpPr>
            <p:grpSpPr>
              <a:xfrm>
                <a:off x="16847456" y="7303731"/>
                <a:ext cx="13012746" cy="6858001"/>
                <a:chOff x="16847456" y="7303731"/>
                <a:chExt cx="13012746" cy="6858001"/>
              </a:xfrm>
            </p:grpSpPr>
            <p:sp>
              <p:nvSpPr>
                <p:cNvPr id="114" name="Ισοσκελές τρίγωνο 113">
                  <a:extLst>
                    <a:ext uri="{FF2B5EF4-FFF2-40B4-BE49-F238E27FC236}">
                      <a16:creationId xmlns:a16="http://schemas.microsoft.com/office/drawing/2014/main" id="{BCA04B47-FF52-4D33-73F7-4F100D62FEF6}"/>
                    </a:ext>
                  </a:extLst>
                </p:cNvPr>
                <p:cNvSpPr/>
                <p:nvPr/>
              </p:nvSpPr>
              <p:spPr>
                <a:xfrm rot="16200000">
                  <a:off x="16633324" y="7517863"/>
                  <a:ext cx="1273215" cy="844952"/>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5" name="Ορθογώνιο 114">
                  <a:extLst>
                    <a:ext uri="{FF2B5EF4-FFF2-40B4-BE49-F238E27FC236}">
                      <a16:creationId xmlns:a16="http://schemas.microsoft.com/office/drawing/2014/main" id="{010F9890-F271-4076-5C12-29B672A64E44}"/>
                    </a:ext>
                  </a:extLst>
                </p:cNvPr>
                <p:cNvSpPr/>
                <p:nvPr/>
              </p:nvSpPr>
              <p:spPr>
                <a:xfrm>
                  <a:off x="17668202" y="7303732"/>
                  <a:ext cx="121920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6" name="TextBox 115">
                  <a:extLst>
                    <a:ext uri="{FF2B5EF4-FFF2-40B4-BE49-F238E27FC236}">
                      <a16:creationId xmlns:a16="http://schemas.microsoft.com/office/drawing/2014/main" id="{18D82FD2-EA93-95D3-4700-C0766CE3A609}"/>
                    </a:ext>
                  </a:extLst>
                </p:cNvPr>
                <p:cNvSpPr txBox="1"/>
                <p:nvPr/>
              </p:nvSpPr>
              <p:spPr>
                <a:xfrm>
                  <a:off x="17567822" y="7349899"/>
                  <a:ext cx="12192000" cy="1015663"/>
                </a:xfrm>
                <a:prstGeom prst="rect">
                  <a:avLst/>
                </a:prstGeom>
                <a:solidFill>
                  <a:srgbClr val="A4CE88"/>
                </a:solidFill>
              </p:spPr>
              <p:txBody>
                <a:bodyPr wrap="square" rtlCol="0">
                  <a:spAutoFit/>
                </a:bodyPr>
                <a:lstStyle/>
                <a:p>
                  <a:pPr algn="ctr"/>
                  <a:r>
                    <a:rPr lang="el-GR" sz="6000" dirty="0">
                      <a:solidFill>
                        <a:schemeClr val="accent4">
                          <a:lumMod val="75000"/>
                        </a:schemeClr>
                      </a:solidFill>
                      <a:latin typeface="Calibri" panose="020F0502020204030204"/>
                    </a:rPr>
                    <a:t>Μέτρηση Ελαίου</a:t>
                  </a:r>
                </a:p>
              </p:txBody>
            </p:sp>
            <p:sp>
              <p:nvSpPr>
                <p:cNvPr id="117" name="Ορθογώνιο: Στρογγύλεμα γωνιών 116">
                  <a:extLst>
                    <a:ext uri="{FF2B5EF4-FFF2-40B4-BE49-F238E27FC236}">
                      <a16:creationId xmlns:a16="http://schemas.microsoft.com/office/drawing/2014/main" id="{7E246B51-E93B-AFDC-162E-BDB5C6380FF1}"/>
                    </a:ext>
                  </a:extLst>
                </p:cNvPr>
                <p:cNvSpPr/>
                <p:nvPr/>
              </p:nvSpPr>
              <p:spPr>
                <a:xfrm>
                  <a:off x="19686579" y="8933044"/>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0.5 </a:t>
                  </a:r>
                  <a:r>
                    <a:rPr lang="en-US" dirty="0"/>
                    <a:t>mL </a:t>
                  </a:r>
                  <a:r>
                    <a:rPr lang="el-GR" dirty="0"/>
                    <a:t>νερό</a:t>
                  </a:r>
                </a:p>
              </p:txBody>
            </p:sp>
            <p:sp>
              <p:nvSpPr>
                <p:cNvPr id="118" name="Βέλος: Δεξιό 117">
                  <a:extLst>
                    <a:ext uri="{FF2B5EF4-FFF2-40B4-BE49-F238E27FC236}">
                      <a16:creationId xmlns:a16="http://schemas.microsoft.com/office/drawing/2014/main" id="{C839F564-318C-E26F-29B5-78C3D42F3EF7}"/>
                    </a:ext>
                  </a:extLst>
                </p:cNvPr>
                <p:cNvSpPr/>
                <p:nvPr/>
              </p:nvSpPr>
              <p:spPr>
                <a:xfrm>
                  <a:off x="21477915" y="918179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19" name="Ορθογώνιο: Στρογγύλεμα γωνιών 118">
                  <a:extLst>
                    <a:ext uri="{FF2B5EF4-FFF2-40B4-BE49-F238E27FC236}">
                      <a16:creationId xmlns:a16="http://schemas.microsoft.com/office/drawing/2014/main" id="{BAEAE644-CCEA-B84A-746E-C3279254037C}"/>
                    </a:ext>
                  </a:extLst>
                </p:cNvPr>
                <p:cNvSpPr/>
                <p:nvPr/>
              </p:nvSpPr>
              <p:spPr>
                <a:xfrm>
                  <a:off x="22223036" y="8933773"/>
                  <a:ext cx="196245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4.5</a:t>
                  </a:r>
                  <a:r>
                    <a:rPr lang="en-US" dirty="0"/>
                    <a:t> mL </a:t>
                  </a:r>
                  <a:r>
                    <a:rPr lang="el-GR" dirty="0"/>
                    <a:t>πολικού διαλύτη</a:t>
                  </a:r>
                </a:p>
              </p:txBody>
            </p:sp>
            <p:sp>
              <p:nvSpPr>
                <p:cNvPr id="120" name="Βέλος: Δεξιό 119">
                  <a:extLst>
                    <a:ext uri="{FF2B5EF4-FFF2-40B4-BE49-F238E27FC236}">
                      <a16:creationId xmlns:a16="http://schemas.microsoft.com/office/drawing/2014/main" id="{DF60E72D-7872-72B0-4B27-6E453AC98AD6}"/>
                    </a:ext>
                  </a:extLst>
                </p:cNvPr>
                <p:cNvSpPr/>
                <p:nvPr/>
              </p:nvSpPr>
              <p:spPr>
                <a:xfrm>
                  <a:off x="24185491" y="91825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1" name="Ορθογώνιο: Στρογγύλεμα γωνιών 120">
                  <a:extLst>
                    <a:ext uri="{FF2B5EF4-FFF2-40B4-BE49-F238E27FC236}">
                      <a16:creationId xmlns:a16="http://schemas.microsoft.com/office/drawing/2014/main" id="{F9172B37-6D3A-F469-DDBA-FB58B9B6C65F}"/>
                    </a:ext>
                  </a:extLst>
                </p:cNvPr>
                <p:cNvSpPr/>
                <p:nvPr/>
              </p:nvSpPr>
              <p:spPr>
                <a:xfrm>
                  <a:off x="24885030"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60 sec Vortex</a:t>
                  </a:r>
                </a:p>
                <a:p>
                  <a:pPr algn="ctr"/>
                  <a:r>
                    <a:rPr lang="en-US" dirty="0"/>
                    <a:t>30 min </a:t>
                  </a:r>
                  <a:r>
                    <a:rPr lang="el-GR" dirty="0"/>
                    <a:t>επώαση σε ηρεμία</a:t>
                  </a:r>
                </a:p>
              </p:txBody>
            </p:sp>
            <p:sp>
              <p:nvSpPr>
                <p:cNvPr id="122" name="Βέλος: Δεξιό 121">
                  <a:extLst>
                    <a:ext uri="{FF2B5EF4-FFF2-40B4-BE49-F238E27FC236}">
                      <a16:creationId xmlns:a16="http://schemas.microsoft.com/office/drawing/2014/main" id="{C7C8FA70-B897-0E71-11F6-9B8170D4FDBA}"/>
                    </a:ext>
                  </a:extLst>
                </p:cNvPr>
                <p:cNvSpPr/>
                <p:nvPr/>
              </p:nvSpPr>
              <p:spPr>
                <a:xfrm>
                  <a:off x="26681590" y="922335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3" name="Ορθογώνιο: Στρογγύλεμα γωνιών 122">
                  <a:extLst>
                    <a:ext uri="{FF2B5EF4-FFF2-40B4-BE49-F238E27FC236}">
                      <a16:creationId xmlns:a16="http://schemas.microsoft.com/office/drawing/2014/main" id="{9EB656C9-E751-D864-CCF3-FCFA9662F34D}"/>
                    </a:ext>
                  </a:extLst>
                </p:cNvPr>
                <p:cNvSpPr/>
                <p:nvPr/>
              </p:nvSpPr>
              <p:spPr>
                <a:xfrm>
                  <a:off x="27375132"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l-GR" dirty="0"/>
                    <a:t>10 </a:t>
                  </a:r>
                  <a:r>
                    <a:rPr lang="en-US" dirty="0"/>
                    <a:t>min, 12 </a:t>
                  </a:r>
                  <a:r>
                    <a:rPr lang="en-US" dirty="0" err="1"/>
                    <a:t>kG</a:t>
                  </a:r>
                  <a:endParaRPr lang="el-GR" dirty="0"/>
                </a:p>
              </p:txBody>
            </p:sp>
            <p:sp>
              <p:nvSpPr>
                <p:cNvPr id="124" name="TextBox 123">
                  <a:extLst>
                    <a:ext uri="{FF2B5EF4-FFF2-40B4-BE49-F238E27FC236}">
                      <a16:creationId xmlns:a16="http://schemas.microsoft.com/office/drawing/2014/main" id="{669FB428-5A37-805E-6942-E4139BE603FE}"/>
                    </a:ext>
                  </a:extLst>
                </p:cNvPr>
                <p:cNvSpPr txBox="1"/>
                <p:nvPr/>
              </p:nvSpPr>
              <p:spPr>
                <a:xfrm>
                  <a:off x="17951116" y="8197516"/>
                  <a:ext cx="2903621" cy="553998"/>
                </a:xfrm>
                <a:prstGeom prst="rect">
                  <a:avLst/>
                </a:prstGeom>
                <a:noFill/>
              </p:spPr>
              <p:txBody>
                <a:bodyPr wrap="square" rtlCol="0">
                  <a:spAutoFit/>
                </a:bodyPr>
                <a:lstStyle/>
                <a:p>
                  <a:r>
                    <a:rPr lang="el-GR" sz="3000" u="sng" dirty="0"/>
                    <a:t>Ολικό</a:t>
                  </a:r>
                </a:p>
              </p:txBody>
            </p:sp>
            <p:sp>
              <p:nvSpPr>
                <p:cNvPr id="125" name="TextBox 124">
                  <a:extLst>
                    <a:ext uri="{FF2B5EF4-FFF2-40B4-BE49-F238E27FC236}">
                      <a16:creationId xmlns:a16="http://schemas.microsoft.com/office/drawing/2014/main" id="{2C513296-5409-ED63-BF95-83DB6EDFA822}"/>
                    </a:ext>
                  </a:extLst>
                </p:cNvPr>
                <p:cNvSpPr txBox="1"/>
                <p:nvPr/>
              </p:nvSpPr>
              <p:spPr>
                <a:xfrm>
                  <a:off x="17951116" y="11688846"/>
                  <a:ext cx="2903621" cy="553998"/>
                </a:xfrm>
                <a:prstGeom prst="rect">
                  <a:avLst/>
                </a:prstGeom>
                <a:noFill/>
              </p:spPr>
              <p:txBody>
                <a:bodyPr wrap="square" rtlCol="0">
                  <a:spAutoFit/>
                </a:bodyPr>
                <a:lstStyle/>
                <a:p>
                  <a:r>
                    <a:rPr lang="el-GR" sz="3000" u="sng" dirty="0"/>
                    <a:t>Επιφανειακό</a:t>
                  </a:r>
                </a:p>
              </p:txBody>
            </p:sp>
            <p:sp>
              <p:nvSpPr>
                <p:cNvPr id="126" name="Ορθογώνιο: Στρογγύλεμα γωνιών 125">
                  <a:extLst>
                    <a:ext uri="{FF2B5EF4-FFF2-40B4-BE49-F238E27FC236}">
                      <a16:creationId xmlns:a16="http://schemas.microsoft.com/office/drawing/2014/main" id="{504EEC25-7FC0-DE98-696F-22A4D7F86ABE}"/>
                    </a:ext>
                  </a:extLst>
                </p:cNvPr>
                <p:cNvSpPr/>
                <p:nvPr/>
              </p:nvSpPr>
              <p:spPr>
                <a:xfrm>
                  <a:off x="24876776"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5 </a:t>
                  </a:r>
                  <a:r>
                    <a:rPr lang="en-US" dirty="0"/>
                    <a:t>mL </a:t>
                  </a:r>
                  <a:r>
                    <a:rPr lang="el-GR" dirty="0"/>
                    <a:t>Εξάνιο</a:t>
                  </a:r>
                </a:p>
              </p:txBody>
            </p:sp>
            <p:sp>
              <p:nvSpPr>
                <p:cNvPr id="127" name="Βέλος: Δεξιό 126">
                  <a:extLst>
                    <a:ext uri="{FF2B5EF4-FFF2-40B4-BE49-F238E27FC236}">
                      <a16:creationId xmlns:a16="http://schemas.microsoft.com/office/drawing/2014/main" id="{E2EE887E-6827-CDA1-4E7A-4BD52BDFD0BD}"/>
                    </a:ext>
                  </a:extLst>
                </p:cNvPr>
                <p:cNvSpPr/>
                <p:nvPr/>
              </p:nvSpPr>
              <p:spPr>
                <a:xfrm>
                  <a:off x="26677177" y="1270828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8" name="Ορθογώνιο: Στρογγύλεμα γωνιών 127">
                  <a:extLst>
                    <a:ext uri="{FF2B5EF4-FFF2-40B4-BE49-F238E27FC236}">
                      <a16:creationId xmlns:a16="http://schemas.microsoft.com/office/drawing/2014/main" id="{3EC77165-724D-2A2F-9A79-F11B2F376DF6}"/>
                    </a:ext>
                  </a:extLst>
                </p:cNvPr>
                <p:cNvSpPr/>
                <p:nvPr/>
              </p:nvSpPr>
              <p:spPr>
                <a:xfrm>
                  <a:off x="27375132"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Ήπια ανακίνηση δια χειρός</a:t>
                  </a:r>
                </a:p>
              </p:txBody>
            </p:sp>
            <p:sp>
              <p:nvSpPr>
                <p:cNvPr id="149" name="Βέλος: Δεξιό 148">
                  <a:extLst>
                    <a:ext uri="{FF2B5EF4-FFF2-40B4-BE49-F238E27FC236}">
                      <a16:creationId xmlns:a16="http://schemas.microsoft.com/office/drawing/2014/main" id="{A7917225-5598-18F2-E9B0-C6FCB2BCDB16}"/>
                    </a:ext>
                  </a:extLst>
                </p:cNvPr>
                <p:cNvSpPr/>
                <p:nvPr/>
              </p:nvSpPr>
              <p:spPr>
                <a:xfrm rot="5400000">
                  <a:off x="27922900" y="1007340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0" name="Βέλος: Δεξιό 149">
                  <a:extLst>
                    <a:ext uri="{FF2B5EF4-FFF2-40B4-BE49-F238E27FC236}">
                      <a16:creationId xmlns:a16="http://schemas.microsoft.com/office/drawing/2014/main" id="{7BA66581-77D2-BB1B-2CB2-ABC204897F28}"/>
                    </a:ext>
                  </a:extLst>
                </p:cNvPr>
                <p:cNvSpPr/>
                <p:nvPr/>
              </p:nvSpPr>
              <p:spPr>
                <a:xfrm rot="16200000">
                  <a:off x="27922900" y="1182491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1" name="Ορθογώνιο: Στρογγύλεμα γωνιών 150">
                  <a:extLst>
                    <a:ext uri="{FF2B5EF4-FFF2-40B4-BE49-F238E27FC236}">
                      <a16:creationId xmlns:a16="http://schemas.microsoft.com/office/drawing/2014/main" id="{8CB34B0B-A87B-6175-F626-76EFE770DCDC}"/>
                    </a:ext>
                  </a:extLst>
                </p:cNvPr>
                <p:cNvSpPr/>
                <p:nvPr/>
              </p:nvSpPr>
              <p:spPr>
                <a:xfrm>
                  <a:off x="27411019" y="10714822"/>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err="1"/>
                    <a:t>Φωτομέτρηση</a:t>
                  </a:r>
                  <a:endParaRPr lang="el-GR" dirty="0"/>
                </a:p>
              </p:txBody>
            </p:sp>
            <p:sp>
              <p:nvSpPr>
                <p:cNvPr id="152" name="TextBox 151">
                  <a:extLst>
                    <a:ext uri="{FF2B5EF4-FFF2-40B4-BE49-F238E27FC236}">
                      <a16:creationId xmlns:a16="http://schemas.microsoft.com/office/drawing/2014/main" id="{7F9C807B-A777-3C9B-BCAA-2C2A4D97A1A0}"/>
                    </a:ext>
                  </a:extLst>
                </p:cNvPr>
                <p:cNvSpPr txBox="1"/>
                <p:nvPr/>
              </p:nvSpPr>
              <p:spPr>
                <a:xfrm>
                  <a:off x="17668202" y="13053736"/>
                  <a:ext cx="3628812" cy="1107996"/>
                </a:xfrm>
                <a:prstGeom prst="rect">
                  <a:avLst/>
                </a:prstGeom>
                <a:solidFill>
                  <a:srgbClr val="B9D9A3"/>
                </a:solidFill>
              </p:spPr>
              <p:txBody>
                <a:bodyPr wrap="square" rtlCol="0">
                  <a:spAutoFit/>
                </a:bodyPr>
                <a:lstStyle/>
                <a:p>
                  <a:r>
                    <a:rPr lang="el-GR" sz="3000" b="1" dirty="0"/>
                    <a:t>Μήκη κύματος </a:t>
                  </a:r>
                </a:p>
                <a:p>
                  <a:r>
                    <a:rPr lang="el-GR" dirty="0">
                      <a:solidFill>
                        <a:schemeClr val="dk1"/>
                      </a:solidFill>
                    </a:rPr>
                    <a:t>Καρβακρόλη: 277</a:t>
                  </a:r>
                  <a:r>
                    <a:rPr lang="en-US" dirty="0">
                      <a:solidFill>
                        <a:schemeClr val="dk1"/>
                      </a:solidFill>
                    </a:rPr>
                    <a:t> nm</a:t>
                  </a:r>
                </a:p>
                <a:p>
                  <a:r>
                    <a:rPr lang="el-GR" dirty="0">
                      <a:solidFill>
                        <a:schemeClr val="dk1"/>
                      </a:solidFill>
                    </a:rPr>
                    <a:t>Λυκοπένιο: 470</a:t>
                  </a:r>
                  <a:r>
                    <a:rPr lang="en-US" dirty="0">
                      <a:solidFill>
                        <a:schemeClr val="dk1"/>
                      </a:solidFill>
                    </a:rPr>
                    <a:t>/661.6/644.8 nm</a:t>
                  </a:r>
                  <a:endParaRPr lang="el-GR" dirty="0">
                    <a:solidFill>
                      <a:schemeClr val="dk1"/>
                    </a:solidFill>
                  </a:endParaRPr>
                </a:p>
              </p:txBody>
            </p:sp>
          </p:grpSp>
          <p:pic>
            <p:nvPicPr>
              <p:cNvPr id="113" name="Γραφικό 112" descr="Δοκιμαστικοί σωλήνες με συμπαγές γέμισμα">
                <a:extLst>
                  <a:ext uri="{FF2B5EF4-FFF2-40B4-BE49-F238E27FC236}">
                    <a16:creationId xmlns:a16="http://schemas.microsoft.com/office/drawing/2014/main" id="{79EF9702-52AB-6FCF-5293-DC6E3724C6C4}"/>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3307002" y="12934530"/>
                <a:ext cx="914400" cy="914400"/>
              </a:xfrm>
              <a:prstGeom prst="rect">
                <a:avLst/>
              </a:prstGeom>
            </p:spPr>
          </p:pic>
        </p:grpSp>
        <p:sp>
          <p:nvSpPr>
            <p:cNvPr id="111" name="TextBox 110">
              <a:extLst>
                <a:ext uri="{FF2B5EF4-FFF2-40B4-BE49-F238E27FC236}">
                  <a16:creationId xmlns:a16="http://schemas.microsoft.com/office/drawing/2014/main" id="{B425600B-CF52-3106-9B22-3C78E097D28F}"/>
                </a:ext>
              </a:extLst>
            </p:cNvPr>
            <p:cNvSpPr txBox="1"/>
            <p:nvPr/>
          </p:nvSpPr>
          <p:spPr>
            <a:xfrm>
              <a:off x="15102900" y="-920201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53" name="Ομάδα 52">
            <a:extLst>
              <a:ext uri="{FF2B5EF4-FFF2-40B4-BE49-F238E27FC236}">
                <a16:creationId xmlns:a16="http://schemas.microsoft.com/office/drawing/2014/main" id="{8AECCB58-8037-4CB0-E918-4F2CABE3A302}"/>
              </a:ext>
            </a:extLst>
          </p:cNvPr>
          <p:cNvGrpSpPr/>
          <p:nvPr/>
        </p:nvGrpSpPr>
        <p:grpSpPr>
          <a:xfrm>
            <a:off x="23520183" y="-62342"/>
            <a:ext cx="13020109" cy="6902033"/>
            <a:chOff x="24278807" y="-156758"/>
            <a:chExt cx="13020109" cy="6902033"/>
          </a:xfrm>
        </p:grpSpPr>
        <p:grpSp>
          <p:nvGrpSpPr>
            <p:cNvPr id="54" name="Ομάδα 53">
              <a:extLst>
                <a:ext uri="{FF2B5EF4-FFF2-40B4-BE49-F238E27FC236}">
                  <a16:creationId xmlns:a16="http://schemas.microsoft.com/office/drawing/2014/main" id="{EB4BFC7F-15AA-7C65-94D0-52A36A39C0A8}"/>
                </a:ext>
              </a:extLst>
            </p:cNvPr>
            <p:cNvGrpSpPr/>
            <p:nvPr/>
          </p:nvGrpSpPr>
          <p:grpSpPr>
            <a:xfrm>
              <a:off x="24278807" y="-156758"/>
              <a:ext cx="13020109" cy="6902033"/>
              <a:chOff x="13863495" y="21261021"/>
              <a:chExt cx="13020109" cy="6902033"/>
            </a:xfrm>
          </p:grpSpPr>
          <p:grpSp>
            <p:nvGrpSpPr>
              <p:cNvPr id="64" name="Ομάδα 63">
                <a:extLst>
                  <a:ext uri="{FF2B5EF4-FFF2-40B4-BE49-F238E27FC236}">
                    <a16:creationId xmlns:a16="http://schemas.microsoft.com/office/drawing/2014/main" id="{90BEABE2-5DB8-159D-CD4A-7646DA673436}"/>
                  </a:ext>
                </a:extLst>
              </p:cNvPr>
              <p:cNvGrpSpPr/>
              <p:nvPr/>
            </p:nvGrpSpPr>
            <p:grpSpPr>
              <a:xfrm>
                <a:off x="13863495" y="21305053"/>
                <a:ext cx="13020109" cy="6858001"/>
                <a:chOff x="14349206" y="18251520"/>
                <a:chExt cx="13020109" cy="6858001"/>
              </a:xfrm>
            </p:grpSpPr>
            <p:grpSp>
              <p:nvGrpSpPr>
                <p:cNvPr id="66" name="Ομάδα 65">
                  <a:extLst>
                    <a:ext uri="{FF2B5EF4-FFF2-40B4-BE49-F238E27FC236}">
                      <a16:creationId xmlns:a16="http://schemas.microsoft.com/office/drawing/2014/main" id="{450524CB-088B-F9DF-C316-FBB080D4C6A2}"/>
                    </a:ext>
                  </a:extLst>
                </p:cNvPr>
                <p:cNvGrpSpPr/>
                <p:nvPr/>
              </p:nvGrpSpPr>
              <p:grpSpPr>
                <a:xfrm>
                  <a:off x="14349206" y="18251520"/>
                  <a:ext cx="13020109" cy="6858001"/>
                  <a:chOff x="14322599" y="18206196"/>
                  <a:chExt cx="13020109" cy="6858001"/>
                </a:xfrm>
              </p:grpSpPr>
              <p:sp>
                <p:nvSpPr>
                  <p:cNvPr id="69" name="Ορθογώνιο 68">
                    <a:extLst>
                      <a:ext uri="{FF2B5EF4-FFF2-40B4-BE49-F238E27FC236}">
                        <a16:creationId xmlns:a16="http://schemas.microsoft.com/office/drawing/2014/main" id="{E14BF120-126C-459C-1C70-6E1D3B348550}"/>
                      </a:ext>
                    </a:extLst>
                  </p:cNvPr>
                  <p:cNvSpPr/>
                  <p:nvPr/>
                </p:nvSpPr>
                <p:spPr>
                  <a:xfrm>
                    <a:off x="15150708" y="18206197"/>
                    <a:ext cx="12192000" cy="6858000"/>
                  </a:xfrm>
                  <a:prstGeom prst="rect">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0" name="Ισοσκελές τρίγωνο 69">
                    <a:extLst>
                      <a:ext uri="{FF2B5EF4-FFF2-40B4-BE49-F238E27FC236}">
                        <a16:creationId xmlns:a16="http://schemas.microsoft.com/office/drawing/2014/main" id="{67B37BA5-7F66-3625-84EE-77E0C09034B1}"/>
                      </a:ext>
                    </a:extLst>
                  </p:cNvPr>
                  <p:cNvSpPr/>
                  <p:nvPr/>
                </p:nvSpPr>
                <p:spPr>
                  <a:xfrm rot="16200000">
                    <a:off x="14108467" y="18420328"/>
                    <a:ext cx="1273215" cy="844952"/>
                  </a:xfrm>
                  <a:prstGeom prst="triangle">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67" name="TextBox 66">
                  <a:extLst>
                    <a:ext uri="{FF2B5EF4-FFF2-40B4-BE49-F238E27FC236}">
                      <a16:creationId xmlns:a16="http://schemas.microsoft.com/office/drawing/2014/main" id="{651A5416-5CE4-9171-5EC0-6989D5009F20}"/>
                    </a:ext>
                  </a:extLst>
                </p:cNvPr>
                <p:cNvSpPr txBox="1"/>
                <p:nvPr/>
              </p:nvSpPr>
              <p:spPr>
                <a:xfrm>
                  <a:off x="15515645" y="18272791"/>
                  <a:ext cx="11431323" cy="1015663"/>
                </a:xfrm>
                <a:prstGeom prst="rect">
                  <a:avLst/>
                </a:prstGeom>
                <a:solidFill>
                  <a:srgbClr val="B9D9A3"/>
                </a:solidFill>
              </p:spPr>
              <p:txBody>
                <a:bodyPr wrap="square" rtlCol="0">
                  <a:spAutoFit/>
                </a:bodyPr>
                <a:lstStyle/>
                <a:p>
                  <a:pPr algn="ctr"/>
                  <a:r>
                    <a:rPr lang="el-GR" sz="6000" dirty="0" err="1">
                      <a:solidFill>
                        <a:schemeClr val="accent4">
                          <a:lumMod val="75000"/>
                        </a:schemeClr>
                      </a:solidFill>
                      <a:latin typeface="Calibri" panose="020F0502020204030204"/>
                    </a:rPr>
                    <a:t>Τυπολόγιο</a:t>
                  </a:r>
                  <a:endParaRPr lang="el-GR" sz="6000" dirty="0">
                    <a:solidFill>
                      <a:schemeClr val="accent4">
                        <a:lumMod val="75000"/>
                      </a:schemeClr>
                    </a:solidFill>
                    <a:latin typeface="Calibri" panose="020F0502020204030204"/>
                  </a:endParaRPr>
                </a:p>
              </p:txBody>
            </p:sp>
            <p:pic>
              <p:nvPicPr>
                <p:cNvPr id="68" name="Γραφικό 67" descr="Δοκιμαστικοί σωλήνες με συμπαγές γέμισμα">
                  <a:extLst>
                    <a:ext uri="{FF2B5EF4-FFF2-40B4-BE49-F238E27FC236}">
                      <a16:creationId xmlns:a16="http://schemas.microsoft.com/office/drawing/2014/main" id="{CEEEBCA7-C7A2-16B2-1DD5-51BFF5CDDBE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06051" y="24047242"/>
                  <a:ext cx="914400" cy="914400"/>
                </a:xfrm>
                <a:prstGeom prst="rect">
                  <a:avLst/>
                </a:prstGeom>
              </p:spPr>
            </p:pic>
          </p:grpSp>
          <p:sp>
            <p:nvSpPr>
              <p:cNvPr id="65" name="TextBox 64">
                <a:extLst>
                  <a:ext uri="{FF2B5EF4-FFF2-40B4-BE49-F238E27FC236}">
                    <a16:creationId xmlns:a16="http://schemas.microsoft.com/office/drawing/2014/main" id="{8631E79B-C071-C1FF-74BF-36F8DC464EF2}"/>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20</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aphicFrame>
          <p:nvGraphicFramePr>
            <p:cNvPr id="55" name="Γράφημα 54">
              <a:extLst>
                <a:ext uri="{FF2B5EF4-FFF2-40B4-BE49-F238E27FC236}">
                  <a16:creationId xmlns:a16="http://schemas.microsoft.com/office/drawing/2014/main" id="{5F53908B-A552-1C0B-DCD5-C29145960D1D}"/>
                </a:ext>
              </a:extLst>
            </p:cNvPr>
            <p:cNvGraphicFramePr/>
            <p:nvPr/>
          </p:nvGraphicFramePr>
          <p:xfrm>
            <a:off x="25445246" y="1141973"/>
            <a:ext cx="5456322" cy="2878038"/>
          </p:xfrm>
          <a:graphic>
            <a:graphicData uri="http://schemas.openxmlformats.org/drawingml/2006/chart">
              <c:chart xmlns:c="http://schemas.openxmlformats.org/drawingml/2006/chart" xmlns:r="http://schemas.openxmlformats.org/officeDocument/2006/relationships" r:id="rId6"/>
            </a:graphicData>
          </a:graphic>
        </p:graphicFrame>
        <p:pic>
          <p:nvPicPr>
            <p:cNvPr id="56" name="Εικόνα 55">
              <a:extLst>
                <a:ext uri="{FF2B5EF4-FFF2-40B4-BE49-F238E27FC236}">
                  <a16:creationId xmlns:a16="http://schemas.microsoft.com/office/drawing/2014/main" id="{4A37DF25-9F20-E9DA-2422-5D22E4D27B9B}"/>
                </a:ext>
              </a:extLst>
            </p:cNvPr>
            <p:cNvPicPr>
              <a:picLocks noChangeAspect="1"/>
            </p:cNvPicPr>
            <p:nvPr/>
          </p:nvPicPr>
          <p:blipFill>
            <a:blip r:embed="rId7"/>
            <a:stretch>
              <a:fillRect/>
            </a:stretch>
          </p:blipFill>
          <p:spPr>
            <a:xfrm>
              <a:off x="31509517" y="1141973"/>
              <a:ext cx="5456322" cy="1672347"/>
            </a:xfrm>
            <a:prstGeom prst="rect">
              <a:avLst/>
            </a:prstGeom>
          </p:spPr>
        </p:pic>
        <p:pic>
          <p:nvPicPr>
            <p:cNvPr id="57" name="Εικόνα 56">
              <a:extLst>
                <a:ext uri="{FF2B5EF4-FFF2-40B4-BE49-F238E27FC236}">
                  <a16:creationId xmlns:a16="http://schemas.microsoft.com/office/drawing/2014/main" id="{E076E2A8-37CC-1AD1-856C-1A5EBF0188C9}"/>
                </a:ext>
              </a:extLst>
            </p:cNvPr>
            <p:cNvPicPr>
              <a:picLocks noChangeAspect="1"/>
            </p:cNvPicPr>
            <p:nvPr/>
          </p:nvPicPr>
          <p:blipFill>
            <a:blip r:embed="rId8"/>
            <a:stretch>
              <a:fillRect/>
            </a:stretch>
          </p:blipFill>
          <p:spPr>
            <a:xfrm>
              <a:off x="25445246" y="4956053"/>
              <a:ext cx="5456321" cy="480102"/>
            </a:xfrm>
            <a:prstGeom prst="rect">
              <a:avLst/>
            </a:prstGeom>
          </p:spPr>
        </p:pic>
        <p:pic>
          <p:nvPicPr>
            <p:cNvPr id="58" name="Εικόνα 57">
              <a:extLst>
                <a:ext uri="{FF2B5EF4-FFF2-40B4-BE49-F238E27FC236}">
                  <a16:creationId xmlns:a16="http://schemas.microsoft.com/office/drawing/2014/main" id="{C0E66485-3777-F495-FFCC-45D6C82956DF}"/>
                </a:ext>
              </a:extLst>
            </p:cNvPr>
            <p:cNvPicPr>
              <a:picLocks noChangeAspect="1"/>
            </p:cNvPicPr>
            <p:nvPr/>
          </p:nvPicPr>
          <p:blipFill>
            <a:blip r:embed="rId9"/>
            <a:stretch>
              <a:fillRect/>
            </a:stretch>
          </p:blipFill>
          <p:spPr>
            <a:xfrm>
              <a:off x="31529729" y="4917878"/>
              <a:ext cx="5456321" cy="467685"/>
            </a:xfrm>
            <a:prstGeom prst="rect">
              <a:avLst/>
            </a:prstGeom>
          </p:spPr>
        </p:pic>
        <p:sp>
          <p:nvSpPr>
            <p:cNvPr id="59" name="TextBox 58">
              <a:extLst>
                <a:ext uri="{FF2B5EF4-FFF2-40B4-BE49-F238E27FC236}">
                  <a16:creationId xmlns:a16="http://schemas.microsoft.com/office/drawing/2014/main" id="{E7297B7F-328D-FAFA-4852-3B4880736FE9}"/>
                </a:ext>
              </a:extLst>
            </p:cNvPr>
            <p:cNvSpPr txBox="1"/>
            <p:nvPr/>
          </p:nvSpPr>
          <p:spPr>
            <a:xfrm>
              <a:off x="25438227" y="772641"/>
              <a:ext cx="5463340" cy="369332"/>
            </a:xfrm>
            <a:prstGeom prst="rect">
              <a:avLst/>
            </a:prstGeom>
            <a:noFill/>
          </p:spPr>
          <p:txBody>
            <a:bodyPr wrap="square" rtlCol="0">
              <a:spAutoFit/>
            </a:bodyPr>
            <a:lstStyle/>
            <a:p>
              <a:pPr algn="ctr"/>
              <a:r>
                <a:rPr lang="el-GR" u="sng" dirty="0"/>
                <a:t>Απορρόφηση Καρβακρόλης</a:t>
              </a:r>
            </a:p>
          </p:txBody>
        </p:sp>
        <p:sp>
          <p:nvSpPr>
            <p:cNvPr id="60" name="TextBox 59">
              <a:extLst>
                <a:ext uri="{FF2B5EF4-FFF2-40B4-BE49-F238E27FC236}">
                  <a16:creationId xmlns:a16="http://schemas.microsoft.com/office/drawing/2014/main" id="{0AC8BA1B-A6AD-930D-45F3-6F5F2D776953}"/>
                </a:ext>
              </a:extLst>
            </p:cNvPr>
            <p:cNvSpPr txBox="1"/>
            <p:nvPr/>
          </p:nvSpPr>
          <p:spPr>
            <a:xfrm>
              <a:off x="31502499" y="739542"/>
              <a:ext cx="5463340" cy="369332"/>
            </a:xfrm>
            <a:prstGeom prst="rect">
              <a:avLst/>
            </a:prstGeom>
            <a:noFill/>
          </p:spPr>
          <p:txBody>
            <a:bodyPr wrap="square" rtlCol="0">
              <a:spAutoFit/>
            </a:bodyPr>
            <a:lstStyle/>
            <a:p>
              <a:pPr algn="ctr"/>
              <a:r>
                <a:rPr lang="el-GR" u="sng" dirty="0"/>
                <a:t>Απορρόφηση Συνολικών Καροτενοειδών</a:t>
              </a:r>
            </a:p>
          </p:txBody>
        </p:sp>
        <p:sp>
          <p:nvSpPr>
            <p:cNvPr id="61" name="TextBox 60">
              <a:extLst>
                <a:ext uri="{FF2B5EF4-FFF2-40B4-BE49-F238E27FC236}">
                  <a16:creationId xmlns:a16="http://schemas.microsoft.com/office/drawing/2014/main" id="{FC41DDC4-F1FA-FB2C-604F-1E3A2EAC8479}"/>
                </a:ext>
              </a:extLst>
            </p:cNvPr>
            <p:cNvSpPr txBox="1"/>
            <p:nvPr/>
          </p:nvSpPr>
          <p:spPr>
            <a:xfrm>
              <a:off x="31502499" y="4501059"/>
              <a:ext cx="5463340" cy="369332"/>
            </a:xfrm>
            <a:prstGeom prst="rect">
              <a:avLst/>
            </a:prstGeom>
            <a:noFill/>
          </p:spPr>
          <p:txBody>
            <a:bodyPr wrap="square" rtlCol="0">
              <a:spAutoFit/>
            </a:bodyPr>
            <a:lstStyle/>
            <a:p>
              <a:pPr algn="ctr"/>
              <a:r>
                <a:rPr lang="el-GR" u="sng" dirty="0"/>
                <a:t>Αποδοτικότητα Ενθυλάκωσης</a:t>
              </a:r>
            </a:p>
          </p:txBody>
        </p:sp>
        <p:sp>
          <p:nvSpPr>
            <p:cNvPr id="62" name="TextBox 61">
              <a:extLst>
                <a:ext uri="{FF2B5EF4-FFF2-40B4-BE49-F238E27FC236}">
                  <a16:creationId xmlns:a16="http://schemas.microsoft.com/office/drawing/2014/main" id="{5537276E-8136-9DEC-A686-5B0F75FCE30B}"/>
                </a:ext>
              </a:extLst>
            </p:cNvPr>
            <p:cNvSpPr txBox="1"/>
            <p:nvPr/>
          </p:nvSpPr>
          <p:spPr>
            <a:xfrm>
              <a:off x="25438227" y="4501059"/>
              <a:ext cx="5463340" cy="369332"/>
            </a:xfrm>
            <a:prstGeom prst="rect">
              <a:avLst/>
            </a:prstGeom>
            <a:noFill/>
          </p:spPr>
          <p:txBody>
            <a:bodyPr wrap="square" rtlCol="0">
              <a:spAutoFit/>
            </a:bodyPr>
            <a:lstStyle/>
            <a:p>
              <a:pPr algn="ctr"/>
              <a:r>
                <a:rPr lang="el-GR" u="sng" dirty="0"/>
                <a:t>Φορτίο Ενθυλάκωσης</a:t>
              </a:r>
            </a:p>
          </p:txBody>
        </p:sp>
        <p:pic>
          <p:nvPicPr>
            <p:cNvPr id="63" name="Εικόνα 62">
              <a:extLst>
                <a:ext uri="{FF2B5EF4-FFF2-40B4-BE49-F238E27FC236}">
                  <a16:creationId xmlns:a16="http://schemas.microsoft.com/office/drawing/2014/main" id="{EF839164-53F9-A1E4-8D3B-69748F785DBF}"/>
                </a:ext>
              </a:extLst>
            </p:cNvPr>
            <p:cNvPicPr>
              <a:picLocks noChangeAspect="1"/>
            </p:cNvPicPr>
            <p:nvPr/>
          </p:nvPicPr>
          <p:blipFill>
            <a:blip r:embed="rId10"/>
            <a:stretch>
              <a:fillRect/>
            </a:stretch>
          </p:blipFill>
          <p:spPr>
            <a:xfrm>
              <a:off x="31509517" y="2810978"/>
              <a:ext cx="5456322" cy="1234547"/>
            </a:xfrm>
            <a:prstGeom prst="rect">
              <a:avLst/>
            </a:prstGeom>
          </p:spPr>
        </p:pic>
      </p:grpSp>
    </p:spTree>
    <p:extLst>
      <p:ext uri="{BB962C8B-B14F-4D97-AF65-F5344CB8AC3E}">
        <p14:creationId xmlns:p14="http://schemas.microsoft.com/office/powerpoint/2010/main" val="194171694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grpSp>
        <p:nvGrpSpPr>
          <p:cNvPr id="19" name="Ομάδα 18">
            <a:extLst>
              <a:ext uri="{FF2B5EF4-FFF2-40B4-BE49-F238E27FC236}">
                <a16:creationId xmlns:a16="http://schemas.microsoft.com/office/drawing/2014/main" id="{F054A489-C23C-772D-68D5-A5B6A8E4A184}"/>
              </a:ext>
            </a:extLst>
          </p:cNvPr>
          <p:cNvGrpSpPr/>
          <p:nvPr/>
        </p:nvGrpSpPr>
        <p:grpSpPr>
          <a:xfrm>
            <a:off x="-491490" y="157758"/>
            <a:ext cx="13174980" cy="6365763"/>
            <a:chOff x="-491490" y="157758"/>
            <a:chExt cx="13174980" cy="6365763"/>
          </a:xfrm>
        </p:grpSpPr>
        <p:sp>
          <p:nvSpPr>
            <p:cNvPr id="4" name="TextBox 3">
              <a:extLst>
                <a:ext uri="{FF2B5EF4-FFF2-40B4-BE49-F238E27FC236}">
                  <a16:creationId xmlns:a16="http://schemas.microsoft.com/office/drawing/2014/main" id="{82CC8C07-56F7-ACD2-DBE0-BCA1CF12FB57}"/>
                </a:ext>
              </a:extLst>
            </p:cNvPr>
            <p:cNvSpPr txBox="1"/>
            <p:nvPr/>
          </p:nvSpPr>
          <p:spPr>
            <a:xfrm>
              <a:off x="-491490" y="157758"/>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Μεθοδολογία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07DC509D-D68C-41CC-57AB-D4CAF7E66B04}"/>
                </a:ext>
              </a:extLst>
            </p:cNvPr>
            <p:cNvSpPr txBox="1"/>
            <p:nvPr/>
          </p:nvSpPr>
          <p:spPr>
            <a:xfrm>
              <a:off x="218353" y="1045098"/>
              <a:ext cx="11414760" cy="5478423"/>
            </a:xfrm>
            <a:prstGeom prst="rect">
              <a:avLst/>
            </a:prstGeom>
            <a:noFill/>
          </p:spPr>
          <p:txBody>
            <a:bodyPr wrap="square" rtlCol="0">
              <a:spAutoFit/>
            </a:bodyPr>
            <a:lstStyle/>
            <a:p>
              <a:pPr marL="342900" indent="-342900">
                <a:buFont typeface="+mj-lt"/>
                <a:buAutoNum type="arabicPeriod"/>
              </a:pPr>
              <a:r>
                <a:rPr lang="el-GR" sz="2500" dirty="0"/>
                <a:t>Διερεύνηση επίδρασης </a:t>
              </a:r>
              <a:r>
                <a:rPr lang="en-US" sz="2500" dirty="0"/>
                <a:t>pH</a:t>
              </a:r>
              <a:r>
                <a:rPr lang="el-GR" sz="2500" dirty="0"/>
                <a:t> στην ενθυλάκωση</a:t>
              </a:r>
              <a:endParaRPr lang="en-US" sz="2500" dirty="0"/>
            </a:p>
            <a:p>
              <a:pPr marL="342900" indent="-342900">
                <a:buFont typeface="+mj-lt"/>
                <a:buAutoNum type="arabicPeriod"/>
              </a:pPr>
              <a:endParaRPr lang="en-US" sz="2500" dirty="0"/>
            </a:p>
            <a:p>
              <a:pPr marL="342900" indent="-342900">
                <a:buFont typeface="+mj-lt"/>
                <a:buAutoNum type="arabicPeriod"/>
              </a:pPr>
              <a:r>
                <a:rPr lang="el-GR" sz="2500" dirty="0"/>
                <a:t>Διερεύνηση αναλογίας μάζας ελαίου-κυττάρων και συνθηκών </a:t>
              </a:r>
              <a:r>
                <a:rPr lang="en-US" sz="2500" dirty="0"/>
                <a:t>HPH</a:t>
              </a:r>
            </a:p>
            <a:p>
              <a:pPr marL="342900" indent="-342900">
                <a:buFont typeface="+mj-lt"/>
                <a:buAutoNum type="arabicPeriod"/>
              </a:pPr>
              <a:endParaRPr lang="en-US" sz="2500" dirty="0"/>
            </a:p>
            <a:p>
              <a:pPr marL="342900" indent="-342900">
                <a:buFont typeface="+mj-lt"/>
                <a:buAutoNum type="arabicPeriod"/>
              </a:pPr>
              <a:r>
                <a:rPr lang="el-GR" sz="2500" dirty="0"/>
                <a:t>Μελέτη Διατηρησιμότητας</a:t>
              </a:r>
            </a:p>
            <a:p>
              <a:pPr marL="342900" indent="-342900">
                <a:buFont typeface="+mj-lt"/>
                <a:buAutoNum type="arabicPeriod"/>
              </a:pPr>
              <a:endParaRPr lang="el-GR" sz="2500" dirty="0"/>
            </a:p>
            <a:p>
              <a:pPr marL="342900" indent="-342900">
                <a:buFont typeface="+mj-lt"/>
                <a:buAutoNum type="arabicPeriod"/>
              </a:pPr>
              <a:r>
                <a:rPr lang="el-GR" sz="2500" dirty="0"/>
                <a:t>Μελέτη Αξιοποίησης Κυτταρικών Υπολειμμάτων Εκχύλισης (ΚΥΕ) Πρωτεϊνών</a:t>
              </a:r>
            </a:p>
            <a:p>
              <a:r>
                <a:rPr lang="el-GR" sz="2500" dirty="0"/>
                <a:t> </a:t>
              </a:r>
              <a:endParaRPr lang="en-US" sz="2500" dirty="0"/>
            </a:p>
            <a:p>
              <a:r>
                <a:rPr lang="el-GR" sz="2500" u="sng" dirty="0"/>
                <a:t>Γενικά</a:t>
              </a:r>
            </a:p>
            <a:p>
              <a:pPr marL="342900" indent="-342900">
                <a:buFont typeface="Arial" panose="020B0604020202020204" pitchFamily="34" charset="0"/>
                <a:buChar char="•"/>
              </a:pPr>
              <a:r>
                <a:rPr lang="el-GR" sz="2500" dirty="0"/>
                <a:t>Μέτρηση ολικού και επιφανειακού ελαίου για ποσοτικοποίηση αποτελεσμάτων</a:t>
              </a:r>
            </a:p>
            <a:p>
              <a:pPr marL="342900" indent="-342900">
                <a:buFont typeface="Arial" panose="020B0604020202020204" pitchFamily="34" charset="0"/>
                <a:buChar char="•"/>
              </a:pPr>
              <a:r>
                <a:rPr lang="el-GR" sz="2500" dirty="0"/>
                <a:t>Για έλαιο ρίγανης μετρήθηκε καρβακρόλη, για λυκοπένιο ολικά καροτενοειδή</a:t>
              </a:r>
            </a:p>
            <a:p>
              <a:pPr marL="342900" indent="-342900">
                <a:buFont typeface="Arial" panose="020B0604020202020204" pitchFamily="34" charset="0"/>
                <a:buChar char="•"/>
              </a:pPr>
              <a:r>
                <a:rPr lang="el-GR" sz="2500" dirty="0"/>
                <a:t>Έλαιο ρίγανης χρησιμοποιήθηκε αυτούσιο, λυκοπένιο αραιώθηκε σε ηλιέλαιο, τελικής συγκέντρωσης  0.05% </a:t>
              </a:r>
              <a:r>
                <a:rPr lang="en-US" sz="2500" dirty="0"/>
                <a:t>w/v</a:t>
              </a:r>
              <a:endParaRPr lang="el-GR" sz="2500" dirty="0"/>
            </a:p>
            <a:p>
              <a:pPr marL="342900" indent="-342900">
                <a:buFont typeface="Arial" panose="020B0604020202020204" pitchFamily="34" charset="0"/>
                <a:buChar char="•"/>
              </a:pPr>
              <a:r>
                <a:rPr lang="el-GR" sz="2500" dirty="0"/>
                <a:t>Για έλαιο ρίγανης πολικός διαλύτης αιθανόλη, για λυκοπένιο ακετόνη</a:t>
              </a:r>
            </a:p>
          </p:txBody>
        </p:sp>
      </p:grpSp>
      <p:grpSp>
        <p:nvGrpSpPr>
          <p:cNvPr id="51" name="Ομάδα 50">
            <a:extLst>
              <a:ext uri="{FF2B5EF4-FFF2-40B4-BE49-F238E27FC236}">
                <a16:creationId xmlns:a16="http://schemas.microsoft.com/office/drawing/2014/main" id="{7363CFA7-FE55-ED16-44D6-A177111E83CB}"/>
              </a:ext>
            </a:extLst>
          </p:cNvPr>
          <p:cNvGrpSpPr/>
          <p:nvPr/>
        </p:nvGrpSpPr>
        <p:grpSpPr>
          <a:xfrm>
            <a:off x="-13052018" y="-39465"/>
            <a:ext cx="13032437" cy="6902033"/>
            <a:chOff x="13816746" y="21261021"/>
            <a:chExt cx="13032437" cy="6902033"/>
          </a:xfrm>
        </p:grpSpPr>
        <p:grpSp>
          <p:nvGrpSpPr>
            <p:cNvPr id="52" name="Ομάδα 51">
              <a:extLst>
                <a:ext uri="{FF2B5EF4-FFF2-40B4-BE49-F238E27FC236}">
                  <a16:creationId xmlns:a16="http://schemas.microsoft.com/office/drawing/2014/main" id="{37DBC56D-33B4-2202-E83C-4C7CBC4FA18C}"/>
                </a:ext>
              </a:extLst>
            </p:cNvPr>
            <p:cNvGrpSpPr/>
            <p:nvPr/>
          </p:nvGrpSpPr>
          <p:grpSpPr>
            <a:xfrm>
              <a:off x="13816746" y="21305053"/>
              <a:ext cx="13032437" cy="6858001"/>
              <a:chOff x="14509353" y="18415897"/>
              <a:chExt cx="13032437" cy="6858001"/>
            </a:xfrm>
          </p:grpSpPr>
          <p:grpSp>
            <p:nvGrpSpPr>
              <p:cNvPr id="72" name="Ομάδα 71">
                <a:extLst>
                  <a:ext uri="{FF2B5EF4-FFF2-40B4-BE49-F238E27FC236}">
                    <a16:creationId xmlns:a16="http://schemas.microsoft.com/office/drawing/2014/main" id="{092F7ACC-6CB8-3B21-3C2B-CF5EF9CDCA94}"/>
                  </a:ext>
                </a:extLst>
              </p:cNvPr>
              <p:cNvGrpSpPr/>
              <p:nvPr/>
            </p:nvGrpSpPr>
            <p:grpSpPr>
              <a:xfrm>
                <a:off x="14509353" y="18415897"/>
                <a:ext cx="13032437" cy="6858001"/>
                <a:chOff x="14302457" y="18251520"/>
                <a:chExt cx="13032437" cy="6858001"/>
              </a:xfrm>
            </p:grpSpPr>
            <p:grpSp>
              <p:nvGrpSpPr>
                <p:cNvPr id="86" name="Ομάδα 85">
                  <a:extLst>
                    <a:ext uri="{FF2B5EF4-FFF2-40B4-BE49-F238E27FC236}">
                      <a16:creationId xmlns:a16="http://schemas.microsoft.com/office/drawing/2014/main" id="{42884E06-F13D-0AEC-7CA7-02BB49E0EF43}"/>
                    </a:ext>
                  </a:extLst>
                </p:cNvPr>
                <p:cNvGrpSpPr/>
                <p:nvPr/>
              </p:nvGrpSpPr>
              <p:grpSpPr>
                <a:xfrm>
                  <a:off x="14302457" y="18251520"/>
                  <a:ext cx="13032437" cy="6858001"/>
                  <a:chOff x="14275850" y="18206196"/>
                  <a:chExt cx="13032437" cy="6858001"/>
                </a:xfrm>
              </p:grpSpPr>
              <p:sp>
                <p:nvSpPr>
                  <p:cNvPr id="89" name="Ορθογώνιο 88">
                    <a:extLst>
                      <a:ext uri="{FF2B5EF4-FFF2-40B4-BE49-F238E27FC236}">
                        <a16:creationId xmlns:a16="http://schemas.microsoft.com/office/drawing/2014/main" id="{A3E7D165-90E0-E3C3-34A6-0708406CB0A6}"/>
                      </a:ext>
                    </a:extLst>
                  </p:cNvPr>
                  <p:cNvSpPr/>
                  <p:nvPr/>
                </p:nvSpPr>
                <p:spPr>
                  <a:xfrm>
                    <a:off x="15116287" y="18206197"/>
                    <a:ext cx="12192000" cy="68580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90" name="Ισοσκελές τρίγωνο 89">
                    <a:extLst>
                      <a:ext uri="{FF2B5EF4-FFF2-40B4-BE49-F238E27FC236}">
                        <a16:creationId xmlns:a16="http://schemas.microsoft.com/office/drawing/2014/main" id="{510B325B-0FD9-62DD-53D6-64D49CD0A147}"/>
                      </a:ext>
                    </a:extLst>
                  </p:cNvPr>
                  <p:cNvSpPr/>
                  <p:nvPr/>
                </p:nvSpPr>
                <p:spPr>
                  <a:xfrm rot="16200000">
                    <a:off x="14061718" y="18420328"/>
                    <a:ext cx="1273215" cy="844952"/>
                  </a:xfrm>
                  <a:prstGeom prst="triangle">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87" name="TextBox 86">
                  <a:extLst>
                    <a:ext uri="{FF2B5EF4-FFF2-40B4-BE49-F238E27FC236}">
                      <a16:creationId xmlns:a16="http://schemas.microsoft.com/office/drawing/2014/main" id="{3FD78328-68FD-7A2D-A127-35096ACD8644}"/>
                    </a:ext>
                  </a:extLst>
                </p:cNvPr>
                <p:cNvSpPr txBox="1"/>
                <p:nvPr/>
              </p:nvSpPr>
              <p:spPr>
                <a:xfrm>
                  <a:off x="15402990" y="18275443"/>
                  <a:ext cx="11431323" cy="969496"/>
                </a:xfrm>
                <a:prstGeom prst="rect">
                  <a:avLst/>
                </a:prstGeom>
                <a:solidFill>
                  <a:srgbClr val="80BC58"/>
                </a:solidFill>
              </p:spPr>
              <p:txBody>
                <a:bodyPr wrap="square" rtlCol="0">
                  <a:spAutoFit/>
                </a:bodyPr>
                <a:lstStyle/>
                <a:p>
                  <a:pPr algn="ctr"/>
                  <a:r>
                    <a:rPr lang="el-GR" sz="5700" dirty="0">
                      <a:ln>
                        <a:solidFill>
                          <a:srgbClr val="FFC000"/>
                        </a:solidFill>
                      </a:ln>
                      <a:solidFill>
                        <a:srgbClr val="FFC000"/>
                      </a:solidFill>
                      <a:latin typeface="Calibri" panose="020F0502020204030204"/>
                    </a:rPr>
                    <a:t>4</a:t>
                  </a:r>
                  <a:r>
                    <a:rPr lang="en-US" sz="5700" dirty="0">
                      <a:ln>
                        <a:solidFill>
                          <a:srgbClr val="FFC000"/>
                        </a:solidFill>
                      </a:ln>
                      <a:solidFill>
                        <a:srgbClr val="FFC000"/>
                      </a:solidFill>
                      <a:latin typeface="Calibri" panose="020F0502020204030204"/>
                    </a:rPr>
                    <a:t> </a:t>
                  </a:r>
                  <a:r>
                    <a:rPr lang="el-GR" sz="5700" dirty="0">
                      <a:ln>
                        <a:solidFill>
                          <a:srgbClr val="FFC000"/>
                        </a:solidFill>
                      </a:ln>
                      <a:solidFill>
                        <a:srgbClr val="FFC000"/>
                      </a:solidFill>
                      <a:latin typeface="Calibri" panose="020F0502020204030204"/>
                    </a:rPr>
                    <a:t>Κυτταρικά Υπολείμματα Εκχύλισης</a:t>
                  </a:r>
                </a:p>
              </p:txBody>
            </p:sp>
            <p:pic>
              <p:nvPicPr>
                <p:cNvPr id="88" name="Γραφικό 87" descr="Δοκιμαστικοί σωλήνες με συμπαγές γέμισμα">
                  <a:extLst>
                    <a:ext uri="{FF2B5EF4-FFF2-40B4-BE49-F238E27FC236}">
                      <a16:creationId xmlns:a16="http://schemas.microsoft.com/office/drawing/2014/main" id="{BB08FE4A-F030-2042-DFA8-6B5DAB8D63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06051" y="24047242"/>
                  <a:ext cx="914400" cy="914400"/>
                </a:xfrm>
                <a:prstGeom prst="rect">
                  <a:avLst/>
                </a:prstGeom>
              </p:spPr>
            </p:pic>
          </p:grpSp>
          <p:sp>
            <p:nvSpPr>
              <p:cNvPr id="73" name="Ορθογώνιο: Στρογγύλεμα γωνιών 72">
                <a:extLst>
                  <a:ext uri="{FF2B5EF4-FFF2-40B4-BE49-F238E27FC236}">
                    <a16:creationId xmlns:a16="http://schemas.microsoft.com/office/drawing/2014/main" id="{D789345F-DCF3-466E-3045-07026E641D38}"/>
                  </a:ext>
                </a:extLst>
              </p:cNvPr>
              <p:cNvSpPr/>
              <p:nvPr/>
            </p:nvSpPr>
            <p:spPr>
              <a:xfrm>
                <a:off x="16000982" y="20034556"/>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Αιώρημα: </a:t>
                </a:r>
              </a:p>
              <a:p>
                <a:pPr algn="ctr"/>
                <a:r>
                  <a:rPr lang="en-US" dirty="0"/>
                  <a:t>2.5% </a:t>
                </a:r>
                <a:r>
                  <a:rPr lang="en-US" i="1" dirty="0"/>
                  <a:t>Chlorella</a:t>
                </a:r>
              </a:p>
            </p:txBody>
          </p:sp>
          <p:sp>
            <p:nvSpPr>
              <p:cNvPr id="74" name="Βέλος: Δεξιό 73">
                <a:extLst>
                  <a:ext uri="{FF2B5EF4-FFF2-40B4-BE49-F238E27FC236}">
                    <a16:creationId xmlns:a16="http://schemas.microsoft.com/office/drawing/2014/main" id="{59D03B7F-2D71-99DA-92B6-E6BCCAD3CFD1}"/>
                  </a:ext>
                </a:extLst>
              </p:cNvPr>
              <p:cNvSpPr/>
              <p:nvPr/>
            </p:nvSpPr>
            <p:spPr>
              <a:xfrm>
                <a:off x="17677925" y="2029954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75" name="Ορθογώνιο: Στρογγύλεμα γωνιών 74">
                <a:extLst>
                  <a:ext uri="{FF2B5EF4-FFF2-40B4-BE49-F238E27FC236}">
                    <a16:creationId xmlns:a16="http://schemas.microsoft.com/office/drawing/2014/main" id="{56D6D274-8EDE-EDBB-DA9A-FA175E475D2E}"/>
                  </a:ext>
                </a:extLst>
              </p:cNvPr>
              <p:cNvSpPr/>
              <p:nvPr/>
            </p:nvSpPr>
            <p:spPr>
              <a:xfrm>
                <a:off x="18374048" y="19936252"/>
                <a:ext cx="2076094" cy="12337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HPH</a:t>
                </a:r>
                <a:r>
                  <a:rPr lang="el-GR" dirty="0"/>
                  <a:t>: </a:t>
                </a:r>
              </a:p>
              <a:p>
                <a:pPr algn="ctr"/>
                <a:r>
                  <a:rPr lang="en-US" b="1" dirty="0"/>
                  <a:t>1,4 </a:t>
                </a:r>
                <a:r>
                  <a:rPr lang="el-GR" b="1" dirty="0"/>
                  <a:t>περάσματα</a:t>
                </a:r>
              </a:p>
              <a:p>
                <a:pPr algn="ctr"/>
                <a:r>
                  <a:rPr lang="el-GR" b="1" dirty="0"/>
                  <a:t>400, 600, 800 </a:t>
                </a:r>
                <a:r>
                  <a:rPr lang="en-US" b="1" dirty="0"/>
                  <a:t>bar</a:t>
                </a:r>
              </a:p>
            </p:txBody>
          </p:sp>
          <p:sp>
            <p:nvSpPr>
              <p:cNvPr id="76" name="Ορθογώνιο: Στρογγύλεμα γωνιών 75">
                <a:extLst>
                  <a:ext uri="{FF2B5EF4-FFF2-40B4-BE49-F238E27FC236}">
                    <a16:creationId xmlns:a16="http://schemas.microsoft.com/office/drawing/2014/main" id="{A2E230A9-33FF-AD6D-A5E6-4A66E53BEC17}"/>
                  </a:ext>
                </a:extLst>
              </p:cNvPr>
              <p:cNvSpPr/>
              <p:nvPr/>
            </p:nvSpPr>
            <p:spPr>
              <a:xfrm>
                <a:off x="21156349" y="20052521"/>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Ρύθμιση </a:t>
                </a:r>
                <a:r>
                  <a:rPr lang="en-US" dirty="0"/>
                  <a:t>pH</a:t>
                </a:r>
              </a:p>
              <a:p>
                <a:pPr algn="ctr"/>
                <a:r>
                  <a:rPr lang="en-US" dirty="0"/>
                  <a:t>13</a:t>
                </a:r>
                <a:endParaRPr lang="el-GR" dirty="0"/>
              </a:p>
            </p:txBody>
          </p:sp>
          <p:sp>
            <p:nvSpPr>
              <p:cNvPr id="77" name="Βέλος: Δεξιό 76">
                <a:extLst>
                  <a:ext uri="{FF2B5EF4-FFF2-40B4-BE49-F238E27FC236}">
                    <a16:creationId xmlns:a16="http://schemas.microsoft.com/office/drawing/2014/main" id="{81FD4AE6-6ECA-9364-53E2-1BE8038C34C6}"/>
                  </a:ext>
                </a:extLst>
              </p:cNvPr>
              <p:cNvSpPr/>
              <p:nvPr/>
            </p:nvSpPr>
            <p:spPr>
              <a:xfrm>
                <a:off x="20465353" y="2029405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78" name="Βέλος: Δεξιό 77">
                <a:extLst>
                  <a:ext uri="{FF2B5EF4-FFF2-40B4-BE49-F238E27FC236}">
                    <a16:creationId xmlns:a16="http://schemas.microsoft.com/office/drawing/2014/main" id="{0B6C559E-E7F8-F98E-F09C-19469A367AD5}"/>
                  </a:ext>
                </a:extLst>
              </p:cNvPr>
              <p:cNvSpPr/>
              <p:nvPr/>
            </p:nvSpPr>
            <p:spPr>
              <a:xfrm>
                <a:off x="22871392" y="2030127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79" name="Ορθογώνιο: Στρογγύλεμα γωνιών 78">
                <a:extLst>
                  <a:ext uri="{FF2B5EF4-FFF2-40B4-BE49-F238E27FC236}">
                    <a16:creationId xmlns:a16="http://schemas.microsoft.com/office/drawing/2014/main" id="{67933AD0-271A-7EC4-7480-3B681BD0B354}"/>
                  </a:ext>
                </a:extLst>
              </p:cNvPr>
              <p:cNvSpPr/>
              <p:nvPr/>
            </p:nvSpPr>
            <p:spPr>
              <a:xfrm>
                <a:off x="23595665" y="20067215"/>
                <a:ext cx="1676943" cy="1015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Εκχύλιση:</a:t>
                </a:r>
              </a:p>
              <a:p>
                <a:pPr algn="ctr"/>
                <a:r>
                  <a:rPr lang="en-US" dirty="0"/>
                  <a:t>6 h, 40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a:t>
                </a:r>
                <a:endParaRPr lang="en-US" dirty="0"/>
              </a:p>
            </p:txBody>
          </p:sp>
          <p:sp>
            <p:nvSpPr>
              <p:cNvPr id="80" name="Βέλος: Αναστροφή 79">
                <a:extLst>
                  <a:ext uri="{FF2B5EF4-FFF2-40B4-BE49-F238E27FC236}">
                    <a16:creationId xmlns:a16="http://schemas.microsoft.com/office/drawing/2014/main" id="{66EE221C-57DD-BC0F-E312-CED047819DAD}"/>
                  </a:ext>
                </a:extLst>
              </p:cNvPr>
              <p:cNvSpPr/>
              <p:nvPr/>
            </p:nvSpPr>
            <p:spPr>
              <a:xfrm rot="5400000">
                <a:off x="24869618" y="20868604"/>
                <a:ext cx="1947402" cy="1127760"/>
              </a:xfrm>
              <a:prstGeom prst="uturnArrow">
                <a:avLst>
                  <a:gd name="adj1" fmla="val 25000"/>
                  <a:gd name="adj2" fmla="val 25000"/>
                  <a:gd name="adj3" fmla="val 25000"/>
                  <a:gd name="adj4" fmla="val 43750"/>
                  <a:gd name="adj5" fmla="val 100000"/>
                </a:avLst>
              </a:prstGeom>
              <a:solidFill>
                <a:srgbClr val="6DA945"/>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solidFill>
                    <a:schemeClr val="tx1"/>
                  </a:solidFill>
                </a:endParaRPr>
              </a:p>
            </p:txBody>
          </p:sp>
          <p:sp>
            <p:nvSpPr>
              <p:cNvPr id="81" name="Ορθογώνιο: Στρογγύλεμα γωνιών 80">
                <a:extLst>
                  <a:ext uri="{FF2B5EF4-FFF2-40B4-BE49-F238E27FC236}">
                    <a16:creationId xmlns:a16="http://schemas.microsoft.com/office/drawing/2014/main" id="{48AA169C-CDDD-1544-1A46-F2A56FB0BE5C}"/>
                  </a:ext>
                </a:extLst>
              </p:cNvPr>
              <p:cNvSpPr/>
              <p:nvPr/>
            </p:nvSpPr>
            <p:spPr>
              <a:xfrm>
                <a:off x="23152470" y="21605914"/>
                <a:ext cx="2120138"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n-US" dirty="0"/>
                  <a:t>8 min, 10 </a:t>
                </a:r>
                <a:r>
                  <a:rPr lang="en-US" dirty="0" err="1"/>
                  <a:t>kG</a:t>
                </a:r>
                <a:endParaRPr lang="el-GR" dirty="0"/>
              </a:p>
            </p:txBody>
          </p:sp>
          <p:sp>
            <p:nvSpPr>
              <p:cNvPr id="82" name="Ορθογώνιο: Στρογγύλεμα γωνιών 81">
                <a:extLst>
                  <a:ext uri="{FF2B5EF4-FFF2-40B4-BE49-F238E27FC236}">
                    <a16:creationId xmlns:a16="http://schemas.microsoft.com/office/drawing/2014/main" id="{3141977A-E367-B2EC-A747-328F71C6E7BA}"/>
                  </a:ext>
                </a:extLst>
              </p:cNvPr>
              <p:cNvSpPr/>
              <p:nvPr/>
            </p:nvSpPr>
            <p:spPr>
              <a:xfrm>
                <a:off x="20066224" y="21607873"/>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Λυοφιλίωση:</a:t>
                </a:r>
              </a:p>
              <a:p>
                <a:pPr algn="ctr"/>
                <a:r>
                  <a:rPr lang="el-GR" dirty="0"/>
                  <a:t>72</a:t>
                </a:r>
                <a:r>
                  <a:rPr lang="en-US" dirty="0"/>
                  <a:t> h, </a:t>
                </a:r>
                <a:r>
                  <a:rPr lang="el-GR" dirty="0"/>
                  <a:t>-52</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 0.08 bar</a:t>
                </a:r>
                <a:endParaRPr lang="el-GR" dirty="0"/>
              </a:p>
            </p:txBody>
          </p:sp>
          <p:sp>
            <p:nvSpPr>
              <p:cNvPr id="83" name="Ορθογώνιο: Στρογγύλεμα γωνιών 82">
                <a:extLst>
                  <a:ext uri="{FF2B5EF4-FFF2-40B4-BE49-F238E27FC236}">
                    <a16:creationId xmlns:a16="http://schemas.microsoft.com/office/drawing/2014/main" id="{E849094E-FAC5-6964-9651-9B618D434343}"/>
                  </a:ext>
                </a:extLst>
              </p:cNvPr>
              <p:cNvSpPr/>
              <p:nvPr/>
            </p:nvSpPr>
            <p:spPr>
              <a:xfrm>
                <a:off x="17104075" y="21698462"/>
                <a:ext cx="2296202"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Κοσκίνισμα:</a:t>
                </a:r>
              </a:p>
              <a:p>
                <a:pPr algn="ctr"/>
                <a:r>
                  <a:rPr lang="el-GR" dirty="0"/>
                  <a:t>350</a:t>
                </a:r>
                <a:r>
                  <a:rPr lang="en-US" dirty="0"/>
                  <a:t> </a:t>
                </a:r>
                <a:r>
                  <a:rPr lang="el-GR" dirty="0"/>
                  <a:t>μ</a:t>
                </a:r>
                <a:r>
                  <a:rPr lang="en-US" dirty="0"/>
                  <a:t>m</a:t>
                </a:r>
                <a:endParaRPr lang="el-GR" dirty="0"/>
              </a:p>
            </p:txBody>
          </p:sp>
          <p:sp>
            <p:nvSpPr>
              <p:cNvPr id="84" name="Βέλος: Δεξιό 83">
                <a:extLst>
                  <a:ext uri="{FF2B5EF4-FFF2-40B4-BE49-F238E27FC236}">
                    <a16:creationId xmlns:a16="http://schemas.microsoft.com/office/drawing/2014/main" id="{A4F83768-3B92-8BFD-0B0E-3E362A819611}"/>
                  </a:ext>
                </a:extLst>
              </p:cNvPr>
              <p:cNvSpPr/>
              <p:nvPr/>
            </p:nvSpPr>
            <p:spPr>
              <a:xfrm rot="10800000">
                <a:off x="22390101" y="21852057"/>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85" name="Βέλος: Δεξιό 84">
                <a:extLst>
                  <a:ext uri="{FF2B5EF4-FFF2-40B4-BE49-F238E27FC236}">
                    <a16:creationId xmlns:a16="http://schemas.microsoft.com/office/drawing/2014/main" id="{DCE3F32C-CB7B-C5A8-B887-7E8A1B6BF2DE}"/>
                  </a:ext>
                </a:extLst>
              </p:cNvPr>
              <p:cNvSpPr/>
              <p:nvPr/>
            </p:nvSpPr>
            <p:spPr>
              <a:xfrm rot="10800000">
                <a:off x="19382818" y="218880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grpSp>
        <p:sp>
          <p:nvSpPr>
            <p:cNvPr id="71" name="TextBox 70">
              <a:extLst>
                <a:ext uri="{FF2B5EF4-FFF2-40B4-BE49-F238E27FC236}">
                  <a16:creationId xmlns:a16="http://schemas.microsoft.com/office/drawing/2014/main" id="{F73CA3EE-3CC2-A7B1-DDD1-D3EED07A3128}"/>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09" name="Ομάδα 108">
            <a:extLst>
              <a:ext uri="{FF2B5EF4-FFF2-40B4-BE49-F238E27FC236}">
                <a16:creationId xmlns:a16="http://schemas.microsoft.com/office/drawing/2014/main" id="{6F2051E9-6D26-521A-A0EE-185FB5D6C814}"/>
              </a:ext>
            </a:extLst>
          </p:cNvPr>
          <p:cNvGrpSpPr/>
          <p:nvPr/>
        </p:nvGrpSpPr>
        <p:grpSpPr>
          <a:xfrm>
            <a:off x="-832685" y="828"/>
            <a:ext cx="13012746" cy="6858001"/>
            <a:chOff x="14286050" y="-9241903"/>
            <a:chExt cx="13012746" cy="6858001"/>
          </a:xfrm>
        </p:grpSpPr>
        <p:grpSp>
          <p:nvGrpSpPr>
            <p:cNvPr id="110" name="Ομάδα 109">
              <a:extLst>
                <a:ext uri="{FF2B5EF4-FFF2-40B4-BE49-F238E27FC236}">
                  <a16:creationId xmlns:a16="http://schemas.microsoft.com/office/drawing/2014/main" id="{19A7964E-F70A-C5F8-3D6E-94302184978C}"/>
                </a:ext>
              </a:extLst>
            </p:cNvPr>
            <p:cNvGrpSpPr/>
            <p:nvPr/>
          </p:nvGrpSpPr>
          <p:grpSpPr>
            <a:xfrm>
              <a:off x="14286050" y="-9241903"/>
              <a:ext cx="13012746" cy="6858001"/>
              <a:chOff x="16847456" y="7303731"/>
              <a:chExt cx="13012746" cy="6858001"/>
            </a:xfrm>
          </p:grpSpPr>
          <p:grpSp>
            <p:nvGrpSpPr>
              <p:cNvPr id="112" name="Ομάδα 111">
                <a:extLst>
                  <a:ext uri="{FF2B5EF4-FFF2-40B4-BE49-F238E27FC236}">
                    <a16:creationId xmlns:a16="http://schemas.microsoft.com/office/drawing/2014/main" id="{8B37E00B-F601-B0A0-EFA9-B68E38DDCD2B}"/>
                  </a:ext>
                </a:extLst>
              </p:cNvPr>
              <p:cNvGrpSpPr/>
              <p:nvPr/>
            </p:nvGrpSpPr>
            <p:grpSpPr>
              <a:xfrm>
                <a:off x="16847456" y="7303731"/>
                <a:ext cx="13012746" cy="6858001"/>
                <a:chOff x="16847456" y="7303731"/>
                <a:chExt cx="13012746" cy="6858001"/>
              </a:xfrm>
            </p:grpSpPr>
            <p:sp>
              <p:nvSpPr>
                <p:cNvPr id="114" name="Ισοσκελές τρίγωνο 113">
                  <a:extLst>
                    <a:ext uri="{FF2B5EF4-FFF2-40B4-BE49-F238E27FC236}">
                      <a16:creationId xmlns:a16="http://schemas.microsoft.com/office/drawing/2014/main" id="{BCA04B47-FF52-4D33-73F7-4F100D62FEF6}"/>
                    </a:ext>
                  </a:extLst>
                </p:cNvPr>
                <p:cNvSpPr/>
                <p:nvPr/>
              </p:nvSpPr>
              <p:spPr>
                <a:xfrm rot="16200000">
                  <a:off x="16633324" y="7517863"/>
                  <a:ext cx="1273215" cy="844952"/>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5" name="Ορθογώνιο 114">
                  <a:extLst>
                    <a:ext uri="{FF2B5EF4-FFF2-40B4-BE49-F238E27FC236}">
                      <a16:creationId xmlns:a16="http://schemas.microsoft.com/office/drawing/2014/main" id="{010F9890-F271-4076-5C12-29B672A64E44}"/>
                    </a:ext>
                  </a:extLst>
                </p:cNvPr>
                <p:cNvSpPr/>
                <p:nvPr/>
              </p:nvSpPr>
              <p:spPr>
                <a:xfrm>
                  <a:off x="17668202" y="7303732"/>
                  <a:ext cx="121920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6" name="TextBox 115">
                  <a:extLst>
                    <a:ext uri="{FF2B5EF4-FFF2-40B4-BE49-F238E27FC236}">
                      <a16:creationId xmlns:a16="http://schemas.microsoft.com/office/drawing/2014/main" id="{18D82FD2-EA93-95D3-4700-C0766CE3A609}"/>
                    </a:ext>
                  </a:extLst>
                </p:cNvPr>
                <p:cNvSpPr txBox="1"/>
                <p:nvPr/>
              </p:nvSpPr>
              <p:spPr>
                <a:xfrm>
                  <a:off x="17567822" y="7349899"/>
                  <a:ext cx="12192000" cy="1015663"/>
                </a:xfrm>
                <a:prstGeom prst="rect">
                  <a:avLst/>
                </a:prstGeom>
                <a:solidFill>
                  <a:srgbClr val="A4CE88"/>
                </a:solidFill>
              </p:spPr>
              <p:txBody>
                <a:bodyPr wrap="square" rtlCol="0">
                  <a:spAutoFit/>
                </a:bodyPr>
                <a:lstStyle/>
                <a:p>
                  <a:pPr algn="ctr"/>
                  <a:r>
                    <a:rPr lang="el-GR" sz="6000" dirty="0">
                      <a:solidFill>
                        <a:schemeClr val="accent4">
                          <a:lumMod val="75000"/>
                        </a:schemeClr>
                      </a:solidFill>
                      <a:latin typeface="Calibri" panose="020F0502020204030204"/>
                    </a:rPr>
                    <a:t>Μέτρηση Ελαίου</a:t>
                  </a:r>
                </a:p>
              </p:txBody>
            </p:sp>
            <p:sp>
              <p:nvSpPr>
                <p:cNvPr id="117" name="Ορθογώνιο: Στρογγύλεμα γωνιών 116">
                  <a:extLst>
                    <a:ext uri="{FF2B5EF4-FFF2-40B4-BE49-F238E27FC236}">
                      <a16:creationId xmlns:a16="http://schemas.microsoft.com/office/drawing/2014/main" id="{7E246B51-E93B-AFDC-162E-BDB5C6380FF1}"/>
                    </a:ext>
                  </a:extLst>
                </p:cNvPr>
                <p:cNvSpPr/>
                <p:nvPr/>
              </p:nvSpPr>
              <p:spPr>
                <a:xfrm>
                  <a:off x="19686579" y="8933044"/>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0.5 </a:t>
                  </a:r>
                  <a:r>
                    <a:rPr lang="en-US" dirty="0"/>
                    <a:t>mL </a:t>
                  </a:r>
                  <a:r>
                    <a:rPr lang="el-GR" dirty="0"/>
                    <a:t>νερό</a:t>
                  </a:r>
                </a:p>
              </p:txBody>
            </p:sp>
            <p:sp>
              <p:nvSpPr>
                <p:cNvPr id="118" name="Βέλος: Δεξιό 117">
                  <a:extLst>
                    <a:ext uri="{FF2B5EF4-FFF2-40B4-BE49-F238E27FC236}">
                      <a16:creationId xmlns:a16="http://schemas.microsoft.com/office/drawing/2014/main" id="{C839F564-318C-E26F-29B5-78C3D42F3EF7}"/>
                    </a:ext>
                  </a:extLst>
                </p:cNvPr>
                <p:cNvSpPr/>
                <p:nvPr/>
              </p:nvSpPr>
              <p:spPr>
                <a:xfrm>
                  <a:off x="21477915" y="918179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19" name="Ορθογώνιο: Στρογγύλεμα γωνιών 118">
                  <a:extLst>
                    <a:ext uri="{FF2B5EF4-FFF2-40B4-BE49-F238E27FC236}">
                      <a16:creationId xmlns:a16="http://schemas.microsoft.com/office/drawing/2014/main" id="{BAEAE644-CCEA-B84A-746E-C3279254037C}"/>
                    </a:ext>
                  </a:extLst>
                </p:cNvPr>
                <p:cNvSpPr/>
                <p:nvPr/>
              </p:nvSpPr>
              <p:spPr>
                <a:xfrm>
                  <a:off x="22223036" y="8933773"/>
                  <a:ext cx="196245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4.5</a:t>
                  </a:r>
                  <a:r>
                    <a:rPr lang="en-US" dirty="0"/>
                    <a:t> mL </a:t>
                  </a:r>
                  <a:r>
                    <a:rPr lang="el-GR" dirty="0"/>
                    <a:t>πολικού διαλύτη</a:t>
                  </a:r>
                </a:p>
              </p:txBody>
            </p:sp>
            <p:sp>
              <p:nvSpPr>
                <p:cNvPr id="120" name="Βέλος: Δεξιό 119">
                  <a:extLst>
                    <a:ext uri="{FF2B5EF4-FFF2-40B4-BE49-F238E27FC236}">
                      <a16:creationId xmlns:a16="http://schemas.microsoft.com/office/drawing/2014/main" id="{DF60E72D-7872-72B0-4B27-6E453AC98AD6}"/>
                    </a:ext>
                  </a:extLst>
                </p:cNvPr>
                <p:cNvSpPr/>
                <p:nvPr/>
              </p:nvSpPr>
              <p:spPr>
                <a:xfrm>
                  <a:off x="24185491" y="91825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1" name="Ορθογώνιο: Στρογγύλεμα γωνιών 120">
                  <a:extLst>
                    <a:ext uri="{FF2B5EF4-FFF2-40B4-BE49-F238E27FC236}">
                      <a16:creationId xmlns:a16="http://schemas.microsoft.com/office/drawing/2014/main" id="{F9172B37-6D3A-F469-DDBA-FB58B9B6C65F}"/>
                    </a:ext>
                  </a:extLst>
                </p:cNvPr>
                <p:cNvSpPr/>
                <p:nvPr/>
              </p:nvSpPr>
              <p:spPr>
                <a:xfrm>
                  <a:off x="24885030"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60 sec Vortex</a:t>
                  </a:r>
                </a:p>
                <a:p>
                  <a:pPr algn="ctr"/>
                  <a:r>
                    <a:rPr lang="en-US" dirty="0"/>
                    <a:t>30 min </a:t>
                  </a:r>
                  <a:r>
                    <a:rPr lang="el-GR" dirty="0"/>
                    <a:t>επώαση σε ηρεμία</a:t>
                  </a:r>
                </a:p>
              </p:txBody>
            </p:sp>
            <p:sp>
              <p:nvSpPr>
                <p:cNvPr id="122" name="Βέλος: Δεξιό 121">
                  <a:extLst>
                    <a:ext uri="{FF2B5EF4-FFF2-40B4-BE49-F238E27FC236}">
                      <a16:creationId xmlns:a16="http://schemas.microsoft.com/office/drawing/2014/main" id="{C7C8FA70-B897-0E71-11F6-9B8170D4FDBA}"/>
                    </a:ext>
                  </a:extLst>
                </p:cNvPr>
                <p:cNvSpPr/>
                <p:nvPr/>
              </p:nvSpPr>
              <p:spPr>
                <a:xfrm>
                  <a:off x="26681590" y="922335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3" name="Ορθογώνιο: Στρογγύλεμα γωνιών 122">
                  <a:extLst>
                    <a:ext uri="{FF2B5EF4-FFF2-40B4-BE49-F238E27FC236}">
                      <a16:creationId xmlns:a16="http://schemas.microsoft.com/office/drawing/2014/main" id="{9EB656C9-E751-D864-CCF3-FCFA9662F34D}"/>
                    </a:ext>
                  </a:extLst>
                </p:cNvPr>
                <p:cNvSpPr/>
                <p:nvPr/>
              </p:nvSpPr>
              <p:spPr>
                <a:xfrm>
                  <a:off x="27375132"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l-GR" dirty="0"/>
                    <a:t>10 </a:t>
                  </a:r>
                  <a:r>
                    <a:rPr lang="en-US" dirty="0"/>
                    <a:t>min, 12 </a:t>
                  </a:r>
                  <a:r>
                    <a:rPr lang="en-US" dirty="0" err="1"/>
                    <a:t>kG</a:t>
                  </a:r>
                  <a:endParaRPr lang="el-GR" dirty="0"/>
                </a:p>
              </p:txBody>
            </p:sp>
            <p:sp>
              <p:nvSpPr>
                <p:cNvPr id="124" name="TextBox 123">
                  <a:extLst>
                    <a:ext uri="{FF2B5EF4-FFF2-40B4-BE49-F238E27FC236}">
                      <a16:creationId xmlns:a16="http://schemas.microsoft.com/office/drawing/2014/main" id="{669FB428-5A37-805E-6942-E4139BE603FE}"/>
                    </a:ext>
                  </a:extLst>
                </p:cNvPr>
                <p:cNvSpPr txBox="1"/>
                <p:nvPr/>
              </p:nvSpPr>
              <p:spPr>
                <a:xfrm>
                  <a:off x="17951116" y="8197516"/>
                  <a:ext cx="2903621" cy="553998"/>
                </a:xfrm>
                <a:prstGeom prst="rect">
                  <a:avLst/>
                </a:prstGeom>
                <a:noFill/>
              </p:spPr>
              <p:txBody>
                <a:bodyPr wrap="square" rtlCol="0">
                  <a:spAutoFit/>
                </a:bodyPr>
                <a:lstStyle/>
                <a:p>
                  <a:r>
                    <a:rPr lang="el-GR" sz="3000" u="sng" dirty="0"/>
                    <a:t>Ολικό</a:t>
                  </a:r>
                </a:p>
              </p:txBody>
            </p:sp>
            <p:sp>
              <p:nvSpPr>
                <p:cNvPr id="125" name="TextBox 124">
                  <a:extLst>
                    <a:ext uri="{FF2B5EF4-FFF2-40B4-BE49-F238E27FC236}">
                      <a16:creationId xmlns:a16="http://schemas.microsoft.com/office/drawing/2014/main" id="{2C513296-5409-ED63-BF95-83DB6EDFA822}"/>
                    </a:ext>
                  </a:extLst>
                </p:cNvPr>
                <p:cNvSpPr txBox="1"/>
                <p:nvPr/>
              </p:nvSpPr>
              <p:spPr>
                <a:xfrm>
                  <a:off x="17951116" y="11688846"/>
                  <a:ext cx="2903621" cy="553998"/>
                </a:xfrm>
                <a:prstGeom prst="rect">
                  <a:avLst/>
                </a:prstGeom>
                <a:noFill/>
              </p:spPr>
              <p:txBody>
                <a:bodyPr wrap="square" rtlCol="0">
                  <a:spAutoFit/>
                </a:bodyPr>
                <a:lstStyle/>
                <a:p>
                  <a:r>
                    <a:rPr lang="el-GR" sz="3000" u="sng" dirty="0"/>
                    <a:t>Επιφανειακό</a:t>
                  </a:r>
                </a:p>
              </p:txBody>
            </p:sp>
            <p:sp>
              <p:nvSpPr>
                <p:cNvPr id="126" name="Ορθογώνιο: Στρογγύλεμα γωνιών 125">
                  <a:extLst>
                    <a:ext uri="{FF2B5EF4-FFF2-40B4-BE49-F238E27FC236}">
                      <a16:creationId xmlns:a16="http://schemas.microsoft.com/office/drawing/2014/main" id="{504EEC25-7FC0-DE98-696F-22A4D7F86ABE}"/>
                    </a:ext>
                  </a:extLst>
                </p:cNvPr>
                <p:cNvSpPr/>
                <p:nvPr/>
              </p:nvSpPr>
              <p:spPr>
                <a:xfrm>
                  <a:off x="24876776"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5 </a:t>
                  </a:r>
                  <a:r>
                    <a:rPr lang="en-US" dirty="0"/>
                    <a:t>mL </a:t>
                  </a:r>
                  <a:r>
                    <a:rPr lang="el-GR" dirty="0"/>
                    <a:t>Εξάνιο</a:t>
                  </a:r>
                </a:p>
              </p:txBody>
            </p:sp>
            <p:sp>
              <p:nvSpPr>
                <p:cNvPr id="127" name="Βέλος: Δεξιό 126">
                  <a:extLst>
                    <a:ext uri="{FF2B5EF4-FFF2-40B4-BE49-F238E27FC236}">
                      <a16:creationId xmlns:a16="http://schemas.microsoft.com/office/drawing/2014/main" id="{E2EE887E-6827-CDA1-4E7A-4BD52BDFD0BD}"/>
                    </a:ext>
                  </a:extLst>
                </p:cNvPr>
                <p:cNvSpPr/>
                <p:nvPr/>
              </p:nvSpPr>
              <p:spPr>
                <a:xfrm>
                  <a:off x="26677177" y="1270828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8" name="Ορθογώνιο: Στρογγύλεμα γωνιών 127">
                  <a:extLst>
                    <a:ext uri="{FF2B5EF4-FFF2-40B4-BE49-F238E27FC236}">
                      <a16:creationId xmlns:a16="http://schemas.microsoft.com/office/drawing/2014/main" id="{3EC77165-724D-2A2F-9A79-F11B2F376DF6}"/>
                    </a:ext>
                  </a:extLst>
                </p:cNvPr>
                <p:cNvSpPr/>
                <p:nvPr/>
              </p:nvSpPr>
              <p:spPr>
                <a:xfrm>
                  <a:off x="27375132"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Ήπια ανακίνηση δια χειρός</a:t>
                  </a:r>
                </a:p>
              </p:txBody>
            </p:sp>
            <p:sp>
              <p:nvSpPr>
                <p:cNvPr id="149" name="Βέλος: Δεξιό 148">
                  <a:extLst>
                    <a:ext uri="{FF2B5EF4-FFF2-40B4-BE49-F238E27FC236}">
                      <a16:creationId xmlns:a16="http://schemas.microsoft.com/office/drawing/2014/main" id="{A7917225-5598-18F2-E9B0-C6FCB2BCDB16}"/>
                    </a:ext>
                  </a:extLst>
                </p:cNvPr>
                <p:cNvSpPr/>
                <p:nvPr/>
              </p:nvSpPr>
              <p:spPr>
                <a:xfrm rot="5400000">
                  <a:off x="27922900" y="1007340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0" name="Βέλος: Δεξιό 149">
                  <a:extLst>
                    <a:ext uri="{FF2B5EF4-FFF2-40B4-BE49-F238E27FC236}">
                      <a16:creationId xmlns:a16="http://schemas.microsoft.com/office/drawing/2014/main" id="{7BA66581-77D2-BB1B-2CB2-ABC204897F28}"/>
                    </a:ext>
                  </a:extLst>
                </p:cNvPr>
                <p:cNvSpPr/>
                <p:nvPr/>
              </p:nvSpPr>
              <p:spPr>
                <a:xfrm rot="16200000">
                  <a:off x="27922900" y="1182491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1" name="Ορθογώνιο: Στρογγύλεμα γωνιών 150">
                  <a:extLst>
                    <a:ext uri="{FF2B5EF4-FFF2-40B4-BE49-F238E27FC236}">
                      <a16:creationId xmlns:a16="http://schemas.microsoft.com/office/drawing/2014/main" id="{8CB34B0B-A87B-6175-F626-76EFE770DCDC}"/>
                    </a:ext>
                  </a:extLst>
                </p:cNvPr>
                <p:cNvSpPr/>
                <p:nvPr/>
              </p:nvSpPr>
              <p:spPr>
                <a:xfrm>
                  <a:off x="27411019" y="10714822"/>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err="1"/>
                    <a:t>Φωτομέτρηση</a:t>
                  </a:r>
                  <a:endParaRPr lang="el-GR" dirty="0"/>
                </a:p>
              </p:txBody>
            </p:sp>
            <p:sp>
              <p:nvSpPr>
                <p:cNvPr id="152" name="TextBox 151">
                  <a:extLst>
                    <a:ext uri="{FF2B5EF4-FFF2-40B4-BE49-F238E27FC236}">
                      <a16:creationId xmlns:a16="http://schemas.microsoft.com/office/drawing/2014/main" id="{7F9C807B-A777-3C9B-BCAA-2C2A4D97A1A0}"/>
                    </a:ext>
                  </a:extLst>
                </p:cNvPr>
                <p:cNvSpPr txBox="1"/>
                <p:nvPr/>
              </p:nvSpPr>
              <p:spPr>
                <a:xfrm>
                  <a:off x="17668202" y="13053736"/>
                  <a:ext cx="3628812" cy="1107996"/>
                </a:xfrm>
                <a:prstGeom prst="rect">
                  <a:avLst/>
                </a:prstGeom>
                <a:solidFill>
                  <a:srgbClr val="B9D9A3"/>
                </a:solidFill>
              </p:spPr>
              <p:txBody>
                <a:bodyPr wrap="square" rtlCol="0">
                  <a:spAutoFit/>
                </a:bodyPr>
                <a:lstStyle/>
                <a:p>
                  <a:r>
                    <a:rPr lang="el-GR" sz="3000" b="1" dirty="0"/>
                    <a:t>Μήκη κύματος </a:t>
                  </a:r>
                </a:p>
                <a:p>
                  <a:r>
                    <a:rPr lang="el-GR" dirty="0">
                      <a:solidFill>
                        <a:schemeClr val="dk1"/>
                      </a:solidFill>
                    </a:rPr>
                    <a:t>Καρβακρόλη: 277</a:t>
                  </a:r>
                  <a:r>
                    <a:rPr lang="en-US" dirty="0">
                      <a:solidFill>
                        <a:schemeClr val="dk1"/>
                      </a:solidFill>
                    </a:rPr>
                    <a:t> nm</a:t>
                  </a:r>
                </a:p>
                <a:p>
                  <a:r>
                    <a:rPr lang="el-GR" dirty="0">
                      <a:solidFill>
                        <a:schemeClr val="dk1"/>
                      </a:solidFill>
                    </a:rPr>
                    <a:t>Λυκοπένιο: 470</a:t>
                  </a:r>
                  <a:r>
                    <a:rPr lang="en-US" dirty="0">
                      <a:solidFill>
                        <a:schemeClr val="dk1"/>
                      </a:solidFill>
                    </a:rPr>
                    <a:t>/661.6/644.8 nm</a:t>
                  </a:r>
                  <a:endParaRPr lang="el-GR" dirty="0">
                    <a:solidFill>
                      <a:schemeClr val="dk1"/>
                    </a:solidFill>
                  </a:endParaRPr>
                </a:p>
              </p:txBody>
            </p:sp>
          </p:grpSp>
          <p:pic>
            <p:nvPicPr>
              <p:cNvPr id="113" name="Γραφικό 112" descr="Δοκιμαστικοί σωλήνες με συμπαγές γέμισμα">
                <a:extLst>
                  <a:ext uri="{FF2B5EF4-FFF2-40B4-BE49-F238E27FC236}">
                    <a16:creationId xmlns:a16="http://schemas.microsoft.com/office/drawing/2014/main" id="{79EF9702-52AB-6FCF-5293-DC6E3724C6C4}"/>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3307002" y="12934530"/>
                <a:ext cx="914400" cy="914400"/>
              </a:xfrm>
              <a:prstGeom prst="rect">
                <a:avLst/>
              </a:prstGeom>
            </p:spPr>
          </p:pic>
        </p:grpSp>
        <p:sp>
          <p:nvSpPr>
            <p:cNvPr id="111" name="TextBox 110">
              <a:extLst>
                <a:ext uri="{FF2B5EF4-FFF2-40B4-BE49-F238E27FC236}">
                  <a16:creationId xmlns:a16="http://schemas.microsoft.com/office/drawing/2014/main" id="{B425600B-CF52-3106-9B22-3C78E097D28F}"/>
                </a:ext>
              </a:extLst>
            </p:cNvPr>
            <p:cNvSpPr txBox="1"/>
            <p:nvPr/>
          </p:nvSpPr>
          <p:spPr>
            <a:xfrm>
              <a:off x="15102900" y="-920201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53" name="Ομάδα 52">
            <a:extLst>
              <a:ext uri="{FF2B5EF4-FFF2-40B4-BE49-F238E27FC236}">
                <a16:creationId xmlns:a16="http://schemas.microsoft.com/office/drawing/2014/main" id="{8AECCB58-8037-4CB0-E918-4F2CABE3A302}"/>
              </a:ext>
            </a:extLst>
          </p:cNvPr>
          <p:cNvGrpSpPr/>
          <p:nvPr/>
        </p:nvGrpSpPr>
        <p:grpSpPr>
          <a:xfrm>
            <a:off x="11318716" y="-29924"/>
            <a:ext cx="13020109" cy="6902033"/>
            <a:chOff x="24278807" y="-156758"/>
            <a:chExt cx="13020109" cy="6902033"/>
          </a:xfrm>
        </p:grpSpPr>
        <p:grpSp>
          <p:nvGrpSpPr>
            <p:cNvPr id="54" name="Ομάδα 53">
              <a:extLst>
                <a:ext uri="{FF2B5EF4-FFF2-40B4-BE49-F238E27FC236}">
                  <a16:creationId xmlns:a16="http://schemas.microsoft.com/office/drawing/2014/main" id="{EB4BFC7F-15AA-7C65-94D0-52A36A39C0A8}"/>
                </a:ext>
              </a:extLst>
            </p:cNvPr>
            <p:cNvGrpSpPr/>
            <p:nvPr/>
          </p:nvGrpSpPr>
          <p:grpSpPr>
            <a:xfrm>
              <a:off x="24278807" y="-156758"/>
              <a:ext cx="13020109" cy="6902033"/>
              <a:chOff x="13863495" y="21261021"/>
              <a:chExt cx="13020109" cy="6902033"/>
            </a:xfrm>
          </p:grpSpPr>
          <p:grpSp>
            <p:nvGrpSpPr>
              <p:cNvPr id="64" name="Ομάδα 63">
                <a:extLst>
                  <a:ext uri="{FF2B5EF4-FFF2-40B4-BE49-F238E27FC236}">
                    <a16:creationId xmlns:a16="http://schemas.microsoft.com/office/drawing/2014/main" id="{90BEABE2-5DB8-159D-CD4A-7646DA673436}"/>
                  </a:ext>
                </a:extLst>
              </p:cNvPr>
              <p:cNvGrpSpPr/>
              <p:nvPr/>
            </p:nvGrpSpPr>
            <p:grpSpPr>
              <a:xfrm>
                <a:off x="13863495" y="21305053"/>
                <a:ext cx="13020109" cy="6858001"/>
                <a:chOff x="14349206" y="18251520"/>
                <a:chExt cx="13020109" cy="6858001"/>
              </a:xfrm>
            </p:grpSpPr>
            <p:grpSp>
              <p:nvGrpSpPr>
                <p:cNvPr id="66" name="Ομάδα 65">
                  <a:extLst>
                    <a:ext uri="{FF2B5EF4-FFF2-40B4-BE49-F238E27FC236}">
                      <a16:creationId xmlns:a16="http://schemas.microsoft.com/office/drawing/2014/main" id="{450524CB-088B-F9DF-C316-FBB080D4C6A2}"/>
                    </a:ext>
                  </a:extLst>
                </p:cNvPr>
                <p:cNvGrpSpPr/>
                <p:nvPr/>
              </p:nvGrpSpPr>
              <p:grpSpPr>
                <a:xfrm>
                  <a:off x="14349206" y="18251520"/>
                  <a:ext cx="13020109" cy="6858001"/>
                  <a:chOff x="14322599" y="18206196"/>
                  <a:chExt cx="13020109" cy="6858001"/>
                </a:xfrm>
              </p:grpSpPr>
              <p:sp>
                <p:nvSpPr>
                  <p:cNvPr id="69" name="Ορθογώνιο 68">
                    <a:extLst>
                      <a:ext uri="{FF2B5EF4-FFF2-40B4-BE49-F238E27FC236}">
                        <a16:creationId xmlns:a16="http://schemas.microsoft.com/office/drawing/2014/main" id="{E14BF120-126C-459C-1C70-6E1D3B348550}"/>
                      </a:ext>
                    </a:extLst>
                  </p:cNvPr>
                  <p:cNvSpPr/>
                  <p:nvPr/>
                </p:nvSpPr>
                <p:spPr>
                  <a:xfrm>
                    <a:off x="15150708" y="18206197"/>
                    <a:ext cx="12192000" cy="6858000"/>
                  </a:xfrm>
                  <a:prstGeom prst="rect">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0" name="Ισοσκελές τρίγωνο 69">
                    <a:extLst>
                      <a:ext uri="{FF2B5EF4-FFF2-40B4-BE49-F238E27FC236}">
                        <a16:creationId xmlns:a16="http://schemas.microsoft.com/office/drawing/2014/main" id="{67B37BA5-7F66-3625-84EE-77E0C09034B1}"/>
                      </a:ext>
                    </a:extLst>
                  </p:cNvPr>
                  <p:cNvSpPr/>
                  <p:nvPr/>
                </p:nvSpPr>
                <p:spPr>
                  <a:xfrm rot="16200000">
                    <a:off x="14108467" y="18420328"/>
                    <a:ext cx="1273215" cy="844952"/>
                  </a:xfrm>
                  <a:prstGeom prst="triangle">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67" name="TextBox 66">
                  <a:extLst>
                    <a:ext uri="{FF2B5EF4-FFF2-40B4-BE49-F238E27FC236}">
                      <a16:creationId xmlns:a16="http://schemas.microsoft.com/office/drawing/2014/main" id="{651A5416-5CE4-9171-5EC0-6989D5009F20}"/>
                    </a:ext>
                  </a:extLst>
                </p:cNvPr>
                <p:cNvSpPr txBox="1"/>
                <p:nvPr/>
              </p:nvSpPr>
              <p:spPr>
                <a:xfrm>
                  <a:off x="15515645" y="18272791"/>
                  <a:ext cx="11431323" cy="1015663"/>
                </a:xfrm>
                <a:prstGeom prst="rect">
                  <a:avLst/>
                </a:prstGeom>
                <a:solidFill>
                  <a:srgbClr val="B9D9A3"/>
                </a:solidFill>
              </p:spPr>
              <p:txBody>
                <a:bodyPr wrap="square" rtlCol="0">
                  <a:spAutoFit/>
                </a:bodyPr>
                <a:lstStyle/>
                <a:p>
                  <a:pPr algn="ctr"/>
                  <a:r>
                    <a:rPr lang="el-GR" sz="6000" dirty="0" err="1">
                      <a:solidFill>
                        <a:schemeClr val="accent4">
                          <a:lumMod val="75000"/>
                        </a:schemeClr>
                      </a:solidFill>
                      <a:latin typeface="Calibri" panose="020F0502020204030204"/>
                    </a:rPr>
                    <a:t>Τυπολόγιο</a:t>
                  </a:r>
                  <a:endParaRPr lang="el-GR" sz="6000" dirty="0">
                    <a:solidFill>
                      <a:schemeClr val="accent4">
                        <a:lumMod val="75000"/>
                      </a:schemeClr>
                    </a:solidFill>
                    <a:latin typeface="Calibri" panose="020F0502020204030204"/>
                  </a:endParaRPr>
                </a:p>
              </p:txBody>
            </p:sp>
            <p:pic>
              <p:nvPicPr>
                <p:cNvPr id="68" name="Γραφικό 67" descr="Δοκιμαστικοί σωλήνες με συμπαγές γέμισμα">
                  <a:extLst>
                    <a:ext uri="{FF2B5EF4-FFF2-40B4-BE49-F238E27FC236}">
                      <a16:creationId xmlns:a16="http://schemas.microsoft.com/office/drawing/2014/main" id="{CEEEBCA7-C7A2-16B2-1DD5-51BFF5CDDBE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06051" y="24047242"/>
                  <a:ext cx="914400" cy="914400"/>
                </a:xfrm>
                <a:prstGeom prst="rect">
                  <a:avLst/>
                </a:prstGeom>
              </p:spPr>
            </p:pic>
          </p:grpSp>
          <p:sp>
            <p:nvSpPr>
              <p:cNvPr id="65" name="TextBox 64">
                <a:extLst>
                  <a:ext uri="{FF2B5EF4-FFF2-40B4-BE49-F238E27FC236}">
                    <a16:creationId xmlns:a16="http://schemas.microsoft.com/office/drawing/2014/main" id="{8631E79B-C071-C1FF-74BF-36F8DC464EF2}"/>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20</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aphicFrame>
          <p:nvGraphicFramePr>
            <p:cNvPr id="55" name="Γράφημα 54">
              <a:extLst>
                <a:ext uri="{FF2B5EF4-FFF2-40B4-BE49-F238E27FC236}">
                  <a16:creationId xmlns:a16="http://schemas.microsoft.com/office/drawing/2014/main" id="{5F53908B-A552-1C0B-DCD5-C29145960D1D}"/>
                </a:ext>
              </a:extLst>
            </p:cNvPr>
            <p:cNvGraphicFramePr/>
            <p:nvPr/>
          </p:nvGraphicFramePr>
          <p:xfrm>
            <a:off x="25445246" y="1141973"/>
            <a:ext cx="5456322" cy="2878038"/>
          </p:xfrm>
          <a:graphic>
            <a:graphicData uri="http://schemas.openxmlformats.org/drawingml/2006/chart">
              <c:chart xmlns:c="http://schemas.openxmlformats.org/drawingml/2006/chart" xmlns:r="http://schemas.openxmlformats.org/officeDocument/2006/relationships" r:id="rId6"/>
            </a:graphicData>
          </a:graphic>
        </p:graphicFrame>
        <p:pic>
          <p:nvPicPr>
            <p:cNvPr id="56" name="Εικόνα 55">
              <a:extLst>
                <a:ext uri="{FF2B5EF4-FFF2-40B4-BE49-F238E27FC236}">
                  <a16:creationId xmlns:a16="http://schemas.microsoft.com/office/drawing/2014/main" id="{4A37DF25-9F20-E9DA-2422-5D22E4D27B9B}"/>
                </a:ext>
              </a:extLst>
            </p:cNvPr>
            <p:cNvPicPr>
              <a:picLocks noChangeAspect="1"/>
            </p:cNvPicPr>
            <p:nvPr/>
          </p:nvPicPr>
          <p:blipFill>
            <a:blip r:embed="rId7"/>
            <a:stretch>
              <a:fillRect/>
            </a:stretch>
          </p:blipFill>
          <p:spPr>
            <a:xfrm>
              <a:off x="31509517" y="1141973"/>
              <a:ext cx="5456322" cy="1672347"/>
            </a:xfrm>
            <a:prstGeom prst="rect">
              <a:avLst/>
            </a:prstGeom>
          </p:spPr>
        </p:pic>
        <p:pic>
          <p:nvPicPr>
            <p:cNvPr id="57" name="Εικόνα 56">
              <a:extLst>
                <a:ext uri="{FF2B5EF4-FFF2-40B4-BE49-F238E27FC236}">
                  <a16:creationId xmlns:a16="http://schemas.microsoft.com/office/drawing/2014/main" id="{E076E2A8-37CC-1AD1-856C-1A5EBF0188C9}"/>
                </a:ext>
              </a:extLst>
            </p:cNvPr>
            <p:cNvPicPr>
              <a:picLocks noChangeAspect="1"/>
            </p:cNvPicPr>
            <p:nvPr/>
          </p:nvPicPr>
          <p:blipFill>
            <a:blip r:embed="rId8"/>
            <a:stretch>
              <a:fillRect/>
            </a:stretch>
          </p:blipFill>
          <p:spPr>
            <a:xfrm>
              <a:off x="25445246" y="4956053"/>
              <a:ext cx="5456321" cy="480102"/>
            </a:xfrm>
            <a:prstGeom prst="rect">
              <a:avLst/>
            </a:prstGeom>
          </p:spPr>
        </p:pic>
        <p:pic>
          <p:nvPicPr>
            <p:cNvPr id="58" name="Εικόνα 57">
              <a:extLst>
                <a:ext uri="{FF2B5EF4-FFF2-40B4-BE49-F238E27FC236}">
                  <a16:creationId xmlns:a16="http://schemas.microsoft.com/office/drawing/2014/main" id="{C0E66485-3777-F495-FFCC-45D6C82956DF}"/>
                </a:ext>
              </a:extLst>
            </p:cNvPr>
            <p:cNvPicPr>
              <a:picLocks noChangeAspect="1"/>
            </p:cNvPicPr>
            <p:nvPr/>
          </p:nvPicPr>
          <p:blipFill>
            <a:blip r:embed="rId9"/>
            <a:stretch>
              <a:fillRect/>
            </a:stretch>
          </p:blipFill>
          <p:spPr>
            <a:xfrm>
              <a:off x="31529729" y="4917878"/>
              <a:ext cx="5456321" cy="467685"/>
            </a:xfrm>
            <a:prstGeom prst="rect">
              <a:avLst/>
            </a:prstGeom>
          </p:spPr>
        </p:pic>
        <p:sp>
          <p:nvSpPr>
            <p:cNvPr id="59" name="TextBox 58">
              <a:extLst>
                <a:ext uri="{FF2B5EF4-FFF2-40B4-BE49-F238E27FC236}">
                  <a16:creationId xmlns:a16="http://schemas.microsoft.com/office/drawing/2014/main" id="{E7297B7F-328D-FAFA-4852-3B4880736FE9}"/>
                </a:ext>
              </a:extLst>
            </p:cNvPr>
            <p:cNvSpPr txBox="1"/>
            <p:nvPr/>
          </p:nvSpPr>
          <p:spPr>
            <a:xfrm>
              <a:off x="25438227" y="772641"/>
              <a:ext cx="5463340" cy="369332"/>
            </a:xfrm>
            <a:prstGeom prst="rect">
              <a:avLst/>
            </a:prstGeom>
            <a:noFill/>
          </p:spPr>
          <p:txBody>
            <a:bodyPr wrap="square" rtlCol="0">
              <a:spAutoFit/>
            </a:bodyPr>
            <a:lstStyle/>
            <a:p>
              <a:pPr algn="ctr"/>
              <a:r>
                <a:rPr lang="el-GR" u="sng" dirty="0"/>
                <a:t>Απορρόφηση Καρβακρόλης</a:t>
              </a:r>
            </a:p>
          </p:txBody>
        </p:sp>
        <p:sp>
          <p:nvSpPr>
            <p:cNvPr id="60" name="TextBox 59">
              <a:extLst>
                <a:ext uri="{FF2B5EF4-FFF2-40B4-BE49-F238E27FC236}">
                  <a16:creationId xmlns:a16="http://schemas.microsoft.com/office/drawing/2014/main" id="{0AC8BA1B-A6AD-930D-45F3-6F5F2D776953}"/>
                </a:ext>
              </a:extLst>
            </p:cNvPr>
            <p:cNvSpPr txBox="1"/>
            <p:nvPr/>
          </p:nvSpPr>
          <p:spPr>
            <a:xfrm>
              <a:off x="31502499" y="739542"/>
              <a:ext cx="5463340" cy="369332"/>
            </a:xfrm>
            <a:prstGeom prst="rect">
              <a:avLst/>
            </a:prstGeom>
            <a:noFill/>
          </p:spPr>
          <p:txBody>
            <a:bodyPr wrap="square" rtlCol="0">
              <a:spAutoFit/>
            </a:bodyPr>
            <a:lstStyle/>
            <a:p>
              <a:pPr algn="ctr"/>
              <a:r>
                <a:rPr lang="el-GR" u="sng" dirty="0"/>
                <a:t>Απορρόφηση Συνολικών Καροτενοειδών</a:t>
              </a:r>
            </a:p>
          </p:txBody>
        </p:sp>
        <p:sp>
          <p:nvSpPr>
            <p:cNvPr id="61" name="TextBox 60">
              <a:extLst>
                <a:ext uri="{FF2B5EF4-FFF2-40B4-BE49-F238E27FC236}">
                  <a16:creationId xmlns:a16="http://schemas.microsoft.com/office/drawing/2014/main" id="{FC41DDC4-F1FA-FB2C-604F-1E3A2EAC8479}"/>
                </a:ext>
              </a:extLst>
            </p:cNvPr>
            <p:cNvSpPr txBox="1"/>
            <p:nvPr/>
          </p:nvSpPr>
          <p:spPr>
            <a:xfrm>
              <a:off x="31502499" y="4501059"/>
              <a:ext cx="5463340" cy="369332"/>
            </a:xfrm>
            <a:prstGeom prst="rect">
              <a:avLst/>
            </a:prstGeom>
            <a:noFill/>
          </p:spPr>
          <p:txBody>
            <a:bodyPr wrap="square" rtlCol="0">
              <a:spAutoFit/>
            </a:bodyPr>
            <a:lstStyle/>
            <a:p>
              <a:pPr algn="ctr"/>
              <a:r>
                <a:rPr lang="el-GR" u="sng" dirty="0"/>
                <a:t>Αποδοτικότητα Ενθυλάκωσης</a:t>
              </a:r>
            </a:p>
          </p:txBody>
        </p:sp>
        <p:sp>
          <p:nvSpPr>
            <p:cNvPr id="62" name="TextBox 61">
              <a:extLst>
                <a:ext uri="{FF2B5EF4-FFF2-40B4-BE49-F238E27FC236}">
                  <a16:creationId xmlns:a16="http://schemas.microsoft.com/office/drawing/2014/main" id="{5537276E-8136-9DEC-A686-5B0F75FCE30B}"/>
                </a:ext>
              </a:extLst>
            </p:cNvPr>
            <p:cNvSpPr txBox="1"/>
            <p:nvPr/>
          </p:nvSpPr>
          <p:spPr>
            <a:xfrm>
              <a:off x="25438227" y="4501059"/>
              <a:ext cx="5463340" cy="369332"/>
            </a:xfrm>
            <a:prstGeom prst="rect">
              <a:avLst/>
            </a:prstGeom>
            <a:noFill/>
          </p:spPr>
          <p:txBody>
            <a:bodyPr wrap="square" rtlCol="0">
              <a:spAutoFit/>
            </a:bodyPr>
            <a:lstStyle/>
            <a:p>
              <a:pPr algn="ctr"/>
              <a:r>
                <a:rPr lang="el-GR" u="sng" dirty="0"/>
                <a:t>Φορτίο Ενθυλάκωσης</a:t>
              </a:r>
            </a:p>
          </p:txBody>
        </p:sp>
        <p:pic>
          <p:nvPicPr>
            <p:cNvPr id="63" name="Εικόνα 62">
              <a:extLst>
                <a:ext uri="{FF2B5EF4-FFF2-40B4-BE49-F238E27FC236}">
                  <a16:creationId xmlns:a16="http://schemas.microsoft.com/office/drawing/2014/main" id="{EF839164-53F9-A1E4-8D3B-69748F785DBF}"/>
                </a:ext>
              </a:extLst>
            </p:cNvPr>
            <p:cNvPicPr>
              <a:picLocks noChangeAspect="1"/>
            </p:cNvPicPr>
            <p:nvPr/>
          </p:nvPicPr>
          <p:blipFill>
            <a:blip r:embed="rId10"/>
            <a:stretch>
              <a:fillRect/>
            </a:stretch>
          </p:blipFill>
          <p:spPr>
            <a:xfrm>
              <a:off x="31509517" y="2810978"/>
              <a:ext cx="5456322" cy="1234547"/>
            </a:xfrm>
            <a:prstGeom prst="rect">
              <a:avLst/>
            </a:prstGeom>
          </p:spPr>
        </p:pic>
      </p:grpSp>
    </p:spTree>
    <p:extLst>
      <p:ext uri="{BB962C8B-B14F-4D97-AF65-F5344CB8AC3E}">
        <p14:creationId xmlns:p14="http://schemas.microsoft.com/office/powerpoint/2010/main" val="326383049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grpSp>
        <p:nvGrpSpPr>
          <p:cNvPr id="19" name="Ομάδα 18">
            <a:extLst>
              <a:ext uri="{FF2B5EF4-FFF2-40B4-BE49-F238E27FC236}">
                <a16:creationId xmlns:a16="http://schemas.microsoft.com/office/drawing/2014/main" id="{F054A489-C23C-772D-68D5-A5B6A8E4A184}"/>
              </a:ext>
            </a:extLst>
          </p:cNvPr>
          <p:cNvGrpSpPr/>
          <p:nvPr/>
        </p:nvGrpSpPr>
        <p:grpSpPr>
          <a:xfrm>
            <a:off x="-491490" y="157758"/>
            <a:ext cx="13174980" cy="6365763"/>
            <a:chOff x="-491490" y="157758"/>
            <a:chExt cx="13174980" cy="6365763"/>
          </a:xfrm>
        </p:grpSpPr>
        <p:sp>
          <p:nvSpPr>
            <p:cNvPr id="4" name="TextBox 3">
              <a:extLst>
                <a:ext uri="{FF2B5EF4-FFF2-40B4-BE49-F238E27FC236}">
                  <a16:creationId xmlns:a16="http://schemas.microsoft.com/office/drawing/2014/main" id="{82CC8C07-56F7-ACD2-DBE0-BCA1CF12FB57}"/>
                </a:ext>
              </a:extLst>
            </p:cNvPr>
            <p:cNvSpPr txBox="1"/>
            <p:nvPr/>
          </p:nvSpPr>
          <p:spPr>
            <a:xfrm>
              <a:off x="-491490" y="157758"/>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Μεθοδολογία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07DC509D-D68C-41CC-57AB-D4CAF7E66B04}"/>
                </a:ext>
              </a:extLst>
            </p:cNvPr>
            <p:cNvSpPr txBox="1"/>
            <p:nvPr/>
          </p:nvSpPr>
          <p:spPr>
            <a:xfrm>
              <a:off x="218353" y="1045098"/>
              <a:ext cx="11414760" cy="5478423"/>
            </a:xfrm>
            <a:prstGeom prst="rect">
              <a:avLst/>
            </a:prstGeom>
            <a:noFill/>
          </p:spPr>
          <p:txBody>
            <a:bodyPr wrap="square" rtlCol="0">
              <a:spAutoFit/>
            </a:bodyPr>
            <a:lstStyle/>
            <a:p>
              <a:pPr marL="342900" indent="-342900">
                <a:buFont typeface="+mj-lt"/>
                <a:buAutoNum type="arabicPeriod"/>
              </a:pPr>
              <a:r>
                <a:rPr lang="el-GR" sz="2500" dirty="0"/>
                <a:t>Διερεύνηση επίδρασης </a:t>
              </a:r>
              <a:r>
                <a:rPr lang="en-US" sz="2500" dirty="0"/>
                <a:t>pH</a:t>
              </a:r>
              <a:r>
                <a:rPr lang="el-GR" sz="2500" dirty="0"/>
                <a:t> στην ενθυλάκωση</a:t>
              </a:r>
              <a:endParaRPr lang="en-US" sz="2500" dirty="0"/>
            </a:p>
            <a:p>
              <a:pPr marL="342900" indent="-342900">
                <a:buFont typeface="+mj-lt"/>
                <a:buAutoNum type="arabicPeriod"/>
              </a:pPr>
              <a:endParaRPr lang="en-US" sz="2500" dirty="0"/>
            </a:p>
            <a:p>
              <a:pPr marL="342900" indent="-342900">
                <a:buFont typeface="+mj-lt"/>
                <a:buAutoNum type="arabicPeriod"/>
              </a:pPr>
              <a:r>
                <a:rPr lang="el-GR" sz="2500" dirty="0"/>
                <a:t>Διερεύνηση αναλογίας μάζας ελαίου-κυττάρων και συνθηκών </a:t>
              </a:r>
              <a:r>
                <a:rPr lang="en-US" sz="2500" dirty="0"/>
                <a:t>HPH</a:t>
              </a:r>
            </a:p>
            <a:p>
              <a:pPr marL="342900" indent="-342900">
                <a:buFont typeface="+mj-lt"/>
                <a:buAutoNum type="arabicPeriod"/>
              </a:pPr>
              <a:endParaRPr lang="en-US" sz="2500" dirty="0"/>
            </a:p>
            <a:p>
              <a:pPr marL="342900" indent="-342900">
                <a:buFont typeface="+mj-lt"/>
                <a:buAutoNum type="arabicPeriod"/>
              </a:pPr>
              <a:r>
                <a:rPr lang="el-GR" sz="2500" dirty="0"/>
                <a:t>Μελέτη Διατηρησιμότητας</a:t>
              </a:r>
            </a:p>
            <a:p>
              <a:pPr marL="342900" indent="-342900">
                <a:buFont typeface="+mj-lt"/>
                <a:buAutoNum type="arabicPeriod"/>
              </a:pPr>
              <a:endParaRPr lang="el-GR" sz="2500" dirty="0"/>
            </a:p>
            <a:p>
              <a:pPr marL="342900" indent="-342900">
                <a:buFont typeface="+mj-lt"/>
                <a:buAutoNum type="arabicPeriod"/>
              </a:pPr>
              <a:r>
                <a:rPr lang="el-GR" sz="2500" dirty="0"/>
                <a:t>Μελέτη Αξιοποίησης Κυτταρικών Υπολειμμάτων Εκχύλισης (ΚΥΕ) Πρωτεϊνών</a:t>
              </a:r>
            </a:p>
            <a:p>
              <a:r>
                <a:rPr lang="el-GR" sz="2500" dirty="0"/>
                <a:t> </a:t>
              </a:r>
              <a:endParaRPr lang="en-US" sz="2500" dirty="0"/>
            </a:p>
            <a:p>
              <a:r>
                <a:rPr lang="el-GR" sz="2500" u="sng" dirty="0"/>
                <a:t>Γενικά</a:t>
              </a:r>
            </a:p>
            <a:p>
              <a:pPr marL="342900" indent="-342900">
                <a:buFont typeface="Arial" panose="020B0604020202020204" pitchFamily="34" charset="0"/>
                <a:buChar char="•"/>
              </a:pPr>
              <a:r>
                <a:rPr lang="el-GR" sz="2500" dirty="0"/>
                <a:t>Μέτρηση ολικού και επιφανειακού ελαίου για ποσοτικοποίηση αποτελεσμάτων</a:t>
              </a:r>
            </a:p>
            <a:p>
              <a:pPr marL="342900" indent="-342900">
                <a:buFont typeface="Arial" panose="020B0604020202020204" pitchFamily="34" charset="0"/>
                <a:buChar char="•"/>
              </a:pPr>
              <a:r>
                <a:rPr lang="el-GR" sz="2500" dirty="0"/>
                <a:t>Για έλαιο ρίγανης μετρήθηκε καρβακρόλη, για λυκοπένιο ολικά καροτενοειδή</a:t>
              </a:r>
            </a:p>
            <a:p>
              <a:pPr marL="342900" indent="-342900">
                <a:buFont typeface="Arial" panose="020B0604020202020204" pitchFamily="34" charset="0"/>
                <a:buChar char="•"/>
              </a:pPr>
              <a:r>
                <a:rPr lang="el-GR" sz="2500" dirty="0"/>
                <a:t>Έλαιο ρίγανης χρησιμοποιήθηκε αυτούσιο, λυκοπένιο αραιώθηκε σε ηλιέλαιο, τελικής συγκέντρωσης  0.05% </a:t>
              </a:r>
              <a:r>
                <a:rPr lang="en-US" sz="2500" dirty="0"/>
                <a:t>w/v</a:t>
              </a:r>
              <a:endParaRPr lang="el-GR" sz="2500" dirty="0"/>
            </a:p>
            <a:p>
              <a:pPr marL="342900" indent="-342900">
                <a:buFont typeface="Arial" panose="020B0604020202020204" pitchFamily="34" charset="0"/>
                <a:buChar char="•"/>
              </a:pPr>
              <a:r>
                <a:rPr lang="el-GR" sz="2500" dirty="0"/>
                <a:t>Για έλαιο ρίγανης πολικός διαλύτης αιθανόλη, για λυκοπένιο ακετόνη</a:t>
              </a:r>
            </a:p>
          </p:txBody>
        </p:sp>
      </p:grpSp>
      <p:sp>
        <p:nvSpPr>
          <p:cNvPr id="211" name="TextBox 210">
            <a:extLst>
              <a:ext uri="{FF2B5EF4-FFF2-40B4-BE49-F238E27FC236}">
                <a16:creationId xmlns:a16="http://schemas.microsoft.com/office/drawing/2014/main" id="{C7F8929C-3CCD-356D-6825-CD9DE8431D76}"/>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09" name="Ομάδα 108">
            <a:extLst>
              <a:ext uri="{FF2B5EF4-FFF2-40B4-BE49-F238E27FC236}">
                <a16:creationId xmlns:a16="http://schemas.microsoft.com/office/drawing/2014/main" id="{6F2051E9-6D26-521A-A0EE-185FB5D6C814}"/>
              </a:ext>
            </a:extLst>
          </p:cNvPr>
          <p:cNvGrpSpPr/>
          <p:nvPr/>
        </p:nvGrpSpPr>
        <p:grpSpPr>
          <a:xfrm>
            <a:off x="-12969600" y="-28175"/>
            <a:ext cx="13012746" cy="6858001"/>
            <a:chOff x="14286050" y="-9241903"/>
            <a:chExt cx="13012746" cy="6858001"/>
          </a:xfrm>
        </p:grpSpPr>
        <p:grpSp>
          <p:nvGrpSpPr>
            <p:cNvPr id="110" name="Ομάδα 109">
              <a:extLst>
                <a:ext uri="{FF2B5EF4-FFF2-40B4-BE49-F238E27FC236}">
                  <a16:creationId xmlns:a16="http://schemas.microsoft.com/office/drawing/2014/main" id="{19A7964E-F70A-C5F8-3D6E-94302184978C}"/>
                </a:ext>
              </a:extLst>
            </p:cNvPr>
            <p:cNvGrpSpPr/>
            <p:nvPr/>
          </p:nvGrpSpPr>
          <p:grpSpPr>
            <a:xfrm>
              <a:off x="14286050" y="-9241903"/>
              <a:ext cx="13012746" cy="6858001"/>
              <a:chOff x="16847456" y="7303731"/>
              <a:chExt cx="13012746" cy="6858001"/>
            </a:xfrm>
          </p:grpSpPr>
          <p:grpSp>
            <p:nvGrpSpPr>
              <p:cNvPr id="112" name="Ομάδα 111">
                <a:extLst>
                  <a:ext uri="{FF2B5EF4-FFF2-40B4-BE49-F238E27FC236}">
                    <a16:creationId xmlns:a16="http://schemas.microsoft.com/office/drawing/2014/main" id="{8B37E00B-F601-B0A0-EFA9-B68E38DDCD2B}"/>
                  </a:ext>
                </a:extLst>
              </p:cNvPr>
              <p:cNvGrpSpPr/>
              <p:nvPr/>
            </p:nvGrpSpPr>
            <p:grpSpPr>
              <a:xfrm>
                <a:off x="16847456" y="7303731"/>
                <a:ext cx="13012746" cy="6858001"/>
                <a:chOff x="16847456" y="7303731"/>
                <a:chExt cx="13012746" cy="6858001"/>
              </a:xfrm>
            </p:grpSpPr>
            <p:sp>
              <p:nvSpPr>
                <p:cNvPr id="114" name="Ισοσκελές τρίγωνο 113">
                  <a:extLst>
                    <a:ext uri="{FF2B5EF4-FFF2-40B4-BE49-F238E27FC236}">
                      <a16:creationId xmlns:a16="http://schemas.microsoft.com/office/drawing/2014/main" id="{BCA04B47-FF52-4D33-73F7-4F100D62FEF6}"/>
                    </a:ext>
                  </a:extLst>
                </p:cNvPr>
                <p:cNvSpPr/>
                <p:nvPr/>
              </p:nvSpPr>
              <p:spPr>
                <a:xfrm rot="16200000">
                  <a:off x="16633324" y="7517863"/>
                  <a:ext cx="1273215" cy="844952"/>
                </a:xfrm>
                <a:prstGeom prst="triangle">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5" name="Ορθογώνιο 114">
                  <a:extLst>
                    <a:ext uri="{FF2B5EF4-FFF2-40B4-BE49-F238E27FC236}">
                      <a16:creationId xmlns:a16="http://schemas.microsoft.com/office/drawing/2014/main" id="{010F9890-F271-4076-5C12-29B672A64E44}"/>
                    </a:ext>
                  </a:extLst>
                </p:cNvPr>
                <p:cNvSpPr/>
                <p:nvPr/>
              </p:nvSpPr>
              <p:spPr>
                <a:xfrm>
                  <a:off x="17668202" y="7303732"/>
                  <a:ext cx="12192000" cy="6858000"/>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16" name="TextBox 115">
                  <a:extLst>
                    <a:ext uri="{FF2B5EF4-FFF2-40B4-BE49-F238E27FC236}">
                      <a16:creationId xmlns:a16="http://schemas.microsoft.com/office/drawing/2014/main" id="{18D82FD2-EA93-95D3-4700-C0766CE3A609}"/>
                    </a:ext>
                  </a:extLst>
                </p:cNvPr>
                <p:cNvSpPr txBox="1"/>
                <p:nvPr/>
              </p:nvSpPr>
              <p:spPr>
                <a:xfrm>
                  <a:off x="17567822" y="7349899"/>
                  <a:ext cx="12192000" cy="1015663"/>
                </a:xfrm>
                <a:prstGeom prst="rect">
                  <a:avLst/>
                </a:prstGeom>
                <a:solidFill>
                  <a:srgbClr val="A4CE88"/>
                </a:solidFill>
              </p:spPr>
              <p:txBody>
                <a:bodyPr wrap="square" rtlCol="0">
                  <a:spAutoFit/>
                </a:bodyPr>
                <a:lstStyle/>
                <a:p>
                  <a:pPr algn="ctr"/>
                  <a:r>
                    <a:rPr lang="el-GR" sz="6000" dirty="0">
                      <a:solidFill>
                        <a:schemeClr val="accent4">
                          <a:lumMod val="75000"/>
                        </a:schemeClr>
                      </a:solidFill>
                      <a:latin typeface="Calibri" panose="020F0502020204030204"/>
                    </a:rPr>
                    <a:t>Μέτρηση Ελαίου</a:t>
                  </a:r>
                </a:p>
              </p:txBody>
            </p:sp>
            <p:sp>
              <p:nvSpPr>
                <p:cNvPr id="117" name="Ορθογώνιο: Στρογγύλεμα γωνιών 116">
                  <a:extLst>
                    <a:ext uri="{FF2B5EF4-FFF2-40B4-BE49-F238E27FC236}">
                      <a16:creationId xmlns:a16="http://schemas.microsoft.com/office/drawing/2014/main" id="{7E246B51-E93B-AFDC-162E-BDB5C6380FF1}"/>
                    </a:ext>
                  </a:extLst>
                </p:cNvPr>
                <p:cNvSpPr/>
                <p:nvPr/>
              </p:nvSpPr>
              <p:spPr>
                <a:xfrm>
                  <a:off x="19686579" y="8933044"/>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0.5 </a:t>
                  </a:r>
                  <a:r>
                    <a:rPr lang="en-US" dirty="0"/>
                    <a:t>mL </a:t>
                  </a:r>
                  <a:r>
                    <a:rPr lang="el-GR" dirty="0"/>
                    <a:t>νερό</a:t>
                  </a:r>
                </a:p>
              </p:txBody>
            </p:sp>
            <p:sp>
              <p:nvSpPr>
                <p:cNvPr id="118" name="Βέλος: Δεξιό 117">
                  <a:extLst>
                    <a:ext uri="{FF2B5EF4-FFF2-40B4-BE49-F238E27FC236}">
                      <a16:creationId xmlns:a16="http://schemas.microsoft.com/office/drawing/2014/main" id="{C839F564-318C-E26F-29B5-78C3D42F3EF7}"/>
                    </a:ext>
                  </a:extLst>
                </p:cNvPr>
                <p:cNvSpPr/>
                <p:nvPr/>
              </p:nvSpPr>
              <p:spPr>
                <a:xfrm>
                  <a:off x="21477915" y="9181794"/>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19" name="Ορθογώνιο: Στρογγύλεμα γωνιών 118">
                  <a:extLst>
                    <a:ext uri="{FF2B5EF4-FFF2-40B4-BE49-F238E27FC236}">
                      <a16:creationId xmlns:a16="http://schemas.microsoft.com/office/drawing/2014/main" id="{BAEAE644-CCEA-B84A-746E-C3279254037C}"/>
                    </a:ext>
                  </a:extLst>
                </p:cNvPr>
                <p:cNvSpPr/>
                <p:nvPr/>
              </p:nvSpPr>
              <p:spPr>
                <a:xfrm>
                  <a:off x="22223036" y="8933773"/>
                  <a:ext cx="1962456"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Προσθήκη 4.5</a:t>
                  </a:r>
                  <a:r>
                    <a:rPr lang="en-US" dirty="0"/>
                    <a:t> mL </a:t>
                  </a:r>
                  <a:r>
                    <a:rPr lang="el-GR" dirty="0"/>
                    <a:t>πολικού διαλύτη</a:t>
                  </a:r>
                </a:p>
              </p:txBody>
            </p:sp>
            <p:sp>
              <p:nvSpPr>
                <p:cNvPr id="120" name="Βέλος: Δεξιό 119">
                  <a:extLst>
                    <a:ext uri="{FF2B5EF4-FFF2-40B4-BE49-F238E27FC236}">
                      <a16:creationId xmlns:a16="http://schemas.microsoft.com/office/drawing/2014/main" id="{DF60E72D-7872-72B0-4B27-6E453AC98AD6}"/>
                    </a:ext>
                  </a:extLst>
                </p:cNvPr>
                <p:cNvSpPr/>
                <p:nvPr/>
              </p:nvSpPr>
              <p:spPr>
                <a:xfrm>
                  <a:off x="24185491" y="918252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1" name="Ορθογώνιο: Στρογγύλεμα γωνιών 120">
                  <a:extLst>
                    <a:ext uri="{FF2B5EF4-FFF2-40B4-BE49-F238E27FC236}">
                      <a16:creationId xmlns:a16="http://schemas.microsoft.com/office/drawing/2014/main" id="{F9172B37-6D3A-F469-DDBA-FB58B9B6C65F}"/>
                    </a:ext>
                  </a:extLst>
                </p:cNvPr>
                <p:cNvSpPr/>
                <p:nvPr/>
              </p:nvSpPr>
              <p:spPr>
                <a:xfrm>
                  <a:off x="24885030"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60 sec Vortex</a:t>
                  </a:r>
                </a:p>
                <a:p>
                  <a:pPr algn="ctr"/>
                  <a:r>
                    <a:rPr lang="en-US" dirty="0"/>
                    <a:t>30 min </a:t>
                  </a:r>
                  <a:r>
                    <a:rPr lang="el-GR" dirty="0"/>
                    <a:t>επώαση σε ηρεμία</a:t>
                  </a:r>
                </a:p>
              </p:txBody>
            </p:sp>
            <p:sp>
              <p:nvSpPr>
                <p:cNvPr id="122" name="Βέλος: Δεξιό 121">
                  <a:extLst>
                    <a:ext uri="{FF2B5EF4-FFF2-40B4-BE49-F238E27FC236}">
                      <a16:creationId xmlns:a16="http://schemas.microsoft.com/office/drawing/2014/main" id="{C7C8FA70-B897-0E71-11F6-9B8170D4FDBA}"/>
                    </a:ext>
                  </a:extLst>
                </p:cNvPr>
                <p:cNvSpPr/>
                <p:nvPr/>
              </p:nvSpPr>
              <p:spPr>
                <a:xfrm>
                  <a:off x="26681590" y="922335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3" name="Ορθογώνιο: Στρογγύλεμα γωνιών 122">
                  <a:extLst>
                    <a:ext uri="{FF2B5EF4-FFF2-40B4-BE49-F238E27FC236}">
                      <a16:creationId xmlns:a16="http://schemas.microsoft.com/office/drawing/2014/main" id="{9EB656C9-E751-D864-CCF3-FCFA9662F34D}"/>
                    </a:ext>
                  </a:extLst>
                </p:cNvPr>
                <p:cNvSpPr/>
                <p:nvPr/>
              </p:nvSpPr>
              <p:spPr>
                <a:xfrm>
                  <a:off x="27375132" y="8933773"/>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Φυγοκέντριση:</a:t>
                  </a:r>
                </a:p>
                <a:p>
                  <a:pPr algn="ctr"/>
                  <a:r>
                    <a:rPr lang="el-GR" dirty="0"/>
                    <a:t>10 </a:t>
                  </a:r>
                  <a:r>
                    <a:rPr lang="en-US" dirty="0"/>
                    <a:t>min, 12 </a:t>
                  </a:r>
                  <a:r>
                    <a:rPr lang="en-US" dirty="0" err="1"/>
                    <a:t>kG</a:t>
                  </a:r>
                  <a:endParaRPr lang="el-GR" dirty="0"/>
                </a:p>
              </p:txBody>
            </p:sp>
            <p:sp>
              <p:nvSpPr>
                <p:cNvPr id="124" name="TextBox 123">
                  <a:extLst>
                    <a:ext uri="{FF2B5EF4-FFF2-40B4-BE49-F238E27FC236}">
                      <a16:creationId xmlns:a16="http://schemas.microsoft.com/office/drawing/2014/main" id="{669FB428-5A37-805E-6942-E4139BE603FE}"/>
                    </a:ext>
                  </a:extLst>
                </p:cNvPr>
                <p:cNvSpPr txBox="1"/>
                <p:nvPr/>
              </p:nvSpPr>
              <p:spPr>
                <a:xfrm>
                  <a:off x="17951116" y="8197516"/>
                  <a:ext cx="2903621" cy="553998"/>
                </a:xfrm>
                <a:prstGeom prst="rect">
                  <a:avLst/>
                </a:prstGeom>
                <a:noFill/>
              </p:spPr>
              <p:txBody>
                <a:bodyPr wrap="square" rtlCol="0">
                  <a:spAutoFit/>
                </a:bodyPr>
                <a:lstStyle/>
                <a:p>
                  <a:r>
                    <a:rPr lang="el-GR" sz="3000" u="sng" dirty="0"/>
                    <a:t>Ολικό</a:t>
                  </a:r>
                </a:p>
              </p:txBody>
            </p:sp>
            <p:sp>
              <p:nvSpPr>
                <p:cNvPr id="125" name="TextBox 124">
                  <a:extLst>
                    <a:ext uri="{FF2B5EF4-FFF2-40B4-BE49-F238E27FC236}">
                      <a16:creationId xmlns:a16="http://schemas.microsoft.com/office/drawing/2014/main" id="{2C513296-5409-ED63-BF95-83DB6EDFA822}"/>
                    </a:ext>
                  </a:extLst>
                </p:cNvPr>
                <p:cNvSpPr txBox="1"/>
                <p:nvPr/>
              </p:nvSpPr>
              <p:spPr>
                <a:xfrm>
                  <a:off x="17951116" y="11688846"/>
                  <a:ext cx="2903621" cy="553998"/>
                </a:xfrm>
                <a:prstGeom prst="rect">
                  <a:avLst/>
                </a:prstGeom>
                <a:noFill/>
              </p:spPr>
              <p:txBody>
                <a:bodyPr wrap="square" rtlCol="0">
                  <a:spAutoFit/>
                </a:bodyPr>
                <a:lstStyle/>
                <a:p>
                  <a:r>
                    <a:rPr lang="el-GR" sz="3000" u="sng" dirty="0"/>
                    <a:t>Επιφανειακό</a:t>
                  </a:r>
                </a:p>
              </p:txBody>
            </p:sp>
            <p:sp>
              <p:nvSpPr>
                <p:cNvPr id="126" name="Ορθογώνιο: Στρογγύλεμα γωνιών 125">
                  <a:extLst>
                    <a:ext uri="{FF2B5EF4-FFF2-40B4-BE49-F238E27FC236}">
                      <a16:creationId xmlns:a16="http://schemas.microsoft.com/office/drawing/2014/main" id="{504EEC25-7FC0-DE98-696F-22A4D7F86ABE}"/>
                    </a:ext>
                  </a:extLst>
                </p:cNvPr>
                <p:cNvSpPr/>
                <p:nvPr/>
              </p:nvSpPr>
              <p:spPr>
                <a:xfrm>
                  <a:off x="24876776"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50 </a:t>
                  </a:r>
                  <a:r>
                    <a:rPr lang="en-US" dirty="0"/>
                    <a:t>mg </a:t>
                  </a:r>
                  <a:r>
                    <a:rPr lang="el-GR" dirty="0"/>
                    <a:t>ξηρού σε</a:t>
                  </a:r>
                </a:p>
                <a:p>
                  <a:pPr algn="ctr"/>
                  <a:r>
                    <a:rPr lang="el-GR" dirty="0"/>
                    <a:t> 5 </a:t>
                  </a:r>
                  <a:r>
                    <a:rPr lang="en-US" dirty="0"/>
                    <a:t>mL </a:t>
                  </a:r>
                  <a:r>
                    <a:rPr lang="el-GR" dirty="0"/>
                    <a:t>Εξάνιο</a:t>
                  </a:r>
                </a:p>
              </p:txBody>
            </p:sp>
            <p:sp>
              <p:nvSpPr>
                <p:cNvPr id="127" name="Βέλος: Δεξιό 126">
                  <a:extLst>
                    <a:ext uri="{FF2B5EF4-FFF2-40B4-BE49-F238E27FC236}">
                      <a16:creationId xmlns:a16="http://schemas.microsoft.com/office/drawing/2014/main" id="{E2EE887E-6827-CDA1-4E7A-4BD52BDFD0BD}"/>
                    </a:ext>
                  </a:extLst>
                </p:cNvPr>
                <p:cNvSpPr/>
                <p:nvPr/>
              </p:nvSpPr>
              <p:spPr>
                <a:xfrm>
                  <a:off x="26677177" y="12708288"/>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28" name="Ορθογώνιο: Στρογγύλεμα γωνιών 127">
                  <a:extLst>
                    <a:ext uri="{FF2B5EF4-FFF2-40B4-BE49-F238E27FC236}">
                      <a16:creationId xmlns:a16="http://schemas.microsoft.com/office/drawing/2014/main" id="{3EC77165-724D-2A2F-9A79-F11B2F376DF6}"/>
                    </a:ext>
                  </a:extLst>
                </p:cNvPr>
                <p:cNvSpPr/>
                <p:nvPr/>
              </p:nvSpPr>
              <p:spPr>
                <a:xfrm>
                  <a:off x="27375132" y="12459537"/>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Ήπια ανακίνηση δια χειρός</a:t>
                  </a:r>
                </a:p>
              </p:txBody>
            </p:sp>
            <p:sp>
              <p:nvSpPr>
                <p:cNvPr id="149" name="Βέλος: Δεξιό 148">
                  <a:extLst>
                    <a:ext uri="{FF2B5EF4-FFF2-40B4-BE49-F238E27FC236}">
                      <a16:creationId xmlns:a16="http://schemas.microsoft.com/office/drawing/2014/main" id="{A7917225-5598-18F2-E9B0-C6FCB2BCDB16}"/>
                    </a:ext>
                  </a:extLst>
                </p:cNvPr>
                <p:cNvSpPr/>
                <p:nvPr/>
              </p:nvSpPr>
              <p:spPr>
                <a:xfrm rot="5400000">
                  <a:off x="27922900" y="10073403"/>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0" name="Βέλος: Δεξιό 149">
                  <a:extLst>
                    <a:ext uri="{FF2B5EF4-FFF2-40B4-BE49-F238E27FC236}">
                      <a16:creationId xmlns:a16="http://schemas.microsoft.com/office/drawing/2014/main" id="{7BA66581-77D2-BB1B-2CB2-ABC204897F28}"/>
                    </a:ext>
                  </a:extLst>
                </p:cNvPr>
                <p:cNvSpPr/>
                <p:nvPr/>
              </p:nvSpPr>
              <p:spPr>
                <a:xfrm rot="16200000">
                  <a:off x="27922900" y="11824915"/>
                  <a:ext cx="707020" cy="51816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dirty="0"/>
                </a:p>
              </p:txBody>
            </p:sp>
            <p:sp>
              <p:nvSpPr>
                <p:cNvPr id="151" name="Ορθογώνιο: Στρογγύλεμα γωνιών 150">
                  <a:extLst>
                    <a:ext uri="{FF2B5EF4-FFF2-40B4-BE49-F238E27FC236}">
                      <a16:creationId xmlns:a16="http://schemas.microsoft.com/office/drawing/2014/main" id="{8CB34B0B-A87B-6175-F626-76EFE770DCDC}"/>
                    </a:ext>
                  </a:extLst>
                </p:cNvPr>
                <p:cNvSpPr/>
                <p:nvPr/>
              </p:nvSpPr>
              <p:spPr>
                <a:xfrm>
                  <a:off x="27411019" y="10714822"/>
                  <a:ext cx="1802557" cy="101566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err="1"/>
                    <a:t>Φωτομέτρηση</a:t>
                  </a:r>
                  <a:endParaRPr lang="el-GR" dirty="0"/>
                </a:p>
              </p:txBody>
            </p:sp>
            <p:sp>
              <p:nvSpPr>
                <p:cNvPr id="152" name="TextBox 151">
                  <a:extLst>
                    <a:ext uri="{FF2B5EF4-FFF2-40B4-BE49-F238E27FC236}">
                      <a16:creationId xmlns:a16="http://schemas.microsoft.com/office/drawing/2014/main" id="{7F9C807B-A777-3C9B-BCAA-2C2A4D97A1A0}"/>
                    </a:ext>
                  </a:extLst>
                </p:cNvPr>
                <p:cNvSpPr txBox="1"/>
                <p:nvPr/>
              </p:nvSpPr>
              <p:spPr>
                <a:xfrm>
                  <a:off x="17668202" y="13053736"/>
                  <a:ext cx="3628812" cy="1107996"/>
                </a:xfrm>
                <a:prstGeom prst="rect">
                  <a:avLst/>
                </a:prstGeom>
                <a:solidFill>
                  <a:srgbClr val="B9D9A3"/>
                </a:solidFill>
              </p:spPr>
              <p:txBody>
                <a:bodyPr wrap="square" rtlCol="0">
                  <a:spAutoFit/>
                </a:bodyPr>
                <a:lstStyle/>
                <a:p>
                  <a:r>
                    <a:rPr lang="el-GR" sz="3000" b="1" dirty="0"/>
                    <a:t>Μήκη κύματος </a:t>
                  </a:r>
                </a:p>
                <a:p>
                  <a:r>
                    <a:rPr lang="el-GR" dirty="0">
                      <a:solidFill>
                        <a:schemeClr val="dk1"/>
                      </a:solidFill>
                    </a:rPr>
                    <a:t>Καρβακρόλη: 277</a:t>
                  </a:r>
                  <a:r>
                    <a:rPr lang="en-US" dirty="0">
                      <a:solidFill>
                        <a:schemeClr val="dk1"/>
                      </a:solidFill>
                    </a:rPr>
                    <a:t> nm</a:t>
                  </a:r>
                </a:p>
                <a:p>
                  <a:r>
                    <a:rPr lang="el-GR" dirty="0">
                      <a:solidFill>
                        <a:schemeClr val="dk1"/>
                      </a:solidFill>
                    </a:rPr>
                    <a:t>Λυκοπένιο: 470</a:t>
                  </a:r>
                  <a:r>
                    <a:rPr lang="en-US" dirty="0">
                      <a:solidFill>
                        <a:schemeClr val="dk1"/>
                      </a:solidFill>
                    </a:rPr>
                    <a:t>/661.6/644.8 nm</a:t>
                  </a:r>
                  <a:endParaRPr lang="el-GR" dirty="0">
                    <a:solidFill>
                      <a:schemeClr val="dk1"/>
                    </a:solidFill>
                  </a:endParaRPr>
                </a:p>
              </p:txBody>
            </p:sp>
          </p:grpSp>
          <p:pic>
            <p:nvPicPr>
              <p:cNvPr id="113" name="Γραφικό 112" descr="Δοκιμαστικοί σωλήνες με συμπαγές γέμισμα">
                <a:extLst>
                  <a:ext uri="{FF2B5EF4-FFF2-40B4-BE49-F238E27FC236}">
                    <a16:creationId xmlns:a16="http://schemas.microsoft.com/office/drawing/2014/main" id="{79EF9702-52AB-6FCF-5293-DC6E3724C6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307002" y="12934530"/>
                <a:ext cx="914400" cy="914400"/>
              </a:xfrm>
              <a:prstGeom prst="rect">
                <a:avLst/>
              </a:prstGeom>
            </p:spPr>
          </p:pic>
        </p:grpSp>
        <p:sp>
          <p:nvSpPr>
            <p:cNvPr id="111" name="TextBox 110">
              <a:extLst>
                <a:ext uri="{FF2B5EF4-FFF2-40B4-BE49-F238E27FC236}">
                  <a16:creationId xmlns:a16="http://schemas.microsoft.com/office/drawing/2014/main" id="{B425600B-CF52-3106-9B22-3C78E097D28F}"/>
                </a:ext>
              </a:extLst>
            </p:cNvPr>
            <p:cNvSpPr txBox="1"/>
            <p:nvPr/>
          </p:nvSpPr>
          <p:spPr>
            <a:xfrm>
              <a:off x="15102900" y="-9202014"/>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19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53" name="Ομάδα 52">
            <a:extLst>
              <a:ext uri="{FF2B5EF4-FFF2-40B4-BE49-F238E27FC236}">
                <a16:creationId xmlns:a16="http://schemas.microsoft.com/office/drawing/2014/main" id="{8AECCB58-8037-4CB0-E918-4F2CABE3A302}"/>
              </a:ext>
            </a:extLst>
          </p:cNvPr>
          <p:cNvGrpSpPr/>
          <p:nvPr/>
        </p:nvGrpSpPr>
        <p:grpSpPr>
          <a:xfrm>
            <a:off x="-828109" y="-44033"/>
            <a:ext cx="13020109" cy="6902033"/>
            <a:chOff x="24278807" y="-156758"/>
            <a:chExt cx="13020109" cy="6902033"/>
          </a:xfrm>
        </p:grpSpPr>
        <p:grpSp>
          <p:nvGrpSpPr>
            <p:cNvPr id="54" name="Ομάδα 53">
              <a:extLst>
                <a:ext uri="{FF2B5EF4-FFF2-40B4-BE49-F238E27FC236}">
                  <a16:creationId xmlns:a16="http://schemas.microsoft.com/office/drawing/2014/main" id="{EB4BFC7F-15AA-7C65-94D0-52A36A39C0A8}"/>
                </a:ext>
              </a:extLst>
            </p:cNvPr>
            <p:cNvGrpSpPr/>
            <p:nvPr/>
          </p:nvGrpSpPr>
          <p:grpSpPr>
            <a:xfrm>
              <a:off x="24278807" y="-156758"/>
              <a:ext cx="13020109" cy="6902033"/>
              <a:chOff x="13863495" y="21261021"/>
              <a:chExt cx="13020109" cy="6902033"/>
            </a:xfrm>
          </p:grpSpPr>
          <p:grpSp>
            <p:nvGrpSpPr>
              <p:cNvPr id="64" name="Ομάδα 63">
                <a:extLst>
                  <a:ext uri="{FF2B5EF4-FFF2-40B4-BE49-F238E27FC236}">
                    <a16:creationId xmlns:a16="http://schemas.microsoft.com/office/drawing/2014/main" id="{90BEABE2-5DB8-159D-CD4A-7646DA673436}"/>
                  </a:ext>
                </a:extLst>
              </p:cNvPr>
              <p:cNvGrpSpPr/>
              <p:nvPr/>
            </p:nvGrpSpPr>
            <p:grpSpPr>
              <a:xfrm>
                <a:off x="13863495" y="21305053"/>
                <a:ext cx="13020109" cy="6858001"/>
                <a:chOff x="14349206" y="18251520"/>
                <a:chExt cx="13020109" cy="6858001"/>
              </a:xfrm>
            </p:grpSpPr>
            <p:grpSp>
              <p:nvGrpSpPr>
                <p:cNvPr id="66" name="Ομάδα 65">
                  <a:extLst>
                    <a:ext uri="{FF2B5EF4-FFF2-40B4-BE49-F238E27FC236}">
                      <a16:creationId xmlns:a16="http://schemas.microsoft.com/office/drawing/2014/main" id="{450524CB-088B-F9DF-C316-FBB080D4C6A2}"/>
                    </a:ext>
                  </a:extLst>
                </p:cNvPr>
                <p:cNvGrpSpPr/>
                <p:nvPr/>
              </p:nvGrpSpPr>
              <p:grpSpPr>
                <a:xfrm>
                  <a:off x="14349206" y="18251520"/>
                  <a:ext cx="13020109" cy="6858001"/>
                  <a:chOff x="14322599" y="18206196"/>
                  <a:chExt cx="13020109" cy="6858001"/>
                </a:xfrm>
              </p:grpSpPr>
              <p:sp>
                <p:nvSpPr>
                  <p:cNvPr id="69" name="Ορθογώνιο 68">
                    <a:extLst>
                      <a:ext uri="{FF2B5EF4-FFF2-40B4-BE49-F238E27FC236}">
                        <a16:creationId xmlns:a16="http://schemas.microsoft.com/office/drawing/2014/main" id="{E14BF120-126C-459C-1C70-6E1D3B348550}"/>
                      </a:ext>
                    </a:extLst>
                  </p:cNvPr>
                  <p:cNvSpPr/>
                  <p:nvPr/>
                </p:nvSpPr>
                <p:spPr>
                  <a:xfrm>
                    <a:off x="15150708" y="18206197"/>
                    <a:ext cx="12192000" cy="6858000"/>
                  </a:xfrm>
                  <a:prstGeom prst="rect">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0" name="Ισοσκελές τρίγωνο 69">
                    <a:extLst>
                      <a:ext uri="{FF2B5EF4-FFF2-40B4-BE49-F238E27FC236}">
                        <a16:creationId xmlns:a16="http://schemas.microsoft.com/office/drawing/2014/main" id="{67B37BA5-7F66-3625-84EE-77E0C09034B1}"/>
                      </a:ext>
                    </a:extLst>
                  </p:cNvPr>
                  <p:cNvSpPr/>
                  <p:nvPr/>
                </p:nvSpPr>
                <p:spPr>
                  <a:xfrm rot="16200000">
                    <a:off x="14108467" y="18420328"/>
                    <a:ext cx="1273215" cy="844952"/>
                  </a:xfrm>
                  <a:prstGeom prst="triangle">
                    <a:avLst/>
                  </a:prstGeom>
                  <a:solidFill>
                    <a:srgbClr val="B9D9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grpSp>
            <p:sp>
              <p:nvSpPr>
                <p:cNvPr id="67" name="TextBox 66">
                  <a:extLst>
                    <a:ext uri="{FF2B5EF4-FFF2-40B4-BE49-F238E27FC236}">
                      <a16:creationId xmlns:a16="http://schemas.microsoft.com/office/drawing/2014/main" id="{651A5416-5CE4-9171-5EC0-6989D5009F20}"/>
                    </a:ext>
                  </a:extLst>
                </p:cNvPr>
                <p:cNvSpPr txBox="1"/>
                <p:nvPr/>
              </p:nvSpPr>
              <p:spPr>
                <a:xfrm>
                  <a:off x="15515645" y="18272791"/>
                  <a:ext cx="11431323" cy="1015663"/>
                </a:xfrm>
                <a:prstGeom prst="rect">
                  <a:avLst/>
                </a:prstGeom>
                <a:solidFill>
                  <a:srgbClr val="B9D9A3"/>
                </a:solidFill>
              </p:spPr>
              <p:txBody>
                <a:bodyPr wrap="square" rtlCol="0">
                  <a:spAutoFit/>
                </a:bodyPr>
                <a:lstStyle/>
                <a:p>
                  <a:pPr algn="ctr"/>
                  <a:r>
                    <a:rPr lang="el-GR" sz="6000" dirty="0" err="1">
                      <a:solidFill>
                        <a:schemeClr val="accent4">
                          <a:lumMod val="75000"/>
                        </a:schemeClr>
                      </a:solidFill>
                      <a:latin typeface="Calibri" panose="020F0502020204030204"/>
                    </a:rPr>
                    <a:t>Τυπολόγιο</a:t>
                  </a:r>
                  <a:endParaRPr lang="el-GR" sz="6000" dirty="0">
                    <a:solidFill>
                      <a:schemeClr val="accent4">
                        <a:lumMod val="75000"/>
                      </a:schemeClr>
                    </a:solidFill>
                    <a:latin typeface="Calibri" panose="020F0502020204030204"/>
                  </a:endParaRPr>
                </a:p>
              </p:txBody>
            </p:sp>
            <p:pic>
              <p:nvPicPr>
                <p:cNvPr id="68" name="Γραφικό 67" descr="Δοκιμαστικοί σωλήνες με συμπαγές γέμισμα">
                  <a:extLst>
                    <a:ext uri="{FF2B5EF4-FFF2-40B4-BE49-F238E27FC236}">
                      <a16:creationId xmlns:a16="http://schemas.microsoft.com/office/drawing/2014/main" id="{CEEEBCA7-C7A2-16B2-1DD5-51BFF5CDDBED}"/>
                    </a:ext>
                  </a:extLst>
                </p:cNvPr>
                <p:cNvPicPr>
                  <a:picLocks noChangeAspect="1"/>
                </p:cNvPicPr>
                <p:nvPr/>
              </p:nvPicPr>
              <p:blipFill>
                <a:blip r:embed="rId3">
                  <a:extLst>
                    <a:ext uri="{96DAC541-7B7A-43D3-8B79-37D633B846F1}">
                      <asvg:svgBlip xmlns:asvg="http://schemas.microsoft.com/office/drawing/2016/SVG/main" r:embed="rId5"/>
                    </a:ext>
                  </a:extLst>
                </a:blip>
                <a:stretch>
                  <a:fillRect/>
                </a:stretch>
              </p:blipFill>
              <p:spPr>
                <a:xfrm>
                  <a:off x="20706051" y="24047242"/>
                  <a:ext cx="914400" cy="914400"/>
                </a:xfrm>
                <a:prstGeom prst="rect">
                  <a:avLst/>
                </a:prstGeom>
              </p:spPr>
            </p:pic>
          </p:grpSp>
          <p:sp>
            <p:nvSpPr>
              <p:cNvPr id="65" name="TextBox 64">
                <a:extLst>
                  <a:ext uri="{FF2B5EF4-FFF2-40B4-BE49-F238E27FC236}">
                    <a16:creationId xmlns:a16="http://schemas.microsoft.com/office/drawing/2014/main" id="{8631E79B-C071-C1FF-74BF-36F8DC464EF2}"/>
                  </a:ext>
                </a:extLst>
              </p:cNvPr>
              <p:cNvSpPr txBox="1"/>
              <p:nvPr/>
            </p:nvSpPr>
            <p:spPr>
              <a:xfrm>
                <a:off x="14638954" y="212610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20</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aphicFrame>
          <p:nvGraphicFramePr>
            <p:cNvPr id="55" name="Γράφημα 54">
              <a:extLst>
                <a:ext uri="{FF2B5EF4-FFF2-40B4-BE49-F238E27FC236}">
                  <a16:creationId xmlns:a16="http://schemas.microsoft.com/office/drawing/2014/main" id="{5F53908B-A552-1C0B-DCD5-C29145960D1D}"/>
                </a:ext>
              </a:extLst>
            </p:cNvPr>
            <p:cNvGraphicFramePr/>
            <p:nvPr/>
          </p:nvGraphicFramePr>
          <p:xfrm>
            <a:off x="25445246" y="1141973"/>
            <a:ext cx="5456322" cy="2878038"/>
          </p:xfrm>
          <a:graphic>
            <a:graphicData uri="http://schemas.openxmlformats.org/drawingml/2006/chart">
              <c:chart xmlns:c="http://schemas.openxmlformats.org/drawingml/2006/chart" xmlns:r="http://schemas.openxmlformats.org/officeDocument/2006/relationships" r:id="rId6"/>
            </a:graphicData>
          </a:graphic>
        </p:graphicFrame>
        <p:pic>
          <p:nvPicPr>
            <p:cNvPr id="56" name="Εικόνα 55">
              <a:extLst>
                <a:ext uri="{FF2B5EF4-FFF2-40B4-BE49-F238E27FC236}">
                  <a16:creationId xmlns:a16="http://schemas.microsoft.com/office/drawing/2014/main" id="{4A37DF25-9F20-E9DA-2422-5D22E4D27B9B}"/>
                </a:ext>
              </a:extLst>
            </p:cNvPr>
            <p:cNvPicPr>
              <a:picLocks noChangeAspect="1"/>
            </p:cNvPicPr>
            <p:nvPr/>
          </p:nvPicPr>
          <p:blipFill>
            <a:blip r:embed="rId7"/>
            <a:stretch>
              <a:fillRect/>
            </a:stretch>
          </p:blipFill>
          <p:spPr>
            <a:xfrm>
              <a:off x="31509517" y="1141973"/>
              <a:ext cx="5456322" cy="1672347"/>
            </a:xfrm>
            <a:prstGeom prst="rect">
              <a:avLst/>
            </a:prstGeom>
          </p:spPr>
        </p:pic>
        <p:pic>
          <p:nvPicPr>
            <p:cNvPr id="57" name="Εικόνα 56">
              <a:extLst>
                <a:ext uri="{FF2B5EF4-FFF2-40B4-BE49-F238E27FC236}">
                  <a16:creationId xmlns:a16="http://schemas.microsoft.com/office/drawing/2014/main" id="{E076E2A8-37CC-1AD1-856C-1A5EBF0188C9}"/>
                </a:ext>
              </a:extLst>
            </p:cNvPr>
            <p:cNvPicPr>
              <a:picLocks noChangeAspect="1"/>
            </p:cNvPicPr>
            <p:nvPr/>
          </p:nvPicPr>
          <p:blipFill>
            <a:blip r:embed="rId8"/>
            <a:stretch>
              <a:fillRect/>
            </a:stretch>
          </p:blipFill>
          <p:spPr>
            <a:xfrm>
              <a:off x="25445246" y="4956053"/>
              <a:ext cx="5456321" cy="480102"/>
            </a:xfrm>
            <a:prstGeom prst="rect">
              <a:avLst/>
            </a:prstGeom>
          </p:spPr>
        </p:pic>
        <p:pic>
          <p:nvPicPr>
            <p:cNvPr id="58" name="Εικόνα 57">
              <a:extLst>
                <a:ext uri="{FF2B5EF4-FFF2-40B4-BE49-F238E27FC236}">
                  <a16:creationId xmlns:a16="http://schemas.microsoft.com/office/drawing/2014/main" id="{C0E66485-3777-F495-FFCC-45D6C82956DF}"/>
                </a:ext>
              </a:extLst>
            </p:cNvPr>
            <p:cNvPicPr>
              <a:picLocks noChangeAspect="1"/>
            </p:cNvPicPr>
            <p:nvPr/>
          </p:nvPicPr>
          <p:blipFill>
            <a:blip r:embed="rId9"/>
            <a:stretch>
              <a:fillRect/>
            </a:stretch>
          </p:blipFill>
          <p:spPr>
            <a:xfrm>
              <a:off x="31529729" y="4917878"/>
              <a:ext cx="5456321" cy="467685"/>
            </a:xfrm>
            <a:prstGeom prst="rect">
              <a:avLst/>
            </a:prstGeom>
          </p:spPr>
        </p:pic>
        <p:sp>
          <p:nvSpPr>
            <p:cNvPr id="59" name="TextBox 58">
              <a:extLst>
                <a:ext uri="{FF2B5EF4-FFF2-40B4-BE49-F238E27FC236}">
                  <a16:creationId xmlns:a16="http://schemas.microsoft.com/office/drawing/2014/main" id="{E7297B7F-328D-FAFA-4852-3B4880736FE9}"/>
                </a:ext>
              </a:extLst>
            </p:cNvPr>
            <p:cNvSpPr txBox="1"/>
            <p:nvPr/>
          </p:nvSpPr>
          <p:spPr>
            <a:xfrm>
              <a:off x="25438227" y="772641"/>
              <a:ext cx="5463340" cy="369332"/>
            </a:xfrm>
            <a:prstGeom prst="rect">
              <a:avLst/>
            </a:prstGeom>
            <a:noFill/>
          </p:spPr>
          <p:txBody>
            <a:bodyPr wrap="square" rtlCol="0">
              <a:spAutoFit/>
            </a:bodyPr>
            <a:lstStyle/>
            <a:p>
              <a:pPr algn="ctr"/>
              <a:r>
                <a:rPr lang="el-GR" u="sng" dirty="0"/>
                <a:t>Απορρόφηση Καρβακρόλης</a:t>
              </a:r>
            </a:p>
          </p:txBody>
        </p:sp>
        <p:sp>
          <p:nvSpPr>
            <p:cNvPr id="60" name="TextBox 59">
              <a:extLst>
                <a:ext uri="{FF2B5EF4-FFF2-40B4-BE49-F238E27FC236}">
                  <a16:creationId xmlns:a16="http://schemas.microsoft.com/office/drawing/2014/main" id="{0AC8BA1B-A6AD-930D-45F3-6F5F2D776953}"/>
                </a:ext>
              </a:extLst>
            </p:cNvPr>
            <p:cNvSpPr txBox="1"/>
            <p:nvPr/>
          </p:nvSpPr>
          <p:spPr>
            <a:xfrm>
              <a:off x="31502499" y="739542"/>
              <a:ext cx="5463340" cy="369332"/>
            </a:xfrm>
            <a:prstGeom prst="rect">
              <a:avLst/>
            </a:prstGeom>
            <a:noFill/>
          </p:spPr>
          <p:txBody>
            <a:bodyPr wrap="square" rtlCol="0">
              <a:spAutoFit/>
            </a:bodyPr>
            <a:lstStyle/>
            <a:p>
              <a:pPr algn="ctr"/>
              <a:r>
                <a:rPr lang="el-GR" u="sng" dirty="0"/>
                <a:t>Απορρόφηση Συνολικών Καροτενοειδών</a:t>
              </a:r>
            </a:p>
          </p:txBody>
        </p:sp>
        <p:sp>
          <p:nvSpPr>
            <p:cNvPr id="61" name="TextBox 60">
              <a:extLst>
                <a:ext uri="{FF2B5EF4-FFF2-40B4-BE49-F238E27FC236}">
                  <a16:creationId xmlns:a16="http://schemas.microsoft.com/office/drawing/2014/main" id="{FC41DDC4-F1FA-FB2C-604F-1E3A2EAC8479}"/>
                </a:ext>
              </a:extLst>
            </p:cNvPr>
            <p:cNvSpPr txBox="1"/>
            <p:nvPr/>
          </p:nvSpPr>
          <p:spPr>
            <a:xfrm>
              <a:off x="31502499" y="4501059"/>
              <a:ext cx="5463340" cy="369332"/>
            </a:xfrm>
            <a:prstGeom prst="rect">
              <a:avLst/>
            </a:prstGeom>
            <a:noFill/>
          </p:spPr>
          <p:txBody>
            <a:bodyPr wrap="square" rtlCol="0">
              <a:spAutoFit/>
            </a:bodyPr>
            <a:lstStyle/>
            <a:p>
              <a:pPr algn="ctr"/>
              <a:r>
                <a:rPr lang="el-GR" u="sng" dirty="0"/>
                <a:t>Αποδοτικότητα Ενθυλάκωσης</a:t>
              </a:r>
            </a:p>
          </p:txBody>
        </p:sp>
        <p:sp>
          <p:nvSpPr>
            <p:cNvPr id="62" name="TextBox 61">
              <a:extLst>
                <a:ext uri="{FF2B5EF4-FFF2-40B4-BE49-F238E27FC236}">
                  <a16:creationId xmlns:a16="http://schemas.microsoft.com/office/drawing/2014/main" id="{5537276E-8136-9DEC-A686-5B0F75FCE30B}"/>
                </a:ext>
              </a:extLst>
            </p:cNvPr>
            <p:cNvSpPr txBox="1"/>
            <p:nvPr/>
          </p:nvSpPr>
          <p:spPr>
            <a:xfrm>
              <a:off x="25438227" y="4501059"/>
              <a:ext cx="5463340" cy="369332"/>
            </a:xfrm>
            <a:prstGeom prst="rect">
              <a:avLst/>
            </a:prstGeom>
            <a:noFill/>
          </p:spPr>
          <p:txBody>
            <a:bodyPr wrap="square" rtlCol="0">
              <a:spAutoFit/>
            </a:bodyPr>
            <a:lstStyle/>
            <a:p>
              <a:pPr algn="ctr"/>
              <a:r>
                <a:rPr lang="el-GR" u="sng" dirty="0"/>
                <a:t>Φορτίο Ενθυλάκωσης</a:t>
              </a:r>
            </a:p>
          </p:txBody>
        </p:sp>
        <p:pic>
          <p:nvPicPr>
            <p:cNvPr id="63" name="Εικόνα 62">
              <a:extLst>
                <a:ext uri="{FF2B5EF4-FFF2-40B4-BE49-F238E27FC236}">
                  <a16:creationId xmlns:a16="http://schemas.microsoft.com/office/drawing/2014/main" id="{EF839164-53F9-A1E4-8D3B-69748F785DBF}"/>
                </a:ext>
              </a:extLst>
            </p:cNvPr>
            <p:cNvPicPr>
              <a:picLocks noChangeAspect="1"/>
            </p:cNvPicPr>
            <p:nvPr/>
          </p:nvPicPr>
          <p:blipFill>
            <a:blip r:embed="rId10"/>
            <a:stretch>
              <a:fillRect/>
            </a:stretch>
          </p:blipFill>
          <p:spPr>
            <a:xfrm>
              <a:off x="31509517" y="2810978"/>
              <a:ext cx="5456322" cy="1234547"/>
            </a:xfrm>
            <a:prstGeom prst="rect">
              <a:avLst/>
            </a:prstGeom>
          </p:spPr>
        </p:pic>
      </p:grpSp>
    </p:spTree>
    <p:extLst>
      <p:ext uri="{BB962C8B-B14F-4D97-AF65-F5344CB8AC3E}">
        <p14:creationId xmlns:p14="http://schemas.microsoft.com/office/powerpoint/2010/main" val="415679087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EA7D75-C229-A9FD-2664-1519DA12538C}"/>
              </a:ext>
            </a:extLst>
          </p:cNvPr>
          <p:cNvSpPr txBox="1"/>
          <p:nvPr/>
        </p:nvSpPr>
        <p:spPr>
          <a:xfrm>
            <a:off x="0" y="0"/>
            <a:ext cx="629920" cy="369332"/>
          </a:xfrm>
          <a:prstGeom prst="rect">
            <a:avLst/>
          </a:prstGeom>
          <a:noFill/>
        </p:spPr>
        <p:txBody>
          <a:bodyPr wrap="square" rtlCol="0">
            <a:spAutoFit/>
          </a:bodyPr>
          <a:lstStyle/>
          <a:p>
            <a:pPr algn="ctr"/>
            <a:r>
              <a:rPr lang="en-US" dirty="0"/>
              <a:t>2</a:t>
            </a:r>
            <a:endParaRPr lang="el-GR" dirty="0"/>
          </a:p>
        </p:txBody>
      </p:sp>
      <p:sp>
        <p:nvSpPr>
          <p:cNvPr id="4" name="TextBox 3">
            <a:extLst>
              <a:ext uri="{FF2B5EF4-FFF2-40B4-BE49-F238E27FC236}">
                <a16:creationId xmlns:a16="http://schemas.microsoft.com/office/drawing/2014/main" id="{91B1D2F6-1C40-112F-7FB0-F3FED4652728}"/>
              </a:ext>
            </a:extLst>
          </p:cNvPr>
          <p:cNvSpPr txBox="1"/>
          <p:nvPr/>
        </p:nvSpPr>
        <p:spPr>
          <a:xfrm>
            <a:off x="101927" y="976191"/>
            <a:ext cx="6228080" cy="4708981"/>
          </a:xfrm>
          <a:prstGeom prst="rect">
            <a:avLst/>
          </a:prstGeom>
          <a:noFill/>
        </p:spPr>
        <p:txBody>
          <a:bodyPr wrap="square" rtlCol="0">
            <a:spAutoFit/>
          </a:bodyPr>
          <a:lstStyle/>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Arial" panose="020B0604020202020204" pitchFamily="34" charset="0"/>
              </a:rPr>
              <a:t>Ποιότητα και ένταση φωτός</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Arial" panose="020B0604020202020204" pitchFamily="34" charset="0"/>
              </a:rPr>
              <a:t>Θερμοκρασία</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Arial" panose="020B0604020202020204" pitchFamily="34" charset="0"/>
              </a:rPr>
              <a:t>Θρεπτικά συστατικά</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Arial" panose="020B0604020202020204" pitchFamily="34" charset="0"/>
              </a:rPr>
              <a:t>Διοξείδιο του άνθρακα</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2000" dirty="0">
                <a:latin typeface="Calibri" panose="020F0502020204030204" pitchFamily="34" charset="0"/>
                <a:ea typeface="Calibri" panose="020F0502020204030204" pitchFamily="34" charset="0"/>
                <a:cs typeface="Arial" panose="020B0604020202020204" pitchFamily="34" charset="0"/>
              </a:rPr>
              <a:t>pH </a:t>
            </a:r>
            <a:r>
              <a:rPr lang="el-GR" sz="2000" dirty="0">
                <a:latin typeface="Calibri" panose="020F0502020204030204" pitchFamily="34" charset="0"/>
                <a:ea typeface="Calibri" panose="020F0502020204030204" pitchFamily="34" charset="0"/>
                <a:cs typeface="Arial" panose="020B0604020202020204" pitchFamily="34" charset="0"/>
              </a:rPr>
              <a:t>και αλατότητα</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Arial" panose="020B0604020202020204" pitchFamily="34" charset="0"/>
              </a:rPr>
              <a:t>Ανάδευση</a:t>
            </a:r>
          </a:p>
          <a:p>
            <a:pPr marL="285750" indent="-285750">
              <a:buFont typeface="Arial" panose="020B0604020202020204" pitchFamily="34" charset="0"/>
              <a:buChar char="•"/>
            </a:pPr>
            <a:endParaRPr lang="el-GR" sz="20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l-GR" sz="20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Arial" panose="020B0604020202020204" pitchFamily="34" charset="0"/>
            </a:endParaRPr>
          </a:p>
          <a:p>
            <a:endParaRPr lang="el-GR" sz="2000" dirty="0">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EF3BF2BF-FA13-E0FB-F06D-12C67FD858F7}"/>
              </a:ext>
            </a:extLst>
          </p:cNvPr>
          <p:cNvSpPr txBox="1"/>
          <p:nvPr/>
        </p:nvSpPr>
        <p:spPr>
          <a:xfrm>
            <a:off x="1160207" y="184666"/>
            <a:ext cx="4778478" cy="461665"/>
          </a:xfrm>
          <a:prstGeom prst="rect">
            <a:avLst/>
          </a:prstGeom>
          <a:noFill/>
        </p:spPr>
        <p:txBody>
          <a:bodyPr wrap="square" rtlCol="0">
            <a:spAutoFit/>
          </a:bodyPr>
          <a:lstStyle/>
          <a:p>
            <a:pPr algn="ctr"/>
            <a:r>
              <a:rPr lang="el-GR" sz="2400" b="1" kern="1400" spc="-50" dirty="0">
                <a:latin typeface="Microsoft JhengHei" panose="020B0604030504040204" pitchFamily="34" charset="-120"/>
                <a:cs typeface="Times New Roman" panose="02020603050405020304" pitchFamily="18" charset="0"/>
              </a:rPr>
              <a:t>Παράγοντες Ανάπτυξης</a:t>
            </a:r>
          </a:p>
        </p:txBody>
      </p:sp>
      <p:sp>
        <p:nvSpPr>
          <p:cNvPr id="12" name="Ελεύθερη σχεδίαση: Σχήμα 11">
            <a:extLst>
              <a:ext uri="{FF2B5EF4-FFF2-40B4-BE49-F238E27FC236}">
                <a16:creationId xmlns:a16="http://schemas.microsoft.com/office/drawing/2014/main" id="{CB062048-8697-8AA8-8FE7-C06C247B4109}"/>
              </a:ext>
            </a:extLst>
          </p:cNvPr>
          <p:cNvSpPr/>
          <p:nvPr/>
        </p:nvSpPr>
        <p:spPr>
          <a:xfrm>
            <a:off x="6096000" y="-7981871"/>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a:p>
        </p:txBody>
      </p:sp>
      <p:sp>
        <p:nvSpPr>
          <p:cNvPr id="3" name="Ελεύθερη σχεδίαση: Σχήμα 2">
            <a:extLst>
              <a:ext uri="{FF2B5EF4-FFF2-40B4-BE49-F238E27FC236}">
                <a16:creationId xmlns:a16="http://schemas.microsoft.com/office/drawing/2014/main" id="{E899D69F-8723-A3A7-0ABC-FC8640009424}"/>
              </a:ext>
            </a:extLst>
          </p:cNvPr>
          <p:cNvSpPr/>
          <p:nvPr/>
        </p:nvSpPr>
        <p:spPr>
          <a:xfrm>
            <a:off x="6096000" y="5756444"/>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dirty="0"/>
          </a:p>
        </p:txBody>
      </p:sp>
      <p:sp>
        <p:nvSpPr>
          <p:cNvPr id="13" name="Ελεύθερη σχεδίαση: Σχήμα 12">
            <a:extLst>
              <a:ext uri="{FF2B5EF4-FFF2-40B4-BE49-F238E27FC236}">
                <a16:creationId xmlns:a16="http://schemas.microsoft.com/office/drawing/2014/main" id="{0B33B07F-3708-05E6-7465-78C765DAC68B}"/>
              </a:ext>
            </a:extLst>
          </p:cNvPr>
          <p:cNvSpPr/>
          <p:nvPr/>
        </p:nvSpPr>
        <p:spPr>
          <a:xfrm>
            <a:off x="609600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dirty="0"/>
          </a:p>
        </p:txBody>
      </p:sp>
    </p:spTree>
    <p:extLst>
      <p:ext uri="{BB962C8B-B14F-4D97-AF65-F5344CB8AC3E}">
        <p14:creationId xmlns:p14="http://schemas.microsoft.com/office/powerpoint/2010/main" val="3413777415"/>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39" name="TextBox 38">
            <a:extLst>
              <a:ext uri="{FF2B5EF4-FFF2-40B4-BE49-F238E27FC236}">
                <a16:creationId xmlns:a16="http://schemas.microsoft.com/office/drawing/2014/main" id="{CDAF9F6B-87CB-53DF-DEFB-F7206186BBA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38" name="Ομάδα 37">
            <a:extLst>
              <a:ext uri="{FF2B5EF4-FFF2-40B4-BE49-F238E27FC236}">
                <a16:creationId xmlns:a16="http://schemas.microsoft.com/office/drawing/2014/main" id="{0796D918-F5C2-205A-153C-CEEE2342618C}"/>
              </a:ext>
            </a:extLst>
          </p:cNvPr>
          <p:cNvGrpSpPr/>
          <p:nvPr/>
        </p:nvGrpSpPr>
        <p:grpSpPr>
          <a:xfrm>
            <a:off x="23088" y="6857999"/>
            <a:ext cx="12197366" cy="6920289"/>
            <a:chOff x="5166360" y="1151127"/>
            <a:chExt cx="12197366" cy="6920289"/>
          </a:xfrm>
        </p:grpSpPr>
        <p:grpSp>
          <p:nvGrpSpPr>
            <p:cNvPr id="21" name="Ομάδα 20">
              <a:extLst>
                <a:ext uri="{FF2B5EF4-FFF2-40B4-BE49-F238E27FC236}">
                  <a16:creationId xmlns:a16="http://schemas.microsoft.com/office/drawing/2014/main" id="{F51C7810-49B9-0C44-7112-6D31B30F2267}"/>
                </a:ext>
              </a:extLst>
            </p:cNvPr>
            <p:cNvGrpSpPr/>
            <p:nvPr/>
          </p:nvGrpSpPr>
          <p:grpSpPr>
            <a:xfrm>
              <a:off x="5166360" y="1151127"/>
              <a:ext cx="12197366" cy="6920289"/>
              <a:chOff x="47282" y="14235082"/>
              <a:chExt cx="12197366" cy="6920289"/>
            </a:xfrm>
          </p:grpSpPr>
          <p:grpSp>
            <p:nvGrpSpPr>
              <p:cNvPr id="22" name="Ομάδα 21">
                <a:extLst>
                  <a:ext uri="{FF2B5EF4-FFF2-40B4-BE49-F238E27FC236}">
                    <a16:creationId xmlns:a16="http://schemas.microsoft.com/office/drawing/2014/main" id="{494C80DA-A169-1FC4-807D-6997BB795E5F}"/>
                  </a:ext>
                </a:extLst>
              </p:cNvPr>
              <p:cNvGrpSpPr/>
              <p:nvPr/>
            </p:nvGrpSpPr>
            <p:grpSpPr>
              <a:xfrm>
                <a:off x="47282" y="14897624"/>
                <a:ext cx="12197366" cy="6257747"/>
                <a:chOff x="491490" y="9738071"/>
                <a:chExt cx="12197366" cy="6721130"/>
              </a:xfrm>
            </p:grpSpPr>
            <p:sp>
              <p:nvSpPr>
                <p:cNvPr id="35" name="Ορθογώνιο 34">
                  <a:extLst>
                    <a:ext uri="{FF2B5EF4-FFF2-40B4-BE49-F238E27FC236}">
                      <a16:creationId xmlns:a16="http://schemas.microsoft.com/office/drawing/2014/main" id="{04B66697-4017-AF1F-C775-A993BF56A5FD}"/>
                    </a:ext>
                  </a:extLst>
                </p:cNvPr>
                <p:cNvSpPr/>
                <p:nvPr/>
              </p:nvSpPr>
              <p:spPr>
                <a:xfrm>
                  <a:off x="491490" y="9738071"/>
                  <a:ext cx="12192000" cy="672113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6" name="TextBox 35">
                  <a:extLst>
                    <a:ext uri="{FF2B5EF4-FFF2-40B4-BE49-F238E27FC236}">
                      <a16:creationId xmlns:a16="http://schemas.microsoft.com/office/drawing/2014/main" id="{DAE59CF1-F23D-3E57-7C09-4485FC580635}"/>
                    </a:ext>
                  </a:extLst>
                </p:cNvPr>
                <p:cNvSpPr txBox="1"/>
                <p:nvPr/>
              </p:nvSpPr>
              <p:spPr>
                <a:xfrm>
                  <a:off x="496856" y="9847610"/>
                  <a:ext cx="12192000" cy="707886"/>
                </a:xfrm>
                <a:prstGeom prst="rect">
                  <a:avLst/>
                </a:prstGeom>
                <a:noFill/>
                <a:ln>
                  <a:noFill/>
                </a:ln>
              </p:spPr>
              <p:txBody>
                <a:bodyPr wrap="square" rtlCol="0">
                  <a:spAutoFit/>
                </a:bodyPr>
                <a:lstStyle/>
                <a:p>
                  <a:pPr algn="ctr"/>
                  <a:r>
                    <a:rPr lang="el-GR" sz="4000" i="1" dirty="0">
                      <a:ln>
                        <a:solidFill>
                          <a:srgbClr val="FFC000"/>
                        </a:solidFill>
                      </a:ln>
                      <a:solidFill>
                        <a:srgbClr val="FFC000"/>
                      </a:solidFill>
                      <a:latin typeface="Calibri" panose="020F0502020204030204"/>
                    </a:rPr>
                    <a:t>1 </a:t>
                  </a:r>
                  <a:r>
                    <a:rPr lang="en-US" sz="4000" i="1" dirty="0">
                      <a:ln>
                        <a:solidFill>
                          <a:srgbClr val="FFC000"/>
                        </a:solidFill>
                      </a:ln>
                      <a:solidFill>
                        <a:srgbClr val="FFC000"/>
                      </a:solidFill>
                      <a:latin typeface="Calibri" panose="020F0502020204030204"/>
                    </a:rPr>
                    <a:t>pH</a:t>
                  </a:r>
                  <a:endParaRPr lang="el-GR" sz="4000" i="1" dirty="0">
                    <a:ln>
                      <a:solidFill>
                        <a:srgbClr val="FFC000"/>
                      </a:solidFill>
                    </a:ln>
                    <a:solidFill>
                      <a:srgbClr val="FFC000"/>
                    </a:solidFill>
                    <a:latin typeface="Calibri" panose="020F0502020204030204"/>
                  </a:endParaRPr>
                </a:p>
              </p:txBody>
            </p:sp>
          </p:grpSp>
          <p:grpSp>
            <p:nvGrpSpPr>
              <p:cNvPr id="23" name="Ομάδα 22">
                <a:extLst>
                  <a:ext uri="{FF2B5EF4-FFF2-40B4-BE49-F238E27FC236}">
                    <a16:creationId xmlns:a16="http://schemas.microsoft.com/office/drawing/2014/main" id="{2D9B0174-FA53-EC38-ED65-282B08A45625}"/>
                  </a:ext>
                </a:extLst>
              </p:cNvPr>
              <p:cNvGrpSpPr/>
              <p:nvPr/>
            </p:nvGrpSpPr>
            <p:grpSpPr>
              <a:xfrm>
                <a:off x="583434" y="15879681"/>
                <a:ext cx="11067774" cy="3049091"/>
                <a:chOff x="1111324" y="11225468"/>
                <a:chExt cx="11067774" cy="3274875"/>
              </a:xfrm>
            </p:grpSpPr>
            <p:pic>
              <p:nvPicPr>
                <p:cNvPr id="33" name="Εικόνα 32">
                  <a:extLst>
                    <a:ext uri="{FF2B5EF4-FFF2-40B4-BE49-F238E27FC236}">
                      <a16:creationId xmlns:a16="http://schemas.microsoft.com/office/drawing/2014/main" id="{007D074E-0808-5F84-BC22-F2C210CFCC0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715758" y="11237927"/>
                  <a:ext cx="5463340" cy="3262416"/>
                </a:xfrm>
                <a:prstGeom prst="rect">
                  <a:avLst/>
                </a:prstGeom>
              </p:spPr>
            </p:pic>
            <p:pic>
              <p:nvPicPr>
                <p:cNvPr id="34" name="Εικόνα 33">
                  <a:extLst>
                    <a:ext uri="{FF2B5EF4-FFF2-40B4-BE49-F238E27FC236}">
                      <a16:creationId xmlns:a16="http://schemas.microsoft.com/office/drawing/2014/main" id="{AF144798-8602-85BE-8F88-2914CB96F36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11324" y="11225468"/>
                  <a:ext cx="5463339" cy="3262416"/>
                </a:xfrm>
                <a:prstGeom prst="rect">
                  <a:avLst/>
                </a:prstGeom>
              </p:spPr>
            </p:pic>
          </p:grpSp>
          <p:sp>
            <p:nvSpPr>
              <p:cNvPr id="24" name="Ορθογώνιο 23">
                <a:extLst>
                  <a:ext uri="{FF2B5EF4-FFF2-40B4-BE49-F238E27FC236}">
                    <a16:creationId xmlns:a16="http://schemas.microsoft.com/office/drawing/2014/main" id="{001AAF40-A332-9289-663E-E282C57752CA}"/>
                  </a:ext>
                </a:extLst>
              </p:cNvPr>
              <p:cNvSpPr/>
              <p:nvPr/>
            </p:nvSpPr>
            <p:spPr>
              <a:xfrm>
                <a:off x="1431842" y="14235082"/>
                <a:ext cx="1407648" cy="716454"/>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sp>
            <p:nvSpPr>
              <p:cNvPr id="25" name="TextBox 24">
                <a:extLst>
                  <a:ext uri="{FF2B5EF4-FFF2-40B4-BE49-F238E27FC236}">
                    <a16:creationId xmlns:a16="http://schemas.microsoft.com/office/drawing/2014/main" id="{5F825D57-6D25-BBB4-77B3-28663714FA45}"/>
                  </a:ext>
                </a:extLst>
              </p:cNvPr>
              <p:cNvSpPr txBox="1"/>
              <p:nvPr/>
            </p:nvSpPr>
            <p:spPr>
              <a:xfrm>
                <a:off x="421648" y="15412410"/>
                <a:ext cx="5463340" cy="369332"/>
              </a:xfrm>
              <a:prstGeom prst="rect">
                <a:avLst/>
              </a:prstGeom>
              <a:noFill/>
            </p:spPr>
            <p:txBody>
              <a:bodyPr wrap="square" rtlCol="0">
                <a:spAutoFit/>
              </a:bodyPr>
              <a:lstStyle/>
              <a:p>
                <a:pPr algn="ctr"/>
                <a:r>
                  <a:rPr lang="el-GR" u="sng" dirty="0"/>
                  <a:t>Αποδοτικότητα Καρβακρόλης</a:t>
                </a:r>
              </a:p>
            </p:txBody>
          </p:sp>
          <p:sp>
            <p:nvSpPr>
              <p:cNvPr id="26" name="TextBox 25">
                <a:extLst>
                  <a:ext uri="{FF2B5EF4-FFF2-40B4-BE49-F238E27FC236}">
                    <a16:creationId xmlns:a16="http://schemas.microsoft.com/office/drawing/2014/main" id="{2A0369DE-A5D5-65F8-4314-D318F452A3A3}"/>
                  </a:ext>
                </a:extLst>
              </p:cNvPr>
              <p:cNvSpPr txBox="1"/>
              <p:nvPr/>
            </p:nvSpPr>
            <p:spPr>
              <a:xfrm>
                <a:off x="6307505" y="15412410"/>
                <a:ext cx="5463340" cy="369332"/>
              </a:xfrm>
              <a:prstGeom prst="rect">
                <a:avLst/>
              </a:prstGeom>
              <a:noFill/>
            </p:spPr>
            <p:txBody>
              <a:bodyPr wrap="square" rtlCol="0">
                <a:spAutoFit/>
              </a:bodyPr>
              <a:lstStyle/>
              <a:p>
                <a:pPr algn="ctr"/>
                <a:r>
                  <a:rPr lang="el-GR" u="sng" dirty="0"/>
                  <a:t>Αποδοτικότητα Λυκοπενίου</a:t>
                </a:r>
              </a:p>
            </p:txBody>
          </p:sp>
          <p:sp>
            <p:nvSpPr>
              <p:cNvPr id="27" name="TextBox 26">
                <a:extLst>
                  <a:ext uri="{FF2B5EF4-FFF2-40B4-BE49-F238E27FC236}">
                    <a16:creationId xmlns:a16="http://schemas.microsoft.com/office/drawing/2014/main" id="{D1B49912-F94C-F1CF-3EE7-D7F1AD20D39F}"/>
                  </a:ext>
                </a:extLst>
              </p:cNvPr>
              <p:cNvSpPr txBox="1"/>
              <p:nvPr/>
            </p:nvSpPr>
            <p:spPr>
              <a:xfrm>
                <a:off x="456371" y="19072175"/>
                <a:ext cx="11100489" cy="369332"/>
              </a:xfrm>
              <a:prstGeom prst="rect">
                <a:avLst/>
              </a:prstGeom>
              <a:noFill/>
            </p:spPr>
            <p:txBody>
              <a:bodyPr wrap="square" rtlCol="0">
                <a:spAutoFit/>
              </a:bodyPr>
              <a:lstStyle/>
              <a:p>
                <a:pPr marL="285750" indent="-285750">
                  <a:buFont typeface="Arial" panose="020B0604020202020204" pitchFamily="34" charset="0"/>
                  <a:buChar char="•"/>
                </a:pPr>
                <a:r>
                  <a:rPr lang="el-GR" dirty="0"/>
                  <a:t>Ίδια συμπεριφορά με φορτίο</a:t>
                </a:r>
                <a:endParaRPr lang="en-US" dirty="0"/>
              </a:p>
            </p:txBody>
          </p:sp>
          <p:sp>
            <p:nvSpPr>
              <p:cNvPr id="28" name="Ορθογώνιο: Στρογγύλεμα γωνιών 27">
                <a:extLst>
                  <a:ext uri="{FF2B5EF4-FFF2-40B4-BE49-F238E27FC236}">
                    <a16:creationId xmlns:a16="http://schemas.microsoft.com/office/drawing/2014/main" id="{4874F972-2F5B-93CD-7F17-58864E446B27}"/>
                  </a:ext>
                </a:extLst>
              </p:cNvPr>
              <p:cNvSpPr/>
              <p:nvPr/>
            </p:nvSpPr>
            <p:spPr>
              <a:xfrm>
                <a:off x="629097" y="20161097"/>
                <a:ext cx="5048443" cy="4325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44.42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3.45% </a:t>
                </a:r>
                <a:r>
                  <a:rPr lang="el-GR" dirty="0"/>
                  <a:t>σε </a:t>
                </a:r>
                <a:r>
                  <a:rPr lang="en-US" dirty="0"/>
                  <a:t>pH 10                                             </a:t>
                </a:r>
                <a:endParaRPr lang="el-GR" dirty="0"/>
              </a:p>
            </p:txBody>
          </p:sp>
          <p:sp>
            <p:nvSpPr>
              <p:cNvPr id="29" name="TextBox 28">
                <a:extLst>
                  <a:ext uri="{FF2B5EF4-FFF2-40B4-BE49-F238E27FC236}">
                    <a16:creationId xmlns:a16="http://schemas.microsoft.com/office/drawing/2014/main" id="{B49A7E7A-E037-548E-82BC-A722BF4108E5}"/>
                  </a:ext>
                </a:extLst>
              </p:cNvPr>
              <p:cNvSpPr txBox="1"/>
              <p:nvPr/>
            </p:nvSpPr>
            <p:spPr>
              <a:xfrm>
                <a:off x="385330" y="19798579"/>
                <a:ext cx="5463340" cy="369332"/>
              </a:xfrm>
              <a:prstGeom prst="rect">
                <a:avLst/>
              </a:prstGeom>
              <a:noFill/>
            </p:spPr>
            <p:txBody>
              <a:bodyPr wrap="square" rtlCol="0">
                <a:spAutoFit/>
              </a:bodyPr>
              <a:lstStyle/>
              <a:p>
                <a:pPr algn="ctr"/>
                <a:r>
                  <a:rPr lang="el-GR" u="sng" dirty="0"/>
                  <a:t>Μέγιστη Αποδοτικότητα Καρβακρόλης</a:t>
                </a:r>
              </a:p>
            </p:txBody>
          </p:sp>
          <p:sp>
            <p:nvSpPr>
              <p:cNvPr id="30" name="Ορθογώνιο: Στρογγύλεμα γωνιών 29">
                <a:extLst>
                  <a:ext uri="{FF2B5EF4-FFF2-40B4-BE49-F238E27FC236}">
                    <a16:creationId xmlns:a16="http://schemas.microsoft.com/office/drawing/2014/main" id="{B186EB75-9E58-F868-6CBC-5BAC0B1AA336}"/>
                  </a:ext>
                </a:extLst>
              </p:cNvPr>
              <p:cNvSpPr/>
              <p:nvPr/>
            </p:nvSpPr>
            <p:spPr>
              <a:xfrm>
                <a:off x="6645079" y="20161097"/>
                <a:ext cx="5019031" cy="4325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49.12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0.84</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dirty="0"/>
                  <a:t>σε </a:t>
                </a:r>
                <a:r>
                  <a:rPr lang="en-US" dirty="0"/>
                  <a:t>pH 10                                             </a:t>
                </a:r>
                <a:endParaRPr lang="el-GR" dirty="0"/>
              </a:p>
            </p:txBody>
          </p:sp>
          <p:sp>
            <p:nvSpPr>
              <p:cNvPr id="31" name="TextBox 30">
                <a:extLst>
                  <a:ext uri="{FF2B5EF4-FFF2-40B4-BE49-F238E27FC236}">
                    <a16:creationId xmlns:a16="http://schemas.microsoft.com/office/drawing/2014/main" id="{FC987555-A0C9-03CE-CF68-5F9069D1C2FC}"/>
                  </a:ext>
                </a:extLst>
              </p:cNvPr>
              <p:cNvSpPr txBox="1"/>
              <p:nvPr/>
            </p:nvSpPr>
            <p:spPr>
              <a:xfrm>
                <a:off x="6629965" y="19800878"/>
                <a:ext cx="5008300" cy="377561"/>
              </a:xfrm>
              <a:prstGeom prst="rect">
                <a:avLst/>
              </a:prstGeom>
              <a:noFill/>
            </p:spPr>
            <p:txBody>
              <a:bodyPr wrap="square" rtlCol="0">
                <a:spAutoFit/>
              </a:bodyPr>
              <a:lstStyle/>
              <a:p>
                <a:pPr algn="ctr"/>
                <a:r>
                  <a:rPr lang="el-GR" u="sng" dirty="0"/>
                  <a:t>Μέγιστη Αποδοτικότητα Λυκοπενίου</a:t>
                </a:r>
              </a:p>
            </p:txBody>
          </p:sp>
          <p:sp>
            <p:nvSpPr>
              <p:cNvPr id="32" name="TextBox 31">
                <a:extLst>
                  <a:ext uri="{FF2B5EF4-FFF2-40B4-BE49-F238E27FC236}">
                    <a16:creationId xmlns:a16="http://schemas.microsoft.com/office/drawing/2014/main" id="{53373498-8C7F-40E3-6432-2E0FD2E2F170}"/>
                  </a:ext>
                </a:extLst>
              </p:cNvPr>
              <p:cNvSpPr txBox="1"/>
              <p:nvPr/>
            </p:nvSpPr>
            <p:spPr>
              <a:xfrm>
                <a:off x="60769" y="1488979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2</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3" name="Οβάλ 2">
              <a:extLst>
                <a:ext uri="{FF2B5EF4-FFF2-40B4-BE49-F238E27FC236}">
                  <a16:creationId xmlns:a16="http://schemas.microsoft.com/office/drawing/2014/main" id="{F909A656-004E-854C-1C78-57E5F319FC56}"/>
                </a:ext>
              </a:extLst>
            </p:cNvPr>
            <p:cNvSpPr/>
            <p:nvPr/>
          </p:nvSpPr>
          <p:spPr>
            <a:xfrm>
              <a:off x="9035414" y="329118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7" name="Οβάλ 36">
              <a:extLst>
                <a:ext uri="{FF2B5EF4-FFF2-40B4-BE49-F238E27FC236}">
                  <a16:creationId xmlns:a16="http://schemas.microsoft.com/office/drawing/2014/main" id="{8C2C9692-CA46-2051-55BF-C47DC8357C61}"/>
                </a:ext>
              </a:extLst>
            </p:cNvPr>
            <p:cNvSpPr/>
            <p:nvPr/>
          </p:nvSpPr>
          <p:spPr>
            <a:xfrm>
              <a:off x="15100934" y="3045228"/>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42" name="Ομάδα 41">
            <a:extLst>
              <a:ext uri="{FF2B5EF4-FFF2-40B4-BE49-F238E27FC236}">
                <a16:creationId xmlns:a16="http://schemas.microsoft.com/office/drawing/2014/main" id="{84C10E29-4815-447A-496E-87D0E44B885F}"/>
              </a:ext>
            </a:extLst>
          </p:cNvPr>
          <p:cNvGrpSpPr/>
          <p:nvPr/>
        </p:nvGrpSpPr>
        <p:grpSpPr>
          <a:xfrm>
            <a:off x="0" y="6857999"/>
            <a:ext cx="12197366" cy="6974201"/>
            <a:chOff x="0" y="6857999"/>
            <a:chExt cx="12197366" cy="6974201"/>
          </a:xfrm>
        </p:grpSpPr>
        <p:grpSp>
          <p:nvGrpSpPr>
            <p:cNvPr id="5" name="Ομάδα 4">
              <a:extLst>
                <a:ext uri="{FF2B5EF4-FFF2-40B4-BE49-F238E27FC236}">
                  <a16:creationId xmlns:a16="http://schemas.microsoft.com/office/drawing/2014/main" id="{9A08A784-AAB6-439F-83CB-5F5695F4FF1B}"/>
                </a:ext>
              </a:extLst>
            </p:cNvPr>
            <p:cNvGrpSpPr/>
            <p:nvPr/>
          </p:nvGrpSpPr>
          <p:grpSpPr>
            <a:xfrm>
              <a:off x="0" y="6857999"/>
              <a:ext cx="12197366" cy="6974201"/>
              <a:chOff x="9601" y="6928575"/>
              <a:chExt cx="12197366" cy="6974201"/>
            </a:xfrm>
          </p:grpSpPr>
          <p:grpSp>
            <p:nvGrpSpPr>
              <p:cNvPr id="6" name="Ομάδα 5">
                <a:extLst>
                  <a:ext uri="{FF2B5EF4-FFF2-40B4-BE49-F238E27FC236}">
                    <a16:creationId xmlns:a16="http://schemas.microsoft.com/office/drawing/2014/main" id="{5D635B12-FEDD-1400-B985-E2A97DED3A40}"/>
                  </a:ext>
                </a:extLst>
              </p:cNvPr>
              <p:cNvGrpSpPr/>
              <p:nvPr/>
            </p:nvGrpSpPr>
            <p:grpSpPr>
              <a:xfrm>
                <a:off x="9601" y="7645029"/>
                <a:ext cx="12197366" cy="6257747"/>
                <a:chOff x="491490" y="9738071"/>
                <a:chExt cx="12197366" cy="6721130"/>
              </a:xfrm>
            </p:grpSpPr>
            <p:sp>
              <p:nvSpPr>
                <p:cNvPr id="19" name="Ορθογώνιο 18">
                  <a:extLst>
                    <a:ext uri="{FF2B5EF4-FFF2-40B4-BE49-F238E27FC236}">
                      <a16:creationId xmlns:a16="http://schemas.microsoft.com/office/drawing/2014/main" id="{4E1E16D6-0872-2DC8-96F8-A756B4F70F42}"/>
                    </a:ext>
                  </a:extLst>
                </p:cNvPr>
                <p:cNvSpPr/>
                <p:nvPr/>
              </p:nvSpPr>
              <p:spPr>
                <a:xfrm>
                  <a:off x="491490" y="9738071"/>
                  <a:ext cx="12192000" cy="672113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TextBox 19">
                  <a:extLst>
                    <a:ext uri="{FF2B5EF4-FFF2-40B4-BE49-F238E27FC236}">
                      <a16:creationId xmlns:a16="http://schemas.microsoft.com/office/drawing/2014/main" id="{3BF9DA9A-0C6E-D79C-0607-82E6CA69F4CF}"/>
                    </a:ext>
                  </a:extLst>
                </p:cNvPr>
                <p:cNvSpPr txBox="1"/>
                <p:nvPr/>
              </p:nvSpPr>
              <p:spPr>
                <a:xfrm>
                  <a:off x="496856" y="9847610"/>
                  <a:ext cx="12192000" cy="707886"/>
                </a:xfrm>
                <a:prstGeom prst="rect">
                  <a:avLst/>
                </a:prstGeom>
                <a:noFill/>
                <a:ln>
                  <a:noFill/>
                </a:ln>
              </p:spPr>
              <p:txBody>
                <a:bodyPr wrap="square" rtlCol="0">
                  <a:spAutoFit/>
                </a:bodyPr>
                <a:lstStyle/>
                <a:p>
                  <a:pPr algn="ctr"/>
                  <a:r>
                    <a:rPr lang="el-GR" sz="4000" i="1" dirty="0">
                      <a:ln>
                        <a:solidFill>
                          <a:srgbClr val="FFC000"/>
                        </a:solidFill>
                      </a:ln>
                      <a:solidFill>
                        <a:srgbClr val="FFC000"/>
                      </a:solidFill>
                      <a:latin typeface="Calibri" panose="020F0502020204030204"/>
                    </a:rPr>
                    <a:t>1 </a:t>
                  </a:r>
                  <a:r>
                    <a:rPr lang="en-US" sz="4000" i="1" dirty="0">
                      <a:ln>
                        <a:solidFill>
                          <a:srgbClr val="FFC000"/>
                        </a:solidFill>
                      </a:ln>
                      <a:solidFill>
                        <a:srgbClr val="FFC000"/>
                      </a:solidFill>
                      <a:latin typeface="Calibri" panose="020F0502020204030204"/>
                    </a:rPr>
                    <a:t>pH</a:t>
                  </a:r>
                  <a:endParaRPr lang="el-GR" sz="4000" i="1" dirty="0">
                    <a:ln>
                      <a:solidFill>
                        <a:srgbClr val="FFC000"/>
                      </a:solidFill>
                    </a:ln>
                    <a:solidFill>
                      <a:srgbClr val="FFC000"/>
                    </a:solidFill>
                    <a:latin typeface="Calibri" panose="020F0502020204030204"/>
                  </a:endParaRPr>
                </a:p>
              </p:txBody>
            </p:sp>
          </p:grpSp>
          <p:grpSp>
            <p:nvGrpSpPr>
              <p:cNvPr id="7" name="Ομάδα 6">
                <a:extLst>
                  <a:ext uri="{FF2B5EF4-FFF2-40B4-BE49-F238E27FC236}">
                    <a16:creationId xmlns:a16="http://schemas.microsoft.com/office/drawing/2014/main" id="{8EF81814-14A9-AFB1-8D07-6FA720C402E9}"/>
                  </a:ext>
                </a:extLst>
              </p:cNvPr>
              <p:cNvGrpSpPr/>
              <p:nvPr/>
            </p:nvGrpSpPr>
            <p:grpSpPr>
              <a:xfrm>
                <a:off x="545754" y="8589545"/>
                <a:ext cx="11080675" cy="3064684"/>
                <a:chOff x="1111325" y="11185146"/>
                <a:chExt cx="11080675" cy="3291622"/>
              </a:xfrm>
            </p:grpSpPr>
            <p:pic>
              <p:nvPicPr>
                <p:cNvPr id="17" name="Εικόνα 16">
                  <a:extLst>
                    <a:ext uri="{FF2B5EF4-FFF2-40B4-BE49-F238E27FC236}">
                      <a16:creationId xmlns:a16="http://schemas.microsoft.com/office/drawing/2014/main" id="{542CD71F-B6FF-515A-7B5B-E5D0C7CA8B73}"/>
                    </a:ext>
                  </a:extLst>
                </p:cNvPr>
                <p:cNvPicPr>
                  <a:picLocks noChangeAspect="1"/>
                </p:cNvPicPr>
                <p:nvPr/>
              </p:nvPicPr>
              <p:blipFill>
                <a:blip r:embed="rId6"/>
                <a:stretch>
                  <a:fillRect/>
                </a:stretch>
              </p:blipFill>
              <p:spPr>
                <a:xfrm>
                  <a:off x="6739417" y="11185146"/>
                  <a:ext cx="5452583" cy="3291621"/>
                </a:xfrm>
                <a:prstGeom prst="rect">
                  <a:avLst/>
                </a:prstGeom>
              </p:spPr>
            </p:pic>
            <p:pic>
              <p:nvPicPr>
                <p:cNvPr id="18" name="Εικόνα 17">
                  <a:extLst>
                    <a:ext uri="{FF2B5EF4-FFF2-40B4-BE49-F238E27FC236}">
                      <a16:creationId xmlns:a16="http://schemas.microsoft.com/office/drawing/2014/main" id="{8857483E-7462-6EE1-F9A4-6610D53FB30F}"/>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11325" y="11209105"/>
                  <a:ext cx="5412892" cy="3267663"/>
                </a:xfrm>
                <a:prstGeom prst="rect">
                  <a:avLst/>
                </a:prstGeom>
              </p:spPr>
            </p:pic>
          </p:grpSp>
          <p:sp>
            <p:nvSpPr>
              <p:cNvPr id="8" name="Ορθογώνιο 7">
                <a:extLst>
                  <a:ext uri="{FF2B5EF4-FFF2-40B4-BE49-F238E27FC236}">
                    <a16:creationId xmlns:a16="http://schemas.microsoft.com/office/drawing/2014/main" id="{95EAC4A5-674B-C089-3614-6EDE6315A9C2}"/>
                  </a:ext>
                </a:extLst>
              </p:cNvPr>
              <p:cNvSpPr/>
              <p:nvPr/>
            </p:nvSpPr>
            <p:spPr>
              <a:xfrm>
                <a:off x="9601" y="6928575"/>
                <a:ext cx="1407648" cy="716454"/>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i="1" dirty="0">
                    <a:ln>
                      <a:solidFill>
                        <a:srgbClr val="FFC000"/>
                      </a:solidFill>
                    </a:ln>
                    <a:solidFill>
                      <a:srgbClr val="FFC000"/>
                    </a:solidFill>
                    <a:latin typeface="Calibri" panose="020F0502020204030204"/>
                  </a:rPr>
                  <a:t>A</a:t>
                </a:r>
                <a:endParaRPr lang="el-GR" sz="4000" i="1" dirty="0">
                  <a:ln>
                    <a:solidFill>
                      <a:srgbClr val="FFC000"/>
                    </a:solidFill>
                  </a:ln>
                  <a:solidFill>
                    <a:srgbClr val="FFC000"/>
                  </a:solidFill>
                  <a:latin typeface="Calibri" panose="020F0502020204030204"/>
                </a:endParaRPr>
              </a:p>
            </p:txBody>
          </p:sp>
          <p:sp>
            <p:nvSpPr>
              <p:cNvPr id="9" name="TextBox 8">
                <a:extLst>
                  <a:ext uri="{FF2B5EF4-FFF2-40B4-BE49-F238E27FC236}">
                    <a16:creationId xmlns:a16="http://schemas.microsoft.com/office/drawing/2014/main" id="{334DB79B-FDD2-B4F7-15C2-3CA32B9B9A2A}"/>
                  </a:ext>
                </a:extLst>
              </p:cNvPr>
              <p:cNvSpPr txBox="1"/>
              <p:nvPr/>
            </p:nvSpPr>
            <p:spPr>
              <a:xfrm>
                <a:off x="520530" y="8159815"/>
                <a:ext cx="5463340" cy="369332"/>
              </a:xfrm>
              <a:prstGeom prst="rect">
                <a:avLst/>
              </a:prstGeom>
              <a:noFill/>
            </p:spPr>
            <p:txBody>
              <a:bodyPr wrap="square" rtlCol="0">
                <a:spAutoFit/>
              </a:bodyPr>
              <a:lstStyle/>
              <a:p>
                <a:pPr algn="ctr"/>
                <a:r>
                  <a:rPr lang="el-GR" u="sng" dirty="0"/>
                  <a:t>Φορτίο Καρβακρόλης</a:t>
                </a:r>
              </a:p>
            </p:txBody>
          </p:sp>
          <p:sp>
            <p:nvSpPr>
              <p:cNvPr id="10" name="TextBox 9">
                <a:extLst>
                  <a:ext uri="{FF2B5EF4-FFF2-40B4-BE49-F238E27FC236}">
                    <a16:creationId xmlns:a16="http://schemas.microsoft.com/office/drawing/2014/main" id="{350FBC39-3D8D-10A3-5967-CCEF4564941C}"/>
                  </a:ext>
                </a:extLst>
              </p:cNvPr>
              <p:cNvSpPr txBox="1"/>
              <p:nvPr/>
            </p:nvSpPr>
            <p:spPr>
              <a:xfrm>
                <a:off x="6364764" y="8159815"/>
                <a:ext cx="5463340" cy="369332"/>
              </a:xfrm>
              <a:prstGeom prst="rect">
                <a:avLst/>
              </a:prstGeom>
              <a:noFill/>
            </p:spPr>
            <p:txBody>
              <a:bodyPr wrap="square" rtlCol="0">
                <a:spAutoFit/>
              </a:bodyPr>
              <a:lstStyle/>
              <a:p>
                <a:pPr algn="ctr"/>
                <a:r>
                  <a:rPr lang="el-GR" u="sng" dirty="0"/>
                  <a:t>Φορτίο Λυκοπενίου</a:t>
                </a:r>
              </a:p>
            </p:txBody>
          </p:sp>
          <p:sp>
            <p:nvSpPr>
              <p:cNvPr id="11" name="TextBox 10">
                <a:extLst>
                  <a:ext uri="{FF2B5EF4-FFF2-40B4-BE49-F238E27FC236}">
                    <a16:creationId xmlns:a16="http://schemas.microsoft.com/office/drawing/2014/main" id="{BCAA9A5C-82A0-8A57-42D8-5BA65489F75D}"/>
                  </a:ext>
                </a:extLst>
              </p:cNvPr>
              <p:cNvSpPr txBox="1"/>
              <p:nvPr/>
            </p:nvSpPr>
            <p:spPr>
              <a:xfrm>
                <a:off x="441628" y="11622654"/>
                <a:ext cx="11100489" cy="923330"/>
              </a:xfrm>
              <a:prstGeom prst="rect">
                <a:avLst/>
              </a:prstGeom>
              <a:noFill/>
            </p:spPr>
            <p:txBody>
              <a:bodyPr wrap="square" rtlCol="0">
                <a:spAutoFit/>
              </a:bodyPr>
              <a:lstStyle/>
              <a:p>
                <a:pPr marL="285750" indent="-285750">
                  <a:buFont typeface="Arial" panose="020B0604020202020204" pitchFamily="34" charset="0"/>
                  <a:buChar char="•"/>
                </a:pPr>
                <a:r>
                  <a:rPr lang="el-GR" dirty="0"/>
                  <a:t>Σταδιακή αύξηση μέχρι επίτευξης μεγίστου, λόγω αύξησης διαπερατότητας μεμβράνης</a:t>
                </a:r>
              </a:p>
              <a:p>
                <a:pPr marL="285750" indent="-285750">
                  <a:buFont typeface="Arial" panose="020B0604020202020204" pitchFamily="34" charset="0"/>
                  <a:buChar char="•"/>
                </a:pPr>
                <a:r>
                  <a:rPr lang="el-GR" dirty="0"/>
                  <a:t>Έπειτα απότομη μείωση λόγω απελευθερώσεις πρωτεϊνών και ιονισμού των μορίων τους </a:t>
                </a:r>
              </a:p>
              <a:p>
                <a:pPr marL="285750" indent="-285750">
                  <a:buFont typeface="Arial" panose="020B0604020202020204" pitchFamily="34" charset="0"/>
                  <a:buChar char="•"/>
                </a:pPr>
                <a:r>
                  <a:rPr lang="el-GR" dirty="0"/>
                  <a:t>Διαφορετική ένταση διακυμάνσεων λόγω </a:t>
                </a:r>
                <a:r>
                  <a:rPr lang="en-US" dirty="0"/>
                  <a:t>Mr (</a:t>
                </a:r>
                <a:r>
                  <a:rPr lang="el-GR" dirty="0"/>
                  <a:t>Καρβακρόλη: 150.2</a:t>
                </a:r>
                <a:r>
                  <a:rPr lang="en-US" dirty="0"/>
                  <a:t>g/mol, </a:t>
                </a:r>
                <a:r>
                  <a:rPr lang="el-GR" dirty="0"/>
                  <a:t>λυκοπένιο 536.9</a:t>
                </a:r>
                <a:r>
                  <a:rPr lang="en-US" dirty="0"/>
                  <a:t>g/mol)</a:t>
                </a:r>
              </a:p>
            </p:txBody>
          </p:sp>
          <p:sp>
            <p:nvSpPr>
              <p:cNvPr id="12" name="Ορθογώνιο: Στρογγύλεμα γωνιών 11">
                <a:extLst>
                  <a:ext uri="{FF2B5EF4-FFF2-40B4-BE49-F238E27FC236}">
                    <a16:creationId xmlns:a16="http://schemas.microsoft.com/office/drawing/2014/main" id="{2C695E07-C919-B826-3C06-FA76B0522C40}"/>
                  </a:ext>
                </a:extLst>
              </p:cNvPr>
              <p:cNvSpPr/>
              <p:nvPr/>
            </p:nvSpPr>
            <p:spPr>
              <a:xfrm>
                <a:off x="591416" y="12908502"/>
                <a:ext cx="5048443" cy="4325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27.58 ± 2.14 </a:t>
                </a:r>
                <a:r>
                  <a:rPr lang="en-US" sz="1800"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/100</a:t>
                </a:r>
                <a:r>
                  <a:rPr lang="en-US" sz="1800" dirty="0">
                    <a:effectLst/>
                    <a:latin typeface="Calibri" panose="020F0502020204030204" pitchFamily="34" charset="0"/>
                    <a:ea typeface="Calibri" panose="020F0502020204030204" pitchFamily="34" charset="0"/>
                    <a:cs typeface="Arial" panose="020B0604020202020204" pitchFamily="34" charset="0"/>
                  </a:rPr>
                  <a:t>mg </a:t>
                </a:r>
                <a:r>
                  <a:rPr lang="el-GR" dirty="0"/>
                  <a:t> σε </a:t>
                </a:r>
                <a:r>
                  <a:rPr lang="en-US" dirty="0"/>
                  <a:t>pH 10                                             </a:t>
                </a:r>
                <a:endParaRPr lang="el-GR" dirty="0"/>
              </a:p>
            </p:txBody>
          </p:sp>
          <p:sp>
            <p:nvSpPr>
              <p:cNvPr id="13" name="TextBox 12">
                <a:extLst>
                  <a:ext uri="{FF2B5EF4-FFF2-40B4-BE49-F238E27FC236}">
                    <a16:creationId xmlns:a16="http://schemas.microsoft.com/office/drawing/2014/main" id="{F5924968-ACB3-BBC7-EE2D-445874A67E0A}"/>
                  </a:ext>
                </a:extLst>
              </p:cNvPr>
              <p:cNvSpPr txBox="1"/>
              <p:nvPr/>
            </p:nvSpPr>
            <p:spPr>
              <a:xfrm>
                <a:off x="347649" y="12545984"/>
                <a:ext cx="5463340" cy="369332"/>
              </a:xfrm>
              <a:prstGeom prst="rect">
                <a:avLst/>
              </a:prstGeom>
              <a:noFill/>
            </p:spPr>
            <p:txBody>
              <a:bodyPr wrap="square" rtlCol="0">
                <a:spAutoFit/>
              </a:bodyPr>
              <a:lstStyle/>
              <a:p>
                <a:pPr algn="ctr"/>
                <a:r>
                  <a:rPr lang="el-GR" u="sng" dirty="0"/>
                  <a:t>Μέγιστο Φορτίο Καρβακρόλης</a:t>
                </a:r>
              </a:p>
            </p:txBody>
          </p:sp>
          <p:sp>
            <p:nvSpPr>
              <p:cNvPr id="14" name="Ορθογώνιο: Στρογγύλεμα γωνιών 13">
                <a:extLst>
                  <a:ext uri="{FF2B5EF4-FFF2-40B4-BE49-F238E27FC236}">
                    <a16:creationId xmlns:a16="http://schemas.microsoft.com/office/drawing/2014/main" id="{4767207D-4E2D-EBC0-7140-05948117AB4A}"/>
                  </a:ext>
                </a:extLst>
              </p:cNvPr>
              <p:cNvSpPr/>
              <p:nvPr/>
            </p:nvSpPr>
            <p:spPr>
              <a:xfrm>
                <a:off x="6607398" y="12908502"/>
                <a:ext cx="5019031" cy="4325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2.18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0.01 </a:t>
                </a:r>
                <a:r>
                  <a:rPr lang="en-US" sz="1800" dirty="0">
                    <a:effectLst/>
                    <a:latin typeface="Calibri" panose="020F0502020204030204" pitchFamily="34" charset="0"/>
                    <a:ea typeface="Calibri" panose="020F0502020204030204" pitchFamily="34" charset="0"/>
                    <a:cs typeface="Arial" panose="020B0604020202020204" pitchFamily="34" charset="0"/>
                  </a:rPr>
                  <a:t>mg </a:t>
                </a:r>
                <a:r>
                  <a:rPr lang="el-GR" sz="1800" dirty="0">
                    <a:effectLst/>
                    <a:latin typeface="Calibri" panose="020F0502020204030204" pitchFamily="34" charset="0"/>
                    <a:ea typeface="Calibri" panose="020F0502020204030204" pitchFamily="34" charset="0"/>
                    <a:cs typeface="Arial" panose="020B0604020202020204" pitchFamily="34" charset="0"/>
                  </a:rPr>
                  <a:t>/100 </a:t>
                </a:r>
                <a:r>
                  <a:rPr lang="en-US" sz="1800" dirty="0">
                    <a:effectLst/>
                    <a:latin typeface="Calibri" panose="020F0502020204030204" pitchFamily="34" charset="0"/>
                    <a:ea typeface="Calibri" panose="020F0502020204030204" pitchFamily="34" charset="0"/>
                    <a:cs typeface="Arial" panose="020B0604020202020204" pitchFamily="34" charset="0"/>
                  </a:rPr>
                  <a:t>mg </a:t>
                </a:r>
                <a:r>
                  <a:rPr lang="el-GR" dirty="0"/>
                  <a:t>σε </a:t>
                </a:r>
                <a:r>
                  <a:rPr lang="en-US" dirty="0"/>
                  <a:t>pH 10                                             </a:t>
                </a:r>
                <a:endParaRPr lang="el-GR" dirty="0"/>
              </a:p>
            </p:txBody>
          </p:sp>
          <p:sp>
            <p:nvSpPr>
              <p:cNvPr id="15" name="TextBox 14">
                <a:extLst>
                  <a:ext uri="{FF2B5EF4-FFF2-40B4-BE49-F238E27FC236}">
                    <a16:creationId xmlns:a16="http://schemas.microsoft.com/office/drawing/2014/main" id="{42748236-4802-606D-AD4F-728B85F5AB20}"/>
                  </a:ext>
                </a:extLst>
              </p:cNvPr>
              <p:cNvSpPr txBox="1"/>
              <p:nvPr/>
            </p:nvSpPr>
            <p:spPr>
              <a:xfrm>
                <a:off x="6592284" y="12548283"/>
                <a:ext cx="5008300" cy="377561"/>
              </a:xfrm>
              <a:prstGeom prst="rect">
                <a:avLst/>
              </a:prstGeom>
              <a:noFill/>
            </p:spPr>
            <p:txBody>
              <a:bodyPr wrap="square" rtlCol="0">
                <a:spAutoFit/>
              </a:bodyPr>
              <a:lstStyle/>
              <a:p>
                <a:pPr algn="ctr"/>
                <a:r>
                  <a:rPr lang="el-GR" u="sng" dirty="0"/>
                  <a:t>Μέγιστο Φορτίο Λυκοπενίου</a:t>
                </a:r>
              </a:p>
            </p:txBody>
          </p:sp>
          <p:sp>
            <p:nvSpPr>
              <p:cNvPr id="16" name="TextBox 15">
                <a:extLst>
                  <a:ext uri="{FF2B5EF4-FFF2-40B4-BE49-F238E27FC236}">
                    <a16:creationId xmlns:a16="http://schemas.microsoft.com/office/drawing/2014/main" id="{D2B314C7-124B-4ADA-698D-E21F22503641}"/>
                  </a:ext>
                </a:extLst>
              </p:cNvPr>
              <p:cNvSpPr txBox="1"/>
              <p:nvPr/>
            </p:nvSpPr>
            <p:spPr>
              <a:xfrm>
                <a:off x="32689" y="7724015"/>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1</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40" name="Οβάλ 39">
              <a:extLst>
                <a:ext uri="{FF2B5EF4-FFF2-40B4-BE49-F238E27FC236}">
                  <a16:creationId xmlns:a16="http://schemas.microsoft.com/office/drawing/2014/main" id="{022585B6-9313-D9E5-68C6-D33BD5C0A1B7}"/>
                </a:ext>
              </a:extLst>
            </p:cNvPr>
            <p:cNvSpPr/>
            <p:nvPr/>
          </p:nvSpPr>
          <p:spPr>
            <a:xfrm>
              <a:off x="4151222" y="8541644"/>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1" name="Οβάλ 40">
              <a:extLst>
                <a:ext uri="{FF2B5EF4-FFF2-40B4-BE49-F238E27FC236}">
                  <a16:creationId xmlns:a16="http://schemas.microsoft.com/office/drawing/2014/main" id="{FD8861B5-A346-5B3E-8035-AA0E4A9352FE}"/>
                </a:ext>
              </a:extLst>
            </p:cNvPr>
            <p:cNvSpPr/>
            <p:nvPr/>
          </p:nvSpPr>
          <p:spPr>
            <a:xfrm>
              <a:off x="9805262" y="9047537"/>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extLst>
      <p:ext uri="{BB962C8B-B14F-4D97-AF65-F5344CB8AC3E}">
        <p14:creationId xmlns:p14="http://schemas.microsoft.com/office/powerpoint/2010/main" val="17334163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3" name="TextBox 2">
            <a:extLst>
              <a:ext uri="{FF2B5EF4-FFF2-40B4-BE49-F238E27FC236}">
                <a16:creationId xmlns:a16="http://schemas.microsoft.com/office/drawing/2014/main" id="{59F7AB66-FD2E-099A-FF5F-85ED8BBADBE7}"/>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39" name="Ομάδα 38">
            <a:extLst>
              <a:ext uri="{FF2B5EF4-FFF2-40B4-BE49-F238E27FC236}">
                <a16:creationId xmlns:a16="http://schemas.microsoft.com/office/drawing/2014/main" id="{F3102CE5-89A9-CC96-4242-8BDB4FB9A5F7}"/>
              </a:ext>
            </a:extLst>
          </p:cNvPr>
          <p:cNvGrpSpPr/>
          <p:nvPr/>
        </p:nvGrpSpPr>
        <p:grpSpPr>
          <a:xfrm>
            <a:off x="23088" y="0"/>
            <a:ext cx="12197366" cy="6920289"/>
            <a:chOff x="5166360" y="1151127"/>
            <a:chExt cx="12197366" cy="6920289"/>
          </a:xfrm>
        </p:grpSpPr>
        <p:grpSp>
          <p:nvGrpSpPr>
            <p:cNvPr id="43" name="Ομάδα 42">
              <a:extLst>
                <a:ext uri="{FF2B5EF4-FFF2-40B4-BE49-F238E27FC236}">
                  <a16:creationId xmlns:a16="http://schemas.microsoft.com/office/drawing/2014/main" id="{C75329A7-1991-F74C-939B-B8997215B1B5}"/>
                </a:ext>
              </a:extLst>
            </p:cNvPr>
            <p:cNvGrpSpPr/>
            <p:nvPr/>
          </p:nvGrpSpPr>
          <p:grpSpPr>
            <a:xfrm>
              <a:off x="5166360" y="1151127"/>
              <a:ext cx="12197366" cy="6920289"/>
              <a:chOff x="47282" y="14235082"/>
              <a:chExt cx="12197366" cy="6920289"/>
            </a:xfrm>
          </p:grpSpPr>
          <p:grpSp>
            <p:nvGrpSpPr>
              <p:cNvPr id="46" name="Ομάδα 45">
                <a:extLst>
                  <a:ext uri="{FF2B5EF4-FFF2-40B4-BE49-F238E27FC236}">
                    <a16:creationId xmlns:a16="http://schemas.microsoft.com/office/drawing/2014/main" id="{6A8D7B81-8A8B-E5FC-4FB5-C621ED3ED8B9}"/>
                  </a:ext>
                </a:extLst>
              </p:cNvPr>
              <p:cNvGrpSpPr/>
              <p:nvPr/>
            </p:nvGrpSpPr>
            <p:grpSpPr>
              <a:xfrm>
                <a:off x="47282" y="14897624"/>
                <a:ext cx="12197366" cy="6257747"/>
                <a:chOff x="491490" y="9738071"/>
                <a:chExt cx="12197366" cy="6721130"/>
              </a:xfrm>
            </p:grpSpPr>
            <p:sp>
              <p:nvSpPr>
                <p:cNvPr id="59" name="Ορθογώνιο 58">
                  <a:extLst>
                    <a:ext uri="{FF2B5EF4-FFF2-40B4-BE49-F238E27FC236}">
                      <a16:creationId xmlns:a16="http://schemas.microsoft.com/office/drawing/2014/main" id="{80770C8A-1B22-FB09-9D6D-607051512FE8}"/>
                    </a:ext>
                  </a:extLst>
                </p:cNvPr>
                <p:cNvSpPr/>
                <p:nvPr/>
              </p:nvSpPr>
              <p:spPr>
                <a:xfrm>
                  <a:off x="491490" y="9738071"/>
                  <a:ext cx="12192000" cy="672113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0" name="TextBox 59">
                  <a:extLst>
                    <a:ext uri="{FF2B5EF4-FFF2-40B4-BE49-F238E27FC236}">
                      <a16:creationId xmlns:a16="http://schemas.microsoft.com/office/drawing/2014/main" id="{3549CA07-6D17-0ACF-BF16-675875979313}"/>
                    </a:ext>
                  </a:extLst>
                </p:cNvPr>
                <p:cNvSpPr txBox="1"/>
                <p:nvPr/>
              </p:nvSpPr>
              <p:spPr>
                <a:xfrm>
                  <a:off x="496856" y="9847610"/>
                  <a:ext cx="12192000" cy="707886"/>
                </a:xfrm>
                <a:prstGeom prst="rect">
                  <a:avLst/>
                </a:prstGeom>
                <a:noFill/>
                <a:ln>
                  <a:noFill/>
                </a:ln>
              </p:spPr>
              <p:txBody>
                <a:bodyPr wrap="square" rtlCol="0">
                  <a:spAutoFit/>
                </a:bodyPr>
                <a:lstStyle/>
                <a:p>
                  <a:pPr algn="ctr"/>
                  <a:r>
                    <a:rPr lang="el-GR" sz="4000" i="1" dirty="0">
                      <a:ln>
                        <a:solidFill>
                          <a:srgbClr val="FFC000"/>
                        </a:solidFill>
                      </a:ln>
                      <a:solidFill>
                        <a:srgbClr val="FFC000"/>
                      </a:solidFill>
                      <a:latin typeface="Calibri" panose="020F0502020204030204"/>
                    </a:rPr>
                    <a:t>1 </a:t>
                  </a:r>
                  <a:r>
                    <a:rPr lang="en-US" sz="4000" i="1" dirty="0">
                      <a:ln>
                        <a:solidFill>
                          <a:srgbClr val="FFC000"/>
                        </a:solidFill>
                      </a:ln>
                      <a:solidFill>
                        <a:srgbClr val="FFC000"/>
                      </a:solidFill>
                      <a:latin typeface="Calibri" panose="020F0502020204030204"/>
                    </a:rPr>
                    <a:t>pH</a:t>
                  </a:r>
                  <a:endParaRPr lang="el-GR" sz="4000" i="1" dirty="0">
                    <a:ln>
                      <a:solidFill>
                        <a:srgbClr val="FFC000"/>
                      </a:solidFill>
                    </a:ln>
                    <a:solidFill>
                      <a:srgbClr val="FFC000"/>
                    </a:solidFill>
                    <a:latin typeface="Calibri" panose="020F0502020204030204"/>
                  </a:endParaRPr>
                </a:p>
              </p:txBody>
            </p:sp>
          </p:grpSp>
          <p:grpSp>
            <p:nvGrpSpPr>
              <p:cNvPr id="47" name="Ομάδα 46">
                <a:extLst>
                  <a:ext uri="{FF2B5EF4-FFF2-40B4-BE49-F238E27FC236}">
                    <a16:creationId xmlns:a16="http://schemas.microsoft.com/office/drawing/2014/main" id="{F03F9015-EC59-7F14-752F-5E88EA7B4094}"/>
                  </a:ext>
                </a:extLst>
              </p:cNvPr>
              <p:cNvGrpSpPr/>
              <p:nvPr/>
            </p:nvGrpSpPr>
            <p:grpSpPr>
              <a:xfrm>
                <a:off x="583434" y="15879681"/>
                <a:ext cx="11067774" cy="3049091"/>
                <a:chOff x="1111324" y="11225468"/>
                <a:chExt cx="11067774" cy="3274875"/>
              </a:xfrm>
            </p:grpSpPr>
            <p:pic>
              <p:nvPicPr>
                <p:cNvPr id="57" name="Εικόνα 56">
                  <a:extLst>
                    <a:ext uri="{FF2B5EF4-FFF2-40B4-BE49-F238E27FC236}">
                      <a16:creationId xmlns:a16="http://schemas.microsoft.com/office/drawing/2014/main" id="{DC871AB1-25E7-C52B-BF17-890808C4A84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715758" y="11237927"/>
                  <a:ext cx="5463340" cy="3262416"/>
                </a:xfrm>
                <a:prstGeom prst="rect">
                  <a:avLst/>
                </a:prstGeom>
              </p:spPr>
            </p:pic>
            <p:pic>
              <p:nvPicPr>
                <p:cNvPr id="58" name="Εικόνα 57">
                  <a:extLst>
                    <a:ext uri="{FF2B5EF4-FFF2-40B4-BE49-F238E27FC236}">
                      <a16:creationId xmlns:a16="http://schemas.microsoft.com/office/drawing/2014/main" id="{77FE2229-0FD2-DA13-09F5-618862C81CF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11324" y="11225468"/>
                  <a:ext cx="5463339" cy="3262416"/>
                </a:xfrm>
                <a:prstGeom prst="rect">
                  <a:avLst/>
                </a:prstGeom>
              </p:spPr>
            </p:pic>
          </p:grpSp>
          <p:sp>
            <p:nvSpPr>
              <p:cNvPr id="48" name="Ορθογώνιο 47">
                <a:extLst>
                  <a:ext uri="{FF2B5EF4-FFF2-40B4-BE49-F238E27FC236}">
                    <a16:creationId xmlns:a16="http://schemas.microsoft.com/office/drawing/2014/main" id="{4FDAA825-3FD6-3B29-D5E8-BE0A4AE068DB}"/>
                  </a:ext>
                </a:extLst>
              </p:cNvPr>
              <p:cNvSpPr/>
              <p:nvPr/>
            </p:nvSpPr>
            <p:spPr>
              <a:xfrm>
                <a:off x="1431842" y="14235082"/>
                <a:ext cx="1407648" cy="716454"/>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sp>
            <p:nvSpPr>
              <p:cNvPr id="49" name="TextBox 48">
                <a:extLst>
                  <a:ext uri="{FF2B5EF4-FFF2-40B4-BE49-F238E27FC236}">
                    <a16:creationId xmlns:a16="http://schemas.microsoft.com/office/drawing/2014/main" id="{09259D75-E368-0923-AC33-0C9FA381393C}"/>
                  </a:ext>
                </a:extLst>
              </p:cNvPr>
              <p:cNvSpPr txBox="1"/>
              <p:nvPr/>
            </p:nvSpPr>
            <p:spPr>
              <a:xfrm>
                <a:off x="421648" y="15412410"/>
                <a:ext cx="5463340" cy="369332"/>
              </a:xfrm>
              <a:prstGeom prst="rect">
                <a:avLst/>
              </a:prstGeom>
              <a:noFill/>
            </p:spPr>
            <p:txBody>
              <a:bodyPr wrap="square" rtlCol="0">
                <a:spAutoFit/>
              </a:bodyPr>
              <a:lstStyle/>
              <a:p>
                <a:pPr algn="ctr"/>
                <a:r>
                  <a:rPr lang="el-GR" u="sng" dirty="0"/>
                  <a:t>Αποδοτικότητα Καρβακρόλης</a:t>
                </a:r>
              </a:p>
            </p:txBody>
          </p:sp>
          <p:sp>
            <p:nvSpPr>
              <p:cNvPr id="50" name="TextBox 49">
                <a:extLst>
                  <a:ext uri="{FF2B5EF4-FFF2-40B4-BE49-F238E27FC236}">
                    <a16:creationId xmlns:a16="http://schemas.microsoft.com/office/drawing/2014/main" id="{4AB1D192-1B7E-6237-9769-EDBF6FE53896}"/>
                  </a:ext>
                </a:extLst>
              </p:cNvPr>
              <p:cNvSpPr txBox="1"/>
              <p:nvPr/>
            </p:nvSpPr>
            <p:spPr>
              <a:xfrm>
                <a:off x="6307505" y="15412410"/>
                <a:ext cx="5463340" cy="369332"/>
              </a:xfrm>
              <a:prstGeom prst="rect">
                <a:avLst/>
              </a:prstGeom>
              <a:noFill/>
            </p:spPr>
            <p:txBody>
              <a:bodyPr wrap="square" rtlCol="0">
                <a:spAutoFit/>
              </a:bodyPr>
              <a:lstStyle/>
              <a:p>
                <a:pPr algn="ctr"/>
                <a:r>
                  <a:rPr lang="el-GR" u="sng" dirty="0"/>
                  <a:t>Αποδοτικότητα Λυκοπενίου</a:t>
                </a:r>
              </a:p>
            </p:txBody>
          </p:sp>
          <p:sp>
            <p:nvSpPr>
              <p:cNvPr id="51" name="TextBox 50">
                <a:extLst>
                  <a:ext uri="{FF2B5EF4-FFF2-40B4-BE49-F238E27FC236}">
                    <a16:creationId xmlns:a16="http://schemas.microsoft.com/office/drawing/2014/main" id="{C65F5E4A-AB67-1542-C6ED-707D9CEEB57B}"/>
                  </a:ext>
                </a:extLst>
              </p:cNvPr>
              <p:cNvSpPr txBox="1"/>
              <p:nvPr/>
            </p:nvSpPr>
            <p:spPr>
              <a:xfrm>
                <a:off x="456371" y="19072175"/>
                <a:ext cx="11100489" cy="369332"/>
              </a:xfrm>
              <a:prstGeom prst="rect">
                <a:avLst/>
              </a:prstGeom>
              <a:noFill/>
            </p:spPr>
            <p:txBody>
              <a:bodyPr wrap="square" rtlCol="0">
                <a:spAutoFit/>
              </a:bodyPr>
              <a:lstStyle/>
              <a:p>
                <a:pPr marL="285750" indent="-285750">
                  <a:buFont typeface="Arial" panose="020B0604020202020204" pitchFamily="34" charset="0"/>
                  <a:buChar char="•"/>
                </a:pPr>
                <a:r>
                  <a:rPr lang="el-GR" dirty="0"/>
                  <a:t>Ίδια συμπεριφορά με φορτίο</a:t>
                </a:r>
                <a:endParaRPr lang="en-US" dirty="0"/>
              </a:p>
            </p:txBody>
          </p:sp>
          <p:sp>
            <p:nvSpPr>
              <p:cNvPr id="52" name="Ορθογώνιο: Στρογγύλεμα γωνιών 51">
                <a:extLst>
                  <a:ext uri="{FF2B5EF4-FFF2-40B4-BE49-F238E27FC236}">
                    <a16:creationId xmlns:a16="http://schemas.microsoft.com/office/drawing/2014/main" id="{451447B6-ACF0-1A5F-5B9C-28141852DBB9}"/>
                  </a:ext>
                </a:extLst>
              </p:cNvPr>
              <p:cNvSpPr/>
              <p:nvPr/>
            </p:nvSpPr>
            <p:spPr>
              <a:xfrm>
                <a:off x="629097" y="20161097"/>
                <a:ext cx="5048443" cy="4325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44.42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3.45% </a:t>
                </a:r>
                <a:r>
                  <a:rPr lang="el-GR" dirty="0"/>
                  <a:t>σε </a:t>
                </a:r>
                <a:r>
                  <a:rPr lang="en-US" dirty="0"/>
                  <a:t>pH 10                                             </a:t>
                </a:r>
                <a:endParaRPr lang="el-GR" dirty="0"/>
              </a:p>
            </p:txBody>
          </p:sp>
          <p:sp>
            <p:nvSpPr>
              <p:cNvPr id="53" name="TextBox 52">
                <a:extLst>
                  <a:ext uri="{FF2B5EF4-FFF2-40B4-BE49-F238E27FC236}">
                    <a16:creationId xmlns:a16="http://schemas.microsoft.com/office/drawing/2014/main" id="{DC202E6A-1DA3-E0FE-AF55-0B6D5E7F121B}"/>
                  </a:ext>
                </a:extLst>
              </p:cNvPr>
              <p:cNvSpPr txBox="1"/>
              <p:nvPr/>
            </p:nvSpPr>
            <p:spPr>
              <a:xfrm>
                <a:off x="385330" y="19798579"/>
                <a:ext cx="5463340" cy="369332"/>
              </a:xfrm>
              <a:prstGeom prst="rect">
                <a:avLst/>
              </a:prstGeom>
              <a:noFill/>
            </p:spPr>
            <p:txBody>
              <a:bodyPr wrap="square" rtlCol="0">
                <a:spAutoFit/>
              </a:bodyPr>
              <a:lstStyle/>
              <a:p>
                <a:pPr algn="ctr"/>
                <a:r>
                  <a:rPr lang="el-GR" u="sng" dirty="0"/>
                  <a:t>Μέγιστη Αποδοτικότητα Καρβακρόλης</a:t>
                </a:r>
              </a:p>
            </p:txBody>
          </p:sp>
          <p:sp>
            <p:nvSpPr>
              <p:cNvPr id="54" name="Ορθογώνιο: Στρογγύλεμα γωνιών 53">
                <a:extLst>
                  <a:ext uri="{FF2B5EF4-FFF2-40B4-BE49-F238E27FC236}">
                    <a16:creationId xmlns:a16="http://schemas.microsoft.com/office/drawing/2014/main" id="{10064A1B-276F-043F-C130-DABAC289D6E3}"/>
                  </a:ext>
                </a:extLst>
              </p:cNvPr>
              <p:cNvSpPr/>
              <p:nvPr/>
            </p:nvSpPr>
            <p:spPr>
              <a:xfrm>
                <a:off x="6645079" y="20161097"/>
                <a:ext cx="5019031" cy="4325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49.12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0.84</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dirty="0"/>
                  <a:t>σε </a:t>
                </a:r>
                <a:r>
                  <a:rPr lang="en-US" dirty="0"/>
                  <a:t>pH 10                                             </a:t>
                </a:r>
                <a:endParaRPr lang="el-GR" dirty="0"/>
              </a:p>
            </p:txBody>
          </p:sp>
          <p:sp>
            <p:nvSpPr>
              <p:cNvPr id="55" name="TextBox 54">
                <a:extLst>
                  <a:ext uri="{FF2B5EF4-FFF2-40B4-BE49-F238E27FC236}">
                    <a16:creationId xmlns:a16="http://schemas.microsoft.com/office/drawing/2014/main" id="{D0A8C03B-3D77-DA9D-880C-CE12A13A5948}"/>
                  </a:ext>
                </a:extLst>
              </p:cNvPr>
              <p:cNvSpPr txBox="1"/>
              <p:nvPr/>
            </p:nvSpPr>
            <p:spPr>
              <a:xfrm>
                <a:off x="6629965" y="19800878"/>
                <a:ext cx="5008300" cy="377561"/>
              </a:xfrm>
              <a:prstGeom prst="rect">
                <a:avLst/>
              </a:prstGeom>
              <a:noFill/>
            </p:spPr>
            <p:txBody>
              <a:bodyPr wrap="square" rtlCol="0">
                <a:spAutoFit/>
              </a:bodyPr>
              <a:lstStyle/>
              <a:p>
                <a:pPr algn="ctr"/>
                <a:r>
                  <a:rPr lang="el-GR" u="sng" dirty="0"/>
                  <a:t>Μέγιστη Αποδοτικότητα Λυκοπενίου</a:t>
                </a:r>
              </a:p>
            </p:txBody>
          </p:sp>
          <p:sp>
            <p:nvSpPr>
              <p:cNvPr id="56" name="TextBox 55">
                <a:extLst>
                  <a:ext uri="{FF2B5EF4-FFF2-40B4-BE49-F238E27FC236}">
                    <a16:creationId xmlns:a16="http://schemas.microsoft.com/office/drawing/2014/main" id="{E50D68B3-231F-0908-4DC2-20184DE5A92A}"/>
                  </a:ext>
                </a:extLst>
              </p:cNvPr>
              <p:cNvSpPr txBox="1"/>
              <p:nvPr/>
            </p:nvSpPr>
            <p:spPr>
              <a:xfrm>
                <a:off x="60769" y="1488979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2</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44" name="Οβάλ 43">
              <a:extLst>
                <a:ext uri="{FF2B5EF4-FFF2-40B4-BE49-F238E27FC236}">
                  <a16:creationId xmlns:a16="http://schemas.microsoft.com/office/drawing/2014/main" id="{0D5500ED-C045-BBC3-3ED8-53511E60B3C0}"/>
                </a:ext>
              </a:extLst>
            </p:cNvPr>
            <p:cNvSpPr/>
            <p:nvPr/>
          </p:nvSpPr>
          <p:spPr>
            <a:xfrm>
              <a:off x="9370930" y="3349560"/>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5" name="Οβάλ 44">
              <a:extLst>
                <a:ext uri="{FF2B5EF4-FFF2-40B4-BE49-F238E27FC236}">
                  <a16:creationId xmlns:a16="http://schemas.microsoft.com/office/drawing/2014/main" id="{39C85562-61F0-33DA-0D6C-959416EED911}"/>
                </a:ext>
              </a:extLst>
            </p:cNvPr>
            <p:cNvSpPr/>
            <p:nvPr/>
          </p:nvSpPr>
          <p:spPr>
            <a:xfrm>
              <a:off x="14958114" y="323895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42" name="Ομάδα 41">
            <a:extLst>
              <a:ext uri="{FF2B5EF4-FFF2-40B4-BE49-F238E27FC236}">
                <a16:creationId xmlns:a16="http://schemas.microsoft.com/office/drawing/2014/main" id="{84C10E29-4815-447A-496E-87D0E44B885F}"/>
              </a:ext>
            </a:extLst>
          </p:cNvPr>
          <p:cNvGrpSpPr/>
          <p:nvPr/>
        </p:nvGrpSpPr>
        <p:grpSpPr>
          <a:xfrm>
            <a:off x="6178" y="0"/>
            <a:ext cx="12197366" cy="6974201"/>
            <a:chOff x="0" y="6857999"/>
            <a:chExt cx="12197366" cy="6974201"/>
          </a:xfrm>
        </p:grpSpPr>
        <p:grpSp>
          <p:nvGrpSpPr>
            <p:cNvPr id="5" name="Ομάδα 4">
              <a:extLst>
                <a:ext uri="{FF2B5EF4-FFF2-40B4-BE49-F238E27FC236}">
                  <a16:creationId xmlns:a16="http://schemas.microsoft.com/office/drawing/2014/main" id="{9A08A784-AAB6-439F-83CB-5F5695F4FF1B}"/>
                </a:ext>
              </a:extLst>
            </p:cNvPr>
            <p:cNvGrpSpPr/>
            <p:nvPr/>
          </p:nvGrpSpPr>
          <p:grpSpPr>
            <a:xfrm>
              <a:off x="0" y="6857999"/>
              <a:ext cx="12197366" cy="6974201"/>
              <a:chOff x="9601" y="6928575"/>
              <a:chExt cx="12197366" cy="6974201"/>
            </a:xfrm>
          </p:grpSpPr>
          <p:grpSp>
            <p:nvGrpSpPr>
              <p:cNvPr id="6" name="Ομάδα 5">
                <a:extLst>
                  <a:ext uri="{FF2B5EF4-FFF2-40B4-BE49-F238E27FC236}">
                    <a16:creationId xmlns:a16="http://schemas.microsoft.com/office/drawing/2014/main" id="{5D635B12-FEDD-1400-B985-E2A97DED3A40}"/>
                  </a:ext>
                </a:extLst>
              </p:cNvPr>
              <p:cNvGrpSpPr/>
              <p:nvPr/>
            </p:nvGrpSpPr>
            <p:grpSpPr>
              <a:xfrm>
                <a:off x="9601" y="7645029"/>
                <a:ext cx="12197366" cy="6257747"/>
                <a:chOff x="491490" y="9738071"/>
                <a:chExt cx="12197366" cy="6721130"/>
              </a:xfrm>
            </p:grpSpPr>
            <p:sp>
              <p:nvSpPr>
                <p:cNvPr id="19" name="Ορθογώνιο 18">
                  <a:extLst>
                    <a:ext uri="{FF2B5EF4-FFF2-40B4-BE49-F238E27FC236}">
                      <a16:creationId xmlns:a16="http://schemas.microsoft.com/office/drawing/2014/main" id="{4E1E16D6-0872-2DC8-96F8-A756B4F70F42}"/>
                    </a:ext>
                  </a:extLst>
                </p:cNvPr>
                <p:cNvSpPr/>
                <p:nvPr/>
              </p:nvSpPr>
              <p:spPr>
                <a:xfrm>
                  <a:off x="491490" y="9738071"/>
                  <a:ext cx="12192000" cy="672113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TextBox 19">
                  <a:extLst>
                    <a:ext uri="{FF2B5EF4-FFF2-40B4-BE49-F238E27FC236}">
                      <a16:creationId xmlns:a16="http://schemas.microsoft.com/office/drawing/2014/main" id="{3BF9DA9A-0C6E-D79C-0607-82E6CA69F4CF}"/>
                    </a:ext>
                  </a:extLst>
                </p:cNvPr>
                <p:cNvSpPr txBox="1"/>
                <p:nvPr/>
              </p:nvSpPr>
              <p:spPr>
                <a:xfrm>
                  <a:off x="496856" y="9847610"/>
                  <a:ext cx="12192000" cy="707886"/>
                </a:xfrm>
                <a:prstGeom prst="rect">
                  <a:avLst/>
                </a:prstGeom>
                <a:noFill/>
                <a:ln>
                  <a:noFill/>
                </a:ln>
              </p:spPr>
              <p:txBody>
                <a:bodyPr wrap="square" rtlCol="0">
                  <a:spAutoFit/>
                </a:bodyPr>
                <a:lstStyle/>
                <a:p>
                  <a:pPr algn="ctr"/>
                  <a:r>
                    <a:rPr lang="el-GR" sz="4000" i="1" dirty="0">
                      <a:ln>
                        <a:solidFill>
                          <a:srgbClr val="FFC000"/>
                        </a:solidFill>
                      </a:ln>
                      <a:solidFill>
                        <a:srgbClr val="FFC000"/>
                      </a:solidFill>
                      <a:latin typeface="Calibri" panose="020F0502020204030204"/>
                    </a:rPr>
                    <a:t>1 </a:t>
                  </a:r>
                  <a:r>
                    <a:rPr lang="en-US" sz="4000" i="1" dirty="0">
                      <a:ln>
                        <a:solidFill>
                          <a:srgbClr val="FFC000"/>
                        </a:solidFill>
                      </a:ln>
                      <a:solidFill>
                        <a:srgbClr val="FFC000"/>
                      </a:solidFill>
                      <a:latin typeface="Calibri" panose="020F0502020204030204"/>
                    </a:rPr>
                    <a:t>pH</a:t>
                  </a:r>
                  <a:endParaRPr lang="el-GR" sz="4000" i="1" dirty="0">
                    <a:ln>
                      <a:solidFill>
                        <a:srgbClr val="FFC000"/>
                      </a:solidFill>
                    </a:ln>
                    <a:solidFill>
                      <a:srgbClr val="FFC000"/>
                    </a:solidFill>
                    <a:latin typeface="Calibri" panose="020F0502020204030204"/>
                  </a:endParaRPr>
                </a:p>
              </p:txBody>
            </p:sp>
          </p:grpSp>
          <p:grpSp>
            <p:nvGrpSpPr>
              <p:cNvPr id="7" name="Ομάδα 6">
                <a:extLst>
                  <a:ext uri="{FF2B5EF4-FFF2-40B4-BE49-F238E27FC236}">
                    <a16:creationId xmlns:a16="http://schemas.microsoft.com/office/drawing/2014/main" id="{8EF81814-14A9-AFB1-8D07-6FA720C402E9}"/>
                  </a:ext>
                </a:extLst>
              </p:cNvPr>
              <p:cNvGrpSpPr/>
              <p:nvPr/>
            </p:nvGrpSpPr>
            <p:grpSpPr>
              <a:xfrm>
                <a:off x="545754" y="8589545"/>
                <a:ext cx="11080675" cy="3064684"/>
                <a:chOff x="1111325" y="11185146"/>
                <a:chExt cx="11080675" cy="3291622"/>
              </a:xfrm>
            </p:grpSpPr>
            <p:pic>
              <p:nvPicPr>
                <p:cNvPr id="17" name="Εικόνα 16">
                  <a:extLst>
                    <a:ext uri="{FF2B5EF4-FFF2-40B4-BE49-F238E27FC236}">
                      <a16:creationId xmlns:a16="http://schemas.microsoft.com/office/drawing/2014/main" id="{542CD71F-B6FF-515A-7B5B-E5D0C7CA8B73}"/>
                    </a:ext>
                  </a:extLst>
                </p:cNvPr>
                <p:cNvPicPr>
                  <a:picLocks noChangeAspect="1"/>
                </p:cNvPicPr>
                <p:nvPr/>
              </p:nvPicPr>
              <p:blipFill>
                <a:blip r:embed="rId6"/>
                <a:stretch>
                  <a:fillRect/>
                </a:stretch>
              </p:blipFill>
              <p:spPr>
                <a:xfrm>
                  <a:off x="6739417" y="11185146"/>
                  <a:ext cx="5452583" cy="3291621"/>
                </a:xfrm>
                <a:prstGeom prst="rect">
                  <a:avLst/>
                </a:prstGeom>
              </p:spPr>
            </p:pic>
            <p:pic>
              <p:nvPicPr>
                <p:cNvPr id="18" name="Εικόνα 17">
                  <a:extLst>
                    <a:ext uri="{FF2B5EF4-FFF2-40B4-BE49-F238E27FC236}">
                      <a16:creationId xmlns:a16="http://schemas.microsoft.com/office/drawing/2014/main" id="{8857483E-7462-6EE1-F9A4-6610D53FB30F}"/>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11325" y="11209105"/>
                  <a:ext cx="5412892" cy="3267663"/>
                </a:xfrm>
                <a:prstGeom prst="rect">
                  <a:avLst/>
                </a:prstGeom>
              </p:spPr>
            </p:pic>
          </p:grpSp>
          <p:sp>
            <p:nvSpPr>
              <p:cNvPr id="8" name="Ορθογώνιο 7">
                <a:extLst>
                  <a:ext uri="{FF2B5EF4-FFF2-40B4-BE49-F238E27FC236}">
                    <a16:creationId xmlns:a16="http://schemas.microsoft.com/office/drawing/2014/main" id="{95EAC4A5-674B-C089-3614-6EDE6315A9C2}"/>
                  </a:ext>
                </a:extLst>
              </p:cNvPr>
              <p:cNvSpPr/>
              <p:nvPr/>
            </p:nvSpPr>
            <p:spPr>
              <a:xfrm>
                <a:off x="9601" y="6928575"/>
                <a:ext cx="1407648" cy="716454"/>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i="1" dirty="0">
                    <a:ln>
                      <a:solidFill>
                        <a:srgbClr val="FFC000"/>
                      </a:solidFill>
                    </a:ln>
                    <a:solidFill>
                      <a:srgbClr val="FFC000"/>
                    </a:solidFill>
                    <a:latin typeface="Calibri" panose="020F0502020204030204"/>
                  </a:rPr>
                  <a:t>A</a:t>
                </a:r>
                <a:endParaRPr lang="el-GR" sz="4000" i="1" dirty="0">
                  <a:ln>
                    <a:solidFill>
                      <a:srgbClr val="FFC000"/>
                    </a:solidFill>
                  </a:ln>
                  <a:solidFill>
                    <a:srgbClr val="FFC000"/>
                  </a:solidFill>
                  <a:latin typeface="Calibri" panose="020F0502020204030204"/>
                </a:endParaRPr>
              </a:p>
            </p:txBody>
          </p:sp>
          <p:sp>
            <p:nvSpPr>
              <p:cNvPr id="9" name="TextBox 8">
                <a:extLst>
                  <a:ext uri="{FF2B5EF4-FFF2-40B4-BE49-F238E27FC236}">
                    <a16:creationId xmlns:a16="http://schemas.microsoft.com/office/drawing/2014/main" id="{334DB79B-FDD2-B4F7-15C2-3CA32B9B9A2A}"/>
                  </a:ext>
                </a:extLst>
              </p:cNvPr>
              <p:cNvSpPr txBox="1"/>
              <p:nvPr/>
            </p:nvSpPr>
            <p:spPr>
              <a:xfrm>
                <a:off x="520530" y="8159815"/>
                <a:ext cx="5463340" cy="369332"/>
              </a:xfrm>
              <a:prstGeom prst="rect">
                <a:avLst/>
              </a:prstGeom>
              <a:noFill/>
            </p:spPr>
            <p:txBody>
              <a:bodyPr wrap="square" rtlCol="0">
                <a:spAutoFit/>
              </a:bodyPr>
              <a:lstStyle/>
              <a:p>
                <a:pPr algn="ctr"/>
                <a:r>
                  <a:rPr lang="el-GR" u="sng" dirty="0"/>
                  <a:t>Φορτίο Καρβακρόλης</a:t>
                </a:r>
              </a:p>
            </p:txBody>
          </p:sp>
          <p:sp>
            <p:nvSpPr>
              <p:cNvPr id="10" name="TextBox 9">
                <a:extLst>
                  <a:ext uri="{FF2B5EF4-FFF2-40B4-BE49-F238E27FC236}">
                    <a16:creationId xmlns:a16="http://schemas.microsoft.com/office/drawing/2014/main" id="{350FBC39-3D8D-10A3-5967-CCEF4564941C}"/>
                  </a:ext>
                </a:extLst>
              </p:cNvPr>
              <p:cNvSpPr txBox="1"/>
              <p:nvPr/>
            </p:nvSpPr>
            <p:spPr>
              <a:xfrm>
                <a:off x="6364764" y="8159815"/>
                <a:ext cx="5463340" cy="369332"/>
              </a:xfrm>
              <a:prstGeom prst="rect">
                <a:avLst/>
              </a:prstGeom>
              <a:noFill/>
            </p:spPr>
            <p:txBody>
              <a:bodyPr wrap="square" rtlCol="0">
                <a:spAutoFit/>
              </a:bodyPr>
              <a:lstStyle/>
              <a:p>
                <a:pPr algn="ctr"/>
                <a:r>
                  <a:rPr lang="el-GR" u="sng" dirty="0"/>
                  <a:t>Φορτίο Λυκοπενίου</a:t>
                </a:r>
              </a:p>
            </p:txBody>
          </p:sp>
          <p:sp>
            <p:nvSpPr>
              <p:cNvPr id="11" name="TextBox 10">
                <a:extLst>
                  <a:ext uri="{FF2B5EF4-FFF2-40B4-BE49-F238E27FC236}">
                    <a16:creationId xmlns:a16="http://schemas.microsoft.com/office/drawing/2014/main" id="{BCAA9A5C-82A0-8A57-42D8-5BA65489F75D}"/>
                  </a:ext>
                </a:extLst>
              </p:cNvPr>
              <p:cNvSpPr txBox="1"/>
              <p:nvPr/>
            </p:nvSpPr>
            <p:spPr>
              <a:xfrm>
                <a:off x="441628" y="11622654"/>
                <a:ext cx="11100489" cy="923330"/>
              </a:xfrm>
              <a:prstGeom prst="rect">
                <a:avLst/>
              </a:prstGeom>
              <a:noFill/>
            </p:spPr>
            <p:txBody>
              <a:bodyPr wrap="square" rtlCol="0">
                <a:spAutoFit/>
              </a:bodyPr>
              <a:lstStyle/>
              <a:p>
                <a:pPr marL="285750" indent="-285750">
                  <a:buFont typeface="Arial" panose="020B0604020202020204" pitchFamily="34" charset="0"/>
                  <a:buChar char="•"/>
                </a:pPr>
                <a:r>
                  <a:rPr lang="el-GR" dirty="0"/>
                  <a:t>Σταδιακή αύξηση μέχρι επίτευξης μεγίστου, λόγω αύξησης διαπερατότητας μεμβράνης</a:t>
                </a:r>
              </a:p>
              <a:p>
                <a:pPr marL="285750" indent="-285750">
                  <a:buFont typeface="Arial" panose="020B0604020202020204" pitchFamily="34" charset="0"/>
                  <a:buChar char="•"/>
                </a:pPr>
                <a:r>
                  <a:rPr lang="el-GR" dirty="0"/>
                  <a:t>Έπειτα απότομη μείωση λόγω απελευθερώσεις πρωτεϊνών και ιονισμού των μορίων τους </a:t>
                </a:r>
              </a:p>
              <a:p>
                <a:pPr marL="285750" indent="-285750">
                  <a:buFont typeface="Arial" panose="020B0604020202020204" pitchFamily="34" charset="0"/>
                  <a:buChar char="•"/>
                </a:pPr>
                <a:r>
                  <a:rPr lang="el-GR" dirty="0"/>
                  <a:t>Διαφορετική ένταση διακυμάνσεων λόγω </a:t>
                </a:r>
                <a:r>
                  <a:rPr lang="en-US" dirty="0"/>
                  <a:t>Mr (</a:t>
                </a:r>
                <a:r>
                  <a:rPr lang="el-GR" dirty="0"/>
                  <a:t>Καρβακρόλη: 150.2</a:t>
                </a:r>
                <a:r>
                  <a:rPr lang="en-US" dirty="0"/>
                  <a:t>g/mol, </a:t>
                </a:r>
                <a:r>
                  <a:rPr lang="el-GR" dirty="0"/>
                  <a:t>λυκοπένιο 536.9</a:t>
                </a:r>
                <a:r>
                  <a:rPr lang="en-US" dirty="0"/>
                  <a:t>g/mol)</a:t>
                </a:r>
              </a:p>
            </p:txBody>
          </p:sp>
          <p:sp>
            <p:nvSpPr>
              <p:cNvPr id="12" name="Ορθογώνιο: Στρογγύλεμα γωνιών 11">
                <a:extLst>
                  <a:ext uri="{FF2B5EF4-FFF2-40B4-BE49-F238E27FC236}">
                    <a16:creationId xmlns:a16="http://schemas.microsoft.com/office/drawing/2014/main" id="{2C695E07-C919-B826-3C06-FA76B0522C40}"/>
                  </a:ext>
                </a:extLst>
              </p:cNvPr>
              <p:cNvSpPr/>
              <p:nvPr/>
            </p:nvSpPr>
            <p:spPr>
              <a:xfrm>
                <a:off x="591416" y="12908502"/>
                <a:ext cx="5048443" cy="4325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27.58 ± 2.14 </a:t>
                </a:r>
                <a:r>
                  <a:rPr lang="en-US" sz="1800"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/100</a:t>
                </a:r>
                <a:r>
                  <a:rPr lang="en-US" sz="1800" dirty="0">
                    <a:effectLst/>
                    <a:latin typeface="Calibri" panose="020F0502020204030204" pitchFamily="34" charset="0"/>
                    <a:ea typeface="Calibri" panose="020F0502020204030204" pitchFamily="34" charset="0"/>
                    <a:cs typeface="Arial" panose="020B0604020202020204" pitchFamily="34" charset="0"/>
                  </a:rPr>
                  <a:t>mg </a:t>
                </a:r>
                <a:r>
                  <a:rPr lang="el-GR" dirty="0"/>
                  <a:t> σε </a:t>
                </a:r>
                <a:r>
                  <a:rPr lang="en-US" dirty="0"/>
                  <a:t>pH 10                                             </a:t>
                </a:r>
                <a:endParaRPr lang="el-GR" dirty="0"/>
              </a:p>
            </p:txBody>
          </p:sp>
          <p:sp>
            <p:nvSpPr>
              <p:cNvPr id="13" name="TextBox 12">
                <a:extLst>
                  <a:ext uri="{FF2B5EF4-FFF2-40B4-BE49-F238E27FC236}">
                    <a16:creationId xmlns:a16="http://schemas.microsoft.com/office/drawing/2014/main" id="{F5924968-ACB3-BBC7-EE2D-445874A67E0A}"/>
                  </a:ext>
                </a:extLst>
              </p:cNvPr>
              <p:cNvSpPr txBox="1"/>
              <p:nvPr/>
            </p:nvSpPr>
            <p:spPr>
              <a:xfrm>
                <a:off x="347649" y="12545984"/>
                <a:ext cx="5463340" cy="369332"/>
              </a:xfrm>
              <a:prstGeom prst="rect">
                <a:avLst/>
              </a:prstGeom>
              <a:noFill/>
            </p:spPr>
            <p:txBody>
              <a:bodyPr wrap="square" rtlCol="0">
                <a:spAutoFit/>
              </a:bodyPr>
              <a:lstStyle/>
              <a:p>
                <a:pPr algn="ctr"/>
                <a:r>
                  <a:rPr lang="el-GR" u="sng" dirty="0"/>
                  <a:t>Μέγιστο Φορτίο Καρβακρόλης</a:t>
                </a:r>
              </a:p>
            </p:txBody>
          </p:sp>
          <p:sp>
            <p:nvSpPr>
              <p:cNvPr id="14" name="Ορθογώνιο: Στρογγύλεμα γωνιών 13">
                <a:extLst>
                  <a:ext uri="{FF2B5EF4-FFF2-40B4-BE49-F238E27FC236}">
                    <a16:creationId xmlns:a16="http://schemas.microsoft.com/office/drawing/2014/main" id="{4767207D-4E2D-EBC0-7140-05948117AB4A}"/>
                  </a:ext>
                </a:extLst>
              </p:cNvPr>
              <p:cNvSpPr/>
              <p:nvPr/>
            </p:nvSpPr>
            <p:spPr>
              <a:xfrm>
                <a:off x="6607398" y="12908502"/>
                <a:ext cx="5019031" cy="4325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2.18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0.01 </a:t>
                </a:r>
                <a:r>
                  <a:rPr lang="en-US" sz="1800" dirty="0">
                    <a:effectLst/>
                    <a:latin typeface="Calibri" panose="020F0502020204030204" pitchFamily="34" charset="0"/>
                    <a:ea typeface="Calibri" panose="020F0502020204030204" pitchFamily="34" charset="0"/>
                    <a:cs typeface="Arial" panose="020B0604020202020204" pitchFamily="34" charset="0"/>
                  </a:rPr>
                  <a:t>mg </a:t>
                </a:r>
                <a:r>
                  <a:rPr lang="el-GR" sz="1800" dirty="0">
                    <a:effectLst/>
                    <a:latin typeface="Calibri" panose="020F0502020204030204" pitchFamily="34" charset="0"/>
                    <a:ea typeface="Calibri" panose="020F0502020204030204" pitchFamily="34" charset="0"/>
                    <a:cs typeface="Arial" panose="020B0604020202020204" pitchFamily="34" charset="0"/>
                  </a:rPr>
                  <a:t>/100 </a:t>
                </a:r>
                <a:r>
                  <a:rPr lang="en-US" sz="1800" dirty="0">
                    <a:effectLst/>
                    <a:latin typeface="Calibri" panose="020F0502020204030204" pitchFamily="34" charset="0"/>
                    <a:ea typeface="Calibri" panose="020F0502020204030204" pitchFamily="34" charset="0"/>
                    <a:cs typeface="Arial" panose="020B0604020202020204" pitchFamily="34" charset="0"/>
                  </a:rPr>
                  <a:t>mg </a:t>
                </a:r>
                <a:r>
                  <a:rPr lang="el-GR" dirty="0"/>
                  <a:t>σε </a:t>
                </a:r>
                <a:r>
                  <a:rPr lang="en-US" dirty="0"/>
                  <a:t>pH 10                                             </a:t>
                </a:r>
                <a:endParaRPr lang="el-GR" dirty="0"/>
              </a:p>
            </p:txBody>
          </p:sp>
          <p:sp>
            <p:nvSpPr>
              <p:cNvPr id="15" name="TextBox 14">
                <a:extLst>
                  <a:ext uri="{FF2B5EF4-FFF2-40B4-BE49-F238E27FC236}">
                    <a16:creationId xmlns:a16="http://schemas.microsoft.com/office/drawing/2014/main" id="{42748236-4802-606D-AD4F-728B85F5AB20}"/>
                  </a:ext>
                </a:extLst>
              </p:cNvPr>
              <p:cNvSpPr txBox="1"/>
              <p:nvPr/>
            </p:nvSpPr>
            <p:spPr>
              <a:xfrm>
                <a:off x="6592284" y="12548283"/>
                <a:ext cx="5008300" cy="377561"/>
              </a:xfrm>
              <a:prstGeom prst="rect">
                <a:avLst/>
              </a:prstGeom>
              <a:noFill/>
            </p:spPr>
            <p:txBody>
              <a:bodyPr wrap="square" rtlCol="0">
                <a:spAutoFit/>
              </a:bodyPr>
              <a:lstStyle/>
              <a:p>
                <a:pPr algn="ctr"/>
                <a:r>
                  <a:rPr lang="el-GR" u="sng" dirty="0"/>
                  <a:t>Μέγιστο Φορτίο Λυκοπενίου</a:t>
                </a:r>
              </a:p>
            </p:txBody>
          </p:sp>
          <p:sp>
            <p:nvSpPr>
              <p:cNvPr id="16" name="TextBox 15">
                <a:extLst>
                  <a:ext uri="{FF2B5EF4-FFF2-40B4-BE49-F238E27FC236}">
                    <a16:creationId xmlns:a16="http://schemas.microsoft.com/office/drawing/2014/main" id="{D2B314C7-124B-4ADA-698D-E21F22503641}"/>
                  </a:ext>
                </a:extLst>
              </p:cNvPr>
              <p:cNvSpPr txBox="1"/>
              <p:nvPr/>
            </p:nvSpPr>
            <p:spPr>
              <a:xfrm>
                <a:off x="32689" y="7724015"/>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1</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40" name="Οβάλ 39">
              <a:extLst>
                <a:ext uri="{FF2B5EF4-FFF2-40B4-BE49-F238E27FC236}">
                  <a16:creationId xmlns:a16="http://schemas.microsoft.com/office/drawing/2014/main" id="{022585B6-9313-D9E5-68C6-D33BD5C0A1B7}"/>
                </a:ext>
              </a:extLst>
            </p:cNvPr>
            <p:cNvSpPr/>
            <p:nvPr/>
          </p:nvSpPr>
          <p:spPr>
            <a:xfrm>
              <a:off x="4151222" y="8541644"/>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1" name="Οβάλ 40">
              <a:extLst>
                <a:ext uri="{FF2B5EF4-FFF2-40B4-BE49-F238E27FC236}">
                  <a16:creationId xmlns:a16="http://schemas.microsoft.com/office/drawing/2014/main" id="{FD8861B5-A346-5B3E-8035-AA0E4A9352FE}"/>
                </a:ext>
              </a:extLst>
            </p:cNvPr>
            <p:cNvSpPr/>
            <p:nvPr/>
          </p:nvSpPr>
          <p:spPr>
            <a:xfrm>
              <a:off x="9805262" y="9047537"/>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extLst>
      <p:ext uri="{BB962C8B-B14F-4D97-AF65-F5344CB8AC3E}">
        <p14:creationId xmlns:p14="http://schemas.microsoft.com/office/powerpoint/2010/main" val="2888413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561" name="TextBox 560">
            <a:extLst>
              <a:ext uri="{FF2B5EF4-FFF2-40B4-BE49-F238E27FC236}">
                <a16:creationId xmlns:a16="http://schemas.microsoft.com/office/drawing/2014/main" id="{18317C19-E9C7-B835-E8B6-9F688FB0FEB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38" name="Ομάδα 37">
            <a:extLst>
              <a:ext uri="{FF2B5EF4-FFF2-40B4-BE49-F238E27FC236}">
                <a16:creationId xmlns:a16="http://schemas.microsoft.com/office/drawing/2014/main" id="{0796D918-F5C2-205A-153C-CEEE2342618C}"/>
              </a:ext>
            </a:extLst>
          </p:cNvPr>
          <p:cNvGrpSpPr/>
          <p:nvPr/>
        </p:nvGrpSpPr>
        <p:grpSpPr>
          <a:xfrm>
            <a:off x="23088" y="0"/>
            <a:ext cx="12197366" cy="6920289"/>
            <a:chOff x="5166360" y="1151127"/>
            <a:chExt cx="12197366" cy="6920289"/>
          </a:xfrm>
        </p:grpSpPr>
        <p:grpSp>
          <p:nvGrpSpPr>
            <p:cNvPr id="21" name="Ομάδα 20">
              <a:extLst>
                <a:ext uri="{FF2B5EF4-FFF2-40B4-BE49-F238E27FC236}">
                  <a16:creationId xmlns:a16="http://schemas.microsoft.com/office/drawing/2014/main" id="{F51C7810-49B9-0C44-7112-6D31B30F2267}"/>
                </a:ext>
              </a:extLst>
            </p:cNvPr>
            <p:cNvGrpSpPr/>
            <p:nvPr/>
          </p:nvGrpSpPr>
          <p:grpSpPr>
            <a:xfrm>
              <a:off x="5166360" y="1151127"/>
              <a:ext cx="12197366" cy="6920289"/>
              <a:chOff x="47282" y="14235082"/>
              <a:chExt cx="12197366" cy="6920289"/>
            </a:xfrm>
          </p:grpSpPr>
          <p:grpSp>
            <p:nvGrpSpPr>
              <p:cNvPr id="22" name="Ομάδα 21">
                <a:extLst>
                  <a:ext uri="{FF2B5EF4-FFF2-40B4-BE49-F238E27FC236}">
                    <a16:creationId xmlns:a16="http://schemas.microsoft.com/office/drawing/2014/main" id="{494C80DA-A169-1FC4-807D-6997BB795E5F}"/>
                  </a:ext>
                </a:extLst>
              </p:cNvPr>
              <p:cNvGrpSpPr/>
              <p:nvPr/>
            </p:nvGrpSpPr>
            <p:grpSpPr>
              <a:xfrm>
                <a:off x="47282" y="14897624"/>
                <a:ext cx="12197366" cy="6257747"/>
                <a:chOff x="491490" y="9738071"/>
                <a:chExt cx="12197366" cy="6721130"/>
              </a:xfrm>
            </p:grpSpPr>
            <p:sp>
              <p:nvSpPr>
                <p:cNvPr id="35" name="Ορθογώνιο 34">
                  <a:extLst>
                    <a:ext uri="{FF2B5EF4-FFF2-40B4-BE49-F238E27FC236}">
                      <a16:creationId xmlns:a16="http://schemas.microsoft.com/office/drawing/2014/main" id="{04B66697-4017-AF1F-C775-A993BF56A5FD}"/>
                    </a:ext>
                  </a:extLst>
                </p:cNvPr>
                <p:cNvSpPr/>
                <p:nvPr/>
              </p:nvSpPr>
              <p:spPr>
                <a:xfrm>
                  <a:off x="491490" y="9738071"/>
                  <a:ext cx="12192000" cy="672113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6" name="TextBox 35">
                  <a:extLst>
                    <a:ext uri="{FF2B5EF4-FFF2-40B4-BE49-F238E27FC236}">
                      <a16:creationId xmlns:a16="http://schemas.microsoft.com/office/drawing/2014/main" id="{DAE59CF1-F23D-3E57-7C09-4485FC580635}"/>
                    </a:ext>
                  </a:extLst>
                </p:cNvPr>
                <p:cNvSpPr txBox="1"/>
                <p:nvPr/>
              </p:nvSpPr>
              <p:spPr>
                <a:xfrm>
                  <a:off x="496856" y="9847610"/>
                  <a:ext cx="12192000" cy="707886"/>
                </a:xfrm>
                <a:prstGeom prst="rect">
                  <a:avLst/>
                </a:prstGeom>
                <a:noFill/>
                <a:ln>
                  <a:noFill/>
                </a:ln>
              </p:spPr>
              <p:txBody>
                <a:bodyPr wrap="square" rtlCol="0">
                  <a:spAutoFit/>
                </a:bodyPr>
                <a:lstStyle/>
                <a:p>
                  <a:pPr algn="ctr"/>
                  <a:r>
                    <a:rPr lang="el-GR" sz="4000" i="1" dirty="0">
                      <a:ln>
                        <a:solidFill>
                          <a:srgbClr val="FFC000"/>
                        </a:solidFill>
                      </a:ln>
                      <a:solidFill>
                        <a:srgbClr val="FFC000"/>
                      </a:solidFill>
                      <a:latin typeface="Calibri" panose="020F0502020204030204"/>
                    </a:rPr>
                    <a:t>1 </a:t>
                  </a:r>
                  <a:r>
                    <a:rPr lang="en-US" sz="4000" i="1" dirty="0">
                      <a:ln>
                        <a:solidFill>
                          <a:srgbClr val="FFC000"/>
                        </a:solidFill>
                      </a:ln>
                      <a:solidFill>
                        <a:srgbClr val="FFC000"/>
                      </a:solidFill>
                      <a:latin typeface="Calibri" panose="020F0502020204030204"/>
                    </a:rPr>
                    <a:t>pH</a:t>
                  </a:r>
                  <a:endParaRPr lang="el-GR" sz="4000" i="1" dirty="0">
                    <a:ln>
                      <a:solidFill>
                        <a:srgbClr val="FFC000"/>
                      </a:solidFill>
                    </a:ln>
                    <a:solidFill>
                      <a:srgbClr val="FFC000"/>
                    </a:solidFill>
                    <a:latin typeface="Calibri" panose="020F0502020204030204"/>
                  </a:endParaRPr>
                </a:p>
              </p:txBody>
            </p:sp>
          </p:grpSp>
          <p:grpSp>
            <p:nvGrpSpPr>
              <p:cNvPr id="23" name="Ομάδα 22">
                <a:extLst>
                  <a:ext uri="{FF2B5EF4-FFF2-40B4-BE49-F238E27FC236}">
                    <a16:creationId xmlns:a16="http://schemas.microsoft.com/office/drawing/2014/main" id="{2D9B0174-FA53-EC38-ED65-282B08A45625}"/>
                  </a:ext>
                </a:extLst>
              </p:cNvPr>
              <p:cNvGrpSpPr/>
              <p:nvPr/>
            </p:nvGrpSpPr>
            <p:grpSpPr>
              <a:xfrm>
                <a:off x="583434" y="15879681"/>
                <a:ext cx="11067774" cy="3049091"/>
                <a:chOff x="1111324" y="11225468"/>
                <a:chExt cx="11067774" cy="3274875"/>
              </a:xfrm>
            </p:grpSpPr>
            <p:pic>
              <p:nvPicPr>
                <p:cNvPr id="33" name="Εικόνα 32">
                  <a:extLst>
                    <a:ext uri="{FF2B5EF4-FFF2-40B4-BE49-F238E27FC236}">
                      <a16:creationId xmlns:a16="http://schemas.microsoft.com/office/drawing/2014/main" id="{007D074E-0808-5F84-BC22-F2C210CFCC0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715758" y="11237927"/>
                  <a:ext cx="5463340" cy="3262416"/>
                </a:xfrm>
                <a:prstGeom prst="rect">
                  <a:avLst/>
                </a:prstGeom>
              </p:spPr>
            </p:pic>
            <p:pic>
              <p:nvPicPr>
                <p:cNvPr id="34" name="Εικόνα 33">
                  <a:extLst>
                    <a:ext uri="{FF2B5EF4-FFF2-40B4-BE49-F238E27FC236}">
                      <a16:creationId xmlns:a16="http://schemas.microsoft.com/office/drawing/2014/main" id="{AF144798-8602-85BE-8F88-2914CB96F36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11324" y="11225468"/>
                  <a:ext cx="5463339" cy="3262416"/>
                </a:xfrm>
                <a:prstGeom prst="rect">
                  <a:avLst/>
                </a:prstGeom>
              </p:spPr>
            </p:pic>
          </p:grpSp>
          <p:sp>
            <p:nvSpPr>
              <p:cNvPr id="24" name="Ορθογώνιο 23">
                <a:extLst>
                  <a:ext uri="{FF2B5EF4-FFF2-40B4-BE49-F238E27FC236}">
                    <a16:creationId xmlns:a16="http://schemas.microsoft.com/office/drawing/2014/main" id="{001AAF40-A332-9289-663E-E282C57752CA}"/>
                  </a:ext>
                </a:extLst>
              </p:cNvPr>
              <p:cNvSpPr/>
              <p:nvPr/>
            </p:nvSpPr>
            <p:spPr>
              <a:xfrm>
                <a:off x="1431842" y="14235082"/>
                <a:ext cx="1407648" cy="716454"/>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sp>
            <p:nvSpPr>
              <p:cNvPr id="25" name="TextBox 24">
                <a:extLst>
                  <a:ext uri="{FF2B5EF4-FFF2-40B4-BE49-F238E27FC236}">
                    <a16:creationId xmlns:a16="http://schemas.microsoft.com/office/drawing/2014/main" id="{5F825D57-6D25-BBB4-77B3-28663714FA45}"/>
                  </a:ext>
                </a:extLst>
              </p:cNvPr>
              <p:cNvSpPr txBox="1"/>
              <p:nvPr/>
            </p:nvSpPr>
            <p:spPr>
              <a:xfrm>
                <a:off x="421648" y="15412410"/>
                <a:ext cx="5463340" cy="369332"/>
              </a:xfrm>
              <a:prstGeom prst="rect">
                <a:avLst/>
              </a:prstGeom>
              <a:noFill/>
            </p:spPr>
            <p:txBody>
              <a:bodyPr wrap="square" rtlCol="0">
                <a:spAutoFit/>
              </a:bodyPr>
              <a:lstStyle/>
              <a:p>
                <a:pPr algn="ctr"/>
                <a:r>
                  <a:rPr lang="el-GR" u="sng" dirty="0"/>
                  <a:t>Αποδοτικότητα Καρβακρόλης</a:t>
                </a:r>
              </a:p>
            </p:txBody>
          </p:sp>
          <p:sp>
            <p:nvSpPr>
              <p:cNvPr id="26" name="TextBox 25">
                <a:extLst>
                  <a:ext uri="{FF2B5EF4-FFF2-40B4-BE49-F238E27FC236}">
                    <a16:creationId xmlns:a16="http://schemas.microsoft.com/office/drawing/2014/main" id="{2A0369DE-A5D5-65F8-4314-D318F452A3A3}"/>
                  </a:ext>
                </a:extLst>
              </p:cNvPr>
              <p:cNvSpPr txBox="1"/>
              <p:nvPr/>
            </p:nvSpPr>
            <p:spPr>
              <a:xfrm>
                <a:off x="6307505" y="15412410"/>
                <a:ext cx="5463340" cy="369332"/>
              </a:xfrm>
              <a:prstGeom prst="rect">
                <a:avLst/>
              </a:prstGeom>
              <a:noFill/>
            </p:spPr>
            <p:txBody>
              <a:bodyPr wrap="square" rtlCol="0">
                <a:spAutoFit/>
              </a:bodyPr>
              <a:lstStyle/>
              <a:p>
                <a:pPr algn="ctr"/>
                <a:r>
                  <a:rPr lang="el-GR" u="sng" dirty="0"/>
                  <a:t>Αποδοτικότητα Λυκοπενίου</a:t>
                </a:r>
              </a:p>
            </p:txBody>
          </p:sp>
          <p:sp>
            <p:nvSpPr>
              <p:cNvPr id="27" name="TextBox 26">
                <a:extLst>
                  <a:ext uri="{FF2B5EF4-FFF2-40B4-BE49-F238E27FC236}">
                    <a16:creationId xmlns:a16="http://schemas.microsoft.com/office/drawing/2014/main" id="{D1B49912-F94C-F1CF-3EE7-D7F1AD20D39F}"/>
                  </a:ext>
                </a:extLst>
              </p:cNvPr>
              <p:cNvSpPr txBox="1"/>
              <p:nvPr/>
            </p:nvSpPr>
            <p:spPr>
              <a:xfrm>
                <a:off x="456371" y="19072175"/>
                <a:ext cx="11100489" cy="369332"/>
              </a:xfrm>
              <a:prstGeom prst="rect">
                <a:avLst/>
              </a:prstGeom>
              <a:noFill/>
            </p:spPr>
            <p:txBody>
              <a:bodyPr wrap="square" rtlCol="0">
                <a:spAutoFit/>
              </a:bodyPr>
              <a:lstStyle/>
              <a:p>
                <a:pPr marL="285750" indent="-285750">
                  <a:buFont typeface="Arial" panose="020B0604020202020204" pitchFamily="34" charset="0"/>
                  <a:buChar char="•"/>
                </a:pPr>
                <a:r>
                  <a:rPr lang="el-GR" dirty="0"/>
                  <a:t>Ίδια συμπεριφορά με φορτίο</a:t>
                </a:r>
                <a:endParaRPr lang="en-US" dirty="0"/>
              </a:p>
            </p:txBody>
          </p:sp>
          <p:sp>
            <p:nvSpPr>
              <p:cNvPr id="28" name="Ορθογώνιο: Στρογγύλεμα γωνιών 27">
                <a:extLst>
                  <a:ext uri="{FF2B5EF4-FFF2-40B4-BE49-F238E27FC236}">
                    <a16:creationId xmlns:a16="http://schemas.microsoft.com/office/drawing/2014/main" id="{4874F972-2F5B-93CD-7F17-58864E446B27}"/>
                  </a:ext>
                </a:extLst>
              </p:cNvPr>
              <p:cNvSpPr/>
              <p:nvPr/>
            </p:nvSpPr>
            <p:spPr>
              <a:xfrm>
                <a:off x="629097" y="20161097"/>
                <a:ext cx="5048443" cy="4325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44.42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3.45% </a:t>
                </a:r>
                <a:r>
                  <a:rPr lang="el-GR" dirty="0"/>
                  <a:t>σε </a:t>
                </a:r>
                <a:r>
                  <a:rPr lang="en-US" dirty="0"/>
                  <a:t>pH 10                                             </a:t>
                </a:r>
                <a:endParaRPr lang="el-GR" dirty="0"/>
              </a:p>
            </p:txBody>
          </p:sp>
          <p:sp>
            <p:nvSpPr>
              <p:cNvPr id="29" name="TextBox 28">
                <a:extLst>
                  <a:ext uri="{FF2B5EF4-FFF2-40B4-BE49-F238E27FC236}">
                    <a16:creationId xmlns:a16="http://schemas.microsoft.com/office/drawing/2014/main" id="{B49A7E7A-E037-548E-82BC-A722BF4108E5}"/>
                  </a:ext>
                </a:extLst>
              </p:cNvPr>
              <p:cNvSpPr txBox="1"/>
              <p:nvPr/>
            </p:nvSpPr>
            <p:spPr>
              <a:xfrm>
                <a:off x="385330" y="19798579"/>
                <a:ext cx="5463340" cy="369332"/>
              </a:xfrm>
              <a:prstGeom prst="rect">
                <a:avLst/>
              </a:prstGeom>
              <a:noFill/>
            </p:spPr>
            <p:txBody>
              <a:bodyPr wrap="square" rtlCol="0">
                <a:spAutoFit/>
              </a:bodyPr>
              <a:lstStyle/>
              <a:p>
                <a:pPr algn="ctr"/>
                <a:r>
                  <a:rPr lang="el-GR" u="sng" dirty="0"/>
                  <a:t>Μέγιστη Αποδοτικότητα Καρβακρόλης</a:t>
                </a:r>
              </a:p>
            </p:txBody>
          </p:sp>
          <p:sp>
            <p:nvSpPr>
              <p:cNvPr id="30" name="Ορθογώνιο: Στρογγύλεμα γωνιών 29">
                <a:extLst>
                  <a:ext uri="{FF2B5EF4-FFF2-40B4-BE49-F238E27FC236}">
                    <a16:creationId xmlns:a16="http://schemas.microsoft.com/office/drawing/2014/main" id="{B186EB75-9E58-F868-6CBC-5BAC0B1AA336}"/>
                  </a:ext>
                </a:extLst>
              </p:cNvPr>
              <p:cNvSpPr/>
              <p:nvPr/>
            </p:nvSpPr>
            <p:spPr>
              <a:xfrm>
                <a:off x="6645079" y="20161097"/>
                <a:ext cx="5019031" cy="4325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49.12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0.84</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dirty="0"/>
                  <a:t>σε </a:t>
                </a:r>
                <a:r>
                  <a:rPr lang="en-US" dirty="0"/>
                  <a:t>pH 10                                             </a:t>
                </a:r>
                <a:endParaRPr lang="el-GR" dirty="0"/>
              </a:p>
            </p:txBody>
          </p:sp>
          <p:sp>
            <p:nvSpPr>
              <p:cNvPr id="31" name="TextBox 30">
                <a:extLst>
                  <a:ext uri="{FF2B5EF4-FFF2-40B4-BE49-F238E27FC236}">
                    <a16:creationId xmlns:a16="http://schemas.microsoft.com/office/drawing/2014/main" id="{FC987555-A0C9-03CE-CF68-5F9069D1C2FC}"/>
                  </a:ext>
                </a:extLst>
              </p:cNvPr>
              <p:cNvSpPr txBox="1"/>
              <p:nvPr/>
            </p:nvSpPr>
            <p:spPr>
              <a:xfrm>
                <a:off x="6629965" y="19800878"/>
                <a:ext cx="5008300" cy="377561"/>
              </a:xfrm>
              <a:prstGeom prst="rect">
                <a:avLst/>
              </a:prstGeom>
              <a:noFill/>
            </p:spPr>
            <p:txBody>
              <a:bodyPr wrap="square" rtlCol="0">
                <a:spAutoFit/>
              </a:bodyPr>
              <a:lstStyle/>
              <a:p>
                <a:pPr algn="ctr"/>
                <a:r>
                  <a:rPr lang="el-GR" u="sng" dirty="0"/>
                  <a:t>Μέγιστη Αποδοτικότητα Λυκοπενίου</a:t>
                </a:r>
              </a:p>
            </p:txBody>
          </p:sp>
          <p:sp>
            <p:nvSpPr>
              <p:cNvPr id="32" name="TextBox 31">
                <a:extLst>
                  <a:ext uri="{FF2B5EF4-FFF2-40B4-BE49-F238E27FC236}">
                    <a16:creationId xmlns:a16="http://schemas.microsoft.com/office/drawing/2014/main" id="{53373498-8C7F-40E3-6432-2E0FD2E2F170}"/>
                  </a:ext>
                </a:extLst>
              </p:cNvPr>
              <p:cNvSpPr txBox="1"/>
              <p:nvPr/>
            </p:nvSpPr>
            <p:spPr>
              <a:xfrm>
                <a:off x="60769" y="1488979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2</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3" name="Οβάλ 2">
              <a:extLst>
                <a:ext uri="{FF2B5EF4-FFF2-40B4-BE49-F238E27FC236}">
                  <a16:creationId xmlns:a16="http://schemas.microsoft.com/office/drawing/2014/main" id="{F909A656-004E-854C-1C78-57E5F319FC56}"/>
                </a:ext>
              </a:extLst>
            </p:cNvPr>
            <p:cNvSpPr/>
            <p:nvPr/>
          </p:nvSpPr>
          <p:spPr>
            <a:xfrm>
              <a:off x="9370930" y="3349560"/>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7" name="Οβάλ 36">
              <a:extLst>
                <a:ext uri="{FF2B5EF4-FFF2-40B4-BE49-F238E27FC236}">
                  <a16:creationId xmlns:a16="http://schemas.microsoft.com/office/drawing/2014/main" id="{8C2C9692-CA46-2051-55BF-C47DC8357C61}"/>
                </a:ext>
              </a:extLst>
            </p:cNvPr>
            <p:cNvSpPr/>
            <p:nvPr/>
          </p:nvSpPr>
          <p:spPr>
            <a:xfrm>
              <a:off x="14958114" y="323895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627" name="Ομάδα 626">
            <a:extLst>
              <a:ext uri="{FF2B5EF4-FFF2-40B4-BE49-F238E27FC236}">
                <a16:creationId xmlns:a16="http://schemas.microsoft.com/office/drawing/2014/main" id="{B290995E-7B4F-739C-462F-30F13BBB38A9}"/>
              </a:ext>
            </a:extLst>
          </p:cNvPr>
          <p:cNvGrpSpPr/>
          <p:nvPr/>
        </p:nvGrpSpPr>
        <p:grpSpPr>
          <a:xfrm>
            <a:off x="12225104" y="-1"/>
            <a:ext cx="12197366" cy="6947269"/>
            <a:chOff x="3001782" y="11095721"/>
            <a:chExt cx="12197366" cy="6947269"/>
          </a:xfrm>
        </p:grpSpPr>
        <p:sp>
          <p:nvSpPr>
            <p:cNvPr id="628" name="Ορθογώνιο 627">
              <a:extLst>
                <a:ext uri="{FF2B5EF4-FFF2-40B4-BE49-F238E27FC236}">
                  <a16:creationId xmlns:a16="http://schemas.microsoft.com/office/drawing/2014/main" id="{D0C17CC4-7C4F-21C2-8C6C-CEA31FE29BB0}"/>
                </a:ext>
              </a:extLst>
            </p:cNvPr>
            <p:cNvSpPr/>
            <p:nvPr/>
          </p:nvSpPr>
          <p:spPr>
            <a:xfrm>
              <a:off x="3001782" y="11785243"/>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29" name="TextBox 628">
              <a:extLst>
                <a:ext uri="{FF2B5EF4-FFF2-40B4-BE49-F238E27FC236}">
                  <a16:creationId xmlns:a16="http://schemas.microsoft.com/office/drawing/2014/main" id="{A646B70E-2FC0-EF8B-0E98-0FD5D8307DCC}"/>
                </a:ext>
              </a:extLst>
            </p:cNvPr>
            <p:cNvSpPr txBox="1"/>
            <p:nvPr/>
          </p:nvSpPr>
          <p:spPr>
            <a:xfrm>
              <a:off x="3007148" y="11887230"/>
              <a:ext cx="12192000"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-Λυκοπένιο</a:t>
              </a:r>
            </a:p>
          </p:txBody>
        </p:sp>
        <p:sp>
          <p:nvSpPr>
            <p:cNvPr id="630" name="Ορθογώνιο 629">
              <a:extLst>
                <a:ext uri="{FF2B5EF4-FFF2-40B4-BE49-F238E27FC236}">
                  <a16:creationId xmlns:a16="http://schemas.microsoft.com/office/drawing/2014/main" id="{E729A236-3807-5E3F-9089-CF5F96E526A8}"/>
                </a:ext>
              </a:extLst>
            </p:cNvPr>
            <p:cNvSpPr/>
            <p:nvPr/>
          </p:nvSpPr>
          <p:spPr>
            <a:xfrm>
              <a:off x="5371742" y="11095721"/>
              <a:ext cx="814220" cy="716454"/>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sp>
          <p:nvSpPr>
            <p:cNvPr id="631" name="TextBox 630">
              <a:extLst>
                <a:ext uri="{FF2B5EF4-FFF2-40B4-BE49-F238E27FC236}">
                  <a16:creationId xmlns:a16="http://schemas.microsoft.com/office/drawing/2014/main" id="{F59A6E92-631F-E893-2594-253B4FCF07DD}"/>
                </a:ext>
              </a:extLst>
            </p:cNvPr>
            <p:cNvSpPr txBox="1"/>
            <p:nvPr/>
          </p:nvSpPr>
          <p:spPr>
            <a:xfrm>
              <a:off x="5969318" y="12480770"/>
              <a:ext cx="6278392" cy="369332"/>
            </a:xfrm>
            <a:prstGeom prst="rect">
              <a:avLst/>
            </a:prstGeom>
            <a:noFill/>
          </p:spPr>
          <p:txBody>
            <a:bodyPr wrap="square" rtlCol="0">
              <a:spAutoFit/>
            </a:bodyPr>
            <a:lstStyle/>
            <a:p>
              <a:pPr algn="ctr"/>
              <a:r>
                <a:rPr lang="el-GR" b="1" u="sng" dirty="0"/>
                <a:t>Βέλτιστες συνθήκες όπως</a:t>
              </a:r>
              <a:r>
                <a:rPr lang="en-US" b="1" u="sng" dirty="0"/>
                <a:t> </a:t>
              </a:r>
              <a:r>
                <a:rPr lang="el-GR" b="1" u="sng" dirty="0"/>
                <a:t>παρατηρήθηκαν στα 2 περάσματα</a:t>
              </a:r>
            </a:p>
          </p:txBody>
        </p:sp>
        <p:sp>
          <p:nvSpPr>
            <p:cNvPr id="632" name="Ορθογώνιο: Στρογγύλεμα γωνιών 631">
              <a:extLst>
                <a:ext uri="{FF2B5EF4-FFF2-40B4-BE49-F238E27FC236}">
                  <a16:creationId xmlns:a16="http://schemas.microsoft.com/office/drawing/2014/main" id="{820A0B0B-2C73-F11E-2873-A308108EDCEF}"/>
                </a:ext>
              </a:extLst>
            </p:cNvPr>
            <p:cNvSpPr/>
            <p:nvPr/>
          </p:nvSpPr>
          <p:spPr>
            <a:xfrm>
              <a:off x="5424631" y="15919120"/>
              <a:ext cx="7408198" cy="71225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dirty="0"/>
                <a:t>Για 3/4-200/2 </a:t>
              </a:r>
              <a:r>
                <a:rPr lang="el-GR" u="sng" dirty="0"/>
                <a:t>Φορτίο</a:t>
              </a:r>
              <a:r>
                <a:rPr lang="el-GR" dirty="0"/>
                <a:t>: </a:t>
              </a:r>
              <a:r>
                <a:rPr lang="el-GR" b="1" dirty="0"/>
                <a:t>3.58 ± 0.05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24.28%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p>
            <a:p>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66.39 </a:t>
              </a:r>
              <a:r>
                <a:rPr lang="el-GR" b="1" dirty="0"/>
                <a:t>± 0.64%</a:t>
              </a:r>
              <a:r>
                <a:rPr lang="el-GR" dirty="0"/>
                <a:t>, 20.11%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633" name="TextBox 632">
              <a:extLst>
                <a:ext uri="{FF2B5EF4-FFF2-40B4-BE49-F238E27FC236}">
                  <a16:creationId xmlns:a16="http://schemas.microsoft.com/office/drawing/2014/main" id="{41416B46-CB5B-703F-9CBD-2EF17D3FE8AE}"/>
                </a:ext>
              </a:extLst>
            </p:cNvPr>
            <p:cNvSpPr txBox="1"/>
            <p:nvPr/>
          </p:nvSpPr>
          <p:spPr>
            <a:xfrm>
              <a:off x="3364635" y="16708946"/>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Καθαρό Λυκοπένιο σε κύτταρα </a:t>
              </a:r>
              <a:r>
                <a:rPr lang="en-US" i="1" dirty="0"/>
                <a:t>Chlorella </a:t>
              </a:r>
              <a:r>
                <a:rPr lang="el-GR" dirty="0"/>
                <a:t>με χρήση </a:t>
              </a:r>
              <a:r>
                <a:rPr lang="en-US" dirty="0"/>
                <a:t>Tween80</a:t>
              </a:r>
              <a:r>
                <a:rPr lang="el-GR" dirty="0"/>
                <a:t>: 13.06 </a:t>
              </a:r>
              <a:r>
                <a:rPr lang="en-US" dirty="0"/>
                <a:t>mg/100mg, </a:t>
              </a:r>
              <a:r>
                <a:rPr lang="el-GR" dirty="0"/>
                <a:t>απόδοση 96.31% </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Pu</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&amp; </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Tang</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2017)</a:t>
              </a:r>
            </a:p>
            <a:p>
              <a:pPr marL="285750" indent="-285750">
                <a:buFont typeface="Arial" panose="020B0604020202020204" pitchFamily="34" charset="0"/>
                <a:buChar char="•"/>
              </a:pPr>
              <a:r>
                <a:rPr lang="el-GR" dirty="0">
                  <a:solidFill>
                    <a:srgbClr val="000000"/>
                  </a:solidFill>
                  <a:latin typeface="Calibri" panose="020F0502020204030204" pitchFamily="34" charset="0"/>
                  <a:cs typeface="Arial" panose="020B0604020202020204" pitchFamily="34" charset="0"/>
                </a:rPr>
                <a:t>Καθαρό β-καροτένιο σε τροποποιημένο άμυλο κουκουναριού: απόδοση 74.77%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Spada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2012)</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Καθαρό β-καροτένιο σε κύτταρα ζύμης: 0.148</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a:t>
              </a:r>
              <a:endParaRPr lang="el-GR" dirty="0"/>
            </a:p>
          </p:txBody>
        </p:sp>
        <p:sp>
          <p:nvSpPr>
            <p:cNvPr id="634" name="TextBox 633">
              <a:extLst>
                <a:ext uri="{FF2B5EF4-FFF2-40B4-BE49-F238E27FC236}">
                  <a16:creationId xmlns:a16="http://schemas.microsoft.com/office/drawing/2014/main" id="{41B077C5-C5A1-CCBB-98B6-5C307A40BDDB}"/>
                </a:ext>
              </a:extLst>
            </p:cNvPr>
            <p:cNvSpPr txBox="1"/>
            <p:nvPr/>
          </p:nvSpPr>
          <p:spPr>
            <a:xfrm>
              <a:off x="3049675" y="1174678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35" name="Ομάδα 634">
              <a:extLst>
                <a:ext uri="{FF2B5EF4-FFF2-40B4-BE49-F238E27FC236}">
                  <a16:creationId xmlns:a16="http://schemas.microsoft.com/office/drawing/2014/main" id="{75622FDF-C0A4-DA13-0786-ED36EAB322C6}"/>
                </a:ext>
              </a:extLst>
            </p:cNvPr>
            <p:cNvGrpSpPr/>
            <p:nvPr/>
          </p:nvGrpSpPr>
          <p:grpSpPr>
            <a:xfrm>
              <a:off x="3433159" y="12852022"/>
              <a:ext cx="11329245" cy="2945452"/>
              <a:chOff x="3433159" y="12852022"/>
              <a:chExt cx="11329245" cy="2945452"/>
            </a:xfrm>
          </p:grpSpPr>
          <p:grpSp>
            <p:nvGrpSpPr>
              <p:cNvPr id="636" name="Ομάδα 635">
                <a:extLst>
                  <a:ext uri="{FF2B5EF4-FFF2-40B4-BE49-F238E27FC236}">
                    <a16:creationId xmlns:a16="http://schemas.microsoft.com/office/drawing/2014/main" id="{E4B7D8DD-BA46-FDA2-7DCE-504636344E10}"/>
                  </a:ext>
                </a:extLst>
              </p:cNvPr>
              <p:cNvGrpSpPr/>
              <p:nvPr/>
            </p:nvGrpSpPr>
            <p:grpSpPr>
              <a:xfrm>
                <a:off x="3433159" y="12852022"/>
                <a:ext cx="11329245" cy="2945452"/>
                <a:chOff x="-8915866" y="15759311"/>
                <a:chExt cx="11329245" cy="2945452"/>
              </a:xfrm>
            </p:grpSpPr>
            <p:pic>
              <p:nvPicPr>
                <p:cNvPr id="641" name="Εικόνα 640">
                  <a:extLst>
                    <a:ext uri="{FF2B5EF4-FFF2-40B4-BE49-F238E27FC236}">
                      <a16:creationId xmlns:a16="http://schemas.microsoft.com/office/drawing/2014/main" id="{07F88CB1-4816-3430-853D-2D7EDAD6F3E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915866" y="15768789"/>
                  <a:ext cx="5529797" cy="2935974"/>
                </a:xfrm>
                <a:prstGeom prst="rect">
                  <a:avLst/>
                </a:prstGeom>
              </p:spPr>
            </p:pic>
            <p:pic>
              <p:nvPicPr>
                <p:cNvPr id="642" name="Εικόνα 641">
                  <a:extLst>
                    <a:ext uri="{FF2B5EF4-FFF2-40B4-BE49-F238E27FC236}">
                      <a16:creationId xmlns:a16="http://schemas.microsoft.com/office/drawing/2014/main" id="{A8979BB4-3F1B-3D71-88A2-97E93B9C6709}"/>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3116417" y="15759311"/>
                  <a:ext cx="5529796" cy="2920850"/>
                </a:xfrm>
                <a:prstGeom prst="rect">
                  <a:avLst/>
                </a:prstGeom>
              </p:spPr>
            </p:pic>
          </p:grpSp>
          <p:sp>
            <p:nvSpPr>
              <p:cNvPr id="637" name="Οβάλ 636">
                <a:extLst>
                  <a:ext uri="{FF2B5EF4-FFF2-40B4-BE49-F238E27FC236}">
                    <a16:creationId xmlns:a16="http://schemas.microsoft.com/office/drawing/2014/main" id="{5499505C-AB2C-C108-B5A4-90318968A8B8}"/>
                  </a:ext>
                </a:extLst>
              </p:cNvPr>
              <p:cNvSpPr/>
              <p:nvPr/>
            </p:nvSpPr>
            <p:spPr>
              <a:xfrm>
                <a:off x="4816544" y="13073090"/>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38" name="Οβάλ 637">
                <a:extLst>
                  <a:ext uri="{FF2B5EF4-FFF2-40B4-BE49-F238E27FC236}">
                    <a16:creationId xmlns:a16="http://schemas.microsoft.com/office/drawing/2014/main" id="{BDB123CC-F547-7189-B10F-1204A6B67613}"/>
                  </a:ext>
                </a:extLst>
              </p:cNvPr>
              <p:cNvSpPr/>
              <p:nvPr/>
            </p:nvSpPr>
            <p:spPr>
              <a:xfrm>
                <a:off x="5375278" y="1307309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39" name="Οβάλ 638">
                <a:extLst>
                  <a:ext uri="{FF2B5EF4-FFF2-40B4-BE49-F238E27FC236}">
                    <a16:creationId xmlns:a16="http://schemas.microsoft.com/office/drawing/2014/main" id="{FF5867B2-F29E-E1D1-7DB6-C111CE43699B}"/>
                  </a:ext>
                </a:extLst>
              </p:cNvPr>
              <p:cNvSpPr/>
              <p:nvPr/>
            </p:nvSpPr>
            <p:spPr>
              <a:xfrm>
                <a:off x="11184304" y="1366722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40" name="Οβάλ 639">
                <a:extLst>
                  <a:ext uri="{FF2B5EF4-FFF2-40B4-BE49-F238E27FC236}">
                    <a16:creationId xmlns:a16="http://schemas.microsoft.com/office/drawing/2014/main" id="{EB694B91-22CC-2C48-8201-E2DBBB858281}"/>
                  </a:ext>
                </a:extLst>
              </p:cNvPr>
              <p:cNvSpPr/>
              <p:nvPr/>
            </p:nvSpPr>
            <p:spPr>
              <a:xfrm>
                <a:off x="10630840" y="1362265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42" name="Ομάδα 41">
            <a:extLst>
              <a:ext uri="{FF2B5EF4-FFF2-40B4-BE49-F238E27FC236}">
                <a16:creationId xmlns:a16="http://schemas.microsoft.com/office/drawing/2014/main" id="{84C10E29-4815-447A-496E-87D0E44B885F}"/>
              </a:ext>
            </a:extLst>
          </p:cNvPr>
          <p:cNvGrpSpPr/>
          <p:nvPr/>
        </p:nvGrpSpPr>
        <p:grpSpPr>
          <a:xfrm>
            <a:off x="-12159213" y="-53912"/>
            <a:ext cx="12197366" cy="6974201"/>
            <a:chOff x="0" y="6857999"/>
            <a:chExt cx="12197366" cy="6974201"/>
          </a:xfrm>
        </p:grpSpPr>
        <p:grpSp>
          <p:nvGrpSpPr>
            <p:cNvPr id="5" name="Ομάδα 4">
              <a:extLst>
                <a:ext uri="{FF2B5EF4-FFF2-40B4-BE49-F238E27FC236}">
                  <a16:creationId xmlns:a16="http://schemas.microsoft.com/office/drawing/2014/main" id="{9A08A784-AAB6-439F-83CB-5F5695F4FF1B}"/>
                </a:ext>
              </a:extLst>
            </p:cNvPr>
            <p:cNvGrpSpPr/>
            <p:nvPr/>
          </p:nvGrpSpPr>
          <p:grpSpPr>
            <a:xfrm>
              <a:off x="0" y="6857999"/>
              <a:ext cx="12197366" cy="6974201"/>
              <a:chOff x="9601" y="6928575"/>
              <a:chExt cx="12197366" cy="6974201"/>
            </a:xfrm>
          </p:grpSpPr>
          <p:grpSp>
            <p:nvGrpSpPr>
              <p:cNvPr id="6" name="Ομάδα 5">
                <a:extLst>
                  <a:ext uri="{FF2B5EF4-FFF2-40B4-BE49-F238E27FC236}">
                    <a16:creationId xmlns:a16="http://schemas.microsoft.com/office/drawing/2014/main" id="{5D635B12-FEDD-1400-B985-E2A97DED3A40}"/>
                  </a:ext>
                </a:extLst>
              </p:cNvPr>
              <p:cNvGrpSpPr/>
              <p:nvPr/>
            </p:nvGrpSpPr>
            <p:grpSpPr>
              <a:xfrm>
                <a:off x="9601" y="7645029"/>
                <a:ext cx="12197366" cy="6257747"/>
                <a:chOff x="491490" y="9738071"/>
                <a:chExt cx="12197366" cy="6721130"/>
              </a:xfrm>
            </p:grpSpPr>
            <p:sp>
              <p:nvSpPr>
                <p:cNvPr id="19" name="Ορθογώνιο 18">
                  <a:extLst>
                    <a:ext uri="{FF2B5EF4-FFF2-40B4-BE49-F238E27FC236}">
                      <a16:creationId xmlns:a16="http://schemas.microsoft.com/office/drawing/2014/main" id="{4E1E16D6-0872-2DC8-96F8-A756B4F70F42}"/>
                    </a:ext>
                  </a:extLst>
                </p:cNvPr>
                <p:cNvSpPr/>
                <p:nvPr/>
              </p:nvSpPr>
              <p:spPr>
                <a:xfrm>
                  <a:off x="491490" y="9738071"/>
                  <a:ext cx="12192000" cy="672113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TextBox 19">
                  <a:extLst>
                    <a:ext uri="{FF2B5EF4-FFF2-40B4-BE49-F238E27FC236}">
                      <a16:creationId xmlns:a16="http://schemas.microsoft.com/office/drawing/2014/main" id="{3BF9DA9A-0C6E-D79C-0607-82E6CA69F4CF}"/>
                    </a:ext>
                  </a:extLst>
                </p:cNvPr>
                <p:cNvSpPr txBox="1"/>
                <p:nvPr/>
              </p:nvSpPr>
              <p:spPr>
                <a:xfrm>
                  <a:off x="496856" y="9847610"/>
                  <a:ext cx="12192000" cy="707886"/>
                </a:xfrm>
                <a:prstGeom prst="rect">
                  <a:avLst/>
                </a:prstGeom>
                <a:noFill/>
                <a:ln>
                  <a:noFill/>
                </a:ln>
              </p:spPr>
              <p:txBody>
                <a:bodyPr wrap="square" rtlCol="0">
                  <a:spAutoFit/>
                </a:bodyPr>
                <a:lstStyle/>
                <a:p>
                  <a:pPr algn="ctr"/>
                  <a:r>
                    <a:rPr lang="el-GR" sz="4000" i="1" dirty="0">
                      <a:ln>
                        <a:solidFill>
                          <a:srgbClr val="FFC000"/>
                        </a:solidFill>
                      </a:ln>
                      <a:solidFill>
                        <a:srgbClr val="FFC000"/>
                      </a:solidFill>
                      <a:latin typeface="Calibri" panose="020F0502020204030204"/>
                    </a:rPr>
                    <a:t>1 </a:t>
                  </a:r>
                  <a:r>
                    <a:rPr lang="en-US" sz="4000" i="1" dirty="0">
                      <a:ln>
                        <a:solidFill>
                          <a:srgbClr val="FFC000"/>
                        </a:solidFill>
                      </a:ln>
                      <a:solidFill>
                        <a:srgbClr val="FFC000"/>
                      </a:solidFill>
                      <a:latin typeface="Calibri" panose="020F0502020204030204"/>
                    </a:rPr>
                    <a:t>pH</a:t>
                  </a:r>
                  <a:endParaRPr lang="el-GR" sz="4000" i="1" dirty="0">
                    <a:ln>
                      <a:solidFill>
                        <a:srgbClr val="FFC000"/>
                      </a:solidFill>
                    </a:ln>
                    <a:solidFill>
                      <a:srgbClr val="FFC000"/>
                    </a:solidFill>
                    <a:latin typeface="Calibri" panose="020F0502020204030204"/>
                  </a:endParaRPr>
                </a:p>
              </p:txBody>
            </p:sp>
          </p:grpSp>
          <p:grpSp>
            <p:nvGrpSpPr>
              <p:cNvPr id="7" name="Ομάδα 6">
                <a:extLst>
                  <a:ext uri="{FF2B5EF4-FFF2-40B4-BE49-F238E27FC236}">
                    <a16:creationId xmlns:a16="http://schemas.microsoft.com/office/drawing/2014/main" id="{8EF81814-14A9-AFB1-8D07-6FA720C402E9}"/>
                  </a:ext>
                </a:extLst>
              </p:cNvPr>
              <p:cNvGrpSpPr/>
              <p:nvPr/>
            </p:nvGrpSpPr>
            <p:grpSpPr>
              <a:xfrm>
                <a:off x="545754" y="8589545"/>
                <a:ext cx="11080675" cy="3064684"/>
                <a:chOff x="1111325" y="11185146"/>
                <a:chExt cx="11080675" cy="3291622"/>
              </a:xfrm>
            </p:grpSpPr>
            <p:pic>
              <p:nvPicPr>
                <p:cNvPr id="17" name="Εικόνα 16">
                  <a:extLst>
                    <a:ext uri="{FF2B5EF4-FFF2-40B4-BE49-F238E27FC236}">
                      <a16:creationId xmlns:a16="http://schemas.microsoft.com/office/drawing/2014/main" id="{542CD71F-B6FF-515A-7B5B-E5D0C7CA8B73}"/>
                    </a:ext>
                  </a:extLst>
                </p:cNvPr>
                <p:cNvPicPr>
                  <a:picLocks noChangeAspect="1"/>
                </p:cNvPicPr>
                <p:nvPr/>
              </p:nvPicPr>
              <p:blipFill>
                <a:blip r:embed="rId8"/>
                <a:stretch>
                  <a:fillRect/>
                </a:stretch>
              </p:blipFill>
              <p:spPr>
                <a:xfrm>
                  <a:off x="6739417" y="11185146"/>
                  <a:ext cx="5452583" cy="3291621"/>
                </a:xfrm>
                <a:prstGeom prst="rect">
                  <a:avLst/>
                </a:prstGeom>
              </p:spPr>
            </p:pic>
            <p:pic>
              <p:nvPicPr>
                <p:cNvPr id="18" name="Εικόνα 17">
                  <a:extLst>
                    <a:ext uri="{FF2B5EF4-FFF2-40B4-BE49-F238E27FC236}">
                      <a16:creationId xmlns:a16="http://schemas.microsoft.com/office/drawing/2014/main" id="{8857483E-7462-6EE1-F9A4-6610D53FB30F}"/>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111325" y="11209105"/>
                  <a:ext cx="5412892" cy="3267663"/>
                </a:xfrm>
                <a:prstGeom prst="rect">
                  <a:avLst/>
                </a:prstGeom>
              </p:spPr>
            </p:pic>
          </p:grpSp>
          <p:sp>
            <p:nvSpPr>
              <p:cNvPr id="8" name="Ορθογώνιο 7">
                <a:extLst>
                  <a:ext uri="{FF2B5EF4-FFF2-40B4-BE49-F238E27FC236}">
                    <a16:creationId xmlns:a16="http://schemas.microsoft.com/office/drawing/2014/main" id="{95EAC4A5-674B-C089-3614-6EDE6315A9C2}"/>
                  </a:ext>
                </a:extLst>
              </p:cNvPr>
              <p:cNvSpPr/>
              <p:nvPr/>
            </p:nvSpPr>
            <p:spPr>
              <a:xfrm>
                <a:off x="9601" y="6928575"/>
                <a:ext cx="1407648" cy="716454"/>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i="1" dirty="0">
                    <a:ln>
                      <a:solidFill>
                        <a:srgbClr val="FFC000"/>
                      </a:solidFill>
                    </a:ln>
                    <a:solidFill>
                      <a:srgbClr val="FFC000"/>
                    </a:solidFill>
                    <a:latin typeface="Calibri" panose="020F0502020204030204"/>
                  </a:rPr>
                  <a:t>A</a:t>
                </a:r>
                <a:endParaRPr lang="el-GR" sz="4000" i="1" dirty="0">
                  <a:ln>
                    <a:solidFill>
                      <a:srgbClr val="FFC000"/>
                    </a:solidFill>
                  </a:ln>
                  <a:solidFill>
                    <a:srgbClr val="FFC000"/>
                  </a:solidFill>
                  <a:latin typeface="Calibri" panose="020F0502020204030204"/>
                </a:endParaRPr>
              </a:p>
            </p:txBody>
          </p:sp>
          <p:sp>
            <p:nvSpPr>
              <p:cNvPr id="9" name="TextBox 8">
                <a:extLst>
                  <a:ext uri="{FF2B5EF4-FFF2-40B4-BE49-F238E27FC236}">
                    <a16:creationId xmlns:a16="http://schemas.microsoft.com/office/drawing/2014/main" id="{334DB79B-FDD2-B4F7-15C2-3CA32B9B9A2A}"/>
                  </a:ext>
                </a:extLst>
              </p:cNvPr>
              <p:cNvSpPr txBox="1"/>
              <p:nvPr/>
            </p:nvSpPr>
            <p:spPr>
              <a:xfrm>
                <a:off x="520530" y="8159815"/>
                <a:ext cx="5463340" cy="369332"/>
              </a:xfrm>
              <a:prstGeom prst="rect">
                <a:avLst/>
              </a:prstGeom>
              <a:noFill/>
            </p:spPr>
            <p:txBody>
              <a:bodyPr wrap="square" rtlCol="0">
                <a:spAutoFit/>
              </a:bodyPr>
              <a:lstStyle/>
              <a:p>
                <a:pPr algn="ctr"/>
                <a:r>
                  <a:rPr lang="el-GR" u="sng" dirty="0"/>
                  <a:t>Φορτίο Καρβακρόλης</a:t>
                </a:r>
              </a:p>
            </p:txBody>
          </p:sp>
          <p:sp>
            <p:nvSpPr>
              <p:cNvPr id="10" name="TextBox 9">
                <a:extLst>
                  <a:ext uri="{FF2B5EF4-FFF2-40B4-BE49-F238E27FC236}">
                    <a16:creationId xmlns:a16="http://schemas.microsoft.com/office/drawing/2014/main" id="{350FBC39-3D8D-10A3-5967-CCEF4564941C}"/>
                  </a:ext>
                </a:extLst>
              </p:cNvPr>
              <p:cNvSpPr txBox="1"/>
              <p:nvPr/>
            </p:nvSpPr>
            <p:spPr>
              <a:xfrm>
                <a:off x="6364764" y="8159815"/>
                <a:ext cx="5463340" cy="369332"/>
              </a:xfrm>
              <a:prstGeom prst="rect">
                <a:avLst/>
              </a:prstGeom>
              <a:noFill/>
            </p:spPr>
            <p:txBody>
              <a:bodyPr wrap="square" rtlCol="0">
                <a:spAutoFit/>
              </a:bodyPr>
              <a:lstStyle/>
              <a:p>
                <a:pPr algn="ctr"/>
                <a:r>
                  <a:rPr lang="el-GR" u="sng" dirty="0"/>
                  <a:t>Φορτίο Λυκοπενίου</a:t>
                </a:r>
              </a:p>
            </p:txBody>
          </p:sp>
          <p:sp>
            <p:nvSpPr>
              <p:cNvPr id="11" name="TextBox 10">
                <a:extLst>
                  <a:ext uri="{FF2B5EF4-FFF2-40B4-BE49-F238E27FC236}">
                    <a16:creationId xmlns:a16="http://schemas.microsoft.com/office/drawing/2014/main" id="{BCAA9A5C-82A0-8A57-42D8-5BA65489F75D}"/>
                  </a:ext>
                </a:extLst>
              </p:cNvPr>
              <p:cNvSpPr txBox="1"/>
              <p:nvPr/>
            </p:nvSpPr>
            <p:spPr>
              <a:xfrm>
                <a:off x="441628" y="11622654"/>
                <a:ext cx="11100489" cy="923330"/>
              </a:xfrm>
              <a:prstGeom prst="rect">
                <a:avLst/>
              </a:prstGeom>
              <a:noFill/>
            </p:spPr>
            <p:txBody>
              <a:bodyPr wrap="square" rtlCol="0">
                <a:spAutoFit/>
              </a:bodyPr>
              <a:lstStyle/>
              <a:p>
                <a:pPr marL="285750" indent="-285750">
                  <a:buFont typeface="Arial" panose="020B0604020202020204" pitchFamily="34" charset="0"/>
                  <a:buChar char="•"/>
                </a:pPr>
                <a:r>
                  <a:rPr lang="el-GR" dirty="0"/>
                  <a:t>Σταδιακή αύξηση μέχρι επίτευξης μεγίστου, λόγω αύξησης διαπερατότητας μεμβράνης</a:t>
                </a:r>
              </a:p>
              <a:p>
                <a:pPr marL="285750" indent="-285750">
                  <a:buFont typeface="Arial" panose="020B0604020202020204" pitchFamily="34" charset="0"/>
                  <a:buChar char="•"/>
                </a:pPr>
                <a:r>
                  <a:rPr lang="el-GR" dirty="0"/>
                  <a:t>Έπειτα απότομη μείωση λόγω απελευθερώσεις πρωτεϊνών και ιονισμού των μορίων τους </a:t>
                </a:r>
              </a:p>
              <a:p>
                <a:pPr marL="285750" indent="-285750">
                  <a:buFont typeface="Arial" panose="020B0604020202020204" pitchFamily="34" charset="0"/>
                  <a:buChar char="•"/>
                </a:pPr>
                <a:r>
                  <a:rPr lang="el-GR" dirty="0"/>
                  <a:t>Διαφορετική ένταση διακυμάνσεων λόγω </a:t>
                </a:r>
                <a:r>
                  <a:rPr lang="en-US" dirty="0"/>
                  <a:t>Mr (</a:t>
                </a:r>
                <a:r>
                  <a:rPr lang="el-GR" dirty="0"/>
                  <a:t>Καρβακρόλη: 150.2</a:t>
                </a:r>
                <a:r>
                  <a:rPr lang="en-US" dirty="0"/>
                  <a:t>g/mol, </a:t>
                </a:r>
                <a:r>
                  <a:rPr lang="el-GR" dirty="0"/>
                  <a:t>λυκοπένιο 536.9</a:t>
                </a:r>
                <a:r>
                  <a:rPr lang="en-US" dirty="0"/>
                  <a:t>g/mol)</a:t>
                </a:r>
              </a:p>
            </p:txBody>
          </p:sp>
          <p:sp>
            <p:nvSpPr>
              <p:cNvPr id="12" name="Ορθογώνιο: Στρογγύλεμα γωνιών 11">
                <a:extLst>
                  <a:ext uri="{FF2B5EF4-FFF2-40B4-BE49-F238E27FC236}">
                    <a16:creationId xmlns:a16="http://schemas.microsoft.com/office/drawing/2014/main" id="{2C695E07-C919-B826-3C06-FA76B0522C40}"/>
                  </a:ext>
                </a:extLst>
              </p:cNvPr>
              <p:cNvSpPr/>
              <p:nvPr/>
            </p:nvSpPr>
            <p:spPr>
              <a:xfrm>
                <a:off x="591416" y="12908502"/>
                <a:ext cx="5048443" cy="4325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dirty="0"/>
                  <a:t>27.58 ± 2.14 </a:t>
                </a:r>
                <a:r>
                  <a:rPr lang="en-US" sz="1800"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/100</a:t>
                </a:r>
                <a:r>
                  <a:rPr lang="en-US" sz="1800" dirty="0">
                    <a:effectLst/>
                    <a:latin typeface="Calibri" panose="020F0502020204030204" pitchFamily="34" charset="0"/>
                    <a:ea typeface="Calibri" panose="020F0502020204030204" pitchFamily="34" charset="0"/>
                    <a:cs typeface="Arial" panose="020B0604020202020204" pitchFamily="34" charset="0"/>
                  </a:rPr>
                  <a:t>mg </a:t>
                </a:r>
                <a:r>
                  <a:rPr lang="el-GR" dirty="0"/>
                  <a:t> σε </a:t>
                </a:r>
                <a:r>
                  <a:rPr lang="en-US" dirty="0"/>
                  <a:t>pH 10                                             </a:t>
                </a:r>
                <a:endParaRPr lang="el-GR" dirty="0"/>
              </a:p>
            </p:txBody>
          </p:sp>
          <p:sp>
            <p:nvSpPr>
              <p:cNvPr id="13" name="TextBox 12">
                <a:extLst>
                  <a:ext uri="{FF2B5EF4-FFF2-40B4-BE49-F238E27FC236}">
                    <a16:creationId xmlns:a16="http://schemas.microsoft.com/office/drawing/2014/main" id="{F5924968-ACB3-BBC7-EE2D-445874A67E0A}"/>
                  </a:ext>
                </a:extLst>
              </p:cNvPr>
              <p:cNvSpPr txBox="1"/>
              <p:nvPr/>
            </p:nvSpPr>
            <p:spPr>
              <a:xfrm>
                <a:off x="347649" y="12545984"/>
                <a:ext cx="5463340" cy="369332"/>
              </a:xfrm>
              <a:prstGeom prst="rect">
                <a:avLst/>
              </a:prstGeom>
              <a:noFill/>
            </p:spPr>
            <p:txBody>
              <a:bodyPr wrap="square" rtlCol="0">
                <a:spAutoFit/>
              </a:bodyPr>
              <a:lstStyle/>
              <a:p>
                <a:pPr algn="ctr"/>
                <a:r>
                  <a:rPr lang="el-GR" u="sng" dirty="0"/>
                  <a:t>Μέγιστο Φορτίο Καρβακρόλης</a:t>
                </a:r>
              </a:p>
            </p:txBody>
          </p:sp>
          <p:sp>
            <p:nvSpPr>
              <p:cNvPr id="14" name="Ορθογώνιο: Στρογγύλεμα γωνιών 13">
                <a:extLst>
                  <a:ext uri="{FF2B5EF4-FFF2-40B4-BE49-F238E27FC236}">
                    <a16:creationId xmlns:a16="http://schemas.microsoft.com/office/drawing/2014/main" id="{4767207D-4E2D-EBC0-7140-05948117AB4A}"/>
                  </a:ext>
                </a:extLst>
              </p:cNvPr>
              <p:cNvSpPr/>
              <p:nvPr/>
            </p:nvSpPr>
            <p:spPr>
              <a:xfrm>
                <a:off x="6607398" y="12908502"/>
                <a:ext cx="5019031" cy="4325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2.18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0.01 </a:t>
                </a:r>
                <a:r>
                  <a:rPr lang="en-US" sz="1800" dirty="0">
                    <a:effectLst/>
                    <a:latin typeface="Calibri" panose="020F0502020204030204" pitchFamily="34" charset="0"/>
                    <a:ea typeface="Calibri" panose="020F0502020204030204" pitchFamily="34" charset="0"/>
                    <a:cs typeface="Arial" panose="020B0604020202020204" pitchFamily="34" charset="0"/>
                  </a:rPr>
                  <a:t>mg </a:t>
                </a:r>
                <a:r>
                  <a:rPr lang="el-GR" sz="1800" dirty="0">
                    <a:effectLst/>
                    <a:latin typeface="Calibri" panose="020F0502020204030204" pitchFamily="34" charset="0"/>
                    <a:ea typeface="Calibri" panose="020F0502020204030204" pitchFamily="34" charset="0"/>
                    <a:cs typeface="Arial" panose="020B0604020202020204" pitchFamily="34" charset="0"/>
                  </a:rPr>
                  <a:t>/100 </a:t>
                </a:r>
                <a:r>
                  <a:rPr lang="en-US" sz="1800" dirty="0">
                    <a:effectLst/>
                    <a:latin typeface="Calibri" panose="020F0502020204030204" pitchFamily="34" charset="0"/>
                    <a:ea typeface="Calibri" panose="020F0502020204030204" pitchFamily="34" charset="0"/>
                    <a:cs typeface="Arial" panose="020B0604020202020204" pitchFamily="34" charset="0"/>
                  </a:rPr>
                  <a:t>mg </a:t>
                </a:r>
                <a:r>
                  <a:rPr lang="el-GR" dirty="0"/>
                  <a:t>σε </a:t>
                </a:r>
                <a:r>
                  <a:rPr lang="en-US" dirty="0"/>
                  <a:t>pH 10                                             </a:t>
                </a:r>
                <a:endParaRPr lang="el-GR" dirty="0"/>
              </a:p>
            </p:txBody>
          </p:sp>
          <p:sp>
            <p:nvSpPr>
              <p:cNvPr id="15" name="TextBox 14">
                <a:extLst>
                  <a:ext uri="{FF2B5EF4-FFF2-40B4-BE49-F238E27FC236}">
                    <a16:creationId xmlns:a16="http://schemas.microsoft.com/office/drawing/2014/main" id="{42748236-4802-606D-AD4F-728B85F5AB20}"/>
                  </a:ext>
                </a:extLst>
              </p:cNvPr>
              <p:cNvSpPr txBox="1"/>
              <p:nvPr/>
            </p:nvSpPr>
            <p:spPr>
              <a:xfrm>
                <a:off x="6592284" y="12548283"/>
                <a:ext cx="5008300" cy="377561"/>
              </a:xfrm>
              <a:prstGeom prst="rect">
                <a:avLst/>
              </a:prstGeom>
              <a:noFill/>
            </p:spPr>
            <p:txBody>
              <a:bodyPr wrap="square" rtlCol="0">
                <a:spAutoFit/>
              </a:bodyPr>
              <a:lstStyle/>
              <a:p>
                <a:pPr algn="ctr"/>
                <a:r>
                  <a:rPr lang="el-GR" u="sng" dirty="0"/>
                  <a:t>Μέγιστο Φορτίο Λυκοπενίου</a:t>
                </a:r>
              </a:p>
            </p:txBody>
          </p:sp>
          <p:sp>
            <p:nvSpPr>
              <p:cNvPr id="16" name="TextBox 15">
                <a:extLst>
                  <a:ext uri="{FF2B5EF4-FFF2-40B4-BE49-F238E27FC236}">
                    <a16:creationId xmlns:a16="http://schemas.microsoft.com/office/drawing/2014/main" id="{D2B314C7-124B-4ADA-698D-E21F22503641}"/>
                  </a:ext>
                </a:extLst>
              </p:cNvPr>
              <p:cNvSpPr txBox="1"/>
              <p:nvPr/>
            </p:nvSpPr>
            <p:spPr>
              <a:xfrm>
                <a:off x="32689" y="7724015"/>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1</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40" name="Οβάλ 39">
              <a:extLst>
                <a:ext uri="{FF2B5EF4-FFF2-40B4-BE49-F238E27FC236}">
                  <a16:creationId xmlns:a16="http://schemas.microsoft.com/office/drawing/2014/main" id="{022585B6-9313-D9E5-68C6-D33BD5C0A1B7}"/>
                </a:ext>
              </a:extLst>
            </p:cNvPr>
            <p:cNvSpPr/>
            <p:nvPr/>
          </p:nvSpPr>
          <p:spPr>
            <a:xfrm>
              <a:off x="4151222" y="8541644"/>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1" name="Οβάλ 40">
              <a:extLst>
                <a:ext uri="{FF2B5EF4-FFF2-40B4-BE49-F238E27FC236}">
                  <a16:creationId xmlns:a16="http://schemas.microsoft.com/office/drawing/2014/main" id="{FD8861B5-A346-5B3E-8035-AA0E4A9352FE}"/>
                </a:ext>
              </a:extLst>
            </p:cNvPr>
            <p:cNvSpPr/>
            <p:nvPr/>
          </p:nvSpPr>
          <p:spPr>
            <a:xfrm>
              <a:off x="9805262" y="9047537"/>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578" name="Ομάδα 577">
            <a:extLst>
              <a:ext uri="{FF2B5EF4-FFF2-40B4-BE49-F238E27FC236}">
                <a16:creationId xmlns:a16="http://schemas.microsoft.com/office/drawing/2014/main" id="{2E10EA73-0444-67FC-BCD5-684070950177}"/>
              </a:ext>
            </a:extLst>
          </p:cNvPr>
          <p:cNvGrpSpPr/>
          <p:nvPr/>
        </p:nvGrpSpPr>
        <p:grpSpPr>
          <a:xfrm>
            <a:off x="12216888" y="1"/>
            <a:ext cx="12201601" cy="6933814"/>
            <a:chOff x="-4627988" y="12040246"/>
            <a:chExt cx="12201601" cy="6933814"/>
          </a:xfrm>
        </p:grpSpPr>
        <p:grpSp>
          <p:nvGrpSpPr>
            <p:cNvPr id="579" name="Ομάδα 578">
              <a:extLst>
                <a:ext uri="{FF2B5EF4-FFF2-40B4-BE49-F238E27FC236}">
                  <a16:creationId xmlns:a16="http://schemas.microsoft.com/office/drawing/2014/main" id="{25ADD063-0F31-52C3-9937-DD57C0813D9F}"/>
                </a:ext>
              </a:extLst>
            </p:cNvPr>
            <p:cNvGrpSpPr/>
            <p:nvPr/>
          </p:nvGrpSpPr>
          <p:grpSpPr>
            <a:xfrm>
              <a:off x="-4618387" y="12716313"/>
              <a:ext cx="12192000" cy="6257747"/>
              <a:chOff x="12647813" y="14915621"/>
              <a:chExt cx="12192000" cy="6257747"/>
            </a:xfrm>
          </p:grpSpPr>
          <p:sp>
            <p:nvSpPr>
              <p:cNvPr id="593" name="Ορθογώνιο 592">
                <a:extLst>
                  <a:ext uri="{FF2B5EF4-FFF2-40B4-BE49-F238E27FC236}">
                    <a16:creationId xmlns:a16="http://schemas.microsoft.com/office/drawing/2014/main" id="{D35EDA4E-9E35-830C-D6F6-6883D990B4D0}"/>
                  </a:ext>
                </a:extLst>
              </p:cNvPr>
              <p:cNvSpPr/>
              <p:nvPr/>
            </p:nvSpPr>
            <p:spPr>
              <a:xfrm>
                <a:off x="12647813" y="14915621"/>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4" name="TextBox 593">
                <a:extLst>
                  <a:ext uri="{FF2B5EF4-FFF2-40B4-BE49-F238E27FC236}">
                    <a16:creationId xmlns:a16="http://schemas.microsoft.com/office/drawing/2014/main" id="{B31EA206-4CC0-EA46-D34F-36C85F45F977}"/>
                  </a:ext>
                </a:extLst>
              </p:cNvPr>
              <p:cNvSpPr txBox="1"/>
              <p:nvPr/>
            </p:nvSpPr>
            <p:spPr>
              <a:xfrm>
                <a:off x="12769503" y="15017608"/>
                <a:ext cx="11960553"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-Καρβακρόλη</a:t>
                </a:r>
              </a:p>
            </p:txBody>
          </p:sp>
        </p:grpSp>
        <p:sp>
          <p:nvSpPr>
            <p:cNvPr id="580" name="TextBox 579">
              <a:extLst>
                <a:ext uri="{FF2B5EF4-FFF2-40B4-BE49-F238E27FC236}">
                  <a16:creationId xmlns:a16="http://schemas.microsoft.com/office/drawing/2014/main" id="{44A6A6FB-B262-C09E-6450-EDB6B9A51814}"/>
                </a:ext>
              </a:extLst>
            </p:cNvPr>
            <p:cNvSpPr txBox="1"/>
            <p:nvPr/>
          </p:nvSpPr>
          <p:spPr>
            <a:xfrm>
              <a:off x="-1650851" y="13411840"/>
              <a:ext cx="6278392" cy="369332"/>
            </a:xfrm>
            <a:prstGeom prst="rect">
              <a:avLst/>
            </a:prstGeom>
            <a:noFill/>
          </p:spPr>
          <p:txBody>
            <a:bodyPr wrap="square" rtlCol="0">
              <a:spAutoFit/>
            </a:bodyPr>
            <a:lstStyle/>
            <a:p>
              <a:pPr algn="ctr"/>
              <a:r>
                <a:rPr lang="el-GR" b="1" u="sng" dirty="0"/>
                <a:t>Βέλτιστες συνθήκες όπως παρατηρήθηκαν στα 2 περάσματα</a:t>
              </a:r>
            </a:p>
          </p:txBody>
        </p:sp>
        <p:sp>
          <p:nvSpPr>
            <p:cNvPr id="581" name="Ορθογώνιο: Στρογγύλεμα γωνιών 580">
              <a:extLst>
                <a:ext uri="{FF2B5EF4-FFF2-40B4-BE49-F238E27FC236}">
                  <a16:creationId xmlns:a16="http://schemas.microsoft.com/office/drawing/2014/main" id="{E6086A21-E54C-F8ED-16AA-E7B23E6A02BE}"/>
                </a:ext>
              </a:extLst>
            </p:cNvPr>
            <p:cNvSpPr/>
            <p:nvPr/>
          </p:nvSpPr>
          <p:spPr>
            <a:xfrm>
              <a:off x="-2093095" y="16868076"/>
              <a:ext cx="7415694" cy="7122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l-GR" dirty="0"/>
                <a:t>Για 3/4-200/2: </a:t>
              </a:r>
              <a:r>
                <a:rPr lang="el-GR" u="sng" dirty="0"/>
                <a:t>Φορτίο</a:t>
              </a:r>
              <a:r>
                <a:rPr lang="el-GR" dirty="0"/>
                <a:t>: </a:t>
              </a:r>
              <a:r>
                <a:rPr lang="el-GR" b="1" dirty="0"/>
                <a:t>38.32 ± 0.29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20.75%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67.76 </a:t>
              </a:r>
              <a:r>
                <a:rPr lang="el-GR" b="1" dirty="0"/>
                <a:t>± 0.51%</a:t>
              </a:r>
              <a:r>
                <a:rPr lang="el-GR" dirty="0"/>
                <a:t>, 13.17%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582" name="TextBox 581">
              <a:extLst>
                <a:ext uri="{FF2B5EF4-FFF2-40B4-BE49-F238E27FC236}">
                  <a16:creationId xmlns:a16="http://schemas.microsoft.com/office/drawing/2014/main" id="{02AB23FD-E06D-FC81-0857-CE31494DF861}"/>
                </a:ext>
              </a:extLst>
            </p:cNvPr>
            <p:cNvSpPr txBox="1"/>
            <p:nvPr/>
          </p:nvSpPr>
          <p:spPr>
            <a:xfrm>
              <a:off x="-4266576" y="17572388"/>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Αιθέριο έλαιο ρίγανης σε κύτταρα </a:t>
              </a:r>
              <a:r>
                <a:rPr lang="en-US" i="1" dirty="0"/>
                <a:t>Chlorella</a:t>
              </a:r>
              <a:r>
                <a:rPr lang="el-GR" dirty="0"/>
                <a:t>: 22.29</a:t>
              </a:r>
              <a:r>
                <a:rPr lang="en-US" dirty="0"/>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Dimopoulos</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2021</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n-US" dirty="0"/>
            </a:p>
            <a:p>
              <a:pPr marL="285750" indent="-285750">
                <a:buFont typeface="Arial" panose="020B0604020202020204" pitchFamily="34" charset="0"/>
                <a:buChar char="•"/>
              </a:pPr>
              <a:r>
                <a:rPr lang="el-GR" dirty="0"/>
                <a:t>Καθαρή καρβακρόλη σε κύτταρα μαγιάς: 60</a:t>
              </a:r>
              <a:r>
                <a:rPr lang="en-US" dirty="0"/>
                <a:t> mg /100mg</a:t>
              </a:r>
              <a:r>
                <a:rPr lang="el-GR" dirty="0"/>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Silva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Lima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2017</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Αιθέριο έλαιο μέντας σε κύτταρα μαγιάς: 36</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Kavetsou</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2019</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l-GR" dirty="0"/>
            </a:p>
          </p:txBody>
        </p:sp>
        <p:sp>
          <p:nvSpPr>
            <p:cNvPr id="583" name="TextBox 582">
              <a:extLst>
                <a:ext uri="{FF2B5EF4-FFF2-40B4-BE49-F238E27FC236}">
                  <a16:creationId xmlns:a16="http://schemas.microsoft.com/office/drawing/2014/main" id="{0A98ECA8-ED71-3102-1FE7-9BF65BEEEE5E}"/>
                </a:ext>
              </a:extLst>
            </p:cNvPr>
            <p:cNvSpPr txBox="1"/>
            <p:nvPr/>
          </p:nvSpPr>
          <p:spPr>
            <a:xfrm>
              <a:off x="-4627988" y="1276490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5</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84" name="Ορθογώνιο 583">
              <a:extLst>
                <a:ext uri="{FF2B5EF4-FFF2-40B4-BE49-F238E27FC236}">
                  <a16:creationId xmlns:a16="http://schemas.microsoft.com/office/drawing/2014/main" id="{CD4D2CBD-2856-0462-35F9-D3FAE3311902}"/>
                </a:ext>
              </a:extLst>
            </p:cNvPr>
            <p:cNvSpPr/>
            <p:nvPr/>
          </p:nvSpPr>
          <p:spPr>
            <a:xfrm>
              <a:off x="-3060515" y="12040246"/>
              <a:ext cx="814220" cy="679932"/>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p:grpSp>
          <p:nvGrpSpPr>
            <p:cNvPr id="585" name="Ομάδα 584">
              <a:extLst>
                <a:ext uri="{FF2B5EF4-FFF2-40B4-BE49-F238E27FC236}">
                  <a16:creationId xmlns:a16="http://schemas.microsoft.com/office/drawing/2014/main" id="{4A1384BC-FE7B-B033-D879-DA0C7854BA38}"/>
                </a:ext>
              </a:extLst>
            </p:cNvPr>
            <p:cNvGrpSpPr/>
            <p:nvPr/>
          </p:nvGrpSpPr>
          <p:grpSpPr>
            <a:xfrm>
              <a:off x="-4174705" y="13747868"/>
              <a:ext cx="11326098" cy="2987131"/>
              <a:chOff x="-4508494" y="13761618"/>
              <a:chExt cx="11326098" cy="2987131"/>
            </a:xfrm>
          </p:grpSpPr>
          <p:grpSp>
            <p:nvGrpSpPr>
              <p:cNvPr id="586" name="Ομάδα 585">
                <a:extLst>
                  <a:ext uri="{FF2B5EF4-FFF2-40B4-BE49-F238E27FC236}">
                    <a16:creationId xmlns:a16="http://schemas.microsoft.com/office/drawing/2014/main" id="{82B6E6D4-FE28-8068-E0AD-377B32D1056E}"/>
                  </a:ext>
                </a:extLst>
              </p:cNvPr>
              <p:cNvGrpSpPr/>
              <p:nvPr/>
            </p:nvGrpSpPr>
            <p:grpSpPr>
              <a:xfrm>
                <a:off x="-4508494" y="13761618"/>
                <a:ext cx="11326098" cy="2987131"/>
                <a:chOff x="8087861" y="223085"/>
                <a:chExt cx="15483258" cy="3669535"/>
              </a:xfrm>
            </p:grpSpPr>
            <p:pic>
              <p:nvPicPr>
                <p:cNvPr id="591" name="Εικόνα 590">
                  <a:extLst>
                    <a:ext uri="{FF2B5EF4-FFF2-40B4-BE49-F238E27FC236}">
                      <a16:creationId xmlns:a16="http://schemas.microsoft.com/office/drawing/2014/main" id="{3B041EDA-7876-52B6-D77D-4BD8B430D20D}"/>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8087861" y="223085"/>
                  <a:ext cx="7589565" cy="3669535"/>
                </a:xfrm>
                <a:prstGeom prst="rect">
                  <a:avLst/>
                </a:prstGeom>
              </p:spPr>
            </p:pic>
            <p:pic>
              <p:nvPicPr>
                <p:cNvPr id="592" name="Εικόνα 591">
                  <a:extLst>
                    <a:ext uri="{FF2B5EF4-FFF2-40B4-BE49-F238E27FC236}">
                      <a16:creationId xmlns:a16="http://schemas.microsoft.com/office/drawing/2014/main" id="{0C54C98A-36D3-29A6-2C20-27225C255A25}"/>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16013468" y="242160"/>
                  <a:ext cx="7557651" cy="3615723"/>
                </a:xfrm>
                <a:prstGeom prst="rect">
                  <a:avLst/>
                </a:prstGeom>
              </p:spPr>
            </p:pic>
          </p:grpSp>
          <p:sp>
            <p:nvSpPr>
              <p:cNvPr id="587" name="Οβάλ 586">
                <a:extLst>
                  <a:ext uri="{FF2B5EF4-FFF2-40B4-BE49-F238E27FC236}">
                    <a16:creationId xmlns:a16="http://schemas.microsoft.com/office/drawing/2014/main" id="{8CBFEA31-5D96-8DE3-CF39-BAABA7ED56FF}"/>
                  </a:ext>
                </a:extLst>
              </p:cNvPr>
              <p:cNvSpPr/>
              <p:nvPr/>
            </p:nvSpPr>
            <p:spPr>
              <a:xfrm>
                <a:off x="-3114939" y="1392880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88" name="Οβάλ 587">
                <a:extLst>
                  <a:ext uri="{FF2B5EF4-FFF2-40B4-BE49-F238E27FC236}">
                    <a16:creationId xmlns:a16="http://schemas.microsoft.com/office/drawing/2014/main" id="{DBAE0857-A841-27F8-9EC9-92AEBFBF5882}"/>
                  </a:ext>
                </a:extLst>
              </p:cNvPr>
              <p:cNvSpPr/>
              <p:nvPr/>
            </p:nvSpPr>
            <p:spPr>
              <a:xfrm>
                <a:off x="-2549153" y="13928808"/>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89" name="Οβάλ 588">
                <a:extLst>
                  <a:ext uri="{FF2B5EF4-FFF2-40B4-BE49-F238E27FC236}">
                    <a16:creationId xmlns:a16="http://schemas.microsoft.com/office/drawing/2014/main" id="{EBDE8FFA-49BC-B883-605A-348981DE8EDD}"/>
                  </a:ext>
                </a:extLst>
              </p:cNvPr>
              <p:cNvSpPr/>
              <p:nvPr/>
            </p:nvSpPr>
            <p:spPr>
              <a:xfrm>
                <a:off x="3246111" y="1483233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0" name="Οβάλ 589">
                <a:extLst>
                  <a:ext uri="{FF2B5EF4-FFF2-40B4-BE49-F238E27FC236}">
                    <a16:creationId xmlns:a16="http://schemas.microsoft.com/office/drawing/2014/main" id="{E9D09A45-F328-E900-0903-527F5C0BCE81}"/>
                  </a:ext>
                </a:extLst>
              </p:cNvPr>
              <p:cNvSpPr/>
              <p:nvPr/>
            </p:nvSpPr>
            <p:spPr>
              <a:xfrm>
                <a:off x="2674847" y="14233815"/>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95" name="Ομάδα 594">
            <a:extLst>
              <a:ext uri="{FF2B5EF4-FFF2-40B4-BE49-F238E27FC236}">
                <a16:creationId xmlns:a16="http://schemas.microsoft.com/office/drawing/2014/main" id="{F6F487ED-5983-DC53-7508-72FBB0EA604B}"/>
              </a:ext>
            </a:extLst>
          </p:cNvPr>
          <p:cNvGrpSpPr/>
          <p:nvPr/>
        </p:nvGrpSpPr>
        <p:grpSpPr>
          <a:xfrm>
            <a:off x="12216888" y="1"/>
            <a:ext cx="12944627" cy="6857999"/>
            <a:chOff x="-18748739" y="14380515"/>
            <a:chExt cx="12944627" cy="6857999"/>
          </a:xfrm>
        </p:grpSpPr>
        <p:sp>
          <p:nvSpPr>
            <p:cNvPr id="596" name="Ορθογώνιο 595">
              <a:extLst>
                <a:ext uri="{FF2B5EF4-FFF2-40B4-BE49-F238E27FC236}">
                  <a16:creationId xmlns:a16="http://schemas.microsoft.com/office/drawing/2014/main" id="{7100E135-F252-1F5E-06A2-6E1F10D5D2FA}"/>
                </a:ext>
              </a:extLst>
            </p:cNvPr>
            <p:cNvSpPr/>
            <p:nvPr/>
          </p:nvSpPr>
          <p:spPr>
            <a:xfrm>
              <a:off x="-17979369" y="14380515"/>
              <a:ext cx="814220" cy="631716"/>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sp>
          <p:nvSpPr>
            <p:cNvPr id="597" name="Ορθογώνιο 596">
              <a:extLst>
                <a:ext uri="{FF2B5EF4-FFF2-40B4-BE49-F238E27FC236}">
                  <a16:creationId xmlns:a16="http://schemas.microsoft.com/office/drawing/2014/main" id="{4BBB3163-C680-6966-B672-81D112664C30}"/>
                </a:ext>
              </a:extLst>
            </p:cNvPr>
            <p:cNvSpPr/>
            <p:nvPr/>
          </p:nvSpPr>
          <p:spPr>
            <a:xfrm>
              <a:off x="-18748739" y="14980767"/>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98" name="TextBox 597">
              <a:extLst>
                <a:ext uri="{FF2B5EF4-FFF2-40B4-BE49-F238E27FC236}">
                  <a16:creationId xmlns:a16="http://schemas.microsoft.com/office/drawing/2014/main" id="{497FDD14-297A-2807-36B3-D98A8B506508}"/>
                </a:ext>
              </a:extLst>
            </p:cNvPr>
            <p:cNvSpPr txBox="1"/>
            <p:nvPr/>
          </p:nvSpPr>
          <p:spPr>
            <a:xfrm>
              <a:off x="-18743373" y="15082754"/>
              <a:ext cx="12186634"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endParaRPr lang="el-GR" sz="4000" i="1" dirty="0">
                <a:ln>
                  <a:solidFill>
                    <a:srgbClr val="FFC000"/>
                  </a:solidFill>
                </a:ln>
                <a:solidFill>
                  <a:srgbClr val="FFC000"/>
                </a:solidFill>
                <a:latin typeface="Calibri" panose="020F0502020204030204"/>
              </a:endParaRPr>
            </a:p>
          </p:txBody>
        </p:sp>
        <p:sp>
          <p:nvSpPr>
            <p:cNvPr id="599" name="TextBox 598">
              <a:extLst>
                <a:ext uri="{FF2B5EF4-FFF2-40B4-BE49-F238E27FC236}">
                  <a16:creationId xmlns:a16="http://schemas.microsoft.com/office/drawing/2014/main" id="{59341747-DB93-A35F-2961-6FD01220A306}"/>
                </a:ext>
              </a:extLst>
            </p:cNvPr>
            <p:cNvSpPr txBox="1"/>
            <p:nvPr/>
          </p:nvSpPr>
          <p:spPr>
            <a:xfrm>
              <a:off x="-18528042" y="15307429"/>
              <a:ext cx="3837273" cy="369332"/>
            </a:xfrm>
            <a:prstGeom prst="rect">
              <a:avLst/>
            </a:prstGeom>
            <a:noFill/>
          </p:spPr>
          <p:txBody>
            <a:bodyPr wrap="square" rtlCol="0">
              <a:spAutoFit/>
            </a:bodyPr>
            <a:lstStyle/>
            <a:p>
              <a:pPr algn="ctr"/>
              <a:r>
                <a:rPr lang="el-GR" b="1" u="sng" dirty="0"/>
                <a:t>Αποδοτικότητα Καρβακρόλης</a:t>
              </a:r>
            </a:p>
          </p:txBody>
        </p:sp>
        <p:sp>
          <p:nvSpPr>
            <p:cNvPr id="600" name="TextBox 599">
              <a:extLst>
                <a:ext uri="{FF2B5EF4-FFF2-40B4-BE49-F238E27FC236}">
                  <a16:creationId xmlns:a16="http://schemas.microsoft.com/office/drawing/2014/main" id="{572B53DB-EDEA-EA54-98A1-4797F8631675}"/>
                </a:ext>
              </a:extLst>
            </p:cNvPr>
            <p:cNvSpPr txBox="1"/>
            <p:nvPr/>
          </p:nvSpPr>
          <p:spPr>
            <a:xfrm>
              <a:off x="-11267452" y="15304226"/>
              <a:ext cx="5463340" cy="369332"/>
            </a:xfrm>
            <a:prstGeom prst="rect">
              <a:avLst/>
            </a:prstGeom>
            <a:noFill/>
          </p:spPr>
          <p:txBody>
            <a:bodyPr wrap="square" rtlCol="0">
              <a:spAutoFit/>
            </a:bodyPr>
            <a:lstStyle/>
            <a:p>
              <a:pPr algn="ctr"/>
              <a:r>
                <a:rPr lang="el-GR" b="1" u="sng" dirty="0"/>
                <a:t>Αποδοτικότητα Λυκοπενίου</a:t>
              </a:r>
            </a:p>
          </p:txBody>
        </p:sp>
        <p:sp>
          <p:nvSpPr>
            <p:cNvPr id="601" name="TextBox 600">
              <a:extLst>
                <a:ext uri="{FF2B5EF4-FFF2-40B4-BE49-F238E27FC236}">
                  <a16:creationId xmlns:a16="http://schemas.microsoft.com/office/drawing/2014/main" id="{33CD60EE-57DC-D2D9-8B5C-39AAC9909ADE}"/>
                </a:ext>
              </a:extLst>
            </p:cNvPr>
            <p:cNvSpPr txBox="1"/>
            <p:nvPr/>
          </p:nvSpPr>
          <p:spPr>
            <a:xfrm>
              <a:off x="-18661955" y="1500115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02" name="Ομάδα 601">
              <a:extLst>
                <a:ext uri="{FF2B5EF4-FFF2-40B4-BE49-F238E27FC236}">
                  <a16:creationId xmlns:a16="http://schemas.microsoft.com/office/drawing/2014/main" id="{9975FDF0-6818-AF8A-5A4F-4EA93DFDA272}"/>
                </a:ext>
              </a:extLst>
            </p:cNvPr>
            <p:cNvGrpSpPr/>
            <p:nvPr/>
          </p:nvGrpSpPr>
          <p:grpSpPr>
            <a:xfrm>
              <a:off x="-18680145" y="15679261"/>
              <a:ext cx="3980756" cy="5508902"/>
              <a:chOff x="13433060" y="-721230"/>
              <a:chExt cx="5026157" cy="6601646"/>
            </a:xfrm>
          </p:grpSpPr>
          <p:pic>
            <p:nvPicPr>
              <p:cNvPr id="608" name="Εικόνα 607">
                <a:extLst>
                  <a:ext uri="{FF2B5EF4-FFF2-40B4-BE49-F238E27FC236}">
                    <a16:creationId xmlns:a16="http://schemas.microsoft.com/office/drawing/2014/main" id="{0928B35A-9876-9E78-B465-D7C4A05FD2C3}"/>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13433060" y="-721230"/>
                <a:ext cx="5026157" cy="2469095"/>
              </a:xfrm>
              <a:prstGeom prst="rect">
                <a:avLst/>
              </a:prstGeom>
            </p:spPr>
          </p:pic>
          <p:pic>
            <p:nvPicPr>
              <p:cNvPr id="609" name="Εικόνα 608">
                <a:extLst>
                  <a:ext uri="{FF2B5EF4-FFF2-40B4-BE49-F238E27FC236}">
                    <a16:creationId xmlns:a16="http://schemas.microsoft.com/office/drawing/2014/main" id="{9B6A7B2B-6B04-FA4F-80D4-CCF352E2A32A}"/>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3433061" y="1345967"/>
                <a:ext cx="5026156" cy="2473883"/>
              </a:xfrm>
              <a:prstGeom prst="rect">
                <a:avLst/>
              </a:prstGeom>
            </p:spPr>
          </p:pic>
          <p:pic>
            <p:nvPicPr>
              <p:cNvPr id="610" name="Εικόνα 609">
                <a:extLst>
                  <a:ext uri="{FF2B5EF4-FFF2-40B4-BE49-F238E27FC236}">
                    <a16:creationId xmlns:a16="http://schemas.microsoft.com/office/drawing/2014/main" id="{EF04A027-AD89-6AC0-B272-C2A8823D5FF0}"/>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13433060" y="3539349"/>
                <a:ext cx="5026156" cy="2341067"/>
              </a:xfrm>
              <a:prstGeom prst="rect">
                <a:avLst/>
              </a:prstGeom>
            </p:spPr>
          </p:pic>
        </p:grpSp>
        <p:sp>
          <p:nvSpPr>
            <p:cNvPr id="603" name="TextBox 602">
              <a:extLst>
                <a:ext uri="{FF2B5EF4-FFF2-40B4-BE49-F238E27FC236}">
                  <a16:creationId xmlns:a16="http://schemas.microsoft.com/office/drawing/2014/main" id="{36C9B6F5-3530-7B2E-BCC6-08509F290013}"/>
                </a:ext>
              </a:extLst>
            </p:cNvPr>
            <p:cNvSpPr txBox="1"/>
            <p:nvPr/>
          </p:nvSpPr>
          <p:spPr>
            <a:xfrm>
              <a:off x="-14699390" y="15896101"/>
              <a:ext cx="4377419" cy="2031325"/>
            </a:xfrm>
            <a:prstGeom prst="rect">
              <a:avLst/>
            </a:prstGeom>
            <a:noFill/>
          </p:spPr>
          <p:txBody>
            <a:bodyPr wrap="square" rtlCol="0">
              <a:spAutoFit/>
            </a:bodyPr>
            <a:lstStyle/>
            <a:p>
              <a:pPr marL="285750" indent="-285750">
                <a:buFont typeface="Arial" panose="020B0604020202020204" pitchFamily="34" charset="0"/>
                <a:buChar char="•"/>
              </a:pPr>
              <a:r>
                <a:rPr lang="el-GR" dirty="0"/>
                <a:t>Παρόμοια συμπεριφορά με φορτίο</a:t>
              </a:r>
              <a:r>
                <a:rPr lang="en-US" dirty="0"/>
                <a:t>.</a:t>
              </a:r>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Αύξηση καθώς μειώνεται η αναλογία ελαίου-κυττάρων.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Μειωμένη επίδραση της </a:t>
              </a:r>
              <a:r>
                <a:rPr lang="en-US" dirty="0"/>
                <a:t>HPH </a:t>
              </a:r>
              <a:r>
                <a:rPr lang="el-GR" dirty="0"/>
                <a:t>για χαμηλές αναλογίες</a:t>
              </a:r>
              <a:r>
                <a:rPr lang="en-US" dirty="0"/>
                <a:t>.</a:t>
              </a:r>
              <a:endParaRPr lang="el-GR" dirty="0"/>
            </a:p>
          </p:txBody>
        </p:sp>
        <p:grpSp>
          <p:nvGrpSpPr>
            <p:cNvPr id="604" name="Ομάδα 603">
              <a:extLst>
                <a:ext uri="{FF2B5EF4-FFF2-40B4-BE49-F238E27FC236}">
                  <a16:creationId xmlns:a16="http://schemas.microsoft.com/office/drawing/2014/main" id="{A602D101-514B-4C0A-87DF-9A4A247FD844}"/>
                </a:ext>
              </a:extLst>
            </p:cNvPr>
            <p:cNvGrpSpPr/>
            <p:nvPr/>
          </p:nvGrpSpPr>
          <p:grpSpPr>
            <a:xfrm>
              <a:off x="-10600454" y="15673558"/>
              <a:ext cx="3989376" cy="5514605"/>
              <a:chOff x="-10600454" y="15673558"/>
              <a:chExt cx="3989376" cy="5514605"/>
            </a:xfrm>
          </p:grpSpPr>
          <p:pic>
            <p:nvPicPr>
              <p:cNvPr id="605" name="Εικόνα 604">
                <a:extLst>
                  <a:ext uri="{FF2B5EF4-FFF2-40B4-BE49-F238E27FC236}">
                    <a16:creationId xmlns:a16="http://schemas.microsoft.com/office/drawing/2014/main" id="{5519D0D0-94A6-D316-3525-59F811857E83}"/>
                  </a:ext>
                </a:extLst>
              </p:cNvPr>
              <p:cNvPicPr>
                <a:picLocks noChangeAspect="1"/>
              </p:cNvPicPr>
              <p:nvPr/>
            </p:nvPicPr>
            <p:blipFill>
              <a:blip r:embed="rId15"/>
              <a:stretch>
                <a:fillRect/>
              </a:stretch>
            </p:blipFill>
            <p:spPr>
              <a:xfrm>
                <a:off x="-10600454" y="15673558"/>
                <a:ext cx="3980754" cy="1953560"/>
              </a:xfrm>
              <a:prstGeom prst="rect">
                <a:avLst/>
              </a:prstGeom>
            </p:spPr>
          </p:pic>
          <p:pic>
            <p:nvPicPr>
              <p:cNvPr id="606" name="Εικόνα 605">
                <a:extLst>
                  <a:ext uri="{FF2B5EF4-FFF2-40B4-BE49-F238E27FC236}">
                    <a16:creationId xmlns:a16="http://schemas.microsoft.com/office/drawing/2014/main" id="{FD238A79-2D7C-2123-3625-BBECEA5796FB}"/>
                  </a:ext>
                </a:extLst>
              </p:cNvPr>
              <p:cNvPicPr>
                <a:picLocks noChangeAspect="1"/>
              </p:cNvPicPr>
              <p:nvPr/>
            </p:nvPicPr>
            <p:blipFill>
              <a:blip r:embed="rId16"/>
              <a:stretch>
                <a:fillRect/>
              </a:stretch>
            </p:blipFill>
            <p:spPr>
              <a:xfrm>
                <a:off x="-10600453" y="17360448"/>
                <a:ext cx="3989375" cy="2064391"/>
              </a:xfrm>
              <a:prstGeom prst="rect">
                <a:avLst/>
              </a:prstGeom>
            </p:spPr>
          </p:pic>
          <p:pic>
            <p:nvPicPr>
              <p:cNvPr id="607" name="Εικόνα 606">
                <a:extLst>
                  <a:ext uri="{FF2B5EF4-FFF2-40B4-BE49-F238E27FC236}">
                    <a16:creationId xmlns:a16="http://schemas.microsoft.com/office/drawing/2014/main" id="{8B40ABE7-72B6-1A70-7289-FCD6D435E621}"/>
                  </a:ext>
                </a:extLst>
              </p:cNvPr>
              <p:cNvPicPr>
                <a:picLocks noChangeAspect="1"/>
              </p:cNvPicPr>
              <p:nvPr/>
            </p:nvPicPr>
            <p:blipFill>
              <a:blip r:embed="rId17"/>
              <a:stretch>
                <a:fillRect/>
              </a:stretch>
            </p:blipFill>
            <p:spPr>
              <a:xfrm>
                <a:off x="-10600454" y="19123771"/>
                <a:ext cx="3989375" cy="2064392"/>
              </a:xfrm>
              <a:prstGeom prst="rect">
                <a:avLst/>
              </a:prstGeom>
            </p:spPr>
          </p:pic>
        </p:grpSp>
      </p:grpSp>
      <p:grpSp>
        <p:nvGrpSpPr>
          <p:cNvPr id="611" name="Ομάδα 610">
            <a:extLst>
              <a:ext uri="{FF2B5EF4-FFF2-40B4-BE49-F238E27FC236}">
                <a16:creationId xmlns:a16="http://schemas.microsoft.com/office/drawing/2014/main" id="{1283A425-D84B-7EF4-8F23-AF2799F38433}"/>
              </a:ext>
            </a:extLst>
          </p:cNvPr>
          <p:cNvGrpSpPr/>
          <p:nvPr/>
        </p:nvGrpSpPr>
        <p:grpSpPr>
          <a:xfrm>
            <a:off x="11700510" y="0"/>
            <a:ext cx="12694796" cy="6902635"/>
            <a:chOff x="-31852729" y="14402218"/>
            <a:chExt cx="12694796" cy="6902635"/>
          </a:xfrm>
        </p:grpSpPr>
        <p:sp>
          <p:nvSpPr>
            <p:cNvPr id="612" name="Ορθογώνιο 611">
              <a:extLst>
                <a:ext uri="{FF2B5EF4-FFF2-40B4-BE49-F238E27FC236}">
                  <a16:creationId xmlns:a16="http://schemas.microsoft.com/office/drawing/2014/main" id="{DD61E406-36CF-3012-E96D-B8CF19CC8E7F}"/>
                </a:ext>
              </a:extLst>
            </p:cNvPr>
            <p:cNvSpPr/>
            <p:nvPr/>
          </p:nvSpPr>
          <p:spPr>
            <a:xfrm>
              <a:off x="-31349933" y="15047106"/>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13" name="TextBox 612">
              <a:extLst>
                <a:ext uri="{FF2B5EF4-FFF2-40B4-BE49-F238E27FC236}">
                  <a16:creationId xmlns:a16="http://schemas.microsoft.com/office/drawing/2014/main" id="{5A6F636A-B985-669E-9F3E-DF11839C6318}"/>
                </a:ext>
              </a:extLst>
            </p:cNvPr>
            <p:cNvSpPr txBox="1"/>
            <p:nvPr/>
          </p:nvSpPr>
          <p:spPr>
            <a:xfrm>
              <a:off x="-31288866" y="15117922"/>
              <a:ext cx="12105216"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endParaRPr lang="el-GR" sz="4000" i="1" dirty="0">
                <a:ln>
                  <a:solidFill>
                    <a:srgbClr val="FFC000"/>
                  </a:solidFill>
                </a:ln>
                <a:solidFill>
                  <a:srgbClr val="FFC000"/>
                </a:solidFill>
                <a:latin typeface="Calibri" panose="020F0502020204030204"/>
              </a:endParaRPr>
            </a:p>
          </p:txBody>
        </p:sp>
        <p:sp>
          <p:nvSpPr>
            <p:cNvPr id="614" name="Ορθογώνιο 613">
              <a:extLst>
                <a:ext uri="{FF2B5EF4-FFF2-40B4-BE49-F238E27FC236}">
                  <a16:creationId xmlns:a16="http://schemas.microsoft.com/office/drawing/2014/main" id="{33434E05-F988-CFF7-6AC8-8D838D6811AF}"/>
                </a:ext>
              </a:extLst>
            </p:cNvPr>
            <p:cNvSpPr/>
            <p:nvPr/>
          </p:nvSpPr>
          <p:spPr>
            <a:xfrm>
              <a:off x="-31349933" y="14402218"/>
              <a:ext cx="814220" cy="64488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i="1" dirty="0">
                  <a:ln>
                    <a:solidFill>
                      <a:srgbClr val="FFC000"/>
                    </a:solidFill>
                  </a:ln>
                  <a:solidFill>
                    <a:srgbClr val="FFC000"/>
                  </a:solidFill>
                  <a:latin typeface="Calibri" panose="020F0502020204030204"/>
                </a:rPr>
                <a:t>A</a:t>
              </a:r>
              <a:endParaRPr lang="el-GR" sz="4000" i="1" dirty="0">
                <a:ln>
                  <a:solidFill>
                    <a:srgbClr val="FFC000"/>
                  </a:solidFill>
                </a:ln>
                <a:solidFill>
                  <a:srgbClr val="FFC000"/>
                </a:solidFill>
                <a:latin typeface="Calibri" panose="020F0502020204030204"/>
              </a:endParaRPr>
            </a:p>
          </p:txBody>
        </p:sp>
        <p:sp>
          <p:nvSpPr>
            <p:cNvPr id="615" name="TextBox 614">
              <a:extLst>
                <a:ext uri="{FF2B5EF4-FFF2-40B4-BE49-F238E27FC236}">
                  <a16:creationId xmlns:a16="http://schemas.microsoft.com/office/drawing/2014/main" id="{259CE43D-4EDD-C683-4F5D-5618129C1A5E}"/>
                </a:ext>
              </a:extLst>
            </p:cNvPr>
            <p:cNvSpPr txBox="1"/>
            <p:nvPr/>
          </p:nvSpPr>
          <p:spPr>
            <a:xfrm>
              <a:off x="-23066462" y="15355320"/>
              <a:ext cx="3837273" cy="369332"/>
            </a:xfrm>
            <a:prstGeom prst="rect">
              <a:avLst/>
            </a:prstGeom>
            <a:noFill/>
          </p:spPr>
          <p:txBody>
            <a:bodyPr wrap="square" rtlCol="0">
              <a:spAutoFit/>
            </a:bodyPr>
            <a:lstStyle/>
            <a:p>
              <a:pPr algn="ctr"/>
              <a:r>
                <a:rPr lang="el-GR" b="1" u="sng" dirty="0"/>
                <a:t>Φορτίο Λυκοπενίου</a:t>
              </a:r>
            </a:p>
          </p:txBody>
        </p:sp>
        <p:sp>
          <p:nvSpPr>
            <p:cNvPr id="616" name="TextBox 615">
              <a:extLst>
                <a:ext uri="{FF2B5EF4-FFF2-40B4-BE49-F238E27FC236}">
                  <a16:creationId xmlns:a16="http://schemas.microsoft.com/office/drawing/2014/main" id="{CA0C906C-E3EB-B086-13D6-BEF46D769D22}"/>
                </a:ext>
              </a:extLst>
            </p:cNvPr>
            <p:cNvSpPr txBox="1"/>
            <p:nvPr/>
          </p:nvSpPr>
          <p:spPr>
            <a:xfrm>
              <a:off x="-31852729" y="15399793"/>
              <a:ext cx="5463340" cy="369332"/>
            </a:xfrm>
            <a:prstGeom prst="rect">
              <a:avLst/>
            </a:prstGeom>
            <a:noFill/>
          </p:spPr>
          <p:txBody>
            <a:bodyPr wrap="square" rtlCol="0">
              <a:spAutoFit/>
            </a:bodyPr>
            <a:lstStyle/>
            <a:p>
              <a:pPr algn="ctr"/>
              <a:r>
                <a:rPr lang="el-GR" b="1" u="sng" dirty="0"/>
                <a:t>Φορτίο Καρβακρόλης</a:t>
              </a:r>
            </a:p>
          </p:txBody>
        </p:sp>
        <p:sp>
          <p:nvSpPr>
            <p:cNvPr id="617" name="TextBox 616">
              <a:extLst>
                <a:ext uri="{FF2B5EF4-FFF2-40B4-BE49-F238E27FC236}">
                  <a16:creationId xmlns:a16="http://schemas.microsoft.com/office/drawing/2014/main" id="{0C239A49-DEF2-9B5D-02A6-514923A16DDD}"/>
                </a:ext>
              </a:extLst>
            </p:cNvPr>
            <p:cNvSpPr txBox="1"/>
            <p:nvPr/>
          </p:nvSpPr>
          <p:spPr>
            <a:xfrm>
              <a:off x="-27295826" y="15825808"/>
              <a:ext cx="4076878" cy="3693319"/>
            </a:xfrm>
            <a:prstGeom prst="rect">
              <a:avLst/>
            </a:prstGeom>
            <a:noFill/>
          </p:spPr>
          <p:txBody>
            <a:bodyPr wrap="square" rtlCol="0">
              <a:spAutoFit/>
            </a:bodyPr>
            <a:lstStyle/>
            <a:p>
              <a:pPr marL="285750" indent="-285750">
                <a:buFont typeface="Arial" panose="020B0604020202020204" pitchFamily="34" charset="0"/>
                <a:buChar char="•"/>
              </a:pPr>
              <a:r>
                <a:rPr lang="el-GR" dirty="0"/>
                <a:t>Αρχικά αύξηση λόγω επίδρασης μερικής διάτρησης κυττάρων στην διαπερατότητα </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Έπειτα μείωση λόγω εκτεταμένης υποβάθμισης δομής κυττάρων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Βελτιστοποίηση ενθυλάκωσης κατά την ισορροπία των δυο φαινομένων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Αύξηση περασμάτων οδηγεί σε εκτεταμένη καταπόνηση και εμφάνιση μεγίστου σε χαμηλότερες πιέσεις</a:t>
              </a:r>
              <a:endParaRPr lang="en-US" dirty="0"/>
            </a:p>
          </p:txBody>
        </p:sp>
        <p:grpSp>
          <p:nvGrpSpPr>
            <p:cNvPr id="618" name="Ομάδα 617">
              <a:extLst>
                <a:ext uri="{FF2B5EF4-FFF2-40B4-BE49-F238E27FC236}">
                  <a16:creationId xmlns:a16="http://schemas.microsoft.com/office/drawing/2014/main" id="{650A0367-E8BA-6620-6175-6DAD492693E9}"/>
                </a:ext>
              </a:extLst>
            </p:cNvPr>
            <p:cNvGrpSpPr/>
            <p:nvPr/>
          </p:nvGrpSpPr>
          <p:grpSpPr>
            <a:xfrm>
              <a:off x="-23193394" y="15733232"/>
              <a:ext cx="3982039" cy="5505281"/>
              <a:chOff x="13407929" y="8522563"/>
              <a:chExt cx="3281710" cy="4931428"/>
            </a:xfrm>
          </p:grpSpPr>
          <p:pic>
            <p:nvPicPr>
              <p:cNvPr id="624" name="Εικόνα 623">
                <a:extLst>
                  <a:ext uri="{FF2B5EF4-FFF2-40B4-BE49-F238E27FC236}">
                    <a16:creationId xmlns:a16="http://schemas.microsoft.com/office/drawing/2014/main" id="{816C7542-C63B-0528-CE9E-8B77E5723E8D}"/>
                  </a:ext>
                </a:extLst>
              </p:cNvPr>
              <p:cNvPicPr>
                <a:picLocks noChangeAspect="1"/>
              </p:cNvPicPr>
              <p:nvPr/>
            </p:nvPicPr>
            <p:blipFill>
              <a:blip r:embed="rId18">
                <a:extLst>
                  <a:ext uri="{28A0092B-C50C-407E-A947-70E740481C1C}">
                    <a14:useLocalDpi xmlns:a14="http://schemas.microsoft.com/office/drawing/2010/main" val="0"/>
                  </a:ext>
                </a:extLst>
              </a:blip>
              <a:srcRect/>
              <a:stretch/>
            </p:blipFill>
            <p:spPr>
              <a:xfrm>
                <a:off x="13415390" y="8522563"/>
                <a:ext cx="3274249" cy="1834821"/>
              </a:xfrm>
              <a:prstGeom prst="rect">
                <a:avLst/>
              </a:prstGeom>
            </p:spPr>
          </p:pic>
          <p:pic>
            <p:nvPicPr>
              <p:cNvPr id="625" name="Εικόνα 624">
                <a:extLst>
                  <a:ext uri="{FF2B5EF4-FFF2-40B4-BE49-F238E27FC236}">
                    <a16:creationId xmlns:a16="http://schemas.microsoft.com/office/drawing/2014/main" id="{8693D9FF-525E-59A4-1B2C-4C53F439D9DA}"/>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13407930" y="10062546"/>
                <a:ext cx="3281709" cy="1805116"/>
              </a:xfrm>
              <a:prstGeom prst="rect">
                <a:avLst/>
              </a:prstGeom>
            </p:spPr>
          </p:pic>
          <p:pic>
            <p:nvPicPr>
              <p:cNvPr id="626" name="Εικόνα 625">
                <a:extLst>
                  <a:ext uri="{FF2B5EF4-FFF2-40B4-BE49-F238E27FC236}">
                    <a16:creationId xmlns:a16="http://schemas.microsoft.com/office/drawing/2014/main" id="{FFEA9890-AB8A-E7FC-A04D-CABD0F41F222}"/>
                  </a:ext>
                </a:extLst>
              </p:cNvPr>
              <p:cNvPicPr>
                <a:picLocks noChangeAspect="1"/>
              </p:cNvPicPr>
              <p:nvPr/>
            </p:nvPicPr>
            <p:blipFill>
              <a:blip r:embed="rId20">
                <a:extLst>
                  <a:ext uri="{28A0092B-C50C-407E-A947-70E740481C1C}">
                    <a14:useLocalDpi xmlns:a14="http://schemas.microsoft.com/office/drawing/2010/main" val="0"/>
                  </a:ext>
                </a:extLst>
              </a:blip>
              <a:srcRect/>
              <a:stretch/>
            </p:blipFill>
            <p:spPr>
              <a:xfrm>
                <a:off x="13407929" y="11648876"/>
                <a:ext cx="3281709" cy="1805115"/>
              </a:xfrm>
              <a:prstGeom prst="rect">
                <a:avLst/>
              </a:prstGeom>
            </p:spPr>
          </p:pic>
        </p:grpSp>
        <p:sp>
          <p:nvSpPr>
            <p:cNvPr id="619" name="TextBox 618">
              <a:extLst>
                <a:ext uri="{FF2B5EF4-FFF2-40B4-BE49-F238E27FC236}">
                  <a16:creationId xmlns:a16="http://schemas.microsoft.com/office/drawing/2014/main" id="{F5DF9AE9-5334-253B-6605-D12EB2E616E1}"/>
                </a:ext>
              </a:extLst>
            </p:cNvPr>
            <p:cNvSpPr txBox="1"/>
            <p:nvPr/>
          </p:nvSpPr>
          <p:spPr>
            <a:xfrm>
              <a:off x="-31288866" y="150363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3</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20" name="Ομάδα 619">
              <a:extLst>
                <a:ext uri="{FF2B5EF4-FFF2-40B4-BE49-F238E27FC236}">
                  <a16:creationId xmlns:a16="http://schemas.microsoft.com/office/drawing/2014/main" id="{D5BC71E4-66B9-EAD9-2844-FCDBD1610CD3}"/>
                </a:ext>
              </a:extLst>
            </p:cNvPr>
            <p:cNvGrpSpPr/>
            <p:nvPr/>
          </p:nvGrpSpPr>
          <p:grpSpPr>
            <a:xfrm>
              <a:off x="-31327084" y="15733232"/>
              <a:ext cx="3987789" cy="5511402"/>
              <a:chOff x="13058499" y="-229691"/>
              <a:chExt cx="4883874" cy="6871430"/>
            </a:xfrm>
          </p:grpSpPr>
          <p:pic>
            <p:nvPicPr>
              <p:cNvPr id="621" name="Εικόνα 620">
                <a:extLst>
                  <a:ext uri="{FF2B5EF4-FFF2-40B4-BE49-F238E27FC236}">
                    <a16:creationId xmlns:a16="http://schemas.microsoft.com/office/drawing/2014/main" id="{A9E9A82B-DF6C-16A9-02DC-1E09FF195016}"/>
                  </a:ext>
                </a:extLst>
              </p:cNvPr>
              <p:cNvPicPr>
                <a:picLocks noChangeAspect="1"/>
              </p:cNvPicPr>
              <p:nvPr/>
            </p:nvPicPr>
            <p:blipFill>
              <a:blip r:embed="rId21">
                <a:extLst>
                  <a:ext uri="{28A0092B-C50C-407E-A947-70E740481C1C}">
                    <a14:useLocalDpi xmlns:a14="http://schemas.microsoft.com/office/drawing/2010/main" val="0"/>
                  </a:ext>
                </a:extLst>
              </a:blip>
              <a:srcRect/>
              <a:stretch/>
            </p:blipFill>
            <p:spPr>
              <a:xfrm>
                <a:off x="13058499" y="-229691"/>
                <a:ext cx="4883870" cy="2508265"/>
              </a:xfrm>
              <a:prstGeom prst="rect">
                <a:avLst/>
              </a:prstGeom>
            </p:spPr>
          </p:pic>
          <p:pic>
            <p:nvPicPr>
              <p:cNvPr id="622" name="Εικόνα 621">
                <a:extLst>
                  <a:ext uri="{FF2B5EF4-FFF2-40B4-BE49-F238E27FC236}">
                    <a16:creationId xmlns:a16="http://schemas.microsoft.com/office/drawing/2014/main" id="{0A7E4499-2C47-517D-FFB4-42E018EB018D}"/>
                  </a:ext>
                </a:extLst>
              </p:cNvPr>
              <p:cNvPicPr>
                <a:picLocks noChangeAspect="1"/>
              </p:cNvPicPr>
              <p:nvPr/>
            </p:nvPicPr>
            <p:blipFill>
              <a:blip r:embed="rId22">
                <a:extLst>
                  <a:ext uri="{28A0092B-C50C-407E-A947-70E740481C1C}">
                    <a14:useLocalDpi xmlns:a14="http://schemas.microsoft.com/office/drawing/2010/main" val="0"/>
                  </a:ext>
                </a:extLst>
              </a:blip>
              <a:srcRect/>
              <a:stretch/>
            </p:blipFill>
            <p:spPr>
              <a:xfrm>
                <a:off x="13058503" y="2000635"/>
                <a:ext cx="4883870" cy="2505657"/>
              </a:xfrm>
              <a:prstGeom prst="rect">
                <a:avLst/>
              </a:prstGeom>
            </p:spPr>
          </p:pic>
          <p:pic>
            <p:nvPicPr>
              <p:cNvPr id="623" name="Εικόνα 622">
                <a:extLst>
                  <a:ext uri="{FF2B5EF4-FFF2-40B4-BE49-F238E27FC236}">
                    <a16:creationId xmlns:a16="http://schemas.microsoft.com/office/drawing/2014/main" id="{DF5D188B-6ECE-A816-FFF6-1D54CB09A8A2}"/>
                  </a:ext>
                </a:extLst>
              </p:cNvPr>
              <p:cNvPicPr>
                <a:picLocks noChangeAspect="1"/>
              </p:cNvPicPr>
              <p:nvPr/>
            </p:nvPicPr>
            <p:blipFill>
              <a:blip r:embed="rId23">
                <a:extLst>
                  <a:ext uri="{28A0092B-C50C-407E-A947-70E740481C1C}">
                    <a14:useLocalDpi xmlns:a14="http://schemas.microsoft.com/office/drawing/2010/main" val="0"/>
                  </a:ext>
                </a:extLst>
              </a:blip>
              <a:srcRect/>
              <a:stretch/>
            </p:blipFill>
            <p:spPr>
              <a:xfrm>
                <a:off x="13058500" y="4136086"/>
                <a:ext cx="4883868" cy="2505653"/>
              </a:xfrm>
              <a:prstGeom prst="rect">
                <a:avLst/>
              </a:prstGeom>
            </p:spPr>
          </p:pic>
        </p:grpSp>
      </p:grpSp>
    </p:spTree>
    <p:extLst>
      <p:ext uri="{BB962C8B-B14F-4D97-AF65-F5344CB8AC3E}">
        <p14:creationId xmlns:p14="http://schemas.microsoft.com/office/powerpoint/2010/main" val="24410548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561" name="TextBox 560">
            <a:extLst>
              <a:ext uri="{FF2B5EF4-FFF2-40B4-BE49-F238E27FC236}">
                <a16:creationId xmlns:a16="http://schemas.microsoft.com/office/drawing/2014/main" id="{18317C19-E9C7-B835-E8B6-9F688FB0FEB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38" name="Ομάδα 37">
            <a:extLst>
              <a:ext uri="{FF2B5EF4-FFF2-40B4-BE49-F238E27FC236}">
                <a16:creationId xmlns:a16="http://schemas.microsoft.com/office/drawing/2014/main" id="{0796D918-F5C2-205A-153C-CEEE2342618C}"/>
              </a:ext>
            </a:extLst>
          </p:cNvPr>
          <p:cNvGrpSpPr/>
          <p:nvPr/>
        </p:nvGrpSpPr>
        <p:grpSpPr>
          <a:xfrm>
            <a:off x="-12199356" y="-62289"/>
            <a:ext cx="12197366" cy="6920289"/>
            <a:chOff x="5166360" y="1151127"/>
            <a:chExt cx="12197366" cy="6920289"/>
          </a:xfrm>
        </p:grpSpPr>
        <p:grpSp>
          <p:nvGrpSpPr>
            <p:cNvPr id="21" name="Ομάδα 20">
              <a:extLst>
                <a:ext uri="{FF2B5EF4-FFF2-40B4-BE49-F238E27FC236}">
                  <a16:creationId xmlns:a16="http://schemas.microsoft.com/office/drawing/2014/main" id="{F51C7810-49B9-0C44-7112-6D31B30F2267}"/>
                </a:ext>
              </a:extLst>
            </p:cNvPr>
            <p:cNvGrpSpPr/>
            <p:nvPr/>
          </p:nvGrpSpPr>
          <p:grpSpPr>
            <a:xfrm>
              <a:off x="5166360" y="1151127"/>
              <a:ext cx="12197366" cy="6920289"/>
              <a:chOff x="47282" y="14235082"/>
              <a:chExt cx="12197366" cy="6920289"/>
            </a:xfrm>
          </p:grpSpPr>
          <p:grpSp>
            <p:nvGrpSpPr>
              <p:cNvPr id="22" name="Ομάδα 21">
                <a:extLst>
                  <a:ext uri="{FF2B5EF4-FFF2-40B4-BE49-F238E27FC236}">
                    <a16:creationId xmlns:a16="http://schemas.microsoft.com/office/drawing/2014/main" id="{494C80DA-A169-1FC4-807D-6997BB795E5F}"/>
                  </a:ext>
                </a:extLst>
              </p:cNvPr>
              <p:cNvGrpSpPr/>
              <p:nvPr/>
            </p:nvGrpSpPr>
            <p:grpSpPr>
              <a:xfrm>
                <a:off x="47282" y="14897624"/>
                <a:ext cx="12197366" cy="6257747"/>
                <a:chOff x="491490" y="9738071"/>
                <a:chExt cx="12197366" cy="6721130"/>
              </a:xfrm>
            </p:grpSpPr>
            <p:sp>
              <p:nvSpPr>
                <p:cNvPr id="35" name="Ορθογώνιο 34">
                  <a:extLst>
                    <a:ext uri="{FF2B5EF4-FFF2-40B4-BE49-F238E27FC236}">
                      <a16:creationId xmlns:a16="http://schemas.microsoft.com/office/drawing/2014/main" id="{04B66697-4017-AF1F-C775-A993BF56A5FD}"/>
                    </a:ext>
                  </a:extLst>
                </p:cNvPr>
                <p:cNvSpPr/>
                <p:nvPr/>
              </p:nvSpPr>
              <p:spPr>
                <a:xfrm>
                  <a:off x="491490" y="9738071"/>
                  <a:ext cx="12192000" cy="6721130"/>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6" name="TextBox 35">
                  <a:extLst>
                    <a:ext uri="{FF2B5EF4-FFF2-40B4-BE49-F238E27FC236}">
                      <a16:creationId xmlns:a16="http://schemas.microsoft.com/office/drawing/2014/main" id="{DAE59CF1-F23D-3E57-7C09-4485FC580635}"/>
                    </a:ext>
                  </a:extLst>
                </p:cNvPr>
                <p:cNvSpPr txBox="1"/>
                <p:nvPr/>
              </p:nvSpPr>
              <p:spPr>
                <a:xfrm>
                  <a:off x="496856" y="9847610"/>
                  <a:ext cx="12192000" cy="707886"/>
                </a:xfrm>
                <a:prstGeom prst="rect">
                  <a:avLst/>
                </a:prstGeom>
                <a:noFill/>
                <a:ln>
                  <a:noFill/>
                </a:ln>
              </p:spPr>
              <p:txBody>
                <a:bodyPr wrap="square" rtlCol="0">
                  <a:spAutoFit/>
                </a:bodyPr>
                <a:lstStyle/>
                <a:p>
                  <a:pPr algn="ctr"/>
                  <a:r>
                    <a:rPr lang="el-GR" sz="4000" i="1" dirty="0">
                      <a:ln>
                        <a:solidFill>
                          <a:srgbClr val="FFC000"/>
                        </a:solidFill>
                      </a:ln>
                      <a:solidFill>
                        <a:srgbClr val="FFC000"/>
                      </a:solidFill>
                      <a:latin typeface="Calibri" panose="020F0502020204030204"/>
                    </a:rPr>
                    <a:t>1 </a:t>
                  </a:r>
                  <a:r>
                    <a:rPr lang="en-US" sz="4000" i="1" dirty="0">
                      <a:ln>
                        <a:solidFill>
                          <a:srgbClr val="FFC000"/>
                        </a:solidFill>
                      </a:ln>
                      <a:solidFill>
                        <a:srgbClr val="FFC000"/>
                      </a:solidFill>
                      <a:latin typeface="Calibri" panose="020F0502020204030204"/>
                    </a:rPr>
                    <a:t>pH</a:t>
                  </a:r>
                  <a:endParaRPr lang="el-GR" sz="4000" i="1" dirty="0">
                    <a:ln>
                      <a:solidFill>
                        <a:srgbClr val="FFC000"/>
                      </a:solidFill>
                    </a:ln>
                    <a:solidFill>
                      <a:srgbClr val="FFC000"/>
                    </a:solidFill>
                    <a:latin typeface="Calibri" panose="020F0502020204030204"/>
                  </a:endParaRPr>
                </a:p>
              </p:txBody>
            </p:sp>
          </p:grpSp>
          <p:grpSp>
            <p:nvGrpSpPr>
              <p:cNvPr id="23" name="Ομάδα 22">
                <a:extLst>
                  <a:ext uri="{FF2B5EF4-FFF2-40B4-BE49-F238E27FC236}">
                    <a16:creationId xmlns:a16="http://schemas.microsoft.com/office/drawing/2014/main" id="{2D9B0174-FA53-EC38-ED65-282B08A45625}"/>
                  </a:ext>
                </a:extLst>
              </p:cNvPr>
              <p:cNvGrpSpPr/>
              <p:nvPr/>
            </p:nvGrpSpPr>
            <p:grpSpPr>
              <a:xfrm>
                <a:off x="583434" y="15879681"/>
                <a:ext cx="11067774" cy="3049091"/>
                <a:chOff x="1111324" y="11225468"/>
                <a:chExt cx="11067774" cy="3274875"/>
              </a:xfrm>
            </p:grpSpPr>
            <p:pic>
              <p:nvPicPr>
                <p:cNvPr id="33" name="Εικόνα 32">
                  <a:extLst>
                    <a:ext uri="{FF2B5EF4-FFF2-40B4-BE49-F238E27FC236}">
                      <a16:creationId xmlns:a16="http://schemas.microsoft.com/office/drawing/2014/main" id="{007D074E-0808-5F84-BC22-F2C210CFCC0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715758" y="11237927"/>
                  <a:ext cx="5463340" cy="3262416"/>
                </a:xfrm>
                <a:prstGeom prst="rect">
                  <a:avLst/>
                </a:prstGeom>
              </p:spPr>
            </p:pic>
            <p:pic>
              <p:nvPicPr>
                <p:cNvPr id="34" name="Εικόνα 33">
                  <a:extLst>
                    <a:ext uri="{FF2B5EF4-FFF2-40B4-BE49-F238E27FC236}">
                      <a16:creationId xmlns:a16="http://schemas.microsoft.com/office/drawing/2014/main" id="{AF144798-8602-85BE-8F88-2914CB96F36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11324" y="11225468"/>
                  <a:ext cx="5463339" cy="3262416"/>
                </a:xfrm>
                <a:prstGeom prst="rect">
                  <a:avLst/>
                </a:prstGeom>
              </p:spPr>
            </p:pic>
          </p:grpSp>
          <p:sp>
            <p:nvSpPr>
              <p:cNvPr id="24" name="Ορθογώνιο 23">
                <a:extLst>
                  <a:ext uri="{FF2B5EF4-FFF2-40B4-BE49-F238E27FC236}">
                    <a16:creationId xmlns:a16="http://schemas.microsoft.com/office/drawing/2014/main" id="{001AAF40-A332-9289-663E-E282C57752CA}"/>
                  </a:ext>
                </a:extLst>
              </p:cNvPr>
              <p:cNvSpPr/>
              <p:nvPr/>
            </p:nvSpPr>
            <p:spPr>
              <a:xfrm>
                <a:off x="1431842" y="14235082"/>
                <a:ext cx="1407648" cy="716454"/>
              </a:xfrm>
              <a:prstGeom prst="rect">
                <a:avLst/>
              </a:prstGeom>
              <a:solidFill>
                <a:srgbClr val="5E91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sp>
            <p:nvSpPr>
              <p:cNvPr id="25" name="TextBox 24">
                <a:extLst>
                  <a:ext uri="{FF2B5EF4-FFF2-40B4-BE49-F238E27FC236}">
                    <a16:creationId xmlns:a16="http://schemas.microsoft.com/office/drawing/2014/main" id="{5F825D57-6D25-BBB4-77B3-28663714FA45}"/>
                  </a:ext>
                </a:extLst>
              </p:cNvPr>
              <p:cNvSpPr txBox="1"/>
              <p:nvPr/>
            </p:nvSpPr>
            <p:spPr>
              <a:xfrm>
                <a:off x="421648" y="15412410"/>
                <a:ext cx="5463340" cy="369332"/>
              </a:xfrm>
              <a:prstGeom prst="rect">
                <a:avLst/>
              </a:prstGeom>
              <a:noFill/>
            </p:spPr>
            <p:txBody>
              <a:bodyPr wrap="square" rtlCol="0">
                <a:spAutoFit/>
              </a:bodyPr>
              <a:lstStyle/>
              <a:p>
                <a:pPr algn="ctr"/>
                <a:r>
                  <a:rPr lang="el-GR" u="sng" dirty="0"/>
                  <a:t>Αποδοτικότητα Καρβακρόλης</a:t>
                </a:r>
              </a:p>
            </p:txBody>
          </p:sp>
          <p:sp>
            <p:nvSpPr>
              <p:cNvPr id="26" name="TextBox 25">
                <a:extLst>
                  <a:ext uri="{FF2B5EF4-FFF2-40B4-BE49-F238E27FC236}">
                    <a16:creationId xmlns:a16="http://schemas.microsoft.com/office/drawing/2014/main" id="{2A0369DE-A5D5-65F8-4314-D318F452A3A3}"/>
                  </a:ext>
                </a:extLst>
              </p:cNvPr>
              <p:cNvSpPr txBox="1"/>
              <p:nvPr/>
            </p:nvSpPr>
            <p:spPr>
              <a:xfrm>
                <a:off x="6307505" y="15412410"/>
                <a:ext cx="5463340" cy="369332"/>
              </a:xfrm>
              <a:prstGeom prst="rect">
                <a:avLst/>
              </a:prstGeom>
              <a:noFill/>
            </p:spPr>
            <p:txBody>
              <a:bodyPr wrap="square" rtlCol="0">
                <a:spAutoFit/>
              </a:bodyPr>
              <a:lstStyle/>
              <a:p>
                <a:pPr algn="ctr"/>
                <a:r>
                  <a:rPr lang="el-GR" u="sng" dirty="0"/>
                  <a:t>Αποδοτικότητα Λυκοπενίου</a:t>
                </a:r>
              </a:p>
            </p:txBody>
          </p:sp>
          <p:sp>
            <p:nvSpPr>
              <p:cNvPr id="27" name="TextBox 26">
                <a:extLst>
                  <a:ext uri="{FF2B5EF4-FFF2-40B4-BE49-F238E27FC236}">
                    <a16:creationId xmlns:a16="http://schemas.microsoft.com/office/drawing/2014/main" id="{D1B49912-F94C-F1CF-3EE7-D7F1AD20D39F}"/>
                  </a:ext>
                </a:extLst>
              </p:cNvPr>
              <p:cNvSpPr txBox="1"/>
              <p:nvPr/>
            </p:nvSpPr>
            <p:spPr>
              <a:xfrm>
                <a:off x="456371" y="19072175"/>
                <a:ext cx="11100489" cy="369332"/>
              </a:xfrm>
              <a:prstGeom prst="rect">
                <a:avLst/>
              </a:prstGeom>
              <a:noFill/>
            </p:spPr>
            <p:txBody>
              <a:bodyPr wrap="square" rtlCol="0">
                <a:spAutoFit/>
              </a:bodyPr>
              <a:lstStyle/>
              <a:p>
                <a:pPr marL="285750" indent="-285750">
                  <a:buFont typeface="Arial" panose="020B0604020202020204" pitchFamily="34" charset="0"/>
                  <a:buChar char="•"/>
                </a:pPr>
                <a:r>
                  <a:rPr lang="el-GR" dirty="0"/>
                  <a:t>Ίδια συμπεριφορά με φορτίο</a:t>
                </a:r>
                <a:endParaRPr lang="en-US" dirty="0"/>
              </a:p>
            </p:txBody>
          </p:sp>
          <p:sp>
            <p:nvSpPr>
              <p:cNvPr id="28" name="Ορθογώνιο: Στρογγύλεμα γωνιών 27">
                <a:extLst>
                  <a:ext uri="{FF2B5EF4-FFF2-40B4-BE49-F238E27FC236}">
                    <a16:creationId xmlns:a16="http://schemas.microsoft.com/office/drawing/2014/main" id="{4874F972-2F5B-93CD-7F17-58864E446B27}"/>
                  </a:ext>
                </a:extLst>
              </p:cNvPr>
              <p:cNvSpPr/>
              <p:nvPr/>
            </p:nvSpPr>
            <p:spPr>
              <a:xfrm>
                <a:off x="629097" y="20161097"/>
                <a:ext cx="5048443" cy="4325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44.42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3.45% </a:t>
                </a:r>
                <a:r>
                  <a:rPr lang="el-GR" dirty="0"/>
                  <a:t>σε </a:t>
                </a:r>
                <a:r>
                  <a:rPr lang="en-US" dirty="0"/>
                  <a:t>pH 10                                             </a:t>
                </a:r>
                <a:endParaRPr lang="el-GR" dirty="0"/>
              </a:p>
            </p:txBody>
          </p:sp>
          <p:sp>
            <p:nvSpPr>
              <p:cNvPr id="29" name="TextBox 28">
                <a:extLst>
                  <a:ext uri="{FF2B5EF4-FFF2-40B4-BE49-F238E27FC236}">
                    <a16:creationId xmlns:a16="http://schemas.microsoft.com/office/drawing/2014/main" id="{B49A7E7A-E037-548E-82BC-A722BF4108E5}"/>
                  </a:ext>
                </a:extLst>
              </p:cNvPr>
              <p:cNvSpPr txBox="1"/>
              <p:nvPr/>
            </p:nvSpPr>
            <p:spPr>
              <a:xfrm>
                <a:off x="385330" y="19798579"/>
                <a:ext cx="5463340" cy="369332"/>
              </a:xfrm>
              <a:prstGeom prst="rect">
                <a:avLst/>
              </a:prstGeom>
              <a:noFill/>
            </p:spPr>
            <p:txBody>
              <a:bodyPr wrap="square" rtlCol="0">
                <a:spAutoFit/>
              </a:bodyPr>
              <a:lstStyle/>
              <a:p>
                <a:pPr algn="ctr"/>
                <a:r>
                  <a:rPr lang="el-GR" u="sng" dirty="0"/>
                  <a:t>Μέγιστη Αποδοτικότητα Καρβακρόλης</a:t>
                </a:r>
              </a:p>
            </p:txBody>
          </p:sp>
          <p:sp>
            <p:nvSpPr>
              <p:cNvPr id="30" name="Ορθογώνιο: Στρογγύλεμα γωνιών 29">
                <a:extLst>
                  <a:ext uri="{FF2B5EF4-FFF2-40B4-BE49-F238E27FC236}">
                    <a16:creationId xmlns:a16="http://schemas.microsoft.com/office/drawing/2014/main" id="{B186EB75-9E58-F868-6CBC-5BAC0B1AA336}"/>
                  </a:ext>
                </a:extLst>
              </p:cNvPr>
              <p:cNvSpPr/>
              <p:nvPr/>
            </p:nvSpPr>
            <p:spPr>
              <a:xfrm>
                <a:off x="6645079" y="20161097"/>
                <a:ext cx="5019031" cy="4325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sz="1800" dirty="0">
                    <a:effectLst/>
                    <a:latin typeface="Calibri" panose="020F0502020204030204" pitchFamily="34" charset="0"/>
                    <a:ea typeface="Calibri" panose="020F0502020204030204" pitchFamily="34" charset="0"/>
                    <a:cs typeface="Arial" panose="020B0604020202020204" pitchFamily="34" charset="0"/>
                  </a:rPr>
                  <a:t>49.12 </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0.84</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dirty="0"/>
                  <a:t>σε </a:t>
                </a:r>
                <a:r>
                  <a:rPr lang="en-US" dirty="0"/>
                  <a:t>pH 10                                             </a:t>
                </a:r>
                <a:endParaRPr lang="el-GR" dirty="0"/>
              </a:p>
            </p:txBody>
          </p:sp>
          <p:sp>
            <p:nvSpPr>
              <p:cNvPr id="31" name="TextBox 30">
                <a:extLst>
                  <a:ext uri="{FF2B5EF4-FFF2-40B4-BE49-F238E27FC236}">
                    <a16:creationId xmlns:a16="http://schemas.microsoft.com/office/drawing/2014/main" id="{FC987555-A0C9-03CE-CF68-5F9069D1C2FC}"/>
                  </a:ext>
                </a:extLst>
              </p:cNvPr>
              <p:cNvSpPr txBox="1"/>
              <p:nvPr/>
            </p:nvSpPr>
            <p:spPr>
              <a:xfrm>
                <a:off x="6629965" y="19800878"/>
                <a:ext cx="5008300" cy="377561"/>
              </a:xfrm>
              <a:prstGeom prst="rect">
                <a:avLst/>
              </a:prstGeom>
              <a:noFill/>
            </p:spPr>
            <p:txBody>
              <a:bodyPr wrap="square" rtlCol="0">
                <a:spAutoFit/>
              </a:bodyPr>
              <a:lstStyle/>
              <a:p>
                <a:pPr algn="ctr"/>
                <a:r>
                  <a:rPr lang="el-GR" u="sng" dirty="0"/>
                  <a:t>Μέγιστη Αποδοτικότητα Λυκοπενίου</a:t>
                </a:r>
              </a:p>
            </p:txBody>
          </p:sp>
          <p:sp>
            <p:nvSpPr>
              <p:cNvPr id="32" name="TextBox 31">
                <a:extLst>
                  <a:ext uri="{FF2B5EF4-FFF2-40B4-BE49-F238E27FC236}">
                    <a16:creationId xmlns:a16="http://schemas.microsoft.com/office/drawing/2014/main" id="{53373498-8C7F-40E3-6432-2E0FD2E2F170}"/>
                  </a:ext>
                </a:extLst>
              </p:cNvPr>
              <p:cNvSpPr txBox="1"/>
              <p:nvPr/>
            </p:nvSpPr>
            <p:spPr>
              <a:xfrm>
                <a:off x="60769" y="1488979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2</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3" name="Οβάλ 2">
              <a:extLst>
                <a:ext uri="{FF2B5EF4-FFF2-40B4-BE49-F238E27FC236}">
                  <a16:creationId xmlns:a16="http://schemas.microsoft.com/office/drawing/2014/main" id="{F909A656-004E-854C-1C78-57E5F319FC56}"/>
                </a:ext>
              </a:extLst>
            </p:cNvPr>
            <p:cNvSpPr/>
            <p:nvPr/>
          </p:nvSpPr>
          <p:spPr>
            <a:xfrm>
              <a:off x="9370930" y="3349560"/>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7" name="Οβάλ 36">
              <a:extLst>
                <a:ext uri="{FF2B5EF4-FFF2-40B4-BE49-F238E27FC236}">
                  <a16:creationId xmlns:a16="http://schemas.microsoft.com/office/drawing/2014/main" id="{8C2C9692-CA46-2051-55BF-C47DC8357C61}"/>
                </a:ext>
              </a:extLst>
            </p:cNvPr>
            <p:cNvSpPr/>
            <p:nvPr/>
          </p:nvSpPr>
          <p:spPr>
            <a:xfrm>
              <a:off x="14958114" y="323895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627" name="Ομάδα 626">
            <a:extLst>
              <a:ext uri="{FF2B5EF4-FFF2-40B4-BE49-F238E27FC236}">
                <a16:creationId xmlns:a16="http://schemas.microsoft.com/office/drawing/2014/main" id="{B290995E-7B4F-739C-462F-30F13BBB38A9}"/>
              </a:ext>
            </a:extLst>
          </p:cNvPr>
          <p:cNvGrpSpPr/>
          <p:nvPr/>
        </p:nvGrpSpPr>
        <p:grpSpPr>
          <a:xfrm>
            <a:off x="33104" y="44391"/>
            <a:ext cx="12197366" cy="6947269"/>
            <a:chOff x="3001782" y="11095721"/>
            <a:chExt cx="12197366" cy="6947269"/>
          </a:xfrm>
        </p:grpSpPr>
        <p:sp>
          <p:nvSpPr>
            <p:cNvPr id="628" name="Ορθογώνιο 627">
              <a:extLst>
                <a:ext uri="{FF2B5EF4-FFF2-40B4-BE49-F238E27FC236}">
                  <a16:creationId xmlns:a16="http://schemas.microsoft.com/office/drawing/2014/main" id="{D0C17CC4-7C4F-21C2-8C6C-CEA31FE29BB0}"/>
                </a:ext>
              </a:extLst>
            </p:cNvPr>
            <p:cNvSpPr/>
            <p:nvPr/>
          </p:nvSpPr>
          <p:spPr>
            <a:xfrm>
              <a:off x="3001782" y="11785243"/>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29" name="TextBox 628">
              <a:extLst>
                <a:ext uri="{FF2B5EF4-FFF2-40B4-BE49-F238E27FC236}">
                  <a16:creationId xmlns:a16="http://schemas.microsoft.com/office/drawing/2014/main" id="{A646B70E-2FC0-EF8B-0E98-0FD5D8307DCC}"/>
                </a:ext>
              </a:extLst>
            </p:cNvPr>
            <p:cNvSpPr txBox="1"/>
            <p:nvPr/>
          </p:nvSpPr>
          <p:spPr>
            <a:xfrm>
              <a:off x="3007148" y="11887230"/>
              <a:ext cx="12192000"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-Λυκοπένιο</a:t>
              </a:r>
            </a:p>
          </p:txBody>
        </p:sp>
        <p:sp>
          <p:nvSpPr>
            <p:cNvPr id="630" name="Ορθογώνιο 629">
              <a:extLst>
                <a:ext uri="{FF2B5EF4-FFF2-40B4-BE49-F238E27FC236}">
                  <a16:creationId xmlns:a16="http://schemas.microsoft.com/office/drawing/2014/main" id="{E729A236-3807-5E3F-9089-CF5F96E526A8}"/>
                </a:ext>
              </a:extLst>
            </p:cNvPr>
            <p:cNvSpPr/>
            <p:nvPr/>
          </p:nvSpPr>
          <p:spPr>
            <a:xfrm>
              <a:off x="5371742" y="11095721"/>
              <a:ext cx="814220" cy="716454"/>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sp>
          <p:nvSpPr>
            <p:cNvPr id="631" name="TextBox 630">
              <a:extLst>
                <a:ext uri="{FF2B5EF4-FFF2-40B4-BE49-F238E27FC236}">
                  <a16:creationId xmlns:a16="http://schemas.microsoft.com/office/drawing/2014/main" id="{F59A6E92-631F-E893-2594-253B4FCF07DD}"/>
                </a:ext>
              </a:extLst>
            </p:cNvPr>
            <p:cNvSpPr txBox="1"/>
            <p:nvPr/>
          </p:nvSpPr>
          <p:spPr>
            <a:xfrm>
              <a:off x="5969318" y="12480770"/>
              <a:ext cx="6278392" cy="369332"/>
            </a:xfrm>
            <a:prstGeom prst="rect">
              <a:avLst/>
            </a:prstGeom>
            <a:noFill/>
          </p:spPr>
          <p:txBody>
            <a:bodyPr wrap="square" rtlCol="0">
              <a:spAutoFit/>
            </a:bodyPr>
            <a:lstStyle/>
            <a:p>
              <a:pPr algn="ctr"/>
              <a:r>
                <a:rPr lang="el-GR" b="1" u="sng" dirty="0"/>
                <a:t>Βέλτιστες συνθήκες όπως</a:t>
              </a:r>
              <a:r>
                <a:rPr lang="en-US" b="1" u="sng" dirty="0"/>
                <a:t> </a:t>
              </a:r>
              <a:r>
                <a:rPr lang="el-GR" b="1" u="sng" dirty="0"/>
                <a:t>παρατηρήθηκαν στα 2 περάσματα</a:t>
              </a:r>
            </a:p>
          </p:txBody>
        </p:sp>
        <p:sp>
          <p:nvSpPr>
            <p:cNvPr id="632" name="Ορθογώνιο: Στρογγύλεμα γωνιών 631">
              <a:extLst>
                <a:ext uri="{FF2B5EF4-FFF2-40B4-BE49-F238E27FC236}">
                  <a16:creationId xmlns:a16="http://schemas.microsoft.com/office/drawing/2014/main" id="{820A0B0B-2C73-F11E-2873-A308108EDCEF}"/>
                </a:ext>
              </a:extLst>
            </p:cNvPr>
            <p:cNvSpPr/>
            <p:nvPr/>
          </p:nvSpPr>
          <p:spPr>
            <a:xfrm>
              <a:off x="5424631" y="15919120"/>
              <a:ext cx="7408198" cy="71225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dirty="0"/>
                <a:t>Για 3/4-200/2 </a:t>
              </a:r>
              <a:r>
                <a:rPr lang="el-GR" u="sng" dirty="0"/>
                <a:t>Φορτίο</a:t>
              </a:r>
              <a:r>
                <a:rPr lang="el-GR" dirty="0"/>
                <a:t>: </a:t>
              </a:r>
              <a:r>
                <a:rPr lang="el-GR" b="1" dirty="0"/>
                <a:t>3.58 ± 0.05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24.28%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p>
            <a:p>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66.39 </a:t>
              </a:r>
              <a:r>
                <a:rPr lang="el-GR" b="1" dirty="0"/>
                <a:t>± 0.64%</a:t>
              </a:r>
              <a:r>
                <a:rPr lang="el-GR" dirty="0"/>
                <a:t>, 20.11%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633" name="TextBox 632">
              <a:extLst>
                <a:ext uri="{FF2B5EF4-FFF2-40B4-BE49-F238E27FC236}">
                  <a16:creationId xmlns:a16="http://schemas.microsoft.com/office/drawing/2014/main" id="{41416B46-CB5B-703F-9CBD-2EF17D3FE8AE}"/>
                </a:ext>
              </a:extLst>
            </p:cNvPr>
            <p:cNvSpPr txBox="1"/>
            <p:nvPr/>
          </p:nvSpPr>
          <p:spPr>
            <a:xfrm>
              <a:off x="3364635" y="16708946"/>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Καθαρό Λυκοπένιο σε κύτταρα </a:t>
              </a:r>
              <a:r>
                <a:rPr lang="en-US" i="1" dirty="0"/>
                <a:t>Chlorella </a:t>
              </a:r>
              <a:r>
                <a:rPr lang="el-GR" dirty="0"/>
                <a:t>με χρήση </a:t>
              </a:r>
              <a:r>
                <a:rPr lang="en-US" dirty="0"/>
                <a:t>Tween80</a:t>
              </a:r>
              <a:r>
                <a:rPr lang="el-GR" dirty="0"/>
                <a:t>: 13.06 </a:t>
              </a:r>
              <a:r>
                <a:rPr lang="en-US" dirty="0"/>
                <a:t>mg/100mg, </a:t>
              </a:r>
              <a:r>
                <a:rPr lang="el-GR" dirty="0"/>
                <a:t>απόδοση 96.31% </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Pu</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&amp; </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Tang</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2017)</a:t>
              </a:r>
            </a:p>
            <a:p>
              <a:pPr marL="285750" indent="-285750">
                <a:buFont typeface="Arial" panose="020B0604020202020204" pitchFamily="34" charset="0"/>
                <a:buChar char="•"/>
              </a:pPr>
              <a:r>
                <a:rPr lang="el-GR" dirty="0">
                  <a:solidFill>
                    <a:srgbClr val="000000"/>
                  </a:solidFill>
                  <a:latin typeface="Calibri" panose="020F0502020204030204" pitchFamily="34" charset="0"/>
                  <a:cs typeface="Arial" panose="020B0604020202020204" pitchFamily="34" charset="0"/>
                </a:rPr>
                <a:t>Καθαρό β-καροτένιο σε τροποποιημένο άμυλο κουκουναριού: απόδοση 74.77%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Spada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2012)</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Καθαρό β-καροτένιο σε κύτταρα ζύμης: 0.148</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a:t>
              </a:r>
              <a:endParaRPr lang="el-GR" dirty="0"/>
            </a:p>
          </p:txBody>
        </p:sp>
        <p:sp>
          <p:nvSpPr>
            <p:cNvPr id="634" name="TextBox 633">
              <a:extLst>
                <a:ext uri="{FF2B5EF4-FFF2-40B4-BE49-F238E27FC236}">
                  <a16:creationId xmlns:a16="http://schemas.microsoft.com/office/drawing/2014/main" id="{41B077C5-C5A1-CCBB-98B6-5C307A40BDDB}"/>
                </a:ext>
              </a:extLst>
            </p:cNvPr>
            <p:cNvSpPr txBox="1"/>
            <p:nvPr/>
          </p:nvSpPr>
          <p:spPr>
            <a:xfrm>
              <a:off x="3049675" y="1174678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35" name="Ομάδα 634">
              <a:extLst>
                <a:ext uri="{FF2B5EF4-FFF2-40B4-BE49-F238E27FC236}">
                  <a16:creationId xmlns:a16="http://schemas.microsoft.com/office/drawing/2014/main" id="{75622FDF-C0A4-DA13-0786-ED36EAB322C6}"/>
                </a:ext>
              </a:extLst>
            </p:cNvPr>
            <p:cNvGrpSpPr/>
            <p:nvPr/>
          </p:nvGrpSpPr>
          <p:grpSpPr>
            <a:xfrm>
              <a:off x="3433159" y="12852022"/>
              <a:ext cx="11329245" cy="2945452"/>
              <a:chOff x="3433159" y="12852022"/>
              <a:chExt cx="11329245" cy="2945452"/>
            </a:xfrm>
          </p:grpSpPr>
          <p:grpSp>
            <p:nvGrpSpPr>
              <p:cNvPr id="636" name="Ομάδα 635">
                <a:extLst>
                  <a:ext uri="{FF2B5EF4-FFF2-40B4-BE49-F238E27FC236}">
                    <a16:creationId xmlns:a16="http://schemas.microsoft.com/office/drawing/2014/main" id="{E4B7D8DD-BA46-FDA2-7DCE-504636344E10}"/>
                  </a:ext>
                </a:extLst>
              </p:cNvPr>
              <p:cNvGrpSpPr/>
              <p:nvPr/>
            </p:nvGrpSpPr>
            <p:grpSpPr>
              <a:xfrm>
                <a:off x="3433159" y="12852022"/>
                <a:ext cx="11329245" cy="2945452"/>
                <a:chOff x="-8915866" y="15759311"/>
                <a:chExt cx="11329245" cy="2945452"/>
              </a:xfrm>
            </p:grpSpPr>
            <p:pic>
              <p:nvPicPr>
                <p:cNvPr id="641" name="Εικόνα 640">
                  <a:extLst>
                    <a:ext uri="{FF2B5EF4-FFF2-40B4-BE49-F238E27FC236}">
                      <a16:creationId xmlns:a16="http://schemas.microsoft.com/office/drawing/2014/main" id="{07F88CB1-4816-3430-853D-2D7EDAD6F3E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915866" y="15768789"/>
                  <a:ext cx="5529797" cy="2935974"/>
                </a:xfrm>
                <a:prstGeom prst="rect">
                  <a:avLst/>
                </a:prstGeom>
              </p:spPr>
            </p:pic>
            <p:pic>
              <p:nvPicPr>
                <p:cNvPr id="642" name="Εικόνα 641">
                  <a:extLst>
                    <a:ext uri="{FF2B5EF4-FFF2-40B4-BE49-F238E27FC236}">
                      <a16:creationId xmlns:a16="http://schemas.microsoft.com/office/drawing/2014/main" id="{A8979BB4-3F1B-3D71-88A2-97E93B9C6709}"/>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3116417" y="15759311"/>
                  <a:ext cx="5529796" cy="2920850"/>
                </a:xfrm>
                <a:prstGeom prst="rect">
                  <a:avLst/>
                </a:prstGeom>
              </p:spPr>
            </p:pic>
          </p:grpSp>
          <p:sp>
            <p:nvSpPr>
              <p:cNvPr id="637" name="Οβάλ 636">
                <a:extLst>
                  <a:ext uri="{FF2B5EF4-FFF2-40B4-BE49-F238E27FC236}">
                    <a16:creationId xmlns:a16="http://schemas.microsoft.com/office/drawing/2014/main" id="{5499505C-AB2C-C108-B5A4-90318968A8B8}"/>
                  </a:ext>
                </a:extLst>
              </p:cNvPr>
              <p:cNvSpPr/>
              <p:nvPr/>
            </p:nvSpPr>
            <p:spPr>
              <a:xfrm>
                <a:off x="4816544" y="13073090"/>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38" name="Οβάλ 637">
                <a:extLst>
                  <a:ext uri="{FF2B5EF4-FFF2-40B4-BE49-F238E27FC236}">
                    <a16:creationId xmlns:a16="http://schemas.microsoft.com/office/drawing/2014/main" id="{BDB123CC-F547-7189-B10F-1204A6B67613}"/>
                  </a:ext>
                </a:extLst>
              </p:cNvPr>
              <p:cNvSpPr/>
              <p:nvPr/>
            </p:nvSpPr>
            <p:spPr>
              <a:xfrm>
                <a:off x="5375278" y="1307309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39" name="Οβάλ 638">
                <a:extLst>
                  <a:ext uri="{FF2B5EF4-FFF2-40B4-BE49-F238E27FC236}">
                    <a16:creationId xmlns:a16="http://schemas.microsoft.com/office/drawing/2014/main" id="{FF5867B2-F29E-E1D1-7DB6-C111CE43699B}"/>
                  </a:ext>
                </a:extLst>
              </p:cNvPr>
              <p:cNvSpPr/>
              <p:nvPr/>
            </p:nvSpPr>
            <p:spPr>
              <a:xfrm>
                <a:off x="11184304" y="1366722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40" name="Οβάλ 639">
                <a:extLst>
                  <a:ext uri="{FF2B5EF4-FFF2-40B4-BE49-F238E27FC236}">
                    <a16:creationId xmlns:a16="http://schemas.microsoft.com/office/drawing/2014/main" id="{EB694B91-22CC-2C48-8201-E2DBBB858281}"/>
                  </a:ext>
                </a:extLst>
              </p:cNvPr>
              <p:cNvSpPr/>
              <p:nvPr/>
            </p:nvSpPr>
            <p:spPr>
              <a:xfrm>
                <a:off x="10630840" y="1362265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78" name="Ομάδα 577">
            <a:extLst>
              <a:ext uri="{FF2B5EF4-FFF2-40B4-BE49-F238E27FC236}">
                <a16:creationId xmlns:a16="http://schemas.microsoft.com/office/drawing/2014/main" id="{2E10EA73-0444-67FC-BCD5-684070950177}"/>
              </a:ext>
            </a:extLst>
          </p:cNvPr>
          <p:cNvGrpSpPr/>
          <p:nvPr/>
        </p:nvGrpSpPr>
        <p:grpSpPr>
          <a:xfrm>
            <a:off x="24888" y="44393"/>
            <a:ext cx="12201601" cy="6933814"/>
            <a:chOff x="-4627988" y="12040246"/>
            <a:chExt cx="12201601" cy="6933814"/>
          </a:xfrm>
        </p:grpSpPr>
        <p:grpSp>
          <p:nvGrpSpPr>
            <p:cNvPr id="579" name="Ομάδα 578">
              <a:extLst>
                <a:ext uri="{FF2B5EF4-FFF2-40B4-BE49-F238E27FC236}">
                  <a16:creationId xmlns:a16="http://schemas.microsoft.com/office/drawing/2014/main" id="{25ADD063-0F31-52C3-9937-DD57C0813D9F}"/>
                </a:ext>
              </a:extLst>
            </p:cNvPr>
            <p:cNvGrpSpPr/>
            <p:nvPr/>
          </p:nvGrpSpPr>
          <p:grpSpPr>
            <a:xfrm>
              <a:off x="-4618387" y="12716313"/>
              <a:ext cx="12192000" cy="6257747"/>
              <a:chOff x="12647813" y="14915621"/>
              <a:chExt cx="12192000" cy="6257747"/>
            </a:xfrm>
          </p:grpSpPr>
          <p:sp>
            <p:nvSpPr>
              <p:cNvPr id="593" name="Ορθογώνιο 592">
                <a:extLst>
                  <a:ext uri="{FF2B5EF4-FFF2-40B4-BE49-F238E27FC236}">
                    <a16:creationId xmlns:a16="http://schemas.microsoft.com/office/drawing/2014/main" id="{D35EDA4E-9E35-830C-D6F6-6883D990B4D0}"/>
                  </a:ext>
                </a:extLst>
              </p:cNvPr>
              <p:cNvSpPr/>
              <p:nvPr/>
            </p:nvSpPr>
            <p:spPr>
              <a:xfrm>
                <a:off x="12647813" y="14915621"/>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4" name="TextBox 593">
                <a:extLst>
                  <a:ext uri="{FF2B5EF4-FFF2-40B4-BE49-F238E27FC236}">
                    <a16:creationId xmlns:a16="http://schemas.microsoft.com/office/drawing/2014/main" id="{B31EA206-4CC0-EA46-D34F-36C85F45F977}"/>
                  </a:ext>
                </a:extLst>
              </p:cNvPr>
              <p:cNvSpPr txBox="1"/>
              <p:nvPr/>
            </p:nvSpPr>
            <p:spPr>
              <a:xfrm>
                <a:off x="12769503" y="15017608"/>
                <a:ext cx="11960553"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-Καρβακρόλη</a:t>
                </a:r>
              </a:p>
            </p:txBody>
          </p:sp>
        </p:grpSp>
        <p:sp>
          <p:nvSpPr>
            <p:cNvPr id="580" name="TextBox 579">
              <a:extLst>
                <a:ext uri="{FF2B5EF4-FFF2-40B4-BE49-F238E27FC236}">
                  <a16:creationId xmlns:a16="http://schemas.microsoft.com/office/drawing/2014/main" id="{44A6A6FB-B262-C09E-6450-EDB6B9A51814}"/>
                </a:ext>
              </a:extLst>
            </p:cNvPr>
            <p:cNvSpPr txBox="1"/>
            <p:nvPr/>
          </p:nvSpPr>
          <p:spPr>
            <a:xfrm>
              <a:off x="-1650851" y="13411840"/>
              <a:ext cx="6278392" cy="369332"/>
            </a:xfrm>
            <a:prstGeom prst="rect">
              <a:avLst/>
            </a:prstGeom>
            <a:noFill/>
          </p:spPr>
          <p:txBody>
            <a:bodyPr wrap="square" rtlCol="0">
              <a:spAutoFit/>
            </a:bodyPr>
            <a:lstStyle/>
            <a:p>
              <a:pPr algn="ctr"/>
              <a:r>
                <a:rPr lang="el-GR" b="1" u="sng" dirty="0"/>
                <a:t>Βέλτιστες συνθήκες όπως παρατηρήθηκαν στα 2 περάσματα</a:t>
              </a:r>
            </a:p>
          </p:txBody>
        </p:sp>
        <p:sp>
          <p:nvSpPr>
            <p:cNvPr id="581" name="Ορθογώνιο: Στρογγύλεμα γωνιών 580">
              <a:extLst>
                <a:ext uri="{FF2B5EF4-FFF2-40B4-BE49-F238E27FC236}">
                  <a16:creationId xmlns:a16="http://schemas.microsoft.com/office/drawing/2014/main" id="{E6086A21-E54C-F8ED-16AA-E7B23E6A02BE}"/>
                </a:ext>
              </a:extLst>
            </p:cNvPr>
            <p:cNvSpPr/>
            <p:nvPr/>
          </p:nvSpPr>
          <p:spPr>
            <a:xfrm>
              <a:off x="-2093095" y="16868076"/>
              <a:ext cx="7415694" cy="7122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l-GR" dirty="0"/>
                <a:t>Για 3/4-200/2: </a:t>
              </a:r>
              <a:r>
                <a:rPr lang="el-GR" u="sng" dirty="0"/>
                <a:t>Φορτίο</a:t>
              </a:r>
              <a:r>
                <a:rPr lang="el-GR" dirty="0"/>
                <a:t>: </a:t>
              </a:r>
              <a:r>
                <a:rPr lang="el-GR" b="1" dirty="0"/>
                <a:t>38.32 ± 0.29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20.75%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67.76 </a:t>
              </a:r>
              <a:r>
                <a:rPr lang="el-GR" b="1" dirty="0"/>
                <a:t>± 0.51%</a:t>
              </a:r>
              <a:r>
                <a:rPr lang="el-GR" dirty="0"/>
                <a:t>, 13.17%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582" name="TextBox 581">
              <a:extLst>
                <a:ext uri="{FF2B5EF4-FFF2-40B4-BE49-F238E27FC236}">
                  <a16:creationId xmlns:a16="http://schemas.microsoft.com/office/drawing/2014/main" id="{02AB23FD-E06D-FC81-0857-CE31494DF861}"/>
                </a:ext>
              </a:extLst>
            </p:cNvPr>
            <p:cNvSpPr txBox="1"/>
            <p:nvPr/>
          </p:nvSpPr>
          <p:spPr>
            <a:xfrm>
              <a:off x="-4266576" y="17572388"/>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Αιθέριο έλαιο ρίγανης σε κύτταρα </a:t>
              </a:r>
              <a:r>
                <a:rPr lang="en-US" i="1" dirty="0"/>
                <a:t>Chlorella</a:t>
              </a:r>
              <a:r>
                <a:rPr lang="el-GR" dirty="0"/>
                <a:t>: 22.29</a:t>
              </a:r>
              <a:r>
                <a:rPr lang="en-US" dirty="0"/>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Dimopoulos</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2021</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n-US" dirty="0"/>
            </a:p>
            <a:p>
              <a:pPr marL="285750" indent="-285750">
                <a:buFont typeface="Arial" panose="020B0604020202020204" pitchFamily="34" charset="0"/>
                <a:buChar char="•"/>
              </a:pPr>
              <a:r>
                <a:rPr lang="el-GR" dirty="0"/>
                <a:t>Καθαρή καρβακρόλη σε κύτταρα μαγιάς: 60</a:t>
              </a:r>
              <a:r>
                <a:rPr lang="en-US" dirty="0"/>
                <a:t> mg /100mg</a:t>
              </a:r>
              <a:r>
                <a:rPr lang="el-GR" dirty="0"/>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Silva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Lima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2017</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Αιθέριο έλαιο μέντας σε κύτταρα μαγιάς: 36</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Kavetsou</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2019</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l-GR" dirty="0"/>
            </a:p>
          </p:txBody>
        </p:sp>
        <p:sp>
          <p:nvSpPr>
            <p:cNvPr id="583" name="TextBox 582">
              <a:extLst>
                <a:ext uri="{FF2B5EF4-FFF2-40B4-BE49-F238E27FC236}">
                  <a16:creationId xmlns:a16="http://schemas.microsoft.com/office/drawing/2014/main" id="{0A98ECA8-ED71-3102-1FE7-9BF65BEEEE5E}"/>
                </a:ext>
              </a:extLst>
            </p:cNvPr>
            <p:cNvSpPr txBox="1"/>
            <p:nvPr/>
          </p:nvSpPr>
          <p:spPr>
            <a:xfrm>
              <a:off x="-4627988" y="1276490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5</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84" name="Ορθογώνιο 583">
              <a:extLst>
                <a:ext uri="{FF2B5EF4-FFF2-40B4-BE49-F238E27FC236}">
                  <a16:creationId xmlns:a16="http://schemas.microsoft.com/office/drawing/2014/main" id="{CD4D2CBD-2856-0462-35F9-D3FAE3311902}"/>
                </a:ext>
              </a:extLst>
            </p:cNvPr>
            <p:cNvSpPr/>
            <p:nvPr/>
          </p:nvSpPr>
          <p:spPr>
            <a:xfrm>
              <a:off x="-3060515" y="12040246"/>
              <a:ext cx="814220" cy="679932"/>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p:grpSp>
          <p:nvGrpSpPr>
            <p:cNvPr id="585" name="Ομάδα 584">
              <a:extLst>
                <a:ext uri="{FF2B5EF4-FFF2-40B4-BE49-F238E27FC236}">
                  <a16:creationId xmlns:a16="http://schemas.microsoft.com/office/drawing/2014/main" id="{4A1384BC-FE7B-B033-D879-DA0C7854BA38}"/>
                </a:ext>
              </a:extLst>
            </p:cNvPr>
            <p:cNvGrpSpPr/>
            <p:nvPr/>
          </p:nvGrpSpPr>
          <p:grpSpPr>
            <a:xfrm>
              <a:off x="-4174705" y="13747868"/>
              <a:ext cx="11326098" cy="2987131"/>
              <a:chOff x="-4508494" y="13761618"/>
              <a:chExt cx="11326098" cy="2987131"/>
            </a:xfrm>
          </p:grpSpPr>
          <p:grpSp>
            <p:nvGrpSpPr>
              <p:cNvPr id="586" name="Ομάδα 585">
                <a:extLst>
                  <a:ext uri="{FF2B5EF4-FFF2-40B4-BE49-F238E27FC236}">
                    <a16:creationId xmlns:a16="http://schemas.microsoft.com/office/drawing/2014/main" id="{82B6E6D4-FE28-8068-E0AD-377B32D1056E}"/>
                  </a:ext>
                </a:extLst>
              </p:cNvPr>
              <p:cNvGrpSpPr/>
              <p:nvPr/>
            </p:nvGrpSpPr>
            <p:grpSpPr>
              <a:xfrm>
                <a:off x="-4508494" y="13761618"/>
                <a:ext cx="11326098" cy="2987131"/>
                <a:chOff x="8087861" y="223085"/>
                <a:chExt cx="15483258" cy="3669535"/>
              </a:xfrm>
            </p:grpSpPr>
            <p:pic>
              <p:nvPicPr>
                <p:cNvPr id="591" name="Εικόνα 590">
                  <a:extLst>
                    <a:ext uri="{FF2B5EF4-FFF2-40B4-BE49-F238E27FC236}">
                      <a16:creationId xmlns:a16="http://schemas.microsoft.com/office/drawing/2014/main" id="{3B041EDA-7876-52B6-D77D-4BD8B430D20D}"/>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8087861" y="223085"/>
                  <a:ext cx="7589565" cy="3669535"/>
                </a:xfrm>
                <a:prstGeom prst="rect">
                  <a:avLst/>
                </a:prstGeom>
              </p:spPr>
            </p:pic>
            <p:pic>
              <p:nvPicPr>
                <p:cNvPr id="592" name="Εικόνα 591">
                  <a:extLst>
                    <a:ext uri="{FF2B5EF4-FFF2-40B4-BE49-F238E27FC236}">
                      <a16:creationId xmlns:a16="http://schemas.microsoft.com/office/drawing/2014/main" id="{0C54C98A-36D3-29A6-2C20-27225C255A25}"/>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6013468" y="242160"/>
                  <a:ext cx="7557651" cy="3615723"/>
                </a:xfrm>
                <a:prstGeom prst="rect">
                  <a:avLst/>
                </a:prstGeom>
              </p:spPr>
            </p:pic>
          </p:grpSp>
          <p:sp>
            <p:nvSpPr>
              <p:cNvPr id="587" name="Οβάλ 586">
                <a:extLst>
                  <a:ext uri="{FF2B5EF4-FFF2-40B4-BE49-F238E27FC236}">
                    <a16:creationId xmlns:a16="http://schemas.microsoft.com/office/drawing/2014/main" id="{8CBFEA31-5D96-8DE3-CF39-BAABA7ED56FF}"/>
                  </a:ext>
                </a:extLst>
              </p:cNvPr>
              <p:cNvSpPr/>
              <p:nvPr/>
            </p:nvSpPr>
            <p:spPr>
              <a:xfrm>
                <a:off x="-3114939" y="1392880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88" name="Οβάλ 587">
                <a:extLst>
                  <a:ext uri="{FF2B5EF4-FFF2-40B4-BE49-F238E27FC236}">
                    <a16:creationId xmlns:a16="http://schemas.microsoft.com/office/drawing/2014/main" id="{DBAE0857-A841-27F8-9EC9-92AEBFBF5882}"/>
                  </a:ext>
                </a:extLst>
              </p:cNvPr>
              <p:cNvSpPr/>
              <p:nvPr/>
            </p:nvSpPr>
            <p:spPr>
              <a:xfrm>
                <a:off x="-2549153" y="13928808"/>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89" name="Οβάλ 588">
                <a:extLst>
                  <a:ext uri="{FF2B5EF4-FFF2-40B4-BE49-F238E27FC236}">
                    <a16:creationId xmlns:a16="http://schemas.microsoft.com/office/drawing/2014/main" id="{EBDE8FFA-49BC-B883-605A-348981DE8EDD}"/>
                  </a:ext>
                </a:extLst>
              </p:cNvPr>
              <p:cNvSpPr/>
              <p:nvPr/>
            </p:nvSpPr>
            <p:spPr>
              <a:xfrm>
                <a:off x="3246111" y="1483233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0" name="Οβάλ 589">
                <a:extLst>
                  <a:ext uri="{FF2B5EF4-FFF2-40B4-BE49-F238E27FC236}">
                    <a16:creationId xmlns:a16="http://schemas.microsoft.com/office/drawing/2014/main" id="{E9D09A45-F328-E900-0903-527F5C0BCE81}"/>
                  </a:ext>
                </a:extLst>
              </p:cNvPr>
              <p:cNvSpPr/>
              <p:nvPr/>
            </p:nvSpPr>
            <p:spPr>
              <a:xfrm>
                <a:off x="2674847" y="14233815"/>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95" name="Ομάδα 594">
            <a:extLst>
              <a:ext uri="{FF2B5EF4-FFF2-40B4-BE49-F238E27FC236}">
                <a16:creationId xmlns:a16="http://schemas.microsoft.com/office/drawing/2014/main" id="{F6F487ED-5983-DC53-7508-72FBB0EA604B}"/>
              </a:ext>
            </a:extLst>
          </p:cNvPr>
          <p:cNvGrpSpPr/>
          <p:nvPr/>
        </p:nvGrpSpPr>
        <p:grpSpPr>
          <a:xfrm>
            <a:off x="24888" y="44393"/>
            <a:ext cx="12944627" cy="6857999"/>
            <a:chOff x="-18748739" y="14380515"/>
            <a:chExt cx="12944627" cy="6857999"/>
          </a:xfrm>
        </p:grpSpPr>
        <p:sp>
          <p:nvSpPr>
            <p:cNvPr id="596" name="Ορθογώνιο 595">
              <a:extLst>
                <a:ext uri="{FF2B5EF4-FFF2-40B4-BE49-F238E27FC236}">
                  <a16:creationId xmlns:a16="http://schemas.microsoft.com/office/drawing/2014/main" id="{7100E135-F252-1F5E-06A2-6E1F10D5D2FA}"/>
                </a:ext>
              </a:extLst>
            </p:cNvPr>
            <p:cNvSpPr/>
            <p:nvPr/>
          </p:nvSpPr>
          <p:spPr>
            <a:xfrm>
              <a:off x="-17979369" y="14380515"/>
              <a:ext cx="814220" cy="631716"/>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sp>
          <p:nvSpPr>
            <p:cNvPr id="597" name="Ορθογώνιο 596">
              <a:extLst>
                <a:ext uri="{FF2B5EF4-FFF2-40B4-BE49-F238E27FC236}">
                  <a16:creationId xmlns:a16="http://schemas.microsoft.com/office/drawing/2014/main" id="{4BBB3163-C680-6966-B672-81D112664C30}"/>
                </a:ext>
              </a:extLst>
            </p:cNvPr>
            <p:cNvSpPr/>
            <p:nvPr/>
          </p:nvSpPr>
          <p:spPr>
            <a:xfrm>
              <a:off x="-18748739" y="14980767"/>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98" name="TextBox 597">
              <a:extLst>
                <a:ext uri="{FF2B5EF4-FFF2-40B4-BE49-F238E27FC236}">
                  <a16:creationId xmlns:a16="http://schemas.microsoft.com/office/drawing/2014/main" id="{497FDD14-297A-2807-36B3-D98A8B506508}"/>
                </a:ext>
              </a:extLst>
            </p:cNvPr>
            <p:cNvSpPr txBox="1"/>
            <p:nvPr/>
          </p:nvSpPr>
          <p:spPr>
            <a:xfrm>
              <a:off x="-18743373" y="15082754"/>
              <a:ext cx="12186634"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endParaRPr lang="el-GR" sz="4000" i="1" dirty="0">
                <a:ln>
                  <a:solidFill>
                    <a:srgbClr val="FFC000"/>
                  </a:solidFill>
                </a:ln>
                <a:solidFill>
                  <a:srgbClr val="FFC000"/>
                </a:solidFill>
                <a:latin typeface="Calibri" panose="020F0502020204030204"/>
              </a:endParaRPr>
            </a:p>
          </p:txBody>
        </p:sp>
        <p:sp>
          <p:nvSpPr>
            <p:cNvPr id="599" name="TextBox 598">
              <a:extLst>
                <a:ext uri="{FF2B5EF4-FFF2-40B4-BE49-F238E27FC236}">
                  <a16:creationId xmlns:a16="http://schemas.microsoft.com/office/drawing/2014/main" id="{59341747-DB93-A35F-2961-6FD01220A306}"/>
                </a:ext>
              </a:extLst>
            </p:cNvPr>
            <p:cNvSpPr txBox="1"/>
            <p:nvPr/>
          </p:nvSpPr>
          <p:spPr>
            <a:xfrm>
              <a:off x="-18528042" y="15307429"/>
              <a:ext cx="3837273" cy="369332"/>
            </a:xfrm>
            <a:prstGeom prst="rect">
              <a:avLst/>
            </a:prstGeom>
            <a:noFill/>
          </p:spPr>
          <p:txBody>
            <a:bodyPr wrap="square" rtlCol="0">
              <a:spAutoFit/>
            </a:bodyPr>
            <a:lstStyle/>
            <a:p>
              <a:pPr algn="ctr"/>
              <a:r>
                <a:rPr lang="el-GR" b="1" u="sng" dirty="0"/>
                <a:t>Αποδοτικότητα Καρβακρόλης</a:t>
              </a:r>
            </a:p>
          </p:txBody>
        </p:sp>
        <p:sp>
          <p:nvSpPr>
            <p:cNvPr id="600" name="TextBox 599">
              <a:extLst>
                <a:ext uri="{FF2B5EF4-FFF2-40B4-BE49-F238E27FC236}">
                  <a16:creationId xmlns:a16="http://schemas.microsoft.com/office/drawing/2014/main" id="{572B53DB-EDEA-EA54-98A1-4797F8631675}"/>
                </a:ext>
              </a:extLst>
            </p:cNvPr>
            <p:cNvSpPr txBox="1"/>
            <p:nvPr/>
          </p:nvSpPr>
          <p:spPr>
            <a:xfrm>
              <a:off x="-11267452" y="15304226"/>
              <a:ext cx="5463340" cy="369332"/>
            </a:xfrm>
            <a:prstGeom prst="rect">
              <a:avLst/>
            </a:prstGeom>
            <a:noFill/>
          </p:spPr>
          <p:txBody>
            <a:bodyPr wrap="square" rtlCol="0">
              <a:spAutoFit/>
            </a:bodyPr>
            <a:lstStyle/>
            <a:p>
              <a:pPr algn="ctr"/>
              <a:r>
                <a:rPr lang="el-GR" b="1" u="sng" dirty="0"/>
                <a:t>Αποδοτικότητα Λυκοπενίου</a:t>
              </a:r>
            </a:p>
          </p:txBody>
        </p:sp>
        <p:sp>
          <p:nvSpPr>
            <p:cNvPr id="601" name="TextBox 600">
              <a:extLst>
                <a:ext uri="{FF2B5EF4-FFF2-40B4-BE49-F238E27FC236}">
                  <a16:creationId xmlns:a16="http://schemas.microsoft.com/office/drawing/2014/main" id="{33CD60EE-57DC-D2D9-8B5C-39AAC9909ADE}"/>
                </a:ext>
              </a:extLst>
            </p:cNvPr>
            <p:cNvSpPr txBox="1"/>
            <p:nvPr/>
          </p:nvSpPr>
          <p:spPr>
            <a:xfrm>
              <a:off x="-18661955" y="1500115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02" name="Ομάδα 601">
              <a:extLst>
                <a:ext uri="{FF2B5EF4-FFF2-40B4-BE49-F238E27FC236}">
                  <a16:creationId xmlns:a16="http://schemas.microsoft.com/office/drawing/2014/main" id="{9975FDF0-6818-AF8A-5A4F-4EA93DFDA272}"/>
                </a:ext>
              </a:extLst>
            </p:cNvPr>
            <p:cNvGrpSpPr/>
            <p:nvPr/>
          </p:nvGrpSpPr>
          <p:grpSpPr>
            <a:xfrm>
              <a:off x="-18680145" y="15679261"/>
              <a:ext cx="3980756" cy="5508902"/>
              <a:chOff x="13433060" y="-721230"/>
              <a:chExt cx="5026157" cy="6601646"/>
            </a:xfrm>
          </p:grpSpPr>
          <p:pic>
            <p:nvPicPr>
              <p:cNvPr id="608" name="Εικόνα 607">
                <a:extLst>
                  <a:ext uri="{FF2B5EF4-FFF2-40B4-BE49-F238E27FC236}">
                    <a16:creationId xmlns:a16="http://schemas.microsoft.com/office/drawing/2014/main" id="{0928B35A-9876-9E78-B465-D7C4A05FD2C3}"/>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13433060" y="-721230"/>
                <a:ext cx="5026157" cy="2469095"/>
              </a:xfrm>
              <a:prstGeom prst="rect">
                <a:avLst/>
              </a:prstGeom>
            </p:spPr>
          </p:pic>
          <p:pic>
            <p:nvPicPr>
              <p:cNvPr id="609" name="Εικόνα 608">
                <a:extLst>
                  <a:ext uri="{FF2B5EF4-FFF2-40B4-BE49-F238E27FC236}">
                    <a16:creationId xmlns:a16="http://schemas.microsoft.com/office/drawing/2014/main" id="{9B6A7B2B-6B04-FA4F-80D4-CCF352E2A32A}"/>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13433061" y="1345967"/>
                <a:ext cx="5026156" cy="2473883"/>
              </a:xfrm>
              <a:prstGeom prst="rect">
                <a:avLst/>
              </a:prstGeom>
            </p:spPr>
          </p:pic>
          <p:pic>
            <p:nvPicPr>
              <p:cNvPr id="610" name="Εικόνα 609">
                <a:extLst>
                  <a:ext uri="{FF2B5EF4-FFF2-40B4-BE49-F238E27FC236}">
                    <a16:creationId xmlns:a16="http://schemas.microsoft.com/office/drawing/2014/main" id="{EF04A027-AD89-6AC0-B272-C2A8823D5FF0}"/>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13433060" y="3539349"/>
                <a:ext cx="5026156" cy="2341067"/>
              </a:xfrm>
              <a:prstGeom prst="rect">
                <a:avLst/>
              </a:prstGeom>
            </p:spPr>
          </p:pic>
        </p:grpSp>
        <p:sp>
          <p:nvSpPr>
            <p:cNvPr id="603" name="TextBox 602">
              <a:extLst>
                <a:ext uri="{FF2B5EF4-FFF2-40B4-BE49-F238E27FC236}">
                  <a16:creationId xmlns:a16="http://schemas.microsoft.com/office/drawing/2014/main" id="{36C9B6F5-3530-7B2E-BCC6-08509F290013}"/>
                </a:ext>
              </a:extLst>
            </p:cNvPr>
            <p:cNvSpPr txBox="1"/>
            <p:nvPr/>
          </p:nvSpPr>
          <p:spPr>
            <a:xfrm>
              <a:off x="-14699390" y="15896101"/>
              <a:ext cx="4377419" cy="2031325"/>
            </a:xfrm>
            <a:prstGeom prst="rect">
              <a:avLst/>
            </a:prstGeom>
            <a:noFill/>
          </p:spPr>
          <p:txBody>
            <a:bodyPr wrap="square" rtlCol="0">
              <a:spAutoFit/>
            </a:bodyPr>
            <a:lstStyle/>
            <a:p>
              <a:pPr marL="285750" indent="-285750">
                <a:buFont typeface="Arial" panose="020B0604020202020204" pitchFamily="34" charset="0"/>
                <a:buChar char="•"/>
              </a:pPr>
              <a:r>
                <a:rPr lang="el-GR" dirty="0"/>
                <a:t>Παρόμοια συμπεριφορά με φορτίο</a:t>
              </a:r>
              <a:r>
                <a:rPr lang="en-US" dirty="0"/>
                <a:t>.</a:t>
              </a:r>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Αύξηση καθώς μειώνεται η αναλογία ελαίου-κυττάρων.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Μειωμένη επίδραση της </a:t>
              </a:r>
              <a:r>
                <a:rPr lang="en-US" dirty="0"/>
                <a:t>HPH </a:t>
              </a:r>
              <a:r>
                <a:rPr lang="el-GR" dirty="0"/>
                <a:t>για χαμηλές αναλογίες</a:t>
              </a:r>
              <a:r>
                <a:rPr lang="en-US" dirty="0"/>
                <a:t>.</a:t>
              </a:r>
              <a:endParaRPr lang="el-GR" dirty="0"/>
            </a:p>
          </p:txBody>
        </p:sp>
        <p:grpSp>
          <p:nvGrpSpPr>
            <p:cNvPr id="604" name="Ομάδα 603">
              <a:extLst>
                <a:ext uri="{FF2B5EF4-FFF2-40B4-BE49-F238E27FC236}">
                  <a16:creationId xmlns:a16="http://schemas.microsoft.com/office/drawing/2014/main" id="{A602D101-514B-4C0A-87DF-9A4A247FD844}"/>
                </a:ext>
              </a:extLst>
            </p:cNvPr>
            <p:cNvGrpSpPr/>
            <p:nvPr/>
          </p:nvGrpSpPr>
          <p:grpSpPr>
            <a:xfrm>
              <a:off x="-10600454" y="15673558"/>
              <a:ext cx="3989376" cy="5514605"/>
              <a:chOff x="-10600454" y="15673558"/>
              <a:chExt cx="3989376" cy="5514605"/>
            </a:xfrm>
          </p:grpSpPr>
          <p:pic>
            <p:nvPicPr>
              <p:cNvPr id="605" name="Εικόνα 604">
                <a:extLst>
                  <a:ext uri="{FF2B5EF4-FFF2-40B4-BE49-F238E27FC236}">
                    <a16:creationId xmlns:a16="http://schemas.microsoft.com/office/drawing/2014/main" id="{5519D0D0-94A6-D316-3525-59F811857E83}"/>
                  </a:ext>
                </a:extLst>
              </p:cNvPr>
              <p:cNvPicPr>
                <a:picLocks noChangeAspect="1"/>
              </p:cNvPicPr>
              <p:nvPr/>
            </p:nvPicPr>
            <p:blipFill>
              <a:blip r:embed="rId13"/>
              <a:stretch>
                <a:fillRect/>
              </a:stretch>
            </p:blipFill>
            <p:spPr>
              <a:xfrm>
                <a:off x="-10600454" y="15673558"/>
                <a:ext cx="3980754" cy="1953560"/>
              </a:xfrm>
              <a:prstGeom prst="rect">
                <a:avLst/>
              </a:prstGeom>
            </p:spPr>
          </p:pic>
          <p:pic>
            <p:nvPicPr>
              <p:cNvPr id="606" name="Εικόνα 605">
                <a:extLst>
                  <a:ext uri="{FF2B5EF4-FFF2-40B4-BE49-F238E27FC236}">
                    <a16:creationId xmlns:a16="http://schemas.microsoft.com/office/drawing/2014/main" id="{FD238A79-2D7C-2123-3625-BBECEA5796FB}"/>
                  </a:ext>
                </a:extLst>
              </p:cNvPr>
              <p:cNvPicPr>
                <a:picLocks noChangeAspect="1"/>
              </p:cNvPicPr>
              <p:nvPr/>
            </p:nvPicPr>
            <p:blipFill>
              <a:blip r:embed="rId14"/>
              <a:stretch>
                <a:fillRect/>
              </a:stretch>
            </p:blipFill>
            <p:spPr>
              <a:xfrm>
                <a:off x="-10600453" y="17360448"/>
                <a:ext cx="3989375" cy="2064391"/>
              </a:xfrm>
              <a:prstGeom prst="rect">
                <a:avLst/>
              </a:prstGeom>
            </p:spPr>
          </p:pic>
          <p:pic>
            <p:nvPicPr>
              <p:cNvPr id="607" name="Εικόνα 606">
                <a:extLst>
                  <a:ext uri="{FF2B5EF4-FFF2-40B4-BE49-F238E27FC236}">
                    <a16:creationId xmlns:a16="http://schemas.microsoft.com/office/drawing/2014/main" id="{8B40ABE7-72B6-1A70-7289-FCD6D435E621}"/>
                  </a:ext>
                </a:extLst>
              </p:cNvPr>
              <p:cNvPicPr>
                <a:picLocks noChangeAspect="1"/>
              </p:cNvPicPr>
              <p:nvPr/>
            </p:nvPicPr>
            <p:blipFill>
              <a:blip r:embed="rId15"/>
              <a:stretch>
                <a:fillRect/>
              </a:stretch>
            </p:blipFill>
            <p:spPr>
              <a:xfrm>
                <a:off x="-10600454" y="19123771"/>
                <a:ext cx="3989375" cy="2064392"/>
              </a:xfrm>
              <a:prstGeom prst="rect">
                <a:avLst/>
              </a:prstGeom>
            </p:spPr>
          </p:pic>
        </p:grpSp>
      </p:grpSp>
      <p:grpSp>
        <p:nvGrpSpPr>
          <p:cNvPr id="611" name="Ομάδα 610">
            <a:extLst>
              <a:ext uri="{FF2B5EF4-FFF2-40B4-BE49-F238E27FC236}">
                <a16:creationId xmlns:a16="http://schemas.microsoft.com/office/drawing/2014/main" id="{1283A425-D84B-7EF4-8F23-AF2799F38433}"/>
              </a:ext>
            </a:extLst>
          </p:cNvPr>
          <p:cNvGrpSpPr/>
          <p:nvPr/>
        </p:nvGrpSpPr>
        <p:grpSpPr>
          <a:xfrm>
            <a:off x="-491490" y="44392"/>
            <a:ext cx="12694796" cy="6902635"/>
            <a:chOff x="-31852729" y="14402218"/>
            <a:chExt cx="12694796" cy="6902635"/>
          </a:xfrm>
        </p:grpSpPr>
        <p:sp>
          <p:nvSpPr>
            <p:cNvPr id="612" name="Ορθογώνιο 611">
              <a:extLst>
                <a:ext uri="{FF2B5EF4-FFF2-40B4-BE49-F238E27FC236}">
                  <a16:creationId xmlns:a16="http://schemas.microsoft.com/office/drawing/2014/main" id="{DD61E406-36CF-3012-E96D-B8CF19CC8E7F}"/>
                </a:ext>
              </a:extLst>
            </p:cNvPr>
            <p:cNvSpPr/>
            <p:nvPr/>
          </p:nvSpPr>
          <p:spPr>
            <a:xfrm>
              <a:off x="-31349933" y="15047106"/>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13" name="TextBox 612">
              <a:extLst>
                <a:ext uri="{FF2B5EF4-FFF2-40B4-BE49-F238E27FC236}">
                  <a16:creationId xmlns:a16="http://schemas.microsoft.com/office/drawing/2014/main" id="{5A6F636A-B985-669E-9F3E-DF11839C6318}"/>
                </a:ext>
              </a:extLst>
            </p:cNvPr>
            <p:cNvSpPr txBox="1"/>
            <p:nvPr/>
          </p:nvSpPr>
          <p:spPr>
            <a:xfrm>
              <a:off x="-31288866" y="15117922"/>
              <a:ext cx="12105216"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endParaRPr lang="el-GR" sz="4000" i="1" dirty="0">
                <a:ln>
                  <a:solidFill>
                    <a:srgbClr val="FFC000"/>
                  </a:solidFill>
                </a:ln>
                <a:solidFill>
                  <a:srgbClr val="FFC000"/>
                </a:solidFill>
                <a:latin typeface="Calibri" panose="020F0502020204030204"/>
              </a:endParaRPr>
            </a:p>
          </p:txBody>
        </p:sp>
        <p:sp>
          <p:nvSpPr>
            <p:cNvPr id="614" name="Ορθογώνιο 613">
              <a:extLst>
                <a:ext uri="{FF2B5EF4-FFF2-40B4-BE49-F238E27FC236}">
                  <a16:creationId xmlns:a16="http://schemas.microsoft.com/office/drawing/2014/main" id="{33434E05-F988-CFF7-6AC8-8D838D6811AF}"/>
                </a:ext>
              </a:extLst>
            </p:cNvPr>
            <p:cNvSpPr/>
            <p:nvPr/>
          </p:nvSpPr>
          <p:spPr>
            <a:xfrm>
              <a:off x="-31349933" y="14402218"/>
              <a:ext cx="814220" cy="64488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i="1" dirty="0">
                  <a:ln>
                    <a:solidFill>
                      <a:srgbClr val="FFC000"/>
                    </a:solidFill>
                  </a:ln>
                  <a:solidFill>
                    <a:srgbClr val="FFC000"/>
                  </a:solidFill>
                  <a:latin typeface="Calibri" panose="020F0502020204030204"/>
                </a:rPr>
                <a:t>A</a:t>
              </a:r>
              <a:endParaRPr lang="el-GR" sz="4000" i="1" dirty="0">
                <a:ln>
                  <a:solidFill>
                    <a:srgbClr val="FFC000"/>
                  </a:solidFill>
                </a:ln>
                <a:solidFill>
                  <a:srgbClr val="FFC000"/>
                </a:solidFill>
                <a:latin typeface="Calibri" panose="020F0502020204030204"/>
              </a:endParaRPr>
            </a:p>
          </p:txBody>
        </p:sp>
        <p:sp>
          <p:nvSpPr>
            <p:cNvPr id="615" name="TextBox 614">
              <a:extLst>
                <a:ext uri="{FF2B5EF4-FFF2-40B4-BE49-F238E27FC236}">
                  <a16:creationId xmlns:a16="http://schemas.microsoft.com/office/drawing/2014/main" id="{259CE43D-4EDD-C683-4F5D-5618129C1A5E}"/>
                </a:ext>
              </a:extLst>
            </p:cNvPr>
            <p:cNvSpPr txBox="1"/>
            <p:nvPr/>
          </p:nvSpPr>
          <p:spPr>
            <a:xfrm>
              <a:off x="-23066462" y="15355320"/>
              <a:ext cx="3837273" cy="369332"/>
            </a:xfrm>
            <a:prstGeom prst="rect">
              <a:avLst/>
            </a:prstGeom>
            <a:noFill/>
          </p:spPr>
          <p:txBody>
            <a:bodyPr wrap="square" rtlCol="0">
              <a:spAutoFit/>
            </a:bodyPr>
            <a:lstStyle/>
            <a:p>
              <a:pPr algn="ctr"/>
              <a:r>
                <a:rPr lang="el-GR" b="1" u="sng" dirty="0"/>
                <a:t>Φορτίο Λυκοπενίου</a:t>
              </a:r>
            </a:p>
          </p:txBody>
        </p:sp>
        <p:sp>
          <p:nvSpPr>
            <p:cNvPr id="616" name="TextBox 615">
              <a:extLst>
                <a:ext uri="{FF2B5EF4-FFF2-40B4-BE49-F238E27FC236}">
                  <a16:creationId xmlns:a16="http://schemas.microsoft.com/office/drawing/2014/main" id="{CA0C906C-E3EB-B086-13D6-BEF46D769D22}"/>
                </a:ext>
              </a:extLst>
            </p:cNvPr>
            <p:cNvSpPr txBox="1"/>
            <p:nvPr/>
          </p:nvSpPr>
          <p:spPr>
            <a:xfrm>
              <a:off x="-31852729" y="15399793"/>
              <a:ext cx="5463340" cy="369332"/>
            </a:xfrm>
            <a:prstGeom prst="rect">
              <a:avLst/>
            </a:prstGeom>
            <a:noFill/>
          </p:spPr>
          <p:txBody>
            <a:bodyPr wrap="square" rtlCol="0">
              <a:spAutoFit/>
            </a:bodyPr>
            <a:lstStyle/>
            <a:p>
              <a:pPr algn="ctr"/>
              <a:r>
                <a:rPr lang="el-GR" b="1" u="sng" dirty="0"/>
                <a:t>Φορτίο Καρβακρόλης</a:t>
              </a:r>
            </a:p>
          </p:txBody>
        </p:sp>
        <p:sp>
          <p:nvSpPr>
            <p:cNvPr id="617" name="TextBox 616">
              <a:extLst>
                <a:ext uri="{FF2B5EF4-FFF2-40B4-BE49-F238E27FC236}">
                  <a16:creationId xmlns:a16="http://schemas.microsoft.com/office/drawing/2014/main" id="{0C239A49-DEF2-9B5D-02A6-514923A16DDD}"/>
                </a:ext>
              </a:extLst>
            </p:cNvPr>
            <p:cNvSpPr txBox="1"/>
            <p:nvPr/>
          </p:nvSpPr>
          <p:spPr>
            <a:xfrm>
              <a:off x="-27295826" y="15825808"/>
              <a:ext cx="4076878" cy="3693319"/>
            </a:xfrm>
            <a:prstGeom prst="rect">
              <a:avLst/>
            </a:prstGeom>
            <a:noFill/>
          </p:spPr>
          <p:txBody>
            <a:bodyPr wrap="square" rtlCol="0">
              <a:spAutoFit/>
            </a:bodyPr>
            <a:lstStyle/>
            <a:p>
              <a:pPr marL="285750" indent="-285750">
                <a:buFont typeface="Arial" panose="020B0604020202020204" pitchFamily="34" charset="0"/>
                <a:buChar char="•"/>
              </a:pPr>
              <a:r>
                <a:rPr lang="el-GR" dirty="0"/>
                <a:t>Αρχικά αύξηση λόγω επίδρασης μερικής διάτρησης κυττάρων στην διαπερατότητα </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Έπειτα μείωση λόγω εκτεταμένης υποβάθμισης δομής κυττάρων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Βελτιστοποίηση ενθυλάκωσης κατά την ισορροπία των δυο φαινομένων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Αύξηση περασμάτων οδηγεί σε εκτεταμένη καταπόνηση και εμφάνιση μεγίστου σε χαμηλότερες πιέσεις</a:t>
              </a:r>
              <a:endParaRPr lang="en-US" dirty="0"/>
            </a:p>
          </p:txBody>
        </p:sp>
        <p:grpSp>
          <p:nvGrpSpPr>
            <p:cNvPr id="618" name="Ομάδα 617">
              <a:extLst>
                <a:ext uri="{FF2B5EF4-FFF2-40B4-BE49-F238E27FC236}">
                  <a16:creationId xmlns:a16="http://schemas.microsoft.com/office/drawing/2014/main" id="{650A0367-E8BA-6620-6175-6DAD492693E9}"/>
                </a:ext>
              </a:extLst>
            </p:cNvPr>
            <p:cNvGrpSpPr/>
            <p:nvPr/>
          </p:nvGrpSpPr>
          <p:grpSpPr>
            <a:xfrm>
              <a:off x="-23193394" y="15733232"/>
              <a:ext cx="3982039" cy="5505281"/>
              <a:chOff x="13407929" y="8522563"/>
              <a:chExt cx="3281710" cy="4931428"/>
            </a:xfrm>
          </p:grpSpPr>
          <p:pic>
            <p:nvPicPr>
              <p:cNvPr id="624" name="Εικόνα 623">
                <a:extLst>
                  <a:ext uri="{FF2B5EF4-FFF2-40B4-BE49-F238E27FC236}">
                    <a16:creationId xmlns:a16="http://schemas.microsoft.com/office/drawing/2014/main" id="{816C7542-C63B-0528-CE9E-8B77E5723E8D}"/>
                  </a:ext>
                </a:extLst>
              </p:cNvPr>
              <p:cNvPicPr>
                <a:picLocks noChangeAspect="1"/>
              </p:cNvPicPr>
              <p:nvPr/>
            </p:nvPicPr>
            <p:blipFill>
              <a:blip r:embed="rId16">
                <a:extLst>
                  <a:ext uri="{28A0092B-C50C-407E-A947-70E740481C1C}">
                    <a14:useLocalDpi xmlns:a14="http://schemas.microsoft.com/office/drawing/2010/main" val="0"/>
                  </a:ext>
                </a:extLst>
              </a:blip>
              <a:srcRect/>
              <a:stretch/>
            </p:blipFill>
            <p:spPr>
              <a:xfrm>
                <a:off x="13415390" y="8522563"/>
                <a:ext cx="3274249" cy="1834821"/>
              </a:xfrm>
              <a:prstGeom prst="rect">
                <a:avLst/>
              </a:prstGeom>
            </p:spPr>
          </p:pic>
          <p:pic>
            <p:nvPicPr>
              <p:cNvPr id="625" name="Εικόνα 624">
                <a:extLst>
                  <a:ext uri="{FF2B5EF4-FFF2-40B4-BE49-F238E27FC236}">
                    <a16:creationId xmlns:a16="http://schemas.microsoft.com/office/drawing/2014/main" id="{8693D9FF-525E-59A4-1B2C-4C53F439D9DA}"/>
                  </a:ext>
                </a:extLst>
              </p:cNvPr>
              <p:cNvPicPr>
                <a:picLocks noChangeAspect="1"/>
              </p:cNvPicPr>
              <p:nvPr/>
            </p:nvPicPr>
            <p:blipFill>
              <a:blip r:embed="rId17">
                <a:extLst>
                  <a:ext uri="{28A0092B-C50C-407E-A947-70E740481C1C}">
                    <a14:useLocalDpi xmlns:a14="http://schemas.microsoft.com/office/drawing/2010/main" val="0"/>
                  </a:ext>
                </a:extLst>
              </a:blip>
              <a:srcRect/>
              <a:stretch/>
            </p:blipFill>
            <p:spPr>
              <a:xfrm>
                <a:off x="13407930" y="10062546"/>
                <a:ext cx="3281709" cy="1805116"/>
              </a:xfrm>
              <a:prstGeom prst="rect">
                <a:avLst/>
              </a:prstGeom>
            </p:spPr>
          </p:pic>
          <p:pic>
            <p:nvPicPr>
              <p:cNvPr id="626" name="Εικόνα 625">
                <a:extLst>
                  <a:ext uri="{FF2B5EF4-FFF2-40B4-BE49-F238E27FC236}">
                    <a16:creationId xmlns:a16="http://schemas.microsoft.com/office/drawing/2014/main" id="{FFEA9890-AB8A-E7FC-A04D-CABD0F41F222}"/>
                  </a:ext>
                </a:extLst>
              </p:cNvPr>
              <p:cNvPicPr>
                <a:picLocks noChangeAspect="1"/>
              </p:cNvPicPr>
              <p:nvPr/>
            </p:nvPicPr>
            <p:blipFill>
              <a:blip r:embed="rId18">
                <a:extLst>
                  <a:ext uri="{28A0092B-C50C-407E-A947-70E740481C1C}">
                    <a14:useLocalDpi xmlns:a14="http://schemas.microsoft.com/office/drawing/2010/main" val="0"/>
                  </a:ext>
                </a:extLst>
              </a:blip>
              <a:srcRect/>
              <a:stretch/>
            </p:blipFill>
            <p:spPr>
              <a:xfrm>
                <a:off x="13407929" y="11648876"/>
                <a:ext cx="3281709" cy="1805115"/>
              </a:xfrm>
              <a:prstGeom prst="rect">
                <a:avLst/>
              </a:prstGeom>
            </p:spPr>
          </p:pic>
        </p:grpSp>
        <p:sp>
          <p:nvSpPr>
            <p:cNvPr id="619" name="TextBox 618">
              <a:extLst>
                <a:ext uri="{FF2B5EF4-FFF2-40B4-BE49-F238E27FC236}">
                  <a16:creationId xmlns:a16="http://schemas.microsoft.com/office/drawing/2014/main" id="{F5DF9AE9-5334-253B-6605-D12EB2E616E1}"/>
                </a:ext>
              </a:extLst>
            </p:cNvPr>
            <p:cNvSpPr txBox="1"/>
            <p:nvPr/>
          </p:nvSpPr>
          <p:spPr>
            <a:xfrm>
              <a:off x="-31288866" y="150363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3</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20" name="Ομάδα 619">
              <a:extLst>
                <a:ext uri="{FF2B5EF4-FFF2-40B4-BE49-F238E27FC236}">
                  <a16:creationId xmlns:a16="http://schemas.microsoft.com/office/drawing/2014/main" id="{D5BC71E4-66B9-EAD9-2844-FCDBD1610CD3}"/>
                </a:ext>
              </a:extLst>
            </p:cNvPr>
            <p:cNvGrpSpPr/>
            <p:nvPr/>
          </p:nvGrpSpPr>
          <p:grpSpPr>
            <a:xfrm>
              <a:off x="-31327084" y="15733232"/>
              <a:ext cx="3987789" cy="5511402"/>
              <a:chOff x="13058499" y="-229691"/>
              <a:chExt cx="4883874" cy="6871430"/>
            </a:xfrm>
          </p:grpSpPr>
          <p:pic>
            <p:nvPicPr>
              <p:cNvPr id="621" name="Εικόνα 620">
                <a:extLst>
                  <a:ext uri="{FF2B5EF4-FFF2-40B4-BE49-F238E27FC236}">
                    <a16:creationId xmlns:a16="http://schemas.microsoft.com/office/drawing/2014/main" id="{A9E9A82B-DF6C-16A9-02DC-1E09FF195016}"/>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13058499" y="-229691"/>
                <a:ext cx="4883870" cy="2508265"/>
              </a:xfrm>
              <a:prstGeom prst="rect">
                <a:avLst/>
              </a:prstGeom>
            </p:spPr>
          </p:pic>
          <p:pic>
            <p:nvPicPr>
              <p:cNvPr id="622" name="Εικόνα 621">
                <a:extLst>
                  <a:ext uri="{FF2B5EF4-FFF2-40B4-BE49-F238E27FC236}">
                    <a16:creationId xmlns:a16="http://schemas.microsoft.com/office/drawing/2014/main" id="{0A7E4499-2C47-517D-FFB4-42E018EB018D}"/>
                  </a:ext>
                </a:extLst>
              </p:cNvPr>
              <p:cNvPicPr>
                <a:picLocks noChangeAspect="1"/>
              </p:cNvPicPr>
              <p:nvPr/>
            </p:nvPicPr>
            <p:blipFill>
              <a:blip r:embed="rId20">
                <a:extLst>
                  <a:ext uri="{28A0092B-C50C-407E-A947-70E740481C1C}">
                    <a14:useLocalDpi xmlns:a14="http://schemas.microsoft.com/office/drawing/2010/main" val="0"/>
                  </a:ext>
                </a:extLst>
              </a:blip>
              <a:srcRect/>
              <a:stretch/>
            </p:blipFill>
            <p:spPr>
              <a:xfrm>
                <a:off x="13058503" y="2000635"/>
                <a:ext cx="4883870" cy="2505657"/>
              </a:xfrm>
              <a:prstGeom prst="rect">
                <a:avLst/>
              </a:prstGeom>
            </p:spPr>
          </p:pic>
          <p:pic>
            <p:nvPicPr>
              <p:cNvPr id="623" name="Εικόνα 622">
                <a:extLst>
                  <a:ext uri="{FF2B5EF4-FFF2-40B4-BE49-F238E27FC236}">
                    <a16:creationId xmlns:a16="http://schemas.microsoft.com/office/drawing/2014/main" id="{DF5D188B-6ECE-A816-FFF6-1D54CB09A8A2}"/>
                  </a:ext>
                </a:extLst>
              </p:cNvPr>
              <p:cNvPicPr>
                <a:picLocks noChangeAspect="1"/>
              </p:cNvPicPr>
              <p:nvPr/>
            </p:nvPicPr>
            <p:blipFill>
              <a:blip r:embed="rId21">
                <a:extLst>
                  <a:ext uri="{28A0092B-C50C-407E-A947-70E740481C1C}">
                    <a14:useLocalDpi xmlns:a14="http://schemas.microsoft.com/office/drawing/2010/main" val="0"/>
                  </a:ext>
                </a:extLst>
              </a:blip>
              <a:srcRect/>
              <a:stretch/>
            </p:blipFill>
            <p:spPr>
              <a:xfrm>
                <a:off x="13058500" y="4136086"/>
                <a:ext cx="4883868" cy="2505653"/>
              </a:xfrm>
              <a:prstGeom prst="rect">
                <a:avLst/>
              </a:prstGeom>
            </p:spPr>
          </p:pic>
        </p:grpSp>
      </p:grpSp>
    </p:spTree>
    <p:extLst>
      <p:ext uri="{BB962C8B-B14F-4D97-AF65-F5344CB8AC3E}">
        <p14:creationId xmlns:p14="http://schemas.microsoft.com/office/powerpoint/2010/main" val="4509252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561" name="TextBox 560">
            <a:extLst>
              <a:ext uri="{FF2B5EF4-FFF2-40B4-BE49-F238E27FC236}">
                <a16:creationId xmlns:a16="http://schemas.microsoft.com/office/drawing/2014/main" id="{18317C19-E9C7-B835-E8B6-9F688FB0FEB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627" name="Ομάδα 626">
            <a:extLst>
              <a:ext uri="{FF2B5EF4-FFF2-40B4-BE49-F238E27FC236}">
                <a16:creationId xmlns:a16="http://schemas.microsoft.com/office/drawing/2014/main" id="{B290995E-7B4F-739C-462F-30F13BBB38A9}"/>
              </a:ext>
            </a:extLst>
          </p:cNvPr>
          <p:cNvGrpSpPr/>
          <p:nvPr/>
        </p:nvGrpSpPr>
        <p:grpSpPr>
          <a:xfrm>
            <a:off x="33104" y="44391"/>
            <a:ext cx="12197366" cy="6947269"/>
            <a:chOff x="3001782" y="11095721"/>
            <a:chExt cx="12197366" cy="6947269"/>
          </a:xfrm>
        </p:grpSpPr>
        <p:sp>
          <p:nvSpPr>
            <p:cNvPr id="628" name="Ορθογώνιο 627">
              <a:extLst>
                <a:ext uri="{FF2B5EF4-FFF2-40B4-BE49-F238E27FC236}">
                  <a16:creationId xmlns:a16="http://schemas.microsoft.com/office/drawing/2014/main" id="{D0C17CC4-7C4F-21C2-8C6C-CEA31FE29BB0}"/>
                </a:ext>
              </a:extLst>
            </p:cNvPr>
            <p:cNvSpPr/>
            <p:nvPr/>
          </p:nvSpPr>
          <p:spPr>
            <a:xfrm>
              <a:off x="3001782" y="11785243"/>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29" name="TextBox 628">
              <a:extLst>
                <a:ext uri="{FF2B5EF4-FFF2-40B4-BE49-F238E27FC236}">
                  <a16:creationId xmlns:a16="http://schemas.microsoft.com/office/drawing/2014/main" id="{A646B70E-2FC0-EF8B-0E98-0FD5D8307DCC}"/>
                </a:ext>
              </a:extLst>
            </p:cNvPr>
            <p:cNvSpPr txBox="1"/>
            <p:nvPr/>
          </p:nvSpPr>
          <p:spPr>
            <a:xfrm>
              <a:off x="3007148" y="11887230"/>
              <a:ext cx="12192000"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-Λυκοπένιο</a:t>
              </a:r>
            </a:p>
          </p:txBody>
        </p:sp>
        <p:sp>
          <p:nvSpPr>
            <p:cNvPr id="630" name="Ορθογώνιο 629">
              <a:extLst>
                <a:ext uri="{FF2B5EF4-FFF2-40B4-BE49-F238E27FC236}">
                  <a16:creationId xmlns:a16="http://schemas.microsoft.com/office/drawing/2014/main" id="{E729A236-3807-5E3F-9089-CF5F96E526A8}"/>
                </a:ext>
              </a:extLst>
            </p:cNvPr>
            <p:cNvSpPr/>
            <p:nvPr/>
          </p:nvSpPr>
          <p:spPr>
            <a:xfrm>
              <a:off x="5371742" y="11095721"/>
              <a:ext cx="814220" cy="716454"/>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sp>
          <p:nvSpPr>
            <p:cNvPr id="631" name="TextBox 630">
              <a:extLst>
                <a:ext uri="{FF2B5EF4-FFF2-40B4-BE49-F238E27FC236}">
                  <a16:creationId xmlns:a16="http://schemas.microsoft.com/office/drawing/2014/main" id="{F59A6E92-631F-E893-2594-253B4FCF07DD}"/>
                </a:ext>
              </a:extLst>
            </p:cNvPr>
            <p:cNvSpPr txBox="1"/>
            <p:nvPr/>
          </p:nvSpPr>
          <p:spPr>
            <a:xfrm>
              <a:off x="5969318" y="12480770"/>
              <a:ext cx="6278392" cy="369332"/>
            </a:xfrm>
            <a:prstGeom prst="rect">
              <a:avLst/>
            </a:prstGeom>
            <a:noFill/>
          </p:spPr>
          <p:txBody>
            <a:bodyPr wrap="square" rtlCol="0">
              <a:spAutoFit/>
            </a:bodyPr>
            <a:lstStyle/>
            <a:p>
              <a:pPr algn="ctr"/>
              <a:r>
                <a:rPr lang="el-GR" b="1" u="sng" dirty="0"/>
                <a:t>Βέλτιστες συνθήκες όπως</a:t>
              </a:r>
              <a:r>
                <a:rPr lang="en-US" b="1" u="sng" dirty="0"/>
                <a:t> </a:t>
              </a:r>
              <a:r>
                <a:rPr lang="el-GR" b="1" u="sng" dirty="0"/>
                <a:t>παρατηρήθηκαν στα 2 περάσματα</a:t>
              </a:r>
            </a:p>
          </p:txBody>
        </p:sp>
        <p:sp>
          <p:nvSpPr>
            <p:cNvPr id="632" name="Ορθογώνιο: Στρογγύλεμα γωνιών 631">
              <a:extLst>
                <a:ext uri="{FF2B5EF4-FFF2-40B4-BE49-F238E27FC236}">
                  <a16:creationId xmlns:a16="http://schemas.microsoft.com/office/drawing/2014/main" id="{820A0B0B-2C73-F11E-2873-A308108EDCEF}"/>
                </a:ext>
              </a:extLst>
            </p:cNvPr>
            <p:cNvSpPr/>
            <p:nvPr/>
          </p:nvSpPr>
          <p:spPr>
            <a:xfrm>
              <a:off x="5424631" y="15919120"/>
              <a:ext cx="7408198" cy="71225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dirty="0"/>
                <a:t>Για 3/4-200/2 </a:t>
              </a:r>
              <a:r>
                <a:rPr lang="el-GR" u="sng" dirty="0"/>
                <a:t>Φορτίο</a:t>
              </a:r>
              <a:r>
                <a:rPr lang="el-GR" dirty="0"/>
                <a:t>: </a:t>
              </a:r>
              <a:r>
                <a:rPr lang="el-GR" b="1" dirty="0"/>
                <a:t>3.58 ± 0.05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24.28%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p>
            <a:p>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66.39 </a:t>
              </a:r>
              <a:r>
                <a:rPr lang="el-GR" b="1" dirty="0"/>
                <a:t>± 0.64%</a:t>
              </a:r>
              <a:r>
                <a:rPr lang="el-GR" dirty="0"/>
                <a:t>, 20.11%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633" name="TextBox 632">
              <a:extLst>
                <a:ext uri="{FF2B5EF4-FFF2-40B4-BE49-F238E27FC236}">
                  <a16:creationId xmlns:a16="http://schemas.microsoft.com/office/drawing/2014/main" id="{41416B46-CB5B-703F-9CBD-2EF17D3FE8AE}"/>
                </a:ext>
              </a:extLst>
            </p:cNvPr>
            <p:cNvSpPr txBox="1"/>
            <p:nvPr/>
          </p:nvSpPr>
          <p:spPr>
            <a:xfrm>
              <a:off x="3364635" y="16708946"/>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Καθαρό Λυκοπένιο σε κύτταρα </a:t>
              </a:r>
              <a:r>
                <a:rPr lang="en-US" i="1" dirty="0"/>
                <a:t>Chlorella </a:t>
              </a:r>
              <a:r>
                <a:rPr lang="el-GR" dirty="0"/>
                <a:t>με χρήση </a:t>
              </a:r>
              <a:r>
                <a:rPr lang="en-US" dirty="0"/>
                <a:t>Tween80</a:t>
              </a:r>
              <a:r>
                <a:rPr lang="el-GR" dirty="0"/>
                <a:t>: 13.06 </a:t>
              </a:r>
              <a:r>
                <a:rPr lang="en-US" dirty="0"/>
                <a:t>mg/100mg, </a:t>
              </a:r>
              <a:r>
                <a:rPr lang="el-GR" dirty="0"/>
                <a:t>απόδοση 96.31% </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Pu</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&amp; </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Tang</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2017)</a:t>
              </a:r>
            </a:p>
            <a:p>
              <a:pPr marL="285750" indent="-285750">
                <a:buFont typeface="Arial" panose="020B0604020202020204" pitchFamily="34" charset="0"/>
                <a:buChar char="•"/>
              </a:pPr>
              <a:r>
                <a:rPr lang="el-GR" dirty="0">
                  <a:solidFill>
                    <a:srgbClr val="000000"/>
                  </a:solidFill>
                  <a:latin typeface="Calibri" panose="020F0502020204030204" pitchFamily="34" charset="0"/>
                  <a:cs typeface="Arial" panose="020B0604020202020204" pitchFamily="34" charset="0"/>
                </a:rPr>
                <a:t>Καθαρό β-καροτένιο σε τροποποιημένο άμυλο κουκουναριού: απόδοση 74.77%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Spada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2012)</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Καθαρό β-καροτένιο σε κύτταρα ζύμης: 0.148</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a:t>
              </a:r>
              <a:endParaRPr lang="el-GR" dirty="0"/>
            </a:p>
          </p:txBody>
        </p:sp>
        <p:sp>
          <p:nvSpPr>
            <p:cNvPr id="634" name="TextBox 633">
              <a:extLst>
                <a:ext uri="{FF2B5EF4-FFF2-40B4-BE49-F238E27FC236}">
                  <a16:creationId xmlns:a16="http://schemas.microsoft.com/office/drawing/2014/main" id="{41B077C5-C5A1-CCBB-98B6-5C307A40BDDB}"/>
                </a:ext>
              </a:extLst>
            </p:cNvPr>
            <p:cNvSpPr txBox="1"/>
            <p:nvPr/>
          </p:nvSpPr>
          <p:spPr>
            <a:xfrm>
              <a:off x="3049675" y="1174678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35" name="Ομάδα 634">
              <a:extLst>
                <a:ext uri="{FF2B5EF4-FFF2-40B4-BE49-F238E27FC236}">
                  <a16:creationId xmlns:a16="http://schemas.microsoft.com/office/drawing/2014/main" id="{75622FDF-C0A4-DA13-0786-ED36EAB322C6}"/>
                </a:ext>
              </a:extLst>
            </p:cNvPr>
            <p:cNvGrpSpPr/>
            <p:nvPr/>
          </p:nvGrpSpPr>
          <p:grpSpPr>
            <a:xfrm>
              <a:off x="3433159" y="12852022"/>
              <a:ext cx="11329245" cy="2945452"/>
              <a:chOff x="3433159" y="12852022"/>
              <a:chExt cx="11329245" cy="2945452"/>
            </a:xfrm>
          </p:grpSpPr>
          <p:grpSp>
            <p:nvGrpSpPr>
              <p:cNvPr id="636" name="Ομάδα 635">
                <a:extLst>
                  <a:ext uri="{FF2B5EF4-FFF2-40B4-BE49-F238E27FC236}">
                    <a16:creationId xmlns:a16="http://schemas.microsoft.com/office/drawing/2014/main" id="{E4B7D8DD-BA46-FDA2-7DCE-504636344E10}"/>
                  </a:ext>
                </a:extLst>
              </p:cNvPr>
              <p:cNvGrpSpPr/>
              <p:nvPr/>
            </p:nvGrpSpPr>
            <p:grpSpPr>
              <a:xfrm>
                <a:off x="3433159" y="12852022"/>
                <a:ext cx="11329245" cy="2945452"/>
                <a:chOff x="-8915866" y="15759311"/>
                <a:chExt cx="11329245" cy="2945452"/>
              </a:xfrm>
            </p:grpSpPr>
            <p:pic>
              <p:nvPicPr>
                <p:cNvPr id="641" name="Εικόνα 640">
                  <a:extLst>
                    <a:ext uri="{FF2B5EF4-FFF2-40B4-BE49-F238E27FC236}">
                      <a16:creationId xmlns:a16="http://schemas.microsoft.com/office/drawing/2014/main" id="{07F88CB1-4816-3430-853D-2D7EDAD6F3E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915866" y="15768789"/>
                  <a:ext cx="5529797" cy="2935974"/>
                </a:xfrm>
                <a:prstGeom prst="rect">
                  <a:avLst/>
                </a:prstGeom>
              </p:spPr>
            </p:pic>
            <p:pic>
              <p:nvPicPr>
                <p:cNvPr id="642" name="Εικόνα 641">
                  <a:extLst>
                    <a:ext uri="{FF2B5EF4-FFF2-40B4-BE49-F238E27FC236}">
                      <a16:creationId xmlns:a16="http://schemas.microsoft.com/office/drawing/2014/main" id="{A8979BB4-3F1B-3D71-88A2-97E93B9C670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116417" y="15759311"/>
                  <a:ext cx="5529796" cy="2920850"/>
                </a:xfrm>
                <a:prstGeom prst="rect">
                  <a:avLst/>
                </a:prstGeom>
              </p:spPr>
            </p:pic>
          </p:grpSp>
          <p:sp>
            <p:nvSpPr>
              <p:cNvPr id="637" name="Οβάλ 636">
                <a:extLst>
                  <a:ext uri="{FF2B5EF4-FFF2-40B4-BE49-F238E27FC236}">
                    <a16:creationId xmlns:a16="http://schemas.microsoft.com/office/drawing/2014/main" id="{5499505C-AB2C-C108-B5A4-90318968A8B8}"/>
                  </a:ext>
                </a:extLst>
              </p:cNvPr>
              <p:cNvSpPr/>
              <p:nvPr/>
            </p:nvSpPr>
            <p:spPr>
              <a:xfrm>
                <a:off x="4816544" y="13073090"/>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38" name="Οβάλ 637">
                <a:extLst>
                  <a:ext uri="{FF2B5EF4-FFF2-40B4-BE49-F238E27FC236}">
                    <a16:creationId xmlns:a16="http://schemas.microsoft.com/office/drawing/2014/main" id="{BDB123CC-F547-7189-B10F-1204A6B67613}"/>
                  </a:ext>
                </a:extLst>
              </p:cNvPr>
              <p:cNvSpPr/>
              <p:nvPr/>
            </p:nvSpPr>
            <p:spPr>
              <a:xfrm>
                <a:off x="5375278" y="1307309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39" name="Οβάλ 638">
                <a:extLst>
                  <a:ext uri="{FF2B5EF4-FFF2-40B4-BE49-F238E27FC236}">
                    <a16:creationId xmlns:a16="http://schemas.microsoft.com/office/drawing/2014/main" id="{FF5867B2-F29E-E1D1-7DB6-C111CE43699B}"/>
                  </a:ext>
                </a:extLst>
              </p:cNvPr>
              <p:cNvSpPr/>
              <p:nvPr/>
            </p:nvSpPr>
            <p:spPr>
              <a:xfrm>
                <a:off x="11184304" y="1366722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40" name="Οβάλ 639">
                <a:extLst>
                  <a:ext uri="{FF2B5EF4-FFF2-40B4-BE49-F238E27FC236}">
                    <a16:creationId xmlns:a16="http://schemas.microsoft.com/office/drawing/2014/main" id="{EB694B91-22CC-2C48-8201-E2DBBB858281}"/>
                  </a:ext>
                </a:extLst>
              </p:cNvPr>
              <p:cNvSpPr/>
              <p:nvPr/>
            </p:nvSpPr>
            <p:spPr>
              <a:xfrm>
                <a:off x="10630840" y="1362265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78" name="Ομάδα 577">
            <a:extLst>
              <a:ext uri="{FF2B5EF4-FFF2-40B4-BE49-F238E27FC236}">
                <a16:creationId xmlns:a16="http://schemas.microsoft.com/office/drawing/2014/main" id="{2E10EA73-0444-67FC-BCD5-684070950177}"/>
              </a:ext>
            </a:extLst>
          </p:cNvPr>
          <p:cNvGrpSpPr/>
          <p:nvPr/>
        </p:nvGrpSpPr>
        <p:grpSpPr>
          <a:xfrm>
            <a:off x="24888" y="44393"/>
            <a:ext cx="12201601" cy="6933814"/>
            <a:chOff x="-4627988" y="12040246"/>
            <a:chExt cx="12201601" cy="6933814"/>
          </a:xfrm>
        </p:grpSpPr>
        <p:grpSp>
          <p:nvGrpSpPr>
            <p:cNvPr id="579" name="Ομάδα 578">
              <a:extLst>
                <a:ext uri="{FF2B5EF4-FFF2-40B4-BE49-F238E27FC236}">
                  <a16:creationId xmlns:a16="http://schemas.microsoft.com/office/drawing/2014/main" id="{25ADD063-0F31-52C3-9937-DD57C0813D9F}"/>
                </a:ext>
              </a:extLst>
            </p:cNvPr>
            <p:cNvGrpSpPr/>
            <p:nvPr/>
          </p:nvGrpSpPr>
          <p:grpSpPr>
            <a:xfrm>
              <a:off x="-4618387" y="12716313"/>
              <a:ext cx="12192000" cy="6257747"/>
              <a:chOff x="12647813" y="14915621"/>
              <a:chExt cx="12192000" cy="6257747"/>
            </a:xfrm>
          </p:grpSpPr>
          <p:sp>
            <p:nvSpPr>
              <p:cNvPr id="593" name="Ορθογώνιο 592">
                <a:extLst>
                  <a:ext uri="{FF2B5EF4-FFF2-40B4-BE49-F238E27FC236}">
                    <a16:creationId xmlns:a16="http://schemas.microsoft.com/office/drawing/2014/main" id="{D35EDA4E-9E35-830C-D6F6-6883D990B4D0}"/>
                  </a:ext>
                </a:extLst>
              </p:cNvPr>
              <p:cNvSpPr/>
              <p:nvPr/>
            </p:nvSpPr>
            <p:spPr>
              <a:xfrm>
                <a:off x="12647813" y="14915621"/>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4" name="TextBox 593">
                <a:extLst>
                  <a:ext uri="{FF2B5EF4-FFF2-40B4-BE49-F238E27FC236}">
                    <a16:creationId xmlns:a16="http://schemas.microsoft.com/office/drawing/2014/main" id="{B31EA206-4CC0-EA46-D34F-36C85F45F977}"/>
                  </a:ext>
                </a:extLst>
              </p:cNvPr>
              <p:cNvSpPr txBox="1"/>
              <p:nvPr/>
            </p:nvSpPr>
            <p:spPr>
              <a:xfrm>
                <a:off x="12769503" y="15017608"/>
                <a:ext cx="11960553"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-Καρβακρόλη</a:t>
                </a:r>
              </a:p>
            </p:txBody>
          </p:sp>
        </p:grpSp>
        <p:sp>
          <p:nvSpPr>
            <p:cNvPr id="580" name="TextBox 579">
              <a:extLst>
                <a:ext uri="{FF2B5EF4-FFF2-40B4-BE49-F238E27FC236}">
                  <a16:creationId xmlns:a16="http://schemas.microsoft.com/office/drawing/2014/main" id="{44A6A6FB-B262-C09E-6450-EDB6B9A51814}"/>
                </a:ext>
              </a:extLst>
            </p:cNvPr>
            <p:cNvSpPr txBox="1"/>
            <p:nvPr/>
          </p:nvSpPr>
          <p:spPr>
            <a:xfrm>
              <a:off x="-1650851" y="13411840"/>
              <a:ext cx="6278392" cy="369332"/>
            </a:xfrm>
            <a:prstGeom prst="rect">
              <a:avLst/>
            </a:prstGeom>
            <a:noFill/>
          </p:spPr>
          <p:txBody>
            <a:bodyPr wrap="square" rtlCol="0">
              <a:spAutoFit/>
            </a:bodyPr>
            <a:lstStyle/>
            <a:p>
              <a:pPr algn="ctr"/>
              <a:r>
                <a:rPr lang="el-GR" b="1" u="sng" dirty="0"/>
                <a:t>Βέλτιστες συνθήκες όπως παρατηρήθηκαν στα 2 περάσματα</a:t>
              </a:r>
            </a:p>
          </p:txBody>
        </p:sp>
        <p:sp>
          <p:nvSpPr>
            <p:cNvPr id="581" name="Ορθογώνιο: Στρογγύλεμα γωνιών 580">
              <a:extLst>
                <a:ext uri="{FF2B5EF4-FFF2-40B4-BE49-F238E27FC236}">
                  <a16:creationId xmlns:a16="http://schemas.microsoft.com/office/drawing/2014/main" id="{E6086A21-E54C-F8ED-16AA-E7B23E6A02BE}"/>
                </a:ext>
              </a:extLst>
            </p:cNvPr>
            <p:cNvSpPr/>
            <p:nvPr/>
          </p:nvSpPr>
          <p:spPr>
            <a:xfrm>
              <a:off x="-2093095" y="16868076"/>
              <a:ext cx="7415694" cy="7122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l-GR" dirty="0"/>
                <a:t>Για 3/4-200/2: </a:t>
              </a:r>
              <a:r>
                <a:rPr lang="el-GR" u="sng" dirty="0"/>
                <a:t>Φορτίο</a:t>
              </a:r>
              <a:r>
                <a:rPr lang="el-GR" dirty="0"/>
                <a:t>: </a:t>
              </a:r>
              <a:r>
                <a:rPr lang="el-GR" b="1" dirty="0"/>
                <a:t>38.32 ± 0.29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20.75%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67.76 </a:t>
              </a:r>
              <a:r>
                <a:rPr lang="el-GR" b="1" dirty="0"/>
                <a:t>± 0.51%</a:t>
              </a:r>
              <a:r>
                <a:rPr lang="el-GR" dirty="0"/>
                <a:t>, 13.17%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582" name="TextBox 581">
              <a:extLst>
                <a:ext uri="{FF2B5EF4-FFF2-40B4-BE49-F238E27FC236}">
                  <a16:creationId xmlns:a16="http://schemas.microsoft.com/office/drawing/2014/main" id="{02AB23FD-E06D-FC81-0857-CE31494DF861}"/>
                </a:ext>
              </a:extLst>
            </p:cNvPr>
            <p:cNvSpPr txBox="1"/>
            <p:nvPr/>
          </p:nvSpPr>
          <p:spPr>
            <a:xfrm>
              <a:off x="-4266576" y="17572388"/>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Αιθέριο έλαιο ρίγανης σε κύτταρα </a:t>
              </a:r>
              <a:r>
                <a:rPr lang="en-US" i="1" dirty="0"/>
                <a:t>Chlorella</a:t>
              </a:r>
              <a:r>
                <a:rPr lang="el-GR" dirty="0"/>
                <a:t>: 22.29</a:t>
              </a:r>
              <a:r>
                <a:rPr lang="en-US" dirty="0"/>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Dimopoulos</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2021</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n-US" dirty="0"/>
            </a:p>
            <a:p>
              <a:pPr marL="285750" indent="-285750">
                <a:buFont typeface="Arial" panose="020B0604020202020204" pitchFamily="34" charset="0"/>
                <a:buChar char="•"/>
              </a:pPr>
              <a:r>
                <a:rPr lang="el-GR" dirty="0"/>
                <a:t>Καθαρή καρβακρόλη σε κύτταρα μαγιάς: 60</a:t>
              </a:r>
              <a:r>
                <a:rPr lang="en-US" dirty="0"/>
                <a:t> mg /100mg</a:t>
              </a:r>
              <a:r>
                <a:rPr lang="el-GR" dirty="0"/>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Silva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Lima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2017</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Αιθέριο έλαιο μέντας σε κύτταρα μαγιάς: 36</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Kavetsou</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2019</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l-GR" dirty="0"/>
            </a:p>
          </p:txBody>
        </p:sp>
        <p:sp>
          <p:nvSpPr>
            <p:cNvPr id="583" name="TextBox 582">
              <a:extLst>
                <a:ext uri="{FF2B5EF4-FFF2-40B4-BE49-F238E27FC236}">
                  <a16:creationId xmlns:a16="http://schemas.microsoft.com/office/drawing/2014/main" id="{0A98ECA8-ED71-3102-1FE7-9BF65BEEEE5E}"/>
                </a:ext>
              </a:extLst>
            </p:cNvPr>
            <p:cNvSpPr txBox="1"/>
            <p:nvPr/>
          </p:nvSpPr>
          <p:spPr>
            <a:xfrm>
              <a:off x="-4627988" y="1276490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5</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84" name="Ορθογώνιο 583">
              <a:extLst>
                <a:ext uri="{FF2B5EF4-FFF2-40B4-BE49-F238E27FC236}">
                  <a16:creationId xmlns:a16="http://schemas.microsoft.com/office/drawing/2014/main" id="{CD4D2CBD-2856-0462-35F9-D3FAE3311902}"/>
                </a:ext>
              </a:extLst>
            </p:cNvPr>
            <p:cNvSpPr/>
            <p:nvPr/>
          </p:nvSpPr>
          <p:spPr>
            <a:xfrm>
              <a:off x="-3060515" y="12040246"/>
              <a:ext cx="814220" cy="679932"/>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p:grpSp>
          <p:nvGrpSpPr>
            <p:cNvPr id="585" name="Ομάδα 584">
              <a:extLst>
                <a:ext uri="{FF2B5EF4-FFF2-40B4-BE49-F238E27FC236}">
                  <a16:creationId xmlns:a16="http://schemas.microsoft.com/office/drawing/2014/main" id="{4A1384BC-FE7B-B033-D879-DA0C7854BA38}"/>
                </a:ext>
              </a:extLst>
            </p:cNvPr>
            <p:cNvGrpSpPr/>
            <p:nvPr/>
          </p:nvGrpSpPr>
          <p:grpSpPr>
            <a:xfrm>
              <a:off x="-4174705" y="13747868"/>
              <a:ext cx="11326098" cy="2987131"/>
              <a:chOff x="-4508494" y="13761618"/>
              <a:chExt cx="11326098" cy="2987131"/>
            </a:xfrm>
          </p:grpSpPr>
          <p:grpSp>
            <p:nvGrpSpPr>
              <p:cNvPr id="586" name="Ομάδα 585">
                <a:extLst>
                  <a:ext uri="{FF2B5EF4-FFF2-40B4-BE49-F238E27FC236}">
                    <a16:creationId xmlns:a16="http://schemas.microsoft.com/office/drawing/2014/main" id="{82B6E6D4-FE28-8068-E0AD-377B32D1056E}"/>
                  </a:ext>
                </a:extLst>
              </p:cNvPr>
              <p:cNvGrpSpPr/>
              <p:nvPr/>
            </p:nvGrpSpPr>
            <p:grpSpPr>
              <a:xfrm>
                <a:off x="-4508494" y="13761618"/>
                <a:ext cx="11326098" cy="2987131"/>
                <a:chOff x="8087861" y="223085"/>
                <a:chExt cx="15483258" cy="3669535"/>
              </a:xfrm>
            </p:grpSpPr>
            <p:pic>
              <p:nvPicPr>
                <p:cNvPr id="591" name="Εικόνα 590">
                  <a:extLst>
                    <a:ext uri="{FF2B5EF4-FFF2-40B4-BE49-F238E27FC236}">
                      <a16:creationId xmlns:a16="http://schemas.microsoft.com/office/drawing/2014/main" id="{3B041EDA-7876-52B6-D77D-4BD8B430D20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087861" y="223085"/>
                  <a:ext cx="7589565" cy="3669535"/>
                </a:xfrm>
                <a:prstGeom prst="rect">
                  <a:avLst/>
                </a:prstGeom>
              </p:spPr>
            </p:pic>
            <p:pic>
              <p:nvPicPr>
                <p:cNvPr id="592" name="Εικόνα 591">
                  <a:extLst>
                    <a:ext uri="{FF2B5EF4-FFF2-40B4-BE49-F238E27FC236}">
                      <a16:creationId xmlns:a16="http://schemas.microsoft.com/office/drawing/2014/main" id="{0C54C98A-36D3-29A6-2C20-27225C255A25}"/>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6013468" y="242160"/>
                  <a:ext cx="7557651" cy="3615723"/>
                </a:xfrm>
                <a:prstGeom prst="rect">
                  <a:avLst/>
                </a:prstGeom>
              </p:spPr>
            </p:pic>
          </p:grpSp>
          <p:sp>
            <p:nvSpPr>
              <p:cNvPr id="587" name="Οβάλ 586">
                <a:extLst>
                  <a:ext uri="{FF2B5EF4-FFF2-40B4-BE49-F238E27FC236}">
                    <a16:creationId xmlns:a16="http://schemas.microsoft.com/office/drawing/2014/main" id="{8CBFEA31-5D96-8DE3-CF39-BAABA7ED56FF}"/>
                  </a:ext>
                </a:extLst>
              </p:cNvPr>
              <p:cNvSpPr/>
              <p:nvPr/>
            </p:nvSpPr>
            <p:spPr>
              <a:xfrm>
                <a:off x="-3114939" y="1392880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88" name="Οβάλ 587">
                <a:extLst>
                  <a:ext uri="{FF2B5EF4-FFF2-40B4-BE49-F238E27FC236}">
                    <a16:creationId xmlns:a16="http://schemas.microsoft.com/office/drawing/2014/main" id="{DBAE0857-A841-27F8-9EC9-92AEBFBF5882}"/>
                  </a:ext>
                </a:extLst>
              </p:cNvPr>
              <p:cNvSpPr/>
              <p:nvPr/>
            </p:nvSpPr>
            <p:spPr>
              <a:xfrm>
                <a:off x="-2549153" y="13928808"/>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89" name="Οβάλ 588">
                <a:extLst>
                  <a:ext uri="{FF2B5EF4-FFF2-40B4-BE49-F238E27FC236}">
                    <a16:creationId xmlns:a16="http://schemas.microsoft.com/office/drawing/2014/main" id="{EBDE8FFA-49BC-B883-605A-348981DE8EDD}"/>
                  </a:ext>
                </a:extLst>
              </p:cNvPr>
              <p:cNvSpPr/>
              <p:nvPr/>
            </p:nvSpPr>
            <p:spPr>
              <a:xfrm>
                <a:off x="3246111" y="1483233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0" name="Οβάλ 589">
                <a:extLst>
                  <a:ext uri="{FF2B5EF4-FFF2-40B4-BE49-F238E27FC236}">
                    <a16:creationId xmlns:a16="http://schemas.microsoft.com/office/drawing/2014/main" id="{E9D09A45-F328-E900-0903-527F5C0BCE81}"/>
                  </a:ext>
                </a:extLst>
              </p:cNvPr>
              <p:cNvSpPr/>
              <p:nvPr/>
            </p:nvSpPr>
            <p:spPr>
              <a:xfrm>
                <a:off x="2674847" y="14233815"/>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95" name="Ομάδα 594">
            <a:extLst>
              <a:ext uri="{FF2B5EF4-FFF2-40B4-BE49-F238E27FC236}">
                <a16:creationId xmlns:a16="http://schemas.microsoft.com/office/drawing/2014/main" id="{F6F487ED-5983-DC53-7508-72FBB0EA604B}"/>
              </a:ext>
            </a:extLst>
          </p:cNvPr>
          <p:cNvGrpSpPr/>
          <p:nvPr/>
        </p:nvGrpSpPr>
        <p:grpSpPr>
          <a:xfrm>
            <a:off x="24888" y="44393"/>
            <a:ext cx="12944627" cy="6857999"/>
            <a:chOff x="-18748739" y="14380515"/>
            <a:chExt cx="12944627" cy="6857999"/>
          </a:xfrm>
        </p:grpSpPr>
        <p:sp>
          <p:nvSpPr>
            <p:cNvPr id="596" name="Ορθογώνιο 595">
              <a:extLst>
                <a:ext uri="{FF2B5EF4-FFF2-40B4-BE49-F238E27FC236}">
                  <a16:creationId xmlns:a16="http://schemas.microsoft.com/office/drawing/2014/main" id="{7100E135-F252-1F5E-06A2-6E1F10D5D2FA}"/>
                </a:ext>
              </a:extLst>
            </p:cNvPr>
            <p:cNvSpPr/>
            <p:nvPr/>
          </p:nvSpPr>
          <p:spPr>
            <a:xfrm>
              <a:off x="-17979369" y="14380515"/>
              <a:ext cx="814220" cy="631716"/>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sp>
          <p:nvSpPr>
            <p:cNvPr id="597" name="Ορθογώνιο 596">
              <a:extLst>
                <a:ext uri="{FF2B5EF4-FFF2-40B4-BE49-F238E27FC236}">
                  <a16:creationId xmlns:a16="http://schemas.microsoft.com/office/drawing/2014/main" id="{4BBB3163-C680-6966-B672-81D112664C30}"/>
                </a:ext>
              </a:extLst>
            </p:cNvPr>
            <p:cNvSpPr/>
            <p:nvPr/>
          </p:nvSpPr>
          <p:spPr>
            <a:xfrm>
              <a:off x="-18748739" y="14980767"/>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98" name="TextBox 597">
              <a:extLst>
                <a:ext uri="{FF2B5EF4-FFF2-40B4-BE49-F238E27FC236}">
                  <a16:creationId xmlns:a16="http://schemas.microsoft.com/office/drawing/2014/main" id="{497FDD14-297A-2807-36B3-D98A8B506508}"/>
                </a:ext>
              </a:extLst>
            </p:cNvPr>
            <p:cNvSpPr txBox="1"/>
            <p:nvPr/>
          </p:nvSpPr>
          <p:spPr>
            <a:xfrm>
              <a:off x="-18743373" y="15082754"/>
              <a:ext cx="12186634"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endParaRPr lang="el-GR" sz="4000" i="1" dirty="0">
                <a:ln>
                  <a:solidFill>
                    <a:srgbClr val="FFC000"/>
                  </a:solidFill>
                </a:ln>
                <a:solidFill>
                  <a:srgbClr val="FFC000"/>
                </a:solidFill>
                <a:latin typeface="Calibri" panose="020F0502020204030204"/>
              </a:endParaRPr>
            </a:p>
          </p:txBody>
        </p:sp>
        <p:sp>
          <p:nvSpPr>
            <p:cNvPr id="599" name="TextBox 598">
              <a:extLst>
                <a:ext uri="{FF2B5EF4-FFF2-40B4-BE49-F238E27FC236}">
                  <a16:creationId xmlns:a16="http://schemas.microsoft.com/office/drawing/2014/main" id="{59341747-DB93-A35F-2961-6FD01220A306}"/>
                </a:ext>
              </a:extLst>
            </p:cNvPr>
            <p:cNvSpPr txBox="1"/>
            <p:nvPr/>
          </p:nvSpPr>
          <p:spPr>
            <a:xfrm>
              <a:off x="-18528042" y="15307429"/>
              <a:ext cx="3837273" cy="369332"/>
            </a:xfrm>
            <a:prstGeom prst="rect">
              <a:avLst/>
            </a:prstGeom>
            <a:noFill/>
          </p:spPr>
          <p:txBody>
            <a:bodyPr wrap="square" rtlCol="0">
              <a:spAutoFit/>
            </a:bodyPr>
            <a:lstStyle/>
            <a:p>
              <a:pPr algn="ctr"/>
              <a:r>
                <a:rPr lang="el-GR" b="1" u="sng" dirty="0"/>
                <a:t>Αποδοτικότητα Καρβακρόλης</a:t>
              </a:r>
            </a:p>
          </p:txBody>
        </p:sp>
        <p:sp>
          <p:nvSpPr>
            <p:cNvPr id="600" name="TextBox 599">
              <a:extLst>
                <a:ext uri="{FF2B5EF4-FFF2-40B4-BE49-F238E27FC236}">
                  <a16:creationId xmlns:a16="http://schemas.microsoft.com/office/drawing/2014/main" id="{572B53DB-EDEA-EA54-98A1-4797F8631675}"/>
                </a:ext>
              </a:extLst>
            </p:cNvPr>
            <p:cNvSpPr txBox="1"/>
            <p:nvPr/>
          </p:nvSpPr>
          <p:spPr>
            <a:xfrm>
              <a:off x="-11267452" y="15304226"/>
              <a:ext cx="5463340" cy="369332"/>
            </a:xfrm>
            <a:prstGeom prst="rect">
              <a:avLst/>
            </a:prstGeom>
            <a:noFill/>
          </p:spPr>
          <p:txBody>
            <a:bodyPr wrap="square" rtlCol="0">
              <a:spAutoFit/>
            </a:bodyPr>
            <a:lstStyle/>
            <a:p>
              <a:pPr algn="ctr"/>
              <a:r>
                <a:rPr lang="el-GR" b="1" u="sng" dirty="0"/>
                <a:t>Αποδοτικότητα Λυκοπενίου</a:t>
              </a:r>
            </a:p>
          </p:txBody>
        </p:sp>
        <p:sp>
          <p:nvSpPr>
            <p:cNvPr id="601" name="TextBox 600">
              <a:extLst>
                <a:ext uri="{FF2B5EF4-FFF2-40B4-BE49-F238E27FC236}">
                  <a16:creationId xmlns:a16="http://schemas.microsoft.com/office/drawing/2014/main" id="{33CD60EE-57DC-D2D9-8B5C-39AAC9909ADE}"/>
                </a:ext>
              </a:extLst>
            </p:cNvPr>
            <p:cNvSpPr txBox="1"/>
            <p:nvPr/>
          </p:nvSpPr>
          <p:spPr>
            <a:xfrm>
              <a:off x="-18661955" y="1500115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02" name="Ομάδα 601">
              <a:extLst>
                <a:ext uri="{FF2B5EF4-FFF2-40B4-BE49-F238E27FC236}">
                  <a16:creationId xmlns:a16="http://schemas.microsoft.com/office/drawing/2014/main" id="{9975FDF0-6818-AF8A-5A4F-4EA93DFDA272}"/>
                </a:ext>
              </a:extLst>
            </p:cNvPr>
            <p:cNvGrpSpPr/>
            <p:nvPr/>
          </p:nvGrpSpPr>
          <p:grpSpPr>
            <a:xfrm>
              <a:off x="-18680145" y="15679261"/>
              <a:ext cx="3980756" cy="5508902"/>
              <a:chOff x="13433060" y="-721230"/>
              <a:chExt cx="5026157" cy="6601646"/>
            </a:xfrm>
          </p:grpSpPr>
          <p:pic>
            <p:nvPicPr>
              <p:cNvPr id="608" name="Εικόνα 607">
                <a:extLst>
                  <a:ext uri="{FF2B5EF4-FFF2-40B4-BE49-F238E27FC236}">
                    <a16:creationId xmlns:a16="http://schemas.microsoft.com/office/drawing/2014/main" id="{0928B35A-9876-9E78-B465-D7C4A05FD2C3}"/>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3433060" y="-721230"/>
                <a:ext cx="5026157" cy="2469095"/>
              </a:xfrm>
              <a:prstGeom prst="rect">
                <a:avLst/>
              </a:prstGeom>
            </p:spPr>
          </p:pic>
          <p:pic>
            <p:nvPicPr>
              <p:cNvPr id="609" name="Εικόνα 608">
                <a:extLst>
                  <a:ext uri="{FF2B5EF4-FFF2-40B4-BE49-F238E27FC236}">
                    <a16:creationId xmlns:a16="http://schemas.microsoft.com/office/drawing/2014/main" id="{9B6A7B2B-6B04-FA4F-80D4-CCF352E2A32A}"/>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3433061" y="1345967"/>
                <a:ext cx="5026156" cy="2473883"/>
              </a:xfrm>
              <a:prstGeom prst="rect">
                <a:avLst/>
              </a:prstGeom>
            </p:spPr>
          </p:pic>
          <p:pic>
            <p:nvPicPr>
              <p:cNvPr id="610" name="Εικόνα 609">
                <a:extLst>
                  <a:ext uri="{FF2B5EF4-FFF2-40B4-BE49-F238E27FC236}">
                    <a16:creationId xmlns:a16="http://schemas.microsoft.com/office/drawing/2014/main" id="{EF04A027-AD89-6AC0-B272-C2A8823D5FF0}"/>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13433060" y="3539349"/>
                <a:ext cx="5026156" cy="2341067"/>
              </a:xfrm>
              <a:prstGeom prst="rect">
                <a:avLst/>
              </a:prstGeom>
            </p:spPr>
          </p:pic>
        </p:grpSp>
        <p:sp>
          <p:nvSpPr>
            <p:cNvPr id="603" name="TextBox 602">
              <a:extLst>
                <a:ext uri="{FF2B5EF4-FFF2-40B4-BE49-F238E27FC236}">
                  <a16:creationId xmlns:a16="http://schemas.microsoft.com/office/drawing/2014/main" id="{36C9B6F5-3530-7B2E-BCC6-08509F290013}"/>
                </a:ext>
              </a:extLst>
            </p:cNvPr>
            <p:cNvSpPr txBox="1"/>
            <p:nvPr/>
          </p:nvSpPr>
          <p:spPr>
            <a:xfrm>
              <a:off x="-14699390" y="15896101"/>
              <a:ext cx="4377419" cy="2031325"/>
            </a:xfrm>
            <a:prstGeom prst="rect">
              <a:avLst/>
            </a:prstGeom>
            <a:noFill/>
          </p:spPr>
          <p:txBody>
            <a:bodyPr wrap="square" rtlCol="0">
              <a:spAutoFit/>
            </a:bodyPr>
            <a:lstStyle/>
            <a:p>
              <a:pPr marL="285750" indent="-285750">
                <a:buFont typeface="Arial" panose="020B0604020202020204" pitchFamily="34" charset="0"/>
                <a:buChar char="•"/>
              </a:pPr>
              <a:r>
                <a:rPr lang="el-GR" dirty="0"/>
                <a:t>Παρόμοια συμπεριφορά με φορτίο</a:t>
              </a:r>
              <a:r>
                <a:rPr lang="en-US" dirty="0"/>
                <a:t>.</a:t>
              </a:r>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Αύξηση καθώς μειώνεται η αναλογία ελαίου-κυττάρων.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Μειωμένη επίδραση της </a:t>
              </a:r>
              <a:r>
                <a:rPr lang="en-US" dirty="0"/>
                <a:t>HPH </a:t>
              </a:r>
              <a:r>
                <a:rPr lang="el-GR" dirty="0"/>
                <a:t>για χαμηλές αναλογίες</a:t>
              </a:r>
              <a:r>
                <a:rPr lang="en-US" dirty="0"/>
                <a:t>.</a:t>
              </a:r>
              <a:endParaRPr lang="el-GR" dirty="0"/>
            </a:p>
          </p:txBody>
        </p:sp>
        <p:grpSp>
          <p:nvGrpSpPr>
            <p:cNvPr id="604" name="Ομάδα 603">
              <a:extLst>
                <a:ext uri="{FF2B5EF4-FFF2-40B4-BE49-F238E27FC236}">
                  <a16:creationId xmlns:a16="http://schemas.microsoft.com/office/drawing/2014/main" id="{A602D101-514B-4C0A-87DF-9A4A247FD844}"/>
                </a:ext>
              </a:extLst>
            </p:cNvPr>
            <p:cNvGrpSpPr/>
            <p:nvPr/>
          </p:nvGrpSpPr>
          <p:grpSpPr>
            <a:xfrm>
              <a:off x="-10600454" y="15673558"/>
              <a:ext cx="3989376" cy="5514605"/>
              <a:chOff x="-10600454" y="15673558"/>
              <a:chExt cx="3989376" cy="5514605"/>
            </a:xfrm>
          </p:grpSpPr>
          <p:pic>
            <p:nvPicPr>
              <p:cNvPr id="605" name="Εικόνα 604">
                <a:extLst>
                  <a:ext uri="{FF2B5EF4-FFF2-40B4-BE49-F238E27FC236}">
                    <a16:creationId xmlns:a16="http://schemas.microsoft.com/office/drawing/2014/main" id="{5519D0D0-94A6-D316-3525-59F811857E83}"/>
                  </a:ext>
                </a:extLst>
              </p:cNvPr>
              <p:cNvPicPr>
                <a:picLocks noChangeAspect="1"/>
              </p:cNvPicPr>
              <p:nvPr/>
            </p:nvPicPr>
            <p:blipFill>
              <a:blip r:embed="rId11"/>
              <a:stretch>
                <a:fillRect/>
              </a:stretch>
            </p:blipFill>
            <p:spPr>
              <a:xfrm>
                <a:off x="-10600454" y="15673558"/>
                <a:ext cx="3980754" cy="1953560"/>
              </a:xfrm>
              <a:prstGeom prst="rect">
                <a:avLst/>
              </a:prstGeom>
            </p:spPr>
          </p:pic>
          <p:pic>
            <p:nvPicPr>
              <p:cNvPr id="606" name="Εικόνα 605">
                <a:extLst>
                  <a:ext uri="{FF2B5EF4-FFF2-40B4-BE49-F238E27FC236}">
                    <a16:creationId xmlns:a16="http://schemas.microsoft.com/office/drawing/2014/main" id="{FD238A79-2D7C-2123-3625-BBECEA5796FB}"/>
                  </a:ext>
                </a:extLst>
              </p:cNvPr>
              <p:cNvPicPr>
                <a:picLocks noChangeAspect="1"/>
              </p:cNvPicPr>
              <p:nvPr/>
            </p:nvPicPr>
            <p:blipFill>
              <a:blip r:embed="rId12"/>
              <a:stretch>
                <a:fillRect/>
              </a:stretch>
            </p:blipFill>
            <p:spPr>
              <a:xfrm>
                <a:off x="-10600453" y="17360448"/>
                <a:ext cx="3989375" cy="2064391"/>
              </a:xfrm>
              <a:prstGeom prst="rect">
                <a:avLst/>
              </a:prstGeom>
            </p:spPr>
          </p:pic>
          <p:pic>
            <p:nvPicPr>
              <p:cNvPr id="607" name="Εικόνα 606">
                <a:extLst>
                  <a:ext uri="{FF2B5EF4-FFF2-40B4-BE49-F238E27FC236}">
                    <a16:creationId xmlns:a16="http://schemas.microsoft.com/office/drawing/2014/main" id="{8B40ABE7-72B6-1A70-7289-FCD6D435E621}"/>
                  </a:ext>
                </a:extLst>
              </p:cNvPr>
              <p:cNvPicPr>
                <a:picLocks noChangeAspect="1"/>
              </p:cNvPicPr>
              <p:nvPr/>
            </p:nvPicPr>
            <p:blipFill>
              <a:blip r:embed="rId13"/>
              <a:stretch>
                <a:fillRect/>
              </a:stretch>
            </p:blipFill>
            <p:spPr>
              <a:xfrm>
                <a:off x="-10600454" y="19123771"/>
                <a:ext cx="3989375" cy="2064392"/>
              </a:xfrm>
              <a:prstGeom prst="rect">
                <a:avLst/>
              </a:prstGeom>
            </p:spPr>
          </p:pic>
        </p:grpSp>
      </p:grpSp>
      <p:grpSp>
        <p:nvGrpSpPr>
          <p:cNvPr id="611" name="Ομάδα 610">
            <a:extLst>
              <a:ext uri="{FF2B5EF4-FFF2-40B4-BE49-F238E27FC236}">
                <a16:creationId xmlns:a16="http://schemas.microsoft.com/office/drawing/2014/main" id="{1283A425-D84B-7EF4-8F23-AF2799F38433}"/>
              </a:ext>
            </a:extLst>
          </p:cNvPr>
          <p:cNvGrpSpPr/>
          <p:nvPr/>
        </p:nvGrpSpPr>
        <p:grpSpPr>
          <a:xfrm>
            <a:off x="-12671415" y="0"/>
            <a:ext cx="12694796" cy="6902635"/>
            <a:chOff x="-31852729" y="14402218"/>
            <a:chExt cx="12694796" cy="6902635"/>
          </a:xfrm>
        </p:grpSpPr>
        <p:sp>
          <p:nvSpPr>
            <p:cNvPr id="612" name="Ορθογώνιο 611">
              <a:extLst>
                <a:ext uri="{FF2B5EF4-FFF2-40B4-BE49-F238E27FC236}">
                  <a16:creationId xmlns:a16="http://schemas.microsoft.com/office/drawing/2014/main" id="{DD61E406-36CF-3012-E96D-B8CF19CC8E7F}"/>
                </a:ext>
              </a:extLst>
            </p:cNvPr>
            <p:cNvSpPr/>
            <p:nvPr/>
          </p:nvSpPr>
          <p:spPr>
            <a:xfrm>
              <a:off x="-31349933" y="15047106"/>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13" name="TextBox 612">
              <a:extLst>
                <a:ext uri="{FF2B5EF4-FFF2-40B4-BE49-F238E27FC236}">
                  <a16:creationId xmlns:a16="http://schemas.microsoft.com/office/drawing/2014/main" id="{5A6F636A-B985-669E-9F3E-DF11839C6318}"/>
                </a:ext>
              </a:extLst>
            </p:cNvPr>
            <p:cNvSpPr txBox="1"/>
            <p:nvPr/>
          </p:nvSpPr>
          <p:spPr>
            <a:xfrm>
              <a:off x="-31288866" y="15117922"/>
              <a:ext cx="12105216"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endParaRPr lang="el-GR" sz="4000" i="1" dirty="0">
                <a:ln>
                  <a:solidFill>
                    <a:srgbClr val="FFC000"/>
                  </a:solidFill>
                </a:ln>
                <a:solidFill>
                  <a:srgbClr val="FFC000"/>
                </a:solidFill>
                <a:latin typeface="Calibri" panose="020F0502020204030204"/>
              </a:endParaRPr>
            </a:p>
          </p:txBody>
        </p:sp>
        <p:sp>
          <p:nvSpPr>
            <p:cNvPr id="614" name="Ορθογώνιο 613">
              <a:extLst>
                <a:ext uri="{FF2B5EF4-FFF2-40B4-BE49-F238E27FC236}">
                  <a16:creationId xmlns:a16="http://schemas.microsoft.com/office/drawing/2014/main" id="{33434E05-F988-CFF7-6AC8-8D838D6811AF}"/>
                </a:ext>
              </a:extLst>
            </p:cNvPr>
            <p:cNvSpPr/>
            <p:nvPr/>
          </p:nvSpPr>
          <p:spPr>
            <a:xfrm>
              <a:off x="-31349933" y="14402218"/>
              <a:ext cx="814220" cy="64488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i="1" dirty="0">
                  <a:ln>
                    <a:solidFill>
                      <a:srgbClr val="FFC000"/>
                    </a:solidFill>
                  </a:ln>
                  <a:solidFill>
                    <a:srgbClr val="FFC000"/>
                  </a:solidFill>
                  <a:latin typeface="Calibri" panose="020F0502020204030204"/>
                </a:rPr>
                <a:t>A</a:t>
              </a:r>
              <a:endParaRPr lang="el-GR" sz="4000" i="1" dirty="0">
                <a:ln>
                  <a:solidFill>
                    <a:srgbClr val="FFC000"/>
                  </a:solidFill>
                </a:ln>
                <a:solidFill>
                  <a:srgbClr val="FFC000"/>
                </a:solidFill>
                <a:latin typeface="Calibri" panose="020F0502020204030204"/>
              </a:endParaRPr>
            </a:p>
          </p:txBody>
        </p:sp>
        <p:sp>
          <p:nvSpPr>
            <p:cNvPr id="615" name="TextBox 614">
              <a:extLst>
                <a:ext uri="{FF2B5EF4-FFF2-40B4-BE49-F238E27FC236}">
                  <a16:creationId xmlns:a16="http://schemas.microsoft.com/office/drawing/2014/main" id="{259CE43D-4EDD-C683-4F5D-5618129C1A5E}"/>
                </a:ext>
              </a:extLst>
            </p:cNvPr>
            <p:cNvSpPr txBox="1"/>
            <p:nvPr/>
          </p:nvSpPr>
          <p:spPr>
            <a:xfrm>
              <a:off x="-23066462" y="15355320"/>
              <a:ext cx="3837273" cy="369332"/>
            </a:xfrm>
            <a:prstGeom prst="rect">
              <a:avLst/>
            </a:prstGeom>
            <a:noFill/>
          </p:spPr>
          <p:txBody>
            <a:bodyPr wrap="square" rtlCol="0">
              <a:spAutoFit/>
            </a:bodyPr>
            <a:lstStyle/>
            <a:p>
              <a:pPr algn="ctr"/>
              <a:r>
                <a:rPr lang="el-GR" b="1" u="sng" dirty="0"/>
                <a:t>Φορτίο Λυκοπενίου</a:t>
              </a:r>
            </a:p>
          </p:txBody>
        </p:sp>
        <p:sp>
          <p:nvSpPr>
            <p:cNvPr id="616" name="TextBox 615">
              <a:extLst>
                <a:ext uri="{FF2B5EF4-FFF2-40B4-BE49-F238E27FC236}">
                  <a16:creationId xmlns:a16="http://schemas.microsoft.com/office/drawing/2014/main" id="{CA0C906C-E3EB-B086-13D6-BEF46D769D22}"/>
                </a:ext>
              </a:extLst>
            </p:cNvPr>
            <p:cNvSpPr txBox="1"/>
            <p:nvPr/>
          </p:nvSpPr>
          <p:spPr>
            <a:xfrm>
              <a:off x="-31852729" y="15399793"/>
              <a:ext cx="5463340" cy="369332"/>
            </a:xfrm>
            <a:prstGeom prst="rect">
              <a:avLst/>
            </a:prstGeom>
            <a:noFill/>
          </p:spPr>
          <p:txBody>
            <a:bodyPr wrap="square" rtlCol="0">
              <a:spAutoFit/>
            </a:bodyPr>
            <a:lstStyle/>
            <a:p>
              <a:pPr algn="ctr"/>
              <a:r>
                <a:rPr lang="el-GR" b="1" u="sng" dirty="0"/>
                <a:t>Φορτίο Καρβακρόλης</a:t>
              </a:r>
            </a:p>
          </p:txBody>
        </p:sp>
        <p:sp>
          <p:nvSpPr>
            <p:cNvPr id="617" name="TextBox 616">
              <a:extLst>
                <a:ext uri="{FF2B5EF4-FFF2-40B4-BE49-F238E27FC236}">
                  <a16:creationId xmlns:a16="http://schemas.microsoft.com/office/drawing/2014/main" id="{0C239A49-DEF2-9B5D-02A6-514923A16DDD}"/>
                </a:ext>
              </a:extLst>
            </p:cNvPr>
            <p:cNvSpPr txBox="1"/>
            <p:nvPr/>
          </p:nvSpPr>
          <p:spPr>
            <a:xfrm>
              <a:off x="-27295826" y="15825808"/>
              <a:ext cx="4076878" cy="3693319"/>
            </a:xfrm>
            <a:prstGeom prst="rect">
              <a:avLst/>
            </a:prstGeom>
            <a:noFill/>
          </p:spPr>
          <p:txBody>
            <a:bodyPr wrap="square" rtlCol="0">
              <a:spAutoFit/>
            </a:bodyPr>
            <a:lstStyle/>
            <a:p>
              <a:pPr marL="285750" indent="-285750">
                <a:buFont typeface="Arial" panose="020B0604020202020204" pitchFamily="34" charset="0"/>
                <a:buChar char="•"/>
              </a:pPr>
              <a:r>
                <a:rPr lang="el-GR" dirty="0"/>
                <a:t>Αρχικά αύξηση λόγω επίδρασης μερικής διάτρησης κυττάρων στην διαπερατότητα </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Έπειτα μείωση λόγω εκτεταμένης υποβάθμισης δομής κυττάρων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Βελτιστοποίηση ενθυλάκωσης κατά την ισορροπία των δυο φαινομένων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Αύξηση περασμάτων οδηγεί σε εκτεταμένη καταπόνηση και εμφάνιση μεγίστου σε χαμηλότερες πιέσεις</a:t>
              </a:r>
              <a:endParaRPr lang="en-US" dirty="0"/>
            </a:p>
          </p:txBody>
        </p:sp>
        <p:grpSp>
          <p:nvGrpSpPr>
            <p:cNvPr id="618" name="Ομάδα 617">
              <a:extLst>
                <a:ext uri="{FF2B5EF4-FFF2-40B4-BE49-F238E27FC236}">
                  <a16:creationId xmlns:a16="http://schemas.microsoft.com/office/drawing/2014/main" id="{650A0367-E8BA-6620-6175-6DAD492693E9}"/>
                </a:ext>
              </a:extLst>
            </p:cNvPr>
            <p:cNvGrpSpPr/>
            <p:nvPr/>
          </p:nvGrpSpPr>
          <p:grpSpPr>
            <a:xfrm>
              <a:off x="-23193394" y="15733232"/>
              <a:ext cx="3982039" cy="5505281"/>
              <a:chOff x="13407929" y="8522563"/>
              <a:chExt cx="3281710" cy="4931428"/>
            </a:xfrm>
          </p:grpSpPr>
          <p:pic>
            <p:nvPicPr>
              <p:cNvPr id="624" name="Εικόνα 623">
                <a:extLst>
                  <a:ext uri="{FF2B5EF4-FFF2-40B4-BE49-F238E27FC236}">
                    <a16:creationId xmlns:a16="http://schemas.microsoft.com/office/drawing/2014/main" id="{816C7542-C63B-0528-CE9E-8B77E5723E8D}"/>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13415390" y="8522563"/>
                <a:ext cx="3274249" cy="1834821"/>
              </a:xfrm>
              <a:prstGeom prst="rect">
                <a:avLst/>
              </a:prstGeom>
            </p:spPr>
          </p:pic>
          <p:pic>
            <p:nvPicPr>
              <p:cNvPr id="625" name="Εικόνα 624">
                <a:extLst>
                  <a:ext uri="{FF2B5EF4-FFF2-40B4-BE49-F238E27FC236}">
                    <a16:creationId xmlns:a16="http://schemas.microsoft.com/office/drawing/2014/main" id="{8693D9FF-525E-59A4-1B2C-4C53F439D9DA}"/>
                  </a:ext>
                </a:extLst>
              </p:cNvPr>
              <p:cNvPicPr>
                <a:picLocks noChangeAspect="1"/>
              </p:cNvPicPr>
              <p:nvPr/>
            </p:nvPicPr>
            <p:blipFill>
              <a:blip r:embed="rId15">
                <a:extLst>
                  <a:ext uri="{28A0092B-C50C-407E-A947-70E740481C1C}">
                    <a14:useLocalDpi xmlns:a14="http://schemas.microsoft.com/office/drawing/2010/main" val="0"/>
                  </a:ext>
                </a:extLst>
              </a:blip>
              <a:srcRect/>
              <a:stretch/>
            </p:blipFill>
            <p:spPr>
              <a:xfrm>
                <a:off x="13407930" y="10062546"/>
                <a:ext cx="3281709" cy="1805116"/>
              </a:xfrm>
              <a:prstGeom prst="rect">
                <a:avLst/>
              </a:prstGeom>
            </p:spPr>
          </p:pic>
          <p:pic>
            <p:nvPicPr>
              <p:cNvPr id="626" name="Εικόνα 625">
                <a:extLst>
                  <a:ext uri="{FF2B5EF4-FFF2-40B4-BE49-F238E27FC236}">
                    <a16:creationId xmlns:a16="http://schemas.microsoft.com/office/drawing/2014/main" id="{FFEA9890-AB8A-E7FC-A04D-CABD0F41F222}"/>
                  </a:ext>
                </a:extLst>
              </p:cNvPr>
              <p:cNvPicPr>
                <a:picLocks noChangeAspect="1"/>
              </p:cNvPicPr>
              <p:nvPr/>
            </p:nvPicPr>
            <p:blipFill>
              <a:blip r:embed="rId16">
                <a:extLst>
                  <a:ext uri="{28A0092B-C50C-407E-A947-70E740481C1C}">
                    <a14:useLocalDpi xmlns:a14="http://schemas.microsoft.com/office/drawing/2010/main" val="0"/>
                  </a:ext>
                </a:extLst>
              </a:blip>
              <a:srcRect/>
              <a:stretch/>
            </p:blipFill>
            <p:spPr>
              <a:xfrm>
                <a:off x="13407929" y="11648876"/>
                <a:ext cx="3281709" cy="1805115"/>
              </a:xfrm>
              <a:prstGeom prst="rect">
                <a:avLst/>
              </a:prstGeom>
            </p:spPr>
          </p:pic>
        </p:grpSp>
        <p:sp>
          <p:nvSpPr>
            <p:cNvPr id="619" name="TextBox 618">
              <a:extLst>
                <a:ext uri="{FF2B5EF4-FFF2-40B4-BE49-F238E27FC236}">
                  <a16:creationId xmlns:a16="http://schemas.microsoft.com/office/drawing/2014/main" id="{F5DF9AE9-5334-253B-6605-D12EB2E616E1}"/>
                </a:ext>
              </a:extLst>
            </p:cNvPr>
            <p:cNvSpPr txBox="1"/>
            <p:nvPr/>
          </p:nvSpPr>
          <p:spPr>
            <a:xfrm>
              <a:off x="-31288866" y="15036321"/>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3</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20" name="Ομάδα 619">
              <a:extLst>
                <a:ext uri="{FF2B5EF4-FFF2-40B4-BE49-F238E27FC236}">
                  <a16:creationId xmlns:a16="http://schemas.microsoft.com/office/drawing/2014/main" id="{D5BC71E4-66B9-EAD9-2844-FCDBD1610CD3}"/>
                </a:ext>
              </a:extLst>
            </p:cNvPr>
            <p:cNvGrpSpPr/>
            <p:nvPr/>
          </p:nvGrpSpPr>
          <p:grpSpPr>
            <a:xfrm>
              <a:off x="-31327084" y="15733232"/>
              <a:ext cx="3987789" cy="5511402"/>
              <a:chOff x="13058499" y="-229691"/>
              <a:chExt cx="4883874" cy="6871430"/>
            </a:xfrm>
          </p:grpSpPr>
          <p:pic>
            <p:nvPicPr>
              <p:cNvPr id="621" name="Εικόνα 620">
                <a:extLst>
                  <a:ext uri="{FF2B5EF4-FFF2-40B4-BE49-F238E27FC236}">
                    <a16:creationId xmlns:a16="http://schemas.microsoft.com/office/drawing/2014/main" id="{A9E9A82B-DF6C-16A9-02DC-1E09FF195016}"/>
                  </a:ext>
                </a:extLst>
              </p:cNvPr>
              <p:cNvPicPr>
                <a:picLocks noChangeAspect="1"/>
              </p:cNvPicPr>
              <p:nvPr/>
            </p:nvPicPr>
            <p:blipFill>
              <a:blip r:embed="rId17">
                <a:extLst>
                  <a:ext uri="{28A0092B-C50C-407E-A947-70E740481C1C}">
                    <a14:useLocalDpi xmlns:a14="http://schemas.microsoft.com/office/drawing/2010/main" val="0"/>
                  </a:ext>
                </a:extLst>
              </a:blip>
              <a:srcRect/>
              <a:stretch/>
            </p:blipFill>
            <p:spPr>
              <a:xfrm>
                <a:off x="13058499" y="-229691"/>
                <a:ext cx="4883870" cy="2508265"/>
              </a:xfrm>
              <a:prstGeom prst="rect">
                <a:avLst/>
              </a:prstGeom>
            </p:spPr>
          </p:pic>
          <p:pic>
            <p:nvPicPr>
              <p:cNvPr id="622" name="Εικόνα 621">
                <a:extLst>
                  <a:ext uri="{FF2B5EF4-FFF2-40B4-BE49-F238E27FC236}">
                    <a16:creationId xmlns:a16="http://schemas.microsoft.com/office/drawing/2014/main" id="{0A7E4499-2C47-517D-FFB4-42E018EB018D}"/>
                  </a:ext>
                </a:extLst>
              </p:cNvPr>
              <p:cNvPicPr>
                <a:picLocks noChangeAspect="1"/>
              </p:cNvPicPr>
              <p:nvPr/>
            </p:nvPicPr>
            <p:blipFill>
              <a:blip r:embed="rId18">
                <a:extLst>
                  <a:ext uri="{28A0092B-C50C-407E-A947-70E740481C1C}">
                    <a14:useLocalDpi xmlns:a14="http://schemas.microsoft.com/office/drawing/2010/main" val="0"/>
                  </a:ext>
                </a:extLst>
              </a:blip>
              <a:srcRect/>
              <a:stretch/>
            </p:blipFill>
            <p:spPr>
              <a:xfrm>
                <a:off x="13058503" y="2000635"/>
                <a:ext cx="4883870" cy="2505657"/>
              </a:xfrm>
              <a:prstGeom prst="rect">
                <a:avLst/>
              </a:prstGeom>
            </p:spPr>
          </p:pic>
          <p:pic>
            <p:nvPicPr>
              <p:cNvPr id="623" name="Εικόνα 622">
                <a:extLst>
                  <a:ext uri="{FF2B5EF4-FFF2-40B4-BE49-F238E27FC236}">
                    <a16:creationId xmlns:a16="http://schemas.microsoft.com/office/drawing/2014/main" id="{DF5D188B-6ECE-A816-FFF6-1D54CB09A8A2}"/>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13058500" y="4136086"/>
                <a:ext cx="4883868" cy="2505653"/>
              </a:xfrm>
              <a:prstGeom prst="rect">
                <a:avLst/>
              </a:prstGeom>
            </p:spPr>
          </p:pic>
        </p:grpSp>
      </p:grpSp>
    </p:spTree>
    <p:extLst>
      <p:ext uri="{BB962C8B-B14F-4D97-AF65-F5344CB8AC3E}">
        <p14:creationId xmlns:p14="http://schemas.microsoft.com/office/powerpoint/2010/main" val="3341631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561" name="TextBox 560">
            <a:extLst>
              <a:ext uri="{FF2B5EF4-FFF2-40B4-BE49-F238E27FC236}">
                <a16:creationId xmlns:a16="http://schemas.microsoft.com/office/drawing/2014/main" id="{18317C19-E9C7-B835-E8B6-9F688FB0FEB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627" name="Ομάδα 626">
            <a:extLst>
              <a:ext uri="{FF2B5EF4-FFF2-40B4-BE49-F238E27FC236}">
                <a16:creationId xmlns:a16="http://schemas.microsoft.com/office/drawing/2014/main" id="{B290995E-7B4F-739C-462F-30F13BBB38A9}"/>
              </a:ext>
            </a:extLst>
          </p:cNvPr>
          <p:cNvGrpSpPr/>
          <p:nvPr/>
        </p:nvGrpSpPr>
        <p:grpSpPr>
          <a:xfrm>
            <a:off x="33104" y="44391"/>
            <a:ext cx="12197366" cy="6947269"/>
            <a:chOff x="3001782" y="11095721"/>
            <a:chExt cx="12197366" cy="6947269"/>
          </a:xfrm>
        </p:grpSpPr>
        <p:sp>
          <p:nvSpPr>
            <p:cNvPr id="628" name="Ορθογώνιο 627">
              <a:extLst>
                <a:ext uri="{FF2B5EF4-FFF2-40B4-BE49-F238E27FC236}">
                  <a16:creationId xmlns:a16="http://schemas.microsoft.com/office/drawing/2014/main" id="{D0C17CC4-7C4F-21C2-8C6C-CEA31FE29BB0}"/>
                </a:ext>
              </a:extLst>
            </p:cNvPr>
            <p:cNvSpPr/>
            <p:nvPr/>
          </p:nvSpPr>
          <p:spPr>
            <a:xfrm>
              <a:off x="3001782" y="11785243"/>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29" name="TextBox 628">
              <a:extLst>
                <a:ext uri="{FF2B5EF4-FFF2-40B4-BE49-F238E27FC236}">
                  <a16:creationId xmlns:a16="http://schemas.microsoft.com/office/drawing/2014/main" id="{A646B70E-2FC0-EF8B-0E98-0FD5D8307DCC}"/>
                </a:ext>
              </a:extLst>
            </p:cNvPr>
            <p:cNvSpPr txBox="1"/>
            <p:nvPr/>
          </p:nvSpPr>
          <p:spPr>
            <a:xfrm>
              <a:off x="3007148" y="11887230"/>
              <a:ext cx="12192000"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-Λυκοπένιο</a:t>
              </a:r>
            </a:p>
          </p:txBody>
        </p:sp>
        <p:sp>
          <p:nvSpPr>
            <p:cNvPr id="630" name="Ορθογώνιο 629">
              <a:extLst>
                <a:ext uri="{FF2B5EF4-FFF2-40B4-BE49-F238E27FC236}">
                  <a16:creationId xmlns:a16="http://schemas.microsoft.com/office/drawing/2014/main" id="{E729A236-3807-5E3F-9089-CF5F96E526A8}"/>
                </a:ext>
              </a:extLst>
            </p:cNvPr>
            <p:cNvSpPr/>
            <p:nvPr/>
          </p:nvSpPr>
          <p:spPr>
            <a:xfrm>
              <a:off x="5371742" y="11095721"/>
              <a:ext cx="814220" cy="716454"/>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sp>
          <p:nvSpPr>
            <p:cNvPr id="631" name="TextBox 630">
              <a:extLst>
                <a:ext uri="{FF2B5EF4-FFF2-40B4-BE49-F238E27FC236}">
                  <a16:creationId xmlns:a16="http://schemas.microsoft.com/office/drawing/2014/main" id="{F59A6E92-631F-E893-2594-253B4FCF07DD}"/>
                </a:ext>
              </a:extLst>
            </p:cNvPr>
            <p:cNvSpPr txBox="1"/>
            <p:nvPr/>
          </p:nvSpPr>
          <p:spPr>
            <a:xfrm>
              <a:off x="5969318" y="12480770"/>
              <a:ext cx="6278392" cy="369332"/>
            </a:xfrm>
            <a:prstGeom prst="rect">
              <a:avLst/>
            </a:prstGeom>
            <a:noFill/>
          </p:spPr>
          <p:txBody>
            <a:bodyPr wrap="square" rtlCol="0">
              <a:spAutoFit/>
            </a:bodyPr>
            <a:lstStyle/>
            <a:p>
              <a:pPr algn="ctr"/>
              <a:r>
                <a:rPr lang="el-GR" b="1" u="sng" dirty="0"/>
                <a:t>Βέλτιστες συνθήκες όπως</a:t>
              </a:r>
              <a:r>
                <a:rPr lang="en-US" b="1" u="sng" dirty="0"/>
                <a:t> </a:t>
              </a:r>
              <a:r>
                <a:rPr lang="el-GR" b="1" u="sng" dirty="0"/>
                <a:t>παρατηρήθηκαν στα 2 περάσματα</a:t>
              </a:r>
            </a:p>
          </p:txBody>
        </p:sp>
        <p:sp>
          <p:nvSpPr>
            <p:cNvPr id="632" name="Ορθογώνιο: Στρογγύλεμα γωνιών 631">
              <a:extLst>
                <a:ext uri="{FF2B5EF4-FFF2-40B4-BE49-F238E27FC236}">
                  <a16:creationId xmlns:a16="http://schemas.microsoft.com/office/drawing/2014/main" id="{820A0B0B-2C73-F11E-2873-A308108EDCEF}"/>
                </a:ext>
              </a:extLst>
            </p:cNvPr>
            <p:cNvSpPr/>
            <p:nvPr/>
          </p:nvSpPr>
          <p:spPr>
            <a:xfrm>
              <a:off x="5424631" y="15919120"/>
              <a:ext cx="7408198" cy="71225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dirty="0"/>
                <a:t>Για 3/4-200/2 </a:t>
              </a:r>
              <a:r>
                <a:rPr lang="el-GR" u="sng" dirty="0"/>
                <a:t>Φορτίο</a:t>
              </a:r>
              <a:r>
                <a:rPr lang="el-GR" dirty="0"/>
                <a:t>: </a:t>
              </a:r>
              <a:r>
                <a:rPr lang="el-GR" b="1" dirty="0"/>
                <a:t>3.58 ± 0.05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24.28%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p>
            <a:p>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66.39 </a:t>
              </a:r>
              <a:r>
                <a:rPr lang="el-GR" b="1" dirty="0"/>
                <a:t>± 0.64%</a:t>
              </a:r>
              <a:r>
                <a:rPr lang="el-GR" dirty="0"/>
                <a:t>, 20.11%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633" name="TextBox 632">
              <a:extLst>
                <a:ext uri="{FF2B5EF4-FFF2-40B4-BE49-F238E27FC236}">
                  <a16:creationId xmlns:a16="http://schemas.microsoft.com/office/drawing/2014/main" id="{41416B46-CB5B-703F-9CBD-2EF17D3FE8AE}"/>
                </a:ext>
              </a:extLst>
            </p:cNvPr>
            <p:cNvSpPr txBox="1"/>
            <p:nvPr/>
          </p:nvSpPr>
          <p:spPr>
            <a:xfrm>
              <a:off x="3364635" y="16708946"/>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Καθαρό Λυκοπένιο σε κύτταρα </a:t>
              </a:r>
              <a:r>
                <a:rPr lang="en-US" i="1" dirty="0"/>
                <a:t>Chlorella </a:t>
              </a:r>
              <a:r>
                <a:rPr lang="el-GR" dirty="0"/>
                <a:t>με χρήση </a:t>
              </a:r>
              <a:r>
                <a:rPr lang="en-US" dirty="0"/>
                <a:t>Tween80</a:t>
              </a:r>
              <a:r>
                <a:rPr lang="el-GR" dirty="0"/>
                <a:t>: 13.06 </a:t>
              </a:r>
              <a:r>
                <a:rPr lang="en-US" dirty="0"/>
                <a:t>mg/100mg, </a:t>
              </a:r>
              <a:r>
                <a:rPr lang="el-GR" dirty="0"/>
                <a:t>απόδοση 96.31% </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Pu</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&amp; </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Tang</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2017)</a:t>
              </a:r>
            </a:p>
            <a:p>
              <a:pPr marL="285750" indent="-285750">
                <a:buFont typeface="Arial" panose="020B0604020202020204" pitchFamily="34" charset="0"/>
                <a:buChar char="•"/>
              </a:pPr>
              <a:r>
                <a:rPr lang="el-GR" dirty="0">
                  <a:solidFill>
                    <a:srgbClr val="000000"/>
                  </a:solidFill>
                  <a:latin typeface="Calibri" panose="020F0502020204030204" pitchFamily="34" charset="0"/>
                  <a:cs typeface="Arial" panose="020B0604020202020204" pitchFamily="34" charset="0"/>
                </a:rPr>
                <a:t>Καθαρό β-καροτένιο σε τροποποιημένο άμυλο κουκουναριού: απόδοση 74.77%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Spada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2012)</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Καθαρό β-καροτένιο σε κύτταρα ζύμης: 0.148</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a:t>
              </a:r>
              <a:endParaRPr lang="el-GR" dirty="0"/>
            </a:p>
          </p:txBody>
        </p:sp>
        <p:sp>
          <p:nvSpPr>
            <p:cNvPr id="634" name="TextBox 633">
              <a:extLst>
                <a:ext uri="{FF2B5EF4-FFF2-40B4-BE49-F238E27FC236}">
                  <a16:creationId xmlns:a16="http://schemas.microsoft.com/office/drawing/2014/main" id="{41B077C5-C5A1-CCBB-98B6-5C307A40BDDB}"/>
                </a:ext>
              </a:extLst>
            </p:cNvPr>
            <p:cNvSpPr txBox="1"/>
            <p:nvPr/>
          </p:nvSpPr>
          <p:spPr>
            <a:xfrm>
              <a:off x="3049675" y="1174678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35" name="Ομάδα 634">
              <a:extLst>
                <a:ext uri="{FF2B5EF4-FFF2-40B4-BE49-F238E27FC236}">
                  <a16:creationId xmlns:a16="http://schemas.microsoft.com/office/drawing/2014/main" id="{75622FDF-C0A4-DA13-0786-ED36EAB322C6}"/>
                </a:ext>
              </a:extLst>
            </p:cNvPr>
            <p:cNvGrpSpPr/>
            <p:nvPr/>
          </p:nvGrpSpPr>
          <p:grpSpPr>
            <a:xfrm>
              <a:off x="3433159" y="12852022"/>
              <a:ext cx="11329245" cy="2945452"/>
              <a:chOff x="3433159" y="12852022"/>
              <a:chExt cx="11329245" cy="2945452"/>
            </a:xfrm>
          </p:grpSpPr>
          <p:grpSp>
            <p:nvGrpSpPr>
              <p:cNvPr id="636" name="Ομάδα 635">
                <a:extLst>
                  <a:ext uri="{FF2B5EF4-FFF2-40B4-BE49-F238E27FC236}">
                    <a16:creationId xmlns:a16="http://schemas.microsoft.com/office/drawing/2014/main" id="{E4B7D8DD-BA46-FDA2-7DCE-504636344E10}"/>
                  </a:ext>
                </a:extLst>
              </p:cNvPr>
              <p:cNvGrpSpPr/>
              <p:nvPr/>
            </p:nvGrpSpPr>
            <p:grpSpPr>
              <a:xfrm>
                <a:off x="3433159" y="12852022"/>
                <a:ext cx="11329245" cy="2945452"/>
                <a:chOff x="-8915866" y="15759311"/>
                <a:chExt cx="11329245" cy="2945452"/>
              </a:xfrm>
            </p:grpSpPr>
            <p:pic>
              <p:nvPicPr>
                <p:cNvPr id="641" name="Εικόνα 640">
                  <a:extLst>
                    <a:ext uri="{FF2B5EF4-FFF2-40B4-BE49-F238E27FC236}">
                      <a16:creationId xmlns:a16="http://schemas.microsoft.com/office/drawing/2014/main" id="{07F88CB1-4816-3430-853D-2D7EDAD6F3E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915866" y="15768789"/>
                  <a:ext cx="5529797" cy="2935974"/>
                </a:xfrm>
                <a:prstGeom prst="rect">
                  <a:avLst/>
                </a:prstGeom>
              </p:spPr>
            </p:pic>
            <p:pic>
              <p:nvPicPr>
                <p:cNvPr id="642" name="Εικόνα 641">
                  <a:extLst>
                    <a:ext uri="{FF2B5EF4-FFF2-40B4-BE49-F238E27FC236}">
                      <a16:creationId xmlns:a16="http://schemas.microsoft.com/office/drawing/2014/main" id="{A8979BB4-3F1B-3D71-88A2-97E93B9C670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116417" y="15759311"/>
                  <a:ext cx="5529796" cy="2920850"/>
                </a:xfrm>
                <a:prstGeom prst="rect">
                  <a:avLst/>
                </a:prstGeom>
              </p:spPr>
            </p:pic>
          </p:grpSp>
          <p:sp>
            <p:nvSpPr>
              <p:cNvPr id="637" name="Οβάλ 636">
                <a:extLst>
                  <a:ext uri="{FF2B5EF4-FFF2-40B4-BE49-F238E27FC236}">
                    <a16:creationId xmlns:a16="http://schemas.microsoft.com/office/drawing/2014/main" id="{5499505C-AB2C-C108-B5A4-90318968A8B8}"/>
                  </a:ext>
                </a:extLst>
              </p:cNvPr>
              <p:cNvSpPr/>
              <p:nvPr/>
            </p:nvSpPr>
            <p:spPr>
              <a:xfrm>
                <a:off x="4816544" y="13073090"/>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38" name="Οβάλ 637">
                <a:extLst>
                  <a:ext uri="{FF2B5EF4-FFF2-40B4-BE49-F238E27FC236}">
                    <a16:creationId xmlns:a16="http://schemas.microsoft.com/office/drawing/2014/main" id="{BDB123CC-F547-7189-B10F-1204A6B67613}"/>
                  </a:ext>
                </a:extLst>
              </p:cNvPr>
              <p:cNvSpPr/>
              <p:nvPr/>
            </p:nvSpPr>
            <p:spPr>
              <a:xfrm>
                <a:off x="5375278" y="1307309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39" name="Οβάλ 638">
                <a:extLst>
                  <a:ext uri="{FF2B5EF4-FFF2-40B4-BE49-F238E27FC236}">
                    <a16:creationId xmlns:a16="http://schemas.microsoft.com/office/drawing/2014/main" id="{FF5867B2-F29E-E1D1-7DB6-C111CE43699B}"/>
                  </a:ext>
                </a:extLst>
              </p:cNvPr>
              <p:cNvSpPr/>
              <p:nvPr/>
            </p:nvSpPr>
            <p:spPr>
              <a:xfrm>
                <a:off x="11184304" y="1366722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40" name="Οβάλ 639">
                <a:extLst>
                  <a:ext uri="{FF2B5EF4-FFF2-40B4-BE49-F238E27FC236}">
                    <a16:creationId xmlns:a16="http://schemas.microsoft.com/office/drawing/2014/main" id="{EB694B91-22CC-2C48-8201-E2DBBB858281}"/>
                  </a:ext>
                </a:extLst>
              </p:cNvPr>
              <p:cNvSpPr/>
              <p:nvPr/>
            </p:nvSpPr>
            <p:spPr>
              <a:xfrm>
                <a:off x="10630840" y="1362265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78" name="Ομάδα 577">
            <a:extLst>
              <a:ext uri="{FF2B5EF4-FFF2-40B4-BE49-F238E27FC236}">
                <a16:creationId xmlns:a16="http://schemas.microsoft.com/office/drawing/2014/main" id="{2E10EA73-0444-67FC-BCD5-684070950177}"/>
              </a:ext>
            </a:extLst>
          </p:cNvPr>
          <p:cNvGrpSpPr/>
          <p:nvPr/>
        </p:nvGrpSpPr>
        <p:grpSpPr>
          <a:xfrm>
            <a:off x="24888" y="44393"/>
            <a:ext cx="12201601" cy="6933814"/>
            <a:chOff x="-4627988" y="12040246"/>
            <a:chExt cx="12201601" cy="6933814"/>
          </a:xfrm>
        </p:grpSpPr>
        <p:grpSp>
          <p:nvGrpSpPr>
            <p:cNvPr id="579" name="Ομάδα 578">
              <a:extLst>
                <a:ext uri="{FF2B5EF4-FFF2-40B4-BE49-F238E27FC236}">
                  <a16:creationId xmlns:a16="http://schemas.microsoft.com/office/drawing/2014/main" id="{25ADD063-0F31-52C3-9937-DD57C0813D9F}"/>
                </a:ext>
              </a:extLst>
            </p:cNvPr>
            <p:cNvGrpSpPr/>
            <p:nvPr/>
          </p:nvGrpSpPr>
          <p:grpSpPr>
            <a:xfrm>
              <a:off x="-4618387" y="12716313"/>
              <a:ext cx="12192000" cy="6257747"/>
              <a:chOff x="12647813" y="14915621"/>
              <a:chExt cx="12192000" cy="6257747"/>
            </a:xfrm>
          </p:grpSpPr>
          <p:sp>
            <p:nvSpPr>
              <p:cNvPr id="593" name="Ορθογώνιο 592">
                <a:extLst>
                  <a:ext uri="{FF2B5EF4-FFF2-40B4-BE49-F238E27FC236}">
                    <a16:creationId xmlns:a16="http://schemas.microsoft.com/office/drawing/2014/main" id="{D35EDA4E-9E35-830C-D6F6-6883D990B4D0}"/>
                  </a:ext>
                </a:extLst>
              </p:cNvPr>
              <p:cNvSpPr/>
              <p:nvPr/>
            </p:nvSpPr>
            <p:spPr>
              <a:xfrm>
                <a:off x="12647813" y="14915621"/>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4" name="TextBox 593">
                <a:extLst>
                  <a:ext uri="{FF2B5EF4-FFF2-40B4-BE49-F238E27FC236}">
                    <a16:creationId xmlns:a16="http://schemas.microsoft.com/office/drawing/2014/main" id="{B31EA206-4CC0-EA46-D34F-36C85F45F977}"/>
                  </a:ext>
                </a:extLst>
              </p:cNvPr>
              <p:cNvSpPr txBox="1"/>
              <p:nvPr/>
            </p:nvSpPr>
            <p:spPr>
              <a:xfrm>
                <a:off x="12769503" y="15017608"/>
                <a:ext cx="11960553"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-Καρβακρόλη</a:t>
                </a:r>
              </a:p>
            </p:txBody>
          </p:sp>
        </p:grpSp>
        <p:sp>
          <p:nvSpPr>
            <p:cNvPr id="580" name="TextBox 579">
              <a:extLst>
                <a:ext uri="{FF2B5EF4-FFF2-40B4-BE49-F238E27FC236}">
                  <a16:creationId xmlns:a16="http://schemas.microsoft.com/office/drawing/2014/main" id="{44A6A6FB-B262-C09E-6450-EDB6B9A51814}"/>
                </a:ext>
              </a:extLst>
            </p:cNvPr>
            <p:cNvSpPr txBox="1"/>
            <p:nvPr/>
          </p:nvSpPr>
          <p:spPr>
            <a:xfrm>
              <a:off x="-1650851" y="13411840"/>
              <a:ext cx="6278392" cy="369332"/>
            </a:xfrm>
            <a:prstGeom prst="rect">
              <a:avLst/>
            </a:prstGeom>
            <a:noFill/>
          </p:spPr>
          <p:txBody>
            <a:bodyPr wrap="square" rtlCol="0">
              <a:spAutoFit/>
            </a:bodyPr>
            <a:lstStyle/>
            <a:p>
              <a:pPr algn="ctr"/>
              <a:r>
                <a:rPr lang="el-GR" b="1" u="sng" dirty="0"/>
                <a:t>Βέλτιστες συνθήκες όπως παρατηρήθηκαν στα 2 περάσματα</a:t>
              </a:r>
            </a:p>
          </p:txBody>
        </p:sp>
        <p:sp>
          <p:nvSpPr>
            <p:cNvPr id="581" name="Ορθογώνιο: Στρογγύλεμα γωνιών 580">
              <a:extLst>
                <a:ext uri="{FF2B5EF4-FFF2-40B4-BE49-F238E27FC236}">
                  <a16:creationId xmlns:a16="http://schemas.microsoft.com/office/drawing/2014/main" id="{E6086A21-E54C-F8ED-16AA-E7B23E6A02BE}"/>
                </a:ext>
              </a:extLst>
            </p:cNvPr>
            <p:cNvSpPr/>
            <p:nvPr/>
          </p:nvSpPr>
          <p:spPr>
            <a:xfrm>
              <a:off x="-2093095" y="16868076"/>
              <a:ext cx="7415694" cy="7122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l-GR" dirty="0"/>
                <a:t>Για 3/4-200/2: </a:t>
              </a:r>
              <a:r>
                <a:rPr lang="el-GR" u="sng" dirty="0"/>
                <a:t>Φορτίο</a:t>
              </a:r>
              <a:r>
                <a:rPr lang="el-GR" dirty="0"/>
                <a:t>: </a:t>
              </a:r>
              <a:r>
                <a:rPr lang="el-GR" b="1" dirty="0"/>
                <a:t>38.32 ± 0.29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20.75%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67.76 </a:t>
              </a:r>
              <a:r>
                <a:rPr lang="el-GR" b="1" dirty="0"/>
                <a:t>± 0.51%</a:t>
              </a:r>
              <a:r>
                <a:rPr lang="el-GR" dirty="0"/>
                <a:t>, 13.17%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582" name="TextBox 581">
              <a:extLst>
                <a:ext uri="{FF2B5EF4-FFF2-40B4-BE49-F238E27FC236}">
                  <a16:creationId xmlns:a16="http://schemas.microsoft.com/office/drawing/2014/main" id="{02AB23FD-E06D-FC81-0857-CE31494DF861}"/>
                </a:ext>
              </a:extLst>
            </p:cNvPr>
            <p:cNvSpPr txBox="1"/>
            <p:nvPr/>
          </p:nvSpPr>
          <p:spPr>
            <a:xfrm>
              <a:off x="-4266576" y="17572388"/>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Αιθέριο έλαιο ρίγανης σε κύτταρα </a:t>
              </a:r>
              <a:r>
                <a:rPr lang="en-US" i="1" dirty="0"/>
                <a:t>Chlorella</a:t>
              </a:r>
              <a:r>
                <a:rPr lang="el-GR" dirty="0"/>
                <a:t>: 22.29</a:t>
              </a:r>
              <a:r>
                <a:rPr lang="en-US" dirty="0"/>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Dimopoulos</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2021</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n-US" dirty="0"/>
            </a:p>
            <a:p>
              <a:pPr marL="285750" indent="-285750">
                <a:buFont typeface="Arial" panose="020B0604020202020204" pitchFamily="34" charset="0"/>
                <a:buChar char="•"/>
              </a:pPr>
              <a:r>
                <a:rPr lang="el-GR" dirty="0"/>
                <a:t>Καθαρή καρβακρόλη σε κύτταρα μαγιάς: 60</a:t>
              </a:r>
              <a:r>
                <a:rPr lang="en-US" dirty="0"/>
                <a:t> mg /100mg</a:t>
              </a:r>
              <a:r>
                <a:rPr lang="el-GR" dirty="0"/>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Silva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Lima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2017</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Αιθέριο έλαιο μέντας σε κύτταρα μαγιάς: 36</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Kavetsou</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2019</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l-GR" dirty="0"/>
            </a:p>
          </p:txBody>
        </p:sp>
        <p:sp>
          <p:nvSpPr>
            <p:cNvPr id="583" name="TextBox 582">
              <a:extLst>
                <a:ext uri="{FF2B5EF4-FFF2-40B4-BE49-F238E27FC236}">
                  <a16:creationId xmlns:a16="http://schemas.microsoft.com/office/drawing/2014/main" id="{0A98ECA8-ED71-3102-1FE7-9BF65BEEEE5E}"/>
                </a:ext>
              </a:extLst>
            </p:cNvPr>
            <p:cNvSpPr txBox="1"/>
            <p:nvPr/>
          </p:nvSpPr>
          <p:spPr>
            <a:xfrm>
              <a:off x="-4627988" y="1276490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5</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84" name="Ορθογώνιο 583">
              <a:extLst>
                <a:ext uri="{FF2B5EF4-FFF2-40B4-BE49-F238E27FC236}">
                  <a16:creationId xmlns:a16="http://schemas.microsoft.com/office/drawing/2014/main" id="{CD4D2CBD-2856-0462-35F9-D3FAE3311902}"/>
                </a:ext>
              </a:extLst>
            </p:cNvPr>
            <p:cNvSpPr/>
            <p:nvPr/>
          </p:nvSpPr>
          <p:spPr>
            <a:xfrm>
              <a:off x="-3060515" y="12040246"/>
              <a:ext cx="814220" cy="679932"/>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p:grpSp>
          <p:nvGrpSpPr>
            <p:cNvPr id="585" name="Ομάδα 584">
              <a:extLst>
                <a:ext uri="{FF2B5EF4-FFF2-40B4-BE49-F238E27FC236}">
                  <a16:creationId xmlns:a16="http://schemas.microsoft.com/office/drawing/2014/main" id="{4A1384BC-FE7B-B033-D879-DA0C7854BA38}"/>
                </a:ext>
              </a:extLst>
            </p:cNvPr>
            <p:cNvGrpSpPr/>
            <p:nvPr/>
          </p:nvGrpSpPr>
          <p:grpSpPr>
            <a:xfrm>
              <a:off x="-4174705" y="13747868"/>
              <a:ext cx="11326098" cy="2987131"/>
              <a:chOff x="-4508494" y="13761618"/>
              <a:chExt cx="11326098" cy="2987131"/>
            </a:xfrm>
          </p:grpSpPr>
          <p:grpSp>
            <p:nvGrpSpPr>
              <p:cNvPr id="586" name="Ομάδα 585">
                <a:extLst>
                  <a:ext uri="{FF2B5EF4-FFF2-40B4-BE49-F238E27FC236}">
                    <a16:creationId xmlns:a16="http://schemas.microsoft.com/office/drawing/2014/main" id="{82B6E6D4-FE28-8068-E0AD-377B32D1056E}"/>
                  </a:ext>
                </a:extLst>
              </p:cNvPr>
              <p:cNvGrpSpPr/>
              <p:nvPr/>
            </p:nvGrpSpPr>
            <p:grpSpPr>
              <a:xfrm>
                <a:off x="-4508494" y="13761618"/>
                <a:ext cx="11326098" cy="2987131"/>
                <a:chOff x="8087861" y="223085"/>
                <a:chExt cx="15483258" cy="3669535"/>
              </a:xfrm>
            </p:grpSpPr>
            <p:pic>
              <p:nvPicPr>
                <p:cNvPr id="591" name="Εικόνα 590">
                  <a:extLst>
                    <a:ext uri="{FF2B5EF4-FFF2-40B4-BE49-F238E27FC236}">
                      <a16:creationId xmlns:a16="http://schemas.microsoft.com/office/drawing/2014/main" id="{3B041EDA-7876-52B6-D77D-4BD8B430D20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087861" y="223085"/>
                  <a:ext cx="7589565" cy="3669535"/>
                </a:xfrm>
                <a:prstGeom prst="rect">
                  <a:avLst/>
                </a:prstGeom>
              </p:spPr>
            </p:pic>
            <p:pic>
              <p:nvPicPr>
                <p:cNvPr id="592" name="Εικόνα 591">
                  <a:extLst>
                    <a:ext uri="{FF2B5EF4-FFF2-40B4-BE49-F238E27FC236}">
                      <a16:creationId xmlns:a16="http://schemas.microsoft.com/office/drawing/2014/main" id="{0C54C98A-36D3-29A6-2C20-27225C255A25}"/>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6013468" y="242160"/>
                  <a:ext cx="7557651" cy="3615723"/>
                </a:xfrm>
                <a:prstGeom prst="rect">
                  <a:avLst/>
                </a:prstGeom>
              </p:spPr>
            </p:pic>
          </p:grpSp>
          <p:sp>
            <p:nvSpPr>
              <p:cNvPr id="587" name="Οβάλ 586">
                <a:extLst>
                  <a:ext uri="{FF2B5EF4-FFF2-40B4-BE49-F238E27FC236}">
                    <a16:creationId xmlns:a16="http://schemas.microsoft.com/office/drawing/2014/main" id="{8CBFEA31-5D96-8DE3-CF39-BAABA7ED56FF}"/>
                  </a:ext>
                </a:extLst>
              </p:cNvPr>
              <p:cNvSpPr/>
              <p:nvPr/>
            </p:nvSpPr>
            <p:spPr>
              <a:xfrm>
                <a:off x="-3114939" y="1392880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88" name="Οβάλ 587">
                <a:extLst>
                  <a:ext uri="{FF2B5EF4-FFF2-40B4-BE49-F238E27FC236}">
                    <a16:creationId xmlns:a16="http://schemas.microsoft.com/office/drawing/2014/main" id="{DBAE0857-A841-27F8-9EC9-92AEBFBF5882}"/>
                  </a:ext>
                </a:extLst>
              </p:cNvPr>
              <p:cNvSpPr/>
              <p:nvPr/>
            </p:nvSpPr>
            <p:spPr>
              <a:xfrm>
                <a:off x="-2549153" y="13928808"/>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89" name="Οβάλ 588">
                <a:extLst>
                  <a:ext uri="{FF2B5EF4-FFF2-40B4-BE49-F238E27FC236}">
                    <a16:creationId xmlns:a16="http://schemas.microsoft.com/office/drawing/2014/main" id="{EBDE8FFA-49BC-B883-605A-348981DE8EDD}"/>
                  </a:ext>
                </a:extLst>
              </p:cNvPr>
              <p:cNvSpPr/>
              <p:nvPr/>
            </p:nvSpPr>
            <p:spPr>
              <a:xfrm>
                <a:off x="3246111" y="1483233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0" name="Οβάλ 589">
                <a:extLst>
                  <a:ext uri="{FF2B5EF4-FFF2-40B4-BE49-F238E27FC236}">
                    <a16:creationId xmlns:a16="http://schemas.microsoft.com/office/drawing/2014/main" id="{E9D09A45-F328-E900-0903-527F5C0BCE81}"/>
                  </a:ext>
                </a:extLst>
              </p:cNvPr>
              <p:cNvSpPr/>
              <p:nvPr/>
            </p:nvSpPr>
            <p:spPr>
              <a:xfrm>
                <a:off x="2674847" y="14233815"/>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95" name="Ομάδα 594">
            <a:extLst>
              <a:ext uri="{FF2B5EF4-FFF2-40B4-BE49-F238E27FC236}">
                <a16:creationId xmlns:a16="http://schemas.microsoft.com/office/drawing/2014/main" id="{F6F487ED-5983-DC53-7508-72FBB0EA604B}"/>
              </a:ext>
            </a:extLst>
          </p:cNvPr>
          <p:cNvGrpSpPr/>
          <p:nvPr/>
        </p:nvGrpSpPr>
        <p:grpSpPr>
          <a:xfrm>
            <a:off x="-12159642" y="120208"/>
            <a:ext cx="12944627" cy="6857999"/>
            <a:chOff x="-18748739" y="14380515"/>
            <a:chExt cx="12944627" cy="6857999"/>
          </a:xfrm>
        </p:grpSpPr>
        <p:sp>
          <p:nvSpPr>
            <p:cNvPr id="596" name="Ορθογώνιο 595">
              <a:extLst>
                <a:ext uri="{FF2B5EF4-FFF2-40B4-BE49-F238E27FC236}">
                  <a16:creationId xmlns:a16="http://schemas.microsoft.com/office/drawing/2014/main" id="{7100E135-F252-1F5E-06A2-6E1F10D5D2FA}"/>
                </a:ext>
              </a:extLst>
            </p:cNvPr>
            <p:cNvSpPr/>
            <p:nvPr/>
          </p:nvSpPr>
          <p:spPr>
            <a:xfrm>
              <a:off x="-17979369" y="14380515"/>
              <a:ext cx="814220" cy="631716"/>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sp>
          <p:nvSpPr>
            <p:cNvPr id="597" name="Ορθογώνιο 596">
              <a:extLst>
                <a:ext uri="{FF2B5EF4-FFF2-40B4-BE49-F238E27FC236}">
                  <a16:creationId xmlns:a16="http://schemas.microsoft.com/office/drawing/2014/main" id="{4BBB3163-C680-6966-B672-81D112664C30}"/>
                </a:ext>
              </a:extLst>
            </p:cNvPr>
            <p:cNvSpPr/>
            <p:nvPr/>
          </p:nvSpPr>
          <p:spPr>
            <a:xfrm>
              <a:off x="-18748739" y="14980767"/>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98" name="TextBox 597">
              <a:extLst>
                <a:ext uri="{FF2B5EF4-FFF2-40B4-BE49-F238E27FC236}">
                  <a16:creationId xmlns:a16="http://schemas.microsoft.com/office/drawing/2014/main" id="{497FDD14-297A-2807-36B3-D98A8B506508}"/>
                </a:ext>
              </a:extLst>
            </p:cNvPr>
            <p:cNvSpPr txBox="1"/>
            <p:nvPr/>
          </p:nvSpPr>
          <p:spPr>
            <a:xfrm>
              <a:off x="-18743373" y="15082754"/>
              <a:ext cx="12186634"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endParaRPr lang="el-GR" sz="4000" i="1" dirty="0">
                <a:ln>
                  <a:solidFill>
                    <a:srgbClr val="FFC000"/>
                  </a:solidFill>
                </a:ln>
                <a:solidFill>
                  <a:srgbClr val="FFC000"/>
                </a:solidFill>
                <a:latin typeface="Calibri" panose="020F0502020204030204"/>
              </a:endParaRPr>
            </a:p>
          </p:txBody>
        </p:sp>
        <p:sp>
          <p:nvSpPr>
            <p:cNvPr id="599" name="TextBox 598">
              <a:extLst>
                <a:ext uri="{FF2B5EF4-FFF2-40B4-BE49-F238E27FC236}">
                  <a16:creationId xmlns:a16="http://schemas.microsoft.com/office/drawing/2014/main" id="{59341747-DB93-A35F-2961-6FD01220A306}"/>
                </a:ext>
              </a:extLst>
            </p:cNvPr>
            <p:cNvSpPr txBox="1"/>
            <p:nvPr/>
          </p:nvSpPr>
          <p:spPr>
            <a:xfrm>
              <a:off x="-18528042" y="15307429"/>
              <a:ext cx="3837273" cy="369332"/>
            </a:xfrm>
            <a:prstGeom prst="rect">
              <a:avLst/>
            </a:prstGeom>
            <a:noFill/>
          </p:spPr>
          <p:txBody>
            <a:bodyPr wrap="square" rtlCol="0">
              <a:spAutoFit/>
            </a:bodyPr>
            <a:lstStyle/>
            <a:p>
              <a:pPr algn="ctr"/>
              <a:r>
                <a:rPr lang="el-GR" b="1" u="sng" dirty="0"/>
                <a:t>Αποδοτικότητα Καρβακρόλης</a:t>
              </a:r>
            </a:p>
          </p:txBody>
        </p:sp>
        <p:sp>
          <p:nvSpPr>
            <p:cNvPr id="600" name="TextBox 599">
              <a:extLst>
                <a:ext uri="{FF2B5EF4-FFF2-40B4-BE49-F238E27FC236}">
                  <a16:creationId xmlns:a16="http://schemas.microsoft.com/office/drawing/2014/main" id="{572B53DB-EDEA-EA54-98A1-4797F8631675}"/>
                </a:ext>
              </a:extLst>
            </p:cNvPr>
            <p:cNvSpPr txBox="1"/>
            <p:nvPr/>
          </p:nvSpPr>
          <p:spPr>
            <a:xfrm>
              <a:off x="-11267452" y="15304226"/>
              <a:ext cx="5463340" cy="369332"/>
            </a:xfrm>
            <a:prstGeom prst="rect">
              <a:avLst/>
            </a:prstGeom>
            <a:noFill/>
          </p:spPr>
          <p:txBody>
            <a:bodyPr wrap="square" rtlCol="0">
              <a:spAutoFit/>
            </a:bodyPr>
            <a:lstStyle/>
            <a:p>
              <a:pPr algn="ctr"/>
              <a:r>
                <a:rPr lang="el-GR" b="1" u="sng" dirty="0"/>
                <a:t>Αποδοτικότητα Λυκοπενίου</a:t>
              </a:r>
            </a:p>
          </p:txBody>
        </p:sp>
        <p:sp>
          <p:nvSpPr>
            <p:cNvPr id="601" name="TextBox 600">
              <a:extLst>
                <a:ext uri="{FF2B5EF4-FFF2-40B4-BE49-F238E27FC236}">
                  <a16:creationId xmlns:a16="http://schemas.microsoft.com/office/drawing/2014/main" id="{33CD60EE-57DC-D2D9-8B5C-39AAC9909ADE}"/>
                </a:ext>
              </a:extLst>
            </p:cNvPr>
            <p:cNvSpPr txBox="1"/>
            <p:nvPr/>
          </p:nvSpPr>
          <p:spPr>
            <a:xfrm>
              <a:off x="-18661955" y="1500115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02" name="Ομάδα 601">
              <a:extLst>
                <a:ext uri="{FF2B5EF4-FFF2-40B4-BE49-F238E27FC236}">
                  <a16:creationId xmlns:a16="http://schemas.microsoft.com/office/drawing/2014/main" id="{9975FDF0-6818-AF8A-5A4F-4EA93DFDA272}"/>
                </a:ext>
              </a:extLst>
            </p:cNvPr>
            <p:cNvGrpSpPr/>
            <p:nvPr/>
          </p:nvGrpSpPr>
          <p:grpSpPr>
            <a:xfrm>
              <a:off x="-18680145" y="15679261"/>
              <a:ext cx="3980756" cy="5508902"/>
              <a:chOff x="13433060" y="-721230"/>
              <a:chExt cx="5026157" cy="6601646"/>
            </a:xfrm>
          </p:grpSpPr>
          <p:pic>
            <p:nvPicPr>
              <p:cNvPr id="608" name="Εικόνα 607">
                <a:extLst>
                  <a:ext uri="{FF2B5EF4-FFF2-40B4-BE49-F238E27FC236}">
                    <a16:creationId xmlns:a16="http://schemas.microsoft.com/office/drawing/2014/main" id="{0928B35A-9876-9E78-B465-D7C4A05FD2C3}"/>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3433060" y="-721230"/>
                <a:ext cx="5026157" cy="2469095"/>
              </a:xfrm>
              <a:prstGeom prst="rect">
                <a:avLst/>
              </a:prstGeom>
            </p:spPr>
          </p:pic>
          <p:pic>
            <p:nvPicPr>
              <p:cNvPr id="609" name="Εικόνα 608">
                <a:extLst>
                  <a:ext uri="{FF2B5EF4-FFF2-40B4-BE49-F238E27FC236}">
                    <a16:creationId xmlns:a16="http://schemas.microsoft.com/office/drawing/2014/main" id="{9B6A7B2B-6B04-FA4F-80D4-CCF352E2A32A}"/>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3433061" y="1345967"/>
                <a:ext cx="5026156" cy="2473883"/>
              </a:xfrm>
              <a:prstGeom prst="rect">
                <a:avLst/>
              </a:prstGeom>
            </p:spPr>
          </p:pic>
          <p:pic>
            <p:nvPicPr>
              <p:cNvPr id="610" name="Εικόνα 609">
                <a:extLst>
                  <a:ext uri="{FF2B5EF4-FFF2-40B4-BE49-F238E27FC236}">
                    <a16:creationId xmlns:a16="http://schemas.microsoft.com/office/drawing/2014/main" id="{EF04A027-AD89-6AC0-B272-C2A8823D5FF0}"/>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13433060" y="3539349"/>
                <a:ext cx="5026156" cy="2341067"/>
              </a:xfrm>
              <a:prstGeom prst="rect">
                <a:avLst/>
              </a:prstGeom>
            </p:spPr>
          </p:pic>
        </p:grpSp>
        <p:sp>
          <p:nvSpPr>
            <p:cNvPr id="603" name="TextBox 602">
              <a:extLst>
                <a:ext uri="{FF2B5EF4-FFF2-40B4-BE49-F238E27FC236}">
                  <a16:creationId xmlns:a16="http://schemas.microsoft.com/office/drawing/2014/main" id="{36C9B6F5-3530-7B2E-BCC6-08509F290013}"/>
                </a:ext>
              </a:extLst>
            </p:cNvPr>
            <p:cNvSpPr txBox="1"/>
            <p:nvPr/>
          </p:nvSpPr>
          <p:spPr>
            <a:xfrm>
              <a:off x="-14699390" y="15896101"/>
              <a:ext cx="4377419" cy="2031325"/>
            </a:xfrm>
            <a:prstGeom prst="rect">
              <a:avLst/>
            </a:prstGeom>
            <a:noFill/>
          </p:spPr>
          <p:txBody>
            <a:bodyPr wrap="square" rtlCol="0">
              <a:spAutoFit/>
            </a:bodyPr>
            <a:lstStyle/>
            <a:p>
              <a:pPr marL="285750" indent="-285750">
                <a:buFont typeface="Arial" panose="020B0604020202020204" pitchFamily="34" charset="0"/>
                <a:buChar char="•"/>
              </a:pPr>
              <a:r>
                <a:rPr lang="el-GR" dirty="0"/>
                <a:t>Παρόμοια συμπεριφορά με φορτίο</a:t>
              </a:r>
              <a:r>
                <a:rPr lang="en-US" dirty="0"/>
                <a:t>.</a:t>
              </a:r>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Αύξηση καθώς μειώνεται η αναλογία ελαίου-κυττάρων.</a:t>
              </a:r>
              <a:endParaRPr lang="en-US" dirty="0"/>
            </a:p>
            <a:p>
              <a:pPr marL="285750" indent="-285750">
                <a:buFont typeface="Arial" panose="020B0604020202020204" pitchFamily="34" charset="0"/>
                <a:buChar char="•"/>
              </a:pPr>
              <a:endParaRPr lang="el-GR" dirty="0"/>
            </a:p>
            <a:p>
              <a:pPr marL="285750" indent="-285750">
                <a:buFont typeface="Arial" panose="020B0604020202020204" pitchFamily="34" charset="0"/>
                <a:buChar char="•"/>
              </a:pPr>
              <a:r>
                <a:rPr lang="el-GR" dirty="0"/>
                <a:t>Μειωμένη επίδραση της </a:t>
              </a:r>
              <a:r>
                <a:rPr lang="en-US" dirty="0"/>
                <a:t>HPH </a:t>
              </a:r>
              <a:r>
                <a:rPr lang="el-GR" dirty="0"/>
                <a:t>για χαμηλές αναλογίες</a:t>
              </a:r>
              <a:r>
                <a:rPr lang="en-US" dirty="0"/>
                <a:t>.</a:t>
              </a:r>
              <a:endParaRPr lang="el-GR" dirty="0"/>
            </a:p>
          </p:txBody>
        </p:sp>
        <p:grpSp>
          <p:nvGrpSpPr>
            <p:cNvPr id="604" name="Ομάδα 603">
              <a:extLst>
                <a:ext uri="{FF2B5EF4-FFF2-40B4-BE49-F238E27FC236}">
                  <a16:creationId xmlns:a16="http://schemas.microsoft.com/office/drawing/2014/main" id="{A602D101-514B-4C0A-87DF-9A4A247FD844}"/>
                </a:ext>
              </a:extLst>
            </p:cNvPr>
            <p:cNvGrpSpPr/>
            <p:nvPr/>
          </p:nvGrpSpPr>
          <p:grpSpPr>
            <a:xfrm>
              <a:off x="-10600454" y="15673558"/>
              <a:ext cx="3989376" cy="5514605"/>
              <a:chOff x="-10600454" y="15673558"/>
              <a:chExt cx="3989376" cy="5514605"/>
            </a:xfrm>
          </p:grpSpPr>
          <p:pic>
            <p:nvPicPr>
              <p:cNvPr id="605" name="Εικόνα 604">
                <a:extLst>
                  <a:ext uri="{FF2B5EF4-FFF2-40B4-BE49-F238E27FC236}">
                    <a16:creationId xmlns:a16="http://schemas.microsoft.com/office/drawing/2014/main" id="{5519D0D0-94A6-D316-3525-59F811857E83}"/>
                  </a:ext>
                </a:extLst>
              </p:cNvPr>
              <p:cNvPicPr>
                <a:picLocks noChangeAspect="1"/>
              </p:cNvPicPr>
              <p:nvPr/>
            </p:nvPicPr>
            <p:blipFill>
              <a:blip r:embed="rId11"/>
              <a:stretch>
                <a:fillRect/>
              </a:stretch>
            </p:blipFill>
            <p:spPr>
              <a:xfrm>
                <a:off x="-10600454" y="15673558"/>
                <a:ext cx="3980754" cy="1953560"/>
              </a:xfrm>
              <a:prstGeom prst="rect">
                <a:avLst/>
              </a:prstGeom>
            </p:spPr>
          </p:pic>
          <p:pic>
            <p:nvPicPr>
              <p:cNvPr id="606" name="Εικόνα 605">
                <a:extLst>
                  <a:ext uri="{FF2B5EF4-FFF2-40B4-BE49-F238E27FC236}">
                    <a16:creationId xmlns:a16="http://schemas.microsoft.com/office/drawing/2014/main" id="{FD238A79-2D7C-2123-3625-BBECEA5796FB}"/>
                  </a:ext>
                </a:extLst>
              </p:cNvPr>
              <p:cNvPicPr>
                <a:picLocks noChangeAspect="1"/>
              </p:cNvPicPr>
              <p:nvPr/>
            </p:nvPicPr>
            <p:blipFill>
              <a:blip r:embed="rId12"/>
              <a:stretch>
                <a:fillRect/>
              </a:stretch>
            </p:blipFill>
            <p:spPr>
              <a:xfrm>
                <a:off x="-10600453" y="17360448"/>
                <a:ext cx="3989375" cy="2064391"/>
              </a:xfrm>
              <a:prstGeom prst="rect">
                <a:avLst/>
              </a:prstGeom>
            </p:spPr>
          </p:pic>
          <p:pic>
            <p:nvPicPr>
              <p:cNvPr id="607" name="Εικόνα 606">
                <a:extLst>
                  <a:ext uri="{FF2B5EF4-FFF2-40B4-BE49-F238E27FC236}">
                    <a16:creationId xmlns:a16="http://schemas.microsoft.com/office/drawing/2014/main" id="{8B40ABE7-72B6-1A70-7289-FCD6D435E621}"/>
                  </a:ext>
                </a:extLst>
              </p:cNvPr>
              <p:cNvPicPr>
                <a:picLocks noChangeAspect="1"/>
              </p:cNvPicPr>
              <p:nvPr/>
            </p:nvPicPr>
            <p:blipFill>
              <a:blip r:embed="rId13"/>
              <a:stretch>
                <a:fillRect/>
              </a:stretch>
            </p:blipFill>
            <p:spPr>
              <a:xfrm>
                <a:off x="-10600454" y="19123771"/>
                <a:ext cx="3989375" cy="2064392"/>
              </a:xfrm>
              <a:prstGeom prst="rect">
                <a:avLst/>
              </a:prstGeom>
            </p:spPr>
          </p:pic>
        </p:grpSp>
      </p:grpSp>
    </p:spTree>
    <p:extLst>
      <p:ext uri="{BB962C8B-B14F-4D97-AF65-F5344CB8AC3E}">
        <p14:creationId xmlns:p14="http://schemas.microsoft.com/office/powerpoint/2010/main" val="16226547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561" name="TextBox 560">
            <a:extLst>
              <a:ext uri="{FF2B5EF4-FFF2-40B4-BE49-F238E27FC236}">
                <a16:creationId xmlns:a16="http://schemas.microsoft.com/office/drawing/2014/main" id="{18317C19-E9C7-B835-E8B6-9F688FB0FEB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627" name="Ομάδα 626">
            <a:extLst>
              <a:ext uri="{FF2B5EF4-FFF2-40B4-BE49-F238E27FC236}">
                <a16:creationId xmlns:a16="http://schemas.microsoft.com/office/drawing/2014/main" id="{B290995E-7B4F-739C-462F-30F13BBB38A9}"/>
              </a:ext>
            </a:extLst>
          </p:cNvPr>
          <p:cNvGrpSpPr/>
          <p:nvPr/>
        </p:nvGrpSpPr>
        <p:grpSpPr>
          <a:xfrm>
            <a:off x="33104" y="44391"/>
            <a:ext cx="12197366" cy="6947269"/>
            <a:chOff x="3001782" y="11095721"/>
            <a:chExt cx="12197366" cy="6947269"/>
          </a:xfrm>
        </p:grpSpPr>
        <p:sp>
          <p:nvSpPr>
            <p:cNvPr id="628" name="Ορθογώνιο 627">
              <a:extLst>
                <a:ext uri="{FF2B5EF4-FFF2-40B4-BE49-F238E27FC236}">
                  <a16:creationId xmlns:a16="http://schemas.microsoft.com/office/drawing/2014/main" id="{D0C17CC4-7C4F-21C2-8C6C-CEA31FE29BB0}"/>
                </a:ext>
              </a:extLst>
            </p:cNvPr>
            <p:cNvSpPr/>
            <p:nvPr/>
          </p:nvSpPr>
          <p:spPr>
            <a:xfrm>
              <a:off x="3001782" y="11785243"/>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29" name="TextBox 628">
              <a:extLst>
                <a:ext uri="{FF2B5EF4-FFF2-40B4-BE49-F238E27FC236}">
                  <a16:creationId xmlns:a16="http://schemas.microsoft.com/office/drawing/2014/main" id="{A646B70E-2FC0-EF8B-0E98-0FD5D8307DCC}"/>
                </a:ext>
              </a:extLst>
            </p:cNvPr>
            <p:cNvSpPr txBox="1"/>
            <p:nvPr/>
          </p:nvSpPr>
          <p:spPr>
            <a:xfrm>
              <a:off x="3007148" y="11887230"/>
              <a:ext cx="12192000"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-Λυκοπένιο</a:t>
              </a:r>
            </a:p>
          </p:txBody>
        </p:sp>
        <p:sp>
          <p:nvSpPr>
            <p:cNvPr id="630" name="Ορθογώνιο 629">
              <a:extLst>
                <a:ext uri="{FF2B5EF4-FFF2-40B4-BE49-F238E27FC236}">
                  <a16:creationId xmlns:a16="http://schemas.microsoft.com/office/drawing/2014/main" id="{E729A236-3807-5E3F-9089-CF5F96E526A8}"/>
                </a:ext>
              </a:extLst>
            </p:cNvPr>
            <p:cNvSpPr/>
            <p:nvPr/>
          </p:nvSpPr>
          <p:spPr>
            <a:xfrm>
              <a:off x="5371742" y="11095721"/>
              <a:ext cx="814220" cy="716454"/>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sp>
          <p:nvSpPr>
            <p:cNvPr id="631" name="TextBox 630">
              <a:extLst>
                <a:ext uri="{FF2B5EF4-FFF2-40B4-BE49-F238E27FC236}">
                  <a16:creationId xmlns:a16="http://schemas.microsoft.com/office/drawing/2014/main" id="{F59A6E92-631F-E893-2594-253B4FCF07DD}"/>
                </a:ext>
              </a:extLst>
            </p:cNvPr>
            <p:cNvSpPr txBox="1"/>
            <p:nvPr/>
          </p:nvSpPr>
          <p:spPr>
            <a:xfrm>
              <a:off x="5969318" y="12480770"/>
              <a:ext cx="6278392" cy="369332"/>
            </a:xfrm>
            <a:prstGeom prst="rect">
              <a:avLst/>
            </a:prstGeom>
            <a:noFill/>
          </p:spPr>
          <p:txBody>
            <a:bodyPr wrap="square" rtlCol="0">
              <a:spAutoFit/>
            </a:bodyPr>
            <a:lstStyle/>
            <a:p>
              <a:pPr algn="ctr"/>
              <a:r>
                <a:rPr lang="el-GR" b="1" u="sng" dirty="0"/>
                <a:t>Βέλτιστες συνθήκες όπως</a:t>
              </a:r>
              <a:r>
                <a:rPr lang="en-US" b="1" u="sng" dirty="0"/>
                <a:t> </a:t>
              </a:r>
              <a:r>
                <a:rPr lang="el-GR" b="1" u="sng" dirty="0"/>
                <a:t>παρατηρήθηκαν στα 2 περάσματα</a:t>
              </a:r>
            </a:p>
          </p:txBody>
        </p:sp>
        <p:sp>
          <p:nvSpPr>
            <p:cNvPr id="632" name="Ορθογώνιο: Στρογγύλεμα γωνιών 631">
              <a:extLst>
                <a:ext uri="{FF2B5EF4-FFF2-40B4-BE49-F238E27FC236}">
                  <a16:creationId xmlns:a16="http://schemas.microsoft.com/office/drawing/2014/main" id="{820A0B0B-2C73-F11E-2873-A308108EDCEF}"/>
                </a:ext>
              </a:extLst>
            </p:cNvPr>
            <p:cNvSpPr/>
            <p:nvPr/>
          </p:nvSpPr>
          <p:spPr>
            <a:xfrm>
              <a:off x="5424631" y="15919120"/>
              <a:ext cx="7408198" cy="71225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dirty="0"/>
                <a:t>Για 3/4-200/2 </a:t>
              </a:r>
              <a:r>
                <a:rPr lang="el-GR" u="sng" dirty="0"/>
                <a:t>Φορτίο</a:t>
              </a:r>
              <a:r>
                <a:rPr lang="el-GR" dirty="0"/>
                <a:t>: </a:t>
              </a:r>
              <a:r>
                <a:rPr lang="el-GR" b="1" dirty="0"/>
                <a:t>3.58 ± 0.05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24.28%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p>
            <a:p>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66.39 </a:t>
              </a:r>
              <a:r>
                <a:rPr lang="el-GR" b="1" dirty="0"/>
                <a:t>± 0.64%</a:t>
              </a:r>
              <a:r>
                <a:rPr lang="el-GR" dirty="0"/>
                <a:t>, 20.11%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633" name="TextBox 632">
              <a:extLst>
                <a:ext uri="{FF2B5EF4-FFF2-40B4-BE49-F238E27FC236}">
                  <a16:creationId xmlns:a16="http://schemas.microsoft.com/office/drawing/2014/main" id="{41416B46-CB5B-703F-9CBD-2EF17D3FE8AE}"/>
                </a:ext>
              </a:extLst>
            </p:cNvPr>
            <p:cNvSpPr txBox="1"/>
            <p:nvPr/>
          </p:nvSpPr>
          <p:spPr>
            <a:xfrm>
              <a:off x="3364635" y="16708946"/>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Καθαρό Λυκοπένιο σε κύτταρα </a:t>
              </a:r>
              <a:r>
                <a:rPr lang="en-US" i="1" dirty="0"/>
                <a:t>Chlorella </a:t>
              </a:r>
              <a:r>
                <a:rPr lang="el-GR" dirty="0"/>
                <a:t>με χρήση </a:t>
              </a:r>
              <a:r>
                <a:rPr lang="en-US" dirty="0"/>
                <a:t>Tween80</a:t>
              </a:r>
              <a:r>
                <a:rPr lang="el-GR" dirty="0"/>
                <a:t>: 13.06 </a:t>
              </a:r>
              <a:r>
                <a:rPr lang="en-US" dirty="0"/>
                <a:t>mg/100mg, </a:t>
              </a:r>
              <a:r>
                <a:rPr lang="el-GR" dirty="0"/>
                <a:t>απόδοση 96.31% </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Pu</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&amp; </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Tang</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2017)</a:t>
              </a:r>
            </a:p>
            <a:p>
              <a:pPr marL="285750" indent="-285750">
                <a:buFont typeface="Arial" panose="020B0604020202020204" pitchFamily="34" charset="0"/>
                <a:buChar char="•"/>
              </a:pPr>
              <a:r>
                <a:rPr lang="el-GR" dirty="0">
                  <a:solidFill>
                    <a:srgbClr val="000000"/>
                  </a:solidFill>
                  <a:latin typeface="Calibri" panose="020F0502020204030204" pitchFamily="34" charset="0"/>
                  <a:cs typeface="Arial" panose="020B0604020202020204" pitchFamily="34" charset="0"/>
                </a:rPr>
                <a:t>Καθαρό β-καροτένιο σε τροποποιημένο άμυλο κουκουναριού: απόδοση 74.77%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Spada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2012)</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Καθαρό β-καροτένιο σε κύτταρα ζύμης: 0.148</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a:t>
              </a:r>
              <a:endParaRPr lang="el-GR" dirty="0"/>
            </a:p>
          </p:txBody>
        </p:sp>
        <p:sp>
          <p:nvSpPr>
            <p:cNvPr id="634" name="TextBox 633">
              <a:extLst>
                <a:ext uri="{FF2B5EF4-FFF2-40B4-BE49-F238E27FC236}">
                  <a16:creationId xmlns:a16="http://schemas.microsoft.com/office/drawing/2014/main" id="{41B077C5-C5A1-CCBB-98B6-5C307A40BDDB}"/>
                </a:ext>
              </a:extLst>
            </p:cNvPr>
            <p:cNvSpPr txBox="1"/>
            <p:nvPr/>
          </p:nvSpPr>
          <p:spPr>
            <a:xfrm>
              <a:off x="3049675" y="1174678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35" name="Ομάδα 634">
              <a:extLst>
                <a:ext uri="{FF2B5EF4-FFF2-40B4-BE49-F238E27FC236}">
                  <a16:creationId xmlns:a16="http://schemas.microsoft.com/office/drawing/2014/main" id="{75622FDF-C0A4-DA13-0786-ED36EAB322C6}"/>
                </a:ext>
              </a:extLst>
            </p:cNvPr>
            <p:cNvGrpSpPr/>
            <p:nvPr/>
          </p:nvGrpSpPr>
          <p:grpSpPr>
            <a:xfrm>
              <a:off x="3433159" y="12852022"/>
              <a:ext cx="11329245" cy="2945452"/>
              <a:chOff x="3433159" y="12852022"/>
              <a:chExt cx="11329245" cy="2945452"/>
            </a:xfrm>
          </p:grpSpPr>
          <p:grpSp>
            <p:nvGrpSpPr>
              <p:cNvPr id="636" name="Ομάδα 635">
                <a:extLst>
                  <a:ext uri="{FF2B5EF4-FFF2-40B4-BE49-F238E27FC236}">
                    <a16:creationId xmlns:a16="http://schemas.microsoft.com/office/drawing/2014/main" id="{E4B7D8DD-BA46-FDA2-7DCE-504636344E10}"/>
                  </a:ext>
                </a:extLst>
              </p:cNvPr>
              <p:cNvGrpSpPr/>
              <p:nvPr/>
            </p:nvGrpSpPr>
            <p:grpSpPr>
              <a:xfrm>
                <a:off x="3433159" y="12852022"/>
                <a:ext cx="11329245" cy="2945452"/>
                <a:chOff x="-8915866" y="15759311"/>
                <a:chExt cx="11329245" cy="2945452"/>
              </a:xfrm>
            </p:grpSpPr>
            <p:pic>
              <p:nvPicPr>
                <p:cNvPr id="641" name="Εικόνα 640">
                  <a:extLst>
                    <a:ext uri="{FF2B5EF4-FFF2-40B4-BE49-F238E27FC236}">
                      <a16:creationId xmlns:a16="http://schemas.microsoft.com/office/drawing/2014/main" id="{07F88CB1-4816-3430-853D-2D7EDAD6F3E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915866" y="15768789"/>
                  <a:ext cx="5529797" cy="2935974"/>
                </a:xfrm>
                <a:prstGeom prst="rect">
                  <a:avLst/>
                </a:prstGeom>
              </p:spPr>
            </p:pic>
            <p:pic>
              <p:nvPicPr>
                <p:cNvPr id="642" name="Εικόνα 641">
                  <a:extLst>
                    <a:ext uri="{FF2B5EF4-FFF2-40B4-BE49-F238E27FC236}">
                      <a16:creationId xmlns:a16="http://schemas.microsoft.com/office/drawing/2014/main" id="{A8979BB4-3F1B-3D71-88A2-97E93B9C670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116417" y="15759311"/>
                  <a:ext cx="5529796" cy="2920850"/>
                </a:xfrm>
                <a:prstGeom prst="rect">
                  <a:avLst/>
                </a:prstGeom>
              </p:spPr>
            </p:pic>
          </p:grpSp>
          <p:sp>
            <p:nvSpPr>
              <p:cNvPr id="637" name="Οβάλ 636">
                <a:extLst>
                  <a:ext uri="{FF2B5EF4-FFF2-40B4-BE49-F238E27FC236}">
                    <a16:creationId xmlns:a16="http://schemas.microsoft.com/office/drawing/2014/main" id="{5499505C-AB2C-C108-B5A4-90318968A8B8}"/>
                  </a:ext>
                </a:extLst>
              </p:cNvPr>
              <p:cNvSpPr/>
              <p:nvPr/>
            </p:nvSpPr>
            <p:spPr>
              <a:xfrm>
                <a:off x="4816544" y="13073090"/>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38" name="Οβάλ 637">
                <a:extLst>
                  <a:ext uri="{FF2B5EF4-FFF2-40B4-BE49-F238E27FC236}">
                    <a16:creationId xmlns:a16="http://schemas.microsoft.com/office/drawing/2014/main" id="{BDB123CC-F547-7189-B10F-1204A6B67613}"/>
                  </a:ext>
                </a:extLst>
              </p:cNvPr>
              <p:cNvSpPr/>
              <p:nvPr/>
            </p:nvSpPr>
            <p:spPr>
              <a:xfrm>
                <a:off x="5375278" y="1307309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39" name="Οβάλ 638">
                <a:extLst>
                  <a:ext uri="{FF2B5EF4-FFF2-40B4-BE49-F238E27FC236}">
                    <a16:creationId xmlns:a16="http://schemas.microsoft.com/office/drawing/2014/main" id="{FF5867B2-F29E-E1D1-7DB6-C111CE43699B}"/>
                  </a:ext>
                </a:extLst>
              </p:cNvPr>
              <p:cNvSpPr/>
              <p:nvPr/>
            </p:nvSpPr>
            <p:spPr>
              <a:xfrm>
                <a:off x="11184304" y="1366722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40" name="Οβάλ 639">
                <a:extLst>
                  <a:ext uri="{FF2B5EF4-FFF2-40B4-BE49-F238E27FC236}">
                    <a16:creationId xmlns:a16="http://schemas.microsoft.com/office/drawing/2014/main" id="{EB694B91-22CC-2C48-8201-E2DBBB858281}"/>
                  </a:ext>
                </a:extLst>
              </p:cNvPr>
              <p:cNvSpPr/>
              <p:nvPr/>
            </p:nvSpPr>
            <p:spPr>
              <a:xfrm>
                <a:off x="10630840" y="1362265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78" name="Ομάδα 577">
            <a:extLst>
              <a:ext uri="{FF2B5EF4-FFF2-40B4-BE49-F238E27FC236}">
                <a16:creationId xmlns:a16="http://schemas.microsoft.com/office/drawing/2014/main" id="{2E10EA73-0444-67FC-BCD5-684070950177}"/>
              </a:ext>
            </a:extLst>
          </p:cNvPr>
          <p:cNvGrpSpPr/>
          <p:nvPr/>
        </p:nvGrpSpPr>
        <p:grpSpPr>
          <a:xfrm>
            <a:off x="-12154379" y="44391"/>
            <a:ext cx="12201601" cy="6933814"/>
            <a:chOff x="-4627988" y="12040246"/>
            <a:chExt cx="12201601" cy="6933814"/>
          </a:xfrm>
        </p:grpSpPr>
        <p:grpSp>
          <p:nvGrpSpPr>
            <p:cNvPr id="579" name="Ομάδα 578">
              <a:extLst>
                <a:ext uri="{FF2B5EF4-FFF2-40B4-BE49-F238E27FC236}">
                  <a16:creationId xmlns:a16="http://schemas.microsoft.com/office/drawing/2014/main" id="{25ADD063-0F31-52C3-9937-DD57C0813D9F}"/>
                </a:ext>
              </a:extLst>
            </p:cNvPr>
            <p:cNvGrpSpPr/>
            <p:nvPr/>
          </p:nvGrpSpPr>
          <p:grpSpPr>
            <a:xfrm>
              <a:off x="-4618387" y="12716313"/>
              <a:ext cx="12192000" cy="6257747"/>
              <a:chOff x="12647813" y="14915621"/>
              <a:chExt cx="12192000" cy="6257747"/>
            </a:xfrm>
          </p:grpSpPr>
          <p:sp>
            <p:nvSpPr>
              <p:cNvPr id="593" name="Ορθογώνιο 592">
                <a:extLst>
                  <a:ext uri="{FF2B5EF4-FFF2-40B4-BE49-F238E27FC236}">
                    <a16:creationId xmlns:a16="http://schemas.microsoft.com/office/drawing/2014/main" id="{D35EDA4E-9E35-830C-D6F6-6883D990B4D0}"/>
                  </a:ext>
                </a:extLst>
              </p:cNvPr>
              <p:cNvSpPr/>
              <p:nvPr/>
            </p:nvSpPr>
            <p:spPr>
              <a:xfrm>
                <a:off x="12647813" y="14915621"/>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4" name="TextBox 593">
                <a:extLst>
                  <a:ext uri="{FF2B5EF4-FFF2-40B4-BE49-F238E27FC236}">
                    <a16:creationId xmlns:a16="http://schemas.microsoft.com/office/drawing/2014/main" id="{B31EA206-4CC0-EA46-D34F-36C85F45F977}"/>
                  </a:ext>
                </a:extLst>
              </p:cNvPr>
              <p:cNvSpPr txBox="1"/>
              <p:nvPr/>
            </p:nvSpPr>
            <p:spPr>
              <a:xfrm>
                <a:off x="12769503" y="15017608"/>
                <a:ext cx="11960553"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-Καρβακρόλη</a:t>
                </a:r>
              </a:p>
            </p:txBody>
          </p:sp>
        </p:grpSp>
        <p:sp>
          <p:nvSpPr>
            <p:cNvPr id="580" name="TextBox 579">
              <a:extLst>
                <a:ext uri="{FF2B5EF4-FFF2-40B4-BE49-F238E27FC236}">
                  <a16:creationId xmlns:a16="http://schemas.microsoft.com/office/drawing/2014/main" id="{44A6A6FB-B262-C09E-6450-EDB6B9A51814}"/>
                </a:ext>
              </a:extLst>
            </p:cNvPr>
            <p:cNvSpPr txBox="1"/>
            <p:nvPr/>
          </p:nvSpPr>
          <p:spPr>
            <a:xfrm>
              <a:off x="-1650851" y="13411840"/>
              <a:ext cx="6278392" cy="369332"/>
            </a:xfrm>
            <a:prstGeom prst="rect">
              <a:avLst/>
            </a:prstGeom>
            <a:noFill/>
          </p:spPr>
          <p:txBody>
            <a:bodyPr wrap="square" rtlCol="0">
              <a:spAutoFit/>
            </a:bodyPr>
            <a:lstStyle/>
            <a:p>
              <a:pPr algn="ctr"/>
              <a:r>
                <a:rPr lang="el-GR" b="1" u="sng" dirty="0"/>
                <a:t>Βέλτιστες συνθήκες όπως παρατηρήθηκαν στα 2 περάσματα</a:t>
              </a:r>
            </a:p>
          </p:txBody>
        </p:sp>
        <p:sp>
          <p:nvSpPr>
            <p:cNvPr id="581" name="Ορθογώνιο: Στρογγύλεμα γωνιών 580">
              <a:extLst>
                <a:ext uri="{FF2B5EF4-FFF2-40B4-BE49-F238E27FC236}">
                  <a16:creationId xmlns:a16="http://schemas.microsoft.com/office/drawing/2014/main" id="{E6086A21-E54C-F8ED-16AA-E7B23E6A02BE}"/>
                </a:ext>
              </a:extLst>
            </p:cNvPr>
            <p:cNvSpPr/>
            <p:nvPr/>
          </p:nvSpPr>
          <p:spPr>
            <a:xfrm>
              <a:off x="-2093095" y="16868076"/>
              <a:ext cx="7415694" cy="7122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l-GR" dirty="0"/>
                <a:t>Για 3/4-200/2: </a:t>
              </a:r>
              <a:r>
                <a:rPr lang="el-GR" u="sng" dirty="0"/>
                <a:t>Φορτίο</a:t>
              </a:r>
              <a:r>
                <a:rPr lang="el-GR" dirty="0"/>
                <a:t>: </a:t>
              </a:r>
              <a:r>
                <a:rPr lang="el-GR" b="1" dirty="0"/>
                <a:t>38.32 ± 0.29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20.75%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67.76 </a:t>
              </a:r>
              <a:r>
                <a:rPr lang="el-GR" b="1" dirty="0"/>
                <a:t>± 0.51%</a:t>
              </a:r>
              <a:r>
                <a:rPr lang="el-GR" dirty="0"/>
                <a:t>, 13.17%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582" name="TextBox 581">
              <a:extLst>
                <a:ext uri="{FF2B5EF4-FFF2-40B4-BE49-F238E27FC236}">
                  <a16:creationId xmlns:a16="http://schemas.microsoft.com/office/drawing/2014/main" id="{02AB23FD-E06D-FC81-0857-CE31494DF861}"/>
                </a:ext>
              </a:extLst>
            </p:cNvPr>
            <p:cNvSpPr txBox="1"/>
            <p:nvPr/>
          </p:nvSpPr>
          <p:spPr>
            <a:xfrm>
              <a:off x="-4266576" y="17572388"/>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Αιθέριο έλαιο ρίγανης σε κύτταρα </a:t>
              </a:r>
              <a:r>
                <a:rPr lang="en-US" i="1" dirty="0"/>
                <a:t>Chlorella</a:t>
              </a:r>
              <a:r>
                <a:rPr lang="el-GR" dirty="0"/>
                <a:t>: 22.29</a:t>
              </a:r>
              <a:r>
                <a:rPr lang="en-US" dirty="0"/>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Dimopoulos</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2021</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n-US" dirty="0"/>
            </a:p>
            <a:p>
              <a:pPr marL="285750" indent="-285750">
                <a:buFont typeface="Arial" panose="020B0604020202020204" pitchFamily="34" charset="0"/>
                <a:buChar char="•"/>
              </a:pPr>
              <a:r>
                <a:rPr lang="el-GR" dirty="0"/>
                <a:t>Καθαρή καρβακρόλη σε κύτταρα μαγιάς: 60</a:t>
              </a:r>
              <a:r>
                <a:rPr lang="en-US" dirty="0"/>
                <a:t> mg /100mg</a:t>
              </a:r>
              <a:r>
                <a:rPr lang="el-GR" dirty="0"/>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Silva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Lima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2017</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Αιθέριο έλαιο μέντας σε κύτταρα μαγιάς: 36</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Kavetsou</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2019</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l-GR" dirty="0"/>
            </a:p>
          </p:txBody>
        </p:sp>
        <p:sp>
          <p:nvSpPr>
            <p:cNvPr id="583" name="TextBox 582">
              <a:extLst>
                <a:ext uri="{FF2B5EF4-FFF2-40B4-BE49-F238E27FC236}">
                  <a16:creationId xmlns:a16="http://schemas.microsoft.com/office/drawing/2014/main" id="{0A98ECA8-ED71-3102-1FE7-9BF65BEEEE5E}"/>
                </a:ext>
              </a:extLst>
            </p:cNvPr>
            <p:cNvSpPr txBox="1"/>
            <p:nvPr/>
          </p:nvSpPr>
          <p:spPr>
            <a:xfrm>
              <a:off x="-4627988" y="1276490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2</a:t>
              </a:r>
              <a:r>
                <a:rPr lang="el-GR" dirty="0">
                  <a:solidFill>
                    <a:prstClr val="black"/>
                  </a:solidFill>
                  <a:latin typeface="Calibri" panose="020F0502020204030204"/>
                </a:rPr>
                <a:t>5</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84" name="Ορθογώνιο 583">
              <a:extLst>
                <a:ext uri="{FF2B5EF4-FFF2-40B4-BE49-F238E27FC236}">
                  <a16:creationId xmlns:a16="http://schemas.microsoft.com/office/drawing/2014/main" id="{CD4D2CBD-2856-0462-35F9-D3FAE3311902}"/>
                </a:ext>
              </a:extLst>
            </p:cNvPr>
            <p:cNvSpPr/>
            <p:nvPr/>
          </p:nvSpPr>
          <p:spPr>
            <a:xfrm>
              <a:off x="-3060515" y="12040246"/>
              <a:ext cx="814220" cy="679932"/>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p:grpSp>
          <p:nvGrpSpPr>
            <p:cNvPr id="585" name="Ομάδα 584">
              <a:extLst>
                <a:ext uri="{FF2B5EF4-FFF2-40B4-BE49-F238E27FC236}">
                  <a16:creationId xmlns:a16="http://schemas.microsoft.com/office/drawing/2014/main" id="{4A1384BC-FE7B-B033-D879-DA0C7854BA38}"/>
                </a:ext>
              </a:extLst>
            </p:cNvPr>
            <p:cNvGrpSpPr/>
            <p:nvPr/>
          </p:nvGrpSpPr>
          <p:grpSpPr>
            <a:xfrm>
              <a:off x="-4174705" y="13747868"/>
              <a:ext cx="11326098" cy="2987131"/>
              <a:chOff x="-4508494" y="13761618"/>
              <a:chExt cx="11326098" cy="2987131"/>
            </a:xfrm>
          </p:grpSpPr>
          <p:grpSp>
            <p:nvGrpSpPr>
              <p:cNvPr id="586" name="Ομάδα 585">
                <a:extLst>
                  <a:ext uri="{FF2B5EF4-FFF2-40B4-BE49-F238E27FC236}">
                    <a16:creationId xmlns:a16="http://schemas.microsoft.com/office/drawing/2014/main" id="{82B6E6D4-FE28-8068-E0AD-377B32D1056E}"/>
                  </a:ext>
                </a:extLst>
              </p:cNvPr>
              <p:cNvGrpSpPr/>
              <p:nvPr/>
            </p:nvGrpSpPr>
            <p:grpSpPr>
              <a:xfrm>
                <a:off x="-4508494" y="13761618"/>
                <a:ext cx="11326098" cy="2987131"/>
                <a:chOff x="8087861" y="223085"/>
                <a:chExt cx="15483258" cy="3669535"/>
              </a:xfrm>
            </p:grpSpPr>
            <p:pic>
              <p:nvPicPr>
                <p:cNvPr id="591" name="Εικόνα 590">
                  <a:extLst>
                    <a:ext uri="{FF2B5EF4-FFF2-40B4-BE49-F238E27FC236}">
                      <a16:creationId xmlns:a16="http://schemas.microsoft.com/office/drawing/2014/main" id="{3B041EDA-7876-52B6-D77D-4BD8B430D20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087861" y="223085"/>
                  <a:ext cx="7589565" cy="3669535"/>
                </a:xfrm>
                <a:prstGeom prst="rect">
                  <a:avLst/>
                </a:prstGeom>
              </p:spPr>
            </p:pic>
            <p:pic>
              <p:nvPicPr>
                <p:cNvPr id="592" name="Εικόνα 591">
                  <a:extLst>
                    <a:ext uri="{FF2B5EF4-FFF2-40B4-BE49-F238E27FC236}">
                      <a16:creationId xmlns:a16="http://schemas.microsoft.com/office/drawing/2014/main" id="{0C54C98A-36D3-29A6-2C20-27225C255A25}"/>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6013468" y="242160"/>
                  <a:ext cx="7557651" cy="3615723"/>
                </a:xfrm>
                <a:prstGeom prst="rect">
                  <a:avLst/>
                </a:prstGeom>
              </p:spPr>
            </p:pic>
          </p:grpSp>
          <p:sp>
            <p:nvSpPr>
              <p:cNvPr id="587" name="Οβάλ 586">
                <a:extLst>
                  <a:ext uri="{FF2B5EF4-FFF2-40B4-BE49-F238E27FC236}">
                    <a16:creationId xmlns:a16="http://schemas.microsoft.com/office/drawing/2014/main" id="{8CBFEA31-5D96-8DE3-CF39-BAABA7ED56FF}"/>
                  </a:ext>
                </a:extLst>
              </p:cNvPr>
              <p:cNvSpPr/>
              <p:nvPr/>
            </p:nvSpPr>
            <p:spPr>
              <a:xfrm>
                <a:off x="-3114939" y="1392880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88" name="Οβάλ 587">
                <a:extLst>
                  <a:ext uri="{FF2B5EF4-FFF2-40B4-BE49-F238E27FC236}">
                    <a16:creationId xmlns:a16="http://schemas.microsoft.com/office/drawing/2014/main" id="{DBAE0857-A841-27F8-9EC9-92AEBFBF5882}"/>
                  </a:ext>
                </a:extLst>
              </p:cNvPr>
              <p:cNvSpPr/>
              <p:nvPr/>
            </p:nvSpPr>
            <p:spPr>
              <a:xfrm>
                <a:off x="-2549153" y="13928808"/>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89" name="Οβάλ 588">
                <a:extLst>
                  <a:ext uri="{FF2B5EF4-FFF2-40B4-BE49-F238E27FC236}">
                    <a16:creationId xmlns:a16="http://schemas.microsoft.com/office/drawing/2014/main" id="{EBDE8FFA-49BC-B883-605A-348981DE8EDD}"/>
                  </a:ext>
                </a:extLst>
              </p:cNvPr>
              <p:cNvSpPr/>
              <p:nvPr/>
            </p:nvSpPr>
            <p:spPr>
              <a:xfrm>
                <a:off x="3246111" y="1483233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90" name="Οβάλ 589">
                <a:extLst>
                  <a:ext uri="{FF2B5EF4-FFF2-40B4-BE49-F238E27FC236}">
                    <a16:creationId xmlns:a16="http://schemas.microsoft.com/office/drawing/2014/main" id="{E9D09A45-F328-E900-0903-527F5C0BCE81}"/>
                  </a:ext>
                </a:extLst>
              </p:cNvPr>
              <p:cNvSpPr/>
              <p:nvPr/>
            </p:nvSpPr>
            <p:spPr>
              <a:xfrm>
                <a:off x="2674847" y="14233815"/>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66" name="Ομάδα 565">
            <a:extLst>
              <a:ext uri="{FF2B5EF4-FFF2-40B4-BE49-F238E27FC236}">
                <a16:creationId xmlns:a16="http://schemas.microsoft.com/office/drawing/2014/main" id="{D49B2CA7-8D95-5BB7-A1CA-57E4959F3874}"/>
              </a:ext>
            </a:extLst>
          </p:cNvPr>
          <p:cNvGrpSpPr/>
          <p:nvPr/>
        </p:nvGrpSpPr>
        <p:grpSpPr>
          <a:xfrm>
            <a:off x="12190874" y="95199"/>
            <a:ext cx="12676451" cy="6870207"/>
            <a:chOff x="54837098" y="20832507"/>
            <a:chExt cx="12676451" cy="6870207"/>
          </a:xfrm>
        </p:grpSpPr>
        <p:grpSp>
          <p:nvGrpSpPr>
            <p:cNvPr id="567" name="Ομάδα 566">
              <a:extLst>
                <a:ext uri="{FF2B5EF4-FFF2-40B4-BE49-F238E27FC236}">
                  <a16:creationId xmlns:a16="http://schemas.microsoft.com/office/drawing/2014/main" id="{B850E362-78F0-4C6F-DC0F-ACCD23489428}"/>
                </a:ext>
              </a:extLst>
            </p:cNvPr>
            <p:cNvGrpSpPr/>
            <p:nvPr/>
          </p:nvGrpSpPr>
          <p:grpSpPr>
            <a:xfrm>
              <a:off x="54862088" y="20832507"/>
              <a:ext cx="12192000" cy="6870207"/>
              <a:chOff x="25616879" y="7264779"/>
              <a:chExt cx="12192000" cy="6870207"/>
            </a:xfrm>
          </p:grpSpPr>
          <p:sp>
            <p:nvSpPr>
              <p:cNvPr id="575" name="Ορθογώνιο 574">
                <a:extLst>
                  <a:ext uri="{FF2B5EF4-FFF2-40B4-BE49-F238E27FC236}">
                    <a16:creationId xmlns:a16="http://schemas.microsoft.com/office/drawing/2014/main" id="{0BF59134-5169-4AD8-F192-AFF6869A19A7}"/>
                  </a:ext>
                </a:extLst>
              </p:cNvPr>
              <p:cNvSpPr/>
              <p:nvPr/>
            </p:nvSpPr>
            <p:spPr>
              <a:xfrm>
                <a:off x="25616879" y="7906907"/>
                <a:ext cx="12192000" cy="6228079"/>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76" name="TextBox 575">
                <a:extLst>
                  <a:ext uri="{FF2B5EF4-FFF2-40B4-BE49-F238E27FC236}">
                    <a16:creationId xmlns:a16="http://schemas.microsoft.com/office/drawing/2014/main" id="{B625A43A-7E71-D638-CD05-4BE77E77DF92}"/>
                  </a:ext>
                </a:extLst>
              </p:cNvPr>
              <p:cNvSpPr txBox="1"/>
              <p:nvPr/>
            </p:nvSpPr>
            <p:spPr>
              <a:xfrm>
                <a:off x="25680771" y="7981015"/>
                <a:ext cx="12046531"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577" name="Ορθογώνιο 576">
                <a:extLst>
                  <a:ext uri="{FF2B5EF4-FFF2-40B4-BE49-F238E27FC236}">
                    <a16:creationId xmlns:a16="http://schemas.microsoft.com/office/drawing/2014/main" id="{8582E4AD-835E-032A-86BE-6EC7C277C417}"/>
                  </a:ext>
                </a:extLst>
              </p:cNvPr>
              <p:cNvSpPr/>
              <p:nvPr/>
            </p:nvSpPr>
            <p:spPr>
              <a:xfrm>
                <a:off x="28116445" y="7264779"/>
                <a:ext cx="883270" cy="6477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grpSp>
        <p:sp>
          <p:nvSpPr>
            <p:cNvPr id="568" name="TextBox 567">
              <a:extLst>
                <a:ext uri="{FF2B5EF4-FFF2-40B4-BE49-F238E27FC236}">
                  <a16:creationId xmlns:a16="http://schemas.microsoft.com/office/drawing/2014/main" id="{460C7874-6E27-4841-C766-982D866B2B40}"/>
                </a:ext>
              </a:extLst>
            </p:cNvPr>
            <p:cNvSpPr txBox="1"/>
            <p:nvPr/>
          </p:nvSpPr>
          <p:spPr>
            <a:xfrm>
              <a:off x="59465283" y="22069543"/>
              <a:ext cx="4050000" cy="369332"/>
            </a:xfrm>
            <a:prstGeom prst="rect">
              <a:avLst/>
            </a:prstGeom>
            <a:noFill/>
          </p:spPr>
          <p:txBody>
            <a:bodyPr wrap="square" rtlCol="0">
              <a:spAutoFit/>
            </a:bodyPr>
            <a:lstStyle/>
            <a:p>
              <a:pPr algn="ctr"/>
              <a:r>
                <a:rPr lang="el-GR" b="1" u="sng" dirty="0"/>
                <a:t>Ενθυλακωμένο Λυκοπένιο 30</a:t>
              </a:r>
              <a:r>
                <a:rPr lang="el-GR" b="1" u="sng" baseline="30000" dirty="0"/>
                <a:t>η</a:t>
              </a:r>
              <a:r>
                <a:rPr lang="el-GR" b="1" u="sng" dirty="0"/>
                <a:t> ημέρα</a:t>
              </a:r>
            </a:p>
          </p:txBody>
        </p:sp>
        <p:sp>
          <p:nvSpPr>
            <p:cNvPr id="569" name="TextBox 568">
              <a:extLst>
                <a:ext uri="{FF2B5EF4-FFF2-40B4-BE49-F238E27FC236}">
                  <a16:creationId xmlns:a16="http://schemas.microsoft.com/office/drawing/2014/main" id="{21152AB2-0730-2172-3B4A-E428B62BE78E}"/>
                </a:ext>
              </a:extLst>
            </p:cNvPr>
            <p:cNvSpPr txBox="1"/>
            <p:nvPr/>
          </p:nvSpPr>
          <p:spPr>
            <a:xfrm>
              <a:off x="55467018" y="26090218"/>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dirty="0">
                  <a:latin typeface="Calibri" panose="020F0502020204030204" pitchFamily="34" charset="0"/>
                  <a:ea typeface="Calibri" panose="020F0502020204030204" pitchFamily="34" charset="0"/>
                  <a:cs typeface="Arial" panose="020B0604020202020204" pitchFamily="34" charset="0"/>
                </a:rPr>
                <a:t>1</a:t>
              </a:r>
              <a:r>
                <a:rPr lang="el-GR" sz="1800" dirty="0">
                  <a:effectLst/>
                  <a:latin typeface="Calibri" panose="020F0502020204030204" pitchFamily="34" charset="0"/>
                  <a:ea typeface="Calibri" panose="020F0502020204030204" pitchFamily="34" charset="0"/>
                  <a:cs typeface="Arial" panose="020B0604020202020204" pitchFamily="34" charset="0"/>
                </a:rPr>
                <a:t>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95.96%</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80.44 ± 4.14</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και 10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a:t>
              </a:r>
              <a:r>
                <a:rPr lang="el-GR" sz="1800" dirty="0">
                  <a:effectLst/>
                  <a:latin typeface="Calibri" panose="020F0502020204030204" pitchFamily="34" charset="0"/>
                  <a:ea typeface="Calibri" panose="020F0502020204030204" pitchFamily="34" charset="0"/>
                  <a:cs typeface="Arial" panose="020B0604020202020204" pitchFamily="34" charset="0"/>
                </a:rPr>
                <a:t> 98.18%</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83.19 </a:t>
              </a:r>
              <a:r>
                <a:rPr lang="el-GR" sz="1800" dirty="0">
                  <a:effectLst/>
                  <a:latin typeface="Calibri" panose="020F0502020204030204" pitchFamily="34" charset="0"/>
                  <a:ea typeface="Calibri" panose="020F0502020204030204" pitchFamily="34" charset="0"/>
                </a:rPr>
                <a:t>± 2.21%</a:t>
              </a:r>
            </a:p>
            <a:p>
              <a:pPr marL="285750" indent="-285750">
                <a:buFont typeface="Arial" panose="020B0604020202020204" pitchFamily="34" charset="0"/>
                <a:buChar char="•"/>
              </a:pPr>
              <a:r>
                <a:rPr lang="el-GR" dirty="0"/>
                <a:t>Ελάχιστη τιμή: 50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RH 43.20%, 2.35 ± 1.21% (</a:t>
              </a:r>
              <a:r>
                <a:rPr lang="el-GR" sz="1800" dirty="0">
                  <a:effectLst/>
                  <a:latin typeface="Calibri" panose="020F0502020204030204" pitchFamily="34" charset="0"/>
                  <a:ea typeface="Calibri" panose="020F0502020204030204" pitchFamily="34" charset="0"/>
                  <a:cs typeface="Arial" panose="020B0604020202020204" pitchFamily="34" charset="0"/>
                </a:rPr>
                <a:t>πρακτικά μηδενικό)</a:t>
              </a:r>
              <a:endParaRPr lang="el-GR" dirty="0"/>
            </a:p>
          </p:txBody>
        </p:sp>
        <p:sp>
          <p:nvSpPr>
            <p:cNvPr id="570" name="Ορθογώνιο: Στρογγύλεμα γωνιών 569">
              <a:extLst>
                <a:ext uri="{FF2B5EF4-FFF2-40B4-BE49-F238E27FC236}">
                  <a16:creationId xmlns:a16="http://schemas.microsoft.com/office/drawing/2014/main" id="{63A87E26-DD6D-FCA8-9999-D45370D89718}"/>
                </a:ext>
              </a:extLst>
            </p:cNvPr>
            <p:cNvSpPr/>
            <p:nvPr/>
          </p:nvSpPr>
          <p:spPr>
            <a:xfrm>
              <a:off x="56501971" y="26855981"/>
              <a:ext cx="9040018" cy="63504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Για απελευθέρωση &lt;20%</a:t>
              </a:r>
              <a:r>
                <a:rPr lang="el-GR" dirty="0"/>
                <a:t>: 10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dirty="0">
                  <a:latin typeface="Calibri" panose="020F0502020204030204" pitchFamily="34" charset="0"/>
                  <a:ea typeface="Calibri" panose="020F0502020204030204" pitchFamily="34" charset="0"/>
                  <a:cs typeface="Arial" panose="020B060402020202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RH 95.96% </a:t>
              </a:r>
              <a:r>
                <a:rPr lang="el-GR" sz="1800" dirty="0">
                  <a:effectLst/>
                  <a:latin typeface="Calibri" panose="020F0502020204030204" pitchFamily="34" charset="0"/>
                  <a:ea typeface="Calibri" panose="020F0502020204030204" pitchFamily="34" charset="0"/>
                  <a:cs typeface="Arial" panose="020B0604020202020204" pitchFamily="34" charset="0"/>
                </a:rPr>
                <a:t>και 98.18% </a:t>
              </a:r>
              <a:r>
                <a:rPr lang="el-GR" dirty="0"/>
                <a:t>για διάστημα ≥30 ημερών</a:t>
              </a:r>
            </a:p>
          </p:txBody>
        </p:sp>
        <p:pic>
          <p:nvPicPr>
            <p:cNvPr id="571" name="Εικόνα 570">
              <a:extLst>
                <a:ext uri="{FF2B5EF4-FFF2-40B4-BE49-F238E27FC236}">
                  <a16:creationId xmlns:a16="http://schemas.microsoft.com/office/drawing/2014/main" id="{BD51CD73-57F0-9ADE-1E26-276B7DC0A7CC}"/>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57346322" y="22394991"/>
              <a:ext cx="7351316" cy="3654014"/>
            </a:xfrm>
            <a:prstGeom prst="rect">
              <a:avLst/>
            </a:prstGeom>
          </p:spPr>
        </p:pic>
        <p:sp>
          <p:nvSpPr>
            <p:cNvPr id="572" name="TextBox 571">
              <a:extLst>
                <a:ext uri="{FF2B5EF4-FFF2-40B4-BE49-F238E27FC236}">
                  <a16:creationId xmlns:a16="http://schemas.microsoft.com/office/drawing/2014/main" id="{4E4F7650-829E-D402-E444-729B7F48A881}"/>
                </a:ext>
              </a:extLst>
            </p:cNvPr>
            <p:cNvSpPr txBox="1"/>
            <p:nvPr/>
          </p:nvSpPr>
          <p:spPr>
            <a:xfrm>
              <a:off x="54837098" y="21406507"/>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30</a:t>
              </a:r>
            </a:p>
          </p:txBody>
        </p:sp>
        <p:cxnSp>
          <p:nvCxnSpPr>
            <p:cNvPr id="573" name="Ευθεία γραμμή σύνδεσης 572">
              <a:extLst>
                <a:ext uri="{FF2B5EF4-FFF2-40B4-BE49-F238E27FC236}">
                  <a16:creationId xmlns:a16="http://schemas.microsoft.com/office/drawing/2014/main" id="{16D64A3F-EDAD-FA1D-4881-8F312DE0C58A}"/>
                </a:ext>
              </a:extLst>
            </p:cNvPr>
            <p:cNvCxnSpPr>
              <a:cxnSpLocks/>
            </p:cNvCxnSpPr>
            <p:nvPr/>
          </p:nvCxnSpPr>
          <p:spPr>
            <a:xfrm>
              <a:off x="57942866" y="23324070"/>
              <a:ext cx="6551271"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574" name="TextBox 573">
              <a:extLst>
                <a:ext uri="{FF2B5EF4-FFF2-40B4-BE49-F238E27FC236}">
                  <a16:creationId xmlns:a16="http://schemas.microsoft.com/office/drawing/2014/main" id="{D6EEC55D-F3A2-6178-7B95-A305B3C11D75}"/>
                </a:ext>
              </a:extLst>
            </p:cNvPr>
            <p:cNvSpPr txBox="1"/>
            <p:nvPr/>
          </p:nvSpPr>
          <p:spPr>
            <a:xfrm>
              <a:off x="57942866" y="23016439"/>
              <a:ext cx="652408" cy="369332"/>
            </a:xfrm>
            <a:prstGeom prst="rect">
              <a:avLst/>
            </a:prstGeom>
            <a:noFill/>
          </p:spPr>
          <p:txBody>
            <a:bodyPr wrap="square" rtlCol="0">
              <a:spAutoFit/>
            </a:bodyPr>
            <a:lstStyle/>
            <a:p>
              <a:r>
                <a:rPr lang="el-GR" dirty="0">
                  <a:solidFill>
                    <a:srgbClr val="FF0000"/>
                  </a:solidFill>
                </a:rPr>
                <a:t>80%</a:t>
              </a:r>
            </a:p>
          </p:txBody>
        </p:sp>
      </p:grpSp>
      <p:grpSp>
        <p:nvGrpSpPr>
          <p:cNvPr id="611" name="Ομάδα 610">
            <a:extLst>
              <a:ext uri="{FF2B5EF4-FFF2-40B4-BE49-F238E27FC236}">
                <a16:creationId xmlns:a16="http://schemas.microsoft.com/office/drawing/2014/main" id="{E16E5985-F674-2419-3AB8-38D500395BFA}"/>
              </a:ext>
            </a:extLst>
          </p:cNvPr>
          <p:cNvGrpSpPr/>
          <p:nvPr/>
        </p:nvGrpSpPr>
        <p:grpSpPr>
          <a:xfrm>
            <a:off x="12158896" y="95199"/>
            <a:ext cx="12463196" cy="6867499"/>
            <a:chOff x="54146492" y="21221079"/>
            <a:chExt cx="12463196" cy="6867499"/>
          </a:xfrm>
        </p:grpSpPr>
        <p:sp>
          <p:nvSpPr>
            <p:cNvPr id="612" name="Ορθογώνιο 611">
              <a:extLst>
                <a:ext uri="{FF2B5EF4-FFF2-40B4-BE49-F238E27FC236}">
                  <a16:creationId xmlns:a16="http://schemas.microsoft.com/office/drawing/2014/main" id="{C0F68EEA-8B04-5A68-B94B-DE440240F870}"/>
                </a:ext>
              </a:extLst>
            </p:cNvPr>
            <p:cNvSpPr/>
            <p:nvPr/>
          </p:nvSpPr>
          <p:spPr>
            <a:xfrm>
              <a:off x="54198319" y="21830831"/>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13" name="TextBox 612">
              <a:extLst>
                <a:ext uri="{FF2B5EF4-FFF2-40B4-BE49-F238E27FC236}">
                  <a16:creationId xmlns:a16="http://schemas.microsoft.com/office/drawing/2014/main" id="{FC8C7683-F8FB-B697-4CCF-A9639E9668C1}"/>
                </a:ext>
              </a:extLst>
            </p:cNvPr>
            <p:cNvSpPr txBox="1"/>
            <p:nvPr/>
          </p:nvSpPr>
          <p:spPr>
            <a:xfrm>
              <a:off x="54203685" y="21932818"/>
              <a:ext cx="12134807"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614" name="Ορθογώνιο 613">
              <a:extLst>
                <a:ext uri="{FF2B5EF4-FFF2-40B4-BE49-F238E27FC236}">
                  <a16:creationId xmlns:a16="http://schemas.microsoft.com/office/drawing/2014/main" id="{16645AE8-1BBB-A577-D70E-C1EB1EDE413B}"/>
                </a:ext>
              </a:extLst>
            </p:cNvPr>
            <p:cNvSpPr/>
            <p:nvPr/>
          </p:nvSpPr>
          <p:spPr>
            <a:xfrm>
              <a:off x="55864051" y="21221079"/>
              <a:ext cx="883270" cy="640734"/>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mc:AlternateContent xmlns:mc="http://schemas.openxmlformats.org/markup-compatibility/2006" xmlns:a14="http://schemas.microsoft.com/office/drawing/2010/main">
          <mc:Choice Requires="a14">
            <p:sp>
              <p:nvSpPr>
                <p:cNvPr id="615" name="Ορθογώνιο: Στρογγύλεμα γωνιών 614">
                  <a:extLst>
                    <a:ext uri="{FF2B5EF4-FFF2-40B4-BE49-F238E27FC236}">
                      <a16:creationId xmlns:a16="http://schemas.microsoft.com/office/drawing/2014/main" id="{E72036D5-1835-8CF6-4ED5-69DC8BCEB48D}"/>
                    </a:ext>
                  </a:extLst>
                </p:cNvPr>
                <p:cNvSpPr/>
                <p:nvPr/>
              </p:nvSpPr>
              <p:spPr>
                <a:xfrm>
                  <a:off x="57618195" y="25573562"/>
                  <a:ext cx="5398791" cy="569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14:m>
                    <m:oMath xmlns:m="http://schemas.openxmlformats.org/officeDocument/2006/math">
                      <m:r>
                        <m:rPr>
                          <m:sty m:val="p"/>
                        </m:rPr>
                        <a:rPr lang="el-GR">
                          <a:latin typeface="Cambria Math" panose="02040503050406030204" pitchFamily="18" charset="0"/>
                        </a:rPr>
                        <m:t>Ενθυλακωμένο</m:t>
                      </m:r>
                      <m:r>
                        <a:rPr lang="el-GR">
                          <a:latin typeface="Cambria Math" panose="02040503050406030204" pitchFamily="18" charset="0"/>
                        </a:rPr>
                        <m:t> </m:t>
                      </m:r>
                      <m:r>
                        <m:rPr>
                          <m:sty m:val="p"/>
                        </m:rPr>
                        <a:rPr lang="el-GR">
                          <a:latin typeface="Cambria Math" panose="02040503050406030204" pitchFamily="18" charset="0"/>
                        </a:rPr>
                        <m:t>Λυκοπένιο</m:t>
                      </m:r>
                      <m:r>
                        <a:rPr lang="el-GR">
                          <a:latin typeface="Cambria Math" panose="02040503050406030204" pitchFamily="18" charset="0"/>
                        </a:rPr>
                        <m:t> </m:t>
                      </m:r>
                      <m:d>
                        <m:dPr>
                          <m:ctrlPr>
                            <a:rPr lang="el-GR" i="1">
                              <a:latin typeface="Cambria Math" panose="02040503050406030204" pitchFamily="18" charset="0"/>
                            </a:rPr>
                          </m:ctrlPr>
                        </m:dPr>
                        <m:e>
                          <m:r>
                            <a:rPr lang="el-GR">
                              <a:latin typeface="Cambria Math" panose="02040503050406030204" pitchFamily="18" charset="0"/>
                            </a:rPr>
                            <m:t>%</m:t>
                          </m:r>
                        </m:e>
                      </m:d>
                      <m:r>
                        <a:rPr lang="el-GR">
                          <a:latin typeface="Cambria Math" panose="02040503050406030204" pitchFamily="18" charset="0"/>
                        </a:rPr>
                        <m:t>=</m:t>
                      </m:r>
                      <m:f>
                        <m:fPr>
                          <m:ctrlPr>
                            <a:rPr lang="el-GR" i="1">
                              <a:latin typeface="Cambria Math" panose="02040503050406030204" pitchFamily="18" charset="0"/>
                            </a:rPr>
                          </m:ctrlPr>
                        </m:fPr>
                        <m:num>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m:t>
                              </m:r>
                              <m:r>
                                <m:rPr>
                                  <m:sty m:val="p"/>
                                </m:rPr>
                                <a:rPr lang="en-US">
                                  <a:latin typeface="Cambria Math" panose="02040503050406030204" pitchFamily="18" charset="0"/>
                                </a:rPr>
                                <m:t>t</m:t>
                              </m:r>
                            </m:sub>
                          </m:sSub>
                        </m:num>
                        <m:den>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,0</m:t>
                              </m:r>
                            </m:sub>
                          </m:sSub>
                        </m:den>
                      </m:f>
                      <m:r>
                        <a:rPr lang="el-GR">
                          <a:latin typeface="Cambria Math" panose="02040503050406030204" pitchFamily="18" charset="0"/>
                        </a:rPr>
                        <m:t> ×1</m:t>
                      </m:r>
                      <m:r>
                        <a:rPr lang="el-GR" i="1">
                          <a:latin typeface="Cambria Math" panose="02040503050406030204" pitchFamily="18" charset="0"/>
                        </a:rPr>
                        <m:t>00</m:t>
                      </m:r>
                    </m:oMath>
                  </a14:m>
                  <a:r>
                    <a:rPr lang="el-GR" dirty="0"/>
                    <a:t> </a:t>
                  </a:r>
                </a:p>
              </p:txBody>
            </p:sp>
          </mc:Choice>
          <mc:Fallback xmlns="">
            <p:sp>
              <p:nvSpPr>
                <p:cNvPr id="615" name="Ορθογώνιο: Στρογγύλεμα γωνιών 614">
                  <a:extLst>
                    <a:ext uri="{FF2B5EF4-FFF2-40B4-BE49-F238E27FC236}">
                      <a16:creationId xmlns:a16="http://schemas.microsoft.com/office/drawing/2014/main" id="{E72036D5-1835-8CF6-4ED5-69DC8BCEB48D}"/>
                    </a:ext>
                  </a:extLst>
                </p:cNvPr>
                <p:cNvSpPr>
                  <a:spLocks noRot="1" noChangeAspect="1" noMove="1" noResize="1" noEditPoints="1" noAdjustHandles="1" noChangeArrowheads="1" noChangeShapeType="1" noTextEdit="1"/>
                </p:cNvSpPr>
                <p:nvPr/>
              </p:nvSpPr>
              <p:spPr>
                <a:xfrm>
                  <a:off x="57618195" y="25573562"/>
                  <a:ext cx="5398791" cy="569126"/>
                </a:xfrm>
                <a:prstGeom prst="roundRect">
                  <a:avLst/>
                </a:prstGeom>
                <a:blipFill>
                  <a:blip r:embed="rId9"/>
                  <a:stretch>
                    <a:fillRect/>
                  </a:stretch>
                </a:blipFill>
              </p:spPr>
              <p:txBody>
                <a:bodyPr/>
                <a:lstStyle/>
                <a:p>
                  <a:r>
                    <a:rPr lang="el-GR">
                      <a:noFill/>
                    </a:rPr>
                    <a:t> </a:t>
                  </a:r>
                </a:p>
              </p:txBody>
            </p:sp>
          </mc:Fallback>
        </mc:AlternateContent>
        <p:sp>
          <p:nvSpPr>
            <p:cNvPr id="616" name="TextBox 615">
              <a:extLst>
                <a:ext uri="{FF2B5EF4-FFF2-40B4-BE49-F238E27FC236}">
                  <a16:creationId xmlns:a16="http://schemas.microsoft.com/office/drawing/2014/main" id="{59DC3DFB-58CA-FE4F-DF14-169CB664403F}"/>
                </a:ext>
              </a:extLst>
            </p:cNvPr>
            <p:cNvSpPr txBox="1"/>
            <p:nvPr/>
          </p:nvSpPr>
          <p:spPr>
            <a:xfrm>
              <a:off x="54407340" y="26389483"/>
              <a:ext cx="12202348" cy="1200329"/>
            </a:xfrm>
            <a:prstGeom prst="rect">
              <a:avLst/>
            </a:prstGeom>
            <a:noFill/>
          </p:spPr>
          <p:txBody>
            <a:bodyPr wrap="square" rtlCol="0">
              <a:spAutoFit/>
            </a:bodyPr>
            <a:lstStyle/>
            <a:p>
              <a:pPr marL="285750" indent="-285750">
                <a:buFont typeface="Arial" panose="020B0604020202020204" pitchFamily="34" charset="0"/>
                <a:buChar char="•"/>
              </a:pPr>
              <a:r>
                <a:rPr lang="el-GR" dirty="0"/>
                <a:t>Αύξηση της θερμοκρασίας προκαλεί ταχύτερη υποβάθμιση του ελαίου </a:t>
              </a:r>
            </a:p>
            <a:p>
              <a:pPr marL="285750" indent="-285750">
                <a:buFont typeface="Arial" panose="020B0604020202020204" pitchFamily="34" charset="0"/>
                <a:buChar char="•"/>
              </a:pPr>
              <a:r>
                <a:rPr lang="el-GR" dirty="0"/>
                <a:t>Αυξημένη </a:t>
              </a:r>
              <a:r>
                <a:rPr lang="en-US" dirty="0"/>
                <a:t>RH </a:t>
              </a:r>
              <a:r>
                <a:rPr lang="el-GR" dirty="0"/>
                <a:t>αναχαιτίζει την υποβάθμιση του, καθώς προστατεύει τα μόρια λυκοπενίου από μεταλλικά ιόντα, επιβραδύνει την </a:t>
              </a:r>
              <a:r>
                <a:rPr lang="el-GR" dirty="0" err="1"/>
                <a:t>αυτοοξείδωηση</a:t>
              </a:r>
              <a:r>
                <a:rPr lang="el-GR" dirty="0"/>
                <a:t> των λιπιδίων και ανταγωνίζεται το οξυγόνο στις ενεργές θέσεις ρόφησης.</a:t>
              </a:r>
            </a:p>
            <a:p>
              <a:pPr marL="285750" indent="-285750">
                <a:buFont typeface="Arial" panose="020B0604020202020204" pitchFamily="34" charset="0"/>
                <a:buChar char="•"/>
              </a:pPr>
              <a:endParaRPr lang="el-GR" dirty="0"/>
            </a:p>
          </p:txBody>
        </p:sp>
        <p:sp>
          <p:nvSpPr>
            <p:cNvPr id="617" name="TextBox 616">
              <a:extLst>
                <a:ext uri="{FF2B5EF4-FFF2-40B4-BE49-F238E27FC236}">
                  <a16:creationId xmlns:a16="http://schemas.microsoft.com/office/drawing/2014/main" id="{312A1E3A-3998-DDB2-B76A-D89F18EE60D2}"/>
                </a:ext>
              </a:extLst>
            </p:cNvPr>
            <p:cNvSpPr txBox="1"/>
            <p:nvPr/>
          </p:nvSpPr>
          <p:spPr>
            <a:xfrm>
              <a:off x="54146492" y="2180355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18" name="Ομάδα 617">
              <a:extLst>
                <a:ext uri="{FF2B5EF4-FFF2-40B4-BE49-F238E27FC236}">
                  <a16:creationId xmlns:a16="http://schemas.microsoft.com/office/drawing/2014/main" id="{0EF744FA-9143-9A23-1F40-09F164E6B657}"/>
                </a:ext>
              </a:extLst>
            </p:cNvPr>
            <p:cNvGrpSpPr/>
            <p:nvPr/>
          </p:nvGrpSpPr>
          <p:grpSpPr>
            <a:xfrm>
              <a:off x="54262689" y="22653365"/>
              <a:ext cx="12063260" cy="2377476"/>
              <a:chOff x="54246876" y="22640703"/>
              <a:chExt cx="12411815" cy="2377477"/>
            </a:xfrm>
          </p:grpSpPr>
          <p:pic>
            <p:nvPicPr>
              <p:cNvPr id="622" name="Εικόνα 621">
                <a:extLst>
                  <a:ext uri="{FF2B5EF4-FFF2-40B4-BE49-F238E27FC236}">
                    <a16:creationId xmlns:a16="http://schemas.microsoft.com/office/drawing/2014/main" id="{5FB9837A-AB0B-9DC1-3B9C-236B7B7F583E}"/>
                  </a:ext>
                </a:extLst>
              </p:cNvPr>
              <p:cNvPicPr>
                <a:picLocks noChangeAspect="1"/>
              </p:cNvPicPr>
              <p:nvPr/>
            </p:nvPicPr>
            <p:blipFill>
              <a:blip r:embed="rId10"/>
              <a:stretch>
                <a:fillRect/>
              </a:stretch>
            </p:blipFill>
            <p:spPr>
              <a:xfrm>
                <a:off x="63396200" y="22640703"/>
                <a:ext cx="3262491" cy="2375979"/>
              </a:xfrm>
              <a:prstGeom prst="rect">
                <a:avLst/>
              </a:prstGeom>
            </p:spPr>
          </p:pic>
          <p:pic>
            <p:nvPicPr>
              <p:cNvPr id="623" name="Εικόνα 622">
                <a:extLst>
                  <a:ext uri="{FF2B5EF4-FFF2-40B4-BE49-F238E27FC236}">
                    <a16:creationId xmlns:a16="http://schemas.microsoft.com/office/drawing/2014/main" id="{2583AE00-78C3-1C1B-4304-4539F154E03E}"/>
                  </a:ext>
                </a:extLst>
              </p:cNvPr>
              <p:cNvPicPr>
                <a:picLocks noChangeAspect="1"/>
              </p:cNvPicPr>
              <p:nvPr/>
            </p:nvPicPr>
            <p:blipFill>
              <a:blip r:embed="rId11"/>
              <a:stretch>
                <a:fillRect/>
              </a:stretch>
            </p:blipFill>
            <p:spPr>
              <a:xfrm>
                <a:off x="60382701" y="22640704"/>
                <a:ext cx="3262491" cy="2375979"/>
              </a:xfrm>
              <a:prstGeom prst="rect">
                <a:avLst/>
              </a:prstGeom>
            </p:spPr>
          </p:pic>
          <p:pic>
            <p:nvPicPr>
              <p:cNvPr id="624" name="Εικόνα 623">
                <a:extLst>
                  <a:ext uri="{FF2B5EF4-FFF2-40B4-BE49-F238E27FC236}">
                    <a16:creationId xmlns:a16="http://schemas.microsoft.com/office/drawing/2014/main" id="{8D54E1C2-9D6D-7475-8603-7C7B35C15271}"/>
                  </a:ext>
                </a:extLst>
              </p:cNvPr>
              <p:cNvPicPr>
                <a:picLocks noChangeAspect="1"/>
              </p:cNvPicPr>
              <p:nvPr/>
            </p:nvPicPr>
            <p:blipFill>
              <a:blip r:embed="rId12"/>
              <a:stretch>
                <a:fillRect/>
              </a:stretch>
            </p:blipFill>
            <p:spPr>
              <a:xfrm>
                <a:off x="57369203" y="22640704"/>
                <a:ext cx="3262491" cy="2375979"/>
              </a:xfrm>
              <a:prstGeom prst="rect">
                <a:avLst/>
              </a:prstGeom>
            </p:spPr>
          </p:pic>
          <p:pic>
            <p:nvPicPr>
              <p:cNvPr id="625" name="Εικόνα 624">
                <a:extLst>
                  <a:ext uri="{FF2B5EF4-FFF2-40B4-BE49-F238E27FC236}">
                    <a16:creationId xmlns:a16="http://schemas.microsoft.com/office/drawing/2014/main" id="{24BE19D0-72D5-7C3D-5ACA-8C94F78F0CE6}"/>
                  </a:ext>
                </a:extLst>
              </p:cNvPr>
              <p:cNvPicPr>
                <a:picLocks noChangeAspect="1"/>
              </p:cNvPicPr>
              <p:nvPr/>
            </p:nvPicPr>
            <p:blipFill>
              <a:blip r:embed="rId13"/>
              <a:stretch>
                <a:fillRect/>
              </a:stretch>
            </p:blipFill>
            <p:spPr>
              <a:xfrm>
                <a:off x="54246876" y="22644306"/>
                <a:ext cx="3262490" cy="2373874"/>
              </a:xfrm>
              <a:prstGeom prst="rect">
                <a:avLst/>
              </a:prstGeom>
            </p:spPr>
          </p:pic>
        </p:grpSp>
        <p:cxnSp>
          <p:nvCxnSpPr>
            <p:cNvPr id="619" name="Ευθεία γραμμή σύνδεσης 618">
              <a:extLst>
                <a:ext uri="{FF2B5EF4-FFF2-40B4-BE49-F238E27FC236}">
                  <a16:creationId xmlns:a16="http://schemas.microsoft.com/office/drawing/2014/main" id="{ADA59B18-2FF7-FCB4-F560-4FC40E6EF59C}"/>
                </a:ext>
              </a:extLst>
            </p:cNvPr>
            <p:cNvCxnSpPr>
              <a:cxnSpLocks/>
            </p:cNvCxnSpPr>
            <p:nvPr/>
          </p:nvCxnSpPr>
          <p:spPr>
            <a:xfrm>
              <a:off x="54540696" y="23265180"/>
              <a:ext cx="11578044"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20" name="TextBox 619">
              <a:extLst>
                <a:ext uri="{FF2B5EF4-FFF2-40B4-BE49-F238E27FC236}">
                  <a16:creationId xmlns:a16="http://schemas.microsoft.com/office/drawing/2014/main" id="{EE4CF75B-1EDA-6B4C-BCD0-BCDF67A797E2}"/>
                </a:ext>
              </a:extLst>
            </p:cNvPr>
            <p:cNvSpPr txBox="1"/>
            <p:nvPr/>
          </p:nvSpPr>
          <p:spPr>
            <a:xfrm>
              <a:off x="54494153" y="23241762"/>
              <a:ext cx="629920" cy="369332"/>
            </a:xfrm>
            <a:prstGeom prst="rect">
              <a:avLst/>
            </a:prstGeom>
            <a:noFill/>
          </p:spPr>
          <p:txBody>
            <a:bodyPr wrap="square" rtlCol="0">
              <a:spAutoFit/>
            </a:bodyPr>
            <a:lstStyle/>
            <a:p>
              <a:r>
                <a:rPr lang="el-GR" dirty="0">
                  <a:solidFill>
                    <a:srgbClr val="FF0000"/>
                  </a:solidFill>
                </a:rPr>
                <a:t>80%</a:t>
              </a:r>
            </a:p>
          </p:txBody>
        </p:sp>
        <mc:AlternateContent xmlns:mc="http://schemas.openxmlformats.org/markup-compatibility/2006" xmlns:a14="http://schemas.microsoft.com/office/drawing/2010/main">
          <mc:Choice Requires="a14">
            <p:sp>
              <p:nvSpPr>
                <p:cNvPr id="621" name="TextBox 620">
                  <a:extLst>
                    <a:ext uri="{FF2B5EF4-FFF2-40B4-BE49-F238E27FC236}">
                      <a16:creationId xmlns:a16="http://schemas.microsoft.com/office/drawing/2014/main" id="{B957AEBA-1B38-7142-3726-0570B5311042}"/>
                    </a:ext>
                  </a:extLst>
                </p:cNvPr>
                <p:cNvSpPr txBox="1"/>
                <p:nvPr/>
              </p:nvSpPr>
              <p:spPr>
                <a:xfrm>
                  <a:off x="62546753" y="25037578"/>
                  <a:ext cx="3762306" cy="381515"/>
                </a:xfrm>
                <a:prstGeom prst="rect">
                  <a:avLst/>
                </a:prstGeom>
                <a:solidFill>
                  <a:srgbClr val="A4CE88"/>
                </a:solidFill>
              </p:spPr>
              <p:txBody>
                <a:bodyPr wrap="square" rtlCol="0">
                  <a:spAutoFit/>
                </a:bodyPr>
                <a:lstStyle/>
                <a:p>
                  <a:r>
                    <a:rPr lang="el-GR" dirty="0">
                      <a:solidFill>
                        <a:schemeClr val="dk1"/>
                      </a:solidFill>
                      <a:latin typeface="Calibri" panose="020F0502020204030204" pitchFamily="34" charset="0"/>
                      <a:ea typeface="Calibri" panose="020F0502020204030204" pitchFamily="34" charset="0"/>
                      <a:cs typeface="Arial" panose="020B0604020202020204" pitchFamily="34" charset="0"/>
                    </a:rPr>
                    <a:t>Συνθήκη Διατηρησιμότητας: 80% </a:t>
                  </a:r>
                  <a14:m>
                    <m:oMath xmlns:m="http://schemas.openxmlformats.org/officeDocument/2006/math">
                      <m:sSub>
                        <m:sSubPr>
                          <m:ctrlPr>
                            <a:rPr lang="el-GR" i="1" smtClean="0">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oMath>
                  </a14:m>
                  <a:endParaRPr lang="el-GR" dirty="0">
                    <a:solidFill>
                      <a:schemeClr val="dk1"/>
                    </a:solidFill>
                  </a:endParaRPr>
                </a:p>
              </p:txBody>
            </p:sp>
          </mc:Choice>
          <mc:Fallback xmlns="">
            <p:sp>
              <p:nvSpPr>
                <p:cNvPr id="621" name="TextBox 620">
                  <a:extLst>
                    <a:ext uri="{FF2B5EF4-FFF2-40B4-BE49-F238E27FC236}">
                      <a16:creationId xmlns:a16="http://schemas.microsoft.com/office/drawing/2014/main" id="{B957AEBA-1B38-7142-3726-0570B5311042}"/>
                    </a:ext>
                  </a:extLst>
                </p:cNvPr>
                <p:cNvSpPr txBox="1">
                  <a:spLocks noRot="1" noChangeAspect="1" noMove="1" noResize="1" noEditPoints="1" noAdjustHandles="1" noChangeArrowheads="1" noChangeShapeType="1" noTextEdit="1"/>
                </p:cNvSpPr>
                <p:nvPr/>
              </p:nvSpPr>
              <p:spPr>
                <a:xfrm>
                  <a:off x="62546753" y="25037578"/>
                  <a:ext cx="3762306" cy="381515"/>
                </a:xfrm>
                <a:prstGeom prst="rect">
                  <a:avLst/>
                </a:prstGeom>
                <a:blipFill>
                  <a:blip r:embed="rId14"/>
                  <a:stretch>
                    <a:fillRect l="-1459" t="-8065" b="-24194"/>
                  </a:stretch>
                </a:blipFill>
              </p:spPr>
              <p:txBody>
                <a:bodyPr/>
                <a:lstStyle/>
                <a:p>
                  <a:r>
                    <a:rPr lang="el-GR">
                      <a:noFill/>
                    </a:rPr>
                    <a:t> </a:t>
                  </a:r>
                </a:p>
              </p:txBody>
            </p:sp>
          </mc:Fallback>
        </mc:AlternateContent>
      </p:grpSp>
      <p:grpSp>
        <p:nvGrpSpPr>
          <p:cNvPr id="626" name="Ομάδα 625">
            <a:extLst>
              <a:ext uri="{FF2B5EF4-FFF2-40B4-BE49-F238E27FC236}">
                <a16:creationId xmlns:a16="http://schemas.microsoft.com/office/drawing/2014/main" id="{B718CF52-1713-3E87-63D0-7A8A723B4D1A}"/>
              </a:ext>
            </a:extLst>
          </p:cNvPr>
          <p:cNvGrpSpPr/>
          <p:nvPr/>
        </p:nvGrpSpPr>
        <p:grpSpPr>
          <a:xfrm>
            <a:off x="12190874" y="95199"/>
            <a:ext cx="12344772" cy="6896461"/>
            <a:chOff x="42458167" y="20809682"/>
            <a:chExt cx="12344772" cy="6896461"/>
          </a:xfrm>
        </p:grpSpPr>
        <p:grpSp>
          <p:nvGrpSpPr>
            <p:cNvPr id="643" name="Ομάδα 642">
              <a:extLst>
                <a:ext uri="{FF2B5EF4-FFF2-40B4-BE49-F238E27FC236}">
                  <a16:creationId xmlns:a16="http://schemas.microsoft.com/office/drawing/2014/main" id="{501A28F2-4E98-6280-C674-E98B749E8064}"/>
                </a:ext>
              </a:extLst>
            </p:cNvPr>
            <p:cNvGrpSpPr/>
            <p:nvPr/>
          </p:nvGrpSpPr>
          <p:grpSpPr>
            <a:xfrm>
              <a:off x="42458167" y="20809682"/>
              <a:ext cx="12192000" cy="6896461"/>
              <a:chOff x="25616879" y="7238525"/>
              <a:chExt cx="12192000" cy="6896461"/>
            </a:xfrm>
          </p:grpSpPr>
          <p:sp>
            <p:nvSpPr>
              <p:cNvPr id="653" name="Ορθογώνιο 652">
                <a:extLst>
                  <a:ext uri="{FF2B5EF4-FFF2-40B4-BE49-F238E27FC236}">
                    <a16:creationId xmlns:a16="http://schemas.microsoft.com/office/drawing/2014/main" id="{E37F2F3E-E609-A66D-911D-7274D27EDEA4}"/>
                  </a:ext>
                </a:extLst>
              </p:cNvPr>
              <p:cNvSpPr/>
              <p:nvPr/>
            </p:nvSpPr>
            <p:spPr>
              <a:xfrm>
                <a:off x="25616879" y="7877239"/>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54" name="TextBox 653">
                <a:extLst>
                  <a:ext uri="{FF2B5EF4-FFF2-40B4-BE49-F238E27FC236}">
                    <a16:creationId xmlns:a16="http://schemas.microsoft.com/office/drawing/2014/main" id="{536B0740-2BE8-9ADF-0C96-2F4CB996EAF1}"/>
                  </a:ext>
                </a:extLst>
              </p:cNvPr>
              <p:cNvSpPr txBox="1"/>
              <p:nvPr/>
            </p:nvSpPr>
            <p:spPr>
              <a:xfrm>
                <a:off x="25622245" y="7979226"/>
                <a:ext cx="12084777"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Διατηρησιμότητα-Καρβακρόλη</a:t>
                </a:r>
              </a:p>
            </p:txBody>
          </p:sp>
          <p:sp>
            <p:nvSpPr>
              <p:cNvPr id="655" name="Ορθογώνιο 654">
                <a:extLst>
                  <a:ext uri="{FF2B5EF4-FFF2-40B4-BE49-F238E27FC236}">
                    <a16:creationId xmlns:a16="http://schemas.microsoft.com/office/drawing/2014/main" id="{18A7E93D-232E-4982-DEE9-9C3A7E0DE153}"/>
                  </a:ext>
                </a:extLst>
              </p:cNvPr>
              <p:cNvSpPr/>
              <p:nvPr/>
            </p:nvSpPr>
            <p:spPr>
              <a:xfrm>
                <a:off x="26426651" y="7238525"/>
                <a:ext cx="883270" cy="65092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grpSp>
        <p:pic>
          <p:nvPicPr>
            <p:cNvPr id="644" name="Εικόνα 643">
              <a:extLst>
                <a:ext uri="{FF2B5EF4-FFF2-40B4-BE49-F238E27FC236}">
                  <a16:creationId xmlns:a16="http://schemas.microsoft.com/office/drawing/2014/main" id="{6B77F98F-DF40-13A6-4390-42ECAAF50F9E}"/>
                </a:ext>
              </a:extLst>
            </p:cNvPr>
            <p:cNvPicPr>
              <a:picLocks noChangeAspect="1"/>
            </p:cNvPicPr>
            <p:nvPr/>
          </p:nvPicPr>
          <p:blipFill>
            <a:blip r:embed="rId15">
              <a:extLst>
                <a:ext uri="{28A0092B-C50C-407E-A947-70E740481C1C}">
                  <a14:useLocalDpi xmlns:a14="http://schemas.microsoft.com/office/drawing/2010/main" val="0"/>
                </a:ext>
              </a:extLst>
            </a:blip>
            <a:srcRect/>
            <a:stretch/>
          </p:blipFill>
          <p:spPr>
            <a:xfrm>
              <a:off x="45102077" y="22438875"/>
              <a:ext cx="7348753" cy="3695289"/>
            </a:xfrm>
            <a:prstGeom prst="rect">
              <a:avLst/>
            </a:prstGeom>
          </p:spPr>
        </p:pic>
        <p:sp>
          <p:nvSpPr>
            <p:cNvPr id="645" name="TextBox 644">
              <a:extLst>
                <a:ext uri="{FF2B5EF4-FFF2-40B4-BE49-F238E27FC236}">
                  <a16:creationId xmlns:a16="http://schemas.microsoft.com/office/drawing/2014/main" id="{225EA5C2-66C5-01B6-2F29-EF0C36C580EE}"/>
                </a:ext>
              </a:extLst>
            </p:cNvPr>
            <p:cNvSpPr txBox="1"/>
            <p:nvPr/>
          </p:nvSpPr>
          <p:spPr>
            <a:xfrm>
              <a:off x="46754673" y="22088996"/>
              <a:ext cx="4050000" cy="369332"/>
            </a:xfrm>
            <a:prstGeom prst="rect">
              <a:avLst/>
            </a:prstGeom>
            <a:noFill/>
          </p:spPr>
          <p:txBody>
            <a:bodyPr wrap="square" rtlCol="0">
              <a:spAutoFit/>
            </a:bodyPr>
            <a:lstStyle/>
            <a:p>
              <a:pPr algn="ctr"/>
              <a:r>
                <a:rPr lang="el-GR" b="1" u="sng" dirty="0"/>
                <a:t>Ενθυλακωμένη Καρβακρόλη 14</a:t>
              </a:r>
              <a:r>
                <a:rPr lang="el-GR" b="1" u="sng" baseline="30000" dirty="0"/>
                <a:t>η</a:t>
              </a:r>
              <a:r>
                <a:rPr lang="el-GR" b="1" u="sng" dirty="0"/>
                <a:t> ημέρα</a:t>
              </a:r>
            </a:p>
          </p:txBody>
        </p:sp>
        <p:sp>
          <p:nvSpPr>
            <p:cNvPr id="646" name="TextBox 645">
              <a:extLst>
                <a:ext uri="{FF2B5EF4-FFF2-40B4-BE49-F238E27FC236}">
                  <a16:creationId xmlns:a16="http://schemas.microsoft.com/office/drawing/2014/main" id="{128EBEDE-70C1-F940-04D2-802137C47315}"/>
                </a:ext>
              </a:extLst>
            </p:cNvPr>
            <p:cNvSpPr txBox="1"/>
            <p:nvPr/>
          </p:nvSpPr>
          <p:spPr>
            <a:xfrm>
              <a:off x="42756408" y="26149931"/>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sz="1800" dirty="0">
                  <a:effectLst/>
                  <a:latin typeface="Calibri" panose="020F0502020204030204" pitchFamily="34" charset="0"/>
                  <a:ea typeface="Calibri" panose="020F0502020204030204" pitchFamily="34" charset="0"/>
                  <a:cs typeface="Arial" panose="020B0604020202020204" pitchFamily="34" charset="0"/>
                </a:rPr>
                <a:t>50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43.20%</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99.88 </a:t>
              </a:r>
              <a:r>
                <a:rPr lang="el-GR" sz="1800" dirty="0">
                  <a:effectLst/>
                  <a:latin typeface="Calibri" panose="020F0502020204030204" pitchFamily="34" charset="0"/>
                  <a:ea typeface="Calibri" panose="020F0502020204030204" pitchFamily="34" charset="0"/>
                </a:rPr>
                <a:t>± 0.16% </a:t>
              </a:r>
              <a:r>
                <a:rPr lang="el-GR" sz="1800" dirty="0">
                  <a:effectLst/>
                  <a:latin typeface="Calibri" panose="020F0502020204030204" pitchFamily="34" charset="0"/>
                  <a:ea typeface="Calibri" panose="020F0502020204030204" pitchFamily="34" charset="0"/>
                  <a:cs typeface="Arial" panose="020B0604020202020204" pitchFamily="34" charset="0"/>
                </a:rPr>
                <a:t>και 50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74.43%</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99.77 </a:t>
              </a:r>
              <a:r>
                <a:rPr lang="el-GR" sz="1800" dirty="0">
                  <a:effectLst/>
                  <a:latin typeface="Calibri" panose="020F0502020204030204" pitchFamily="34" charset="0"/>
                  <a:ea typeface="Calibri" panose="020F0502020204030204" pitchFamily="34" charset="0"/>
                </a:rPr>
                <a:t>± 0.43%</a:t>
              </a:r>
            </a:p>
            <a:p>
              <a:pPr marL="285750" indent="-285750">
                <a:buFont typeface="Arial" panose="020B0604020202020204" pitchFamily="34" charset="0"/>
                <a:buChar char="•"/>
              </a:pPr>
              <a:r>
                <a:rPr lang="el-GR" dirty="0"/>
                <a:t>Παρεμφερείς τιμές 14</a:t>
              </a:r>
              <a:r>
                <a:rPr lang="el-GR" baseline="30000" dirty="0"/>
                <a:t>ης</a:t>
              </a:r>
              <a:r>
                <a:rPr lang="el-GR" dirty="0"/>
                <a:t>  ημέρας για </a:t>
              </a:r>
              <a:r>
                <a:rPr lang="en-US" dirty="0"/>
                <a:t>RH&lt;8</a:t>
              </a:r>
              <a:r>
                <a:rPr lang="el-GR" dirty="0"/>
                <a:t>5%</a:t>
              </a:r>
              <a:r>
                <a:rPr lang="en-US" dirty="0"/>
                <a:t>, </a:t>
              </a:r>
              <a:r>
                <a:rPr lang="el-GR" dirty="0"/>
                <a:t>ραγδαία αύξηση με μικρή μεταβολή της </a:t>
              </a:r>
              <a:r>
                <a:rPr lang="en-US" dirty="0"/>
                <a:t>RH </a:t>
              </a:r>
              <a:r>
                <a:rPr lang="el-GR" dirty="0"/>
                <a:t>για </a:t>
              </a:r>
              <a:r>
                <a:rPr lang="en-US" dirty="0"/>
                <a:t>RH&gt;92.31%</a:t>
              </a:r>
              <a:endParaRPr lang="el-GR" dirty="0"/>
            </a:p>
          </p:txBody>
        </p:sp>
        <p:sp>
          <p:nvSpPr>
            <p:cNvPr id="647" name="Ορθογώνιο: Στρογγύλεμα γωνιών 646">
              <a:extLst>
                <a:ext uri="{FF2B5EF4-FFF2-40B4-BE49-F238E27FC236}">
                  <a16:creationId xmlns:a16="http://schemas.microsoft.com/office/drawing/2014/main" id="{49CB0E8A-89DE-5819-07D6-8416B5E3A6F9}"/>
                </a:ext>
              </a:extLst>
            </p:cNvPr>
            <p:cNvSpPr/>
            <p:nvPr/>
          </p:nvSpPr>
          <p:spPr>
            <a:xfrm>
              <a:off x="45546717" y="26866159"/>
              <a:ext cx="6465914" cy="56912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Για απελευθέρωση &lt;20%: </a:t>
              </a:r>
              <a:r>
                <a:rPr lang="en-US" dirty="0"/>
                <a:t>RH&lt;92.31% </a:t>
              </a:r>
              <a:r>
                <a:rPr lang="el-GR" dirty="0"/>
                <a:t>για διάστημα ≥14 ημερών</a:t>
              </a:r>
            </a:p>
          </p:txBody>
        </p:sp>
        <p:sp>
          <p:nvSpPr>
            <p:cNvPr id="648" name="TextBox 647">
              <a:extLst>
                <a:ext uri="{FF2B5EF4-FFF2-40B4-BE49-F238E27FC236}">
                  <a16:creationId xmlns:a16="http://schemas.microsoft.com/office/drawing/2014/main" id="{940F30EC-0712-5DB7-5F2A-6E8456E742A5}"/>
                </a:ext>
              </a:extLst>
            </p:cNvPr>
            <p:cNvSpPr txBox="1"/>
            <p:nvPr/>
          </p:nvSpPr>
          <p:spPr>
            <a:xfrm>
              <a:off x="42472611" y="2149853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49" name="Ευθεία γραμμή σύνδεσης 648">
              <a:extLst>
                <a:ext uri="{FF2B5EF4-FFF2-40B4-BE49-F238E27FC236}">
                  <a16:creationId xmlns:a16="http://schemas.microsoft.com/office/drawing/2014/main" id="{116BE0AE-E995-3DB0-26F0-84D58436AAF0}"/>
                </a:ext>
              </a:extLst>
            </p:cNvPr>
            <p:cNvCxnSpPr>
              <a:cxnSpLocks/>
            </p:cNvCxnSpPr>
            <p:nvPr/>
          </p:nvCxnSpPr>
          <p:spPr>
            <a:xfrm>
              <a:off x="45893620" y="23877685"/>
              <a:ext cx="6319777"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50" name="TextBox 649">
              <a:extLst>
                <a:ext uri="{FF2B5EF4-FFF2-40B4-BE49-F238E27FC236}">
                  <a16:creationId xmlns:a16="http://schemas.microsoft.com/office/drawing/2014/main" id="{CD7D2389-9ACF-9BC8-0A91-BB1318C444F1}"/>
                </a:ext>
              </a:extLst>
            </p:cNvPr>
            <p:cNvSpPr txBox="1"/>
            <p:nvPr/>
          </p:nvSpPr>
          <p:spPr>
            <a:xfrm>
              <a:off x="45895441" y="23556917"/>
              <a:ext cx="674741" cy="369332"/>
            </a:xfrm>
            <a:prstGeom prst="rect">
              <a:avLst/>
            </a:prstGeom>
            <a:noFill/>
          </p:spPr>
          <p:txBody>
            <a:bodyPr wrap="square" rtlCol="0">
              <a:spAutoFit/>
            </a:bodyPr>
            <a:lstStyle/>
            <a:p>
              <a:r>
                <a:rPr lang="el-GR" dirty="0">
                  <a:solidFill>
                    <a:srgbClr val="FF0000"/>
                  </a:solidFill>
                </a:rPr>
                <a:t>80%</a:t>
              </a:r>
            </a:p>
          </p:txBody>
        </p:sp>
        <p:cxnSp>
          <p:nvCxnSpPr>
            <p:cNvPr id="651" name="Ευθεία γραμμή σύνδεσης 650">
              <a:extLst>
                <a:ext uri="{FF2B5EF4-FFF2-40B4-BE49-F238E27FC236}">
                  <a16:creationId xmlns:a16="http://schemas.microsoft.com/office/drawing/2014/main" id="{0E3F1515-ED23-C426-1A5C-789E8AE0ABAE}"/>
                </a:ext>
              </a:extLst>
            </p:cNvPr>
            <p:cNvCxnSpPr>
              <a:cxnSpLocks/>
            </p:cNvCxnSpPr>
            <p:nvPr/>
          </p:nvCxnSpPr>
          <p:spPr>
            <a:xfrm>
              <a:off x="51413374" y="22932493"/>
              <a:ext cx="0" cy="294502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52" name="TextBox 651">
              <a:extLst>
                <a:ext uri="{FF2B5EF4-FFF2-40B4-BE49-F238E27FC236}">
                  <a16:creationId xmlns:a16="http://schemas.microsoft.com/office/drawing/2014/main" id="{D4B6CA4F-6EDD-834C-0026-CEB1B70CE499}"/>
                </a:ext>
              </a:extLst>
            </p:cNvPr>
            <p:cNvSpPr txBox="1"/>
            <p:nvPr/>
          </p:nvSpPr>
          <p:spPr>
            <a:xfrm>
              <a:off x="51036167" y="25817204"/>
              <a:ext cx="922813" cy="369332"/>
            </a:xfrm>
            <a:prstGeom prst="rect">
              <a:avLst/>
            </a:prstGeom>
            <a:noFill/>
          </p:spPr>
          <p:txBody>
            <a:bodyPr wrap="square" rtlCol="0">
              <a:spAutoFit/>
            </a:bodyPr>
            <a:lstStyle/>
            <a:p>
              <a:r>
                <a:rPr lang="el-GR" dirty="0">
                  <a:solidFill>
                    <a:schemeClr val="accent1"/>
                  </a:solidFill>
                </a:rPr>
                <a:t>92.31%</a:t>
              </a:r>
            </a:p>
          </p:txBody>
        </p:sp>
      </p:grpSp>
      <p:grpSp>
        <p:nvGrpSpPr>
          <p:cNvPr id="656" name="Ομάδα 655">
            <a:extLst>
              <a:ext uri="{FF2B5EF4-FFF2-40B4-BE49-F238E27FC236}">
                <a16:creationId xmlns:a16="http://schemas.microsoft.com/office/drawing/2014/main" id="{BD061F45-EB64-806E-7B0C-B9890776089D}"/>
              </a:ext>
            </a:extLst>
          </p:cNvPr>
          <p:cNvGrpSpPr/>
          <p:nvPr/>
        </p:nvGrpSpPr>
        <p:grpSpPr>
          <a:xfrm>
            <a:off x="12196240" y="95199"/>
            <a:ext cx="12265298" cy="6852711"/>
            <a:chOff x="-56874145" y="-18592801"/>
            <a:chExt cx="12265298" cy="6852711"/>
          </a:xfrm>
        </p:grpSpPr>
        <p:grpSp>
          <p:nvGrpSpPr>
            <p:cNvPr id="657" name="Ομάδα 656">
              <a:extLst>
                <a:ext uri="{FF2B5EF4-FFF2-40B4-BE49-F238E27FC236}">
                  <a16:creationId xmlns:a16="http://schemas.microsoft.com/office/drawing/2014/main" id="{91330DC8-7A20-6B91-57E1-72270A147027}"/>
                </a:ext>
              </a:extLst>
            </p:cNvPr>
            <p:cNvGrpSpPr/>
            <p:nvPr/>
          </p:nvGrpSpPr>
          <p:grpSpPr>
            <a:xfrm>
              <a:off x="-56874145" y="-18592801"/>
              <a:ext cx="12192000" cy="6852711"/>
              <a:chOff x="12647813" y="14320657"/>
              <a:chExt cx="12192000" cy="6852711"/>
            </a:xfrm>
          </p:grpSpPr>
          <p:sp>
            <p:nvSpPr>
              <p:cNvPr id="669" name="Ορθογώνιο 668">
                <a:extLst>
                  <a:ext uri="{FF2B5EF4-FFF2-40B4-BE49-F238E27FC236}">
                    <a16:creationId xmlns:a16="http://schemas.microsoft.com/office/drawing/2014/main" id="{C1D14C8D-9E7A-85D0-CF45-9AEC376C11A3}"/>
                  </a:ext>
                </a:extLst>
              </p:cNvPr>
              <p:cNvSpPr/>
              <p:nvPr/>
            </p:nvSpPr>
            <p:spPr>
              <a:xfrm>
                <a:off x="12647813" y="14915621"/>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70" name="TextBox 669">
                <a:extLst>
                  <a:ext uri="{FF2B5EF4-FFF2-40B4-BE49-F238E27FC236}">
                    <a16:creationId xmlns:a16="http://schemas.microsoft.com/office/drawing/2014/main" id="{1045662F-73DB-3FDA-41FC-81F8527767E2}"/>
                  </a:ext>
                </a:extLst>
              </p:cNvPr>
              <p:cNvSpPr txBox="1"/>
              <p:nvPr/>
            </p:nvSpPr>
            <p:spPr>
              <a:xfrm>
                <a:off x="12813396" y="15018648"/>
                <a:ext cx="12005208"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Διατηρησιμότητα-Καρβακρόλη</a:t>
                </a:r>
              </a:p>
            </p:txBody>
          </p:sp>
          <p:sp>
            <p:nvSpPr>
              <p:cNvPr id="671" name="Ορθογώνιο 670">
                <a:extLst>
                  <a:ext uri="{FF2B5EF4-FFF2-40B4-BE49-F238E27FC236}">
                    <a16:creationId xmlns:a16="http://schemas.microsoft.com/office/drawing/2014/main" id="{68AFC239-CE4E-13A6-5D36-9BDA4C435A9D}"/>
                  </a:ext>
                </a:extLst>
              </p:cNvPr>
              <p:cNvSpPr/>
              <p:nvPr/>
            </p:nvSpPr>
            <p:spPr>
              <a:xfrm>
                <a:off x="12647813" y="14320657"/>
                <a:ext cx="814220" cy="615319"/>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Α</a:t>
                </a:r>
              </a:p>
            </p:txBody>
          </p:sp>
        </p:grpSp>
        <mc:AlternateContent xmlns:mc="http://schemas.openxmlformats.org/markup-compatibility/2006" xmlns:a14="http://schemas.microsoft.com/office/drawing/2010/main">
          <mc:Choice Requires="a14">
            <p:sp>
              <p:nvSpPr>
                <p:cNvPr id="658" name="Ορθογώνιο: Στρογγύλεμα γωνιών 657">
                  <a:extLst>
                    <a:ext uri="{FF2B5EF4-FFF2-40B4-BE49-F238E27FC236}">
                      <a16:creationId xmlns:a16="http://schemas.microsoft.com/office/drawing/2014/main" id="{111DBCA0-80E9-D609-AC94-9D0CE744FFCF}"/>
                    </a:ext>
                  </a:extLst>
                </p:cNvPr>
                <p:cNvSpPr/>
                <p:nvPr/>
              </p:nvSpPr>
              <p:spPr>
                <a:xfrm>
                  <a:off x="-53331507" y="-14242173"/>
                  <a:ext cx="5398791" cy="56912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14:m>
                    <m:oMath xmlns:m="http://schemas.openxmlformats.org/officeDocument/2006/math">
                      <m:r>
                        <m:rPr>
                          <m:sty m:val="p"/>
                        </m:rPr>
                        <a:rPr lang="el-GR" smtClean="0">
                          <a:latin typeface="Cambria Math" panose="02040503050406030204" pitchFamily="18" charset="0"/>
                          <a:ea typeface="Calibri" panose="020F0502020204030204" pitchFamily="34" charset="0"/>
                          <a:cs typeface="Calibri" panose="020F0502020204030204" pitchFamily="34" charset="0"/>
                        </a:rPr>
                        <m:t>Ε</m:t>
                      </m:r>
                      <m:r>
                        <m:rPr>
                          <m:sty m:val="p"/>
                        </m:rPr>
                        <a:rPr lang="el-GR" b="0" i="0" smtClean="0">
                          <a:latin typeface="Cambria Math" panose="02040503050406030204" pitchFamily="18" charset="0"/>
                          <a:ea typeface="Calibri" panose="020F0502020204030204" pitchFamily="34" charset="0"/>
                          <a:cs typeface="Calibri" panose="020F0502020204030204" pitchFamily="34" charset="0"/>
                        </a:rPr>
                        <m:t>νθυλακωμένη</m:t>
                      </m:r>
                      <m:r>
                        <a:rPr lang="el-GR" sz="1800" smtClean="0">
                          <a:effectLst/>
                          <a:latin typeface="Cambria Math" panose="02040503050406030204" pitchFamily="18" charset="0"/>
                          <a:ea typeface="Calibri" panose="020F0502020204030204" pitchFamily="34" charset="0"/>
                          <a:cs typeface="Calibri" panose="020F0502020204030204" pitchFamily="34" charset="0"/>
                        </a:rPr>
                        <m:t> </m:t>
                      </m:r>
                      <m:r>
                        <m:rPr>
                          <m:sty m:val="p"/>
                        </m:rPr>
                        <a:rPr lang="el-GR" sz="1800" smtClean="0">
                          <a:effectLst/>
                          <a:latin typeface="Cambria Math" panose="02040503050406030204" pitchFamily="18" charset="0"/>
                          <a:ea typeface="Calibri" panose="020F0502020204030204" pitchFamily="34" charset="0"/>
                          <a:cs typeface="Calibri" panose="020F0502020204030204" pitchFamily="34" charset="0"/>
                        </a:rPr>
                        <m:t>Καρβακρόλης</m:t>
                      </m:r>
                      <m:r>
                        <a:rPr lang="el-GR" sz="1800" smtClean="0">
                          <a:effectLst/>
                          <a:latin typeface="Cambria Math" panose="02040503050406030204" pitchFamily="18" charset="0"/>
                          <a:ea typeface="Calibri" panose="020F0502020204030204" pitchFamily="34" charset="0"/>
                          <a:cs typeface="Calibri" panose="020F0502020204030204" pitchFamily="34" charset="0"/>
                        </a:rPr>
                        <m:t> </m:t>
                      </m:r>
                      <m:d>
                        <m:dPr>
                          <m:ctrlPr>
                            <a:rPr lang="el-GR" i="1">
                              <a:effectLst/>
                              <a:latin typeface="Cambria Math" panose="02040503050406030204" pitchFamily="18" charset="0"/>
                              <a:cs typeface="Calibri" panose="020F0502020204030204" pitchFamily="34" charset="0"/>
                            </a:rPr>
                          </m:ctrlPr>
                        </m:dPr>
                        <m:e>
                          <m:r>
                            <a:rPr lang="el-GR" sz="1800">
                              <a:effectLst/>
                              <a:latin typeface="Cambria Math" panose="02040503050406030204" pitchFamily="18" charset="0"/>
                              <a:ea typeface="Calibri" panose="020F0502020204030204" pitchFamily="34" charset="0"/>
                              <a:cs typeface="Calibri" panose="020F0502020204030204" pitchFamily="34" charset="0"/>
                            </a:rPr>
                            <m:t>%</m:t>
                          </m:r>
                        </m:e>
                      </m:d>
                      <m:r>
                        <a:rPr lang="el-GR" sz="1800">
                          <a:effectLst/>
                          <a:latin typeface="Cambria Math" panose="02040503050406030204" pitchFamily="18" charset="0"/>
                          <a:ea typeface="Calibri" panose="020F0502020204030204" pitchFamily="34" charset="0"/>
                          <a:cs typeface="Calibri" panose="020F0502020204030204" pitchFamily="34" charset="0"/>
                        </a:rPr>
                        <m:t>=</m:t>
                      </m:r>
                      <m:f>
                        <m:fPr>
                          <m:ctrlPr>
                            <a:rPr lang="el-GR" i="1">
                              <a:effectLst/>
                              <a:latin typeface="Cambria Math" panose="02040503050406030204" pitchFamily="18" charset="0"/>
                              <a:cs typeface="Calibri" panose="020F0502020204030204" pitchFamily="34" charset="0"/>
                            </a:rPr>
                          </m:ctrlPr>
                        </m:fPr>
                        <m:num>
                          <m:sSub>
                            <m:sSubPr>
                              <m:ctrlPr>
                                <a:rPr lang="el-GR" i="1">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t</m:t>
                              </m:r>
                            </m:sub>
                          </m:sSub>
                        </m:num>
                        <m:den>
                          <m:sSub>
                            <m:sSubPr>
                              <m:ctrlPr>
                                <a:rPr lang="el-GR" i="1">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den>
                      </m:f>
                      <m:r>
                        <a:rPr lang="el-GR" sz="1800">
                          <a:effectLst/>
                          <a:latin typeface="Cambria Math" panose="02040503050406030204" pitchFamily="18" charset="0"/>
                          <a:ea typeface="Times New Roman" panose="02020603050405020304" pitchFamily="18" charset="0"/>
                          <a:cs typeface="Calibri" panose="020F0502020204030204" pitchFamily="34" charset="0"/>
                        </a:rPr>
                        <m:t> ×1</m:t>
                      </m:r>
                      <m:r>
                        <a:rPr lang="el-GR" sz="1800" i="1">
                          <a:effectLst/>
                          <a:latin typeface="Cambria Math" panose="02040503050406030204" pitchFamily="18" charset="0"/>
                          <a:ea typeface="Times New Roman" panose="02020603050405020304" pitchFamily="18" charset="0"/>
                          <a:cs typeface="Calibri" panose="020F0502020204030204" pitchFamily="34" charset="0"/>
                        </a:rPr>
                        <m:t>00</m:t>
                      </m:r>
                    </m:oMath>
                  </a14:m>
                  <a:r>
                    <a:rPr lang="el-GR" sz="1800" dirty="0">
                      <a:effectLst/>
                      <a:latin typeface="Calibri" panose="020F0502020204030204" pitchFamily="34" charset="0"/>
                      <a:ea typeface="Times New Roman" panose="02020603050405020304" pitchFamily="18" charset="0"/>
                    </a:rPr>
                    <a:t> </a:t>
                  </a:r>
                  <a:endParaRPr lang="el-GR" dirty="0"/>
                </a:p>
              </p:txBody>
            </p:sp>
          </mc:Choice>
          <mc:Fallback xmlns="">
            <p:sp>
              <p:nvSpPr>
                <p:cNvPr id="658" name="Ορθογώνιο: Στρογγύλεμα γωνιών 657">
                  <a:extLst>
                    <a:ext uri="{FF2B5EF4-FFF2-40B4-BE49-F238E27FC236}">
                      <a16:creationId xmlns:a16="http://schemas.microsoft.com/office/drawing/2014/main" id="{111DBCA0-80E9-D609-AC94-9D0CE744FFCF}"/>
                    </a:ext>
                  </a:extLst>
                </p:cNvPr>
                <p:cNvSpPr>
                  <a:spLocks noRot="1" noChangeAspect="1" noMove="1" noResize="1" noEditPoints="1" noAdjustHandles="1" noChangeArrowheads="1" noChangeShapeType="1" noTextEdit="1"/>
                </p:cNvSpPr>
                <p:nvPr/>
              </p:nvSpPr>
              <p:spPr>
                <a:xfrm>
                  <a:off x="-53331507" y="-14242173"/>
                  <a:ext cx="5398791" cy="569126"/>
                </a:xfrm>
                <a:prstGeom prst="roundRect">
                  <a:avLst/>
                </a:prstGeom>
                <a:blipFill>
                  <a:blip r:embed="rId16"/>
                  <a:stretch>
                    <a:fillRect/>
                  </a:stretch>
                </a:blipFill>
              </p:spPr>
              <p:txBody>
                <a:bodyPr/>
                <a:lstStyle/>
                <a:p>
                  <a:r>
                    <a:rPr lang="el-GR">
                      <a:noFill/>
                    </a:rPr>
                    <a:t> </a:t>
                  </a:r>
                </a:p>
              </p:txBody>
            </p:sp>
          </mc:Fallback>
        </mc:AlternateContent>
        <p:sp>
          <p:nvSpPr>
            <p:cNvPr id="659" name="TextBox 658">
              <a:extLst>
                <a:ext uri="{FF2B5EF4-FFF2-40B4-BE49-F238E27FC236}">
                  <a16:creationId xmlns:a16="http://schemas.microsoft.com/office/drawing/2014/main" id="{7CEAAA05-E4BD-79D8-BB50-4435522C35CB}"/>
                </a:ext>
              </a:extLst>
            </p:cNvPr>
            <p:cNvSpPr txBox="1"/>
            <p:nvPr/>
          </p:nvSpPr>
          <p:spPr>
            <a:xfrm>
              <a:off x="-56655378" y="-13426252"/>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Αύξηση της θερμοκρασίας επηρεάζει ταχύτητα φαινομένου, όχι τελική τιμή απελευθέρωσης</a:t>
              </a:r>
              <a:r>
                <a:rPr lang="en-US" dirty="0"/>
                <a:t>.</a:t>
              </a:r>
              <a:endParaRPr lang="el-GR" dirty="0"/>
            </a:p>
            <a:p>
              <a:pPr marL="285750" indent="-285750">
                <a:buFont typeface="Arial" panose="020B0604020202020204" pitchFamily="34" charset="0"/>
                <a:buChar char="•"/>
              </a:pPr>
              <a:r>
                <a:rPr lang="el-GR" dirty="0"/>
                <a:t>Αύξηση της </a:t>
              </a:r>
              <a:r>
                <a:rPr lang="en-US" dirty="0"/>
                <a:t>RH </a:t>
              </a:r>
              <a:r>
                <a:rPr lang="el-GR" dirty="0"/>
                <a:t>οδηγεί σε αυξημένη απελευθέρωση του ελαίου</a:t>
              </a:r>
              <a:r>
                <a:rPr lang="en-US" dirty="0"/>
                <a:t>.</a:t>
              </a:r>
              <a:endParaRPr lang="el-GR" dirty="0"/>
            </a:p>
          </p:txBody>
        </p:sp>
        <p:sp>
          <p:nvSpPr>
            <p:cNvPr id="660" name="TextBox 659">
              <a:extLst>
                <a:ext uri="{FF2B5EF4-FFF2-40B4-BE49-F238E27FC236}">
                  <a16:creationId xmlns:a16="http://schemas.microsoft.com/office/drawing/2014/main" id="{062905D6-E51A-6B54-CB88-1D509A9E18C2}"/>
                </a:ext>
              </a:extLst>
            </p:cNvPr>
            <p:cNvSpPr txBox="1"/>
            <p:nvPr/>
          </p:nvSpPr>
          <p:spPr>
            <a:xfrm>
              <a:off x="-56801411" y="-18025112"/>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27</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661" name="TextBox 660">
                  <a:extLst>
                    <a:ext uri="{FF2B5EF4-FFF2-40B4-BE49-F238E27FC236}">
                      <a16:creationId xmlns:a16="http://schemas.microsoft.com/office/drawing/2014/main" id="{45C7BF93-C36D-FC70-A541-ED066D0188F6}"/>
                    </a:ext>
                  </a:extLst>
                </p:cNvPr>
                <p:cNvSpPr txBox="1"/>
                <p:nvPr/>
              </p:nvSpPr>
              <p:spPr>
                <a:xfrm>
                  <a:off x="-48511436" y="-14747086"/>
                  <a:ext cx="3762306" cy="381515"/>
                </a:xfrm>
                <a:prstGeom prst="rect">
                  <a:avLst/>
                </a:prstGeom>
                <a:solidFill>
                  <a:srgbClr val="A4CE88"/>
                </a:solidFill>
              </p:spPr>
              <p:txBody>
                <a:bodyPr wrap="square" rtlCol="0">
                  <a:spAutoFit/>
                </a:bodyPr>
                <a:lstStyle/>
                <a:p>
                  <a:r>
                    <a:rPr lang="el-GR" dirty="0">
                      <a:solidFill>
                        <a:schemeClr val="dk1"/>
                      </a:solidFill>
                      <a:latin typeface="Calibri" panose="020F0502020204030204" pitchFamily="34" charset="0"/>
                      <a:ea typeface="Calibri" panose="020F0502020204030204" pitchFamily="34" charset="0"/>
                      <a:cs typeface="Arial" panose="020B0604020202020204" pitchFamily="34" charset="0"/>
                    </a:rPr>
                    <a:t>Συνθήκη Διατηρησιμότητας: 80% </a:t>
                  </a:r>
                  <a14:m>
                    <m:oMath xmlns:m="http://schemas.openxmlformats.org/officeDocument/2006/math">
                      <m:sSub>
                        <m:sSubPr>
                          <m:ctrlPr>
                            <a:rPr lang="el-GR" i="1" smtClean="0">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oMath>
                  </a14:m>
                  <a:endParaRPr lang="el-GR" dirty="0">
                    <a:solidFill>
                      <a:schemeClr val="dk1"/>
                    </a:solidFill>
                  </a:endParaRPr>
                </a:p>
              </p:txBody>
            </p:sp>
          </mc:Choice>
          <mc:Fallback xmlns="">
            <p:sp>
              <p:nvSpPr>
                <p:cNvPr id="661" name="TextBox 660">
                  <a:extLst>
                    <a:ext uri="{FF2B5EF4-FFF2-40B4-BE49-F238E27FC236}">
                      <a16:creationId xmlns:a16="http://schemas.microsoft.com/office/drawing/2014/main" id="{45C7BF93-C36D-FC70-A541-ED066D0188F6}"/>
                    </a:ext>
                  </a:extLst>
                </p:cNvPr>
                <p:cNvSpPr txBox="1">
                  <a:spLocks noRot="1" noChangeAspect="1" noMove="1" noResize="1" noEditPoints="1" noAdjustHandles="1" noChangeArrowheads="1" noChangeShapeType="1" noTextEdit="1"/>
                </p:cNvSpPr>
                <p:nvPr/>
              </p:nvSpPr>
              <p:spPr>
                <a:xfrm>
                  <a:off x="-48511436" y="-14747086"/>
                  <a:ext cx="3762306" cy="381515"/>
                </a:xfrm>
                <a:prstGeom prst="rect">
                  <a:avLst/>
                </a:prstGeom>
                <a:blipFill>
                  <a:blip r:embed="rId17"/>
                  <a:stretch>
                    <a:fillRect l="-1459" t="-6349" b="-22222"/>
                  </a:stretch>
                </a:blipFill>
              </p:spPr>
              <p:txBody>
                <a:bodyPr/>
                <a:lstStyle/>
                <a:p>
                  <a:r>
                    <a:rPr lang="el-GR">
                      <a:noFill/>
                    </a:rPr>
                    <a:t> </a:t>
                  </a:r>
                </a:p>
              </p:txBody>
            </p:sp>
          </mc:Fallback>
        </mc:AlternateContent>
        <p:grpSp>
          <p:nvGrpSpPr>
            <p:cNvPr id="662" name="Ομάδα 661">
              <a:extLst>
                <a:ext uri="{FF2B5EF4-FFF2-40B4-BE49-F238E27FC236}">
                  <a16:creationId xmlns:a16="http://schemas.microsoft.com/office/drawing/2014/main" id="{ED176605-381E-7D22-2D40-30400345F82F}"/>
                </a:ext>
              </a:extLst>
            </p:cNvPr>
            <p:cNvGrpSpPr/>
            <p:nvPr/>
          </p:nvGrpSpPr>
          <p:grpSpPr>
            <a:xfrm>
              <a:off x="-56801411" y="-17178200"/>
              <a:ext cx="12046531" cy="2411070"/>
              <a:chOff x="-35953091" y="24578913"/>
              <a:chExt cx="12298900" cy="2368559"/>
            </a:xfrm>
          </p:grpSpPr>
          <p:pic>
            <p:nvPicPr>
              <p:cNvPr id="665" name="Εικόνα 664">
                <a:extLst>
                  <a:ext uri="{FF2B5EF4-FFF2-40B4-BE49-F238E27FC236}">
                    <a16:creationId xmlns:a16="http://schemas.microsoft.com/office/drawing/2014/main" id="{2A0B90E2-52EB-C7C2-121D-C264C16F40DE}"/>
                  </a:ext>
                </a:extLst>
              </p:cNvPr>
              <p:cNvPicPr>
                <a:picLocks noChangeAspect="1"/>
              </p:cNvPicPr>
              <p:nvPr/>
            </p:nvPicPr>
            <p:blipFill>
              <a:blip r:embed="rId18"/>
              <a:stretch>
                <a:fillRect/>
              </a:stretch>
            </p:blipFill>
            <p:spPr>
              <a:xfrm>
                <a:off x="-26902535" y="24578913"/>
                <a:ext cx="3248344" cy="2368559"/>
              </a:xfrm>
              <a:prstGeom prst="rect">
                <a:avLst/>
              </a:prstGeom>
            </p:spPr>
          </p:pic>
          <p:pic>
            <p:nvPicPr>
              <p:cNvPr id="666" name="Εικόνα 665">
                <a:extLst>
                  <a:ext uri="{FF2B5EF4-FFF2-40B4-BE49-F238E27FC236}">
                    <a16:creationId xmlns:a16="http://schemas.microsoft.com/office/drawing/2014/main" id="{F637B9D0-E9D0-EA54-6620-F847DFA164F9}"/>
                  </a:ext>
                </a:extLst>
              </p:cNvPr>
              <p:cNvPicPr>
                <a:picLocks noChangeAspect="1"/>
              </p:cNvPicPr>
              <p:nvPr/>
            </p:nvPicPr>
            <p:blipFill>
              <a:blip r:embed="rId19"/>
              <a:stretch>
                <a:fillRect/>
              </a:stretch>
            </p:blipFill>
            <p:spPr>
              <a:xfrm>
                <a:off x="-29919387" y="24578914"/>
                <a:ext cx="3248344" cy="2368558"/>
              </a:xfrm>
              <a:prstGeom prst="rect">
                <a:avLst/>
              </a:prstGeom>
            </p:spPr>
          </p:pic>
          <p:pic>
            <p:nvPicPr>
              <p:cNvPr id="667" name="Εικόνα 666">
                <a:extLst>
                  <a:ext uri="{FF2B5EF4-FFF2-40B4-BE49-F238E27FC236}">
                    <a16:creationId xmlns:a16="http://schemas.microsoft.com/office/drawing/2014/main" id="{F6CA0D0E-EE25-1314-9299-B577522BB04E}"/>
                  </a:ext>
                </a:extLst>
              </p:cNvPr>
              <p:cNvPicPr>
                <a:picLocks noChangeAspect="1"/>
              </p:cNvPicPr>
              <p:nvPr/>
            </p:nvPicPr>
            <p:blipFill>
              <a:blip r:embed="rId20"/>
              <a:stretch>
                <a:fillRect/>
              </a:stretch>
            </p:blipFill>
            <p:spPr>
              <a:xfrm>
                <a:off x="-32936239" y="24578915"/>
                <a:ext cx="3248344" cy="2368556"/>
              </a:xfrm>
              <a:prstGeom prst="rect">
                <a:avLst/>
              </a:prstGeom>
            </p:spPr>
          </p:pic>
          <p:pic>
            <p:nvPicPr>
              <p:cNvPr id="668" name="Εικόνα 667">
                <a:extLst>
                  <a:ext uri="{FF2B5EF4-FFF2-40B4-BE49-F238E27FC236}">
                    <a16:creationId xmlns:a16="http://schemas.microsoft.com/office/drawing/2014/main" id="{8829C69D-0B3F-97C2-869F-D91CB291DF62}"/>
                  </a:ext>
                </a:extLst>
              </p:cNvPr>
              <p:cNvPicPr>
                <a:picLocks noChangeAspect="1"/>
              </p:cNvPicPr>
              <p:nvPr/>
            </p:nvPicPr>
            <p:blipFill>
              <a:blip r:embed="rId21"/>
              <a:stretch>
                <a:fillRect/>
              </a:stretch>
            </p:blipFill>
            <p:spPr>
              <a:xfrm>
                <a:off x="-35953091" y="24578915"/>
                <a:ext cx="3248344" cy="2368557"/>
              </a:xfrm>
              <a:prstGeom prst="rect">
                <a:avLst/>
              </a:prstGeom>
            </p:spPr>
          </p:pic>
        </p:grpSp>
        <p:cxnSp>
          <p:nvCxnSpPr>
            <p:cNvPr id="663" name="Ευθεία γραμμή σύνδεσης 662">
              <a:extLst>
                <a:ext uri="{FF2B5EF4-FFF2-40B4-BE49-F238E27FC236}">
                  <a16:creationId xmlns:a16="http://schemas.microsoft.com/office/drawing/2014/main" id="{ED44F87E-A0B2-E13B-8075-06F7CA769AD4}"/>
                </a:ext>
              </a:extLst>
            </p:cNvPr>
            <p:cNvCxnSpPr>
              <a:cxnSpLocks/>
            </p:cNvCxnSpPr>
            <p:nvPr/>
          </p:nvCxnSpPr>
          <p:spPr>
            <a:xfrm>
              <a:off x="-56533992" y="-16231508"/>
              <a:ext cx="11656068"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64" name="TextBox 663">
              <a:extLst>
                <a:ext uri="{FF2B5EF4-FFF2-40B4-BE49-F238E27FC236}">
                  <a16:creationId xmlns:a16="http://schemas.microsoft.com/office/drawing/2014/main" id="{3F25F2E2-1B69-1A45-55AF-B7381A84CD05}"/>
                </a:ext>
              </a:extLst>
            </p:cNvPr>
            <p:cNvSpPr txBox="1"/>
            <p:nvPr/>
          </p:nvSpPr>
          <p:spPr>
            <a:xfrm>
              <a:off x="-56558940" y="-16276657"/>
              <a:ext cx="677309" cy="369332"/>
            </a:xfrm>
            <a:prstGeom prst="rect">
              <a:avLst/>
            </a:prstGeom>
            <a:noFill/>
          </p:spPr>
          <p:txBody>
            <a:bodyPr wrap="square" rtlCol="0">
              <a:spAutoFit/>
            </a:bodyPr>
            <a:lstStyle/>
            <a:p>
              <a:r>
                <a:rPr lang="el-GR" dirty="0">
                  <a:solidFill>
                    <a:srgbClr val="FF0000"/>
                  </a:solidFill>
                </a:rPr>
                <a:t>80%</a:t>
              </a:r>
            </a:p>
          </p:txBody>
        </p:sp>
      </p:grpSp>
    </p:spTree>
    <p:extLst>
      <p:ext uri="{BB962C8B-B14F-4D97-AF65-F5344CB8AC3E}">
        <p14:creationId xmlns:p14="http://schemas.microsoft.com/office/powerpoint/2010/main" val="24505048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561" name="TextBox 560">
            <a:extLst>
              <a:ext uri="{FF2B5EF4-FFF2-40B4-BE49-F238E27FC236}">
                <a16:creationId xmlns:a16="http://schemas.microsoft.com/office/drawing/2014/main" id="{18317C19-E9C7-B835-E8B6-9F688FB0FEB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627" name="Ομάδα 626">
            <a:extLst>
              <a:ext uri="{FF2B5EF4-FFF2-40B4-BE49-F238E27FC236}">
                <a16:creationId xmlns:a16="http://schemas.microsoft.com/office/drawing/2014/main" id="{B290995E-7B4F-739C-462F-30F13BBB38A9}"/>
              </a:ext>
            </a:extLst>
          </p:cNvPr>
          <p:cNvGrpSpPr/>
          <p:nvPr/>
        </p:nvGrpSpPr>
        <p:grpSpPr>
          <a:xfrm>
            <a:off x="-12197366" y="-89908"/>
            <a:ext cx="12197366" cy="6947269"/>
            <a:chOff x="3001782" y="11095721"/>
            <a:chExt cx="12197366" cy="6947269"/>
          </a:xfrm>
        </p:grpSpPr>
        <p:sp>
          <p:nvSpPr>
            <p:cNvPr id="628" name="Ορθογώνιο 627">
              <a:extLst>
                <a:ext uri="{FF2B5EF4-FFF2-40B4-BE49-F238E27FC236}">
                  <a16:creationId xmlns:a16="http://schemas.microsoft.com/office/drawing/2014/main" id="{D0C17CC4-7C4F-21C2-8C6C-CEA31FE29BB0}"/>
                </a:ext>
              </a:extLst>
            </p:cNvPr>
            <p:cNvSpPr/>
            <p:nvPr/>
          </p:nvSpPr>
          <p:spPr>
            <a:xfrm>
              <a:off x="3001782" y="11785243"/>
              <a:ext cx="12192000" cy="6257747"/>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29" name="TextBox 628">
              <a:extLst>
                <a:ext uri="{FF2B5EF4-FFF2-40B4-BE49-F238E27FC236}">
                  <a16:creationId xmlns:a16="http://schemas.microsoft.com/office/drawing/2014/main" id="{A646B70E-2FC0-EF8B-0E98-0FD5D8307DCC}"/>
                </a:ext>
              </a:extLst>
            </p:cNvPr>
            <p:cNvSpPr txBox="1"/>
            <p:nvPr/>
          </p:nvSpPr>
          <p:spPr>
            <a:xfrm>
              <a:off x="3007148" y="11887230"/>
              <a:ext cx="12192000" cy="707886"/>
            </a:xfrm>
            <a:prstGeom prst="rect">
              <a:avLst/>
            </a:prstGeom>
            <a:solidFill>
              <a:srgbClr val="669E40"/>
            </a:solidFill>
          </p:spPr>
          <p:txBody>
            <a:bodyPr wrap="square" rtlCol="0">
              <a:spAutoFit/>
            </a:bodyPr>
            <a:lstStyle/>
            <a:p>
              <a:pPr algn="ctr"/>
              <a:r>
                <a:rPr lang="el-GR" sz="4000" i="1" dirty="0">
                  <a:ln>
                    <a:solidFill>
                      <a:srgbClr val="FFC000"/>
                    </a:solidFill>
                  </a:ln>
                  <a:solidFill>
                    <a:srgbClr val="FFC000"/>
                  </a:solidFill>
                  <a:latin typeface="Calibri" panose="020F0502020204030204"/>
                </a:rPr>
                <a:t>2 Αναλογία και </a:t>
              </a:r>
              <a:r>
                <a:rPr lang="en-US" sz="4000" i="1" dirty="0">
                  <a:ln>
                    <a:solidFill>
                      <a:srgbClr val="FFC000"/>
                    </a:solidFill>
                  </a:ln>
                  <a:solidFill>
                    <a:srgbClr val="FFC000"/>
                  </a:solidFill>
                  <a:latin typeface="Calibri" panose="020F0502020204030204"/>
                </a:rPr>
                <a:t>HPH</a:t>
              </a:r>
              <a:r>
                <a:rPr lang="el-GR" sz="4000" i="1" dirty="0">
                  <a:ln>
                    <a:solidFill>
                      <a:srgbClr val="FFC000"/>
                    </a:solidFill>
                  </a:ln>
                  <a:solidFill>
                    <a:srgbClr val="FFC000"/>
                  </a:solidFill>
                  <a:latin typeface="Calibri" panose="020F0502020204030204"/>
                </a:rPr>
                <a:t>-Λυκοπένιο</a:t>
              </a:r>
            </a:p>
          </p:txBody>
        </p:sp>
        <p:sp>
          <p:nvSpPr>
            <p:cNvPr id="630" name="Ορθογώνιο 629">
              <a:extLst>
                <a:ext uri="{FF2B5EF4-FFF2-40B4-BE49-F238E27FC236}">
                  <a16:creationId xmlns:a16="http://schemas.microsoft.com/office/drawing/2014/main" id="{E729A236-3807-5E3F-9089-CF5F96E526A8}"/>
                </a:ext>
              </a:extLst>
            </p:cNvPr>
            <p:cNvSpPr/>
            <p:nvPr/>
          </p:nvSpPr>
          <p:spPr>
            <a:xfrm>
              <a:off x="5371742" y="11095721"/>
              <a:ext cx="814220" cy="716454"/>
            </a:xfrm>
            <a:prstGeom prst="rect">
              <a:avLst/>
            </a:prstGeom>
            <a:solidFill>
              <a:srgbClr val="669E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sp>
          <p:nvSpPr>
            <p:cNvPr id="631" name="TextBox 630">
              <a:extLst>
                <a:ext uri="{FF2B5EF4-FFF2-40B4-BE49-F238E27FC236}">
                  <a16:creationId xmlns:a16="http://schemas.microsoft.com/office/drawing/2014/main" id="{F59A6E92-631F-E893-2594-253B4FCF07DD}"/>
                </a:ext>
              </a:extLst>
            </p:cNvPr>
            <p:cNvSpPr txBox="1"/>
            <p:nvPr/>
          </p:nvSpPr>
          <p:spPr>
            <a:xfrm>
              <a:off x="5969318" y="12480770"/>
              <a:ext cx="6278392" cy="369332"/>
            </a:xfrm>
            <a:prstGeom prst="rect">
              <a:avLst/>
            </a:prstGeom>
            <a:noFill/>
          </p:spPr>
          <p:txBody>
            <a:bodyPr wrap="square" rtlCol="0">
              <a:spAutoFit/>
            </a:bodyPr>
            <a:lstStyle/>
            <a:p>
              <a:pPr algn="ctr"/>
              <a:r>
                <a:rPr lang="el-GR" b="1" u="sng" dirty="0"/>
                <a:t>Βέλτιστες συνθήκες όπως</a:t>
              </a:r>
              <a:r>
                <a:rPr lang="en-US" b="1" u="sng" dirty="0"/>
                <a:t> </a:t>
              </a:r>
              <a:r>
                <a:rPr lang="el-GR" b="1" u="sng" dirty="0"/>
                <a:t>παρατηρήθηκαν στα 2 περάσματα</a:t>
              </a:r>
            </a:p>
          </p:txBody>
        </p:sp>
        <p:sp>
          <p:nvSpPr>
            <p:cNvPr id="632" name="Ορθογώνιο: Στρογγύλεμα γωνιών 631">
              <a:extLst>
                <a:ext uri="{FF2B5EF4-FFF2-40B4-BE49-F238E27FC236}">
                  <a16:creationId xmlns:a16="http://schemas.microsoft.com/office/drawing/2014/main" id="{820A0B0B-2C73-F11E-2873-A308108EDCEF}"/>
                </a:ext>
              </a:extLst>
            </p:cNvPr>
            <p:cNvSpPr/>
            <p:nvPr/>
          </p:nvSpPr>
          <p:spPr>
            <a:xfrm>
              <a:off x="5424631" y="15919120"/>
              <a:ext cx="7408198" cy="71225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dirty="0"/>
                <a:t>Για 3/4-200/2 </a:t>
              </a:r>
              <a:r>
                <a:rPr lang="el-GR" u="sng" dirty="0"/>
                <a:t>Φορτίο</a:t>
              </a:r>
              <a:r>
                <a:rPr lang="el-GR" dirty="0"/>
                <a:t>: </a:t>
              </a:r>
              <a:r>
                <a:rPr lang="el-GR" b="1" dirty="0"/>
                <a:t>3.58 ± 0.05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24.28%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p>
            <a:p>
              <a:r>
                <a:rPr lang="el-GR" dirty="0">
                  <a:latin typeface="Calibri" panose="020F0502020204030204" pitchFamily="34" charset="0"/>
                  <a:ea typeface="Calibri" panose="020F0502020204030204" pitchFamily="34" charset="0"/>
                  <a:cs typeface="Arial" panose="020B0604020202020204" pitchFamily="34" charset="0"/>
                </a:rPr>
                <a:t>                             </a:t>
              </a: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66.39 </a:t>
              </a:r>
              <a:r>
                <a:rPr lang="el-GR" b="1" dirty="0"/>
                <a:t>± 0.64%</a:t>
              </a:r>
              <a:r>
                <a:rPr lang="el-GR" dirty="0"/>
                <a:t>, 20.11%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dirty="0"/>
                <a:t> </a:t>
              </a:r>
            </a:p>
          </p:txBody>
        </p:sp>
        <p:sp>
          <p:nvSpPr>
            <p:cNvPr id="633" name="TextBox 632">
              <a:extLst>
                <a:ext uri="{FF2B5EF4-FFF2-40B4-BE49-F238E27FC236}">
                  <a16:creationId xmlns:a16="http://schemas.microsoft.com/office/drawing/2014/main" id="{41416B46-CB5B-703F-9CBD-2EF17D3FE8AE}"/>
                </a:ext>
              </a:extLst>
            </p:cNvPr>
            <p:cNvSpPr txBox="1"/>
            <p:nvPr/>
          </p:nvSpPr>
          <p:spPr>
            <a:xfrm>
              <a:off x="3364635" y="16708946"/>
              <a:ext cx="11334559" cy="1200329"/>
            </a:xfrm>
            <a:prstGeom prst="rect">
              <a:avLst/>
            </a:prstGeom>
            <a:noFill/>
          </p:spPr>
          <p:txBody>
            <a:bodyPr wrap="square" rtlCol="0">
              <a:spAutoFit/>
            </a:bodyPr>
            <a:lstStyle/>
            <a:p>
              <a:pPr algn="ctr"/>
              <a:r>
                <a:rPr lang="el-GR" u="sng" dirty="0"/>
                <a:t>Σύγκριση με Βιβλιογραφία:</a:t>
              </a:r>
            </a:p>
            <a:p>
              <a:pPr marL="285750" indent="-285750">
                <a:buFont typeface="Arial" panose="020B0604020202020204" pitchFamily="34" charset="0"/>
                <a:buChar char="•"/>
              </a:pPr>
              <a:r>
                <a:rPr lang="el-GR" dirty="0"/>
                <a:t>Καθαρό Λυκοπένιο σε κύτταρα </a:t>
              </a:r>
              <a:r>
                <a:rPr lang="en-US" i="1" dirty="0"/>
                <a:t>Chlorella </a:t>
              </a:r>
              <a:r>
                <a:rPr lang="el-GR" dirty="0"/>
                <a:t>με χρήση </a:t>
              </a:r>
              <a:r>
                <a:rPr lang="en-US" dirty="0"/>
                <a:t>Tween80</a:t>
              </a:r>
              <a:r>
                <a:rPr lang="el-GR" dirty="0"/>
                <a:t>: 13.06 </a:t>
              </a:r>
              <a:r>
                <a:rPr lang="en-US" dirty="0"/>
                <a:t>mg/100mg, </a:t>
              </a:r>
              <a:r>
                <a:rPr lang="el-GR" dirty="0"/>
                <a:t>απόδοση 96.31% </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Pu</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&amp; </a:t>
              </a:r>
              <a:r>
                <a:rPr lang="el-GR"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Tang</a:t>
              </a:r>
              <a:r>
                <a:rPr lang="el-GR"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2017)</a:t>
              </a:r>
            </a:p>
            <a:p>
              <a:pPr marL="285750" indent="-285750">
                <a:buFont typeface="Arial" panose="020B0604020202020204" pitchFamily="34" charset="0"/>
                <a:buChar char="•"/>
              </a:pPr>
              <a:r>
                <a:rPr lang="el-GR" dirty="0">
                  <a:solidFill>
                    <a:srgbClr val="000000"/>
                  </a:solidFill>
                  <a:latin typeface="Calibri" panose="020F0502020204030204" pitchFamily="34" charset="0"/>
                  <a:cs typeface="Arial" panose="020B0604020202020204" pitchFamily="34" charset="0"/>
                </a:rPr>
                <a:t>Καθαρό β-καροτένιο σε τροποποιημένο άμυλο κουκουναριού: απόδοση 74.77%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Spada</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l-GR"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al</a:t>
              </a:r>
              <a:r>
                <a:rPr lang="el-GR"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2012)</a:t>
              </a:r>
            </a:p>
            <a:p>
              <a:pPr marL="285750" indent="-285750">
                <a:buFont typeface="Arial" panose="020B0604020202020204" pitchFamily="34" charset="0"/>
                <a:buChar char="•"/>
              </a:pPr>
              <a:r>
                <a:rPr lang="el-GR" dirty="0">
                  <a:solidFill>
                    <a:srgbClr val="000000"/>
                  </a:solidFill>
                  <a:latin typeface="Calibri" panose="020F0502020204030204" pitchFamily="34" charset="0"/>
                  <a:ea typeface="Calibri" panose="020F0502020204030204" pitchFamily="34" charset="0"/>
                  <a:cs typeface="Arial" panose="020B0604020202020204" pitchFamily="34" charset="0"/>
                </a:rPr>
                <a:t>Καθαρό β-καροτένιο σε κύτταρα ζύμης: 0.148</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mg/100mg</a:t>
              </a:r>
              <a:endParaRPr lang="el-GR" dirty="0"/>
            </a:p>
          </p:txBody>
        </p:sp>
        <p:sp>
          <p:nvSpPr>
            <p:cNvPr id="634" name="TextBox 633">
              <a:extLst>
                <a:ext uri="{FF2B5EF4-FFF2-40B4-BE49-F238E27FC236}">
                  <a16:creationId xmlns:a16="http://schemas.microsoft.com/office/drawing/2014/main" id="{41B077C5-C5A1-CCBB-98B6-5C307A40BDDB}"/>
                </a:ext>
              </a:extLst>
            </p:cNvPr>
            <p:cNvSpPr txBox="1"/>
            <p:nvPr/>
          </p:nvSpPr>
          <p:spPr>
            <a:xfrm>
              <a:off x="3049675" y="11746783"/>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35" name="Ομάδα 634">
              <a:extLst>
                <a:ext uri="{FF2B5EF4-FFF2-40B4-BE49-F238E27FC236}">
                  <a16:creationId xmlns:a16="http://schemas.microsoft.com/office/drawing/2014/main" id="{75622FDF-C0A4-DA13-0786-ED36EAB322C6}"/>
                </a:ext>
              </a:extLst>
            </p:cNvPr>
            <p:cNvGrpSpPr/>
            <p:nvPr/>
          </p:nvGrpSpPr>
          <p:grpSpPr>
            <a:xfrm>
              <a:off x="3433159" y="12852022"/>
              <a:ext cx="11329245" cy="2945452"/>
              <a:chOff x="3433159" y="12852022"/>
              <a:chExt cx="11329245" cy="2945452"/>
            </a:xfrm>
          </p:grpSpPr>
          <p:grpSp>
            <p:nvGrpSpPr>
              <p:cNvPr id="636" name="Ομάδα 635">
                <a:extLst>
                  <a:ext uri="{FF2B5EF4-FFF2-40B4-BE49-F238E27FC236}">
                    <a16:creationId xmlns:a16="http://schemas.microsoft.com/office/drawing/2014/main" id="{E4B7D8DD-BA46-FDA2-7DCE-504636344E10}"/>
                  </a:ext>
                </a:extLst>
              </p:cNvPr>
              <p:cNvGrpSpPr/>
              <p:nvPr/>
            </p:nvGrpSpPr>
            <p:grpSpPr>
              <a:xfrm>
                <a:off x="3433159" y="12852022"/>
                <a:ext cx="11329245" cy="2945452"/>
                <a:chOff x="-8915866" y="15759311"/>
                <a:chExt cx="11329245" cy="2945452"/>
              </a:xfrm>
            </p:grpSpPr>
            <p:pic>
              <p:nvPicPr>
                <p:cNvPr id="641" name="Εικόνα 640">
                  <a:extLst>
                    <a:ext uri="{FF2B5EF4-FFF2-40B4-BE49-F238E27FC236}">
                      <a16:creationId xmlns:a16="http://schemas.microsoft.com/office/drawing/2014/main" id="{07F88CB1-4816-3430-853D-2D7EDAD6F3E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915866" y="15768789"/>
                  <a:ext cx="5529797" cy="2935974"/>
                </a:xfrm>
                <a:prstGeom prst="rect">
                  <a:avLst/>
                </a:prstGeom>
              </p:spPr>
            </p:pic>
            <p:pic>
              <p:nvPicPr>
                <p:cNvPr id="642" name="Εικόνα 641">
                  <a:extLst>
                    <a:ext uri="{FF2B5EF4-FFF2-40B4-BE49-F238E27FC236}">
                      <a16:creationId xmlns:a16="http://schemas.microsoft.com/office/drawing/2014/main" id="{A8979BB4-3F1B-3D71-88A2-97E93B9C670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116417" y="15759311"/>
                  <a:ext cx="5529796" cy="2920850"/>
                </a:xfrm>
                <a:prstGeom prst="rect">
                  <a:avLst/>
                </a:prstGeom>
              </p:spPr>
            </p:pic>
          </p:grpSp>
          <p:sp>
            <p:nvSpPr>
              <p:cNvPr id="637" name="Οβάλ 636">
                <a:extLst>
                  <a:ext uri="{FF2B5EF4-FFF2-40B4-BE49-F238E27FC236}">
                    <a16:creationId xmlns:a16="http://schemas.microsoft.com/office/drawing/2014/main" id="{5499505C-AB2C-C108-B5A4-90318968A8B8}"/>
                  </a:ext>
                </a:extLst>
              </p:cNvPr>
              <p:cNvSpPr/>
              <p:nvPr/>
            </p:nvSpPr>
            <p:spPr>
              <a:xfrm>
                <a:off x="4816544" y="13073090"/>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38" name="Οβάλ 637">
                <a:extLst>
                  <a:ext uri="{FF2B5EF4-FFF2-40B4-BE49-F238E27FC236}">
                    <a16:creationId xmlns:a16="http://schemas.microsoft.com/office/drawing/2014/main" id="{BDB123CC-F547-7189-B10F-1204A6B67613}"/>
                  </a:ext>
                </a:extLst>
              </p:cNvPr>
              <p:cNvSpPr/>
              <p:nvPr/>
            </p:nvSpPr>
            <p:spPr>
              <a:xfrm>
                <a:off x="5375278" y="1307309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39" name="Οβάλ 638">
                <a:extLst>
                  <a:ext uri="{FF2B5EF4-FFF2-40B4-BE49-F238E27FC236}">
                    <a16:creationId xmlns:a16="http://schemas.microsoft.com/office/drawing/2014/main" id="{FF5867B2-F29E-E1D1-7DB6-C111CE43699B}"/>
                  </a:ext>
                </a:extLst>
              </p:cNvPr>
              <p:cNvSpPr/>
              <p:nvPr/>
            </p:nvSpPr>
            <p:spPr>
              <a:xfrm>
                <a:off x="11184304" y="13667221"/>
                <a:ext cx="474346" cy="458099"/>
              </a:xfrm>
              <a:prstGeom prst="ellipse">
                <a:avLst/>
              </a:prstGeom>
              <a:no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40" name="Οβάλ 639">
                <a:extLst>
                  <a:ext uri="{FF2B5EF4-FFF2-40B4-BE49-F238E27FC236}">
                    <a16:creationId xmlns:a16="http://schemas.microsoft.com/office/drawing/2014/main" id="{EB694B91-22CC-2C48-8201-E2DBBB858281}"/>
                  </a:ext>
                </a:extLst>
              </p:cNvPr>
              <p:cNvSpPr/>
              <p:nvPr/>
            </p:nvSpPr>
            <p:spPr>
              <a:xfrm>
                <a:off x="10630840" y="13622659"/>
                <a:ext cx="474346" cy="45809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pSp>
        <p:nvGrpSpPr>
          <p:cNvPr id="566" name="Ομάδα 565">
            <a:extLst>
              <a:ext uri="{FF2B5EF4-FFF2-40B4-BE49-F238E27FC236}">
                <a16:creationId xmlns:a16="http://schemas.microsoft.com/office/drawing/2014/main" id="{D49B2CA7-8D95-5BB7-A1CA-57E4959F3874}"/>
              </a:ext>
            </a:extLst>
          </p:cNvPr>
          <p:cNvGrpSpPr/>
          <p:nvPr/>
        </p:nvGrpSpPr>
        <p:grpSpPr>
          <a:xfrm>
            <a:off x="0" y="118597"/>
            <a:ext cx="12676451" cy="6870207"/>
            <a:chOff x="54837098" y="20832507"/>
            <a:chExt cx="12676451" cy="6870207"/>
          </a:xfrm>
        </p:grpSpPr>
        <p:grpSp>
          <p:nvGrpSpPr>
            <p:cNvPr id="567" name="Ομάδα 566">
              <a:extLst>
                <a:ext uri="{FF2B5EF4-FFF2-40B4-BE49-F238E27FC236}">
                  <a16:creationId xmlns:a16="http://schemas.microsoft.com/office/drawing/2014/main" id="{B850E362-78F0-4C6F-DC0F-ACCD23489428}"/>
                </a:ext>
              </a:extLst>
            </p:cNvPr>
            <p:cNvGrpSpPr/>
            <p:nvPr/>
          </p:nvGrpSpPr>
          <p:grpSpPr>
            <a:xfrm>
              <a:off x="54862088" y="20832507"/>
              <a:ext cx="12192000" cy="6870207"/>
              <a:chOff x="25616879" y="7264779"/>
              <a:chExt cx="12192000" cy="6870207"/>
            </a:xfrm>
          </p:grpSpPr>
          <p:sp>
            <p:nvSpPr>
              <p:cNvPr id="575" name="Ορθογώνιο 574">
                <a:extLst>
                  <a:ext uri="{FF2B5EF4-FFF2-40B4-BE49-F238E27FC236}">
                    <a16:creationId xmlns:a16="http://schemas.microsoft.com/office/drawing/2014/main" id="{0BF59134-5169-4AD8-F192-AFF6869A19A7}"/>
                  </a:ext>
                </a:extLst>
              </p:cNvPr>
              <p:cNvSpPr/>
              <p:nvPr/>
            </p:nvSpPr>
            <p:spPr>
              <a:xfrm>
                <a:off x="25616879" y="7906907"/>
                <a:ext cx="12192000" cy="6228079"/>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76" name="TextBox 575">
                <a:extLst>
                  <a:ext uri="{FF2B5EF4-FFF2-40B4-BE49-F238E27FC236}">
                    <a16:creationId xmlns:a16="http://schemas.microsoft.com/office/drawing/2014/main" id="{B625A43A-7E71-D638-CD05-4BE77E77DF92}"/>
                  </a:ext>
                </a:extLst>
              </p:cNvPr>
              <p:cNvSpPr txBox="1"/>
              <p:nvPr/>
            </p:nvSpPr>
            <p:spPr>
              <a:xfrm>
                <a:off x="25680771" y="7981015"/>
                <a:ext cx="12046531"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577" name="Ορθογώνιο 576">
                <a:extLst>
                  <a:ext uri="{FF2B5EF4-FFF2-40B4-BE49-F238E27FC236}">
                    <a16:creationId xmlns:a16="http://schemas.microsoft.com/office/drawing/2014/main" id="{8582E4AD-835E-032A-86BE-6EC7C277C417}"/>
                  </a:ext>
                </a:extLst>
              </p:cNvPr>
              <p:cNvSpPr/>
              <p:nvPr/>
            </p:nvSpPr>
            <p:spPr>
              <a:xfrm>
                <a:off x="28116445" y="7264779"/>
                <a:ext cx="883270" cy="6477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grpSp>
        <p:sp>
          <p:nvSpPr>
            <p:cNvPr id="568" name="TextBox 567">
              <a:extLst>
                <a:ext uri="{FF2B5EF4-FFF2-40B4-BE49-F238E27FC236}">
                  <a16:creationId xmlns:a16="http://schemas.microsoft.com/office/drawing/2014/main" id="{460C7874-6E27-4841-C766-982D866B2B40}"/>
                </a:ext>
              </a:extLst>
            </p:cNvPr>
            <p:cNvSpPr txBox="1"/>
            <p:nvPr/>
          </p:nvSpPr>
          <p:spPr>
            <a:xfrm>
              <a:off x="59465283" y="22069543"/>
              <a:ext cx="4050000" cy="369332"/>
            </a:xfrm>
            <a:prstGeom prst="rect">
              <a:avLst/>
            </a:prstGeom>
            <a:noFill/>
          </p:spPr>
          <p:txBody>
            <a:bodyPr wrap="square" rtlCol="0">
              <a:spAutoFit/>
            </a:bodyPr>
            <a:lstStyle/>
            <a:p>
              <a:pPr algn="ctr"/>
              <a:r>
                <a:rPr lang="el-GR" b="1" u="sng" dirty="0"/>
                <a:t>Ενθυλακωμένο Λυκοπένιο 30</a:t>
              </a:r>
              <a:r>
                <a:rPr lang="el-GR" b="1" u="sng" baseline="30000" dirty="0"/>
                <a:t>η</a:t>
              </a:r>
              <a:r>
                <a:rPr lang="el-GR" b="1" u="sng" dirty="0"/>
                <a:t> ημέρα</a:t>
              </a:r>
            </a:p>
          </p:txBody>
        </p:sp>
        <p:sp>
          <p:nvSpPr>
            <p:cNvPr id="569" name="TextBox 568">
              <a:extLst>
                <a:ext uri="{FF2B5EF4-FFF2-40B4-BE49-F238E27FC236}">
                  <a16:creationId xmlns:a16="http://schemas.microsoft.com/office/drawing/2014/main" id="{21152AB2-0730-2172-3B4A-E428B62BE78E}"/>
                </a:ext>
              </a:extLst>
            </p:cNvPr>
            <p:cNvSpPr txBox="1"/>
            <p:nvPr/>
          </p:nvSpPr>
          <p:spPr>
            <a:xfrm>
              <a:off x="55467018" y="26090218"/>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dirty="0">
                  <a:latin typeface="Calibri" panose="020F0502020204030204" pitchFamily="34" charset="0"/>
                  <a:ea typeface="Calibri" panose="020F0502020204030204" pitchFamily="34" charset="0"/>
                  <a:cs typeface="Arial" panose="020B0604020202020204" pitchFamily="34" charset="0"/>
                </a:rPr>
                <a:t>1</a:t>
              </a:r>
              <a:r>
                <a:rPr lang="el-GR" sz="1800" dirty="0">
                  <a:effectLst/>
                  <a:latin typeface="Calibri" panose="020F0502020204030204" pitchFamily="34" charset="0"/>
                  <a:ea typeface="Calibri" panose="020F0502020204030204" pitchFamily="34" charset="0"/>
                  <a:cs typeface="Arial" panose="020B0604020202020204" pitchFamily="34" charset="0"/>
                </a:rPr>
                <a:t>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95.96%</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80.44 ± 4.14</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και 10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a:t>
              </a:r>
              <a:r>
                <a:rPr lang="el-GR" sz="1800" dirty="0">
                  <a:effectLst/>
                  <a:latin typeface="Calibri" panose="020F0502020204030204" pitchFamily="34" charset="0"/>
                  <a:ea typeface="Calibri" panose="020F0502020204030204" pitchFamily="34" charset="0"/>
                  <a:cs typeface="Arial" panose="020B0604020202020204" pitchFamily="34" charset="0"/>
                </a:rPr>
                <a:t> 98.18%</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83.19 </a:t>
              </a:r>
              <a:r>
                <a:rPr lang="el-GR" sz="1800" dirty="0">
                  <a:effectLst/>
                  <a:latin typeface="Calibri" panose="020F0502020204030204" pitchFamily="34" charset="0"/>
                  <a:ea typeface="Calibri" panose="020F0502020204030204" pitchFamily="34" charset="0"/>
                </a:rPr>
                <a:t>± 2.21%</a:t>
              </a:r>
            </a:p>
            <a:p>
              <a:pPr marL="285750" indent="-285750">
                <a:buFont typeface="Arial" panose="020B0604020202020204" pitchFamily="34" charset="0"/>
                <a:buChar char="•"/>
              </a:pPr>
              <a:r>
                <a:rPr lang="el-GR" dirty="0"/>
                <a:t>Ελάχιστη τιμή: 50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RH 43.20%, 2.35 ± 1.21% (</a:t>
              </a:r>
              <a:r>
                <a:rPr lang="el-GR" sz="1800" dirty="0">
                  <a:effectLst/>
                  <a:latin typeface="Calibri" panose="020F0502020204030204" pitchFamily="34" charset="0"/>
                  <a:ea typeface="Calibri" panose="020F0502020204030204" pitchFamily="34" charset="0"/>
                  <a:cs typeface="Arial" panose="020B0604020202020204" pitchFamily="34" charset="0"/>
                </a:rPr>
                <a:t>πρακτικά μηδενικό)</a:t>
              </a:r>
              <a:endParaRPr lang="el-GR" dirty="0"/>
            </a:p>
          </p:txBody>
        </p:sp>
        <p:sp>
          <p:nvSpPr>
            <p:cNvPr id="570" name="Ορθογώνιο: Στρογγύλεμα γωνιών 569">
              <a:extLst>
                <a:ext uri="{FF2B5EF4-FFF2-40B4-BE49-F238E27FC236}">
                  <a16:creationId xmlns:a16="http://schemas.microsoft.com/office/drawing/2014/main" id="{63A87E26-DD6D-FCA8-9999-D45370D89718}"/>
                </a:ext>
              </a:extLst>
            </p:cNvPr>
            <p:cNvSpPr/>
            <p:nvPr/>
          </p:nvSpPr>
          <p:spPr>
            <a:xfrm>
              <a:off x="56501971" y="26855981"/>
              <a:ext cx="9040018" cy="63504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Για απελευθέρωση &lt;20%</a:t>
              </a:r>
              <a:r>
                <a:rPr lang="el-GR" dirty="0"/>
                <a:t>: 10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dirty="0">
                  <a:latin typeface="Calibri" panose="020F0502020204030204" pitchFamily="34" charset="0"/>
                  <a:ea typeface="Calibri" panose="020F0502020204030204" pitchFamily="34" charset="0"/>
                  <a:cs typeface="Arial" panose="020B060402020202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RH 95.96% </a:t>
              </a:r>
              <a:r>
                <a:rPr lang="el-GR" sz="1800" dirty="0">
                  <a:effectLst/>
                  <a:latin typeface="Calibri" panose="020F0502020204030204" pitchFamily="34" charset="0"/>
                  <a:ea typeface="Calibri" panose="020F0502020204030204" pitchFamily="34" charset="0"/>
                  <a:cs typeface="Arial" panose="020B0604020202020204" pitchFamily="34" charset="0"/>
                </a:rPr>
                <a:t>και 98.18% </a:t>
              </a:r>
              <a:r>
                <a:rPr lang="el-GR" dirty="0"/>
                <a:t>για διάστημα ≥30 ημερών</a:t>
              </a:r>
            </a:p>
          </p:txBody>
        </p:sp>
        <p:pic>
          <p:nvPicPr>
            <p:cNvPr id="571" name="Εικόνα 570">
              <a:extLst>
                <a:ext uri="{FF2B5EF4-FFF2-40B4-BE49-F238E27FC236}">
                  <a16:creationId xmlns:a16="http://schemas.microsoft.com/office/drawing/2014/main" id="{BD51CD73-57F0-9ADE-1E26-276B7DC0A7C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7346322" y="22394991"/>
              <a:ext cx="7351316" cy="3654014"/>
            </a:xfrm>
            <a:prstGeom prst="rect">
              <a:avLst/>
            </a:prstGeom>
          </p:spPr>
        </p:pic>
        <p:sp>
          <p:nvSpPr>
            <p:cNvPr id="572" name="TextBox 571">
              <a:extLst>
                <a:ext uri="{FF2B5EF4-FFF2-40B4-BE49-F238E27FC236}">
                  <a16:creationId xmlns:a16="http://schemas.microsoft.com/office/drawing/2014/main" id="{4E4F7650-829E-D402-E444-729B7F48A881}"/>
                </a:ext>
              </a:extLst>
            </p:cNvPr>
            <p:cNvSpPr txBox="1"/>
            <p:nvPr/>
          </p:nvSpPr>
          <p:spPr>
            <a:xfrm>
              <a:off x="54837098" y="21406507"/>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30</a:t>
              </a:r>
            </a:p>
          </p:txBody>
        </p:sp>
        <p:cxnSp>
          <p:nvCxnSpPr>
            <p:cNvPr id="573" name="Ευθεία γραμμή σύνδεσης 572">
              <a:extLst>
                <a:ext uri="{FF2B5EF4-FFF2-40B4-BE49-F238E27FC236}">
                  <a16:creationId xmlns:a16="http://schemas.microsoft.com/office/drawing/2014/main" id="{16D64A3F-EDAD-FA1D-4881-8F312DE0C58A}"/>
                </a:ext>
              </a:extLst>
            </p:cNvPr>
            <p:cNvCxnSpPr>
              <a:cxnSpLocks/>
            </p:cNvCxnSpPr>
            <p:nvPr/>
          </p:nvCxnSpPr>
          <p:spPr>
            <a:xfrm>
              <a:off x="57942866" y="23324070"/>
              <a:ext cx="6551271"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574" name="TextBox 573">
              <a:extLst>
                <a:ext uri="{FF2B5EF4-FFF2-40B4-BE49-F238E27FC236}">
                  <a16:creationId xmlns:a16="http://schemas.microsoft.com/office/drawing/2014/main" id="{D6EEC55D-F3A2-6178-7B95-A305B3C11D75}"/>
                </a:ext>
              </a:extLst>
            </p:cNvPr>
            <p:cNvSpPr txBox="1"/>
            <p:nvPr/>
          </p:nvSpPr>
          <p:spPr>
            <a:xfrm>
              <a:off x="57942866" y="23016439"/>
              <a:ext cx="652408" cy="369332"/>
            </a:xfrm>
            <a:prstGeom prst="rect">
              <a:avLst/>
            </a:prstGeom>
            <a:noFill/>
          </p:spPr>
          <p:txBody>
            <a:bodyPr wrap="square" rtlCol="0">
              <a:spAutoFit/>
            </a:bodyPr>
            <a:lstStyle/>
            <a:p>
              <a:r>
                <a:rPr lang="el-GR" dirty="0">
                  <a:solidFill>
                    <a:srgbClr val="FF0000"/>
                  </a:solidFill>
                </a:rPr>
                <a:t>80%</a:t>
              </a:r>
            </a:p>
          </p:txBody>
        </p:sp>
      </p:grpSp>
      <p:grpSp>
        <p:nvGrpSpPr>
          <p:cNvPr id="611" name="Ομάδα 610">
            <a:extLst>
              <a:ext uri="{FF2B5EF4-FFF2-40B4-BE49-F238E27FC236}">
                <a16:creationId xmlns:a16="http://schemas.microsoft.com/office/drawing/2014/main" id="{E16E5985-F674-2419-3AB8-38D500395BFA}"/>
              </a:ext>
            </a:extLst>
          </p:cNvPr>
          <p:cNvGrpSpPr/>
          <p:nvPr/>
        </p:nvGrpSpPr>
        <p:grpSpPr>
          <a:xfrm>
            <a:off x="-31978" y="118597"/>
            <a:ext cx="12463196" cy="6867499"/>
            <a:chOff x="54146492" y="21221079"/>
            <a:chExt cx="12463196" cy="6867499"/>
          </a:xfrm>
        </p:grpSpPr>
        <p:sp>
          <p:nvSpPr>
            <p:cNvPr id="612" name="Ορθογώνιο 611">
              <a:extLst>
                <a:ext uri="{FF2B5EF4-FFF2-40B4-BE49-F238E27FC236}">
                  <a16:creationId xmlns:a16="http://schemas.microsoft.com/office/drawing/2014/main" id="{C0F68EEA-8B04-5A68-B94B-DE440240F870}"/>
                </a:ext>
              </a:extLst>
            </p:cNvPr>
            <p:cNvSpPr/>
            <p:nvPr/>
          </p:nvSpPr>
          <p:spPr>
            <a:xfrm>
              <a:off x="54198319" y="21830831"/>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13" name="TextBox 612">
              <a:extLst>
                <a:ext uri="{FF2B5EF4-FFF2-40B4-BE49-F238E27FC236}">
                  <a16:creationId xmlns:a16="http://schemas.microsoft.com/office/drawing/2014/main" id="{FC8C7683-F8FB-B697-4CCF-A9639E9668C1}"/>
                </a:ext>
              </a:extLst>
            </p:cNvPr>
            <p:cNvSpPr txBox="1"/>
            <p:nvPr/>
          </p:nvSpPr>
          <p:spPr>
            <a:xfrm>
              <a:off x="54203685" y="21932818"/>
              <a:ext cx="12134807"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614" name="Ορθογώνιο 613">
              <a:extLst>
                <a:ext uri="{FF2B5EF4-FFF2-40B4-BE49-F238E27FC236}">
                  <a16:creationId xmlns:a16="http://schemas.microsoft.com/office/drawing/2014/main" id="{16645AE8-1BBB-A577-D70E-C1EB1EDE413B}"/>
                </a:ext>
              </a:extLst>
            </p:cNvPr>
            <p:cNvSpPr/>
            <p:nvPr/>
          </p:nvSpPr>
          <p:spPr>
            <a:xfrm>
              <a:off x="55864051" y="21221079"/>
              <a:ext cx="883270" cy="640734"/>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mc:AlternateContent xmlns:mc="http://schemas.openxmlformats.org/markup-compatibility/2006" xmlns:a14="http://schemas.microsoft.com/office/drawing/2010/main">
          <mc:Choice Requires="a14">
            <p:sp>
              <p:nvSpPr>
                <p:cNvPr id="615" name="Ορθογώνιο: Στρογγύλεμα γωνιών 614">
                  <a:extLst>
                    <a:ext uri="{FF2B5EF4-FFF2-40B4-BE49-F238E27FC236}">
                      <a16:creationId xmlns:a16="http://schemas.microsoft.com/office/drawing/2014/main" id="{E72036D5-1835-8CF6-4ED5-69DC8BCEB48D}"/>
                    </a:ext>
                  </a:extLst>
                </p:cNvPr>
                <p:cNvSpPr/>
                <p:nvPr/>
              </p:nvSpPr>
              <p:spPr>
                <a:xfrm>
                  <a:off x="57618195" y="25573562"/>
                  <a:ext cx="5398791" cy="569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14:m>
                    <m:oMath xmlns:m="http://schemas.openxmlformats.org/officeDocument/2006/math">
                      <m:r>
                        <m:rPr>
                          <m:sty m:val="p"/>
                        </m:rPr>
                        <a:rPr lang="el-GR">
                          <a:latin typeface="Cambria Math" panose="02040503050406030204" pitchFamily="18" charset="0"/>
                        </a:rPr>
                        <m:t>Ενθυλακωμένο</m:t>
                      </m:r>
                      <m:r>
                        <a:rPr lang="el-GR">
                          <a:latin typeface="Cambria Math" panose="02040503050406030204" pitchFamily="18" charset="0"/>
                        </a:rPr>
                        <m:t> </m:t>
                      </m:r>
                      <m:r>
                        <m:rPr>
                          <m:sty m:val="p"/>
                        </m:rPr>
                        <a:rPr lang="el-GR">
                          <a:latin typeface="Cambria Math" panose="02040503050406030204" pitchFamily="18" charset="0"/>
                        </a:rPr>
                        <m:t>Λυκοπένιο</m:t>
                      </m:r>
                      <m:r>
                        <a:rPr lang="el-GR">
                          <a:latin typeface="Cambria Math" panose="02040503050406030204" pitchFamily="18" charset="0"/>
                        </a:rPr>
                        <m:t> </m:t>
                      </m:r>
                      <m:d>
                        <m:dPr>
                          <m:ctrlPr>
                            <a:rPr lang="el-GR" i="1">
                              <a:latin typeface="Cambria Math" panose="02040503050406030204" pitchFamily="18" charset="0"/>
                            </a:rPr>
                          </m:ctrlPr>
                        </m:dPr>
                        <m:e>
                          <m:r>
                            <a:rPr lang="el-GR">
                              <a:latin typeface="Cambria Math" panose="02040503050406030204" pitchFamily="18" charset="0"/>
                            </a:rPr>
                            <m:t>%</m:t>
                          </m:r>
                        </m:e>
                      </m:d>
                      <m:r>
                        <a:rPr lang="el-GR">
                          <a:latin typeface="Cambria Math" panose="02040503050406030204" pitchFamily="18" charset="0"/>
                        </a:rPr>
                        <m:t>=</m:t>
                      </m:r>
                      <m:f>
                        <m:fPr>
                          <m:ctrlPr>
                            <a:rPr lang="el-GR" i="1">
                              <a:latin typeface="Cambria Math" panose="02040503050406030204" pitchFamily="18" charset="0"/>
                            </a:rPr>
                          </m:ctrlPr>
                        </m:fPr>
                        <m:num>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m:t>
                              </m:r>
                              <m:r>
                                <m:rPr>
                                  <m:sty m:val="p"/>
                                </m:rPr>
                                <a:rPr lang="en-US">
                                  <a:latin typeface="Cambria Math" panose="02040503050406030204" pitchFamily="18" charset="0"/>
                                </a:rPr>
                                <m:t>t</m:t>
                              </m:r>
                            </m:sub>
                          </m:sSub>
                        </m:num>
                        <m:den>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,0</m:t>
                              </m:r>
                            </m:sub>
                          </m:sSub>
                        </m:den>
                      </m:f>
                      <m:r>
                        <a:rPr lang="el-GR">
                          <a:latin typeface="Cambria Math" panose="02040503050406030204" pitchFamily="18" charset="0"/>
                        </a:rPr>
                        <m:t> ×1</m:t>
                      </m:r>
                      <m:r>
                        <a:rPr lang="el-GR" i="1">
                          <a:latin typeface="Cambria Math" panose="02040503050406030204" pitchFamily="18" charset="0"/>
                        </a:rPr>
                        <m:t>00</m:t>
                      </m:r>
                    </m:oMath>
                  </a14:m>
                  <a:r>
                    <a:rPr lang="el-GR" dirty="0"/>
                    <a:t> </a:t>
                  </a:r>
                </a:p>
              </p:txBody>
            </p:sp>
          </mc:Choice>
          <mc:Fallback xmlns="">
            <p:sp>
              <p:nvSpPr>
                <p:cNvPr id="615" name="Ορθογώνιο: Στρογγύλεμα γωνιών 614">
                  <a:extLst>
                    <a:ext uri="{FF2B5EF4-FFF2-40B4-BE49-F238E27FC236}">
                      <a16:creationId xmlns:a16="http://schemas.microsoft.com/office/drawing/2014/main" id="{E72036D5-1835-8CF6-4ED5-69DC8BCEB48D}"/>
                    </a:ext>
                  </a:extLst>
                </p:cNvPr>
                <p:cNvSpPr>
                  <a:spLocks noRot="1" noChangeAspect="1" noMove="1" noResize="1" noEditPoints="1" noAdjustHandles="1" noChangeArrowheads="1" noChangeShapeType="1" noTextEdit="1"/>
                </p:cNvSpPr>
                <p:nvPr/>
              </p:nvSpPr>
              <p:spPr>
                <a:xfrm>
                  <a:off x="57618195" y="25573562"/>
                  <a:ext cx="5398791" cy="569126"/>
                </a:xfrm>
                <a:prstGeom prst="roundRect">
                  <a:avLst/>
                </a:prstGeom>
                <a:blipFill>
                  <a:blip r:embed="rId7"/>
                  <a:stretch>
                    <a:fillRect/>
                  </a:stretch>
                </a:blipFill>
              </p:spPr>
              <p:txBody>
                <a:bodyPr/>
                <a:lstStyle/>
                <a:p>
                  <a:r>
                    <a:rPr lang="el-GR">
                      <a:noFill/>
                    </a:rPr>
                    <a:t> </a:t>
                  </a:r>
                </a:p>
              </p:txBody>
            </p:sp>
          </mc:Fallback>
        </mc:AlternateContent>
        <p:sp>
          <p:nvSpPr>
            <p:cNvPr id="616" name="TextBox 615">
              <a:extLst>
                <a:ext uri="{FF2B5EF4-FFF2-40B4-BE49-F238E27FC236}">
                  <a16:creationId xmlns:a16="http://schemas.microsoft.com/office/drawing/2014/main" id="{59DC3DFB-58CA-FE4F-DF14-169CB664403F}"/>
                </a:ext>
              </a:extLst>
            </p:cNvPr>
            <p:cNvSpPr txBox="1"/>
            <p:nvPr/>
          </p:nvSpPr>
          <p:spPr>
            <a:xfrm>
              <a:off x="54407340" y="26389483"/>
              <a:ext cx="12202348" cy="1200329"/>
            </a:xfrm>
            <a:prstGeom prst="rect">
              <a:avLst/>
            </a:prstGeom>
            <a:noFill/>
          </p:spPr>
          <p:txBody>
            <a:bodyPr wrap="square" rtlCol="0">
              <a:spAutoFit/>
            </a:bodyPr>
            <a:lstStyle/>
            <a:p>
              <a:pPr marL="285750" indent="-285750">
                <a:buFont typeface="Arial" panose="020B0604020202020204" pitchFamily="34" charset="0"/>
                <a:buChar char="•"/>
              </a:pPr>
              <a:r>
                <a:rPr lang="el-GR" dirty="0"/>
                <a:t>Αύξηση της θερμοκρασίας προκαλεί ταχύτερη υποβάθμιση του ελαίου </a:t>
              </a:r>
            </a:p>
            <a:p>
              <a:pPr marL="285750" indent="-285750">
                <a:buFont typeface="Arial" panose="020B0604020202020204" pitchFamily="34" charset="0"/>
                <a:buChar char="•"/>
              </a:pPr>
              <a:r>
                <a:rPr lang="el-GR" dirty="0"/>
                <a:t>Αυξημένη </a:t>
              </a:r>
              <a:r>
                <a:rPr lang="en-US" dirty="0"/>
                <a:t>RH </a:t>
              </a:r>
              <a:r>
                <a:rPr lang="el-GR" dirty="0"/>
                <a:t>αναχαιτίζει την υποβάθμιση του, καθώς προστατεύει τα μόρια λυκοπενίου από μεταλλικά ιόντα, επιβραδύνει την </a:t>
              </a:r>
              <a:r>
                <a:rPr lang="el-GR" dirty="0" err="1"/>
                <a:t>αυτοοξείδωηση</a:t>
              </a:r>
              <a:r>
                <a:rPr lang="el-GR" dirty="0"/>
                <a:t> των λιπιδίων και ανταγωνίζεται το οξυγόνο στις ενεργές θέσεις ρόφησης.</a:t>
              </a:r>
            </a:p>
            <a:p>
              <a:pPr marL="285750" indent="-285750">
                <a:buFont typeface="Arial" panose="020B0604020202020204" pitchFamily="34" charset="0"/>
                <a:buChar char="•"/>
              </a:pPr>
              <a:endParaRPr lang="el-GR" dirty="0"/>
            </a:p>
          </p:txBody>
        </p:sp>
        <p:sp>
          <p:nvSpPr>
            <p:cNvPr id="617" name="TextBox 616">
              <a:extLst>
                <a:ext uri="{FF2B5EF4-FFF2-40B4-BE49-F238E27FC236}">
                  <a16:creationId xmlns:a16="http://schemas.microsoft.com/office/drawing/2014/main" id="{312A1E3A-3998-DDB2-B76A-D89F18EE60D2}"/>
                </a:ext>
              </a:extLst>
            </p:cNvPr>
            <p:cNvSpPr txBox="1"/>
            <p:nvPr/>
          </p:nvSpPr>
          <p:spPr>
            <a:xfrm>
              <a:off x="54146492" y="2180355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18" name="Ομάδα 617">
              <a:extLst>
                <a:ext uri="{FF2B5EF4-FFF2-40B4-BE49-F238E27FC236}">
                  <a16:creationId xmlns:a16="http://schemas.microsoft.com/office/drawing/2014/main" id="{0EF744FA-9143-9A23-1F40-09F164E6B657}"/>
                </a:ext>
              </a:extLst>
            </p:cNvPr>
            <p:cNvGrpSpPr/>
            <p:nvPr/>
          </p:nvGrpSpPr>
          <p:grpSpPr>
            <a:xfrm>
              <a:off x="54262689" y="22653365"/>
              <a:ext cx="12063260" cy="2377476"/>
              <a:chOff x="54246876" y="22640703"/>
              <a:chExt cx="12411815" cy="2377477"/>
            </a:xfrm>
          </p:grpSpPr>
          <p:pic>
            <p:nvPicPr>
              <p:cNvPr id="622" name="Εικόνα 621">
                <a:extLst>
                  <a:ext uri="{FF2B5EF4-FFF2-40B4-BE49-F238E27FC236}">
                    <a16:creationId xmlns:a16="http://schemas.microsoft.com/office/drawing/2014/main" id="{5FB9837A-AB0B-9DC1-3B9C-236B7B7F583E}"/>
                  </a:ext>
                </a:extLst>
              </p:cNvPr>
              <p:cNvPicPr>
                <a:picLocks noChangeAspect="1"/>
              </p:cNvPicPr>
              <p:nvPr/>
            </p:nvPicPr>
            <p:blipFill>
              <a:blip r:embed="rId8"/>
              <a:stretch>
                <a:fillRect/>
              </a:stretch>
            </p:blipFill>
            <p:spPr>
              <a:xfrm>
                <a:off x="63396200" y="22640703"/>
                <a:ext cx="3262491" cy="2375979"/>
              </a:xfrm>
              <a:prstGeom prst="rect">
                <a:avLst/>
              </a:prstGeom>
            </p:spPr>
          </p:pic>
          <p:pic>
            <p:nvPicPr>
              <p:cNvPr id="623" name="Εικόνα 622">
                <a:extLst>
                  <a:ext uri="{FF2B5EF4-FFF2-40B4-BE49-F238E27FC236}">
                    <a16:creationId xmlns:a16="http://schemas.microsoft.com/office/drawing/2014/main" id="{2583AE00-78C3-1C1B-4304-4539F154E03E}"/>
                  </a:ext>
                </a:extLst>
              </p:cNvPr>
              <p:cNvPicPr>
                <a:picLocks noChangeAspect="1"/>
              </p:cNvPicPr>
              <p:nvPr/>
            </p:nvPicPr>
            <p:blipFill>
              <a:blip r:embed="rId9"/>
              <a:stretch>
                <a:fillRect/>
              </a:stretch>
            </p:blipFill>
            <p:spPr>
              <a:xfrm>
                <a:off x="60382701" y="22640704"/>
                <a:ext cx="3262491" cy="2375979"/>
              </a:xfrm>
              <a:prstGeom prst="rect">
                <a:avLst/>
              </a:prstGeom>
            </p:spPr>
          </p:pic>
          <p:pic>
            <p:nvPicPr>
              <p:cNvPr id="624" name="Εικόνα 623">
                <a:extLst>
                  <a:ext uri="{FF2B5EF4-FFF2-40B4-BE49-F238E27FC236}">
                    <a16:creationId xmlns:a16="http://schemas.microsoft.com/office/drawing/2014/main" id="{8D54E1C2-9D6D-7475-8603-7C7B35C15271}"/>
                  </a:ext>
                </a:extLst>
              </p:cNvPr>
              <p:cNvPicPr>
                <a:picLocks noChangeAspect="1"/>
              </p:cNvPicPr>
              <p:nvPr/>
            </p:nvPicPr>
            <p:blipFill>
              <a:blip r:embed="rId10"/>
              <a:stretch>
                <a:fillRect/>
              </a:stretch>
            </p:blipFill>
            <p:spPr>
              <a:xfrm>
                <a:off x="57369203" y="22640704"/>
                <a:ext cx="3262491" cy="2375979"/>
              </a:xfrm>
              <a:prstGeom prst="rect">
                <a:avLst/>
              </a:prstGeom>
            </p:spPr>
          </p:pic>
          <p:pic>
            <p:nvPicPr>
              <p:cNvPr id="625" name="Εικόνα 624">
                <a:extLst>
                  <a:ext uri="{FF2B5EF4-FFF2-40B4-BE49-F238E27FC236}">
                    <a16:creationId xmlns:a16="http://schemas.microsoft.com/office/drawing/2014/main" id="{24BE19D0-72D5-7C3D-5ACA-8C94F78F0CE6}"/>
                  </a:ext>
                </a:extLst>
              </p:cNvPr>
              <p:cNvPicPr>
                <a:picLocks noChangeAspect="1"/>
              </p:cNvPicPr>
              <p:nvPr/>
            </p:nvPicPr>
            <p:blipFill>
              <a:blip r:embed="rId11"/>
              <a:stretch>
                <a:fillRect/>
              </a:stretch>
            </p:blipFill>
            <p:spPr>
              <a:xfrm>
                <a:off x="54246876" y="22644306"/>
                <a:ext cx="3262490" cy="2373874"/>
              </a:xfrm>
              <a:prstGeom prst="rect">
                <a:avLst/>
              </a:prstGeom>
            </p:spPr>
          </p:pic>
        </p:grpSp>
        <p:cxnSp>
          <p:nvCxnSpPr>
            <p:cNvPr id="619" name="Ευθεία γραμμή σύνδεσης 618">
              <a:extLst>
                <a:ext uri="{FF2B5EF4-FFF2-40B4-BE49-F238E27FC236}">
                  <a16:creationId xmlns:a16="http://schemas.microsoft.com/office/drawing/2014/main" id="{ADA59B18-2FF7-FCB4-F560-4FC40E6EF59C}"/>
                </a:ext>
              </a:extLst>
            </p:cNvPr>
            <p:cNvCxnSpPr>
              <a:cxnSpLocks/>
            </p:cNvCxnSpPr>
            <p:nvPr/>
          </p:nvCxnSpPr>
          <p:spPr>
            <a:xfrm>
              <a:off x="54540696" y="23265180"/>
              <a:ext cx="11578044"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20" name="TextBox 619">
              <a:extLst>
                <a:ext uri="{FF2B5EF4-FFF2-40B4-BE49-F238E27FC236}">
                  <a16:creationId xmlns:a16="http://schemas.microsoft.com/office/drawing/2014/main" id="{EE4CF75B-1EDA-6B4C-BCD0-BCDF67A797E2}"/>
                </a:ext>
              </a:extLst>
            </p:cNvPr>
            <p:cNvSpPr txBox="1"/>
            <p:nvPr/>
          </p:nvSpPr>
          <p:spPr>
            <a:xfrm>
              <a:off x="54494153" y="23241762"/>
              <a:ext cx="629920" cy="369332"/>
            </a:xfrm>
            <a:prstGeom prst="rect">
              <a:avLst/>
            </a:prstGeom>
            <a:noFill/>
          </p:spPr>
          <p:txBody>
            <a:bodyPr wrap="square" rtlCol="0">
              <a:spAutoFit/>
            </a:bodyPr>
            <a:lstStyle/>
            <a:p>
              <a:r>
                <a:rPr lang="el-GR" dirty="0">
                  <a:solidFill>
                    <a:srgbClr val="FF0000"/>
                  </a:solidFill>
                </a:rPr>
                <a:t>80%</a:t>
              </a:r>
            </a:p>
          </p:txBody>
        </p:sp>
        <mc:AlternateContent xmlns:mc="http://schemas.openxmlformats.org/markup-compatibility/2006" xmlns:a14="http://schemas.microsoft.com/office/drawing/2010/main">
          <mc:Choice Requires="a14">
            <p:sp>
              <p:nvSpPr>
                <p:cNvPr id="621" name="TextBox 620">
                  <a:extLst>
                    <a:ext uri="{FF2B5EF4-FFF2-40B4-BE49-F238E27FC236}">
                      <a16:creationId xmlns:a16="http://schemas.microsoft.com/office/drawing/2014/main" id="{B957AEBA-1B38-7142-3726-0570B5311042}"/>
                    </a:ext>
                  </a:extLst>
                </p:cNvPr>
                <p:cNvSpPr txBox="1"/>
                <p:nvPr/>
              </p:nvSpPr>
              <p:spPr>
                <a:xfrm>
                  <a:off x="62546753" y="25037578"/>
                  <a:ext cx="3762306" cy="381515"/>
                </a:xfrm>
                <a:prstGeom prst="rect">
                  <a:avLst/>
                </a:prstGeom>
                <a:solidFill>
                  <a:srgbClr val="A4CE88"/>
                </a:solidFill>
              </p:spPr>
              <p:txBody>
                <a:bodyPr wrap="square" rtlCol="0">
                  <a:spAutoFit/>
                </a:bodyPr>
                <a:lstStyle/>
                <a:p>
                  <a:r>
                    <a:rPr lang="el-GR" dirty="0">
                      <a:solidFill>
                        <a:schemeClr val="dk1"/>
                      </a:solidFill>
                      <a:latin typeface="Calibri" panose="020F0502020204030204" pitchFamily="34" charset="0"/>
                      <a:ea typeface="Calibri" panose="020F0502020204030204" pitchFamily="34" charset="0"/>
                      <a:cs typeface="Arial" panose="020B0604020202020204" pitchFamily="34" charset="0"/>
                    </a:rPr>
                    <a:t>Συνθήκη Διατηρησιμότητας: 80% </a:t>
                  </a:r>
                  <a14:m>
                    <m:oMath xmlns:m="http://schemas.openxmlformats.org/officeDocument/2006/math">
                      <m:sSub>
                        <m:sSubPr>
                          <m:ctrlPr>
                            <a:rPr lang="el-GR" i="1" smtClean="0">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oMath>
                  </a14:m>
                  <a:endParaRPr lang="el-GR" dirty="0">
                    <a:solidFill>
                      <a:schemeClr val="dk1"/>
                    </a:solidFill>
                  </a:endParaRPr>
                </a:p>
              </p:txBody>
            </p:sp>
          </mc:Choice>
          <mc:Fallback xmlns="">
            <p:sp>
              <p:nvSpPr>
                <p:cNvPr id="621" name="TextBox 620">
                  <a:extLst>
                    <a:ext uri="{FF2B5EF4-FFF2-40B4-BE49-F238E27FC236}">
                      <a16:creationId xmlns:a16="http://schemas.microsoft.com/office/drawing/2014/main" id="{B957AEBA-1B38-7142-3726-0570B5311042}"/>
                    </a:ext>
                  </a:extLst>
                </p:cNvPr>
                <p:cNvSpPr txBox="1">
                  <a:spLocks noRot="1" noChangeAspect="1" noMove="1" noResize="1" noEditPoints="1" noAdjustHandles="1" noChangeArrowheads="1" noChangeShapeType="1" noTextEdit="1"/>
                </p:cNvSpPr>
                <p:nvPr/>
              </p:nvSpPr>
              <p:spPr>
                <a:xfrm>
                  <a:off x="62546753" y="25037578"/>
                  <a:ext cx="3762306" cy="381515"/>
                </a:xfrm>
                <a:prstGeom prst="rect">
                  <a:avLst/>
                </a:prstGeom>
                <a:blipFill>
                  <a:blip r:embed="rId12"/>
                  <a:stretch>
                    <a:fillRect l="-1459" t="-8065" b="-24194"/>
                  </a:stretch>
                </a:blipFill>
              </p:spPr>
              <p:txBody>
                <a:bodyPr/>
                <a:lstStyle/>
                <a:p>
                  <a:r>
                    <a:rPr lang="el-GR">
                      <a:noFill/>
                    </a:rPr>
                    <a:t> </a:t>
                  </a:r>
                </a:p>
              </p:txBody>
            </p:sp>
          </mc:Fallback>
        </mc:AlternateContent>
      </p:grpSp>
      <p:grpSp>
        <p:nvGrpSpPr>
          <p:cNvPr id="626" name="Ομάδα 625">
            <a:extLst>
              <a:ext uri="{FF2B5EF4-FFF2-40B4-BE49-F238E27FC236}">
                <a16:creationId xmlns:a16="http://schemas.microsoft.com/office/drawing/2014/main" id="{B718CF52-1713-3E87-63D0-7A8A723B4D1A}"/>
              </a:ext>
            </a:extLst>
          </p:cNvPr>
          <p:cNvGrpSpPr/>
          <p:nvPr/>
        </p:nvGrpSpPr>
        <p:grpSpPr>
          <a:xfrm>
            <a:off x="0" y="118597"/>
            <a:ext cx="12344772" cy="6896461"/>
            <a:chOff x="42458167" y="20809682"/>
            <a:chExt cx="12344772" cy="6896461"/>
          </a:xfrm>
        </p:grpSpPr>
        <p:grpSp>
          <p:nvGrpSpPr>
            <p:cNvPr id="643" name="Ομάδα 642">
              <a:extLst>
                <a:ext uri="{FF2B5EF4-FFF2-40B4-BE49-F238E27FC236}">
                  <a16:creationId xmlns:a16="http://schemas.microsoft.com/office/drawing/2014/main" id="{501A28F2-4E98-6280-C674-E98B749E8064}"/>
                </a:ext>
              </a:extLst>
            </p:cNvPr>
            <p:cNvGrpSpPr/>
            <p:nvPr/>
          </p:nvGrpSpPr>
          <p:grpSpPr>
            <a:xfrm>
              <a:off x="42458167" y="20809682"/>
              <a:ext cx="12192000" cy="6896461"/>
              <a:chOff x="25616879" y="7238525"/>
              <a:chExt cx="12192000" cy="6896461"/>
            </a:xfrm>
          </p:grpSpPr>
          <p:sp>
            <p:nvSpPr>
              <p:cNvPr id="653" name="Ορθογώνιο 652">
                <a:extLst>
                  <a:ext uri="{FF2B5EF4-FFF2-40B4-BE49-F238E27FC236}">
                    <a16:creationId xmlns:a16="http://schemas.microsoft.com/office/drawing/2014/main" id="{E37F2F3E-E609-A66D-911D-7274D27EDEA4}"/>
                  </a:ext>
                </a:extLst>
              </p:cNvPr>
              <p:cNvSpPr/>
              <p:nvPr/>
            </p:nvSpPr>
            <p:spPr>
              <a:xfrm>
                <a:off x="25616879" y="7877239"/>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54" name="TextBox 653">
                <a:extLst>
                  <a:ext uri="{FF2B5EF4-FFF2-40B4-BE49-F238E27FC236}">
                    <a16:creationId xmlns:a16="http://schemas.microsoft.com/office/drawing/2014/main" id="{536B0740-2BE8-9ADF-0C96-2F4CB996EAF1}"/>
                  </a:ext>
                </a:extLst>
              </p:cNvPr>
              <p:cNvSpPr txBox="1"/>
              <p:nvPr/>
            </p:nvSpPr>
            <p:spPr>
              <a:xfrm>
                <a:off x="25622245" y="7979226"/>
                <a:ext cx="12084777"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Διατηρησιμότητα-Καρβακρόλη</a:t>
                </a:r>
              </a:p>
            </p:txBody>
          </p:sp>
          <p:sp>
            <p:nvSpPr>
              <p:cNvPr id="655" name="Ορθογώνιο 654">
                <a:extLst>
                  <a:ext uri="{FF2B5EF4-FFF2-40B4-BE49-F238E27FC236}">
                    <a16:creationId xmlns:a16="http://schemas.microsoft.com/office/drawing/2014/main" id="{18A7E93D-232E-4982-DEE9-9C3A7E0DE153}"/>
                  </a:ext>
                </a:extLst>
              </p:cNvPr>
              <p:cNvSpPr/>
              <p:nvPr/>
            </p:nvSpPr>
            <p:spPr>
              <a:xfrm>
                <a:off x="26426651" y="7238525"/>
                <a:ext cx="883270" cy="65092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grpSp>
        <p:pic>
          <p:nvPicPr>
            <p:cNvPr id="644" name="Εικόνα 643">
              <a:extLst>
                <a:ext uri="{FF2B5EF4-FFF2-40B4-BE49-F238E27FC236}">
                  <a16:creationId xmlns:a16="http://schemas.microsoft.com/office/drawing/2014/main" id="{6B77F98F-DF40-13A6-4390-42ECAAF50F9E}"/>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45102077" y="22438875"/>
              <a:ext cx="7348753" cy="3695289"/>
            </a:xfrm>
            <a:prstGeom prst="rect">
              <a:avLst/>
            </a:prstGeom>
          </p:spPr>
        </p:pic>
        <p:sp>
          <p:nvSpPr>
            <p:cNvPr id="645" name="TextBox 644">
              <a:extLst>
                <a:ext uri="{FF2B5EF4-FFF2-40B4-BE49-F238E27FC236}">
                  <a16:creationId xmlns:a16="http://schemas.microsoft.com/office/drawing/2014/main" id="{225EA5C2-66C5-01B6-2F29-EF0C36C580EE}"/>
                </a:ext>
              </a:extLst>
            </p:cNvPr>
            <p:cNvSpPr txBox="1"/>
            <p:nvPr/>
          </p:nvSpPr>
          <p:spPr>
            <a:xfrm>
              <a:off x="46754673" y="22088996"/>
              <a:ext cx="4050000" cy="369332"/>
            </a:xfrm>
            <a:prstGeom prst="rect">
              <a:avLst/>
            </a:prstGeom>
            <a:noFill/>
          </p:spPr>
          <p:txBody>
            <a:bodyPr wrap="square" rtlCol="0">
              <a:spAutoFit/>
            </a:bodyPr>
            <a:lstStyle/>
            <a:p>
              <a:pPr algn="ctr"/>
              <a:r>
                <a:rPr lang="el-GR" b="1" u="sng" dirty="0"/>
                <a:t>Ενθυλακωμένη Καρβακρόλη 14</a:t>
              </a:r>
              <a:r>
                <a:rPr lang="el-GR" b="1" u="sng" baseline="30000" dirty="0"/>
                <a:t>η</a:t>
              </a:r>
              <a:r>
                <a:rPr lang="el-GR" b="1" u="sng" dirty="0"/>
                <a:t> ημέρα</a:t>
              </a:r>
            </a:p>
          </p:txBody>
        </p:sp>
        <p:sp>
          <p:nvSpPr>
            <p:cNvPr id="646" name="TextBox 645">
              <a:extLst>
                <a:ext uri="{FF2B5EF4-FFF2-40B4-BE49-F238E27FC236}">
                  <a16:creationId xmlns:a16="http://schemas.microsoft.com/office/drawing/2014/main" id="{128EBEDE-70C1-F940-04D2-802137C47315}"/>
                </a:ext>
              </a:extLst>
            </p:cNvPr>
            <p:cNvSpPr txBox="1"/>
            <p:nvPr/>
          </p:nvSpPr>
          <p:spPr>
            <a:xfrm>
              <a:off x="42756408" y="26149931"/>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sz="1800" dirty="0">
                  <a:effectLst/>
                  <a:latin typeface="Calibri" panose="020F0502020204030204" pitchFamily="34" charset="0"/>
                  <a:ea typeface="Calibri" panose="020F0502020204030204" pitchFamily="34" charset="0"/>
                  <a:cs typeface="Arial" panose="020B0604020202020204" pitchFamily="34" charset="0"/>
                </a:rPr>
                <a:t>50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43.20%</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99.88 </a:t>
              </a:r>
              <a:r>
                <a:rPr lang="el-GR" sz="1800" dirty="0">
                  <a:effectLst/>
                  <a:latin typeface="Calibri" panose="020F0502020204030204" pitchFamily="34" charset="0"/>
                  <a:ea typeface="Calibri" panose="020F0502020204030204" pitchFamily="34" charset="0"/>
                </a:rPr>
                <a:t>± 0.16% </a:t>
              </a:r>
              <a:r>
                <a:rPr lang="el-GR" sz="1800" dirty="0">
                  <a:effectLst/>
                  <a:latin typeface="Calibri" panose="020F0502020204030204" pitchFamily="34" charset="0"/>
                  <a:ea typeface="Calibri" panose="020F0502020204030204" pitchFamily="34" charset="0"/>
                  <a:cs typeface="Arial" panose="020B0604020202020204" pitchFamily="34" charset="0"/>
                </a:rPr>
                <a:t>και 50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74.43%</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99.77 </a:t>
              </a:r>
              <a:r>
                <a:rPr lang="el-GR" sz="1800" dirty="0">
                  <a:effectLst/>
                  <a:latin typeface="Calibri" panose="020F0502020204030204" pitchFamily="34" charset="0"/>
                  <a:ea typeface="Calibri" panose="020F0502020204030204" pitchFamily="34" charset="0"/>
                </a:rPr>
                <a:t>± 0.43%</a:t>
              </a:r>
            </a:p>
            <a:p>
              <a:pPr marL="285750" indent="-285750">
                <a:buFont typeface="Arial" panose="020B0604020202020204" pitchFamily="34" charset="0"/>
                <a:buChar char="•"/>
              </a:pPr>
              <a:r>
                <a:rPr lang="el-GR" dirty="0"/>
                <a:t>Παρεμφερείς τιμές 14</a:t>
              </a:r>
              <a:r>
                <a:rPr lang="el-GR" baseline="30000" dirty="0"/>
                <a:t>ης</a:t>
              </a:r>
              <a:r>
                <a:rPr lang="el-GR" dirty="0"/>
                <a:t>  ημέρας για </a:t>
              </a:r>
              <a:r>
                <a:rPr lang="en-US" dirty="0"/>
                <a:t>RH&lt;8</a:t>
              </a:r>
              <a:r>
                <a:rPr lang="el-GR" dirty="0"/>
                <a:t>5%</a:t>
              </a:r>
              <a:r>
                <a:rPr lang="en-US" dirty="0"/>
                <a:t>, </a:t>
              </a:r>
              <a:r>
                <a:rPr lang="el-GR" dirty="0"/>
                <a:t>ραγδαία αύξηση με μικρή μεταβολή της </a:t>
              </a:r>
              <a:r>
                <a:rPr lang="en-US" dirty="0"/>
                <a:t>RH </a:t>
              </a:r>
              <a:r>
                <a:rPr lang="el-GR" dirty="0"/>
                <a:t>για </a:t>
              </a:r>
              <a:r>
                <a:rPr lang="en-US" dirty="0"/>
                <a:t>RH&gt;92.31%</a:t>
              </a:r>
              <a:endParaRPr lang="el-GR" dirty="0"/>
            </a:p>
          </p:txBody>
        </p:sp>
        <p:sp>
          <p:nvSpPr>
            <p:cNvPr id="647" name="Ορθογώνιο: Στρογγύλεμα γωνιών 646">
              <a:extLst>
                <a:ext uri="{FF2B5EF4-FFF2-40B4-BE49-F238E27FC236}">
                  <a16:creationId xmlns:a16="http://schemas.microsoft.com/office/drawing/2014/main" id="{49CB0E8A-89DE-5819-07D6-8416B5E3A6F9}"/>
                </a:ext>
              </a:extLst>
            </p:cNvPr>
            <p:cNvSpPr/>
            <p:nvPr/>
          </p:nvSpPr>
          <p:spPr>
            <a:xfrm>
              <a:off x="45546717" y="26866159"/>
              <a:ext cx="6465914" cy="56912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Για απελευθέρωση &lt;20%: </a:t>
              </a:r>
              <a:r>
                <a:rPr lang="en-US" dirty="0"/>
                <a:t>RH&lt;92.31% </a:t>
              </a:r>
              <a:r>
                <a:rPr lang="el-GR" dirty="0"/>
                <a:t>για διάστημα ≥14 ημερών</a:t>
              </a:r>
            </a:p>
          </p:txBody>
        </p:sp>
        <p:sp>
          <p:nvSpPr>
            <p:cNvPr id="648" name="TextBox 647">
              <a:extLst>
                <a:ext uri="{FF2B5EF4-FFF2-40B4-BE49-F238E27FC236}">
                  <a16:creationId xmlns:a16="http://schemas.microsoft.com/office/drawing/2014/main" id="{940F30EC-0712-5DB7-5F2A-6E8456E742A5}"/>
                </a:ext>
              </a:extLst>
            </p:cNvPr>
            <p:cNvSpPr txBox="1"/>
            <p:nvPr/>
          </p:nvSpPr>
          <p:spPr>
            <a:xfrm>
              <a:off x="42472611" y="2149853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49" name="Ευθεία γραμμή σύνδεσης 648">
              <a:extLst>
                <a:ext uri="{FF2B5EF4-FFF2-40B4-BE49-F238E27FC236}">
                  <a16:creationId xmlns:a16="http://schemas.microsoft.com/office/drawing/2014/main" id="{116BE0AE-E995-3DB0-26F0-84D58436AAF0}"/>
                </a:ext>
              </a:extLst>
            </p:cNvPr>
            <p:cNvCxnSpPr>
              <a:cxnSpLocks/>
            </p:cNvCxnSpPr>
            <p:nvPr/>
          </p:nvCxnSpPr>
          <p:spPr>
            <a:xfrm>
              <a:off x="45893620" y="23877685"/>
              <a:ext cx="6319777"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50" name="TextBox 649">
              <a:extLst>
                <a:ext uri="{FF2B5EF4-FFF2-40B4-BE49-F238E27FC236}">
                  <a16:creationId xmlns:a16="http://schemas.microsoft.com/office/drawing/2014/main" id="{CD7D2389-9ACF-9BC8-0A91-BB1318C444F1}"/>
                </a:ext>
              </a:extLst>
            </p:cNvPr>
            <p:cNvSpPr txBox="1"/>
            <p:nvPr/>
          </p:nvSpPr>
          <p:spPr>
            <a:xfrm>
              <a:off x="45895441" y="23556917"/>
              <a:ext cx="674741" cy="369332"/>
            </a:xfrm>
            <a:prstGeom prst="rect">
              <a:avLst/>
            </a:prstGeom>
            <a:noFill/>
          </p:spPr>
          <p:txBody>
            <a:bodyPr wrap="square" rtlCol="0">
              <a:spAutoFit/>
            </a:bodyPr>
            <a:lstStyle/>
            <a:p>
              <a:r>
                <a:rPr lang="el-GR" dirty="0">
                  <a:solidFill>
                    <a:srgbClr val="FF0000"/>
                  </a:solidFill>
                </a:rPr>
                <a:t>80%</a:t>
              </a:r>
            </a:p>
          </p:txBody>
        </p:sp>
        <p:cxnSp>
          <p:nvCxnSpPr>
            <p:cNvPr id="651" name="Ευθεία γραμμή σύνδεσης 650">
              <a:extLst>
                <a:ext uri="{FF2B5EF4-FFF2-40B4-BE49-F238E27FC236}">
                  <a16:creationId xmlns:a16="http://schemas.microsoft.com/office/drawing/2014/main" id="{0E3F1515-ED23-C426-1A5C-789E8AE0ABAE}"/>
                </a:ext>
              </a:extLst>
            </p:cNvPr>
            <p:cNvCxnSpPr>
              <a:cxnSpLocks/>
            </p:cNvCxnSpPr>
            <p:nvPr/>
          </p:nvCxnSpPr>
          <p:spPr>
            <a:xfrm>
              <a:off x="51413374" y="22932493"/>
              <a:ext cx="0" cy="294502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52" name="TextBox 651">
              <a:extLst>
                <a:ext uri="{FF2B5EF4-FFF2-40B4-BE49-F238E27FC236}">
                  <a16:creationId xmlns:a16="http://schemas.microsoft.com/office/drawing/2014/main" id="{D4B6CA4F-6EDD-834C-0026-CEB1B70CE499}"/>
                </a:ext>
              </a:extLst>
            </p:cNvPr>
            <p:cNvSpPr txBox="1"/>
            <p:nvPr/>
          </p:nvSpPr>
          <p:spPr>
            <a:xfrm>
              <a:off x="51036167" y="25817204"/>
              <a:ext cx="922813" cy="369332"/>
            </a:xfrm>
            <a:prstGeom prst="rect">
              <a:avLst/>
            </a:prstGeom>
            <a:noFill/>
          </p:spPr>
          <p:txBody>
            <a:bodyPr wrap="square" rtlCol="0">
              <a:spAutoFit/>
            </a:bodyPr>
            <a:lstStyle/>
            <a:p>
              <a:r>
                <a:rPr lang="el-GR" dirty="0">
                  <a:solidFill>
                    <a:schemeClr val="accent1"/>
                  </a:solidFill>
                </a:rPr>
                <a:t>92.31%</a:t>
              </a:r>
            </a:p>
          </p:txBody>
        </p:sp>
      </p:grpSp>
      <p:grpSp>
        <p:nvGrpSpPr>
          <p:cNvPr id="656" name="Ομάδα 655">
            <a:extLst>
              <a:ext uri="{FF2B5EF4-FFF2-40B4-BE49-F238E27FC236}">
                <a16:creationId xmlns:a16="http://schemas.microsoft.com/office/drawing/2014/main" id="{BD061F45-EB64-806E-7B0C-B9890776089D}"/>
              </a:ext>
            </a:extLst>
          </p:cNvPr>
          <p:cNvGrpSpPr/>
          <p:nvPr/>
        </p:nvGrpSpPr>
        <p:grpSpPr>
          <a:xfrm>
            <a:off x="5366" y="133837"/>
            <a:ext cx="12265298" cy="6852711"/>
            <a:chOff x="-56874145" y="-18592801"/>
            <a:chExt cx="12265298" cy="6852711"/>
          </a:xfrm>
        </p:grpSpPr>
        <p:grpSp>
          <p:nvGrpSpPr>
            <p:cNvPr id="657" name="Ομάδα 656">
              <a:extLst>
                <a:ext uri="{FF2B5EF4-FFF2-40B4-BE49-F238E27FC236}">
                  <a16:creationId xmlns:a16="http://schemas.microsoft.com/office/drawing/2014/main" id="{91330DC8-7A20-6B91-57E1-72270A147027}"/>
                </a:ext>
              </a:extLst>
            </p:cNvPr>
            <p:cNvGrpSpPr/>
            <p:nvPr/>
          </p:nvGrpSpPr>
          <p:grpSpPr>
            <a:xfrm>
              <a:off x="-56874145" y="-18592801"/>
              <a:ext cx="12192000" cy="6852711"/>
              <a:chOff x="12647813" y="14320657"/>
              <a:chExt cx="12192000" cy="6852711"/>
            </a:xfrm>
          </p:grpSpPr>
          <p:sp>
            <p:nvSpPr>
              <p:cNvPr id="669" name="Ορθογώνιο 668">
                <a:extLst>
                  <a:ext uri="{FF2B5EF4-FFF2-40B4-BE49-F238E27FC236}">
                    <a16:creationId xmlns:a16="http://schemas.microsoft.com/office/drawing/2014/main" id="{C1D14C8D-9E7A-85D0-CF45-9AEC376C11A3}"/>
                  </a:ext>
                </a:extLst>
              </p:cNvPr>
              <p:cNvSpPr/>
              <p:nvPr/>
            </p:nvSpPr>
            <p:spPr>
              <a:xfrm>
                <a:off x="12647813" y="14915621"/>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70" name="TextBox 669">
                <a:extLst>
                  <a:ext uri="{FF2B5EF4-FFF2-40B4-BE49-F238E27FC236}">
                    <a16:creationId xmlns:a16="http://schemas.microsoft.com/office/drawing/2014/main" id="{1045662F-73DB-3FDA-41FC-81F8527767E2}"/>
                  </a:ext>
                </a:extLst>
              </p:cNvPr>
              <p:cNvSpPr txBox="1"/>
              <p:nvPr/>
            </p:nvSpPr>
            <p:spPr>
              <a:xfrm>
                <a:off x="12813396" y="15018648"/>
                <a:ext cx="12005208"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Διατηρησιμότητα-Καρβακρόλη</a:t>
                </a:r>
              </a:p>
            </p:txBody>
          </p:sp>
          <p:sp>
            <p:nvSpPr>
              <p:cNvPr id="671" name="Ορθογώνιο 670">
                <a:extLst>
                  <a:ext uri="{FF2B5EF4-FFF2-40B4-BE49-F238E27FC236}">
                    <a16:creationId xmlns:a16="http://schemas.microsoft.com/office/drawing/2014/main" id="{68AFC239-CE4E-13A6-5D36-9BDA4C435A9D}"/>
                  </a:ext>
                </a:extLst>
              </p:cNvPr>
              <p:cNvSpPr/>
              <p:nvPr/>
            </p:nvSpPr>
            <p:spPr>
              <a:xfrm>
                <a:off x="12647813" y="14320657"/>
                <a:ext cx="814220" cy="615319"/>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Α</a:t>
                </a:r>
              </a:p>
            </p:txBody>
          </p:sp>
        </p:grpSp>
        <mc:AlternateContent xmlns:mc="http://schemas.openxmlformats.org/markup-compatibility/2006" xmlns:a14="http://schemas.microsoft.com/office/drawing/2010/main">
          <mc:Choice Requires="a14">
            <p:sp>
              <p:nvSpPr>
                <p:cNvPr id="658" name="Ορθογώνιο: Στρογγύλεμα γωνιών 657">
                  <a:extLst>
                    <a:ext uri="{FF2B5EF4-FFF2-40B4-BE49-F238E27FC236}">
                      <a16:creationId xmlns:a16="http://schemas.microsoft.com/office/drawing/2014/main" id="{111DBCA0-80E9-D609-AC94-9D0CE744FFCF}"/>
                    </a:ext>
                  </a:extLst>
                </p:cNvPr>
                <p:cNvSpPr/>
                <p:nvPr/>
              </p:nvSpPr>
              <p:spPr>
                <a:xfrm>
                  <a:off x="-53331507" y="-14242173"/>
                  <a:ext cx="5398791" cy="56912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14:m>
                    <m:oMath xmlns:m="http://schemas.openxmlformats.org/officeDocument/2006/math">
                      <m:r>
                        <m:rPr>
                          <m:sty m:val="p"/>
                        </m:rPr>
                        <a:rPr lang="el-GR" smtClean="0">
                          <a:latin typeface="Cambria Math" panose="02040503050406030204" pitchFamily="18" charset="0"/>
                          <a:ea typeface="Calibri" panose="020F0502020204030204" pitchFamily="34" charset="0"/>
                          <a:cs typeface="Calibri" panose="020F0502020204030204" pitchFamily="34" charset="0"/>
                        </a:rPr>
                        <m:t>Ε</m:t>
                      </m:r>
                      <m:r>
                        <m:rPr>
                          <m:sty m:val="p"/>
                        </m:rPr>
                        <a:rPr lang="el-GR" b="0" i="0" smtClean="0">
                          <a:latin typeface="Cambria Math" panose="02040503050406030204" pitchFamily="18" charset="0"/>
                          <a:ea typeface="Calibri" panose="020F0502020204030204" pitchFamily="34" charset="0"/>
                          <a:cs typeface="Calibri" panose="020F0502020204030204" pitchFamily="34" charset="0"/>
                        </a:rPr>
                        <m:t>νθυλακωμένη</m:t>
                      </m:r>
                      <m:r>
                        <a:rPr lang="el-GR" sz="1800" smtClean="0">
                          <a:effectLst/>
                          <a:latin typeface="Cambria Math" panose="02040503050406030204" pitchFamily="18" charset="0"/>
                          <a:ea typeface="Calibri" panose="020F0502020204030204" pitchFamily="34" charset="0"/>
                          <a:cs typeface="Calibri" panose="020F0502020204030204" pitchFamily="34" charset="0"/>
                        </a:rPr>
                        <m:t> </m:t>
                      </m:r>
                      <m:r>
                        <m:rPr>
                          <m:sty m:val="p"/>
                        </m:rPr>
                        <a:rPr lang="el-GR" sz="1800" smtClean="0">
                          <a:effectLst/>
                          <a:latin typeface="Cambria Math" panose="02040503050406030204" pitchFamily="18" charset="0"/>
                          <a:ea typeface="Calibri" panose="020F0502020204030204" pitchFamily="34" charset="0"/>
                          <a:cs typeface="Calibri" panose="020F0502020204030204" pitchFamily="34" charset="0"/>
                        </a:rPr>
                        <m:t>Καρβακρόλης</m:t>
                      </m:r>
                      <m:r>
                        <a:rPr lang="el-GR" sz="1800" smtClean="0">
                          <a:effectLst/>
                          <a:latin typeface="Cambria Math" panose="02040503050406030204" pitchFamily="18" charset="0"/>
                          <a:ea typeface="Calibri" panose="020F0502020204030204" pitchFamily="34" charset="0"/>
                          <a:cs typeface="Calibri" panose="020F0502020204030204" pitchFamily="34" charset="0"/>
                        </a:rPr>
                        <m:t> </m:t>
                      </m:r>
                      <m:d>
                        <m:dPr>
                          <m:ctrlPr>
                            <a:rPr lang="el-GR" i="1">
                              <a:effectLst/>
                              <a:latin typeface="Cambria Math" panose="02040503050406030204" pitchFamily="18" charset="0"/>
                              <a:cs typeface="Calibri" panose="020F0502020204030204" pitchFamily="34" charset="0"/>
                            </a:rPr>
                          </m:ctrlPr>
                        </m:dPr>
                        <m:e>
                          <m:r>
                            <a:rPr lang="el-GR" sz="1800">
                              <a:effectLst/>
                              <a:latin typeface="Cambria Math" panose="02040503050406030204" pitchFamily="18" charset="0"/>
                              <a:ea typeface="Calibri" panose="020F0502020204030204" pitchFamily="34" charset="0"/>
                              <a:cs typeface="Calibri" panose="020F0502020204030204" pitchFamily="34" charset="0"/>
                            </a:rPr>
                            <m:t>%</m:t>
                          </m:r>
                        </m:e>
                      </m:d>
                      <m:r>
                        <a:rPr lang="el-GR" sz="1800">
                          <a:effectLst/>
                          <a:latin typeface="Cambria Math" panose="02040503050406030204" pitchFamily="18" charset="0"/>
                          <a:ea typeface="Calibri" panose="020F0502020204030204" pitchFamily="34" charset="0"/>
                          <a:cs typeface="Calibri" panose="020F0502020204030204" pitchFamily="34" charset="0"/>
                        </a:rPr>
                        <m:t>=</m:t>
                      </m:r>
                      <m:f>
                        <m:fPr>
                          <m:ctrlPr>
                            <a:rPr lang="el-GR" i="1">
                              <a:effectLst/>
                              <a:latin typeface="Cambria Math" panose="02040503050406030204" pitchFamily="18" charset="0"/>
                              <a:cs typeface="Calibri" panose="020F0502020204030204" pitchFamily="34" charset="0"/>
                            </a:rPr>
                          </m:ctrlPr>
                        </m:fPr>
                        <m:num>
                          <m:sSub>
                            <m:sSubPr>
                              <m:ctrlPr>
                                <a:rPr lang="el-GR" i="1">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t</m:t>
                              </m:r>
                            </m:sub>
                          </m:sSub>
                        </m:num>
                        <m:den>
                          <m:sSub>
                            <m:sSubPr>
                              <m:ctrlPr>
                                <a:rPr lang="el-GR" i="1">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den>
                      </m:f>
                      <m:r>
                        <a:rPr lang="el-GR" sz="1800">
                          <a:effectLst/>
                          <a:latin typeface="Cambria Math" panose="02040503050406030204" pitchFamily="18" charset="0"/>
                          <a:ea typeface="Times New Roman" panose="02020603050405020304" pitchFamily="18" charset="0"/>
                          <a:cs typeface="Calibri" panose="020F0502020204030204" pitchFamily="34" charset="0"/>
                        </a:rPr>
                        <m:t> ×1</m:t>
                      </m:r>
                      <m:r>
                        <a:rPr lang="el-GR" sz="1800" i="1">
                          <a:effectLst/>
                          <a:latin typeface="Cambria Math" panose="02040503050406030204" pitchFamily="18" charset="0"/>
                          <a:ea typeface="Times New Roman" panose="02020603050405020304" pitchFamily="18" charset="0"/>
                          <a:cs typeface="Calibri" panose="020F0502020204030204" pitchFamily="34" charset="0"/>
                        </a:rPr>
                        <m:t>00</m:t>
                      </m:r>
                    </m:oMath>
                  </a14:m>
                  <a:r>
                    <a:rPr lang="el-GR" sz="1800" dirty="0">
                      <a:effectLst/>
                      <a:latin typeface="Calibri" panose="020F0502020204030204" pitchFamily="34" charset="0"/>
                      <a:ea typeface="Times New Roman" panose="02020603050405020304" pitchFamily="18" charset="0"/>
                    </a:rPr>
                    <a:t> </a:t>
                  </a:r>
                  <a:endParaRPr lang="el-GR" dirty="0"/>
                </a:p>
              </p:txBody>
            </p:sp>
          </mc:Choice>
          <mc:Fallback xmlns="">
            <p:sp>
              <p:nvSpPr>
                <p:cNvPr id="658" name="Ορθογώνιο: Στρογγύλεμα γωνιών 657">
                  <a:extLst>
                    <a:ext uri="{FF2B5EF4-FFF2-40B4-BE49-F238E27FC236}">
                      <a16:creationId xmlns:a16="http://schemas.microsoft.com/office/drawing/2014/main" id="{111DBCA0-80E9-D609-AC94-9D0CE744FFCF}"/>
                    </a:ext>
                  </a:extLst>
                </p:cNvPr>
                <p:cNvSpPr>
                  <a:spLocks noRot="1" noChangeAspect="1" noMove="1" noResize="1" noEditPoints="1" noAdjustHandles="1" noChangeArrowheads="1" noChangeShapeType="1" noTextEdit="1"/>
                </p:cNvSpPr>
                <p:nvPr/>
              </p:nvSpPr>
              <p:spPr>
                <a:xfrm>
                  <a:off x="-53331507" y="-14242173"/>
                  <a:ext cx="5398791" cy="569126"/>
                </a:xfrm>
                <a:prstGeom prst="roundRect">
                  <a:avLst/>
                </a:prstGeom>
                <a:blipFill>
                  <a:blip r:embed="rId14"/>
                  <a:stretch>
                    <a:fillRect/>
                  </a:stretch>
                </a:blipFill>
              </p:spPr>
              <p:txBody>
                <a:bodyPr/>
                <a:lstStyle/>
                <a:p>
                  <a:r>
                    <a:rPr lang="el-GR">
                      <a:noFill/>
                    </a:rPr>
                    <a:t> </a:t>
                  </a:r>
                </a:p>
              </p:txBody>
            </p:sp>
          </mc:Fallback>
        </mc:AlternateContent>
        <p:sp>
          <p:nvSpPr>
            <p:cNvPr id="659" name="TextBox 658">
              <a:extLst>
                <a:ext uri="{FF2B5EF4-FFF2-40B4-BE49-F238E27FC236}">
                  <a16:creationId xmlns:a16="http://schemas.microsoft.com/office/drawing/2014/main" id="{7CEAAA05-E4BD-79D8-BB50-4435522C35CB}"/>
                </a:ext>
              </a:extLst>
            </p:cNvPr>
            <p:cNvSpPr txBox="1"/>
            <p:nvPr/>
          </p:nvSpPr>
          <p:spPr>
            <a:xfrm>
              <a:off x="-56655378" y="-13426252"/>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Αύξηση της θερμοκρασίας επηρεάζει ταχύτητα φαινομένου, όχι τελική τιμή απελευθέρωσης</a:t>
              </a:r>
              <a:r>
                <a:rPr lang="en-US" dirty="0"/>
                <a:t>.</a:t>
              </a:r>
              <a:endParaRPr lang="el-GR" dirty="0"/>
            </a:p>
            <a:p>
              <a:pPr marL="285750" indent="-285750">
                <a:buFont typeface="Arial" panose="020B0604020202020204" pitchFamily="34" charset="0"/>
                <a:buChar char="•"/>
              </a:pPr>
              <a:r>
                <a:rPr lang="el-GR" dirty="0"/>
                <a:t>Αύξηση της </a:t>
              </a:r>
              <a:r>
                <a:rPr lang="en-US" dirty="0"/>
                <a:t>RH </a:t>
              </a:r>
              <a:r>
                <a:rPr lang="el-GR" dirty="0"/>
                <a:t>οδηγεί σε αυξημένη απελευθέρωση του ελαίου</a:t>
              </a:r>
              <a:r>
                <a:rPr lang="en-US" dirty="0"/>
                <a:t>.</a:t>
              </a:r>
              <a:endParaRPr lang="el-GR" dirty="0"/>
            </a:p>
          </p:txBody>
        </p:sp>
        <p:sp>
          <p:nvSpPr>
            <p:cNvPr id="660" name="TextBox 659">
              <a:extLst>
                <a:ext uri="{FF2B5EF4-FFF2-40B4-BE49-F238E27FC236}">
                  <a16:creationId xmlns:a16="http://schemas.microsoft.com/office/drawing/2014/main" id="{062905D6-E51A-6B54-CB88-1D509A9E18C2}"/>
                </a:ext>
              </a:extLst>
            </p:cNvPr>
            <p:cNvSpPr txBox="1"/>
            <p:nvPr/>
          </p:nvSpPr>
          <p:spPr>
            <a:xfrm>
              <a:off x="-56801411" y="-18025112"/>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27</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661" name="TextBox 660">
                  <a:extLst>
                    <a:ext uri="{FF2B5EF4-FFF2-40B4-BE49-F238E27FC236}">
                      <a16:creationId xmlns:a16="http://schemas.microsoft.com/office/drawing/2014/main" id="{45C7BF93-C36D-FC70-A541-ED066D0188F6}"/>
                    </a:ext>
                  </a:extLst>
                </p:cNvPr>
                <p:cNvSpPr txBox="1"/>
                <p:nvPr/>
              </p:nvSpPr>
              <p:spPr>
                <a:xfrm>
                  <a:off x="-48511436" y="-14747086"/>
                  <a:ext cx="3762306" cy="381515"/>
                </a:xfrm>
                <a:prstGeom prst="rect">
                  <a:avLst/>
                </a:prstGeom>
                <a:solidFill>
                  <a:srgbClr val="A4CE88"/>
                </a:solidFill>
              </p:spPr>
              <p:txBody>
                <a:bodyPr wrap="square" rtlCol="0">
                  <a:spAutoFit/>
                </a:bodyPr>
                <a:lstStyle/>
                <a:p>
                  <a:r>
                    <a:rPr lang="el-GR" dirty="0">
                      <a:solidFill>
                        <a:schemeClr val="dk1"/>
                      </a:solidFill>
                      <a:latin typeface="Calibri" panose="020F0502020204030204" pitchFamily="34" charset="0"/>
                      <a:ea typeface="Calibri" panose="020F0502020204030204" pitchFamily="34" charset="0"/>
                      <a:cs typeface="Arial" panose="020B0604020202020204" pitchFamily="34" charset="0"/>
                    </a:rPr>
                    <a:t>Συνθήκη Διατηρησιμότητας: 80% </a:t>
                  </a:r>
                  <a14:m>
                    <m:oMath xmlns:m="http://schemas.openxmlformats.org/officeDocument/2006/math">
                      <m:sSub>
                        <m:sSubPr>
                          <m:ctrlPr>
                            <a:rPr lang="el-GR" i="1" smtClean="0">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oMath>
                  </a14:m>
                  <a:endParaRPr lang="el-GR" dirty="0">
                    <a:solidFill>
                      <a:schemeClr val="dk1"/>
                    </a:solidFill>
                  </a:endParaRPr>
                </a:p>
              </p:txBody>
            </p:sp>
          </mc:Choice>
          <mc:Fallback xmlns="">
            <p:sp>
              <p:nvSpPr>
                <p:cNvPr id="661" name="TextBox 660">
                  <a:extLst>
                    <a:ext uri="{FF2B5EF4-FFF2-40B4-BE49-F238E27FC236}">
                      <a16:creationId xmlns:a16="http://schemas.microsoft.com/office/drawing/2014/main" id="{45C7BF93-C36D-FC70-A541-ED066D0188F6}"/>
                    </a:ext>
                  </a:extLst>
                </p:cNvPr>
                <p:cNvSpPr txBox="1">
                  <a:spLocks noRot="1" noChangeAspect="1" noMove="1" noResize="1" noEditPoints="1" noAdjustHandles="1" noChangeArrowheads="1" noChangeShapeType="1" noTextEdit="1"/>
                </p:cNvSpPr>
                <p:nvPr/>
              </p:nvSpPr>
              <p:spPr>
                <a:xfrm>
                  <a:off x="-48511436" y="-14747086"/>
                  <a:ext cx="3762306" cy="381515"/>
                </a:xfrm>
                <a:prstGeom prst="rect">
                  <a:avLst/>
                </a:prstGeom>
                <a:blipFill>
                  <a:blip r:embed="rId15"/>
                  <a:stretch>
                    <a:fillRect l="-1459" t="-6349" b="-22222"/>
                  </a:stretch>
                </a:blipFill>
              </p:spPr>
              <p:txBody>
                <a:bodyPr/>
                <a:lstStyle/>
                <a:p>
                  <a:r>
                    <a:rPr lang="el-GR">
                      <a:noFill/>
                    </a:rPr>
                    <a:t> </a:t>
                  </a:r>
                </a:p>
              </p:txBody>
            </p:sp>
          </mc:Fallback>
        </mc:AlternateContent>
        <p:grpSp>
          <p:nvGrpSpPr>
            <p:cNvPr id="662" name="Ομάδα 661">
              <a:extLst>
                <a:ext uri="{FF2B5EF4-FFF2-40B4-BE49-F238E27FC236}">
                  <a16:creationId xmlns:a16="http://schemas.microsoft.com/office/drawing/2014/main" id="{ED176605-381E-7D22-2D40-30400345F82F}"/>
                </a:ext>
              </a:extLst>
            </p:cNvPr>
            <p:cNvGrpSpPr/>
            <p:nvPr/>
          </p:nvGrpSpPr>
          <p:grpSpPr>
            <a:xfrm>
              <a:off x="-56801411" y="-17178200"/>
              <a:ext cx="12046531" cy="2411070"/>
              <a:chOff x="-35953091" y="24578913"/>
              <a:chExt cx="12298900" cy="2368559"/>
            </a:xfrm>
          </p:grpSpPr>
          <p:pic>
            <p:nvPicPr>
              <p:cNvPr id="665" name="Εικόνα 664">
                <a:extLst>
                  <a:ext uri="{FF2B5EF4-FFF2-40B4-BE49-F238E27FC236}">
                    <a16:creationId xmlns:a16="http://schemas.microsoft.com/office/drawing/2014/main" id="{2A0B90E2-52EB-C7C2-121D-C264C16F40DE}"/>
                  </a:ext>
                </a:extLst>
              </p:cNvPr>
              <p:cNvPicPr>
                <a:picLocks noChangeAspect="1"/>
              </p:cNvPicPr>
              <p:nvPr/>
            </p:nvPicPr>
            <p:blipFill>
              <a:blip r:embed="rId16"/>
              <a:stretch>
                <a:fillRect/>
              </a:stretch>
            </p:blipFill>
            <p:spPr>
              <a:xfrm>
                <a:off x="-26902535" y="24578913"/>
                <a:ext cx="3248344" cy="2368559"/>
              </a:xfrm>
              <a:prstGeom prst="rect">
                <a:avLst/>
              </a:prstGeom>
            </p:spPr>
          </p:pic>
          <p:pic>
            <p:nvPicPr>
              <p:cNvPr id="666" name="Εικόνα 665">
                <a:extLst>
                  <a:ext uri="{FF2B5EF4-FFF2-40B4-BE49-F238E27FC236}">
                    <a16:creationId xmlns:a16="http://schemas.microsoft.com/office/drawing/2014/main" id="{F637B9D0-E9D0-EA54-6620-F847DFA164F9}"/>
                  </a:ext>
                </a:extLst>
              </p:cNvPr>
              <p:cNvPicPr>
                <a:picLocks noChangeAspect="1"/>
              </p:cNvPicPr>
              <p:nvPr/>
            </p:nvPicPr>
            <p:blipFill>
              <a:blip r:embed="rId17"/>
              <a:stretch>
                <a:fillRect/>
              </a:stretch>
            </p:blipFill>
            <p:spPr>
              <a:xfrm>
                <a:off x="-29919387" y="24578914"/>
                <a:ext cx="3248344" cy="2368558"/>
              </a:xfrm>
              <a:prstGeom prst="rect">
                <a:avLst/>
              </a:prstGeom>
            </p:spPr>
          </p:pic>
          <p:pic>
            <p:nvPicPr>
              <p:cNvPr id="667" name="Εικόνα 666">
                <a:extLst>
                  <a:ext uri="{FF2B5EF4-FFF2-40B4-BE49-F238E27FC236}">
                    <a16:creationId xmlns:a16="http://schemas.microsoft.com/office/drawing/2014/main" id="{F6CA0D0E-EE25-1314-9299-B577522BB04E}"/>
                  </a:ext>
                </a:extLst>
              </p:cNvPr>
              <p:cNvPicPr>
                <a:picLocks noChangeAspect="1"/>
              </p:cNvPicPr>
              <p:nvPr/>
            </p:nvPicPr>
            <p:blipFill>
              <a:blip r:embed="rId18"/>
              <a:stretch>
                <a:fillRect/>
              </a:stretch>
            </p:blipFill>
            <p:spPr>
              <a:xfrm>
                <a:off x="-32936239" y="24578915"/>
                <a:ext cx="3248344" cy="2368556"/>
              </a:xfrm>
              <a:prstGeom prst="rect">
                <a:avLst/>
              </a:prstGeom>
            </p:spPr>
          </p:pic>
          <p:pic>
            <p:nvPicPr>
              <p:cNvPr id="668" name="Εικόνα 667">
                <a:extLst>
                  <a:ext uri="{FF2B5EF4-FFF2-40B4-BE49-F238E27FC236}">
                    <a16:creationId xmlns:a16="http://schemas.microsoft.com/office/drawing/2014/main" id="{8829C69D-0B3F-97C2-869F-D91CB291DF62}"/>
                  </a:ext>
                </a:extLst>
              </p:cNvPr>
              <p:cNvPicPr>
                <a:picLocks noChangeAspect="1"/>
              </p:cNvPicPr>
              <p:nvPr/>
            </p:nvPicPr>
            <p:blipFill>
              <a:blip r:embed="rId19"/>
              <a:stretch>
                <a:fillRect/>
              </a:stretch>
            </p:blipFill>
            <p:spPr>
              <a:xfrm>
                <a:off x="-35953091" y="24578915"/>
                <a:ext cx="3248344" cy="2368557"/>
              </a:xfrm>
              <a:prstGeom prst="rect">
                <a:avLst/>
              </a:prstGeom>
            </p:spPr>
          </p:pic>
        </p:grpSp>
        <p:cxnSp>
          <p:nvCxnSpPr>
            <p:cNvPr id="663" name="Ευθεία γραμμή σύνδεσης 662">
              <a:extLst>
                <a:ext uri="{FF2B5EF4-FFF2-40B4-BE49-F238E27FC236}">
                  <a16:creationId xmlns:a16="http://schemas.microsoft.com/office/drawing/2014/main" id="{ED44F87E-A0B2-E13B-8075-06F7CA769AD4}"/>
                </a:ext>
              </a:extLst>
            </p:cNvPr>
            <p:cNvCxnSpPr>
              <a:cxnSpLocks/>
            </p:cNvCxnSpPr>
            <p:nvPr/>
          </p:nvCxnSpPr>
          <p:spPr>
            <a:xfrm>
              <a:off x="-56533992" y="-16231508"/>
              <a:ext cx="11656068"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64" name="TextBox 663">
              <a:extLst>
                <a:ext uri="{FF2B5EF4-FFF2-40B4-BE49-F238E27FC236}">
                  <a16:creationId xmlns:a16="http://schemas.microsoft.com/office/drawing/2014/main" id="{3F25F2E2-1B69-1A45-55AF-B7381A84CD05}"/>
                </a:ext>
              </a:extLst>
            </p:cNvPr>
            <p:cNvSpPr txBox="1"/>
            <p:nvPr/>
          </p:nvSpPr>
          <p:spPr>
            <a:xfrm>
              <a:off x="-56558940" y="-16276657"/>
              <a:ext cx="677309" cy="369332"/>
            </a:xfrm>
            <a:prstGeom prst="rect">
              <a:avLst/>
            </a:prstGeom>
            <a:noFill/>
          </p:spPr>
          <p:txBody>
            <a:bodyPr wrap="square" rtlCol="0">
              <a:spAutoFit/>
            </a:bodyPr>
            <a:lstStyle/>
            <a:p>
              <a:r>
                <a:rPr lang="el-GR" dirty="0">
                  <a:solidFill>
                    <a:srgbClr val="FF0000"/>
                  </a:solidFill>
                </a:rPr>
                <a:t>80%</a:t>
              </a:r>
            </a:p>
          </p:txBody>
        </p:sp>
      </p:grpSp>
    </p:spTree>
    <p:extLst>
      <p:ext uri="{BB962C8B-B14F-4D97-AF65-F5344CB8AC3E}">
        <p14:creationId xmlns:p14="http://schemas.microsoft.com/office/powerpoint/2010/main" val="30898098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561" name="TextBox 560">
            <a:extLst>
              <a:ext uri="{FF2B5EF4-FFF2-40B4-BE49-F238E27FC236}">
                <a16:creationId xmlns:a16="http://schemas.microsoft.com/office/drawing/2014/main" id="{18317C19-E9C7-B835-E8B6-9F688FB0FEB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566" name="Ομάδα 565">
            <a:extLst>
              <a:ext uri="{FF2B5EF4-FFF2-40B4-BE49-F238E27FC236}">
                <a16:creationId xmlns:a16="http://schemas.microsoft.com/office/drawing/2014/main" id="{D49B2CA7-8D95-5BB7-A1CA-57E4959F3874}"/>
              </a:ext>
            </a:extLst>
          </p:cNvPr>
          <p:cNvGrpSpPr/>
          <p:nvPr/>
        </p:nvGrpSpPr>
        <p:grpSpPr>
          <a:xfrm>
            <a:off x="0" y="118597"/>
            <a:ext cx="12676451" cy="6870207"/>
            <a:chOff x="54837098" y="20832507"/>
            <a:chExt cx="12676451" cy="6870207"/>
          </a:xfrm>
        </p:grpSpPr>
        <p:grpSp>
          <p:nvGrpSpPr>
            <p:cNvPr id="567" name="Ομάδα 566">
              <a:extLst>
                <a:ext uri="{FF2B5EF4-FFF2-40B4-BE49-F238E27FC236}">
                  <a16:creationId xmlns:a16="http://schemas.microsoft.com/office/drawing/2014/main" id="{B850E362-78F0-4C6F-DC0F-ACCD23489428}"/>
                </a:ext>
              </a:extLst>
            </p:cNvPr>
            <p:cNvGrpSpPr/>
            <p:nvPr/>
          </p:nvGrpSpPr>
          <p:grpSpPr>
            <a:xfrm>
              <a:off x="54862088" y="20832507"/>
              <a:ext cx="12192000" cy="6870207"/>
              <a:chOff x="25616879" y="7264779"/>
              <a:chExt cx="12192000" cy="6870207"/>
            </a:xfrm>
          </p:grpSpPr>
          <p:sp>
            <p:nvSpPr>
              <p:cNvPr id="575" name="Ορθογώνιο 574">
                <a:extLst>
                  <a:ext uri="{FF2B5EF4-FFF2-40B4-BE49-F238E27FC236}">
                    <a16:creationId xmlns:a16="http://schemas.microsoft.com/office/drawing/2014/main" id="{0BF59134-5169-4AD8-F192-AFF6869A19A7}"/>
                  </a:ext>
                </a:extLst>
              </p:cNvPr>
              <p:cNvSpPr/>
              <p:nvPr/>
            </p:nvSpPr>
            <p:spPr>
              <a:xfrm>
                <a:off x="25616879" y="7906907"/>
                <a:ext cx="12192000" cy="6228079"/>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76" name="TextBox 575">
                <a:extLst>
                  <a:ext uri="{FF2B5EF4-FFF2-40B4-BE49-F238E27FC236}">
                    <a16:creationId xmlns:a16="http://schemas.microsoft.com/office/drawing/2014/main" id="{B625A43A-7E71-D638-CD05-4BE77E77DF92}"/>
                  </a:ext>
                </a:extLst>
              </p:cNvPr>
              <p:cNvSpPr txBox="1"/>
              <p:nvPr/>
            </p:nvSpPr>
            <p:spPr>
              <a:xfrm>
                <a:off x="25680771" y="7981015"/>
                <a:ext cx="12046531"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577" name="Ορθογώνιο 576">
                <a:extLst>
                  <a:ext uri="{FF2B5EF4-FFF2-40B4-BE49-F238E27FC236}">
                    <a16:creationId xmlns:a16="http://schemas.microsoft.com/office/drawing/2014/main" id="{8582E4AD-835E-032A-86BE-6EC7C277C417}"/>
                  </a:ext>
                </a:extLst>
              </p:cNvPr>
              <p:cNvSpPr/>
              <p:nvPr/>
            </p:nvSpPr>
            <p:spPr>
              <a:xfrm>
                <a:off x="28116445" y="7264779"/>
                <a:ext cx="883270" cy="6477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grpSp>
        <p:sp>
          <p:nvSpPr>
            <p:cNvPr id="568" name="TextBox 567">
              <a:extLst>
                <a:ext uri="{FF2B5EF4-FFF2-40B4-BE49-F238E27FC236}">
                  <a16:creationId xmlns:a16="http://schemas.microsoft.com/office/drawing/2014/main" id="{460C7874-6E27-4841-C766-982D866B2B40}"/>
                </a:ext>
              </a:extLst>
            </p:cNvPr>
            <p:cNvSpPr txBox="1"/>
            <p:nvPr/>
          </p:nvSpPr>
          <p:spPr>
            <a:xfrm>
              <a:off x="59465283" y="22069543"/>
              <a:ext cx="4050000" cy="369332"/>
            </a:xfrm>
            <a:prstGeom prst="rect">
              <a:avLst/>
            </a:prstGeom>
            <a:noFill/>
          </p:spPr>
          <p:txBody>
            <a:bodyPr wrap="square" rtlCol="0">
              <a:spAutoFit/>
            </a:bodyPr>
            <a:lstStyle/>
            <a:p>
              <a:pPr algn="ctr"/>
              <a:r>
                <a:rPr lang="el-GR" b="1" u="sng" dirty="0"/>
                <a:t>Ενθυλακωμένο Λυκοπένιο 30</a:t>
              </a:r>
              <a:r>
                <a:rPr lang="el-GR" b="1" u="sng" baseline="30000" dirty="0"/>
                <a:t>η</a:t>
              </a:r>
              <a:r>
                <a:rPr lang="el-GR" b="1" u="sng" dirty="0"/>
                <a:t> ημέρα</a:t>
              </a:r>
            </a:p>
          </p:txBody>
        </p:sp>
        <p:sp>
          <p:nvSpPr>
            <p:cNvPr id="569" name="TextBox 568">
              <a:extLst>
                <a:ext uri="{FF2B5EF4-FFF2-40B4-BE49-F238E27FC236}">
                  <a16:creationId xmlns:a16="http://schemas.microsoft.com/office/drawing/2014/main" id="{21152AB2-0730-2172-3B4A-E428B62BE78E}"/>
                </a:ext>
              </a:extLst>
            </p:cNvPr>
            <p:cNvSpPr txBox="1"/>
            <p:nvPr/>
          </p:nvSpPr>
          <p:spPr>
            <a:xfrm>
              <a:off x="55467018" y="26090218"/>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dirty="0">
                  <a:latin typeface="Calibri" panose="020F0502020204030204" pitchFamily="34" charset="0"/>
                  <a:ea typeface="Calibri" panose="020F0502020204030204" pitchFamily="34" charset="0"/>
                  <a:cs typeface="Arial" panose="020B0604020202020204" pitchFamily="34" charset="0"/>
                </a:rPr>
                <a:t>1</a:t>
              </a:r>
              <a:r>
                <a:rPr lang="el-GR" sz="1800" dirty="0">
                  <a:effectLst/>
                  <a:latin typeface="Calibri" panose="020F0502020204030204" pitchFamily="34" charset="0"/>
                  <a:ea typeface="Calibri" panose="020F0502020204030204" pitchFamily="34" charset="0"/>
                  <a:cs typeface="Arial" panose="020B0604020202020204" pitchFamily="34" charset="0"/>
                </a:rPr>
                <a:t>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95.96%</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80.44 ± 4.14</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και 10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a:t>
              </a:r>
              <a:r>
                <a:rPr lang="el-GR" sz="1800" dirty="0">
                  <a:effectLst/>
                  <a:latin typeface="Calibri" panose="020F0502020204030204" pitchFamily="34" charset="0"/>
                  <a:ea typeface="Calibri" panose="020F0502020204030204" pitchFamily="34" charset="0"/>
                  <a:cs typeface="Arial" panose="020B0604020202020204" pitchFamily="34" charset="0"/>
                </a:rPr>
                <a:t> 98.18%</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83.19 </a:t>
              </a:r>
              <a:r>
                <a:rPr lang="el-GR" sz="1800" dirty="0">
                  <a:effectLst/>
                  <a:latin typeface="Calibri" panose="020F0502020204030204" pitchFamily="34" charset="0"/>
                  <a:ea typeface="Calibri" panose="020F0502020204030204" pitchFamily="34" charset="0"/>
                </a:rPr>
                <a:t>± 2.21%</a:t>
              </a:r>
            </a:p>
            <a:p>
              <a:pPr marL="285750" indent="-285750">
                <a:buFont typeface="Arial" panose="020B0604020202020204" pitchFamily="34" charset="0"/>
                <a:buChar char="•"/>
              </a:pPr>
              <a:r>
                <a:rPr lang="el-GR" dirty="0"/>
                <a:t>Ελάχιστη τιμή: 50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RH 43.20%, 2.35 ± 1.21% (</a:t>
              </a:r>
              <a:r>
                <a:rPr lang="el-GR" sz="1800" dirty="0">
                  <a:effectLst/>
                  <a:latin typeface="Calibri" panose="020F0502020204030204" pitchFamily="34" charset="0"/>
                  <a:ea typeface="Calibri" panose="020F0502020204030204" pitchFamily="34" charset="0"/>
                  <a:cs typeface="Arial" panose="020B0604020202020204" pitchFamily="34" charset="0"/>
                </a:rPr>
                <a:t>πρακτικά μηδενικό)</a:t>
              </a:r>
              <a:endParaRPr lang="el-GR" dirty="0"/>
            </a:p>
          </p:txBody>
        </p:sp>
        <p:sp>
          <p:nvSpPr>
            <p:cNvPr id="570" name="Ορθογώνιο: Στρογγύλεμα γωνιών 569">
              <a:extLst>
                <a:ext uri="{FF2B5EF4-FFF2-40B4-BE49-F238E27FC236}">
                  <a16:creationId xmlns:a16="http://schemas.microsoft.com/office/drawing/2014/main" id="{63A87E26-DD6D-FCA8-9999-D45370D89718}"/>
                </a:ext>
              </a:extLst>
            </p:cNvPr>
            <p:cNvSpPr/>
            <p:nvPr/>
          </p:nvSpPr>
          <p:spPr>
            <a:xfrm>
              <a:off x="56501971" y="26855981"/>
              <a:ext cx="9040018" cy="63504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Για απελευθέρωση &lt;20%</a:t>
              </a:r>
              <a:r>
                <a:rPr lang="el-GR" dirty="0"/>
                <a:t>: 10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dirty="0">
                  <a:latin typeface="Calibri" panose="020F0502020204030204" pitchFamily="34" charset="0"/>
                  <a:ea typeface="Calibri" panose="020F0502020204030204" pitchFamily="34" charset="0"/>
                  <a:cs typeface="Arial" panose="020B060402020202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RH 95.96% </a:t>
              </a:r>
              <a:r>
                <a:rPr lang="el-GR" sz="1800" dirty="0">
                  <a:effectLst/>
                  <a:latin typeface="Calibri" panose="020F0502020204030204" pitchFamily="34" charset="0"/>
                  <a:ea typeface="Calibri" panose="020F0502020204030204" pitchFamily="34" charset="0"/>
                  <a:cs typeface="Arial" panose="020B0604020202020204" pitchFamily="34" charset="0"/>
                </a:rPr>
                <a:t>και 98.18% </a:t>
              </a:r>
              <a:r>
                <a:rPr lang="el-GR" dirty="0"/>
                <a:t>για διάστημα ≥30 ημερών</a:t>
              </a:r>
            </a:p>
          </p:txBody>
        </p:sp>
        <p:pic>
          <p:nvPicPr>
            <p:cNvPr id="571" name="Εικόνα 570">
              <a:extLst>
                <a:ext uri="{FF2B5EF4-FFF2-40B4-BE49-F238E27FC236}">
                  <a16:creationId xmlns:a16="http://schemas.microsoft.com/office/drawing/2014/main" id="{BD51CD73-57F0-9ADE-1E26-276B7DC0A7C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346322" y="22394991"/>
              <a:ext cx="7351316" cy="3654014"/>
            </a:xfrm>
            <a:prstGeom prst="rect">
              <a:avLst/>
            </a:prstGeom>
          </p:spPr>
        </p:pic>
        <p:sp>
          <p:nvSpPr>
            <p:cNvPr id="572" name="TextBox 571">
              <a:extLst>
                <a:ext uri="{FF2B5EF4-FFF2-40B4-BE49-F238E27FC236}">
                  <a16:creationId xmlns:a16="http://schemas.microsoft.com/office/drawing/2014/main" id="{4E4F7650-829E-D402-E444-729B7F48A881}"/>
                </a:ext>
              </a:extLst>
            </p:cNvPr>
            <p:cNvSpPr txBox="1"/>
            <p:nvPr/>
          </p:nvSpPr>
          <p:spPr>
            <a:xfrm>
              <a:off x="54837098" y="21406507"/>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30</a:t>
              </a:r>
            </a:p>
          </p:txBody>
        </p:sp>
        <p:cxnSp>
          <p:nvCxnSpPr>
            <p:cNvPr id="573" name="Ευθεία γραμμή σύνδεσης 572">
              <a:extLst>
                <a:ext uri="{FF2B5EF4-FFF2-40B4-BE49-F238E27FC236}">
                  <a16:creationId xmlns:a16="http://schemas.microsoft.com/office/drawing/2014/main" id="{16D64A3F-EDAD-FA1D-4881-8F312DE0C58A}"/>
                </a:ext>
              </a:extLst>
            </p:cNvPr>
            <p:cNvCxnSpPr>
              <a:cxnSpLocks/>
            </p:cNvCxnSpPr>
            <p:nvPr/>
          </p:nvCxnSpPr>
          <p:spPr>
            <a:xfrm>
              <a:off x="57942866" y="23324070"/>
              <a:ext cx="6551271"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574" name="TextBox 573">
              <a:extLst>
                <a:ext uri="{FF2B5EF4-FFF2-40B4-BE49-F238E27FC236}">
                  <a16:creationId xmlns:a16="http://schemas.microsoft.com/office/drawing/2014/main" id="{D6EEC55D-F3A2-6178-7B95-A305B3C11D75}"/>
                </a:ext>
              </a:extLst>
            </p:cNvPr>
            <p:cNvSpPr txBox="1"/>
            <p:nvPr/>
          </p:nvSpPr>
          <p:spPr>
            <a:xfrm>
              <a:off x="57942866" y="23016439"/>
              <a:ext cx="652408" cy="369332"/>
            </a:xfrm>
            <a:prstGeom prst="rect">
              <a:avLst/>
            </a:prstGeom>
            <a:noFill/>
          </p:spPr>
          <p:txBody>
            <a:bodyPr wrap="square" rtlCol="0">
              <a:spAutoFit/>
            </a:bodyPr>
            <a:lstStyle/>
            <a:p>
              <a:r>
                <a:rPr lang="el-GR" dirty="0">
                  <a:solidFill>
                    <a:srgbClr val="FF0000"/>
                  </a:solidFill>
                </a:rPr>
                <a:t>80%</a:t>
              </a:r>
            </a:p>
          </p:txBody>
        </p:sp>
      </p:grpSp>
      <p:grpSp>
        <p:nvGrpSpPr>
          <p:cNvPr id="611" name="Ομάδα 610">
            <a:extLst>
              <a:ext uri="{FF2B5EF4-FFF2-40B4-BE49-F238E27FC236}">
                <a16:creationId xmlns:a16="http://schemas.microsoft.com/office/drawing/2014/main" id="{E16E5985-F674-2419-3AB8-38D500395BFA}"/>
              </a:ext>
            </a:extLst>
          </p:cNvPr>
          <p:cNvGrpSpPr/>
          <p:nvPr/>
        </p:nvGrpSpPr>
        <p:grpSpPr>
          <a:xfrm>
            <a:off x="-31978" y="118597"/>
            <a:ext cx="12463196" cy="6867499"/>
            <a:chOff x="54146492" y="21221079"/>
            <a:chExt cx="12463196" cy="6867499"/>
          </a:xfrm>
        </p:grpSpPr>
        <p:sp>
          <p:nvSpPr>
            <p:cNvPr id="612" name="Ορθογώνιο 611">
              <a:extLst>
                <a:ext uri="{FF2B5EF4-FFF2-40B4-BE49-F238E27FC236}">
                  <a16:creationId xmlns:a16="http://schemas.microsoft.com/office/drawing/2014/main" id="{C0F68EEA-8B04-5A68-B94B-DE440240F870}"/>
                </a:ext>
              </a:extLst>
            </p:cNvPr>
            <p:cNvSpPr/>
            <p:nvPr/>
          </p:nvSpPr>
          <p:spPr>
            <a:xfrm>
              <a:off x="54198319" y="21830831"/>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13" name="TextBox 612">
              <a:extLst>
                <a:ext uri="{FF2B5EF4-FFF2-40B4-BE49-F238E27FC236}">
                  <a16:creationId xmlns:a16="http://schemas.microsoft.com/office/drawing/2014/main" id="{FC8C7683-F8FB-B697-4CCF-A9639E9668C1}"/>
                </a:ext>
              </a:extLst>
            </p:cNvPr>
            <p:cNvSpPr txBox="1"/>
            <p:nvPr/>
          </p:nvSpPr>
          <p:spPr>
            <a:xfrm>
              <a:off x="54203685" y="21932818"/>
              <a:ext cx="12134807"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614" name="Ορθογώνιο 613">
              <a:extLst>
                <a:ext uri="{FF2B5EF4-FFF2-40B4-BE49-F238E27FC236}">
                  <a16:creationId xmlns:a16="http://schemas.microsoft.com/office/drawing/2014/main" id="{16645AE8-1BBB-A577-D70E-C1EB1EDE413B}"/>
                </a:ext>
              </a:extLst>
            </p:cNvPr>
            <p:cNvSpPr/>
            <p:nvPr/>
          </p:nvSpPr>
          <p:spPr>
            <a:xfrm>
              <a:off x="55864051" y="21221079"/>
              <a:ext cx="883270" cy="640734"/>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mc:AlternateContent xmlns:mc="http://schemas.openxmlformats.org/markup-compatibility/2006" xmlns:a14="http://schemas.microsoft.com/office/drawing/2010/main">
          <mc:Choice Requires="a14">
            <p:sp>
              <p:nvSpPr>
                <p:cNvPr id="615" name="Ορθογώνιο: Στρογγύλεμα γωνιών 614">
                  <a:extLst>
                    <a:ext uri="{FF2B5EF4-FFF2-40B4-BE49-F238E27FC236}">
                      <a16:creationId xmlns:a16="http://schemas.microsoft.com/office/drawing/2014/main" id="{E72036D5-1835-8CF6-4ED5-69DC8BCEB48D}"/>
                    </a:ext>
                  </a:extLst>
                </p:cNvPr>
                <p:cNvSpPr/>
                <p:nvPr/>
              </p:nvSpPr>
              <p:spPr>
                <a:xfrm>
                  <a:off x="57618195" y="25573562"/>
                  <a:ext cx="5398791" cy="569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14:m>
                    <m:oMath xmlns:m="http://schemas.openxmlformats.org/officeDocument/2006/math">
                      <m:r>
                        <m:rPr>
                          <m:sty m:val="p"/>
                        </m:rPr>
                        <a:rPr lang="el-GR">
                          <a:latin typeface="Cambria Math" panose="02040503050406030204" pitchFamily="18" charset="0"/>
                        </a:rPr>
                        <m:t>Ενθυλακωμένο</m:t>
                      </m:r>
                      <m:r>
                        <a:rPr lang="el-GR">
                          <a:latin typeface="Cambria Math" panose="02040503050406030204" pitchFamily="18" charset="0"/>
                        </a:rPr>
                        <m:t> </m:t>
                      </m:r>
                      <m:r>
                        <m:rPr>
                          <m:sty m:val="p"/>
                        </m:rPr>
                        <a:rPr lang="el-GR">
                          <a:latin typeface="Cambria Math" panose="02040503050406030204" pitchFamily="18" charset="0"/>
                        </a:rPr>
                        <m:t>Λυκοπένιο</m:t>
                      </m:r>
                      <m:r>
                        <a:rPr lang="el-GR">
                          <a:latin typeface="Cambria Math" panose="02040503050406030204" pitchFamily="18" charset="0"/>
                        </a:rPr>
                        <m:t> </m:t>
                      </m:r>
                      <m:d>
                        <m:dPr>
                          <m:ctrlPr>
                            <a:rPr lang="el-GR" i="1">
                              <a:latin typeface="Cambria Math" panose="02040503050406030204" pitchFamily="18" charset="0"/>
                            </a:rPr>
                          </m:ctrlPr>
                        </m:dPr>
                        <m:e>
                          <m:r>
                            <a:rPr lang="el-GR">
                              <a:latin typeface="Cambria Math" panose="02040503050406030204" pitchFamily="18" charset="0"/>
                            </a:rPr>
                            <m:t>%</m:t>
                          </m:r>
                        </m:e>
                      </m:d>
                      <m:r>
                        <a:rPr lang="el-GR">
                          <a:latin typeface="Cambria Math" panose="02040503050406030204" pitchFamily="18" charset="0"/>
                        </a:rPr>
                        <m:t>=</m:t>
                      </m:r>
                      <m:f>
                        <m:fPr>
                          <m:ctrlPr>
                            <a:rPr lang="el-GR" i="1">
                              <a:latin typeface="Cambria Math" panose="02040503050406030204" pitchFamily="18" charset="0"/>
                            </a:rPr>
                          </m:ctrlPr>
                        </m:fPr>
                        <m:num>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m:t>
                              </m:r>
                              <m:r>
                                <m:rPr>
                                  <m:sty m:val="p"/>
                                </m:rPr>
                                <a:rPr lang="en-US">
                                  <a:latin typeface="Cambria Math" panose="02040503050406030204" pitchFamily="18" charset="0"/>
                                </a:rPr>
                                <m:t>t</m:t>
                              </m:r>
                            </m:sub>
                          </m:sSub>
                        </m:num>
                        <m:den>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,0</m:t>
                              </m:r>
                            </m:sub>
                          </m:sSub>
                        </m:den>
                      </m:f>
                      <m:r>
                        <a:rPr lang="el-GR">
                          <a:latin typeface="Cambria Math" panose="02040503050406030204" pitchFamily="18" charset="0"/>
                        </a:rPr>
                        <m:t> ×1</m:t>
                      </m:r>
                      <m:r>
                        <a:rPr lang="el-GR" i="1">
                          <a:latin typeface="Cambria Math" panose="02040503050406030204" pitchFamily="18" charset="0"/>
                        </a:rPr>
                        <m:t>00</m:t>
                      </m:r>
                    </m:oMath>
                  </a14:m>
                  <a:r>
                    <a:rPr lang="el-GR" dirty="0"/>
                    <a:t> </a:t>
                  </a:r>
                </a:p>
              </p:txBody>
            </p:sp>
          </mc:Choice>
          <mc:Fallback xmlns="">
            <p:sp>
              <p:nvSpPr>
                <p:cNvPr id="615" name="Ορθογώνιο: Στρογγύλεμα γωνιών 614">
                  <a:extLst>
                    <a:ext uri="{FF2B5EF4-FFF2-40B4-BE49-F238E27FC236}">
                      <a16:creationId xmlns:a16="http://schemas.microsoft.com/office/drawing/2014/main" id="{E72036D5-1835-8CF6-4ED5-69DC8BCEB48D}"/>
                    </a:ext>
                  </a:extLst>
                </p:cNvPr>
                <p:cNvSpPr>
                  <a:spLocks noRot="1" noChangeAspect="1" noMove="1" noResize="1" noEditPoints="1" noAdjustHandles="1" noChangeArrowheads="1" noChangeShapeType="1" noTextEdit="1"/>
                </p:cNvSpPr>
                <p:nvPr/>
              </p:nvSpPr>
              <p:spPr>
                <a:xfrm>
                  <a:off x="57618195" y="25573562"/>
                  <a:ext cx="5398791" cy="569126"/>
                </a:xfrm>
                <a:prstGeom prst="roundRect">
                  <a:avLst/>
                </a:prstGeom>
                <a:blipFill>
                  <a:blip r:embed="rId5"/>
                  <a:stretch>
                    <a:fillRect/>
                  </a:stretch>
                </a:blipFill>
              </p:spPr>
              <p:txBody>
                <a:bodyPr/>
                <a:lstStyle/>
                <a:p>
                  <a:r>
                    <a:rPr lang="el-GR">
                      <a:noFill/>
                    </a:rPr>
                    <a:t> </a:t>
                  </a:r>
                </a:p>
              </p:txBody>
            </p:sp>
          </mc:Fallback>
        </mc:AlternateContent>
        <p:sp>
          <p:nvSpPr>
            <p:cNvPr id="616" name="TextBox 615">
              <a:extLst>
                <a:ext uri="{FF2B5EF4-FFF2-40B4-BE49-F238E27FC236}">
                  <a16:creationId xmlns:a16="http://schemas.microsoft.com/office/drawing/2014/main" id="{59DC3DFB-58CA-FE4F-DF14-169CB664403F}"/>
                </a:ext>
              </a:extLst>
            </p:cNvPr>
            <p:cNvSpPr txBox="1"/>
            <p:nvPr/>
          </p:nvSpPr>
          <p:spPr>
            <a:xfrm>
              <a:off x="54407340" y="26389483"/>
              <a:ext cx="12202348" cy="1200329"/>
            </a:xfrm>
            <a:prstGeom prst="rect">
              <a:avLst/>
            </a:prstGeom>
            <a:noFill/>
          </p:spPr>
          <p:txBody>
            <a:bodyPr wrap="square" rtlCol="0">
              <a:spAutoFit/>
            </a:bodyPr>
            <a:lstStyle/>
            <a:p>
              <a:pPr marL="285750" indent="-285750">
                <a:buFont typeface="Arial" panose="020B0604020202020204" pitchFamily="34" charset="0"/>
                <a:buChar char="•"/>
              </a:pPr>
              <a:r>
                <a:rPr lang="el-GR" dirty="0"/>
                <a:t>Αύξηση της θερμοκρασίας προκαλεί ταχύτερη υποβάθμιση του ελαίου </a:t>
              </a:r>
            </a:p>
            <a:p>
              <a:pPr marL="285750" indent="-285750">
                <a:buFont typeface="Arial" panose="020B0604020202020204" pitchFamily="34" charset="0"/>
                <a:buChar char="•"/>
              </a:pPr>
              <a:r>
                <a:rPr lang="el-GR" dirty="0"/>
                <a:t>Αυξημένη </a:t>
              </a:r>
              <a:r>
                <a:rPr lang="en-US" dirty="0"/>
                <a:t>RH </a:t>
              </a:r>
              <a:r>
                <a:rPr lang="el-GR" dirty="0"/>
                <a:t>αναχαιτίζει την υποβάθμιση του, καθώς προστατεύει τα μόρια λυκοπενίου από μεταλλικά ιόντα, επιβραδύνει την </a:t>
              </a:r>
              <a:r>
                <a:rPr lang="el-GR" dirty="0" err="1"/>
                <a:t>αυτοοξείδωηση</a:t>
              </a:r>
              <a:r>
                <a:rPr lang="el-GR" dirty="0"/>
                <a:t> των λιπιδίων και ανταγωνίζεται το οξυγόνο στις ενεργές θέσεις ρόφησης.</a:t>
              </a:r>
            </a:p>
            <a:p>
              <a:pPr marL="285750" indent="-285750">
                <a:buFont typeface="Arial" panose="020B0604020202020204" pitchFamily="34" charset="0"/>
                <a:buChar char="•"/>
              </a:pPr>
              <a:endParaRPr lang="el-GR" dirty="0"/>
            </a:p>
          </p:txBody>
        </p:sp>
        <p:sp>
          <p:nvSpPr>
            <p:cNvPr id="617" name="TextBox 616">
              <a:extLst>
                <a:ext uri="{FF2B5EF4-FFF2-40B4-BE49-F238E27FC236}">
                  <a16:creationId xmlns:a16="http://schemas.microsoft.com/office/drawing/2014/main" id="{312A1E3A-3998-DDB2-B76A-D89F18EE60D2}"/>
                </a:ext>
              </a:extLst>
            </p:cNvPr>
            <p:cNvSpPr txBox="1"/>
            <p:nvPr/>
          </p:nvSpPr>
          <p:spPr>
            <a:xfrm>
              <a:off x="54146492" y="2180355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18" name="Ομάδα 617">
              <a:extLst>
                <a:ext uri="{FF2B5EF4-FFF2-40B4-BE49-F238E27FC236}">
                  <a16:creationId xmlns:a16="http://schemas.microsoft.com/office/drawing/2014/main" id="{0EF744FA-9143-9A23-1F40-09F164E6B657}"/>
                </a:ext>
              </a:extLst>
            </p:cNvPr>
            <p:cNvGrpSpPr/>
            <p:nvPr/>
          </p:nvGrpSpPr>
          <p:grpSpPr>
            <a:xfrm>
              <a:off x="54262689" y="22653365"/>
              <a:ext cx="12063260" cy="2377476"/>
              <a:chOff x="54246876" y="22640703"/>
              <a:chExt cx="12411815" cy="2377477"/>
            </a:xfrm>
          </p:grpSpPr>
          <p:pic>
            <p:nvPicPr>
              <p:cNvPr id="622" name="Εικόνα 621">
                <a:extLst>
                  <a:ext uri="{FF2B5EF4-FFF2-40B4-BE49-F238E27FC236}">
                    <a16:creationId xmlns:a16="http://schemas.microsoft.com/office/drawing/2014/main" id="{5FB9837A-AB0B-9DC1-3B9C-236B7B7F583E}"/>
                  </a:ext>
                </a:extLst>
              </p:cNvPr>
              <p:cNvPicPr>
                <a:picLocks noChangeAspect="1"/>
              </p:cNvPicPr>
              <p:nvPr/>
            </p:nvPicPr>
            <p:blipFill>
              <a:blip r:embed="rId6"/>
              <a:stretch>
                <a:fillRect/>
              </a:stretch>
            </p:blipFill>
            <p:spPr>
              <a:xfrm>
                <a:off x="63396200" y="22640703"/>
                <a:ext cx="3262491" cy="2375979"/>
              </a:xfrm>
              <a:prstGeom prst="rect">
                <a:avLst/>
              </a:prstGeom>
            </p:spPr>
          </p:pic>
          <p:pic>
            <p:nvPicPr>
              <p:cNvPr id="623" name="Εικόνα 622">
                <a:extLst>
                  <a:ext uri="{FF2B5EF4-FFF2-40B4-BE49-F238E27FC236}">
                    <a16:creationId xmlns:a16="http://schemas.microsoft.com/office/drawing/2014/main" id="{2583AE00-78C3-1C1B-4304-4539F154E03E}"/>
                  </a:ext>
                </a:extLst>
              </p:cNvPr>
              <p:cNvPicPr>
                <a:picLocks noChangeAspect="1"/>
              </p:cNvPicPr>
              <p:nvPr/>
            </p:nvPicPr>
            <p:blipFill>
              <a:blip r:embed="rId7"/>
              <a:stretch>
                <a:fillRect/>
              </a:stretch>
            </p:blipFill>
            <p:spPr>
              <a:xfrm>
                <a:off x="60382701" y="22640704"/>
                <a:ext cx="3262491" cy="2375979"/>
              </a:xfrm>
              <a:prstGeom prst="rect">
                <a:avLst/>
              </a:prstGeom>
            </p:spPr>
          </p:pic>
          <p:pic>
            <p:nvPicPr>
              <p:cNvPr id="624" name="Εικόνα 623">
                <a:extLst>
                  <a:ext uri="{FF2B5EF4-FFF2-40B4-BE49-F238E27FC236}">
                    <a16:creationId xmlns:a16="http://schemas.microsoft.com/office/drawing/2014/main" id="{8D54E1C2-9D6D-7475-8603-7C7B35C15271}"/>
                  </a:ext>
                </a:extLst>
              </p:cNvPr>
              <p:cNvPicPr>
                <a:picLocks noChangeAspect="1"/>
              </p:cNvPicPr>
              <p:nvPr/>
            </p:nvPicPr>
            <p:blipFill>
              <a:blip r:embed="rId8"/>
              <a:stretch>
                <a:fillRect/>
              </a:stretch>
            </p:blipFill>
            <p:spPr>
              <a:xfrm>
                <a:off x="57369203" y="22640704"/>
                <a:ext cx="3262491" cy="2375979"/>
              </a:xfrm>
              <a:prstGeom prst="rect">
                <a:avLst/>
              </a:prstGeom>
            </p:spPr>
          </p:pic>
          <p:pic>
            <p:nvPicPr>
              <p:cNvPr id="625" name="Εικόνα 624">
                <a:extLst>
                  <a:ext uri="{FF2B5EF4-FFF2-40B4-BE49-F238E27FC236}">
                    <a16:creationId xmlns:a16="http://schemas.microsoft.com/office/drawing/2014/main" id="{24BE19D0-72D5-7C3D-5ACA-8C94F78F0CE6}"/>
                  </a:ext>
                </a:extLst>
              </p:cNvPr>
              <p:cNvPicPr>
                <a:picLocks noChangeAspect="1"/>
              </p:cNvPicPr>
              <p:nvPr/>
            </p:nvPicPr>
            <p:blipFill>
              <a:blip r:embed="rId9"/>
              <a:stretch>
                <a:fillRect/>
              </a:stretch>
            </p:blipFill>
            <p:spPr>
              <a:xfrm>
                <a:off x="54246876" y="22644306"/>
                <a:ext cx="3262490" cy="2373874"/>
              </a:xfrm>
              <a:prstGeom prst="rect">
                <a:avLst/>
              </a:prstGeom>
            </p:spPr>
          </p:pic>
        </p:grpSp>
        <p:cxnSp>
          <p:nvCxnSpPr>
            <p:cNvPr id="619" name="Ευθεία γραμμή σύνδεσης 618">
              <a:extLst>
                <a:ext uri="{FF2B5EF4-FFF2-40B4-BE49-F238E27FC236}">
                  <a16:creationId xmlns:a16="http://schemas.microsoft.com/office/drawing/2014/main" id="{ADA59B18-2FF7-FCB4-F560-4FC40E6EF59C}"/>
                </a:ext>
              </a:extLst>
            </p:cNvPr>
            <p:cNvCxnSpPr>
              <a:cxnSpLocks/>
            </p:cNvCxnSpPr>
            <p:nvPr/>
          </p:nvCxnSpPr>
          <p:spPr>
            <a:xfrm>
              <a:off x="54540696" y="23265180"/>
              <a:ext cx="11578044"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20" name="TextBox 619">
              <a:extLst>
                <a:ext uri="{FF2B5EF4-FFF2-40B4-BE49-F238E27FC236}">
                  <a16:creationId xmlns:a16="http://schemas.microsoft.com/office/drawing/2014/main" id="{EE4CF75B-1EDA-6B4C-BCD0-BCDF67A797E2}"/>
                </a:ext>
              </a:extLst>
            </p:cNvPr>
            <p:cNvSpPr txBox="1"/>
            <p:nvPr/>
          </p:nvSpPr>
          <p:spPr>
            <a:xfrm>
              <a:off x="54494153" y="23241762"/>
              <a:ext cx="629920" cy="369332"/>
            </a:xfrm>
            <a:prstGeom prst="rect">
              <a:avLst/>
            </a:prstGeom>
            <a:noFill/>
          </p:spPr>
          <p:txBody>
            <a:bodyPr wrap="square" rtlCol="0">
              <a:spAutoFit/>
            </a:bodyPr>
            <a:lstStyle/>
            <a:p>
              <a:r>
                <a:rPr lang="el-GR" dirty="0">
                  <a:solidFill>
                    <a:srgbClr val="FF0000"/>
                  </a:solidFill>
                </a:rPr>
                <a:t>80%</a:t>
              </a:r>
            </a:p>
          </p:txBody>
        </p:sp>
        <mc:AlternateContent xmlns:mc="http://schemas.openxmlformats.org/markup-compatibility/2006" xmlns:a14="http://schemas.microsoft.com/office/drawing/2010/main">
          <mc:Choice Requires="a14">
            <p:sp>
              <p:nvSpPr>
                <p:cNvPr id="621" name="TextBox 620">
                  <a:extLst>
                    <a:ext uri="{FF2B5EF4-FFF2-40B4-BE49-F238E27FC236}">
                      <a16:creationId xmlns:a16="http://schemas.microsoft.com/office/drawing/2014/main" id="{B957AEBA-1B38-7142-3726-0570B5311042}"/>
                    </a:ext>
                  </a:extLst>
                </p:cNvPr>
                <p:cNvSpPr txBox="1"/>
                <p:nvPr/>
              </p:nvSpPr>
              <p:spPr>
                <a:xfrm>
                  <a:off x="62546753" y="25037578"/>
                  <a:ext cx="3762306" cy="381515"/>
                </a:xfrm>
                <a:prstGeom prst="rect">
                  <a:avLst/>
                </a:prstGeom>
                <a:solidFill>
                  <a:srgbClr val="A4CE88"/>
                </a:solidFill>
              </p:spPr>
              <p:txBody>
                <a:bodyPr wrap="square" rtlCol="0">
                  <a:spAutoFit/>
                </a:bodyPr>
                <a:lstStyle/>
                <a:p>
                  <a:r>
                    <a:rPr lang="el-GR" dirty="0">
                      <a:solidFill>
                        <a:schemeClr val="dk1"/>
                      </a:solidFill>
                      <a:latin typeface="Calibri" panose="020F0502020204030204" pitchFamily="34" charset="0"/>
                      <a:ea typeface="Calibri" panose="020F0502020204030204" pitchFamily="34" charset="0"/>
                      <a:cs typeface="Arial" panose="020B0604020202020204" pitchFamily="34" charset="0"/>
                    </a:rPr>
                    <a:t>Συνθήκη Διατηρησιμότητας: 80% </a:t>
                  </a:r>
                  <a14:m>
                    <m:oMath xmlns:m="http://schemas.openxmlformats.org/officeDocument/2006/math">
                      <m:sSub>
                        <m:sSubPr>
                          <m:ctrlPr>
                            <a:rPr lang="el-GR" i="1" smtClean="0">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oMath>
                  </a14:m>
                  <a:endParaRPr lang="el-GR" dirty="0">
                    <a:solidFill>
                      <a:schemeClr val="dk1"/>
                    </a:solidFill>
                  </a:endParaRPr>
                </a:p>
              </p:txBody>
            </p:sp>
          </mc:Choice>
          <mc:Fallback xmlns="">
            <p:sp>
              <p:nvSpPr>
                <p:cNvPr id="621" name="TextBox 620">
                  <a:extLst>
                    <a:ext uri="{FF2B5EF4-FFF2-40B4-BE49-F238E27FC236}">
                      <a16:creationId xmlns:a16="http://schemas.microsoft.com/office/drawing/2014/main" id="{B957AEBA-1B38-7142-3726-0570B5311042}"/>
                    </a:ext>
                  </a:extLst>
                </p:cNvPr>
                <p:cNvSpPr txBox="1">
                  <a:spLocks noRot="1" noChangeAspect="1" noMove="1" noResize="1" noEditPoints="1" noAdjustHandles="1" noChangeArrowheads="1" noChangeShapeType="1" noTextEdit="1"/>
                </p:cNvSpPr>
                <p:nvPr/>
              </p:nvSpPr>
              <p:spPr>
                <a:xfrm>
                  <a:off x="62546753" y="25037578"/>
                  <a:ext cx="3762306" cy="381515"/>
                </a:xfrm>
                <a:prstGeom prst="rect">
                  <a:avLst/>
                </a:prstGeom>
                <a:blipFill>
                  <a:blip r:embed="rId10"/>
                  <a:stretch>
                    <a:fillRect l="-1459" t="-8065" b="-24194"/>
                  </a:stretch>
                </a:blipFill>
              </p:spPr>
              <p:txBody>
                <a:bodyPr/>
                <a:lstStyle/>
                <a:p>
                  <a:r>
                    <a:rPr lang="el-GR">
                      <a:noFill/>
                    </a:rPr>
                    <a:t> </a:t>
                  </a:r>
                </a:p>
              </p:txBody>
            </p:sp>
          </mc:Fallback>
        </mc:AlternateContent>
      </p:grpSp>
      <p:grpSp>
        <p:nvGrpSpPr>
          <p:cNvPr id="626" name="Ομάδα 625">
            <a:extLst>
              <a:ext uri="{FF2B5EF4-FFF2-40B4-BE49-F238E27FC236}">
                <a16:creationId xmlns:a16="http://schemas.microsoft.com/office/drawing/2014/main" id="{B718CF52-1713-3E87-63D0-7A8A723B4D1A}"/>
              </a:ext>
            </a:extLst>
          </p:cNvPr>
          <p:cNvGrpSpPr/>
          <p:nvPr/>
        </p:nvGrpSpPr>
        <p:grpSpPr>
          <a:xfrm>
            <a:off x="0" y="118597"/>
            <a:ext cx="12344772" cy="6896461"/>
            <a:chOff x="42458167" y="20809682"/>
            <a:chExt cx="12344772" cy="6896461"/>
          </a:xfrm>
        </p:grpSpPr>
        <p:grpSp>
          <p:nvGrpSpPr>
            <p:cNvPr id="643" name="Ομάδα 642">
              <a:extLst>
                <a:ext uri="{FF2B5EF4-FFF2-40B4-BE49-F238E27FC236}">
                  <a16:creationId xmlns:a16="http://schemas.microsoft.com/office/drawing/2014/main" id="{501A28F2-4E98-6280-C674-E98B749E8064}"/>
                </a:ext>
              </a:extLst>
            </p:cNvPr>
            <p:cNvGrpSpPr/>
            <p:nvPr/>
          </p:nvGrpSpPr>
          <p:grpSpPr>
            <a:xfrm>
              <a:off x="42458167" y="20809682"/>
              <a:ext cx="12192000" cy="6896461"/>
              <a:chOff x="25616879" y="7238525"/>
              <a:chExt cx="12192000" cy="6896461"/>
            </a:xfrm>
          </p:grpSpPr>
          <p:sp>
            <p:nvSpPr>
              <p:cNvPr id="653" name="Ορθογώνιο 652">
                <a:extLst>
                  <a:ext uri="{FF2B5EF4-FFF2-40B4-BE49-F238E27FC236}">
                    <a16:creationId xmlns:a16="http://schemas.microsoft.com/office/drawing/2014/main" id="{E37F2F3E-E609-A66D-911D-7274D27EDEA4}"/>
                  </a:ext>
                </a:extLst>
              </p:cNvPr>
              <p:cNvSpPr/>
              <p:nvPr/>
            </p:nvSpPr>
            <p:spPr>
              <a:xfrm>
                <a:off x="25616879" y="7877239"/>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54" name="TextBox 653">
                <a:extLst>
                  <a:ext uri="{FF2B5EF4-FFF2-40B4-BE49-F238E27FC236}">
                    <a16:creationId xmlns:a16="http://schemas.microsoft.com/office/drawing/2014/main" id="{536B0740-2BE8-9ADF-0C96-2F4CB996EAF1}"/>
                  </a:ext>
                </a:extLst>
              </p:cNvPr>
              <p:cNvSpPr txBox="1"/>
              <p:nvPr/>
            </p:nvSpPr>
            <p:spPr>
              <a:xfrm>
                <a:off x="25622245" y="7979226"/>
                <a:ext cx="12084777"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Διατηρησιμότητα-Καρβακρόλη</a:t>
                </a:r>
              </a:p>
            </p:txBody>
          </p:sp>
          <p:sp>
            <p:nvSpPr>
              <p:cNvPr id="655" name="Ορθογώνιο 654">
                <a:extLst>
                  <a:ext uri="{FF2B5EF4-FFF2-40B4-BE49-F238E27FC236}">
                    <a16:creationId xmlns:a16="http://schemas.microsoft.com/office/drawing/2014/main" id="{18A7E93D-232E-4982-DEE9-9C3A7E0DE153}"/>
                  </a:ext>
                </a:extLst>
              </p:cNvPr>
              <p:cNvSpPr/>
              <p:nvPr/>
            </p:nvSpPr>
            <p:spPr>
              <a:xfrm>
                <a:off x="26426651" y="7238525"/>
                <a:ext cx="883270" cy="65092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grpSp>
        <p:pic>
          <p:nvPicPr>
            <p:cNvPr id="644" name="Εικόνα 643">
              <a:extLst>
                <a:ext uri="{FF2B5EF4-FFF2-40B4-BE49-F238E27FC236}">
                  <a16:creationId xmlns:a16="http://schemas.microsoft.com/office/drawing/2014/main" id="{6B77F98F-DF40-13A6-4390-42ECAAF50F9E}"/>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45102077" y="22438875"/>
              <a:ext cx="7348753" cy="3695289"/>
            </a:xfrm>
            <a:prstGeom prst="rect">
              <a:avLst/>
            </a:prstGeom>
          </p:spPr>
        </p:pic>
        <p:sp>
          <p:nvSpPr>
            <p:cNvPr id="645" name="TextBox 644">
              <a:extLst>
                <a:ext uri="{FF2B5EF4-FFF2-40B4-BE49-F238E27FC236}">
                  <a16:creationId xmlns:a16="http://schemas.microsoft.com/office/drawing/2014/main" id="{225EA5C2-66C5-01B6-2F29-EF0C36C580EE}"/>
                </a:ext>
              </a:extLst>
            </p:cNvPr>
            <p:cNvSpPr txBox="1"/>
            <p:nvPr/>
          </p:nvSpPr>
          <p:spPr>
            <a:xfrm>
              <a:off x="46754673" y="22088996"/>
              <a:ext cx="4050000" cy="369332"/>
            </a:xfrm>
            <a:prstGeom prst="rect">
              <a:avLst/>
            </a:prstGeom>
            <a:noFill/>
          </p:spPr>
          <p:txBody>
            <a:bodyPr wrap="square" rtlCol="0">
              <a:spAutoFit/>
            </a:bodyPr>
            <a:lstStyle/>
            <a:p>
              <a:pPr algn="ctr"/>
              <a:r>
                <a:rPr lang="el-GR" b="1" u="sng" dirty="0"/>
                <a:t>Ενθυλακωμένη Καρβακρόλη 14</a:t>
              </a:r>
              <a:r>
                <a:rPr lang="el-GR" b="1" u="sng" baseline="30000" dirty="0"/>
                <a:t>η</a:t>
              </a:r>
              <a:r>
                <a:rPr lang="el-GR" b="1" u="sng" dirty="0"/>
                <a:t> ημέρα</a:t>
              </a:r>
            </a:p>
          </p:txBody>
        </p:sp>
        <p:sp>
          <p:nvSpPr>
            <p:cNvPr id="646" name="TextBox 645">
              <a:extLst>
                <a:ext uri="{FF2B5EF4-FFF2-40B4-BE49-F238E27FC236}">
                  <a16:creationId xmlns:a16="http://schemas.microsoft.com/office/drawing/2014/main" id="{128EBEDE-70C1-F940-04D2-802137C47315}"/>
                </a:ext>
              </a:extLst>
            </p:cNvPr>
            <p:cNvSpPr txBox="1"/>
            <p:nvPr/>
          </p:nvSpPr>
          <p:spPr>
            <a:xfrm>
              <a:off x="42756408" y="26149931"/>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sz="1800" dirty="0">
                  <a:effectLst/>
                  <a:latin typeface="Calibri" panose="020F0502020204030204" pitchFamily="34" charset="0"/>
                  <a:ea typeface="Calibri" panose="020F0502020204030204" pitchFamily="34" charset="0"/>
                  <a:cs typeface="Arial" panose="020B0604020202020204" pitchFamily="34" charset="0"/>
                </a:rPr>
                <a:t>50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43.20%</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99.88 </a:t>
              </a:r>
              <a:r>
                <a:rPr lang="el-GR" sz="1800" dirty="0">
                  <a:effectLst/>
                  <a:latin typeface="Calibri" panose="020F0502020204030204" pitchFamily="34" charset="0"/>
                  <a:ea typeface="Calibri" panose="020F0502020204030204" pitchFamily="34" charset="0"/>
                </a:rPr>
                <a:t>± 0.16% </a:t>
              </a:r>
              <a:r>
                <a:rPr lang="el-GR" sz="1800" dirty="0">
                  <a:effectLst/>
                  <a:latin typeface="Calibri" panose="020F0502020204030204" pitchFamily="34" charset="0"/>
                  <a:ea typeface="Calibri" panose="020F0502020204030204" pitchFamily="34" charset="0"/>
                  <a:cs typeface="Arial" panose="020B0604020202020204" pitchFamily="34" charset="0"/>
                </a:rPr>
                <a:t>και 50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74.43%</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99.77 </a:t>
              </a:r>
              <a:r>
                <a:rPr lang="el-GR" sz="1800" dirty="0">
                  <a:effectLst/>
                  <a:latin typeface="Calibri" panose="020F0502020204030204" pitchFamily="34" charset="0"/>
                  <a:ea typeface="Calibri" panose="020F0502020204030204" pitchFamily="34" charset="0"/>
                </a:rPr>
                <a:t>± 0.43%</a:t>
              </a:r>
            </a:p>
            <a:p>
              <a:pPr marL="285750" indent="-285750">
                <a:buFont typeface="Arial" panose="020B0604020202020204" pitchFamily="34" charset="0"/>
                <a:buChar char="•"/>
              </a:pPr>
              <a:r>
                <a:rPr lang="el-GR" dirty="0"/>
                <a:t>Παρεμφερείς τιμές 14</a:t>
              </a:r>
              <a:r>
                <a:rPr lang="el-GR" baseline="30000" dirty="0"/>
                <a:t>ης</a:t>
              </a:r>
              <a:r>
                <a:rPr lang="el-GR" dirty="0"/>
                <a:t>  ημέρας για </a:t>
              </a:r>
              <a:r>
                <a:rPr lang="en-US" dirty="0"/>
                <a:t>RH&lt;8</a:t>
              </a:r>
              <a:r>
                <a:rPr lang="el-GR" dirty="0"/>
                <a:t>5%</a:t>
              </a:r>
              <a:r>
                <a:rPr lang="en-US" dirty="0"/>
                <a:t>, </a:t>
              </a:r>
              <a:r>
                <a:rPr lang="el-GR" dirty="0"/>
                <a:t>ραγδαία αύξηση με μικρή μεταβολή της </a:t>
              </a:r>
              <a:r>
                <a:rPr lang="en-US" dirty="0"/>
                <a:t>RH </a:t>
              </a:r>
              <a:r>
                <a:rPr lang="el-GR" dirty="0"/>
                <a:t>για </a:t>
              </a:r>
              <a:r>
                <a:rPr lang="en-US" dirty="0"/>
                <a:t>RH&gt;92.31%</a:t>
              </a:r>
              <a:endParaRPr lang="el-GR" dirty="0"/>
            </a:p>
          </p:txBody>
        </p:sp>
        <p:sp>
          <p:nvSpPr>
            <p:cNvPr id="647" name="Ορθογώνιο: Στρογγύλεμα γωνιών 646">
              <a:extLst>
                <a:ext uri="{FF2B5EF4-FFF2-40B4-BE49-F238E27FC236}">
                  <a16:creationId xmlns:a16="http://schemas.microsoft.com/office/drawing/2014/main" id="{49CB0E8A-89DE-5819-07D6-8416B5E3A6F9}"/>
                </a:ext>
              </a:extLst>
            </p:cNvPr>
            <p:cNvSpPr/>
            <p:nvPr/>
          </p:nvSpPr>
          <p:spPr>
            <a:xfrm>
              <a:off x="45546717" y="26866159"/>
              <a:ext cx="6465914" cy="56912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Για απελευθέρωση &lt;20%: </a:t>
              </a:r>
              <a:r>
                <a:rPr lang="en-US" dirty="0"/>
                <a:t>RH&lt;92.31% </a:t>
              </a:r>
              <a:r>
                <a:rPr lang="el-GR" dirty="0"/>
                <a:t>για διάστημα ≥14 ημερών</a:t>
              </a:r>
            </a:p>
          </p:txBody>
        </p:sp>
        <p:sp>
          <p:nvSpPr>
            <p:cNvPr id="648" name="TextBox 647">
              <a:extLst>
                <a:ext uri="{FF2B5EF4-FFF2-40B4-BE49-F238E27FC236}">
                  <a16:creationId xmlns:a16="http://schemas.microsoft.com/office/drawing/2014/main" id="{940F30EC-0712-5DB7-5F2A-6E8456E742A5}"/>
                </a:ext>
              </a:extLst>
            </p:cNvPr>
            <p:cNvSpPr txBox="1"/>
            <p:nvPr/>
          </p:nvSpPr>
          <p:spPr>
            <a:xfrm>
              <a:off x="42472611" y="2149853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49" name="Ευθεία γραμμή σύνδεσης 648">
              <a:extLst>
                <a:ext uri="{FF2B5EF4-FFF2-40B4-BE49-F238E27FC236}">
                  <a16:creationId xmlns:a16="http://schemas.microsoft.com/office/drawing/2014/main" id="{116BE0AE-E995-3DB0-26F0-84D58436AAF0}"/>
                </a:ext>
              </a:extLst>
            </p:cNvPr>
            <p:cNvCxnSpPr>
              <a:cxnSpLocks/>
            </p:cNvCxnSpPr>
            <p:nvPr/>
          </p:nvCxnSpPr>
          <p:spPr>
            <a:xfrm>
              <a:off x="45893620" y="23877685"/>
              <a:ext cx="6319777"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50" name="TextBox 649">
              <a:extLst>
                <a:ext uri="{FF2B5EF4-FFF2-40B4-BE49-F238E27FC236}">
                  <a16:creationId xmlns:a16="http://schemas.microsoft.com/office/drawing/2014/main" id="{CD7D2389-9ACF-9BC8-0A91-BB1318C444F1}"/>
                </a:ext>
              </a:extLst>
            </p:cNvPr>
            <p:cNvSpPr txBox="1"/>
            <p:nvPr/>
          </p:nvSpPr>
          <p:spPr>
            <a:xfrm>
              <a:off x="45895441" y="23556917"/>
              <a:ext cx="674741" cy="369332"/>
            </a:xfrm>
            <a:prstGeom prst="rect">
              <a:avLst/>
            </a:prstGeom>
            <a:noFill/>
          </p:spPr>
          <p:txBody>
            <a:bodyPr wrap="square" rtlCol="0">
              <a:spAutoFit/>
            </a:bodyPr>
            <a:lstStyle/>
            <a:p>
              <a:r>
                <a:rPr lang="el-GR" dirty="0">
                  <a:solidFill>
                    <a:srgbClr val="FF0000"/>
                  </a:solidFill>
                </a:rPr>
                <a:t>80%</a:t>
              </a:r>
            </a:p>
          </p:txBody>
        </p:sp>
        <p:cxnSp>
          <p:nvCxnSpPr>
            <p:cNvPr id="651" name="Ευθεία γραμμή σύνδεσης 650">
              <a:extLst>
                <a:ext uri="{FF2B5EF4-FFF2-40B4-BE49-F238E27FC236}">
                  <a16:creationId xmlns:a16="http://schemas.microsoft.com/office/drawing/2014/main" id="{0E3F1515-ED23-C426-1A5C-789E8AE0ABAE}"/>
                </a:ext>
              </a:extLst>
            </p:cNvPr>
            <p:cNvCxnSpPr>
              <a:cxnSpLocks/>
            </p:cNvCxnSpPr>
            <p:nvPr/>
          </p:nvCxnSpPr>
          <p:spPr>
            <a:xfrm>
              <a:off x="51413374" y="22932493"/>
              <a:ext cx="0" cy="294502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52" name="TextBox 651">
              <a:extLst>
                <a:ext uri="{FF2B5EF4-FFF2-40B4-BE49-F238E27FC236}">
                  <a16:creationId xmlns:a16="http://schemas.microsoft.com/office/drawing/2014/main" id="{D4B6CA4F-6EDD-834C-0026-CEB1B70CE499}"/>
                </a:ext>
              </a:extLst>
            </p:cNvPr>
            <p:cNvSpPr txBox="1"/>
            <p:nvPr/>
          </p:nvSpPr>
          <p:spPr>
            <a:xfrm>
              <a:off x="51036167" y="25817204"/>
              <a:ext cx="922813" cy="369332"/>
            </a:xfrm>
            <a:prstGeom prst="rect">
              <a:avLst/>
            </a:prstGeom>
            <a:noFill/>
          </p:spPr>
          <p:txBody>
            <a:bodyPr wrap="square" rtlCol="0">
              <a:spAutoFit/>
            </a:bodyPr>
            <a:lstStyle/>
            <a:p>
              <a:r>
                <a:rPr lang="el-GR" dirty="0">
                  <a:solidFill>
                    <a:schemeClr val="accent1"/>
                  </a:solidFill>
                </a:rPr>
                <a:t>92.31%</a:t>
              </a:r>
            </a:p>
          </p:txBody>
        </p:sp>
      </p:grpSp>
      <p:grpSp>
        <p:nvGrpSpPr>
          <p:cNvPr id="656" name="Ομάδα 655">
            <a:extLst>
              <a:ext uri="{FF2B5EF4-FFF2-40B4-BE49-F238E27FC236}">
                <a16:creationId xmlns:a16="http://schemas.microsoft.com/office/drawing/2014/main" id="{BD061F45-EB64-806E-7B0C-B9890776089D}"/>
              </a:ext>
            </a:extLst>
          </p:cNvPr>
          <p:cNvGrpSpPr/>
          <p:nvPr/>
        </p:nvGrpSpPr>
        <p:grpSpPr>
          <a:xfrm>
            <a:off x="-12172683" y="146512"/>
            <a:ext cx="12265298" cy="6852711"/>
            <a:chOff x="-56874145" y="-18592801"/>
            <a:chExt cx="12265298" cy="6852711"/>
          </a:xfrm>
        </p:grpSpPr>
        <p:grpSp>
          <p:nvGrpSpPr>
            <p:cNvPr id="657" name="Ομάδα 656">
              <a:extLst>
                <a:ext uri="{FF2B5EF4-FFF2-40B4-BE49-F238E27FC236}">
                  <a16:creationId xmlns:a16="http://schemas.microsoft.com/office/drawing/2014/main" id="{91330DC8-7A20-6B91-57E1-72270A147027}"/>
                </a:ext>
              </a:extLst>
            </p:cNvPr>
            <p:cNvGrpSpPr/>
            <p:nvPr/>
          </p:nvGrpSpPr>
          <p:grpSpPr>
            <a:xfrm>
              <a:off x="-56874145" y="-18592801"/>
              <a:ext cx="12192000" cy="6852711"/>
              <a:chOff x="12647813" y="14320657"/>
              <a:chExt cx="12192000" cy="6852711"/>
            </a:xfrm>
          </p:grpSpPr>
          <p:sp>
            <p:nvSpPr>
              <p:cNvPr id="669" name="Ορθογώνιο 668">
                <a:extLst>
                  <a:ext uri="{FF2B5EF4-FFF2-40B4-BE49-F238E27FC236}">
                    <a16:creationId xmlns:a16="http://schemas.microsoft.com/office/drawing/2014/main" id="{C1D14C8D-9E7A-85D0-CF45-9AEC376C11A3}"/>
                  </a:ext>
                </a:extLst>
              </p:cNvPr>
              <p:cNvSpPr/>
              <p:nvPr/>
            </p:nvSpPr>
            <p:spPr>
              <a:xfrm>
                <a:off x="12647813" y="14915621"/>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70" name="TextBox 669">
                <a:extLst>
                  <a:ext uri="{FF2B5EF4-FFF2-40B4-BE49-F238E27FC236}">
                    <a16:creationId xmlns:a16="http://schemas.microsoft.com/office/drawing/2014/main" id="{1045662F-73DB-3FDA-41FC-81F8527767E2}"/>
                  </a:ext>
                </a:extLst>
              </p:cNvPr>
              <p:cNvSpPr txBox="1"/>
              <p:nvPr/>
            </p:nvSpPr>
            <p:spPr>
              <a:xfrm>
                <a:off x="12813396" y="15018648"/>
                <a:ext cx="12005208"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Διατηρησιμότητα-Καρβακρόλη</a:t>
                </a:r>
              </a:p>
            </p:txBody>
          </p:sp>
          <p:sp>
            <p:nvSpPr>
              <p:cNvPr id="671" name="Ορθογώνιο 670">
                <a:extLst>
                  <a:ext uri="{FF2B5EF4-FFF2-40B4-BE49-F238E27FC236}">
                    <a16:creationId xmlns:a16="http://schemas.microsoft.com/office/drawing/2014/main" id="{68AFC239-CE4E-13A6-5D36-9BDA4C435A9D}"/>
                  </a:ext>
                </a:extLst>
              </p:cNvPr>
              <p:cNvSpPr/>
              <p:nvPr/>
            </p:nvSpPr>
            <p:spPr>
              <a:xfrm>
                <a:off x="12647813" y="14320657"/>
                <a:ext cx="814220" cy="615319"/>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Α</a:t>
                </a:r>
              </a:p>
            </p:txBody>
          </p:sp>
        </p:grpSp>
        <mc:AlternateContent xmlns:mc="http://schemas.openxmlformats.org/markup-compatibility/2006" xmlns:a14="http://schemas.microsoft.com/office/drawing/2010/main">
          <mc:Choice Requires="a14">
            <p:sp>
              <p:nvSpPr>
                <p:cNvPr id="658" name="Ορθογώνιο: Στρογγύλεμα γωνιών 657">
                  <a:extLst>
                    <a:ext uri="{FF2B5EF4-FFF2-40B4-BE49-F238E27FC236}">
                      <a16:creationId xmlns:a16="http://schemas.microsoft.com/office/drawing/2014/main" id="{111DBCA0-80E9-D609-AC94-9D0CE744FFCF}"/>
                    </a:ext>
                  </a:extLst>
                </p:cNvPr>
                <p:cNvSpPr/>
                <p:nvPr/>
              </p:nvSpPr>
              <p:spPr>
                <a:xfrm>
                  <a:off x="-53331507" y="-14242173"/>
                  <a:ext cx="5398791" cy="56912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14:m>
                    <m:oMath xmlns:m="http://schemas.openxmlformats.org/officeDocument/2006/math">
                      <m:r>
                        <m:rPr>
                          <m:sty m:val="p"/>
                        </m:rPr>
                        <a:rPr lang="el-GR" smtClean="0">
                          <a:latin typeface="Cambria Math" panose="02040503050406030204" pitchFamily="18" charset="0"/>
                          <a:ea typeface="Calibri" panose="020F0502020204030204" pitchFamily="34" charset="0"/>
                          <a:cs typeface="Calibri" panose="020F0502020204030204" pitchFamily="34" charset="0"/>
                        </a:rPr>
                        <m:t>Ε</m:t>
                      </m:r>
                      <m:r>
                        <m:rPr>
                          <m:sty m:val="p"/>
                        </m:rPr>
                        <a:rPr lang="el-GR" b="0" i="0" smtClean="0">
                          <a:latin typeface="Cambria Math" panose="02040503050406030204" pitchFamily="18" charset="0"/>
                          <a:ea typeface="Calibri" panose="020F0502020204030204" pitchFamily="34" charset="0"/>
                          <a:cs typeface="Calibri" panose="020F0502020204030204" pitchFamily="34" charset="0"/>
                        </a:rPr>
                        <m:t>νθυλακωμένη</m:t>
                      </m:r>
                      <m:r>
                        <a:rPr lang="el-GR" sz="1800" smtClean="0">
                          <a:effectLst/>
                          <a:latin typeface="Cambria Math" panose="02040503050406030204" pitchFamily="18" charset="0"/>
                          <a:ea typeface="Calibri" panose="020F0502020204030204" pitchFamily="34" charset="0"/>
                          <a:cs typeface="Calibri" panose="020F0502020204030204" pitchFamily="34" charset="0"/>
                        </a:rPr>
                        <m:t> </m:t>
                      </m:r>
                      <m:r>
                        <m:rPr>
                          <m:sty m:val="p"/>
                        </m:rPr>
                        <a:rPr lang="el-GR" sz="1800" smtClean="0">
                          <a:effectLst/>
                          <a:latin typeface="Cambria Math" panose="02040503050406030204" pitchFamily="18" charset="0"/>
                          <a:ea typeface="Calibri" panose="020F0502020204030204" pitchFamily="34" charset="0"/>
                          <a:cs typeface="Calibri" panose="020F0502020204030204" pitchFamily="34" charset="0"/>
                        </a:rPr>
                        <m:t>Καρβακρόλης</m:t>
                      </m:r>
                      <m:r>
                        <a:rPr lang="el-GR" sz="1800" smtClean="0">
                          <a:effectLst/>
                          <a:latin typeface="Cambria Math" panose="02040503050406030204" pitchFamily="18" charset="0"/>
                          <a:ea typeface="Calibri" panose="020F0502020204030204" pitchFamily="34" charset="0"/>
                          <a:cs typeface="Calibri" panose="020F0502020204030204" pitchFamily="34" charset="0"/>
                        </a:rPr>
                        <m:t> </m:t>
                      </m:r>
                      <m:d>
                        <m:dPr>
                          <m:ctrlPr>
                            <a:rPr lang="el-GR" i="1">
                              <a:effectLst/>
                              <a:latin typeface="Cambria Math" panose="02040503050406030204" pitchFamily="18" charset="0"/>
                              <a:cs typeface="Calibri" panose="020F0502020204030204" pitchFamily="34" charset="0"/>
                            </a:rPr>
                          </m:ctrlPr>
                        </m:dPr>
                        <m:e>
                          <m:r>
                            <a:rPr lang="el-GR" sz="1800">
                              <a:effectLst/>
                              <a:latin typeface="Cambria Math" panose="02040503050406030204" pitchFamily="18" charset="0"/>
                              <a:ea typeface="Calibri" panose="020F0502020204030204" pitchFamily="34" charset="0"/>
                              <a:cs typeface="Calibri" panose="020F0502020204030204" pitchFamily="34" charset="0"/>
                            </a:rPr>
                            <m:t>%</m:t>
                          </m:r>
                        </m:e>
                      </m:d>
                      <m:r>
                        <a:rPr lang="el-GR" sz="1800">
                          <a:effectLst/>
                          <a:latin typeface="Cambria Math" panose="02040503050406030204" pitchFamily="18" charset="0"/>
                          <a:ea typeface="Calibri" panose="020F0502020204030204" pitchFamily="34" charset="0"/>
                          <a:cs typeface="Calibri" panose="020F0502020204030204" pitchFamily="34" charset="0"/>
                        </a:rPr>
                        <m:t>=</m:t>
                      </m:r>
                      <m:f>
                        <m:fPr>
                          <m:ctrlPr>
                            <a:rPr lang="el-GR" i="1">
                              <a:effectLst/>
                              <a:latin typeface="Cambria Math" panose="02040503050406030204" pitchFamily="18" charset="0"/>
                              <a:cs typeface="Calibri" panose="020F0502020204030204" pitchFamily="34" charset="0"/>
                            </a:rPr>
                          </m:ctrlPr>
                        </m:fPr>
                        <m:num>
                          <m:sSub>
                            <m:sSubPr>
                              <m:ctrlPr>
                                <a:rPr lang="el-GR" i="1">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t</m:t>
                              </m:r>
                            </m:sub>
                          </m:sSub>
                        </m:num>
                        <m:den>
                          <m:sSub>
                            <m:sSubPr>
                              <m:ctrlPr>
                                <a:rPr lang="el-GR" i="1">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den>
                      </m:f>
                      <m:r>
                        <a:rPr lang="el-GR" sz="1800">
                          <a:effectLst/>
                          <a:latin typeface="Cambria Math" panose="02040503050406030204" pitchFamily="18" charset="0"/>
                          <a:ea typeface="Times New Roman" panose="02020603050405020304" pitchFamily="18" charset="0"/>
                          <a:cs typeface="Calibri" panose="020F0502020204030204" pitchFamily="34" charset="0"/>
                        </a:rPr>
                        <m:t> ×1</m:t>
                      </m:r>
                      <m:r>
                        <a:rPr lang="el-GR" sz="1800" i="1">
                          <a:effectLst/>
                          <a:latin typeface="Cambria Math" panose="02040503050406030204" pitchFamily="18" charset="0"/>
                          <a:ea typeface="Times New Roman" panose="02020603050405020304" pitchFamily="18" charset="0"/>
                          <a:cs typeface="Calibri" panose="020F0502020204030204" pitchFamily="34" charset="0"/>
                        </a:rPr>
                        <m:t>00</m:t>
                      </m:r>
                    </m:oMath>
                  </a14:m>
                  <a:r>
                    <a:rPr lang="el-GR" sz="1800" dirty="0">
                      <a:effectLst/>
                      <a:latin typeface="Calibri" panose="020F0502020204030204" pitchFamily="34" charset="0"/>
                      <a:ea typeface="Times New Roman" panose="02020603050405020304" pitchFamily="18" charset="0"/>
                    </a:rPr>
                    <a:t> </a:t>
                  </a:r>
                  <a:endParaRPr lang="el-GR" dirty="0"/>
                </a:p>
              </p:txBody>
            </p:sp>
          </mc:Choice>
          <mc:Fallback xmlns="">
            <p:sp>
              <p:nvSpPr>
                <p:cNvPr id="658" name="Ορθογώνιο: Στρογγύλεμα γωνιών 657">
                  <a:extLst>
                    <a:ext uri="{FF2B5EF4-FFF2-40B4-BE49-F238E27FC236}">
                      <a16:creationId xmlns:a16="http://schemas.microsoft.com/office/drawing/2014/main" id="{111DBCA0-80E9-D609-AC94-9D0CE744FFCF}"/>
                    </a:ext>
                  </a:extLst>
                </p:cNvPr>
                <p:cNvSpPr>
                  <a:spLocks noRot="1" noChangeAspect="1" noMove="1" noResize="1" noEditPoints="1" noAdjustHandles="1" noChangeArrowheads="1" noChangeShapeType="1" noTextEdit="1"/>
                </p:cNvSpPr>
                <p:nvPr/>
              </p:nvSpPr>
              <p:spPr>
                <a:xfrm>
                  <a:off x="-53331507" y="-14242173"/>
                  <a:ext cx="5398791" cy="569126"/>
                </a:xfrm>
                <a:prstGeom prst="roundRect">
                  <a:avLst/>
                </a:prstGeom>
                <a:blipFill>
                  <a:blip r:embed="rId12"/>
                  <a:stretch>
                    <a:fillRect/>
                  </a:stretch>
                </a:blipFill>
              </p:spPr>
              <p:txBody>
                <a:bodyPr/>
                <a:lstStyle/>
                <a:p>
                  <a:r>
                    <a:rPr lang="el-GR">
                      <a:noFill/>
                    </a:rPr>
                    <a:t> </a:t>
                  </a:r>
                </a:p>
              </p:txBody>
            </p:sp>
          </mc:Fallback>
        </mc:AlternateContent>
        <p:sp>
          <p:nvSpPr>
            <p:cNvPr id="659" name="TextBox 658">
              <a:extLst>
                <a:ext uri="{FF2B5EF4-FFF2-40B4-BE49-F238E27FC236}">
                  <a16:creationId xmlns:a16="http://schemas.microsoft.com/office/drawing/2014/main" id="{7CEAAA05-E4BD-79D8-BB50-4435522C35CB}"/>
                </a:ext>
              </a:extLst>
            </p:cNvPr>
            <p:cNvSpPr txBox="1"/>
            <p:nvPr/>
          </p:nvSpPr>
          <p:spPr>
            <a:xfrm>
              <a:off x="-56655378" y="-13426252"/>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Αύξηση της θερμοκρασίας επηρεάζει ταχύτητα φαινομένου, όχι τελική τιμή απελευθέρωσης</a:t>
              </a:r>
              <a:r>
                <a:rPr lang="en-US" dirty="0"/>
                <a:t>.</a:t>
              </a:r>
              <a:endParaRPr lang="el-GR" dirty="0"/>
            </a:p>
            <a:p>
              <a:pPr marL="285750" indent="-285750">
                <a:buFont typeface="Arial" panose="020B0604020202020204" pitchFamily="34" charset="0"/>
                <a:buChar char="•"/>
              </a:pPr>
              <a:r>
                <a:rPr lang="el-GR" dirty="0"/>
                <a:t>Αύξηση της </a:t>
              </a:r>
              <a:r>
                <a:rPr lang="en-US" dirty="0"/>
                <a:t>RH </a:t>
              </a:r>
              <a:r>
                <a:rPr lang="el-GR" dirty="0"/>
                <a:t>οδηγεί σε αυξημένη απελευθέρωση του ελαίου</a:t>
              </a:r>
              <a:r>
                <a:rPr lang="en-US" dirty="0"/>
                <a:t>.</a:t>
              </a:r>
              <a:endParaRPr lang="el-GR" dirty="0"/>
            </a:p>
          </p:txBody>
        </p:sp>
        <p:sp>
          <p:nvSpPr>
            <p:cNvPr id="660" name="TextBox 659">
              <a:extLst>
                <a:ext uri="{FF2B5EF4-FFF2-40B4-BE49-F238E27FC236}">
                  <a16:creationId xmlns:a16="http://schemas.microsoft.com/office/drawing/2014/main" id="{062905D6-E51A-6B54-CB88-1D509A9E18C2}"/>
                </a:ext>
              </a:extLst>
            </p:cNvPr>
            <p:cNvSpPr txBox="1"/>
            <p:nvPr/>
          </p:nvSpPr>
          <p:spPr>
            <a:xfrm>
              <a:off x="-56801411" y="-18025112"/>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27</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661" name="TextBox 660">
                  <a:extLst>
                    <a:ext uri="{FF2B5EF4-FFF2-40B4-BE49-F238E27FC236}">
                      <a16:creationId xmlns:a16="http://schemas.microsoft.com/office/drawing/2014/main" id="{45C7BF93-C36D-FC70-A541-ED066D0188F6}"/>
                    </a:ext>
                  </a:extLst>
                </p:cNvPr>
                <p:cNvSpPr txBox="1"/>
                <p:nvPr/>
              </p:nvSpPr>
              <p:spPr>
                <a:xfrm>
                  <a:off x="-48511436" y="-14747086"/>
                  <a:ext cx="3762306" cy="381515"/>
                </a:xfrm>
                <a:prstGeom prst="rect">
                  <a:avLst/>
                </a:prstGeom>
                <a:solidFill>
                  <a:srgbClr val="A4CE88"/>
                </a:solidFill>
              </p:spPr>
              <p:txBody>
                <a:bodyPr wrap="square" rtlCol="0">
                  <a:spAutoFit/>
                </a:bodyPr>
                <a:lstStyle/>
                <a:p>
                  <a:r>
                    <a:rPr lang="el-GR" dirty="0">
                      <a:solidFill>
                        <a:schemeClr val="dk1"/>
                      </a:solidFill>
                      <a:latin typeface="Calibri" panose="020F0502020204030204" pitchFamily="34" charset="0"/>
                      <a:ea typeface="Calibri" panose="020F0502020204030204" pitchFamily="34" charset="0"/>
                      <a:cs typeface="Arial" panose="020B0604020202020204" pitchFamily="34" charset="0"/>
                    </a:rPr>
                    <a:t>Συνθήκη Διατηρησιμότητας: 80% </a:t>
                  </a:r>
                  <a14:m>
                    <m:oMath xmlns:m="http://schemas.openxmlformats.org/officeDocument/2006/math">
                      <m:sSub>
                        <m:sSubPr>
                          <m:ctrlPr>
                            <a:rPr lang="el-GR" i="1" smtClean="0">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oMath>
                  </a14:m>
                  <a:endParaRPr lang="el-GR" dirty="0">
                    <a:solidFill>
                      <a:schemeClr val="dk1"/>
                    </a:solidFill>
                  </a:endParaRPr>
                </a:p>
              </p:txBody>
            </p:sp>
          </mc:Choice>
          <mc:Fallback xmlns="">
            <p:sp>
              <p:nvSpPr>
                <p:cNvPr id="661" name="TextBox 660">
                  <a:extLst>
                    <a:ext uri="{FF2B5EF4-FFF2-40B4-BE49-F238E27FC236}">
                      <a16:creationId xmlns:a16="http://schemas.microsoft.com/office/drawing/2014/main" id="{45C7BF93-C36D-FC70-A541-ED066D0188F6}"/>
                    </a:ext>
                  </a:extLst>
                </p:cNvPr>
                <p:cNvSpPr txBox="1">
                  <a:spLocks noRot="1" noChangeAspect="1" noMove="1" noResize="1" noEditPoints="1" noAdjustHandles="1" noChangeArrowheads="1" noChangeShapeType="1" noTextEdit="1"/>
                </p:cNvSpPr>
                <p:nvPr/>
              </p:nvSpPr>
              <p:spPr>
                <a:xfrm>
                  <a:off x="-48511436" y="-14747086"/>
                  <a:ext cx="3762306" cy="381515"/>
                </a:xfrm>
                <a:prstGeom prst="rect">
                  <a:avLst/>
                </a:prstGeom>
                <a:blipFill>
                  <a:blip r:embed="rId13"/>
                  <a:stretch>
                    <a:fillRect l="-1297" t="-8065" b="-24194"/>
                  </a:stretch>
                </a:blipFill>
              </p:spPr>
              <p:txBody>
                <a:bodyPr/>
                <a:lstStyle/>
                <a:p>
                  <a:r>
                    <a:rPr lang="el-GR">
                      <a:noFill/>
                    </a:rPr>
                    <a:t> </a:t>
                  </a:r>
                </a:p>
              </p:txBody>
            </p:sp>
          </mc:Fallback>
        </mc:AlternateContent>
        <p:grpSp>
          <p:nvGrpSpPr>
            <p:cNvPr id="662" name="Ομάδα 661">
              <a:extLst>
                <a:ext uri="{FF2B5EF4-FFF2-40B4-BE49-F238E27FC236}">
                  <a16:creationId xmlns:a16="http://schemas.microsoft.com/office/drawing/2014/main" id="{ED176605-381E-7D22-2D40-30400345F82F}"/>
                </a:ext>
              </a:extLst>
            </p:cNvPr>
            <p:cNvGrpSpPr/>
            <p:nvPr/>
          </p:nvGrpSpPr>
          <p:grpSpPr>
            <a:xfrm>
              <a:off x="-56801411" y="-17178200"/>
              <a:ext cx="12046531" cy="2411070"/>
              <a:chOff x="-35953091" y="24578913"/>
              <a:chExt cx="12298900" cy="2368559"/>
            </a:xfrm>
          </p:grpSpPr>
          <p:pic>
            <p:nvPicPr>
              <p:cNvPr id="665" name="Εικόνα 664">
                <a:extLst>
                  <a:ext uri="{FF2B5EF4-FFF2-40B4-BE49-F238E27FC236}">
                    <a16:creationId xmlns:a16="http://schemas.microsoft.com/office/drawing/2014/main" id="{2A0B90E2-52EB-C7C2-121D-C264C16F40DE}"/>
                  </a:ext>
                </a:extLst>
              </p:cNvPr>
              <p:cNvPicPr>
                <a:picLocks noChangeAspect="1"/>
              </p:cNvPicPr>
              <p:nvPr/>
            </p:nvPicPr>
            <p:blipFill>
              <a:blip r:embed="rId14"/>
              <a:stretch>
                <a:fillRect/>
              </a:stretch>
            </p:blipFill>
            <p:spPr>
              <a:xfrm>
                <a:off x="-26902535" y="24578913"/>
                <a:ext cx="3248344" cy="2368559"/>
              </a:xfrm>
              <a:prstGeom prst="rect">
                <a:avLst/>
              </a:prstGeom>
            </p:spPr>
          </p:pic>
          <p:pic>
            <p:nvPicPr>
              <p:cNvPr id="666" name="Εικόνα 665">
                <a:extLst>
                  <a:ext uri="{FF2B5EF4-FFF2-40B4-BE49-F238E27FC236}">
                    <a16:creationId xmlns:a16="http://schemas.microsoft.com/office/drawing/2014/main" id="{F637B9D0-E9D0-EA54-6620-F847DFA164F9}"/>
                  </a:ext>
                </a:extLst>
              </p:cNvPr>
              <p:cNvPicPr>
                <a:picLocks noChangeAspect="1"/>
              </p:cNvPicPr>
              <p:nvPr/>
            </p:nvPicPr>
            <p:blipFill>
              <a:blip r:embed="rId15"/>
              <a:stretch>
                <a:fillRect/>
              </a:stretch>
            </p:blipFill>
            <p:spPr>
              <a:xfrm>
                <a:off x="-29919387" y="24578914"/>
                <a:ext cx="3248344" cy="2368558"/>
              </a:xfrm>
              <a:prstGeom prst="rect">
                <a:avLst/>
              </a:prstGeom>
            </p:spPr>
          </p:pic>
          <p:pic>
            <p:nvPicPr>
              <p:cNvPr id="667" name="Εικόνα 666">
                <a:extLst>
                  <a:ext uri="{FF2B5EF4-FFF2-40B4-BE49-F238E27FC236}">
                    <a16:creationId xmlns:a16="http://schemas.microsoft.com/office/drawing/2014/main" id="{F6CA0D0E-EE25-1314-9299-B577522BB04E}"/>
                  </a:ext>
                </a:extLst>
              </p:cNvPr>
              <p:cNvPicPr>
                <a:picLocks noChangeAspect="1"/>
              </p:cNvPicPr>
              <p:nvPr/>
            </p:nvPicPr>
            <p:blipFill>
              <a:blip r:embed="rId16"/>
              <a:stretch>
                <a:fillRect/>
              </a:stretch>
            </p:blipFill>
            <p:spPr>
              <a:xfrm>
                <a:off x="-32936239" y="24578915"/>
                <a:ext cx="3248344" cy="2368556"/>
              </a:xfrm>
              <a:prstGeom prst="rect">
                <a:avLst/>
              </a:prstGeom>
            </p:spPr>
          </p:pic>
          <p:pic>
            <p:nvPicPr>
              <p:cNvPr id="668" name="Εικόνα 667">
                <a:extLst>
                  <a:ext uri="{FF2B5EF4-FFF2-40B4-BE49-F238E27FC236}">
                    <a16:creationId xmlns:a16="http://schemas.microsoft.com/office/drawing/2014/main" id="{8829C69D-0B3F-97C2-869F-D91CB291DF62}"/>
                  </a:ext>
                </a:extLst>
              </p:cNvPr>
              <p:cNvPicPr>
                <a:picLocks noChangeAspect="1"/>
              </p:cNvPicPr>
              <p:nvPr/>
            </p:nvPicPr>
            <p:blipFill>
              <a:blip r:embed="rId17"/>
              <a:stretch>
                <a:fillRect/>
              </a:stretch>
            </p:blipFill>
            <p:spPr>
              <a:xfrm>
                <a:off x="-35953091" y="24578915"/>
                <a:ext cx="3248344" cy="2368557"/>
              </a:xfrm>
              <a:prstGeom prst="rect">
                <a:avLst/>
              </a:prstGeom>
            </p:spPr>
          </p:pic>
        </p:grpSp>
        <p:cxnSp>
          <p:nvCxnSpPr>
            <p:cNvPr id="663" name="Ευθεία γραμμή σύνδεσης 662">
              <a:extLst>
                <a:ext uri="{FF2B5EF4-FFF2-40B4-BE49-F238E27FC236}">
                  <a16:creationId xmlns:a16="http://schemas.microsoft.com/office/drawing/2014/main" id="{ED44F87E-A0B2-E13B-8075-06F7CA769AD4}"/>
                </a:ext>
              </a:extLst>
            </p:cNvPr>
            <p:cNvCxnSpPr>
              <a:cxnSpLocks/>
            </p:cNvCxnSpPr>
            <p:nvPr/>
          </p:nvCxnSpPr>
          <p:spPr>
            <a:xfrm>
              <a:off x="-56533992" y="-16231508"/>
              <a:ext cx="11656068"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64" name="TextBox 663">
              <a:extLst>
                <a:ext uri="{FF2B5EF4-FFF2-40B4-BE49-F238E27FC236}">
                  <a16:creationId xmlns:a16="http://schemas.microsoft.com/office/drawing/2014/main" id="{3F25F2E2-1B69-1A45-55AF-B7381A84CD05}"/>
                </a:ext>
              </a:extLst>
            </p:cNvPr>
            <p:cNvSpPr txBox="1"/>
            <p:nvPr/>
          </p:nvSpPr>
          <p:spPr>
            <a:xfrm>
              <a:off x="-56558940" y="-16276657"/>
              <a:ext cx="677309" cy="369332"/>
            </a:xfrm>
            <a:prstGeom prst="rect">
              <a:avLst/>
            </a:prstGeom>
            <a:noFill/>
          </p:spPr>
          <p:txBody>
            <a:bodyPr wrap="square" rtlCol="0">
              <a:spAutoFit/>
            </a:bodyPr>
            <a:lstStyle/>
            <a:p>
              <a:r>
                <a:rPr lang="el-GR" dirty="0">
                  <a:solidFill>
                    <a:srgbClr val="FF0000"/>
                  </a:solidFill>
                </a:rPr>
                <a:t>80%</a:t>
              </a:r>
            </a:p>
          </p:txBody>
        </p:sp>
      </p:grpSp>
    </p:spTree>
    <p:extLst>
      <p:ext uri="{BB962C8B-B14F-4D97-AF65-F5344CB8AC3E}">
        <p14:creationId xmlns:p14="http://schemas.microsoft.com/office/powerpoint/2010/main" val="26590968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561" name="TextBox 560">
            <a:extLst>
              <a:ext uri="{FF2B5EF4-FFF2-40B4-BE49-F238E27FC236}">
                <a16:creationId xmlns:a16="http://schemas.microsoft.com/office/drawing/2014/main" id="{18317C19-E9C7-B835-E8B6-9F688FB0FEB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566" name="Ομάδα 565">
            <a:extLst>
              <a:ext uri="{FF2B5EF4-FFF2-40B4-BE49-F238E27FC236}">
                <a16:creationId xmlns:a16="http://schemas.microsoft.com/office/drawing/2014/main" id="{D49B2CA7-8D95-5BB7-A1CA-57E4959F3874}"/>
              </a:ext>
            </a:extLst>
          </p:cNvPr>
          <p:cNvGrpSpPr/>
          <p:nvPr/>
        </p:nvGrpSpPr>
        <p:grpSpPr>
          <a:xfrm>
            <a:off x="0" y="118597"/>
            <a:ext cx="12676451" cy="6870207"/>
            <a:chOff x="54837098" y="20832507"/>
            <a:chExt cx="12676451" cy="6870207"/>
          </a:xfrm>
        </p:grpSpPr>
        <p:grpSp>
          <p:nvGrpSpPr>
            <p:cNvPr id="567" name="Ομάδα 566">
              <a:extLst>
                <a:ext uri="{FF2B5EF4-FFF2-40B4-BE49-F238E27FC236}">
                  <a16:creationId xmlns:a16="http://schemas.microsoft.com/office/drawing/2014/main" id="{B850E362-78F0-4C6F-DC0F-ACCD23489428}"/>
                </a:ext>
              </a:extLst>
            </p:cNvPr>
            <p:cNvGrpSpPr/>
            <p:nvPr/>
          </p:nvGrpSpPr>
          <p:grpSpPr>
            <a:xfrm>
              <a:off x="54862088" y="20832507"/>
              <a:ext cx="12192000" cy="6870207"/>
              <a:chOff x="25616879" y="7264779"/>
              <a:chExt cx="12192000" cy="6870207"/>
            </a:xfrm>
          </p:grpSpPr>
          <p:sp>
            <p:nvSpPr>
              <p:cNvPr id="575" name="Ορθογώνιο 574">
                <a:extLst>
                  <a:ext uri="{FF2B5EF4-FFF2-40B4-BE49-F238E27FC236}">
                    <a16:creationId xmlns:a16="http://schemas.microsoft.com/office/drawing/2014/main" id="{0BF59134-5169-4AD8-F192-AFF6869A19A7}"/>
                  </a:ext>
                </a:extLst>
              </p:cNvPr>
              <p:cNvSpPr/>
              <p:nvPr/>
            </p:nvSpPr>
            <p:spPr>
              <a:xfrm>
                <a:off x="25616879" y="7906907"/>
                <a:ext cx="12192000" cy="6228079"/>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76" name="TextBox 575">
                <a:extLst>
                  <a:ext uri="{FF2B5EF4-FFF2-40B4-BE49-F238E27FC236}">
                    <a16:creationId xmlns:a16="http://schemas.microsoft.com/office/drawing/2014/main" id="{B625A43A-7E71-D638-CD05-4BE77E77DF92}"/>
                  </a:ext>
                </a:extLst>
              </p:cNvPr>
              <p:cNvSpPr txBox="1"/>
              <p:nvPr/>
            </p:nvSpPr>
            <p:spPr>
              <a:xfrm>
                <a:off x="25680771" y="7981015"/>
                <a:ext cx="12046531"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577" name="Ορθογώνιο 576">
                <a:extLst>
                  <a:ext uri="{FF2B5EF4-FFF2-40B4-BE49-F238E27FC236}">
                    <a16:creationId xmlns:a16="http://schemas.microsoft.com/office/drawing/2014/main" id="{8582E4AD-835E-032A-86BE-6EC7C277C417}"/>
                  </a:ext>
                </a:extLst>
              </p:cNvPr>
              <p:cNvSpPr/>
              <p:nvPr/>
            </p:nvSpPr>
            <p:spPr>
              <a:xfrm>
                <a:off x="28116445" y="7264779"/>
                <a:ext cx="883270" cy="6477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grpSp>
        <p:sp>
          <p:nvSpPr>
            <p:cNvPr id="568" name="TextBox 567">
              <a:extLst>
                <a:ext uri="{FF2B5EF4-FFF2-40B4-BE49-F238E27FC236}">
                  <a16:creationId xmlns:a16="http://schemas.microsoft.com/office/drawing/2014/main" id="{460C7874-6E27-4841-C766-982D866B2B40}"/>
                </a:ext>
              </a:extLst>
            </p:cNvPr>
            <p:cNvSpPr txBox="1"/>
            <p:nvPr/>
          </p:nvSpPr>
          <p:spPr>
            <a:xfrm>
              <a:off x="59465283" y="22069543"/>
              <a:ext cx="4050000" cy="369332"/>
            </a:xfrm>
            <a:prstGeom prst="rect">
              <a:avLst/>
            </a:prstGeom>
            <a:noFill/>
          </p:spPr>
          <p:txBody>
            <a:bodyPr wrap="square" rtlCol="0">
              <a:spAutoFit/>
            </a:bodyPr>
            <a:lstStyle/>
            <a:p>
              <a:pPr algn="ctr"/>
              <a:r>
                <a:rPr lang="el-GR" b="1" u="sng" dirty="0"/>
                <a:t>Ενθυλακωμένο Λυκοπένιο 30</a:t>
              </a:r>
              <a:r>
                <a:rPr lang="el-GR" b="1" u="sng" baseline="30000" dirty="0"/>
                <a:t>η</a:t>
              </a:r>
              <a:r>
                <a:rPr lang="el-GR" b="1" u="sng" dirty="0"/>
                <a:t> ημέρα</a:t>
              </a:r>
            </a:p>
          </p:txBody>
        </p:sp>
        <p:sp>
          <p:nvSpPr>
            <p:cNvPr id="569" name="TextBox 568">
              <a:extLst>
                <a:ext uri="{FF2B5EF4-FFF2-40B4-BE49-F238E27FC236}">
                  <a16:creationId xmlns:a16="http://schemas.microsoft.com/office/drawing/2014/main" id="{21152AB2-0730-2172-3B4A-E428B62BE78E}"/>
                </a:ext>
              </a:extLst>
            </p:cNvPr>
            <p:cNvSpPr txBox="1"/>
            <p:nvPr/>
          </p:nvSpPr>
          <p:spPr>
            <a:xfrm>
              <a:off x="55467018" y="26090218"/>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dirty="0">
                  <a:latin typeface="Calibri" panose="020F0502020204030204" pitchFamily="34" charset="0"/>
                  <a:ea typeface="Calibri" panose="020F0502020204030204" pitchFamily="34" charset="0"/>
                  <a:cs typeface="Arial" panose="020B0604020202020204" pitchFamily="34" charset="0"/>
                </a:rPr>
                <a:t>1</a:t>
              </a:r>
              <a:r>
                <a:rPr lang="el-GR" sz="1800" dirty="0">
                  <a:effectLst/>
                  <a:latin typeface="Calibri" panose="020F0502020204030204" pitchFamily="34" charset="0"/>
                  <a:ea typeface="Calibri" panose="020F0502020204030204" pitchFamily="34" charset="0"/>
                  <a:cs typeface="Arial" panose="020B0604020202020204" pitchFamily="34" charset="0"/>
                </a:rPr>
                <a:t>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95.96%</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80.44 ± 4.14</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και 10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a:t>
              </a:r>
              <a:r>
                <a:rPr lang="el-GR" sz="1800" dirty="0">
                  <a:effectLst/>
                  <a:latin typeface="Calibri" panose="020F0502020204030204" pitchFamily="34" charset="0"/>
                  <a:ea typeface="Calibri" panose="020F0502020204030204" pitchFamily="34" charset="0"/>
                  <a:cs typeface="Arial" panose="020B0604020202020204" pitchFamily="34" charset="0"/>
                </a:rPr>
                <a:t> 98.18%</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83.19 </a:t>
              </a:r>
              <a:r>
                <a:rPr lang="el-GR" sz="1800" dirty="0">
                  <a:effectLst/>
                  <a:latin typeface="Calibri" panose="020F0502020204030204" pitchFamily="34" charset="0"/>
                  <a:ea typeface="Calibri" panose="020F0502020204030204" pitchFamily="34" charset="0"/>
                </a:rPr>
                <a:t>± 2.21%</a:t>
              </a:r>
            </a:p>
            <a:p>
              <a:pPr marL="285750" indent="-285750">
                <a:buFont typeface="Arial" panose="020B0604020202020204" pitchFamily="34" charset="0"/>
                <a:buChar char="•"/>
              </a:pPr>
              <a:r>
                <a:rPr lang="el-GR" dirty="0"/>
                <a:t>Ελάχιστη τιμή: 50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RH 43.20%, 2.35 ± 1.21% (</a:t>
              </a:r>
              <a:r>
                <a:rPr lang="el-GR" sz="1800" dirty="0">
                  <a:effectLst/>
                  <a:latin typeface="Calibri" panose="020F0502020204030204" pitchFamily="34" charset="0"/>
                  <a:ea typeface="Calibri" panose="020F0502020204030204" pitchFamily="34" charset="0"/>
                  <a:cs typeface="Arial" panose="020B0604020202020204" pitchFamily="34" charset="0"/>
                </a:rPr>
                <a:t>πρακτικά μηδενικό)</a:t>
              </a:r>
              <a:endParaRPr lang="el-GR" dirty="0"/>
            </a:p>
          </p:txBody>
        </p:sp>
        <p:sp>
          <p:nvSpPr>
            <p:cNvPr id="570" name="Ορθογώνιο: Στρογγύλεμα γωνιών 569">
              <a:extLst>
                <a:ext uri="{FF2B5EF4-FFF2-40B4-BE49-F238E27FC236}">
                  <a16:creationId xmlns:a16="http://schemas.microsoft.com/office/drawing/2014/main" id="{63A87E26-DD6D-FCA8-9999-D45370D89718}"/>
                </a:ext>
              </a:extLst>
            </p:cNvPr>
            <p:cNvSpPr/>
            <p:nvPr/>
          </p:nvSpPr>
          <p:spPr>
            <a:xfrm>
              <a:off x="56501971" y="26855981"/>
              <a:ext cx="9040018" cy="63504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Για απελευθέρωση &lt;20%</a:t>
              </a:r>
              <a:r>
                <a:rPr lang="el-GR" dirty="0"/>
                <a:t>: 10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dirty="0">
                  <a:latin typeface="Calibri" panose="020F0502020204030204" pitchFamily="34" charset="0"/>
                  <a:ea typeface="Calibri" panose="020F0502020204030204" pitchFamily="34" charset="0"/>
                  <a:cs typeface="Arial" panose="020B060402020202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RH 95.96% </a:t>
              </a:r>
              <a:r>
                <a:rPr lang="el-GR" sz="1800" dirty="0">
                  <a:effectLst/>
                  <a:latin typeface="Calibri" panose="020F0502020204030204" pitchFamily="34" charset="0"/>
                  <a:ea typeface="Calibri" panose="020F0502020204030204" pitchFamily="34" charset="0"/>
                  <a:cs typeface="Arial" panose="020B0604020202020204" pitchFamily="34" charset="0"/>
                </a:rPr>
                <a:t>και 98.18% </a:t>
              </a:r>
              <a:r>
                <a:rPr lang="el-GR" dirty="0"/>
                <a:t>για διάστημα ≥30 ημερών</a:t>
              </a:r>
            </a:p>
          </p:txBody>
        </p:sp>
        <p:pic>
          <p:nvPicPr>
            <p:cNvPr id="571" name="Εικόνα 570">
              <a:extLst>
                <a:ext uri="{FF2B5EF4-FFF2-40B4-BE49-F238E27FC236}">
                  <a16:creationId xmlns:a16="http://schemas.microsoft.com/office/drawing/2014/main" id="{BD51CD73-57F0-9ADE-1E26-276B7DC0A7C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346322" y="22394991"/>
              <a:ext cx="7351316" cy="3654014"/>
            </a:xfrm>
            <a:prstGeom prst="rect">
              <a:avLst/>
            </a:prstGeom>
          </p:spPr>
        </p:pic>
        <p:sp>
          <p:nvSpPr>
            <p:cNvPr id="572" name="TextBox 571">
              <a:extLst>
                <a:ext uri="{FF2B5EF4-FFF2-40B4-BE49-F238E27FC236}">
                  <a16:creationId xmlns:a16="http://schemas.microsoft.com/office/drawing/2014/main" id="{4E4F7650-829E-D402-E444-729B7F48A881}"/>
                </a:ext>
              </a:extLst>
            </p:cNvPr>
            <p:cNvSpPr txBox="1"/>
            <p:nvPr/>
          </p:nvSpPr>
          <p:spPr>
            <a:xfrm>
              <a:off x="54837098" y="21406507"/>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30</a:t>
              </a:r>
            </a:p>
          </p:txBody>
        </p:sp>
        <p:cxnSp>
          <p:nvCxnSpPr>
            <p:cNvPr id="573" name="Ευθεία γραμμή σύνδεσης 572">
              <a:extLst>
                <a:ext uri="{FF2B5EF4-FFF2-40B4-BE49-F238E27FC236}">
                  <a16:creationId xmlns:a16="http://schemas.microsoft.com/office/drawing/2014/main" id="{16D64A3F-EDAD-FA1D-4881-8F312DE0C58A}"/>
                </a:ext>
              </a:extLst>
            </p:cNvPr>
            <p:cNvCxnSpPr>
              <a:cxnSpLocks/>
            </p:cNvCxnSpPr>
            <p:nvPr/>
          </p:nvCxnSpPr>
          <p:spPr>
            <a:xfrm>
              <a:off x="57942866" y="23324070"/>
              <a:ext cx="6551271"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574" name="TextBox 573">
              <a:extLst>
                <a:ext uri="{FF2B5EF4-FFF2-40B4-BE49-F238E27FC236}">
                  <a16:creationId xmlns:a16="http://schemas.microsoft.com/office/drawing/2014/main" id="{D6EEC55D-F3A2-6178-7B95-A305B3C11D75}"/>
                </a:ext>
              </a:extLst>
            </p:cNvPr>
            <p:cNvSpPr txBox="1"/>
            <p:nvPr/>
          </p:nvSpPr>
          <p:spPr>
            <a:xfrm>
              <a:off x="57942866" y="23016439"/>
              <a:ext cx="652408" cy="369332"/>
            </a:xfrm>
            <a:prstGeom prst="rect">
              <a:avLst/>
            </a:prstGeom>
            <a:noFill/>
          </p:spPr>
          <p:txBody>
            <a:bodyPr wrap="square" rtlCol="0">
              <a:spAutoFit/>
            </a:bodyPr>
            <a:lstStyle/>
            <a:p>
              <a:r>
                <a:rPr lang="el-GR" dirty="0">
                  <a:solidFill>
                    <a:srgbClr val="FF0000"/>
                  </a:solidFill>
                </a:rPr>
                <a:t>80%</a:t>
              </a:r>
            </a:p>
          </p:txBody>
        </p:sp>
      </p:grpSp>
      <p:grpSp>
        <p:nvGrpSpPr>
          <p:cNvPr id="611" name="Ομάδα 610">
            <a:extLst>
              <a:ext uri="{FF2B5EF4-FFF2-40B4-BE49-F238E27FC236}">
                <a16:creationId xmlns:a16="http://schemas.microsoft.com/office/drawing/2014/main" id="{E16E5985-F674-2419-3AB8-38D500395BFA}"/>
              </a:ext>
            </a:extLst>
          </p:cNvPr>
          <p:cNvGrpSpPr/>
          <p:nvPr/>
        </p:nvGrpSpPr>
        <p:grpSpPr>
          <a:xfrm>
            <a:off x="-31978" y="118597"/>
            <a:ext cx="12463196" cy="6867499"/>
            <a:chOff x="54146492" y="21221079"/>
            <a:chExt cx="12463196" cy="6867499"/>
          </a:xfrm>
        </p:grpSpPr>
        <p:sp>
          <p:nvSpPr>
            <p:cNvPr id="612" name="Ορθογώνιο 611">
              <a:extLst>
                <a:ext uri="{FF2B5EF4-FFF2-40B4-BE49-F238E27FC236}">
                  <a16:creationId xmlns:a16="http://schemas.microsoft.com/office/drawing/2014/main" id="{C0F68EEA-8B04-5A68-B94B-DE440240F870}"/>
                </a:ext>
              </a:extLst>
            </p:cNvPr>
            <p:cNvSpPr/>
            <p:nvPr/>
          </p:nvSpPr>
          <p:spPr>
            <a:xfrm>
              <a:off x="54198319" y="21830831"/>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13" name="TextBox 612">
              <a:extLst>
                <a:ext uri="{FF2B5EF4-FFF2-40B4-BE49-F238E27FC236}">
                  <a16:creationId xmlns:a16="http://schemas.microsoft.com/office/drawing/2014/main" id="{FC8C7683-F8FB-B697-4CCF-A9639E9668C1}"/>
                </a:ext>
              </a:extLst>
            </p:cNvPr>
            <p:cNvSpPr txBox="1"/>
            <p:nvPr/>
          </p:nvSpPr>
          <p:spPr>
            <a:xfrm>
              <a:off x="54203685" y="21932818"/>
              <a:ext cx="12134807"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614" name="Ορθογώνιο 613">
              <a:extLst>
                <a:ext uri="{FF2B5EF4-FFF2-40B4-BE49-F238E27FC236}">
                  <a16:creationId xmlns:a16="http://schemas.microsoft.com/office/drawing/2014/main" id="{16645AE8-1BBB-A577-D70E-C1EB1EDE413B}"/>
                </a:ext>
              </a:extLst>
            </p:cNvPr>
            <p:cNvSpPr/>
            <p:nvPr/>
          </p:nvSpPr>
          <p:spPr>
            <a:xfrm>
              <a:off x="55864051" y="21221079"/>
              <a:ext cx="883270" cy="640734"/>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mc:AlternateContent xmlns:mc="http://schemas.openxmlformats.org/markup-compatibility/2006" xmlns:a14="http://schemas.microsoft.com/office/drawing/2010/main">
          <mc:Choice Requires="a14">
            <p:sp>
              <p:nvSpPr>
                <p:cNvPr id="615" name="Ορθογώνιο: Στρογγύλεμα γωνιών 614">
                  <a:extLst>
                    <a:ext uri="{FF2B5EF4-FFF2-40B4-BE49-F238E27FC236}">
                      <a16:creationId xmlns:a16="http://schemas.microsoft.com/office/drawing/2014/main" id="{E72036D5-1835-8CF6-4ED5-69DC8BCEB48D}"/>
                    </a:ext>
                  </a:extLst>
                </p:cNvPr>
                <p:cNvSpPr/>
                <p:nvPr/>
              </p:nvSpPr>
              <p:spPr>
                <a:xfrm>
                  <a:off x="57618195" y="25573562"/>
                  <a:ext cx="5398791" cy="569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14:m>
                    <m:oMath xmlns:m="http://schemas.openxmlformats.org/officeDocument/2006/math">
                      <m:r>
                        <m:rPr>
                          <m:sty m:val="p"/>
                        </m:rPr>
                        <a:rPr lang="el-GR">
                          <a:latin typeface="Cambria Math" panose="02040503050406030204" pitchFamily="18" charset="0"/>
                        </a:rPr>
                        <m:t>Ενθυλακωμένο</m:t>
                      </m:r>
                      <m:r>
                        <a:rPr lang="el-GR">
                          <a:latin typeface="Cambria Math" panose="02040503050406030204" pitchFamily="18" charset="0"/>
                        </a:rPr>
                        <m:t> </m:t>
                      </m:r>
                      <m:r>
                        <m:rPr>
                          <m:sty m:val="p"/>
                        </m:rPr>
                        <a:rPr lang="el-GR">
                          <a:latin typeface="Cambria Math" panose="02040503050406030204" pitchFamily="18" charset="0"/>
                        </a:rPr>
                        <m:t>Λυκοπένιο</m:t>
                      </m:r>
                      <m:r>
                        <a:rPr lang="el-GR">
                          <a:latin typeface="Cambria Math" panose="02040503050406030204" pitchFamily="18" charset="0"/>
                        </a:rPr>
                        <m:t> </m:t>
                      </m:r>
                      <m:d>
                        <m:dPr>
                          <m:ctrlPr>
                            <a:rPr lang="el-GR" i="1">
                              <a:latin typeface="Cambria Math" panose="02040503050406030204" pitchFamily="18" charset="0"/>
                            </a:rPr>
                          </m:ctrlPr>
                        </m:dPr>
                        <m:e>
                          <m:r>
                            <a:rPr lang="el-GR">
                              <a:latin typeface="Cambria Math" panose="02040503050406030204" pitchFamily="18" charset="0"/>
                            </a:rPr>
                            <m:t>%</m:t>
                          </m:r>
                        </m:e>
                      </m:d>
                      <m:r>
                        <a:rPr lang="el-GR">
                          <a:latin typeface="Cambria Math" panose="02040503050406030204" pitchFamily="18" charset="0"/>
                        </a:rPr>
                        <m:t>=</m:t>
                      </m:r>
                      <m:f>
                        <m:fPr>
                          <m:ctrlPr>
                            <a:rPr lang="el-GR" i="1">
                              <a:latin typeface="Cambria Math" panose="02040503050406030204" pitchFamily="18" charset="0"/>
                            </a:rPr>
                          </m:ctrlPr>
                        </m:fPr>
                        <m:num>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m:t>
                              </m:r>
                              <m:r>
                                <m:rPr>
                                  <m:sty m:val="p"/>
                                </m:rPr>
                                <a:rPr lang="en-US">
                                  <a:latin typeface="Cambria Math" panose="02040503050406030204" pitchFamily="18" charset="0"/>
                                </a:rPr>
                                <m:t>t</m:t>
                              </m:r>
                            </m:sub>
                          </m:sSub>
                        </m:num>
                        <m:den>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,0</m:t>
                              </m:r>
                            </m:sub>
                          </m:sSub>
                        </m:den>
                      </m:f>
                      <m:r>
                        <a:rPr lang="el-GR">
                          <a:latin typeface="Cambria Math" panose="02040503050406030204" pitchFamily="18" charset="0"/>
                        </a:rPr>
                        <m:t> ×1</m:t>
                      </m:r>
                      <m:r>
                        <a:rPr lang="el-GR" i="1">
                          <a:latin typeface="Cambria Math" panose="02040503050406030204" pitchFamily="18" charset="0"/>
                        </a:rPr>
                        <m:t>00</m:t>
                      </m:r>
                    </m:oMath>
                  </a14:m>
                  <a:r>
                    <a:rPr lang="el-GR" dirty="0"/>
                    <a:t> </a:t>
                  </a:r>
                </a:p>
              </p:txBody>
            </p:sp>
          </mc:Choice>
          <mc:Fallback xmlns="">
            <p:sp>
              <p:nvSpPr>
                <p:cNvPr id="615" name="Ορθογώνιο: Στρογγύλεμα γωνιών 614">
                  <a:extLst>
                    <a:ext uri="{FF2B5EF4-FFF2-40B4-BE49-F238E27FC236}">
                      <a16:creationId xmlns:a16="http://schemas.microsoft.com/office/drawing/2014/main" id="{E72036D5-1835-8CF6-4ED5-69DC8BCEB48D}"/>
                    </a:ext>
                  </a:extLst>
                </p:cNvPr>
                <p:cNvSpPr>
                  <a:spLocks noRot="1" noChangeAspect="1" noMove="1" noResize="1" noEditPoints="1" noAdjustHandles="1" noChangeArrowheads="1" noChangeShapeType="1" noTextEdit="1"/>
                </p:cNvSpPr>
                <p:nvPr/>
              </p:nvSpPr>
              <p:spPr>
                <a:xfrm>
                  <a:off x="57618195" y="25573562"/>
                  <a:ext cx="5398791" cy="569126"/>
                </a:xfrm>
                <a:prstGeom prst="roundRect">
                  <a:avLst/>
                </a:prstGeom>
                <a:blipFill>
                  <a:blip r:embed="rId5"/>
                  <a:stretch>
                    <a:fillRect/>
                  </a:stretch>
                </a:blipFill>
              </p:spPr>
              <p:txBody>
                <a:bodyPr/>
                <a:lstStyle/>
                <a:p>
                  <a:r>
                    <a:rPr lang="el-GR">
                      <a:noFill/>
                    </a:rPr>
                    <a:t> </a:t>
                  </a:r>
                </a:p>
              </p:txBody>
            </p:sp>
          </mc:Fallback>
        </mc:AlternateContent>
        <p:sp>
          <p:nvSpPr>
            <p:cNvPr id="616" name="TextBox 615">
              <a:extLst>
                <a:ext uri="{FF2B5EF4-FFF2-40B4-BE49-F238E27FC236}">
                  <a16:creationId xmlns:a16="http://schemas.microsoft.com/office/drawing/2014/main" id="{59DC3DFB-58CA-FE4F-DF14-169CB664403F}"/>
                </a:ext>
              </a:extLst>
            </p:cNvPr>
            <p:cNvSpPr txBox="1"/>
            <p:nvPr/>
          </p:nvSpPr>
          <p:spPr>
            <a:xfrm>
              <a:off x="54407340" y="26389483"/>
              <a:ext cx="12202348" cy="1200329"/>
            </a:xfrm>
            <a:prstGeom prst="rect">
              <a:avLst/>
            </a:prstGeom>
            <a:noFill/>
          </p:spPr>
          <p:txBody>
            <a:bodyPr wrap="square" rtlCol="0">
              <a:spAutoFit/>
            </a:bodyPr>
            <a:lstStyle/>
            <a:p>
              <a:pPr marL="285750" indent="-285750">
                <a:buFont typeface="Arial" panose="020B0604020202020204" pitchFamily="34" charset="0"/>
                <a:buChar char="•"/>
              </a:pPr>
              <a:r>
                <a:rPr lang="el-GR" dirty="0"/>
                <a:t>Αύξηση της θερμοκρασίας προκαλεί ταχύτερη υποβάθμιση του ελαίου </a:t>
              </a:r>
            </a:p>
            <a:p>
              <a:pPr marL="285750" indent="-285750">
                <a:buFont typeface="Arial" panose="020B0604020202020204" pitchFamily="34" charset="0"/>
                <a:buChar char="•"/>
              </a:pPr>
              <a:r>
                <a:rPr lang="el-GR" dirty="0"/>
                <a:t>Αυξημένη </a:t>
              </a:r>
              <a:r>
                <a:rPr lang="en-US" dirty="0"/>
                <a:t>RH </a:t>
              </a:r>
              <a:r>
                <a:rPr lang="el-GR" dirty="0"/>
                <a:t>αναχαιτίζει την υποβάθμιση του, καθώς προστατεύει τα μόρια λυκοπενίου από μεταλλικά ιόντα, επιβραδύνει την </a:t>
              </a:r>
              <a:r>
                <a:rPr lang="el-GR" dirty="0" err="1"/>
                <a:t>αυτοοξείδωηση</a:t>
              </a:r>
              <a:r>
                <a:rPr lang="el-GR" dirty="0"/>
                <a:t> των λιπιδίων και ανταγωνίζεται το οξυγόνο στις ενεργές θέσεις ρόφησης.</a:t>
              </a:r>
            </a:p>
            <a:p>
              <a:pPr marL="285750" indent="-285750">
                <a:buFont typeface="Arial" panose="020B0604020202020204" pitchFamily="34" charset="0"/>
                <a:buChar char="•"/>
              </a:pPr>
              <a:endParaRPr lang="el-GR" dirty="0"/>
            </a:p>
          </p:txBody>
        </p:sp>
        <p:sp>
          <p:nvSpPr>
            <p:cNvPr id="617" name="TextBox 616">
              <a:extLst>
                <a:ext uri="{FF2B5EF4-FFF2-40B4-BE49-F238E27FC236}">
                  <a16:creationId xmlns:a16="http://schemas.microsoft.com/office/drawing/2014/main" id="{312A1E3A-3998-DDB2-B76A-D89F18EE60D2}"/>
                </a:ext>
              </a:extLst>
            </p:cNvPr>
            <p:cNvSpPr txBox="1"/>
            <p:nvPr/>
          </p:nvSpPr>
          <p:spPr>
            <a:xfrm>
              <a:off x="54146492" y="2180355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18" name="Ομάδα 617">
              <a:extLst>
                <a:ext uri="{FF2B5EF4-FFF2-40B4-BE49-F238E27FC236}">
                  <a16:creationId xmlns:a16="http://schemas.microsoft.com/office/drawing/2014/main" id="{0EF744FA-9143-9A23-1F40-09F164E6B657}"/>
                </a:ext>
              </a:extLst>
            </p:cNvPr>
            <p:cNvGrpSpPr/>
            <p:nvPr/>
          </p:nvGrpSpPr>
          <p:grpSpPr>
            <a:xfrm>
              <a:off x="54262689" y="22653365"/>
              <a:ext cx="12063260" cy="2377476"/>
              <a:chOff x="54246876" y="22640703"/>
              <a:chExt cx="12411815" cy="2377477"/>
            </a:xfrm>
          </p:grpSpPr>
          <p:pic>
            <p:nvPicPr>
              <p:cNvPr id="622" name="Εικόνα 621">
                <a:extLst>
                  <a:ext uri="{FF2B5EF4-FFF2-40B4-BE49-F238E27FC236}">
                    <a16:creationId xmlns:a16="http://schemas.microsoft.com/office/drawing/2014/main" id="{5FB9837A-AB0B-9DC1-3B9C-236B7B7F583E}"/>
                  </a:ext>
                </a:extLst>
              </p:cNvPr>
              <p:cNvPicPr>
                <a:picLocks noChangeAspect="1"/>
              </p:cNvPicPr>
              <p:nvPr/>
            </p:nvPicPr>
            <p:blipFill>
              <a:blip r:embed="rId6"/>
              <a:stretch>
                <a:fillRect/>
              </a:stretch>
            </p:blipFill>
            <p:spPr>
              <a:xfrm>
                <a:off x="63396200" y="22640703"/>
                <a:ext cx="3262491" cy="2375979"/>
              </a:xfrm>
              <a:prstGeom prst="rect">
                <a:avLst/>
              </a:prstGeom>
            </p:spPr>
          </p:pic>
          <p:pic>
            <p:nvPicPr>
              <p:cNvPr id="623" name="Εικόνα 622">
                <a:extLst>
                  <a:ext uri="{FF2B5EF4-FFF2-40B4-BE49-F238E27FC236}">
                    <a16:creationId xmlns:a16="http://schemas.microsoft.com/office/drawing/2014/main" id="{2583AE00-78C3-1C1B-4304-4539F154E03E}"/>
                  </a:ext>
                </a:extLst>
              </p:cNvPr>
              <p:cNvPicPr>
                <a:picLocks noChangeAspect="1"/>
              </p:cNvPicPr>
              <p:nvPr/>
            </p:nvPicPr>
            <p:blipFill>
              <a:blip r:embed="rId7"/>
              <a:stretch>
                <a:fillRect/>
              </a:stretch>
            </p:blipFill>
            <p:spPr>
              <a:xfrm>
                <a:off x="60382701" y="22640704"/>
                <a:ext cx="3262491" cy="2375979"/>
              </a:xfrm>
              <a:prstGeom prst="rect">
                <a:avLst/>
              </a:prstGeom>
            </p:spPr>
          </p:pic>
          <p:pic>
            <p:nvPicPr>
              <p:cNvPr id="624" name="Εικόνα 623">
                <a:extLst>
                  <a:ext uri="{FF2B5EF4-FFF2-40B4-BE49-F238E27FC236}">
                    <a16:creationId xmlns:a16="http://schemas.microsoft.com/office/drawing/2014/main" id="{8D54E1C2-9D6D-7475-8603-7C7B35C15271}"/>
                  </a:ext>
                </a:extLst>
              </p:cNvPr>
              <p:cNvPicPr>
                <a:picLocks noChangeAspect="1"/>
              </p:cNvPicPr>
              <p:nvPr/>
            </p:nvPicPr>
            <p:blipFill>
              <a:blip r:embed="rId8"/>
              <a:stretch>
                <a:fillRect/>
              </a:stretch>
            </p:blipFill>
            <p:spPr>
              <a:xfrm>
                <a:off x="57369203" y="22640704"/>
                <a:ext cx="3262491" cy="2375979"/>
              </a:xfrm>
              <a:prstGeom prst="rect">
                <a:avLst/>
              </a:prstGeom>
            </p:spPr>
          </p:pic>
          <p:pic>
            <p:nvPicPr>
              <p:cNvPr id="625" name="Εικόνα 624">
                <a:extLst>
                  <a:ext uri="{FF2B5EF4-FFF2-40B4-BE49-F238E27FC236}">
                    <a16:creationId xmlns:a16="http://schemas.microsoft.com/office/drawing/2014/main" id="{24BE19D0-72D5-7C3D-5ACA-8C94F78F0CE6}"/>
                  </a:ext>
                </a:extLst>
              </p:cNvPr>
              <p:cNvPicPr>
                <a:picLocks noChangeAspect="1"/>
              </p:cNvPicPr>
              <p:nvPr/>
            </p:nvPicPr>
            <p:blipFill>
              <a:blip r:embed="rId9"/>
              <a:stretch>
                <a:fillRect/>
              </a:stretch>
            </p:blipFill>
            <p:spPr>
              <a:xfrm>
                <a:off x="54246876" y="22644306"/>
                <a:ext cx="3262490" cy="2373874"/>
              </a:xfrm>
              <a:prstGeom prst="rect">
                <a:avLst/>
              </a:prstGeom>
            </p:spPr>
          </p:pic>
        </p:grpSp>
        <p:cxnSp>
          <p:nvCxnSpPr>
            <p:cNvPr id="619" name="Ευθεία γραμμή σύνδεσης 618">
              <a:extLst>
                <a:ext uri="{FF2B5EF4-FFF2-40B4-BE49-F238E27FC236}">
                  <a16:creationId xmlns:a16="http://schemas.microsoft.com/office/drawing/2014/main" id="{ADA59B18-2FF7-FCB4-F560-4FC40E6EF59C}"/>
                </a:ext>
              </a:extLst>
            </p:cNvPr>
            <p:cNvCxnSpPr>
              <a:cxnSpLocks/>
            </p:cNvCxnSpPr>
            <p:nvPr/>
          </p:nvCxnSpPr>
          <p:spPr>
            <a:xfrm>
              <a:off x="54540696" y="23265180"/>
              <a:ext cx="11578044"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20" name="TextBox 619">
              <a:extLst>
                <a:ext uri="{FF2B5EF4-FFF2-40B4-BE49-F238E27FC236}">
                  <a16:creationId xmlns:a16="http://schemas.microsoft.com/office/drawing/2014/main" id="{EE4CF75B-1EDA-6B4C-BCD0-BCDF67A797E2}"/>
                </a:ext>
              </a:extLst>
            </p:cNvPr>
            <p:cNvSpPr txBox="1"/>
            <p:nvPr/>
          </p:nvSpPr>
          <p:spPr>
            <a:xfrm>
              <a:off x="54494153" y="23241762"/>
              <a:ext cx="629920" cy="369332"/>
            </a:xfrm>
            <a:prstGeom prst="rect">
              <a:avLst/>
            </a:prstGeom>
            <a:noFill/>
          </p:spPr>
          <p:txBody>
            <a:bodyPr wrap="square" rtlCol="0">
              <a:spAutoFit/>
            </a:bodyPr>
            <a:lstStyle/>
            <a:p>
              <a:r>
                <a:rPr lang="el-GR" dirty="0">
                  <a:solidFill>
                    <a:srgbClr val="FF0000"/>
                  </a:solidFill>
                </a:rPr>
                <a:t>80%</a:t>
              </a:r>
            </a:p>
          </p:txBody>
        </p:sp>
        <mc:AlternateContent xmlns:mc="http://schemas.openxmlformats.org/markup-compatibility/2006" xmlns:a14="http://schemas.microsoft.com/office/drawing/2010/main">
          <mc:Choice Requires="a14">
            <p:sp>
              <p:nvSpPr>
                <p:cNvPr id="621" name="TextBox 620">
                  <a:extLst>
                    <a:ext uri="{FF2B5EF4-FFF2-40B4-BE49-F238E27FC236}">
                      <a16:creationId xmlns:a16="http://schemas.microsoft.com/office/drawing/2014/main" id="{B957AEBA-1B38-7142-3726-0570B5311042}"/>
                    </a:ext>
                  </a:extLst>
                </p:cNvPr>
                <p:cNvSpPr txBox="1"/>
                <p:nvPr/>
              </p:nvSpPr>
              <p:spPr>
                <a:xfrm>
                  <a:off x="62546753" y="25037578"/>
                  <a:ext cx="3762306" cy="381515"/>
                </a:xfrm>
                <a:prstGeom prst="rect">
                  <a:avLst/>
                </a:prstGeom>
                <a:solidFill>
                  <a:srgbClr val="A4CE88"/>
                </a:solidFill>
              </p:spPr>
              <p:txBody>
                <a:bodyPr wrap="square" rtlCol="0">
                  <a:spAutoFit/>
                </a:bodyPr>
                <a:lstStyle/>
                <a:p>
                  <a:r>
                    <a:rPr lang="el-GR" dirty="0">
                      <a:solidFill>
                        <a:schemeClr val="dk1"/>
                      </a:solidFill>
                      <a:latin typeface="Calibri" panose="020F0502020204030204" pitchFamily="34" charset="0"/>
                      <a:ea typeface="Calibri" panose="020F0502020204030204" pitchFamily="34" charset="0"/>
                      <a:cs typeface="Arial" panose="020B0604020202020204" pitchFamily="34" charset="0"/>
                    </a:rPr>
                    <a:t>Συνθήκη Διατηρησιμότητας: 80% </a:t>
                  </a:r>
                  <a14:m>
                    <m:oMath xmlns:m="http://schemas.openxmlformats.org/officeDocument/2006/math">
                      <m:sSub>
                        <m:sSubPr>
                          <m:ctrlPr>
                            <a:rPr lang="el-GR" i="1" smtClean="0">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oMath>
                  </a14:m>
                  <a:endParaRPr lang="el-GR" dirty="0">
                    <a:solidFill>
                      <a:schemeClr val="dk1"/>
                    </a:solidFill>
                  </a:endParaRPr>
                </a:p>
              </p:txBody>
            </p:sp>
          </mc:Choice>
          <mc:Fallback xmlns="">
            <p:sp>
              <p:nvSpPr>
                <p:cNvPr id="621" name="TextBox 620">
                  <a:extLst>
                    <a:ext uri="{FF2B5EF4-FFF2-40B4-BE49-F238E27FC236}">
                      <a16:creationId xmlns:a16="http://schemas.microsoft.com/office/drawing/2014/main" id="{B957AEBA-1B38-7142-3726-0570B5311042}"/>
                    </a:ext>
                  </a:extLst>
                </p:cNvPr>
                <p:cNvSpPr txBox="1">
                  <a:spLocks noRot="1" noChangeAspect="1" noMove="1" noResize="1" noEditPoints="1" noAdjustHandles="1" noChangeArrowheads="1" noChangeShapeType="1" noTextEdit="1"/>
                </p:cNvSpPr>
                <p:nvPr/>
              </p:nvSpPr>
              <p:spPr>
                <a:xfrm>
                  <a:off x="62546753" y="25037578"/>
                  <a:ext cx="3762306" cy="381515"/>
                </a:xfrm>
                <a:prstGeom prst="rect">
                  <a:avLst/>
                </a:prstGeom>
                <a:blipFill>
                  <a:blip r:embed="rId10"/>
                  <a:stretch>
                    <a:fillRect l="-1459" t="-8065" b="-24194"/>
                  </a:stretch>
                </a:blipFill>
              </p:spPr>
              <p:txBody>
                <a:bodyPr/>
                <a:lstStyle/>
                <a:p>
                  <a:r>
                    <a:rPr lang="el-GR">
                      <a:noFill/>
                    </a:rPr>
                    <a:t> </a:t>
                  </a:r>
                </a:p>
              </p:txBody>
            </p:sp>
          </mc:Fallback>
        </mc:AlternateContent>
      </p:grpSp>
      <p:grpSp>
        <p:nvGrpSpPr>
          <p:cNvPr id="626" name="Ομάδα 625">
            <a:extLst>
              <a:ext uri="{FF2B5EF4-FFF2-40B4-BE49-F238E27FC236}">
                <a16:creationId xmlns:a16="http://schemas.microsoft.com/office/drawing/2014/main" id="{B718CF52-1713-3E87-63D0-7A8A723B4D1A}"/>
              </a:ext>
            </a:extLst>
          </p:cNvPr>
          <p:cNvGrpSpPr/>
          <p:nvPr/>
        </p:nvGrpSpPr>
        <p:grpSpPr>
          <a:xfrm>
            <a:off x="-12176513" y="89635"/>
            <a:ext cx="12344772" cy="6896461"/>
            <a:chOff x="42458167" y="20809682"/>
            <a:chExt cx="12344772" cy="6896461"/>
          </a:xfrm>
        </p:grpSpPr>
        <p:grpSp>
          <p:nvGrpSpPr>
            <p:cNvPr id="643" name="Ομάδα 642">
              <a:extLst>
                <a:ext uri="{FF2B5EF4-FFF2-40B4-BE49-F238E27FC236}">
                  <a16:creationId xmlns:a16="http://schemas.microsoft.com/office/drawing/2014/main" id="{501A28F2-4E98-6280-C674-E98B749E8064}"/>
                </a:ext>
              </a:extLst>
            </p:cNvPr>
            <p:cNvGrpSpPr/>
            <p:nvPr/>
          </p:nvGrpSpPr>
          <p:grpSpPr>
            <a:xfrm>
              <a:off x="42458167" y="20809682"/>
              <a:ext cx="12192000" cy="6896461"/>
              <a:chOff x="25616879" y="7238525"/>
              <a:chExt cx="12192000" cy="6896461"/>
            </a:xfrm>
          </p:grpSpPr>
          <p:sp>
            <p:nvSpPr>
              <p:cNvPr id="653" name="Ορθογώνιο 652">
                <a:extLst>
                  <a:ext uri="{FF2B5EF4-FFF2-40B4-BE49-F238E27FC236}">
                    <a16:creationId xmlns:a16="http://schemas.microsoft.com/office/drawing/2014/main" id="{E37F2F3E-E609-A66D-911D-7274D27EDEA4}"/>
                  </a:ext>
                </a:extLst>
              </p:cNvPr>
              <p:cNvSpPr/>
              <p:nvPr/>
            </p:nvSpPr>
            <p:spPr>
              <a:xfrm>
                <a:off x="25616879" y="7877239"/>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54" name="TextBox 653">
                <a:extLst>
                  <a:ext uri="{FF2B5EF4-FFF2-40B4-BE49-F238E27FC236}">
                    <a16:creationId xmlns:a16="http://schemas.microsoft.com/office/drawing/2014/main" id="{536B0740-2BE8-9ADF-0C96-2F4CB996EAF1}"/>
                  </a:ext>
                </a:extLst>
              </p:cNvPr>
              <p:cNvSpPr txBox="1"/>
              <p:nvPr/>
            </p:nvSpPr>
            <p:spPr>
              <a:xfrm>
                <a:off x="25622245" y="7979226"/>
                <a:ext cx="12084777"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Διατηρησιμότητα-Καρβακρόλη</a:t>
                </a:r>
              </a:p>
            </p:txBody>
          </p:sp>
          <p:sp>
            <p:nvSpPr>
              <p:cNvPr id="655" name="Ορθογώνιο 654">
                <a:extLst>
                  <a:ext uri="{FF2B5EF4-FFF2-40B4-BE49-F238E27FC236}">
                    <a16:creationId xmlns:a16="http://schemas.microsoft.com/office/drawing/2014/main" id="{18A7E93D-232E-4982-DEE9-9C3A7E0DE153}"/>
                  </a:ext>
                </a:extLst>
              </p:cNvPr>
              <p:cNvSpPr/>
              <p:nvPr/>
            </p:nvSpPr>
            <p:spPr>
              <a:xfrm>
                <a:off x="26426651" y="7238525"/>
                <a:ext cx="883270" cy="65092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Β</a:t>
                </a:r>
              </a:p>
            </p:txBody>
          </p:sp>
        </p:grpSp>
        <p:pic>
          <p:nvPicPr>
            <p:cNvPr id="644" name="Εικόνα 643">
              <a:extLst>
                <a:ext uri="{FF2B5EF4-FFF2-40B4-BE49-F238E27FC236}">
                  <a16:creationId xmlns:a16="http://schemas.microsoft.com/office/drawing/2014/main" id="{6B77F98F-DF40-13A6-4390-42ECAAF50F9E}"/>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45102077" y="22438875"/>
              <a:ext cx="7348753" cy="3695289"/>
            </a:xfrm>
            <a:prstGeom prst="rect">
              <a:avLst/>
            </a:prstGeom>
          </p:spPr>
        </p:pic>
        <p:sp>
          <p:nvSpPr>
            <p:cNvPr id="645" name="TextBox 644">
              <a:extLst>
                <a:ext uri="{FF2B5EF4-FFF2-40B4-BE49-F238E27FC236}">
                  <a16:creationId xmlns:a16="http://schemas.microsoft.com/office/drawing/2014/main" id="{225EA5C2-66C5-01B6-2F29-EF0C36C580EE}"/>
                </a:ext>
              </a:extLst>
            </p:cNvPr>
            <p:cNvSpPr txBox="1"/>
            <p:nvPr/>
          </p:nvSpPr>
          <p:spPr>
            <a:xfrm>
              <a:off x="46754673" y="22088996"/>
              <a:ext cx="4050000" cy="369332"/>
            </a:xfrm>
            <a:prstGeom prst="rect">
              <a:avLst/>
            </a:prstGeom>
            <a:noFill/>
          </p:spPr>
          <p:txBody>
            <a:bodyPr wrap="square" rtlCol="0">
              <a:spAutoFit/>
            </a:bodyPr>
            <a:lstStyle/>
            <a:p>
              <a:pPr algn="ctr"/>
              <a:r>
                <a:rPr lang="el-GR" b="1" u="sng" dirty="0"/>
                <a:t>Ενθυλακωμένη Καρβακρόλη 14</a:t>
              </a:r>
              <a:r>
                <a:rPr lang="el-GR" b="1" u="sng" baseline="30000" dirty="0"/>
                <a:t>η</a:t>
              </a:r>
              <a:r>
                <a:rPr lang="el-GR" b="1" u="sng" dirty="0"/>
                <a:t> ημέρα</a:t>
              </a:r>
            </a:p>
          </p:txBody>
        </p:sp>
        <p:sp>
          <p:nvSpPr>
            <p:cNvPr id="646" name="TextBox 645">
              <a:extLst>
                <a:ext uri="{FF2B5EF4-FFF2-40B4-BE49-F238E27FC236}">
                  <a16:creationId xmlns:a16="http://schemas.microsoft.com/office/drawing/2014/main" id="{128EBEDE-70C1-F940-04D2-802137C47315}"/>
                </a:ext>
              </a:extLst>
            </p:cNvPr>
            <p:cNvSpPr txBox="1"/>
            <p:nvPr/>
          </p:nvSpPr>
          <p:spPr>
            <a:xfrm>
              <a:off x="42756408" y="26149931"/>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sz="1800" dirty="0">
                  <a:effectLst/>
                  <a:latin typeface="Calibri" panose="020F0502020204030204" pitchFamily="34" charset="0"/>
                  <a:ea typeface="Calibri" panose="020F0502020204030204" pitchFamily="34" charset="0"/>
                  <a:cs typeface="Arial" panose="020B0604020202020204" pitchFamily="34" charset="0"/>
                </a:rPr>
                <a:t>50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43.20%</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99.88 </a:t>
              </a:r>
              <a:r>
                <a:rPr lang="el-GR" sz="1800" dirty="0">
                  <a:effectLst/>
                  <a:latin typeface="Calibri" panose="020F0502020204030204" pitchFamily="34" charset="0"/>
                  <a:ea typeface="Calibri" panose="020F0502020204030204" pitchFamily="34" charset="0"/>
                </a:rPr>
                <a:t>± 0.16% </a:t>
              </a:r>
              <a:r>
                <a:rPr lang="el-GR" sz="1800" dirty="0">
                  <a:effectLst/>
                  <a:latin typeface="Calibri" panose="020F0502020204030204" pitchFamily="34" charset="0"/>
                  <a:ea typeface="Calibri" panose="020F0502020204030204" pitchFamily="34" charset="0"/>
                  <a:cs typeface="Arial" panose="020B0604020202020204" pitchFamily="34" charset="0"/>
                </a:rPr>
                <a:t>και 50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74.43%</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99.77 </a:t>
              </a:r>
              <a:r>
                <a:rPr lang="el-GR" sz="1800" dirty="0">
                  <a:effectLst/>
                  <a:latin typeface="Calibri" panose="020F0502020204030204" pitchFamily="34" charset="0"/>
                  <a:ea typeface="Calibri" panose="020F0502020204030204" pitchFamily="34" charset="0"/>
                </a:rPr>
                <a:t>± 0.43%</a:t>
              </a:r>
            </a:p>
            <a:p>
              <a:pPr marL="285750" indent="-285750">
                <a:buFont typeface="Arial" panose="020B0604020202020204" pitchFamily="34" charset="0"/>
                <a:buChar char="•"/>
              </a:pPr>
              <a:r>
                <a:rPr lang="el-GR" dirty="0"/>
                <a:t>Παρεμφερείς τιμές 14</a:t>
              </a:r>
              <a:r>
                <a:rPr lang="el-GR" baseline="30000" dirty="0"/>
                <a:t>ης</a:t>
              </a:r>
              <a:r>
                <a:rPr lang="el-GR" dirty="0"/>
                <a:t>  ημέρας για </a:t>
              </a:r>
              <a:r>
                <a:rPr lang="en-US" dirty="0"/>
                <a:t>RH&lt;8</a:t>
              </a:r>
              <a:r>
                <a:rPr lang="el-GR" dirty="0"/>
                <a:t>5%</a:t>
              </a:r>
              <a:r>
                <a:rPr lang="en-US" dirty="0"/>
                <a:t>, </a:t>
              </a:r>
              <a:r>
                <a:rPr lang="el-GR" dirty="0"/>
                <a:t>ραγδαία αύξηση με μικρή μεταβολή της </a:t>
              </a:r>
              <a:r>
                <a:rPr lang="en-US" dirty="0"/>
                <a:t>RH </a:t>
              </a:r>
              <a:r>
                <a:rPr lang="el-GR" dirty="0"/>
                <a:t>για </a:t>
              </a:r>
              <a:r>
                <a:rPr lang="en-US" dirty="0"/>
                <a:t>RH&gt;92.31%</a:t>
              </a:r>
              <a:endParaRPr lang="el-GR" dirty="0"/>
            </a:p>
          </p:txBody>
        </p:sp>
        <p:sp>
          <p:nvSpPr>
            <p:cNvPr id="647" name="Ορθογώνιο: Στρογγύλεμα γωνιών 646">
              <a:extLst>
                <a:ext uri="{FF2B5EF4-FFF2-40B4-BE49-F238E27FC236}">
                  <a16:creationId xmlns:a16="http://schemas.microsoft.com/office/drawing/2014/main" id="{49CB0E8A-89DE-5819-07D6-8416B5E3A6F9}"/>
                </a:ext>
              </a:extLst>
            </p:cNvPr>
            <p:cNvSpPr/>
            <p:nvPr/>
          </p:nvSpPr>
          <p:spPr>
            <a:xfrm>
              <a:off x="45546717" y="26866159"/>
              <a:ext cx="6465914" cy="56912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Για απελευθέρωση &lt;20%: </a:t>
              </a:r>
              <a:r>
                <a:rPr lang="en-US" dirty="0"/>
                <a:t>RH&lt;92.31% </a:t>
              </a:r>
              <a:r>
                <a:rPr lang="el-GR" dirty="0"/>
                <a:t>για διάστημα ≥14 ημερών</a:t>
              </a:r>
            </a:p>
          </p:txBody>
        </p:sp>
        <p:sp>
          <p:nvSpPr>
            <p:cNvPr id="648" name="TextBox 647">
              <a:extLst>
                <a:ext uri="{FF2B5EF4-FFF2-40B4-BE49-F238E27FC236}">
                  <a16:creationId xmlns:a16="http://schemas.microsoft.com/office/drawing/2014/main" id="{940F30EC-0712-5DB7-5F2A-6E8456E742A5}"/>
                </a:ext>
              </a:extLst>
            </p:cNvPr>
            <p:cNvSpPr txBox="1"/>
            <p:nvPr/>
          </p:nvSpPr>
          <p:spPr>
            <a:xfrm>
              <a:off x="42472611" y="2149853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28</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49" name="Ευθεία γραμμή σύνδεσης 648">
              <a:extLst>
                <a:ext uri="{FF2B5EF4-FFF2-40B4-BE49-F238E27FC236}">
                  <a16:creationId xmlns:a16="http://schemas.microsoft.com/office/drawing/2014/main" id="{116BE0AE-E995-3DB0-26F0-84D58436AAF0}"/>
                </a:ext>
              </a:extLst>
            </p:cNvPr>
            <p:cNvCxnSpPr>
              <a:cxnSpLocks/>
            </p:cNvCxnSpPr>
            <p:nvPr/>
          </p:nvCxnSpPr>
          <p:spPr>
            <a:xfrm>
              <a:off x="45893620" y="23877685"/>
              <a:ext cx="6319777"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50" name="TextBox 649">
              <a:extLst>
                <a:ext uri="{FF2B5EF4-FFF2-40B4-BE49-F238E27FC236}">
                  <a16:creationId xmlns:a16="http://schemas.microsoft.com/office/drawing/2014/main" id="{CD7D2389-9ACF-9BC8-0A91-BB1318C444F1}"/>
                </a:ext>
              </a:extLst>
            </p:cNvPr>
            <p:cNvSpPr txBox="1"/>
            <p:nvPr/>
          </p:nvSpPr>
          <p:spPr>
            <a:xfrm>
              <a:off x="45895441" y="23556917"/>
              <a:ext cx="674741" cy="369332"/>
            </a:xfrm>
            <a:prstGeom prst="rect">
              <a:avLst/>
            </a:prstGeom>
            <a:noFill/>
          </p:spPr>
          <p:txBody>
            <a:bodyPr wrap="square" rtlCol="0">
              <a:spAutoFit/>
            </a:bodyPr>
            <a:lstStyle/>
            <a:p>
              <a:r>
                <a:rPr lang="el-GR" dirty="0">
                  <a:solidFill>
                    <a:srgbClr val="FF0000"/>
                  </a:solidFill>
                </a:rPr>
                <a:t>80%</a:t>
              </a:r>
            </a:p>
          </p:txBody>
        </p:sp>
        <p:cxnSp>
          <p:nvCxnSpPr>
            <p:cNvPr id="651" name="Ευθεία γραμμή σύνδεσης 650">
              <a:extLst>
                <a:ext uri="{FF2B5EF4-FFF2-40B4-BE49-F238E27FC236}">
                  <a16:creationId xmlns:a16="http://schemas.microsoft.com/office/drawing/2014/main" id="{0E3F1515-ED23-C426-1A5C-789E8AE0ABAE}"/>
                </a:ext>
              </a:extLst>
            </p:cNvPr>
            <p:cNvCxnSpPr>
              <a:cxnSpLocks/>
            </p:cNvCxnSpPr>
            <p:nvPr/>
          </p:nvCxnSpPr>
          <p:spPr>
            <a:xfrm>
              <a:off x="51413374" y="22932493"/>
              <a:ext cx="0" cy="294502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52" name="TextBox 651">
              <a:extLst>
                <a:ext uri="{FF2B5EF4-FFF2-40B4-BE49-F238E27FC236}">
                  <a16:creationId xmlns:a16="http://schemas.microsoft.com/office/drawing/2014/main" id="{D4B6CA4F-6EDD-834C-0026-CEB1B70CE499}"/>
                </a:ext>
              </a:extLst>
            </p:cNvPr>
            <p:cNvSpPr txBox="1"/>
            <p:nvPr/>
          </p:nvSpPr>
          <p:spPr>
            <a:xfrm>
              <a:off x="51036167" y="25817204"/>
              <a:ext cx="922813" cy="369332"/>
            </a:xfrm>
            <a:prstGeom prst="rect">
              <a:avLst/>
            </a:prstGeom>
            <a:noFill/>
          </p:spPr>
          <p:txBody>
            <a:bodyPr wrap="square" rtlCol="0">
              <a:spAutoFit/>
            </a:bodyPr>
            <a:lstStyle/>
            <a:p>
              <a:r>
                <a:rPr lang="el-GR" dirty="0">
                  <a:solidFill>
                    <a:schemeClr val="accent1"/>
                  </a:solidFill>
                </a:rPr>
                <a:t>92.31%</a:t>
              </a:r>
            </a:p>
          </p:txBody>
        </p:sp>
      </p:grpSp>
    </p:spTree>
    <p:extLst>
      <p:ext uri="{BB962C8B-B14F-4D97-AF65-F5344CB8AC3E}">
        <p14:creationId xmlns:p14="http://schemas.microsoft.com/office/powerpoint/2010/main" val="3403822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EA7D75-C229-A9FD-2664-1519DA12538C}"/>
              </a:ext>
            </a:extLst>
          </p:cNvPr>
          <p:cNvSpPr txBox="1"/>
          <p:nvPr/>
        </p:nvSpPr>
        <p:spPr>
          <a:xfrm>
            <a:off x="0" y="0"/>
            <a:ext cx="629920" cy="369332"/>
          </a:xfrm>
          <a:prstGeom prst="rect">
            <a:avLst/>
          </a:prstGeom>
          <a:noFill/>
        </p:spPr>
        <p:txBody>
          <a:bodyPr wrap="square" rtlCol="0">
            <a:spAutoFit/>
          </a:bodyPr>
          <a:lstStyle/>
          <a:p>
            <a:pPr algn="ctr"/>
            <a:r>
              <a:rPr lang="el-GR" dirty="0"/>
              <a:t>3</a:t>
            </a:r>
          </a:p>
        </p:txBody>
      </p:sp>
      <p:sp>
        <p:nvSpPr>
          <p:cNvPr id="4" name="TextBox 3">
            <a:extLst>
              <a:ext uri="{FF2B5EF4-FFF2-40B4-BE49-F238E27FC236}">
                <a16:creationId xmlns:a16="http://schemas.microsoft.com/office/drawing/2014/main" id="{91B1D2F6-1C40-112F-7FB0-F3FED4652728}"/>
              </a:ext>
            </a:extLst>
          </p:cNvPr>
          <p:cNvSpPr txBox="1"/>
          <p:nvPr/>
        </p:nvSpPr>
        <p:spPr>
          <a:xfrm>
            <a:off x="35887" y="646331"/>
            <a:ext cx="6542713" cy="2492990"/>
          </a:xfrm>
          <a:prstGeom prst="rect">
            <a:avLst/>
          </a:prstGeom>
          <a:noFill/>
        </p:spPr>
        <p:txBody>
          <a:bodyPr wrap="square" rtlCol="0">
            <a:spAutoFit/>
          </a:bodyPr>
          <a:lstStyle/>
          <a:p>
            <a:r>
              <a:rPr lang="el-GR" sz="2000" b="1" u="sng" dirty="0">
                <a:latin typeface="Calibri" panose="020F0502020204030204" pitchFamily="34" charset="0"/>
                <a:ea typeface="Calibri" panose="020F0502020204030204" pitchFamily="34" charset="0"/>
                <a:cs typeface="Arial" panose="020B0604020202020204" pitchFamily="34" charset="0"/>
              </a:rPr>
              <a:t>Ανοιχτού τύπου</a:t>
            </a:r>
          </a:p>
          <a:p>
            <a:pPr marL="285750" indent="-285750">
              <a:buFont typeface="Arial" panose="020B0604020202020204" pitchFamily="34" charset="0"/>
              <a:buChar char="•"/>
            </a:pPr>
            <a:r>
              <a:rPr lang="el-GR" dirty="0">
                <a:effectLst/>
                <a:latin typeface="Calibri" panose="020F0502020204030204" pitchFamily="34" charset="0"/>
                <a:ea typeface="Times New Roman" panose="02020603050405020304" pitchFamily="18" charset="0"/>
                <a:cs typeface="Arial" panose="020B0604020202020204" pitchFamily="34" charset="0"/>
              </a:rPr>
              <a:t>Τα παλαιότερα και απλούστερα συστήματα καλλιέργειας.</a:t>
            </a:r>
          </a:p>
          <a:p>
            <a:pPr marL="285750" indent="-285750">
              <a:buFont typeface="Arial" panose="020B0604020202020204" pitchFamily="34" charset="0"/>
              <a:buChar char="•"/>
            </a:pPr>
            <a:r>
              <a:rPr lang="el-GR" dirty="0">
                <a:effectLst/>
                <a:latin typeface="Calibri" panose="020F0502020204030204" pitchFamily="34" charset="0"/>
                <a:ea typeface="Times New Roman" panose="02020603050405020304" pitchFamily="18" charset="0"/>
                <a:cs typeface="Arial" panose="020B0604020202020204" pitchFamily="34" charset="0"/>
              </a:rPr>
              <a:t>Συνθήκες πανομοιότυπες με αυτές στο φυσικό περιβάλλον</a:t>
            </a:r>
            <a:endParaRPr lang="el-GR" dirty="0">
              <a:latin typeface="Calibri" panose="020F0502020204030204" pitchFamily="34" charset="0"/>
              <a:ea typeface="Calibri" panose="020F0502020204030204" pitchFamily="34" charset="0"/>
              <a:cs typeface="Arial" panose="020B0604020202020204" pitchFamily="34" charset="0"/>
            </a:endParaRPr>
          </a:p>
          <a:p>
            <a:endParaRPr lang="el-GR" sz="2000" dirty="0">
              <a:latin typeface="Calibri" panose="020F0502020204030204" pitchFamily="34" charset="0"/>
              <a:ea typeface="Calibri" panose="020F0502020204030204" pitchFamily="34" charset="0"/>
              <a:cs typeface="Arial" panose="020B0604020202020204" pitchFamily="34" charset="0"/>
            </a:endParaRPr>
          </a:p>
          <a:p>
            <a:endParaRPr lang="el-GR" sz="20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l-GR" sz="20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Arial" panose="020B0604020202020204" pitchFamily="34" charset="0"/>
            </a:endParaRPr>
          </a:p>
          <a:p>
            <a:endParaRPr lang="el-GR" sz="2000" dirty="0">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EF3BF2BF-FA13-E0FB-F06D-12C67FD858F7}"/>
              </a:ext>
            </a:extLst>
          </p:cNvPr>
          <p:cNvSpPr txBox="1"/>
          <p:nvPr/>
        </p:nvSpPr>
        <p:spPr>
          <a:xfrm>
            <a:off x="1160207" y="184666"/>
            <a:ext cx="4778478" cy="461665"/>
          </a:xfrm>
          <a:prstGeom prst="rect">
            <a:avLst/>
          </a:prstGeom>
          <a:noFill/>
        </p:spPr>
        <p:txBody>
          <a:bodyPr wrap="square" rtlCol="0">
            <a:spAutoFit/>
          </a:bodyPr>
          <a:lstStyle/>
          <a:p>
            <a:pPr algn="ctr"/>
            <a:r>
              <a:rPr lang="el-GR" sz="2400" b="1" kern="1400" spc="-50" dirty="0">
                <a:latin typeface="Microsoft JhengHei" panose="020B0604030504040204" pitchFamily="34" charset="-120"/>
                <a:cs typeface="Times New Roman" panose="02020603050405020304" pitchFamily="18" charset="0"/>
              </a:rPr>
              <a:t>Μέθοδοι Καλλιέργειας</a:t>
            </a:r>
          </a:p>
        </p:txBody>
      </p:sp>
      <p:sp>
        <p:nvSpPr>
          <p:cNvPr id="13" name="Ελεύθερη σχεδίαση: Σχήμα 12">
            <a:extLst>
              <a:ext uri="{FF2B5EF4-FFF2-40B4-BE49-F238E27FC236}">
                <a16:creationId xmlns:a16="http://schemas.microsoft.com/office/drawing/2014/main" id="{0B33B07F-3708-05E6-7465-78C765DAC68B}"/>
              </a:ext>
            </a:extLst>
          </p:cNvPr>
          <p:cNvSpPr/>
          <p:nvPr/>
        </p:nvSpPr>
        <p:spPr>
          <a:xfrm>
            <a:off x="6096000" y="-7994804"/>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dirty="0"/>
          </a:p>
        </p:txBody>
      </p:sp>
      <p:sp>
        <p:nvSpPr>
          <p:cNvPr id="9" name="Ελεύθερη σχεδίαση: Σχήμα 8">
            <a:extLst>
              <a:ext uri="{FF2B5EF4-FFF2-40B4-BE49-F238E27FC236}">
                <a16:creationId xmlns:a16="http://schemas.microsoft.com/office/drawing/2014/main" id="{DB48E6D2-EAB8-261D-66C7-320AA495A15E}"/>
              </a:ext>
            </a:extLst>
          </p:cNvPr>
          <p:cNvSpPr/>
          <p:nvPr/>
        </p:nvSpPr>
        <p:spPr>
          <a:xfrm>
            <a:off x="6096000" y="5738512"/>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dirty="0"/>
          </a:p>
        </p:txBody>
      </p:sp>
      <p:sp>
        <p:nvSpPr>
          <p:cNvPr id="3" name="Ελεύθερη σχεδίαση: Σχήμα 2">
            <a:extLst>
              <a:ext uri="{FF2B5EF4-FFF2-40B4-BE49-F238E27FC236}">
                <a16:creationId xmlns:a16="http://schemas.microsoft.com/office/drawing/2014/main" id="{E51D1CF3-78AF-C0C5-ACF9-2D69979F99AD}"/>
              </a:ext>
            </a:extLst>
          </p:cNvPr>
          <p:cNvSpPr/>
          <p:nvPr/>
        </p:nvSpPr>
        <p:spPr>
          <a:xfrm>
            <a:off x="609600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dirty="0"/>
          </a:p>
        </p:txBody>
      </p:sp>
      <p:pic>
        <p:nvPicPr>
          <p:cNvPr id="5" name="Εικόνα 4">
            <a:extLst>
              <a:ext uri="{FF2B5EF4-FFF2-40B4-BE49-F238E27FC236}">
                <a16:creationId xmlns:a16="http://schemas.microsoft.com/office/drawing/2014/main" id="{C5DD2A3F-435A-A1CE-23F5-5DB7A1C1EAF0}"/>
              </a:ext>
            </a:extLst>
          </p:cNvPr>
          <p:cNvPicPr>
            <a:picLocks noChangeAspect="1"/>
          </p:cNvPicPr>
          <p:nvPr/>
        </p:nvPicPr>
        <p:blipFill>
          <a:blip r:embed="rId6">
            <a:extLst>
              <a:ext uri="{28A0092B-C50C-407E-A947-70E740481C1C}">
                <a14:useLocalDpi xmlns:a14="http://schemas.microsoft.com/office/drawing/2010/main" val="0"/>
              </a:ext>
            </a:extLst>
          </a:blip>
          <a:srcRect l="4706" t="3407" r="9788" b="46317"/>
          <a:stretch/>
        </p:blipFill>
        <p:spPr>
          <a:xfrm>
            <a:off x="990927" y="1682903"/>
            <a:ext cx="4450080" cy="1386840"/>
          </a:xfrm>
          <a:prstGeom prst="rect">
            <a:avLst/>
          </a:prstGeom>
        </p:spPr>
      </p:pic>
      <p:sp>
        <p:nvSpPr>
          <p:cNvPr id="6" name="TextBox 5">
            <a:extLst>
              <a:ext uri="{FF2B5EF4-FFF2-40B4-BE49-F238E27FC236}">
                <a16:creationId xmlns:a16="http://schemas.microsoft.com/office/drawing/2014/main" id="{3245672C-273F-A16F-5299-845A522B178F}"/>
              </a:ext>
            </a:extLst>
          </p:cNvPr>
          <p:cNvSpPr txBox="1"/>
          <p:nvPr/>
        </p:nvSpPr>
        <p:spPr>
          <a:xfrm>
            <a:off x="101927" y="3139321"/>
            <a:ext cx="5994074" cy="3170099"/>
          </a:xfrm>
          <a:prstGeom prst="rect">
            <a:avLst/>
          </a:prstGeom>
          <a:noFill/>
        </p:spPr>
        <p:txBody>
          <a:bodyPr wrap="square" rtlCol="0">
            <a:spAutoFit/>
          </a:bodyPr>
          <a:lstStyle/>
          <a:p>
            <a:r>
              <a:rPr lang="el-GR" sz="2000" b="1" u="sng" dirty="0">
                <a:latin typeface="Calibri" panose="020F0502020204030204" pitchFamily="34" charset="0"/>
                <a:ea typeface="Calibri" panose="020F0502020204030204" pitchFamily="34" charset="0"/>
                <a:cs typeface="Arial" panose="020B0604020202020204" pitchFamily="34" charset="0"/>
              </a:rPr>
              <a:t>Κλειστού τύπου (Αντιδραστήρες </a:t>
            </a:r>
            <a:r>
              <a:rPr lang="en-US" sz="2000" b="1" u="sng" dirty="0">
                <a:latin typeface="Calibri" panose="020F0502020204030204" pitchFamily="34" charset="0"/>
                <a:ea typeface="Calibri" panose="020F0502020204030204" pitchFamily="34" charset="0"/>
                <a:cs typeface="Arial" panose="020B0604020202020204" pitchFamily="34" charset="0"/>
              </a:rPr>
              <a:t>PBR)</a:t>
            </a:r>
            <a:endParaRPr lang="el-GR" sz="2000" b="1" u="sng"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Δεν είναι εκτεθειμένοι στην ατμόσφαιρα.</a:t>
            </a:r>
          </a:p>
          <a:p>
            <a:pPr marL="285750" indent="-285750">
              <a:buFont typeface="Arial" panose="020B0604020202020204" pitchFamily="34" charset="0"/>
              <a:buChar char="•"/>
            </a:pPr>
            <a:r>
              <a:rPr lang="el-GR" dirty="0">
                <a:effectLst/>
                <a:latin typeface="Calibri" panose="020F0502020204030204" pitchFamily="34" charset="0"/>
                <a:ea typeface="Calibri" panose="020F0502020204030204" pitchFamily="34" charset="0"/>
                <a:cs typeface="Arial" panose="020B0604020202020204" pitchFamily="34" charset="0"/>
              </a:rPr>
              <a:t>Ελεγχόμενες συνθήκες.</a:t>
            </a: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 Υ</a:t>
            </a:r>
            <a:r>
              <a:rPr lang="el-GR" dirty="0">
                <a:effectLst/>
                <a:latin typeface="Calibri" panose="020F0502020204030204" pitchFamily="34" charset="0"/>
                <a:ea typeface="Calibri" panose="020F0502020204030204" pitchFamily="34" charset="0"/>
                <a:cs typeface="Arial" panose="020B0604020202020204" pitchFamily="34" charset="0"/>
              </a:rPr>
              <a:t>ψηλότερη παραγωγικότητα βιομάζας, μειωμένος κίνδυνος επιμολύνσεων, ο καλύτερος έλεγχος συνθηκών, μειωμένες απώλειες αερίου </a:t>
            </a:r>
            <a:r>
              <a:rPr lang="en-US" dirty="0">
                <a:effectLst/>
                <a:latin typeface="Calibri" panose="020F0502020204030204" pitchFamily="34" charset="0"/>
                <a:ea typeface="Calibri" panose="020F0502020204030204" pitchFamily="34" charset="0"/>
                <a:cs typeface="Arial" panose="020B0604020202020204" pitchFamily="34" charset="0"/>
              </a:rPr>
              <a:t>CO</a:t>
            </a:r>
            <a:r>
              <a:rPr lang="el-GR" baseline="-25000" dirty="0">
                <a:effectLst/>
                <a:latin typeface="Calibri" panose="020F0502020204030204" pitchFamily="34" charset="0"/>
                <a:ea typeface="Calibri" panose="020F0502020204030204" pitchFamily="34" charset="0"/>
                <a:cs typeface="Arial" panose="020B0604020202020204" pitchFamily="34" charset="0"/>
              </a:rPr>
              <a:t>2</a:t>
            </a:r>
            <a:r>
              <a:rPr lang="el-GR" dirty="0">
                <a:effectLst/>
                <a:latin typeface="Calibri" panose="020F0502020204030204" pitchFamily="34" charset="0"/>
                <a:ea typeface="Calibri" panose="020F0502020204030204" pitchFamily="34" charset="0"/>
                <a:cs typeface="Arial" panose="020B0604020202020204" pitchFamily="34" charset="0"/>
              </a:rPr>
              <a:t> </a:t>
            </a: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 Επταπλάσιο κόστος κατασκευής </a:t>
            </a:r>
          </a:p>
          <a:p>
            <a:endParaRPr lang="el-GR"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l-GR"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Arial" panose="020B0604020202020204" pitchFamily="34" charset="0"/>
            </a:endParaRPr>
          </a:p>
          <a:p>
            <a:endParaRPr lang="el-GR" dirty="0">
              <a:latin typeface="Calibri" panose="020F0502020204030204" pitchFamily="34" charset="0"/>
              <a:ea typeface="Calibri" panose="020F0502020204030204" pitchFamily="34" charset="0"/>
              <a:cs typeface="Arial" panose="020B0604020202020204" pitchFamily="34" charset="0"/>
            </a:endParaRPr>
          </a:p>
        </p:txBody>
      </p:sp>
      <p:pic>
        <p:nvPicPr>
          <p:cNvPr id="8" name="Εικόνα 7">
            <a:extLst>
              <a:ext uri="{FF2B5EF4-FFF2-40B4-BE49-F238E27FC236}">
                <a16:creationId xmlns:a16="http://schemas.microsoft.com/office/drawing/2014/main" id="{540A44BE-6AE2-A8AE-0FB8-C222F3EBD9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53918" y="5175097"/>
            <a:ext cx="2106650" cy="1617682"/>
          </a:xfrm>
          <a:prstGeom prst="rect">
            <a:avLst/>
          </a:prstGeom>
        </p:spPr>
      </p:pic>
    </p:spTree>
    <p:extLst>
      <p:ext uri="{BB962C8B-B14F-4D97-AF65-F5344CB8AC3E}">
        <p14:creationId xmlns:p14="http://schemas.microsoft.com/office/powerpoint/2010/main" val="1670587560"/>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561" name="TextBox 560">
            <a:extLst>
              <a:ext uri="{FF2B5EF4-FFF2-40B4-BE49-F238E27FC236}">
                <a16:creationId xmlns:a16="http://schemas.microsoft.com/office/drawing/2014/main" id="{18317C19-E9C7-B835-E8B6-9F688FB0FEB3}"/>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566" name="Ομάδα 565">
            <a:extLst>
              <a:ext uri="{FF2B5EF4-FFF2-40B4-BE49-F238E27FC236}">
                <a16:creationId xmlns:a16="http://schemas.microsoft.com/office/drawing/2014/main" id="{D49B2CA7-8D95-5BB7-A1CA-57E4959F3874}"/>
              </a:ext>
            </a:extLst>
          </p:cNvPr>
          <p:cNvGrpSpPr/>
          <p:nvPr/>
        </p:nvGrpSpPr>
        <p:grpSpPr>
          <a:xfrm>
            <a:off x="0" y="118597"/>
            <a:ext cx="12676451" cy="6870207"/>
            <a:chOff x="54837098" y="20832507"/>
            <a:chExt cx="12676451" cy="6870207"/>
          </a:xfrm>
        </p:grpSpPr>
        <p:grpSp>
          <p:nvGrpSpPr>
            <p:cNvPr id="567" name="Ομάδα 566">
              <a:extLst>
                <a:ext uri="{FF2B5EF4-FFF2-40B4-BE49-F238E27FC236}">
                  <a16:creationId xmlns:a16="http://schemas.microsoft.com/office/drawing/2014/main" id="{B850E362-78F0-4C6F-DC0F-ACCD23489428}"/>
                </a:ext>
              </a:extLst>
            </p:cNvPr>
            <p:cNvGrpSpPr/>
            <p:nvPr/>
          </p:nvGrpSpPr>
          <p:grpSpPr>
            <a:xfrm>
              <a:off x="54862088" y="20832507"/>
              <a:ext cx="12192000" cy="6870207"/>
              <a:chOff x="25616879" y="7264779"/>
              <a:chExt cx="12192000" cy="6870207"/>
            </a:xfrm>
          </p:grpSpPr>
          <p:sp>
            <p:nvSpPr>
              <p:cNvPr id="575" name="Ορθογώνιο 574">
                <a:extLst>
                  <a:ext uri="{FF2B5EF4-FFF2-40B4-BE49-F238E27FC236}">
                    <a16:creationId xmlns:a16="http://schemas.microsoft.com/office/drawing/2014/main" id="{0BF59134-5169-4AD8-F192-AFF6869A19A7}"/>
                  </a:ext>
                </a:extLst>
              </p:cNvPr>
              <p:cNvSpPr/>
              <p:nvPr/>
            </p:nvSpPr>
            <p:spPr>
              <a:xfrm>
                <a:off x="25616879" y="7906907"/>
                <a:ext cx="12192000" cy="6228079"/>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76" name="TextBox 575">
                <a:extLst>
                  <a:ext uri="{FF2B5EF4-FFF2-40B4-BE49-F238E27FC236}">
                    <a16:creationId xmlns:a16="http://schemas.microsoft.com/office/drawing/2014/main" id="{B625A43A-7E71-D638-CD05-4BE77E77DF92}"/>
                  </a:ext>
                </a:extLst>
              </p:cNvPr>
              <p:cNvSpPr txBox="1"/>
              <p:nvPr/>
            </p:nvSpPr>
            <p:spPr>
              <a:xfrm>
                <a:off x="25680771" y="7981015"/>
                <a:ext cx="12046531"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577" name="Ορθογώνιο 576">
                <a:extLst>
                  <a:ext uri="{FF2B5EF4-FFF2-40B4-BE49-F238E27FC236}">
                    <a16:creationId xmlns:a16="http://schemas.microsoft.com/office/drawing/2014/main" id="{8582E4AD-835E-032A-86BE-6EC7C277C417}"/>
                  </a:ext>
                </a:extLst>
              </p:cNvPr>
              <p:cNvSpPr/>
              <p:nvPr/>
            </p:nvSpPr>
            <p:spPr>
              <a:xfrm>
                <a:off x="28116445" y="7264779"/>
                <a:ext cx="883270" cy="6477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grpSp>
        <p:sp>
          <p:nvSpPr>
            <p:cNvPr id="568" name="TextBox 567">
              <a:extLst>
                <a:ext uri="{FF2B5EF4-FFF2-40B4-BE49-F238E27FC236}">
                  <a16:creationId xmlns:a16="http://schemas.microsoft.com/office/drawing/2014/main" id="{460C7874-6E27-4841-C766-982D866B2B40}"/>
                </a:ext>
              </a:extLst>
            </p:cNvPr>
            <p:cNvSpPr txBox="1"/>
            <p:nvPr/>
          </p:nvSpPr>
          <p:spPr>
            <a:xfrm>
              <a:off x="59465283" y="22069543"/>
              <a:ext cx="4050000" cy="369332"/>
            </a:xfrm>
            <a:prstGeom prst="rect">
              <a:avLst/>
            </a:prstGeom>
            <a:noFill/>
          </p:spPr>
          <p:txBody>
            <a:bodyPr wrap="square" rtlCol="0">
              <a:spAutoFit/>
            </a:bodyPr>
            <a:lstStyle/>
            <a:p>
              <a:pPr algn="ctr"/>
              <a:r>
                <a:rPr lang="el-GR" b="1" u="sng" dirty="0"/>
                <a:t>Ενθυλακωμένο Λυκοπένιο 30</a:t>
              </a:r>
              <a:r>
                <a:rPr lang="el-GR" b="1" u="sng" baseline="30000" dirty="0"/>
                <a:t>η</a:t>
              </a:r>
              <a:r>
                <a:rPr lang="el-GR" b="1" u="sng" dirty="0"/>
                <a:t> ημέρα</a:t>
              </a:r>
            </a:p>
          </p:txBody>
        </p:sp>
        <p:sp>
          <p:nvSpPr>
            <p:cNvPr id="569" name="TextBox 568">
              <a:extLst>
                <a:ext uri="{FF2B5EF4-FFF2-40B4-BE49-F238E27FC236}">
                  <a16:creationId xmlns:a16="http://schemas.microsoft.com/office/drawing/2014/main" id="{21152AB2-0730-2172-3B4A-E428B62BE78E}"/>
                </a:ext>
              </a:extLst>
            </p:cNvPr>
            <p:cNvSpPr txBox="1"/>
            <p:nvPr/>
          </p:nvSpPr>
          <p:spPr>
            <a:xfrm>
              <a:off x="55467018" y="26090218"/>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dirty="0">
                  <a:latin typeface="Calibri" panose="020F0502020204030204" pitchFamily="34" charset="0"/>
                  <a:ea typeface="Calibri" panose="020F0502020204030204" pitchFamily="34" charset="0"/>
                  <a:cs typeface="Arial" panose="020B0604020202020204" pitchFamily="34" charset="0"/>
                </a:rPr>
                <a:t>1</a:t>
              </a:r>
              <a:r>
                <a:rPr lang="el-GR" sz="1800" dirty="0">
                  <a:effectLst/>
                  <a:latin typeface="Calibri" panose="020F0502020204030204" pitchFamily="34" charset="0"/>
                  <a:ea typeface="Calibri" panose="020F0502020204030204" pitchFamily="34" charset="0"/>
                  <a:cs typeface="Arial" panose="020B0604020202020204" pitchFamily="34" charset="0"/>
                </a:rPr>
                <a:t>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95.96%</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80.44 ± 4.14</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και 10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a:t>
              </a:r>
              <a:r>
                <a:rPr lang="el-GR" sz="1800" dirty="0">
                  <a:effectLst/>
                  <a:latin typeface="Calibri" panose="020F0502020204030204" pitchFamily="34" charset="0"/>
                  <a:ea typeface="Calibri" panose="020F0502020204030204" pitchFamily="34" charset="0"/>
                  <a:cs typeface="Arial" panose="020B0604020202020204" pitchFamily="34" charset="0"/>
                </a:rPr>
                <a:t> 98.18%</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83.19 </a:t>
              </a:r>
              <a:r>
                <a:rPr lang="el-GR" sz="1800" dirty="0">
                  <a:effectLst/>
                  <a:latin typeface="Calibri" panose="020F0502020204030204" pitchFamily="34" charset="0"/>
                  <a:ea typeface="Calibri" panose="020F0502020204030204" pitchFamily="34" charset="0"/>
                </a:rPr>
                <a:t>± 2.21%</a:t>
              </a:r>
            </a:p>
            <a:p>
              <a:pPr marL="285750" indent="-285750">
                <a:buFont typeface="Arial" panose="020B0604020202020204" pitchFamily="34" charset="0"/>
                <a:buChar char="•"/>
              </a:pPr>
              <a:r>
                <a:rPr lang="el-GR" dirty="0"/>
                <a:t>Ελάχιστη τιμή: 50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RH 43.20%, 2.35 ± 1.21% (</a:t>
              </a:r>
              <a:r>
                <a:rPr lang="el-GR" sz="1800" dirty="0">
                  <a:effectLst/>
                  <a:latin typeface="Calibri" panose="020F0502020204030204" pitchFamily="34" charset="0"/>
                  <a:ea typeface="Calibri" panose="020F0502020204030204" pitchFamily="34" charset="0"/>
                  <a:cs typeface="Arial" panose="020B0604020202020204" pitchFamily="34" charset="0"/>
                </a:rPr>
                <a:t>πρακτικά μηδενικό)</a:t>
              </a:r>
              <a:endParaRPr lang="el-GR" dirty="0"/>
            </a:p>
          </p:txBody>
        </p:sp>
        <p:sp>
          <p:nvSpPr>
            <p:cNvPr id="570" name="Ορθογώνιο: Στρογγύλεμα γωνιών 569">
              <a:extLst>
                <a:ext uri="{FF2B5EF4-FFF2-40B4-BE49-F238E27FC236}">
                  <a16:creationId xmlns:a16="http://schemas.microsoft.com/office/drawing/2014/main" id="{63A87E26-DD6D-FCA8-9999-D45370D89718}"/>
                </a:ext>
              </a:extLst>
            </p:cNvPr>
            <p:cNvSpPr/>
            <p:nvPr/>
          </p:nvSpPr>
          <p:spPr>
            <a:xfrm>
              <a:off x="56501971" y="26855981"/>
              <a:ext cx="9040018" cy="63504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Για απελευθέρωση &lt;20%</a:t>
              </a:r>
              <a:r>
                <a:rPr lang="el-GR" dirty="0"/>
                <a:t>: 10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dirty="0">
                  <a:latin typeface="Calibri" panose="020F0502020204030204" pitchFamily="34" charset="0"/>
                  <a:ea typeface="Calibri" panose="020F0502020204030204" pitchFamily="34" charset="0"/>
                  <a:cs typeface="Arial" panose="020B060402020202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RH 95.96% </a:t>
              </a:r>
              <a:r>
                <a:rPr lang="el-GR" sz="1800" dirty="0">
                  <a:effectLst/>
                  <a:latin typeface="Calibri" panose="020F0502020204030204" pitchFamily="34" charset="0"/>
                  <a:ea typeface="Calibri" panose="020F0502020204030204" pitchFamily="34" charset="0"/>
                  <a:cs typeface="Arial" panose="020B0604020202020204" pitchFamily="34" charset="0"/>
                </a:rPr>
                <a:t>και 98.18% </a:t>
              </a:r>
              <a:r>
                <a:rPr lang="el-GR" dirty="0"/>
                <a:t>για διάστημα ≥30 ημερών</a:t>
              </a:r>
            </a:p>
          </p:txBody>
        </p:sp>
        <p:pic>
          <p:nvPicPr>
            <p:cNvPr id="571" name="Εικόνα 570">
              <a:extLst>
                <a:ext uri="{FF2B5EF4-FFF2-40B4-BE49-F238E27FC236}">
                  <a16:creationId xmlns:a16="http://schemas.microsoft.com/office/drawing/2014/main" id="{BD51CD73-57F0-9ADE-1E26-276B7DC0A7C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346322" y="22394991"/>
              <a:ext cx="7351316" cy="3654014"/>
            </a:xfrm>
            <a:prstGeom prst="rect">
              <a:avLst/>
            </a:prstGeom>
          </p:spPr>
        </p:pic>
        <p:sp>
          <p:nvSpPr>
            <p:cNvPr id="572" name="TextBox 571">
              <a:extLst>
                <a:ext uri="{FF2B5EF4-FFF2-40B4-BE49-F238E27FC236}">
                  <a16:creationId xmlns:a16="http://schemas.microsoft.com/office/drawing/2014/main" id="{4E4F7650-829E-D402-E444-729B7F48A881}"/>
                </a:ext>
              </a:extLst>
            </p:cNvPr>
            <p:cNvSpPr txBox="1"/>
            <p:nvPr/>
          </p:nvSpPr>
          <p:spPr>
            <a:xfrm>
              <a:off x="54837098" y="21406507"/>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30</a:t>
              </a:r>
            </a:p>
          </p:txBody>
        </p:sp>
        <p:cxnSp>
          <p:nvCxnSpPr>
            <p:cNvPr id="573" name="Ευθεία γραμμή σύνδεσης 572">
              <a:extLst>
                <a:ext uri="{FF2B5EF4-FFF2-40B4-BE49-F238E27FC236}">
                  <a16:creationId xmlns:a16="http://schemas.microsoft.com/office/drawing/2014/main" id="{16D64A3F-EDAD-FA1D-4881-8F312DE0C58A}"/>
                </a:ext>
              </a:extLst>
            </p:cNvPr>
            <p:cNvCxnSpPr>
              <a:cxnSpLocks/>
            </p:cNvCxnSpPr>
            <p:nvPr/>
          </p:nvCxnSpPr>
          <p:spPr>
            <a:xfrm>
              <a:off x="57942866" y="23324070"/>
              <a:ext cx="6551271"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574" name="TextBox 573">
              <a:extLst>
                <a:ext uri="{FF2B5EF4-FFF2-40B4-BE49-F238E27FC236}">
                  <a16:creationId xmlns:a16="http://schemas.microsoft.com/office/drawing/2014/main" id="{D6EEC55D-F3A2-6178-7B95-A305B3C11D75}"/>
                </a:ext>
              </a:extLst>
            </p:cNvPr>
            <p:cNvSpPr txBox="1"/>
            <p:nvPr/>
          </p:nvSpPr>
          <p:spPr>
            <a:xfrm>
              <a:off x="57942866" y="23016439"/>
              <a:ext cx="652408" cy="369332"/>
            </a:xfrm>
            <a:prstGeom prst="rect">
              <a:avLst/>
            </a:prstGeom>
            <a:noFill/>
          </p:spPr>
          <p:txBody>
            <a:bodyPr wrap="square" rtlCol="0">
              <a:spAutoFit/>
            </a:bodyPr>
            <a:lstStyle/>
            <a:p>
              <a:r>
                <a:rPr lang="el-GR" dirty="0">
                  <a:solidFill>
                    <a:srgbClr val="FF0000"/>
                  </a:solidFill>
                </a:rPr>
                <a:t>80%</a:t>
              </a:r>
            </a:p>
          </p:txBody>
        </p:sp>
      </p:grpSp>
      <p:grpSp>
        <p:nvGrpSpPr>
          <p:cNvPr id="611" name="Ομάδα 610">
            <a:extLst>
              <a:ext uri="{FF2B5EF4-FFF2-40B4-BE49-F238E27FC236}">
                <a16:creationId xmlns:a16="http://schemas.microsoft.com/office/drawing/2014/main" id="{E16E5985-F674-2419-3AB8-38D500395BFA}"/>
              </a:ext>
            </a:extLst>
          </p:cNvPr>
          <p:cNvGrpSpPr/>
          <p:nvPr/>
        </p:nvGrpSpPr>
        <p:grpSpPr>
          <a:xfrm>
            <a:off x="-12208291" y="143786"/>
            <a:ext cx="12463196" cy="6867499"/>
            <a:chOff x="54146492" y="21221079"/>
            <a:chExt cx="12463196" cy="6867499"/>
          </a:xfrm>
        </p:grpSpPr>
        <p:sp>
          <p:nvSpPr>
            <p:cNvPr id="612" name="Ορθογώνιο 611">
              <a:extLst>
                <a:ext uri="{FF2B5EF4-FFF2-40B4-BE49-F238E27FC236}">
                  <a16:creationId xmlns:a16="http://schemas.microsoft.com/office/drawing/2014/main" id="{C0F68EEA-8B04-5A68-B94B-DE440240F870}"/>
                </a:ext>
              </a:extLst>
            </p:cNvPr>
            <p:cNvSpPr/>
            <p:nvPr/>
          </p:nvSpPr>
          <p:spPr>
            <a:xfrm>
              <a:off x="54198319" y="21830831"/>
              <a:ext cx="12192000" cy="6257747"/>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13" name="TextBox 612">
              <a:extLst>
                <a:ext uri="{FF2B5EF4-FFF2-40B4-BE49-F238E27FC236}">
                  <a16:creationId xmlns:a16="http://schemas.microsoft.com/office/drawing/2014/main" id="{FC8C7683-F8FB-B697-4CCF-A9639E9668C1}"/>
                </a:ext>
              </a:extLst>
            </p:cNvPr>
            <p:cNvSpPr txBox="1"/>
            <p:nvPr/>
          </p:nvSpPr>
          <p:spPr>
            <a:xfrm>
              <a:off x="54203685" y="21932818"/>
              <a:ext cx="12134807"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614" name="Ορθογώνιο 613">
              <a:extLst>
                <a:ext uri="{FF2B5EF4-FFF2-40B4-BE49-F238E27FC236}">
                  <a16:creationId xmlns:a16="http://schemas.microsoft.com/office/drawing/2014/main" id="{16645AE8-1BBB-A577-D70E-C1EB1EDE413B}"/>
                </a:ext>
              </a:extLst>
            </p:cNvPr>
            <p:cNvSpPr/>
            <p:nvPr/>
          </p:nvSpPr>
          <p:spPr>
            <a:xfrm>
              <a:off x="55864051" y="21221079"/>
              <a:ext cx="883270" cy="640734"/>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Γ</a:t>
              </a:r>
            </a:p>
          </p:txBody>
        </p:sp>
        <mc:AlternateContent xmlns:mc="http://schemas.openxmlformats.org/markup-compatibility/2006" xmlns:a14="http://schemas.microsoft.com/office/drawing/2010/main">
          <mc:Choice Requires="a14">
            <p:sp>
              <p:nvSpPr>
                <p:cNvPr id="615" name="Ορθογώνιο: Στρογγύλεμα γωνιών 614">
                  <a:extLst>
                    <a:ext uri="{FF2B5EF4-FFF2-40B4-BE49-F238E27FC236}">
                      <a16:creationId xmlns:a16="http://schemas.microsoft.com/office/drawing/2014/main" id="{E72036D5-1835-8CF6-4ED5-69DC8BCEB48D}"/>
                    </a:ext>
                  </a:extLst>
                </p:cNvPr>
                <p:cNvSpPr/>
                <p:nvPr/>
              </p:nvSpPr>
              <p:spPr>
                <a:xfrm>
                  <a:off x="57618195" y="25573562"/>
                  <a:ext cx="5398791" cy="569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14:m>
                    <m:oMath xmlns:m="http://schemas.openxmlformats.org/officeDocument/2006/math">
                      <m:r>
                        <m:rPr>
                          <m:sty m:val="p"/>
                        </m:rPr>
                        <a:rPr lang="el-GR">
                          <a:latin typeface="Cambria Math" panose="02040503050406030204" pitchFamily="18" charset="0"/>
                        </a:rPr>
                        <m:t>Ενθυλακωμένο</m:t>
                      </m:r>
                      <m:r>
                        <a:rPr lang="el-GR">
                          <a:latin typeface="Cambria Math" panose="02040503050406030204" pitchFamily="18" charset="0"/>
                        </a:rPr>
                        <m:t> </m:t>
                      </m:r>
                      <m:r>
                        <m:rPr>
                          <m:sty m:val="p"/>
                        </m:rPr>
                        <a:rPr lang="el-GR">
                          <a:latin typeface="Cambria Math" panose="02040503050406030204" pitchFamily="18" charset="0"/>
                        </a:rPr>
                        <m:t>Λυκοπένιο</m:t>
                      </m:r>
                      <m:r>
                        <a:rPr lang="el-GR">
                          <a:latin typeface="Cambria Math" panose="02040503050406030204" pitchFamily="18" charset="0"/>
                        </a:rPr>
                        <m:t> </m:t>
                      </m:r>
                      <m:d>
                        <m:dPr>
                          <m:ctrlPr>
                            <a:rPr lang="el-GR" i="1">
                              <a:latin typeface="Cambria Math" panose="02040503050406030204" pitchFamily="18" charset="0"/>
                            </a:rPr>
                          </m:ctrlPr>
                        </m:dPr>
                        <m:e>
                          <m:r>
                            <a:rPr lang="el-GR">
                              <a:latin typeface="Cambria Math" panose="02040503050406030204" pitchFamily="18" charset="0"/>
                            </a:rPr>
                            <m:t>%</m:t>
                          </m:r>
                        </m:e>
                      </m:d>
                      <m:r>
                        <a:rPr lang="el-GR">
                          <a:latin typeface="Cambria Math" panose="02040503050406030204" pitchFamily="18" charset="0"/>
                        </a:rPr>
                        <m:t>=</m:t>
                      </m:r>
                      <m:f>
                        <m:fPr>
                          <m:ctrlPr>
                            <a:rPr lang="el-GR" i="1">
                              <a:latin typeface="Cambria Math" panose="02040503050406030204" pitchFamily="18" charset="0"/>
                            </a:rPr>
                          </m:ctrlPr>
                        </m:fPr>
                        <m:num>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m:t>
                              </m:r>
                              <m:r>
                                <m:rPr>
                                  <m:sty m:val="p"/>
                                </m:rPr>
                                <a:rPr lang="en-US">
                                  <a:latin typeface="Cambria Math" panose="02040503050406030204" pitchFamily="18" charset="0"/>
                                </a:rPr>
                                <m:t>t</m:t>
                              </m:r>
                            </m:sub>
                          </m:sSub>
                        </m:num>
                        <m:den>
                          <m:sSub>
                            <m:sSubPr>
                              <m:ctrlPr>
                                <a:rPr lang="el-GR"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L</m:t>
                              </m:r>
                              <m:r>
                                <a:rPr lang="el-GR">
                                  <a:latin typeface="Cambria Math" panose="02040503050406030204" pitchFamily="18" charset="0"/>
                                </a:rPr>
                                <m:t>,0</m:t>
                              </m:r>
                            </m:sub>
                          </m:sSub>
                        </m:den>
                      </m:f>
                      <m:r>
                        <a:rPr lang="el-GR">
                          <a:latin typeface="Cambria Math" panose="02040503050406030204" pitchFamily="18" charset="0"/>
                        </a:rPr>
                        <m:t> ×1</m:t>
                      </m:r>
                      <m:r>
                        <a:rPr lang="el-GR" i="1">
                          <a:latin typeface="Cambria Math" panose="02040503050406030204" pitchFamily="18" charset="0"/>
                        </a:rPr>
                        <m:t>00</m:t>
                      </m:r>
                    </m:oMath>
                  </a14:m>
                  <a:r>
                    <a:rPr lang="el-GR" dirty="0"/>
                    <a:t> </a:t>
                  </a:r>
                </a:p>
              </p:txBody>
            </p:sp>
          </mc:Choice>
          <mc:Fallback xmlns="">
            <p:sp>
              <p:nvSpPr>
                <p:cNvPr id="615" name="Ορθογώνιο: Στρογγύλεμα γωνιών 614">
                  <a:extLst>
                    <a:ext uri="{FF2B5EF4-FFF2-40B4-BE49-F238E27FC236}">
                      <a16:creationId xmlns:a16="http://schemas.microsoft.com/office/drawing/2014/main" id="{E72036D5-1835-8CF6-4ED5-69DC8BCEB48D}"/>
                    </a:ext>
                  </a:extLst>
                </p:cNvPr>
                <p:cNvSpPr>
                  <a:spLocks noRot="1" noChangeAspect="1" noMove="1" noResize="1" noEditPoints="1" noAdjustHandles="1" noChangeArrowheads="1" noChangeShapeType="1" noTextEdit="1"/>
                </p:cNvSpPr>
                <p:nvPr/>
              </p:nvSpPr>
              <p:spPr>
                <a:xfrm>
                  <a:off x="57618195" y="25573562"/>
                  <a:ext cx="5398791" cy="569126"/>
                </a:xfrm>
                <a:prstGeom prst="roundRect">
                  <a:avLst/>
                </a:prstGeom>
                <a:blipFill>
                  <a:blip r:embed="rId5"/>
                  <a:stretch>
                    <a:fillRect/>
                  </a:stretch>
                </a:blipFill>
              </p:spPr>
              <p:txBody>
                <a:bodyPr/>
                <a:lstStyle/>
                <a:p>
                  <a:r>
                    <a:rPr lang="el-GR">
                      <a:noFill/>
                    </a:rPr>
                    <a:t> </a:t>
                  </a:r>
                </a:p>
              </p:txBody>
            </p:sp>
          </mc:Fallback>
        </mc:AlternateContent>
        <p:sp>
          <p:nvSpPr>
            <p:cNvPr id="616" name="TextBox 615">
              <a:extLst>
                <a:ext uri="{FF2B5EF4-FFF2-40B4-BE49-F238E27FC236}">
                  <a16:creationId xmlns:a16="http://schemas.microsoft.com/office/drawing/2014/main" id="{59DC3DFB-58CA-FE4F-DF14-169CB664403F}"/>
                </a:ext>
              </a:extLst>
            </p:cNvPr>
            <p:cNvSpPr txBox="1"/>
            <p:nvPr/>
          </p:nvSpPr>
          <p:spPr>
            <a:xfrm>
              <a:off x="54407340" y="26389483"/>
              <a:ext cx="12202348" cy="1200329"/>
            </a:xfrm>
            <a:prstGeom prst="rect">
              <a:avLst/>
            </a:prstGeom>
            <a:noFill/>
          </p:spPr>
          <p:txBody>
            <a:bodyPr wrap="square" rtlCol="0">
              <a:spAutoFit/>
            </a:bodyPr>
            <a:lstStyle/>
            <a:p>
              <a:pPr marL="285750" indent="-285750">
                <a:buFont typeface="Arial" panose="020B0604020202020204" pitchFamily="34" charset="0"/>
                <a:buChar char="•"/>
              </a:pPr>
              <a:r>
                <a:rPr lang="el-GR" dirty="0"/>
                <a:t>Αύξηση της θερμοκρασίας προκαλεί ταχύτερη υποβάθμιση του ελαίου </a:t>
              </a:r>
            </a:p>
            <a:p>
              <a:pPr marL="285750" indent="-285750">
                <a:buFont typeface="Arial" panose="020B0604020202020204" pitchFamily="34" charset="0"/>
                <a:buChar char="•"/>
              </a:pPr>
              <a:r>
                <a:rPr lang="el-GR" dirty="0"/>
                <a:t>Αυξημένη </a:t>
              </a:r>
              <a:r>
                <a:rPr lang="en-US" dirty="0"/>
                <a:t>RH </a:t>
              </a:r>
              <a:r>
                <a:rPr lang="el-GR" dirty="0"/>
                <a:t>αναχαιτίζει την υποβάθμιση του, καθώς προστατεύει τα μόρια λυκοπενίου από μεταλλικά ιόντα, επιβραδύνει την </a:t>
              </a:r>
              <a:r>
                <a:rPr lang="el-GR" dirty="0" err="1"/>
                <a:t>αυτοοξείδωηση</a:t>
              </a:r>
              <a:r>
                <a:rPr lang="el-GR" dirty="0"/>
                <a:t> των λιπιδίων και ανταγωνίζεται το οξυγόνο στις ενεργές θέσεις ρόφησης.</a:t>
              </a:r>
            </a:p>
            <a:p>
              <a:pPr marL="285750" indent="-285750">
                <a:buFont typeface="Arial" panose="020B0604020202020204" pitchFamily="34" charset="0"/>
                <a:buChar char="•"/>
              </a:pPr>
              <a:endParaRPr lang="el-GR" dirty="0"/>
            </a:p>
          </p:txBody>
        </p:sp>
        <p:sp>
          <p:nvSpPr>
            <p:cNvPr id="617" name="TextBox 616">
              <a:extLst>
                <a:ext uri="{FF2B5EF4-FFF2-40B4-BE49-F238E27FC236}">
                  <a16:creationId xmlns:a16="http://schemas.microsoft.com/office/drawing/2014/main" id="{312A1E3A-3998-DDB2-B76A-D89F18EE60D2}"/>
                </a:ext>
              </a:extLst>
            </p:cNvPr>
            <p:cNvSpPr txBox="1"/>
            <p:nvPr/>
          </p:nvSpPr>
          <p:spPr>
            <a:xfrm>
              <a:off x="54146492" y="21803556"/>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dirty="0">
                  <a:solidFill>
                    <a:prstClr val="black"/>
                  </a:solidFill>
                  <a:latin typeface="Calibri" panose="020F0502020204030204"/>
                </a:rPr>
                <a:t>29</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18" name="Ομάδα 617">
              <a:extLst>
                <a:ext uri="{FF2B5EF4-FFF2-40B4-BE49-F238E27FC236}">
                  <a16:creationId xmlns:a16="http://schemas.microsoft.com/office/drawing/2014/main" id="{0EF744FA-9143-9A23-1F40-09F164E6B657}"/>
                </a:ext>
              </a:extLst>
            </p:cNvPr>
            <p:cNvGrpSpPr/>
            <p:nvPr/>
          </p:nvGrpSpPr>
          <p:grpSpPr>
            <a:xfrm>
              <a:off x="54262689" y="22653365"/>
              <a:ext cx="12063260" cy="2377476"/>
              <a:chOff x="54246876" y="22640703"/>
              <a:chExt cx="12411815" cy="2377477"/>
            </a:xfrm>
          </p:grpSpPr>
          <p:pic>
            <p:nvPicPr>
              <p:cNvPr id="622" name="Εικόνα 621">
                <a:extLst>
                  <a:ext uri="{FF2B5EF4-FFF2-40B4-BE49-F238E27FC236}">
                    <a16:creationId xmlns:a16="http://schemas.microsoft.com/office/drawing/2014/main" id="{5FB9837A-AB0B-9DC1-3B9C-236B7B7F583E}"/>
                  </a:ext>
                </a:extLst>
              </p:cNvPr>
              <p:cNvPicPr>
                <a:picLocks noChangeAspect="1"/>
              </p:cNvPicPr>
              <p:nvPr/>
            </p:nvPicPr>
            <p:blipFill>
              <a:blip r:embed="rId6"/>
              <a:stretch>
                <a:fillRect/>
              </a:stretch>
            </p:blipFill>
            <p:spPr>
              <a:xfrm>
                <a:off x="63396200" y="22640703"/>
                <a:ext cx="3262491" cy="2375979"/>
              </a:xfrm>
              <a:prstGeom prst="rect">
                <a:avLst/>
              </a:prstGeom>
            </p:spPr>
          </p:pic>
          <p:pic>
            <p:nvPicPr>
              <p:cNvPr id="623" name="Εικόνα 622">
                <a:extLst>
                  <a:ext uri="{FF2B5EF4-FFF2-40B4-BE49-F238E27FC236}">
                    <a16:creationId xmlns:a16="http://schemas.microsoft.com/office/drawing/2014/main" id="{2583AE00-78C3-1C1B-4304-4539F154E03E}"/>
                  </a:ext>
                </a:extLst>
              </p:cNvPr>
              <p:cNvPicPr>
                <a:picLocks noChangeAspect="1"/>
              </p:cNvPicPr>
              <p:nvPr/>
            </p:nvPicPr>
            <p:blipFill>
              <a:blip r:embed="rId7"/>
              <a:stretch>
                <a:fillRect/>
              </a:stretch>
            </p:blipFill>
            <p:spPr>
              <a:xfrm>
                <a:off x="60382701" y="22640704"/>
                <a:ext cx="3262491" cy="2375979"/>
              </a:xfrm>
              <a:prstGeom prst="rect">
                <a:avLst/>
              </a:prstGeom>
            </p:spPr>
          </p:pic>
          <p:pic>
            <p:nvPicPr>
              <p:cNvPr id="624" name="Εικόνα 623">
                <a:extLst>
                  <a:ext uri="{FF2B5EF4-FFF2-40B4-BE49-F238E27FC236}">
                    <a16:creationId xmlns:a16="http://schemas.microsoft.com/office/drawing/2014/main" id="{8D54E1C2-9D6D-7475-8603-7C7B35C15271}"/>
                  </a:ext>
                </a:extLst>
              </p:cNvPr>
              <p:cNvPicPr>
                <a:picLocks noChangeAspect="1"/>
              </p:cNvPicPr>
              <p:nvPr/>
            </p:nvPicPr>
            <p:blipFill>
              <a:blip r:embed="rId8"/>
              <a:stretch>
                <a:fillRect/>
              </a:stretch>
            </p:blipFill>
            <p:spPr>
              <a:xfrm>
                <a:off x="57369203" y="22640704"/>
                <a:ext cx="3262491" cy="2375979"/>
              </a:xfrm>
              <a:prstGeom prst="rect">
                <a:avLst/>
              </a:prstGeom>
            </p:spPr>
          </p:pic>
          <p:pic>
            <p:nvPicPr>
              <p:cNvPr id="625" name="Εικόνα 624">
                <a:extLst>
                  <a:ext uri="{FF2B5EF4-FFF2-40B4-BE49-F238E27FC236}">
                    <a16:creationId xmlns:a16="http://schemas.microsoft.com/office/drawing/2014/main" id="{24BE19D0-72D5-7C3D-5ACA-8C94F78F0CE6}"/>
                  </a:ext>
                </a:extLst>
              </p:cNvPr>
              <p:cNvPicPr>
                <a:picLocks noChangeAspect="1"/>
              </p:cNvPicPr>
              <p:nvPr/>
            </p:nvPicPr>
            <p:blipFill>
              <a:blip r:embed="rId9"/>
              <a:stretch>
                <a:fillRect/>
              </a:stretch>
            </p:blipFill>
            <p:spPr>
              <a:xfrm>
                <a:off x="54246876" y="22644306"/>
                <a:ext cx="3262490" cy="2373874"/>
              </a:xfrm>
              <a:prstGeom prst="rect">
                <a:avLst/>
              </a:prstGeom>
            </p:spPr>
          </p:pic>
        </p:grpSp>
        <p:cxnSp>
          <p:nvCxnSpPr>
            <p:cNvPr id="619" name="Ευθεία γραμμή σύνδεσης 618">
              <a:extLst>
                <a:ext uri="{FF2B5EF4-FFF2-40B4-BE49-F238E27FC236}">
                  <a16:creationId xmlns:a16="http://schemas.microsoft.com/office/drawing/2014/main" id="{ADA59B18-2FF7-FCB4-F560-4FC40E6EF59C}"/>
                </a:ext>
              </a:extLst>
            </p:cNvPr>
            <p:cNvCxnSpPr>
              <a:cxnSpLocks/>
            </p:cNvCxnSpPr>
            <p:nvPr/>
          </p:nvCxnSpPr>
          <p:spPr>
            <a:xfrm>
              <a:off x="54540696" y="23265180"/>
              <a:ext cx="11578044"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620" name="TextBox 619">
              <a:extLst>
                <a:ext uri="{FF2B5EF4-FFF2-40B4-BE49-F238E27FC236}">
                  <a16:creationId xmlns:a16="http://schemas.microsoft.com/office/drawing/2014/main" id="{EE4CF75B-1EDA-6B4C-BCD0-BCDF67A797E2}"/>
                </a:ext>
              </a:extLst>
            </p:cNvPr>
            <p:cNvSpPr txBox="1"/>
            <p:nvPr/>
          </p:nvSpPr>
          <p:spPr>
            <a:xfrm>
              <a:off x="54494153" y="23241762"/>
              <a:ext cx="629920" cy="369332"/>
            </a:xfrm>
            <a:prstGeom prst="rect">
              <a:avLst/>
            </a:prstGeom>
            <a:noFill/>
          </p:spPr>
          <p:txBody>
            <a:bodyPr wrap="square" rtlCol="0">
              <a:spAutoFit/>
            </a:bodyPr>
            <a:lstStyle/>
            <a:p>
              <a:r>
                <a:rPr lang="el-GR" dirty="0">
                  <a:solidFill>
                    <a:srgbClr val="FF0000"/>
                  </a:solidFill>
                </a:rPr>
                <a:t>80%</a:t>
              </a:r>
            </a:p>
          </p:txBody>
        </p:sp>
        <mc:AlternateContent xmlns:mc="http://schemas.openxmlformats.org/markup-compatibility/2006" xmlns:a14="http://schemas.microsoft.com/office/drawing/2010/main">
          <mc:Choice Requires="a14">
            <p:sp>
              <p:nvSpPr>
                <p:cNvPr id="621" name="TextBox 620">
                  <a:extLst>
                    <a:ext uri="{FF2B5EF4-FFF2-40B4-BE49-F238E27FC236}">
                      <a16:creationId xmlns:a16="http://schemas.microsoft.com/office/drawing/2014/main" id="{B957AEBA-1B38-7142-3726-0570B5311042}"/>
                    </a:ext>
                  </a:extLst>
                </p:cNvPr>
                <p:cNvSpPr txBox="1"/>
                <p:nvPr/>
              </p:nvSpPr>
              <p:spPr>
                <a:xfrm>
                  <a:off x="62546753" y="25037578"/>
                  <a:ext cx="3762306" cy="381515"/>
                </a:xfrm>
                <a:prstGeom prst="rect">
                  <a:avLst/>
                </a:prstGeom>
                <a:solidFill>
                  <a:srgbClr val="A4CE88"/>
                </a:solidFill>
              </p:spPr>
              <p:txBody>
                <a:bodyPr wrap="square" rtlCol="0">
                  <a:spAutoFit/>
                </a:bodyPr>
                <a:lstStyle/>
                <a:p>
                  <a:r>
                    <a:rPr lang="el-GR" dirty="0">
                      <a:solidFill>
                        <a:schemeClr val="dk1"/>
                      </a:solidFill>
                      <a:latin typeface="Calibri" panose="020F0502020204030204" pitchFamily="34" charset="0"/>
                      <a:ea typeface="Calibri" panose="020F0502020204030204" pitchFamily="34" charset="0"/>
                      <a:cs typeface="Arial" panose="020B0604020202020204" pitchFamily="34" charset="0"/>
                    </a:rPr>
                    <a:t>Συνθήκη Διατηρησιμότητας: 80% </a:t>
                  </a:r>
                  <a14:m>
                    <m:oMath xmlns:m="http://schemas.openxmlformats.org/officeDocument/2006/math">
                      <m:sSub>
                        <m:sSubPr>
                          <m:ctrlPr>
                            <a:rPr lang="el-GR" i="1" smtClean="0">
                              <a:effectLst/>
                              <a:latin typeface="Cambria Math" panose="02040503050406030204" pitchFamily="18" charset="0"/>
                              <a:cs typeface="Calibri" panose="020F0502020204030204" pitchFamily="34" charset="0"/>
                            </a:rPr>
                          </m:ctrlPr>
                        </m:sSubPr>
                        <m:e>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E</m:t>
                          </m:r>
                        </m:e>
                        <m:sub>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r>
                            <a:rPr lang="el-GR" sz="1800">
                              <a:effectLst/>
                              <a:latin typeface="Cambria Math" panose="02040503050406030204" pitchFamily="18" charset="0"/>
                              <a:ea typeface="Calibri" panose="020F0502020204030204" pitchFamily="34" charset="0"/>
                              <a:cs typeface="Calibri" panose="020F0502020204030204" pitchFamily="34" charset="0"/>
                            </a:rPr>
                            <m:t>,0</m:t>
                          </m:r>
                        </m:sub>
                      </m:sSub>
                    </m:oMath>
                  </a14:m>
                  <a:endParaRPr lang="el-GR" dirty="0">
                    <a:solidFill>
                      <a:schemeClr val="dk1"/>
                    </a:solidFill>
                  </a:endParaRPr>
                </a:p>
              </p:txBody>
            </p:sp>
          </mc:Choice>
          <mc:Fallback xmlns="">
            <p:sp>
              <p:nvSpPr>
                <p:cNvPr id="621" name="TextBox 620">
                  <a:extLst>
                    <a:ext uri="{FF2B5EF4-FFF2-40B4-BE49-F238E27FC236}">
                      <a16:creationId xmlns:a16="http://schemas.microsoft.com/office/drawing/2014/main" id="{B957AEBA-1B38-7142-3726-0570B5311042}"/>
                    </a:ext>
                  </a:extLst>
                </p:cNvPr>
                <p:cNvSpPr txBox="1">
                  <a:spLocks noRot="1" noChangeAspect="1" noMove="1" noResize="1" noEditPoints="1" noAdjustHandles="1" noChangeArrowheads="1" noChangeShapeType="1" noTextEdit="1"/>
                </p:cNvSpPr>
                <p:nvPr/>
              </p:nvSpPr>
              <p:spPr>
                <a:xfrm>
                  <a:off x="62546753" y="25037578"/>
                  <a:ext cx="3762306" cy="381515"/>
                </a:xfrm>
                <a:prstGeom prst="rect">
                  <a:avLst/>
                </a:prstGeom>
                <a:blipFill>
                  <a:blip r:embed="rId10"/>
                  <a:stretch>
                    <a:fillRect l="-1297" t="-8065" b="-24194"/>
                  </a:stretch>
                </a:blipFill>
              </p:spPr>
              <p:txBody>
                <a:bodyPr/>
                <a:lstStyle/>
                <a:p>
                  <a:r>
                    <a:rPr lang="el-GR">
                      <a:noFill/>
                    </a:rPr>
                    <a:t> </a:t>
                  </a:r>
                </a:p>
              </p:txBody>
            </p:sp>
          </mc:Fallback>
        </mc:AlternateContent>
      </p:grpSp>
      <p:grpSp>
        <p:nvGrpSpPr>
          <p:cNvPr id="3" name="Ομάδα 2">
            <a:extLst>
              <a:ext uri="{FF2B5EF4-FFF2-40B4-BE49-F238E27FC236}">
                <a16:creationId xmlns:a16="http://schemas.microsoft.com/office/drawing/2014/main" id="{B5FD941F-E007-A1C7-BDA0-6DE4F93A4693}"/>
              </a:ext>
            </a:extLst>
          </p:cNvPr>
          <p:cNvGrpSpPr/>
          <p:nvPr/>
        </p:nvGrpSpPr>
        <p:grpSpPr>
          <a:xfrm>
            <a:off x="12218861" y="1"/>
            <a:ext cx="12197366" cy="6857999"/>
            <a:chOff x="38938200" y="3535128"/>
            <a:chExt cx="12197366" cy="6857999"/>
          </a:xfrm>
        </p:grpSpPr>
        <p:grpSp>
          <p:nvGrpSpPr>
            <p:cNvPr id="4" name="Ομάδα 3">
              <a:extLst>
                <a:ext uri="{FF2B5EF4-FFF2-40B4-BE49-F238E27FC236}">
                  <a16:creationId xmlns:a16="http://schemas.microsoft.com/office/drawing/2014/main" id="{6FE3E1AE-5EDF-56BF-511A-556989F5DD18}"/>
                </a:ext>
              </a:extLst>
            </p:cNvPr>
            <p:cNvGrpSpPr/>
            <p:nvPr/>
          </p:nvGrpSpPr>
          <p:grpSpPr>
            <a:xfrm>
              <a:off x="38938200" y="3535128"/>
              <a:ext cx="12197366" cy="6857999"/>
              <a:chOff x="12647813" y="14315369"/>
              <a:chExt cx="12197366" cy="6857999"/>
            </a:xfrm>
          </p:grpSpPr>
          <p:sp>
            <p:nvSpPr>
              <p:cNvPr id="17" name="Ορθογώνιο 16">
                <a:extLst>
                  <a:ext uri="{FF2B5EF4-FFF2-40B4-BE49-F238E27FC236}">
                    <a16:creationId xmlns:a16="http://schemas.microsoft.com/office/drawing/2014/main" id="{9247C598-9F69-4824-77B0-681DCBAD991F}"/>
                  </a:ext>
                </a:extLst>
              </p:cNvPr>
              <p:cNvSpPr/>
              <p:nvPr/>
            </p:nvSpPr>
            <p:spPr>
              <a:xfrm>
                <a:off x="12647813" y="14915621"/>
                <a:ext cx="12192000" cy="6257747"/>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8" name="TextBox 17">
                <a:extLst>
                  <a:ext uri="{FF2B5EF4-FFF2-40B4-BE49-F238E27FC236}">
                    <a16:creationId xmlns:a16="http://schemas.microsoft.com/office/drawing/2014/main" id="{E1072F21-4A11-6975-593F-63EA24346E4E}"/>
                  </a:ext>
                </a:extLst>
              </p:cNvPr>
              <p:cNvSpPr txBox="1"/>
              <p:nvPr/>
            </p:nvSpPr>
            <p:spPr>
              <a:xfrm>
                <a:off x="12653179" y="15017608"/>
                <a:ext cx="12192000" cy="707886"/>
              </a:xfrm>
              <a:prstGeom prst="rect">
                <a:avLst/>
              </a:prstGeom>
              <a:solidFill>
                <a:srgbClr val="A4CE88"/>
              </a:solidFill>
            </p:spPr>
            <p:txBody>
              <a:bodyPr wrap="square" rtlCol="0">
                <a:spAutoFit/>
              </a:bodyPr>
              <a:lstStyle/>
              <a:p>
                <a:pPr algn="ctr"/>
                <a:r>
                  <a:rPr lang="el-GR" sz="4000" i="1" dirty="0">
                    <a:solidFill>
                      <a:schemeClr val="accent4">
                        <a:lumMod val="75000"/>
                      </a:schemeClr>
                    </a:solidFill>
                    <a:latin typeface="Calibri" panose="020F0502020204030204"/>
                  </a:rPr>
                  <a:t>4 Αξιοποίησης ΚΥΕ</a:t>
                </a:r>
              </a:p>
            </p:txBody>
          </p:sp>
          <p:sp>
            <p:nvSpPr>
              <p:cNvPr id="19" name="Ορθογώνιο 18">
                <a:extLst>
                  <a:ext uri="{FF2B5EF4-FFF2-40B4-BE49-F238E27FC236}">
                    <a16:creationId xmlns:a16="http://schemas.microsoft.com/office/drawing/2014/main" id="{95B46544-EFA9-24EA-15E4-72CACCF28AD6}"/>
                  </a:ext>
                </a:extLst>
              </p:cNvPr>
              <p:cNvSpPr/>
              <p:nvPr/>
            </p:nvSpPr>
            <p:spPr>
              <a:xfrm>
                <a:off x="13936906" y="14315369"/>
                <a:ext cx="1407648" cy="610326"/>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solidFill>
                      <a:schemeClr val="accent4">
                        <a:lumMod val="75000"/>
                      </a:schemeClr>
                    </a:solidFill>
                    <a:latin typeface="Calibri" panose="020F0502020204030204"/>
                  </a:rPr>
                  <a:t>Β</a:t>
                </a:r>
              </a:p>
            </p:txBody>
          </p:sp>
        </p:grpSp>
        <p:sp>
          <p:nvSpPr>
            <p:cNvPr id="5" name="TextBox 4">
              <a:extLst>
                <a:ext uri="{FF2B5EF4-FFF2-40B4-BE49-F238E27FC236}">
                  <a16:creationId xmlns:a16="http://schemas.microsoft.com/office/drawing/2014/main" id="{ADF70321-ACC4-1C96-9950-F5E7E88D86F7}"/>
                </a:ext>
              </a:extLst>
            </p:cNvPr>
            <p:cNvSpPr txBox="1"/>
            <p:nvPr/>
          </p:nvSpPr>
          <p:spPr>
            <a:xfrm>
              <a:off x="38938200" y="4126049"/>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32</a:t>
              </a:r>
            </a:p>
          </p:txBody>
        </p:sp>
        <p:sp>
          <p:nvSpPr>
            <p:cNvPr id="6" name="TextBox 5">
              <a:extLst>
                <a:ext uri="{FF2B5EF4-FFF2-40B4-BE49-F238E27FC236}">
                  <a16:creationId xmlns:a16="http://schemas.microsoft.com/office/drawing/2014/main" id="{67B3EF98-1D12-9025-5E9A-01D4F2078B5C}"/>
                </a:ext>
              </a:extLst>
            </p:cNvPr>
            <p:cNvSpPr txBox="1"/>
            <p:nvPr/>
          </p:nvSpPr>
          <p:spPr>
            <a:xfrm>
              <a:off x="39374693" y="4804440"/>
              <a:ext cx="5463340" cy="369332"/>
            </a:xfrm>
            <a:prstGeom prst="rect">
              <a:avLst/>
            </a:prstGeom>
            <a:noFill/>
          </p:spPr>
          <p:txBody>
            <a:bodyPr wrap="square" rtlCol="0">
              <a:spAutoFit/>
            </a:bodyPr>
            <a:lstStyle/>
            <a:p>
              <a:pPr algn="ctr"/>
              <a:r>
                <a:rPr lang="el-GR" b="1" u="sng" dirty="0"/>
                <a:t>Σύγκριση Βέλτιστων Καρβακρόλης</a:t>
              </a:r>
            </a:p>
          </p:txBody>
        </p:sp>
        <p:sp>
          <p:nvSpPr>
            <p:cNvPr id="7" name="TextBox 6">
              <a:extLst>
                <a:ext uri="{FF2B5EF4-FFF2-40B4-BE49-F238E27FC236}">
                  <a16:creationId xmlns:a16="http://schemas.microsoft.com/office/drawing/2014/main" id="{337AA8E5-EA96-AC9A-792C-725E4BC7DD16}"/>
                </a:ext>
              </a:extLst>
            </p:cNvPr>
            <p:cNvSpPr txBox="1"/>
            <p:nvPr/>
          </p:nvSpPr>
          <p:spPr>
            <a:xfrm>
              <a:off x="45367295" y="4804440"/>
              <a:ext cx="5463340" cy="369332"/>
            </a:xfrm>
            <a:prstGeom prst="rect">
              <a:avLst/>
            </a:prstGeom>
            <a:noFill/>
          </p:spPr>
          <p:txBody>
            <a:bodyPr wrap="square" rtlCol="0">
              <a:spAutoFit/>
            </a:bodyPr>
            <a:lstStyle/>
            <a:p>
              <a:pPr algn="ctr"/>
              <a:r>
                <a:rPr lang="el-GR" b="1" u="sng" dirty="0"/>
                <a:t>Σύγκριση Βέλτιστων Λυκοπενίου</a:t>
              </a:r>
            </a:p>
          </p:txBody>
        </p:sp>
        <p:sp>
          <p:nvSpPr>
            <p:cNvPr id="8" name="Ορθογώνιο: Στρογγύλεμα γωνιών 7">
              <a:extLst>
                <a:ext uri="{FF2B5EF4-FFF2-40B4-BE49-F238E27FC236}">
                  <a16:creationId xmlns:a16="http://schemas.microsoft.com/office/drawing/2014/main" id="{A4A74CC3-42CC-2F55-B56C-BBA488005436}"/>
                </a:ext>
              </a:extLst>
            </p:cNvPr>
            <p:cNvSpPr/>
            <p:nvPr/>
          </p:nvSpPr>
          <p:spPr>
            <a:xfrm>
              <a:off x="40700560" y="8564431"/>
              <a:ext cx="9333471" cy="63560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Φορτίο</a:t>
              </a:r>
              <a:r>
                <a:rPr lang="el-GR" dirty="0"/>
                <a:t>: 37.36%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a:t>
              </a:r>
              <a:r>
                <a:rPr lang="el-GR" sz="1800" dirty="0">
                  <a:effectLst/>
                  <a:latin typeface="Calibri" panose="020F0502020204030204" pitchFamily="34" charset="0"/>
                  <a:ea typeface="Calibri" panose="020F0502020204030204" pitchFamily="34" charset="0"/>
                  <a:cs typeface="Arial" panose="020B0604020202020204" pitchFamily="34" charset="0"/>
                </a:rPr>
                <a:t> 24.36%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dirty="0"/>
                <a:t>41.95%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a:t>
              </a:r>
              <a:r>
                <a:rPr lang="el-GR" sz="1800" dirty="0">
                  <a:effectLst/>
                  <a:latin typeface="Calibri" panose="020F0502020204030204" pitchFamily="34" charset="0"/>
                  <a:ea typeface="Calibri" panose="020F0502020204030204" pitchFamily="34" charset="0"/>
                  <a:cs typeface="Arial" panose="020B0604020202020204" pitchFamily="34" charset="0"/>
                </a:rPr>
                <a:t> 34.30%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p:txBody>
        </p:sp>
        <p:sp>
          <p:nvSpPr>
            <p:cNvPr id="9" name="Ορθογώνιο: Στρογγύλεμα γωνιών 8">
              <a:extLst>
                <a:ext uri="{FF2B5EF4-FFF2-40B4-BE49-F238E27FC236}">
                  <a16:creationId xmlns:a16="http://schemas.microsoft.com/office/drawing/2014/main" id="{98AEA74B-46FE-FE3A-F0C5-8EDFDF35B8D3}"/>
                </a:ext>
              </a:extLst>
            </p:cNvPr>
            <p:cNvSpPr/>
            <p:nvPr/>
          </p:nvSpPr>
          <p:spPr>
            <a:xfrm>
              <a:off x="40700560" y="9302199"/>
              <a:ext cx="9333471" cy="640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Φορτίο</a:t>
              </a:r>
              <a:r>
                <a:rPr lang="el-GR" dirty="0"/>
                <a:t>: 70.39%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 </a:t>
              </a:r>
              <a:r>
                <a:rPr lang="el-GR" sz="1800" dirty="0">
                  <a:effectLst/>
                  <a:latin typeface="Calibri" panose="020F0502020204030204" pitchFamily="34" charset="0"/>
                  <a:ea typeface="Calibri" panose="020F0502020204030204" pitchFamily="34" charset="0"/>
                  <a:cs typeface="Arial" panose="020B0604020202020204" pitchFamily="34" charset="0"/>
                </a:rPr>
                <a:t>63.20%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dirty="0"/>
                <a:t>30.88%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 </a:t>
              </a:r>
              <a:r>
                <a:rPr lang="el-GR" sz="1800" dirty="0">
                  <a:effectLst/>
                  <a:latin typeface="Calibri" panose="020F0502020204030204" pitchFamily="34" charset="0"/>
                  <a:ea typeface="Calibri" panose="020F0502020204030204" pitchFamily="34" charset="0"/>
                  <a:cs typeface="Arial" panose="020B0604020202020204" pitchFamily="34" charset="0"/>
                </a:rPr>
                <a:t>15.56%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p:txBody>
        </p:sp>
        <p:sp>
          <p:nvSpPr>
            <p:cNvPr id="10" name="TextBox 9">
              <a:extLst>
                <a:ext uri="{FF2B5EF4-FFF2-40B4-BE49-F238E27FC236}">
                  <a16:creationId xmlns:a16="http://schemas.microsoft.com/office/drawing/2014/main" id="{F1AD174B-47D6-CC7C-262B-1BCD716184BD}"/>
                </a:ext>
              </a:extLst>
            </p:cNvPr>
            <p:cNvSpPr txBox="1"/>
            <p:nvPr/>
          </p:nvSpPr>
          <p:spPr>
            <a:xfrm>
              <a:off x="39385579" y="7331995"/>
              <a:ext cx="11481359" cy="1200329"/>
            </a:xfrm>
            <a:prstGeom prst="rect">
              <a:avLst/>
            </a:prstGeom>
            <a:noFill/>
          </p:spPr>
          <p:txBody>
            <a:bodyPr wrap="square" rtlCol="0">
              <a:spAutoFit/>
            </a:bodyPr>
            <a:lstStyle/>
            <a:p>
              <a:pPr marL="285750" indent="-285750">
                <a:buFont typeface="Arial" panose="020B0604020202020204" pitchFamily="34" charset="0"/>
                <a:buChar char="•"/>
              </a:pPr>
              <a:r>
                <a:rPr lang="el-GR" dirty="0"/>
                <a:t>Στην περίπτωση της καρβακρόλης χαμηλή πτωτική τάση για τις διαφορετικές συνθήκες και χαμηλό ποσοστό μείωσης φορτίου σε σχέση με βέλτιστα </a:t>
              </a:r>
            </a:p>
            <a:p>
              <a:pPr marL="285750" indent="-285750">
                <a:buFont typeface="Arial" panose="020B0604020202020204" pitchFamily="34" charset="0"/>
                <a:buChar char="•"/>
              </a:pPr>
              <a:r>
                <a:rPr lang="el-GR" dirty="0"/>
                <a:t>Το χαμηλό φορτίο του λυκοπενίου δεν εμποδίζει την εφαρμογή των καψουλών, καθώς συχνά συναντάται σε χαμηλές συγκεντρώσεις στα τρόφιμα.</a:t>
              </a:r>
            </a:p>
          </p:txBody>
        </p:sp>
        <p:grpSp>
          <p:nvGrpSpPr>
            <p:cNvPr id="11" name="Ομάδα 10">
              <a:extLst>
                <a:ext uri="{FF2B5EF4-FFF2-40B4-BE49-F238E27FC236}">
                  <a16:creationId xmlns:a16="http://schemas.microsoft.com/office/drawing/2014/main" id="{EFAEE7F1-23E2-8365-192F-956CACB18DA0}"/>
                </a:ext>
              </a:extLst>
            </p:cNvPr>
            <p:cNvGrpSpPr/>
            <p:nvPr/>
          </p:nvGrpSpPr>
          <p:grpSpPr>
            <a:xfrm>
              <a:off x="45083895" y="5129485"/>
              <a:ext cx="6030140" cy="2074960"/>
              <a:chOff x="45511712" y="5077987"/>
              <a:chExt cx="6030140" cy="2074960"/>
            </a:xfrm>
          </p:grpSpPr>
          <p:pic>
            <p:nvPicPr>
              <p:cNvPr id="15" name="Εικόνα 14">
                <a:extLst>
                  <a:ext uri="{FF2B5EF4-FFF2-40B4-BE49-F238E27FC236}">
                    <a16:creationId xmlns:a16="http://schemas.microsoft.com/office/drawing/2014/main" id="{EA4C15C2-FEE2-2FA7-4C24-42741CB8F886}"/>
                  </a:ext>
                </a:extLst>
              </p:cNvPr>
              <p:cNvPicPr>
                <a:picLocks noChangeAspect="1"/>
              </p:cNvPicPr>
              <p:nvPr/>
            </p:nvPicPr>
            <p:blipFill>
              <a:blip r:embed="rId11"/>
              <a:stretch>
                <a:fillRect/>
              </a:stretch>
            </p:blipFill>
            <p:spPr>
              <a:xfrm>
                <a:off x="45511712" y="5077987"/>
                <a:ext cx="3015070" cy="2074960"/>
              </a:xfrm>
              <a:prstGeom prst="rect">
                <a:avLst/>
              </a:prstGeom>
            </p:spPr>
          </p:pic>
          <p:pic>
            <p:nvPicPr>
              <p:cNvPr id="16" name="Εικόνα 15">
                <a:extLst>
                  <a:ext uri="{FF2B5EF4-FFF2-40B4-BE49-F238E27FC236}">
                    <a16:creationId xmlns:a16="http://schemas.microsoft.com/office/drawing/2014/main" id="{F0E663B6-DAD4-EE1E-FA84-1DFECFFC7AF5}"/>
                  </a:ext>
                </a:extLst>
              </p:cNvPr>
              <p:cNvPicPr>
                <a:picLocks noChangeAspect="1"/>
              </p:cNvPicPr>
              <p:nvPr/>
            </p:nvPicPr>
            <p:blipFill>
              <a:blip r:embed="rId12"/>
              <a:stretch>
                <a:fillRect/>
              </a:stretch>
            </p:blipFill>
            <p:spPr>
              <a:xfrm>
                <a:off x="48526782" y="5077987"/>
                <a:ext cx="3015070" cy="2071829"/>
              </a:xfrm>
              <a:prstGeom prst="rect">
                <a:avLst/>
              </a:prstGeom>
            </p:spPr>
          </p:pic>
        </p:grpSp>
        <p:grpSp>
          <p:nvGrpSpPr>
            <p:cNvPr id="12" name="Ομάδα 11">
              <a:extLst>
                <a:ext uri="{FF2B5EF4-FFF2-40B4-BE49-F238E27FC236}">
                  <a16:creationId xmlns:a16="http://schemas.microsoft.com/office/drawing/2014/main" id="{EA6891D6-3562-40F1-069C-1F9F90A02623}"/>
                </a:ext>
              </a:extLst>
            </p:cNvPr>
            <p:cNvGrpSpPr/>
            <p:nvPr/>
          </p:nvGrpSpPr>
          <p:grpSpPr>
            <a:xfrm>
              <a:off x="38968729" y="5125326"/>
              <a:ext cx="6030142" cy="2083279"/>
              <a:chOff x="38968729" y="5125326"/>
              <a:chExt cx="6030142" cy="2083279"/>
            </a:xfrm>
          </p:grpSpPr>
          <p:pic>
            <p:nvPicPr>
              <p:cNvPr id="13" name="Εικόνα 12">
                <a:extLst>
                  <a:ext uri="{FF2B5EF4-FFF2-40B4-BE49-F238E27FC236}">
                    <a16:creationId xmlns:a16="http://schemas.microsoft.com/office/drawing/2014/main" id="{91A41ECD-9D9F-BA92-F4F4-441802018EB8}"/>
                  </a:ext>
                </a:extLst>
              </p:cNvPr>
              <p:cNvPicPr>
                <a:picLocks noChangeAspect="1"/>
              </p:cNvPicPr>
              <p:nvPr/>
            </p:nvPicPr>
            <p:blipFill>
              <a:blip r:embed="rId13"/>
              <a:stretch>
                <a:fillRect/>
              </a:stretch>
            </p:blipFill>
            <p:spPr>
              <a:xfrm>
                <a:off x="38968729" y="5125326"/>
                <a:ext cx="3015071" cy="2083279"/>
              </a:xfrm>
              <a:prstGeom prst="rect">
                <a:avLst/>
              </a:prstGeom>
            </p:spPr>
          </p:pic>
          <p:pic>
            <p:nvPicPr>
              <p:cNvPr id="14" name="Εικόνα 13">
                <a:extLst>
                  <a:ext uri="{FF2B5EF4-FFF2-40B4-BE49-F238E27FC236}">
                    <a16:creationId xmlns:a16="http://schemas.microsoft.com/office/drawing/2014/main" id="{DAD24205-8F72-F33A-15B0-1A241DA5F602}"/>
                  </a:ext>
                </a:extLst>
              </p:cNvPr>
              <p:cNvPicPr>
                <a:picLocks noChangeAspect="1"/>
              </p:cNvPicPr>
              <p:nvPr/>
            </p:nvPicPr>
            <p:blipFill>
              <a:blip r:embed="rId14"/>
              <a:stretch>
                <a:fillRect/>
              </a:stretch>
            </p:blipFill>
            <p:spPr>
              <a:xfrm>
                <a:off x="41983801" y="5125326"/>
                <a:ext cx="3015070" cy="2076847"/>
              </a:xfrm>
              <a:prstGeom prst="rect">
                <a:avLst/>
              </a:prstGeom>
            </p:spPr>
          </p:pic>
        </p:grpSp>
      </p:grpSp>
      <p:grpSp>
        <p:nvGrpSpPr>
          <p:cNvPr id="20" name="Ομάδα 19">
            <a:extLst>
              <a:ext uri="{FF2B5EF4-FFF2-40B4-BE49-F238E27FC236}">
                <a16:creationId xmlns:a16="http://schemas.microsoft.com/office/drawing/2014/main" id="{79F6C9D7-E345-119E-C840-B52BF5161D2B}"/>
              </a:ext>
            </a:extLst>
          </p:cNvPr>
          <p:cNvGrpSpPr/>
          <p:nvPr/>
        </p:nvGrpSpPr>
        <p:grpSpPr>
          <a:xfrm>
            <a:off x="12220653" y="-1"/>
            <a:ext cx="12197366" cy="6858000"/>
            <a:chOff x="26451062" y="3537500"/>
            <a:chExt cx="12197366" cy="6858000"/>
          </a:xfrm>
        </p:grpSpPr>
        <p:grpSp>
          <p:nvGrpSpPr>
            <p:cNvPr id="21" name="Ομάδα 20">
              <a:extLst>
                <a:ext uri="{FF2B5EF4-FFF2-40B4-BE49-F238E27FC236}">
                  <a16:creationId xmlns:a16="http://schemas.microsoft.com/office/drawing/2014/main" id="{50F4CFAE-3A78-2606-9DED-31561296C0A0}"/>
                </a:ext>
              </a:extLst>
            </p:cNvPr>
            <p:cNvGrpSpPr/>
            <p:nvPr/>
          </p:nvGrpSpPr>
          <p:grpSpPr>
            <a:xfrm>
              <a:off x="26451062" y="3537500"/>
              <a:ext cx="12197366" cy="6858000"/>
              <a:chOff x="12647813" y="14315368"/>
              <a:chExt cx="12197366" cy="6858000"/>
            </a:xfrm>
          </p:grpSpPr>
          <p:sp>
            <p:nvSpPr>
              <p:cNvPr id="34" name="Ορθογώνιο 33">
                <a:extLst>
                  <a:ext uri="{FF2B5EF4-FFF2-40B4-BE49-F238E27FC236}">
                    <a16:creationId xmlns:a16="http://schemas.microsoft.com/office/drawing/2014/main" id="{C9F13472-9AC8-4B28-EC95-242EA2994DDF}"/>
                  </a:ext>
                </a:extLst>
              </p:cNvPr>
              <p:cNvSpPr/>
              <p:nvPr/>
            </p:nvSpPr>
            <p:spPr>
              <a:xfrm>
                <a:off x="12647813" y="14915621"/>
                <a:ext cx="12192000" cy="6257747"/>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35" name="TextBox 34">
                <a:extLst>
                  <a:ext uri="{FF2B5EF4-FFF2-40B4-BE49-F238E27FC236}">
                    <a16:creationId xmlns:a16="http://schemas.microsoft.com/office/drawing/2014/main" id="{664C8B2C-E055-FCB6-2FD7-5FF92C1999CB}"/>
                  </a:ext>
                </a:extLst>
              </p:cNvPr>
              <p:cNvSpPr txBox="1"/>
              <p:nvPr/>
            </p:nvSpPr>
            <p:spPr>
              <a:xfrm>
                <a:off x="12653179" y="15017608"/>
                <a:ext cx="12192000" cy="707886"/>
              </a:xfrm>
              <a:prstGeom prst="rect">
                <a:avLst/>
              </a:prstGeom>
              <a:solidFill>
                <a:srgbClr val="A4CE88"/>
              </a:solidFill>
            </p:spPr>
            <p:txBody>
              <a:bodyPr wrap="square" rtlCol="0">
                <a:spAutoFit/>
              </a:bodyPr>
              <a:lstStyle/>
              <a:p>
                <a:pPr algn="ctr"/>
                <a:r>
                  <a:rPr lang="el-GR" sz="4000" i="1" dirty="0">
                    <a:solidFill>
                      <a:schemeClr val="accent4">
                        <a:lumMod val="75000"/>
                      </a:schemeClr>
                    </a:solidFill>
                    <a:latin typeface="Calibri" panose="020F0502020204030204"/>
                  </a:rPr>
                  <a:t>4 Αξιοποίησης ΚΥΕ</a:t>
                </a:r>
              </a:p>
            </p:txBody>
          </p:sp>
          <p:sp>
            <p:nvSpPr>
              <p:cNvPr id="36" name="Ορθογώνιο 35">
                <a:extLst>
                  <a:ext uri="{FF2B5EF4-FFF2-40B4-BE49-F238E27FC236}">
                    <a16:creationId xmlns:a16="http://schemas.microsoft.com/office/drawing/2014/main" id="{8A0C48EA-9551-C4D6-E6F0-B2E060C73A56}"/>
                  </a:ext>
                </a:extLst>
              </p:cNvPr>
              <p:cNvSpPr/>
              <p:nvPr/>
            </p:nvSpPr>
            <p:spPr>
              <a:xfrm>
                <a:off x="12647813" y="14315368"/>
                <a:ext cx="1407648" cy="607953"/>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solidFill>
                      <a:schemeClr val="accent4">
                        <a:lumMod val="75000"/>
                      </a:schemeClr>
                    </a:solidFill>
                    <a:latin typeface="Calibri" panose="020F0502020204030204"/>
                  </a:rPr>
                  <a:t>Α</a:t>
                </a:r>
              </a:p>
            </p:txBody>
          </p:sp>
        </p:grpSp>
        <p:sp>
          <p:nvSpPr>
            <p:cNvPr id="22" name="TextBox 21">
              <a:extLst>
                <a:ext uri="{FF2B5EF4-FFF2-40B4-BE49-F238E27FC236}">
                  <a16:creationId xmlns:a16="http://schemas.microsoft.com/office/drawing/2014/main" id="{0F4904BE-849F-9503-6AE3-3EE6E45869E0}"/>
                </a:ext>
              </a:extLst>
            </p:cNvPr>
            <p:cNvSpPr txBox="1"/>
            <p:nvPr/>
          </p:nvSpPr>
          <p:spPr>
            <a:xfrm>
              <a:off x="26451062" y="4128422"/>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i="0" u="none" strike="noStrike" kern="1200" cap="none" spc="0" normalizeH="0" baseline="0" noProof="0" dirty="0">
                  <a:ln>
                    <a:noFill/>
                  </a:ln>
                  <a:solidFill>
                    <a:prstClr val="black"/>
                  </a:solidFill>
                  <a:effectLst/>
                  <a:uLnTx/>
                  <a:uFillTx/>
                  <a:latin typeface="Calibri" panose="020F0502020204030204"/>
                  <a:ea typeface="+mn-ea"/>
                  <a:cs typeface="+mn-cs"/>
                </a:rPr>
                <a:t>31</a:t>
              </a:r>
            </a:p>
          </p:txBody>
        </p:sp>
        <p:sp>
          <p:nvSpPr>
            <p:cNvPr id="23" name="TextBox 22">
              <a:extLst>
                <a:ext uri="{FF2B5EF4-FFF2-40B4-BE49-F238E27FC236}">
                  <a16:creationId xmlns:a16="http://schemas.microsoft.com/office/drawing/2014/main" id="{10858445-ABB6-717A-F98D-7D7F46DA8E5D}"/>
                </a:ext>
              </a:extLst>
            </p:cNvPr>
            <p:cNvSpPr txBox="1"/>
            <p:nvPr/>
          </p:nvSpPr>
          <p:spPr>
            <a:xfrm>
              <a:off x="26791117" y="4769057"/>
              <a:ext cx="5463340" cy="369332"/>
            </a:xfrm>
            <a:prstGeom prst="rect">
              <a:avLst/>
            </a:prstGeom>
            <a:noFill/>
          </p:spPr>
          <p:txBody>
            <a:bodyPr wrap="square" rtlCol="0">
              <a:spAutoFit/>
            </a:bodyPr>
            <a:lstStyle/>
            <a:p>
              <a:pPr algn="ctr"/>
              <a:r>
                <a:rPr lang="el-GR" b="1" u="sng" dirty="0"/>
                <a:t>Καρβακρόλη</a:t>
              </a:r>
            </a:p>
          </p:txBody>
        </p:sp>
        <p:sp>
          <p:nvSpPr>
            <p:cNvPr id="24" name="TextBox 23">
              <a:extLst>
                <a:ext uri="{FF2B5EF4-FFF2-40B4-BE49-F238E27FC236}">
                  <a16:creationId xmlns:a16="http://schemas.microsoft.com/office/drawing/2014/main" id="{97DEF4AC-255A-01FA-23C9-BBF150EF701A}"/>
                </a:ext>
              </a:extLst>
            </p:cNvPr>
            <p:cNvSpPr txBox="1"/>
            <p:nvPr/>
          </p:nvSpPr>
          <p:spPr>
            <a:xfrm>
              <a:off x="32868583" y="4769057"/>
              <a:ext cx="5463340" cy="369332"/>
            </a:xfrm>
            <a:prstGeom prst="rect">
              <a:avLst/>
            </a:prstGeom>
            <a:noFill/>
          </p:spPr>
          <p:txBody>
            <a:bodyPr wrap="square" rtlCol="0">
              <a:spAutoFit/>
            </a:bodyPr>
            <a:lstStyle/>
            <a:p>
              <a:pPr algn="ctr"/>
              <a:r>
                <a:rPr lang="el-GR" b="1" u="sng" dirty="0"/>
                <a:t>Λυκοπένιο</a:t>
              </a:r>
            </a:p>
          </p:txBody>
        </p:sp>
        <p:sp>
          <p:nvSpPr>
            <p:cNvPr id="25" name="TextBox 24">
              <a:extLst>
                <a:ext uri="{FF2B5EF4-FFF2-40B4-BE49-F238E27FC236}">
                  <a16:creationId xmlns:a16="http://schemas.microsoft.com/office/drawing/2014/main" id="{1A331D2A-A449-ADD0-CE7E-C8FE0F54996B}"/>
                </a:ext>
              </a:extLst>
            </p:cNvPr>
            <p:cNvSpPr txBox="1"/>
            <p:nvPr/>
          </p:nvSpPr>
          <p:spPr>
            <a:xfrm>
              <a:off x="26817439" y="7266626"/>
              <a:ext cx="10874037" cy="1200329"/>
            </a:xfrm>
            <a:prstGeom prst="rect">
              <a:avLst/>
            </a:prstGeom>
            <a:noFill/>
          </p:spPr>
          <p:txBody>
            <a:bodyPr wrap="square" rtlCol="0">
              <a:spAutoFit/>
            </a:bodyPr>
            <a:lstStyle/>
            <a:p>
              <a:pPr marL="285750" indent="-285750">
                <a:buFont typeface="Arial" panose="020B0604020202020204" pitchFamily="34" charset="0"/>
                <a:buChar char="•"/>
              </a:pPr>
              <a:r>
                <a:rPr lang="el-GR" dirty="0"/>
                <a:t>Αρχικά μία μικρή αύξηση και στη συνέχεια απότομη μείωση.</a:t>
              </a:r>
            </a:p>
            <a:p>
              <a:pPr marL="285750" indent="-285750">
                <a:buFont typeface="Arial" panose="020B0604020202020204" pitchFamily="34" charset="0"/>
                <a:buChar char="•"/>
              </a:pPr>
              <a:r>
                <a:rPr lang="el-GR" dirty="0"/>
                <a:t>Μη σημαντική αύξηση υποδηλώνει μικρή επιρροή της </a:t>
              </a:r>
              <a:r>
                <a:rPr lang="en-US" dirty="0"/>
                <a:t>HPH, </a:t>
              </a:r>
              <a:r>
                <a:rPr lang="el-GR" dirty="0"/>
                <a:t>λόγω ήδη έντονων συνθηκών εκχύλισης.</a:t>
              </a:r>
            </a:p>
            <a:p>
              <a:endParaRPr lang="el-GR" dirty="0"/>
            </a:p>
            <a:p>
              <a:r>
                <a:rPr lang="el-GR" dirty="0"/>
                <a:t>.</a:t>
              </a:r>
              <a:endParaRPr lang="en-US" dirty="0"/>
            </a:p>
          </p:txBody>
        </p:sp>
        <p:sp>
          <p:nvSpPr>
            <p:cNvPr id="26" name="Ορθογώνιο: Στρογγύλεμα γωνιών 25">
              <a:extLst>
                <a:ext uri="{FF2B5EF4-FFF2-40B4-BE49-F238E27FC236}">
                  <a16:creationId xmlns:a16="http://schemas.microsoft.com/office/drawing/2014/main" id="{73A3D42F-28BA-ECB3-0B18-2B8BFC910C4E}"/>
                </a:ext>
              </a:extLst>
            </p:cNvPr>
            <p:cNvSpPr/>
            <p:nvPr/>
          </p:nvSpPr>
          <p:spPr>
            <a:xfrm>
              <a:off x="28201849" y="8035568"/>
              <a:ext cx="9333471" cy="63560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Φορτίο</a:t>
              </a:r>
              <a:r>
                <a:rPr lang="el-GR" dirty="0"/>
                <a:t>: </a:t>
              </a:r>
              <a:r>
                <a:rPr lang="el-GR" b="1" dirty="0"/>
                <a:t>24.01 ± 0.70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4.83%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39.34 </a:t>
              </a:r>
              <a:r>
                <a:rPr lang="el-GR" b="1" dirty="0"/>
                <a:t>± 1.15%</a:t>
              </a:r>
              <a:r>
                <a:rPr lang="el-GR" dirty="0"/>
                <a:t>, 4.43%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endParaRPr lang="el-GR" dirty="0"/>
            </a:p>
          </p:txBody>
        </p:sp>
        <p:sp>
          <p:nvSpPr>
            <p:cNvPr id="27" name="Ορθογώνιο: Στρογγύλεμα γωνιών 26">
              <a:extLst>
                <a:ext uri="{FF2B5EF4-FFF2-40B4-BE49-F238E27FC236}">
                  <a16:creationId xmlns:a16="http://schemas.microsoft.com/office/drawing/2014/main" id="{86805B22-C71A-774C-0A0A-439C68E568DE}"/>
                </a:ext>
              </a:extLst>
            </p:cNvPr>
            <p:cNvSpPr/>
            <p:nvPr/>
          </p:nvSpPr>
          <p:spPr>
            <a:xfrm>
              <a:off x="28201848" y="8799235"/>
              <a:ext cx="9333471" cy="640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Φορτίο</a:t>
              </a:r>
              <a:r>
                <a:rPr lang="el-GR" dirty="0"/>
                <a:t>: </a:t>
              </a:r>
              <a:r>
                <a:rPr lang="el-GR" b="1" dirty="0"/>
                <a:t>1.06 ± 0.02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10.42%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33.74 </a:t>
              </a:r>
              <a:r>
                <a:rPr lang="el-GR" b="1" dirty="0"/>
                <a:t>± 0.33%</a:t>
              </a:r>
              <a:r>
                <a:rPr lang="el-GR" dirty="0"/>
                <a:t>, 8.07%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endParaRPr lang="el-GR" dirty="0"/>
            </a:p>
          </p:txBody>
        </p:sp>
        <p:grpSp>
          <p:nvGrpSpPr>
            <p:cNvPr id="28" name="Ομάδα 27">
              <a:extLst>
                <a:ext uri="{FF2B5EF4-FFF2-40B4-BE49-F238E27FC236}">
                  <a16:creationId xmlns:a16="http://schemas.microsoft.com/office/drawing/2014/main" id="{1199D72E-54CF-581F-B08E-C62B9B87EC62}"/>
                </a:ext>
              </a:extLst>
            </p:cNvPr>
            <p:cNvGrpSpPr/>
            <p:nvPr/>
          </p:nvGrpSpPr>
          <p:grpSpPr>
            <a:xfrm>
              <a:off x="32585182" y="5122799"/>
              <a:ext cx="6030145" cy="2079796"/>
              <a:chOff x="32597668" y="5118291"/>
              <a:chExt cx="6030145" cy="2079796"/>
            </a:xfrm>
          </p:grpSpPr>
          <p:pic>
            <p:nvPicPr>
              <p:cNvPr id="32" name="Εικόνα 31">
                <a:extLst>
                  <a:ext uri="{FF2B5EF4-FFF2-40B4-BE49-F238E27FC236}">
                    <a16:creationId xmlns:a16="http://schemas.microsoft.com/office/drawing/2014/main" id="{535B135B-6A89-CB09-FE71-B69A99D3AC9A}"/>
                  </a:ext>
                </a:extLst>
              </p:cNvPr>
              <p:cNvPicPr>
                <a:picLocks noChangeAspect="1"/>
              </p:cNvPicPr>
              <p:nvPr/>
            </p:nvPicPr>
            <p:blipFill>
              <a:blip r:embed="rId15"/>
              <a:stretch>
                <a:fillRect/>
              </a:stretch>
            </p:blipFill>
            <p:spPr>
              <a:xfrm>
                <a:off x="35612741" y="5118291"/>
                <a:ext cx="3015072" cy="2076847"/>
              </a:xfrm>
              <a:prstGeom prst="rect">
                <a:avLst/>
              </a:prstGeom>
            </p:spPr>
          </p:pic>
          <p:pic>
            <p:nvPicPr>
              <p:cNvPr id="33" name="Εικόνα 32">
                <a:extLst>
                  <a:ext uri="{FF2B5EF4-FFF2-40B4-BE49-F238E27FC236}">
                    <a16:creationId xmlns:a16="http://schemas.microsoft.com/office/drawing/2014/main" id="{09254D99-B26F-2EB8-9AF2-85F6797EFA81}"/>
                  </a:ext>
                </a:extLst>
              </p:cNvPr>
              <p:cNvPicPr>
                <a:picLocks noChangeAspect="1"/>
              </p:cNvPicPr>
              <p:nvPr/>
            </p:nvPicPr>
            <p:blipFill>
              <a:blip r:embed="rId16"/>
              <a:stretch>
                <a:fillRect/>
              </a:stretch>
            </p:blipFill>
            <p:spPr>
              <a:xfrm>
                <a:off x="32597668" y="5118291"/>
                <a:ext cx="3015072" cy="2079796"/>
              </a:xfrm>
              <a:prstGeom prst="rect">
                <a:avLst/>
              </a:prstGeom>
            </p:spPr>
          </p:pic>
        </p:grpSp>
        <p:grpSp>
          <p:nvGrpSpPr>
            <p:cNvPr id="29" name="Ομάδα 28">
              <a:extLst>
                <a:ext uri="{FF2B5EF4-FFF2-40B4-BE49-F238E27FC236}">
                  <a16:creationId xmlns:a16="http://schemas.microsoft.com/office/drawing/2014/main" id="{E4877EED-83FF-0BE3-0991-79779659DA79}"/>
                </a:ext>
              </a:extLst>
            </p:cNvPr>
            <p:cNvGrpSpPr/>
            <p:nvPr/>
          </p:nvGrpSpPr>
          <p:grpSpPr>
            <a:xfrm>
              <a:off x="26481589" y="5125748"/>
              <a:ext cx="6030145" cy="2076847"/>
              <a:chOff x="26567523" y="5118291"/>
              <a:chExt cx="6030145" cy="2076847"/>
            </a:xfrm>
          </p:grpSpPr>
          <p:pic>
            <p:nvPicPr>
              <p:cNvPr id="30" name="Εικόνα 29">
                <a:extLst>
                  <a:ext uri="{FF2B5EF4-FFF2-40B4-BE49-F238E27FC236}">
                    <a16:creationId xmlns:a16="http://schemas.microsoft.com/office/drawing/2014/main" id="{C3BCAC66-74FC-9FAC-803A-C85CBF82F2D7}"/>
                  </a:ext>
                </a:extLst>
              </p:cNvPr>
              <p:cNvPicPr>
                <a:picLocks noChangeAspect="1"/>
              </p:cNvPicPr>
              <p:nvPr/>
            </p:nvPicPr>
            <p:blipFill>
              <a:blip r:embed="rId17"/>
              <a:stretch>
                <a:fillRect/>
              </a:stretch>
            </p:blipFill>
            <p:spPr>
              <a:xfrm>
                <a:off x="26567523" y="5118291"/>
                <a:ext cx="3015072" cy="2076847"/>
              </a:xfrm>
              <a:prstGeom prst="rect">
                <a:avLst/>
              </a:prstGeom>
            </p:spPr>
          </p:pic>
          <p:pic>
            <p:nvPicPr>
              <p:cNvPr id="31" name="Εικόνα 30">
                <a:extLst>
                  <a:ext uri="{FF2B5EF4-FFF2-40B4-BE49-F238E27FC236}">
                    <a16:creationId xmlns:a16="http://schemas.microsoft.com/office/drawing/2014/main" id="{F44B17F7-3784-F3EE-47EA-C60DE4939501}"/>
                  </a:ext>
                </a:extLst>
              </p:cNvPr>
              <p:cNvPicPr>
                <a:picLocks noChangeAspect="1"/>
              </p:cNvPicPr>
              <p:nvPr/>
            </p:nvPicPr>
            <p:blipFill>
              <a:blip r:embed="rId18"/>
              <a:stretch>
                <a:fillRect/>
              </a:stretch>
            </p:blipFill>
            <p:spPr>
              <a:xfrm>
                <a:off x="29582596" y="5118291"/>
                <a:ext cx="3015072" cy="2076847"/>
              </a:xfrm>
              <a:prstGeom prst="rect">
                <a:avLst/>
              </a:prstGeom>
            </p:spPr>
          </p:pic>
        </p:grpSp>
      </p:grpSp>
    </p:spTree>
    <p:extLst>
      <p:ext uri="{BB962C8B-B14F-4D97-AF65-F5344CB8AC3E}">
        <p14:creationId xmlns:p14="http://schemas.microsoft.com/office/powerpoint/2010/main" val="18423661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4" name="TextBox 3">
            <a:extLst>
              <a:ext uri="{FF2B5EF4-FFF2-40B4-BE49-F238E27FC236}">
                <a16:creationId xmlns:a16="http://schemas.microsoft.com/office/drawing/2014/main" id="{82CC8C07-56F7-ACD2-DBE0-BCA1CF12FB57}"/>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3" name="Ομάδα 2">
            <a:extLst>
              <a:ext uri="{FF2B5EF4-FFF2-40B4-BE49-F238E27FC236}">
                <a16:creationId xmlns:a16="http://schemas.microsoft.com/office/drawing/2014/main" id="{9EFC887F-46F7-D8C9-A5AB-6A939CC901DB}"/>
              </a:ext>
            </a:extLst>
          </p:cNvPr>
          <p:cNvGrpSpPr/>
          <p:nvPr/>
        </p:nvGrpSpPr>
        <p:grpSpPr>
          <a:xfrm>
            <a:off x="8861" y="1"/>
            <a:ext cx="12197366" cy="6857999"/>
            <a:chOff x="38938200" y="3535128"/>
            <a:chExt cx="12197366" cy="6857999"/>
          </a:xfrm>
        </p:grpSpPr>
        <p:grpSp>
          <p:nvGrpSpPr>
            <p:cNvPr id="5" name="Ομάδα 4">
              <a:extLst>
                <a:ext uri="{FF2B5EF4-FFF2-40B4-BE49-F238E27FC236}">
                  <a16:creationId xmlns:a16="http://schemas.microsoft.com/office/drawing/2014/main" id="{B729C0AF-FE57-4B3D-D84C-CF5502026785}"/>
                </a:ext>
              </a:extLst>
            </p:cNvPr>
            <p:cNvGrpSpPr/>
            <p:nvPr/>
          </p:nvGrpSpPr>
          <p:grpSpPr>
            <a:xfrm>
              <a:off x="38938200" y="3535128"/>
              <a:ext cx="12197366" cy="6857999"/>
              <a:chOff x="12647813" y="14315369"/>
              <a:chExt cx="12197366" cy="6857999"/>
            </a:xfrm>
          </p:grpSpPr>
          <p:sp>
            <p:nvSpPr>
              <p:cNvPr id="18" name="Ορθογώνιο 17">
                <a:extLst>
                  <a:ext uri="{FF2B5EF4-FFF2-40B4-BE49-F238E27FC236}">
                    <a16:creationId xmlns:a16="http://schemas.microsoft.com/office/drawing/2014/main" id="{E5ED8554-FB2B-992D-3D71-57FC80ED9A82}"/>
                  </a:ext>
                </a:extLst>
              </p:cNvPr>
              <p:cNvSpPr/>
              <p:nvPr/>
            </p:nvSpPr>
            <p:spPr>
              <a:xfrm>
                <a:off x="12647813" y="14915621"/>
                <a:ext cx="12192000" cy="6257747"/>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9" name="TextBox 18">
                <a:extLst>
                  <a:ext uri="{FF2B5EF4-FFF2-40B4-BE49-F238E27FC236}">
                    <a16:creationId xmlns:a16="http://schemas.microsoft.com/office/drawing/2014/main" id="{771FD6F8-30B4-EE1E-D68E-C36B4894744F}"/>
                  </a:ext>
                </a:extLst>
              </p:cNvPr>
              <p:cNvSpPr txBox="1"/>
              <p:nvPr/>
            </p:nvSpPr>
            <p:spPr>
              <a:xfrm>
                <a:off x="12653179" y="15017608"/>
                <a:ext cx="12192000" cy="707886"/>
              </a:xfrm>
              <a:prstGeom prst="rect">
                <a:avLst/>
              </a:prstGeom>
              <a:solidFill>
                <a:srgbClr val="A4CE88"/>
              </a:solidFill>
            </p:spPr>
            <p:txBody>
              <a:bodyPr wrap="square" rtlCol="0">
                <a:spAutoFit/>
              </a:bodyPr>
              <a:lstStyle/>
              <a:p>
                <a:pPr algn="ctr"/>
                <a:r>
                  <a:rPr lang="el-GR" sz="4000" i="1" dirty="0">
                    <a:solidFill>
                      <a:schemeClr val="accent4">
                        <a:lumMod val="75000"/>
                      </a:schemeClr>
                    </a:solidFill>
                    <a:latin typeface="Calibri" panose="020F0502020204030204"/>
                  </a:rPr>
                  <a:t>4 Αξιοποίησης ΚΥΕ</a:t>
                </a:r>
              </a:p>
            </p:txBody>
          </p:sp>
          <p:sp>
            <p:nvSpPr>
              <p:cNvPr id="20" name="Ορθογώνιο 19">
                <a:extLst>
                  <a:ext uri="{FF2B5EF4-FFF2-40B4-BE49-F238E27FC236}">
                    <a16:creationId xmlns:a16="http://schemas.microsoft.com/office/drawing/2014/main" id="{26A02816-BB10-7E3D-1706-6829430765E0}"/>
                  </a:ext>
                </a:extLst>
              </p:cNvPr>
              <p:cNvSpPr/>
              <p:nvPr/>
            </p:nvSpPr>
            <p:spPr>
              <a:xfrm>
                <a:off x="13936906" y="14315369"/>
                <a:ext cx="1407648" cy="610326"/>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solidFill>
                      <a:schemeClr val="accent4">
                        <a:lumMod val="75000"/>
                      </a:schemeClr>
                    </a:solidFill>
                    <a:latin typeface="Calibri" panose="020F0502020204030204"/>
                  </a:rPr>
                  <a:t>Β</a:t>
                </a:r>
              </a:p>
            </p:txBody>
          </p:sp>
        </p:grpSp>
        <p:sp>
          <p:nvSpPr>
            <p:cNvPr id="6" name="TextBox 5">
              <a:extLst>
                <a:ext uri="{FF2B5EF4-FFF2-40B4-BE49-F238E27FC236}">
                  <a16:creationId xmlns:a16="http://schemas.microsoft.com/office/drawing/2014/main" id="{CD44D82D-FB48-55BC-0FB8-5D2CA96F290E}"/>
                </a:ext>
              </a:extLst>
            </p:cNvPr>
            <p:cNvSpPr txBox="1"/>
            <p:nvPr/>
          </p:nvSpPr>
          <p:spPr>
            <a:xfrm>
              <a:off x="38938200" y="4126049"/>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32</a:t>
              </a:r>
            </a:p>
          </p:txBody>
        </p:sp>
        <p:sp>
          <p:nvSpPr>
            <p:cNvPr id="7" name="TextBox 6">
              <a:extLst>
                <a:ext uri="{FF2B5EF4-FFF2-40B4-BE49-F238E27FC236}">
                  <a16:creationId xmlns:a16="http://schemas.microsoft.com/office/drawing/2014/main" id="{2D3413D5-025F-75C8-1EB5-AC5F4F84B2DE}"/>
                </a:ext>
              </a:extLst>
            </p:cNvPr>
            <p:cNvSpPr txBox="1"/>
            <p:nvPr/>
          </p:nvSpPr>
          <p:spPr>
            <a:xfrm>
              <a:off x="39374693" y="4804440"/>
              <a:ext cx="5463340" cy="369332"/>
            </a:xfrm>
            <a:prstGeom prst="rect">
              <a:avLst/>
            </a:prstGeom>
            <a:noFill/>
          </p:spPr>
          <p:txBody>
            <a:bodyPr wrap="square" rtlCol="0">
              <a:spAutoFit/>
            </a:bodyPr>
            <a:lstStyle/>
            <a:p>
              <a:pPr algn="ctr"/>
              <a:r>
                <a:rPr lang="el-GR" b="1" u="sng" dirty="0"/>
                <a:t>Σύγκριση Βέλτιστων Καρβακρόλης</a:t>
              </a:r>
            </a:p>
          </p:txBody>
        </p:sp>
        <p:sp>
          <p:nvSpPr>
            <p:cNvPr id="8" name="TextBox 7">
              <a:extLst>
                <a:ext uri="{FF2B5EF4-FFF2-40B4-BE49-F238E27FC236}">
                  <a16:creationId xmlns:a16="http://schemas.microsoft.com/office/drawing/2014/main" id="{71FE7EB7-149E-4299-8AD8-BE42ED1BBA8A}"/>
                </a:ext>
              </a:extLst>
            </p:cNvPr>
            <p:cNvSpPr txBox="1"/>
            <p:nvPr/>
          </p:nvSpPr>
          <p:spPr>
            <a:xfrm>
              <a:off x="45367295" y="4804440"/>
              <a:ext cx="5463340" cy="369332"/>
            </a:xfrm>
            <a:prstGeom prst="rect">
              <a:avLst/>
            </a:prstGeom>
            <a:noFill/>
          </p:spPr>
          <p:txBody>
            <a:bodyPr wrap="square" rtlCol="0">
              <a:spAutoFit/>
            </a:bodyPr>
            <a:lstStyle/>
            <a:p>
              <a:pPr algn="ctr"/>
              <a:r>
                <a:rPr lang="el-GR" b="1" u="sng" dirty="0"/>
                <a:t>Σύγκριση Βέλτιστων Λυκοπενίου</a:t>
              </a:r>
            </a:p>
          </p:txBody>
        </p:sp>
        <p:sp>
          <p:nvSpPr>
            <p:cNvPr id="9" name="Ορθογώνιο: Στρογγύλεμα γωνιών 8">
              <a:extLst>
                <a:ext uri="{FF2B5EF4-FFF2-40B4-BE49-F238E27FC236}">
                  <a16:creationId xmlns:a16="http://schemas.microsoft.com/office/drawing/2014/main" id="{56F91A68-0345-C4D5-8E95-FB7BACD60AFD}"/>
                </a:ext>
              </a:extLst>
            </p:cNvPr>
            <p:cNvSpPr/>
            <p:nvPr/>
          </p:nvSpPr>
          <p:spPr>
            <a:xfrm>
              <a:off x="40700560" y="8564431"/>
              <a:ext cx="9333471" cy="63560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Φορτίο</a:t>
              </a:r>
              <a:r>
                <a:rPr lang="el-GR" dirty="0"/>
                <a:t>: 37.36%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a:t>
              </a:r>
              <a:r>
                <a:rPr lang="el-GR" sz="1800" dirty="0">
                  <a:effectLst/>
                  <a:latin typeface="Calibri" panose="020F0502020204030204" pitchFamily="34" charset="0"/>
                  <a:ea typeface="Calibri" panose="020F0502020204030204" pitchFamily="34" charset="0"/>
                  <a:cs typeface="Arial" panose="020B0604020202020204" pitchFamily="34" charset="0"/>
                </a:rPr>
                <a:t> 24.36%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dirty="0"/>
                <a:t>41.95%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a:t>
              </a:r>
              <a:r>
                <a:rPr lang="el-GR" sz="1800" dirty="0">
                  <a:effectLst/>
                  <a:latin typeface="Calibri" panose="020F0502020204030204" pitchFamily="34" charset="0"/>
                  <a:ea typeface="Calibri" panose="020F0502020204030204" pitchFamily="34" charset="0"/>
                  <a:cs typeface="Arial" panose="020B0604020202020204" pitchFamily="34" charset="0"/>
                </a:rPr>
                <a:t> 34.30%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p:txBody>
        </p:sp>
        <p:sp>
          <p:nvSpPr>
            <p:cNvPr id="10" name="Ορθογώνιο: Στρογγύλεμα γωνιών 9">
              <a:extLst>
                <a:ext uri="{FF2B5EF4-FFF2-40B4-BE49-F238E27FC236}">
                  <a16:creationId xmlns:a16="http://schemas.microsoft.com/office/drawing/2014/main" id="{845FA9A3-C1BC-6FD7-E52E-9F1EACC09408}"/>
                </a:ext>
              </a:extLst>
            </p:cNvPr>
            <p:cNvSpPr/>
            <p:nvPr/>
          </p:nvSpPr>
          <p:spPr>
            <a:xfrm>
              <a:off x="40700560" y="9302199"/>
              <a:ext cx="9333471" cy="640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Φορτίο</a:t>
              </a:r>
              <a:r>
                <a:rPr lang="el-GR" dirty="0"/>
                <a:t>: 70.39%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 </a:t>
              </a:r>
              <a:r>
                <a:rPr lang="el-GR" sz="1800" dirty="0">
                  <a:effectLst/>
                  <a:latin typeface="Calibri" panose="020F0502020204030204" pitchFamily="34" charset="0"/>
                  <a:ea typeface="Calibri" panose="020F0502020204030204" pitchFamily="34" charset="0"/>
                  <a:cs typeface="Arial" panose="020B0604020202020204" pitchFamily="34" charset="0"/>
                </a:rPr>
                <a:t>63.20%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dirty="0"/>
                <a:t>30.88%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 </a:t>
              </a:r>
              <a:r>
                <a:rPr lang="el-GR" sz="1800" dirty="0">
                  <a:effectLst/>
                  <a:latin typeface="Calibri" panose="020F0502020204030204" pitchFamily="34" charset="0"/>
                  <a:ea typeface="Calibri" panose="020F0502020204030204" pitchFamily="34" charset="0"/>
                  <a:cs typeface="Arial" panose="020B0604020202020204" pitchFamily="34" charset="0"/>
                </a:rPr>
                <a:t>15.56%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p:txBody>
        </p:sp>
        <p:sp>
          <p:nvSpPr>
            <p:cNvPr id="11" name="TextBox 10">
              <a:extLst>
                <a:ext uri="{FF2B5EF4-FFF2-40B4-BE49-F238E27FC236}">
                  <a16:creationId xmlns:a16="http://schemas.microsoft.com/office/drawing/2014/main" id="{1F48C4A4-E819-F236-FCBA-513FF4519D6E}"/>
                </a:ext>
              </a:extLst>
            </p:cNvPr>
            <p:cNvSpPr txBox="1"/>
            <p:nvPr/>
          </p:nvSpPr>
          <p:spPr>
            <a:xfrm>
              <a:off x="39385579" y="7331995"/>
              <a:ext cx="11481359" cy="1200329"/>
            </a:xfrm>
            <a:prstGeom prst="rect">
              <a:avLst/>
            </a:prstGeom>
            <a:noFill/>
          </p:spPr>
          <p:txBody>
            <a:bodyPr wrap="square" rtlCol="0">
              <a:spAutoFit/>
            </a:bodyPr>
            <a:lstStyle/>
            <a:p>
              <a:pPr marL="285750" indent="-285750">
                <a:buFont typeface="Arial" panose="020B0604020202020204" pitchFamily="34" charset="0"/>
                <a:buChar char="•"/>
              </a:pPr>
              <a:r>
                <a:rPr lang="el-GR" dirty="0"/>
                <a:t>Στην περίπτωση της καρβακρόλης χαμηλή πτωτική τάση για τις διαφορετικές συνθήκες και χαμηλό ποσοστό μείωσης φορτίου σε σχέση με βέλτιστα </a:t>
              </a:r>
            </a:p>
            <a:p>
              <a:pPr marL="285750" indent="-285750">
                <a:buFont typeface="Arial" panose="020B0604020202020204" pitchFamily="34" charset="0"/>
                <a:buChar char="•"/>
              </a:pPr>
              <a:r>
                <a:rPr lang="el-GR" dirty="0"/>
                <a:t>Το χαμηλό φορτίο του λυκοπενίου δεν εμποδίζει την εφαρμογή των καψουλών, καθώς συχνά συναντάται σε χαμηλές συγκεντρώσεις στα τρόφιμα.</a:t>
              </a:r>
            </a:p>
          </p:txBody>
        </p:sp>
        <p:grpSp>
          <p:nvGrpSpPr>
            <p:cNvPr id="12" name="Ομάδα 11">
              <a:extLst>
                <a:ext uri="{FF2B5EF4-FFF2-40B4-BE49-F238E27FC236}">
                  <a16:creationId xmlns:a16="http://schemas.microsoft.com/office/drawing/2014/main" id="{3CC160C7-2EEE-9CEA-E6AB-6EFA9207E290}"/>
                </a:ext>
              </a:extLst>
            </p:cNvPr>
            <p:cNvGrpSpPr/>
            <p:nvPr/>
          </p:nvGrpSpPr>
          <p:grpSpPr>
            <a:xfrm>
              <a:off x="45083895" y="5129485"/>
              <a:ext cx="6030140" cy="2074960"/>
              <a:chOff x="45511712" y="5077987"/>
              <a:chExt cx="6030140" cy="2074960"/>
            </a:xfrm>
          </p:grpSpPr>
          <p:pic>
            <p:nvPicPr>
              <p:cNvPr id="16" name="Εικόνα 15">
                <a:extLst>
                  <a:ext uri="{FF2B5EF4-FFF2-40B4-BE49-F238E27FC236}">
                    <a16:creationId xmlns:a16="http://schemas.microsoft.com/office/drawing/2014/main" id="{B9C77276-A714-F452-83CA-053CF3E83E16}"/>
                  </a:ext>
                </a:extLst>
              </p:cNvPr>
              <p:cNvPicPr>
                <a:picLocks noChangeAspect="1"/>
              </p:cNvPicPr>
              <p:nvPr/>
            </p:nvPicPr>
            <p:blipFill>
              <a:blip r:embed="rId4"/>
              <a:stretch>
                <a:fillRect/>
              </a:stretch>
            </p:blipFill>
            <p:spPr>
              <a:xfrm>
                <a:off x="45511712" y="5077987"/>
                <a:ext cx="3015070" cy="2074960"/>
              </a:xfrm>
              <a:prstGeom prst="rect">
                <a:avLst/>
              </a:prstGeom>
            </p:spPr>
          </p:pic>
          <p:pic>
            <p:nvPicPr>
              <p:cNvPr id="17" name="Εικόνα 16">
                <a:extLst>
                  <a:ext uri="{FF2B5EF4-FFF2-40B4-BE49-F238E27FC236}">
                    <a16:creationId xmlns:a16="http://schemas.microsoft.com/office/drawing/2014/main" id="{CEA492E9-F71D-C93A-27A6-112684F9CFB3}"/>
                  </a:ext>
                </a:extLst>
              </p:cNvPr>
              <p:cNvPicPr>
                <a:picLocks noChangeAspect="1"/>
              </p:cNvPicPr>
              <p:nvPr/>
            </p:nvPicPr>
            <p:blipFill>
              <a:blip r:embed="rId5"/>
              <a:stretch>
                <a:fillRect/>
              </a:stretch>
            </p:blipFill>
            <p:spPr>
              <a:xfrm>
                <a:off x="48526782" y="5077987"/>
                <a:ext cx="3015070" cy="2071829"/>
              </a:xfrm>
              <a:prstGeom prst="rect">
                <a:avLst/>
              </a:prstGeom>
            </p:spPr>
          </p:pic>
        </p:grpSp>
        <p:grpSp>
          <p:nvGrpSpPr>
            <p:cNvPr id="13" name="Ομάδα 12">
              <a:extLst>
                <a:ext uri="{FF2B5EF4-FFF2-40B4-BE49-F238E27FC236}">
                  <a16:creationId xmlns:a16="http://schemas.microsoft.com/office/drawing/2014/main" id="{D8092394-FF00-EAE3-5C4F-E6BB0FB08870}"/>
                </a:ext>
              </a:extLst>
            </p:cNvPr>
            <p:cNvGrpSpPr/>
            <p:nvPr/>
          </p:nvGrpSpPr>
          <p:grpSpPr>
            <a:xfrm>
              <a:off x="38968729" y="5125326"/>
              <a:ext cx="6030142" cy="2083279"/>
              <a:chOff x="38968729" y="5125326"/>
              <a:chExt cx="6030142" cy="2083279"/>
            </a:xfrm>
          </p:grpSpPr>
          <p:pic>
            <p:nvPicPr>
              <p:cNvPr id="14" name="Εικόνα 13">
                <a:extLst>
                  <a:ext uri="{FF2B5EF4-FFF2-40B4-BE49-F238E27FC236}">
                    <a16:creationId xmlns:a16="http://schemas.microsoft.com/office/drawing/2014/main" id="{886DB0F3-58A4-06E0-BCF5-276E6E149E63}"/>
                  </a:ext>
                </a:extLst>
              </p:cNvPr>
              <p:cNvPicPr>
                <a:picLocks noChangeAspect="1"/>
              </p:cNvPicPr>
              <p:nvPr/>
            </p:nvPicPr>
            <p:blipFill>
              <a:blip r:embed="rId6"/>
              <a:stretch>
                <a:fillRect/>
              </a:stretch>
            </p:blipFill>
            <p:spPr>
              <a:xfrm>
                <a:off x="38968729" y="5125326"/>
                <a:ext cx="3015071" cy="2083279"/>
              </a:xfrm>
              <a:prstGeom prst="rect">
                <a:avLst/>
              </a:prstGeom>
            </p:spPr>
          </p:pic>
          <p:pic>
            <p:nvPicPr>
              <p:cNvPr id="15" name="Εικόνα 14">
                <a:extLst>
                  <a:ext uri="{FF2B5EF4-FFF2-40B4-BE49-F238E27FC236}">
                    <a16:creationId xmlns:a16="http://schemas.microsoft.com/office/drawing/2014/main" id="{77958A60-4F42-B6A2-9901-1B32F6066C95}"/>
                  </a:ext>
                </a:extLst>
              </p:cNvPr>
              <p:cNvPicPr>
                <a:picLocks noChangeAspect="1"/>
              </p:cNvPicPr>
              <p:nvPr/>
            </p:nvPicPr>
            <p:blipFill>
              <a:blip r:embed="rId7"/>
              <a:stretch>
                <a:fillRect/>
              </a:stretch>
            </p:blipFill>
            <p:spPr>
              <a:xfrm>
                <a:off x="41983801" y="5125326"/>
                <a:ext cx="3015070" cy="2076847"/>
              </a:xfrm>
              <a:prstGeom prst="rect">
                <a:avLst/>
              </a:prstGeom>
            </p:spPr>
          </p:pic>
        </p:grpSp>
      </p:grpSp>
      <p:grpSp>
        <p:nvGrpSpPr>
          <p:cNvPr id="21" name="Ομάδα 20">
            <a:extLst>
              <a:ext uri="{FF2B5EF4-FFF2-40B4-BE49-F238E27FC236}">
                <a16:creationId xmlns:a16="http://schemas.microsoft.com/office/drawing/2014/main" id="{21813C8B-750C-12F2-93F0-881B4985882F}"/>
              </a:ext>
            </a:extLst>
          </p:cNvPr>
          <p:cNvGrpSpPr/>
          <p:nvPr/>
        </p:nvGrpSpPr>
        <p:grpSpPr>
          <a:xfrm>
            <a:off x="-69221" y="-15"/>
            <a:ext cx="12197366" cy="6858000"/>
            <a:chOff x="26451062" y="3537500"/>
            <a:chExt cx="12197366" cy="6858000"/>
          </a:xfrm>
        </p:grpSpPr>
        <p:grpSp>
          <p:nvGrpSpPr>
            <p:cNvPr id="22" name="Ομάδα 21">
              <a:extLst>
                <a:ext uri="{FF2B5EF4-FFF2-40B4-BE49-F238E27FC236}">
                  <a16:creationId xmlns:a16="http://schemas.microsoft.com/office/drawing/2014/main" id="{7567E60F-7652-54DA-13BF-309A430A35C1}"/>
                </a:ext>
              </a:extLst>
            </p:cNvPr>
            <p:cNvGrpSpPr/>
            <p:nvPr/>
          </p:nvGrpSpPr>
          <p:grpSpPr>
            <a:xfrm>
              <a:off x="26451062" y="3537500"/>
              <a:ext cx="12197366" cy="6858000"/>
              <a:chOff x="12647813" y="14315368"/>
              <a:chExt cx="12197366" cy="6858000"/>
            </a:xfrm>
          </p:grpSpPr>
          <p:sp>
            <p:nvSpPr>
              <p:cNvPr id="35" name="Ορθογώνιο 34">
                <a:extLst>
                  <a:ext uri="{FF2B5EF4-FFF2-40B4-BE49-F238E27FC236}">
                    <a16:creationId xmlns:a16="http://schemas.microsoft.com/office/drawing/2014/main" id="{61DCB63F-4E10-AE00-3759-8F471EFC3B5E}"/>
                  </a:ext>
                </a:extLst>
              </p:cNvPr>
              <p:cNvSpPr/>
              <p:nvPr/>
            </p:nvSpPr>
            <p:spPr>
              <a:xfrm>
                <a:off x="12647813" y="14915621"/>
                <a:ext cx="12192000" cy="6257747"/>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8" name="TextBox 57">
                <a:extLst>
                  <a:ext uri="{FF2B5EF4-FFF2-40B4-BE49-F238E27FC236}">
                    <a16:creationId xmlns:a16="http://schemas.microsoft.com/office/drawing/2014/main" id="{68478540-FF0F-D8A9-F50E-E7A278E91455}"/>
                  </a:ext>
                </a:extLst>
              </p:cNvPr>
              <p:cNvSpPr txBox="1"/>
              <p:nvPr/>
            </p:nvSpPr>
            <p:spPr>
              <a:xfrm>
                <a:off x="12653179" y="15017608"/>
                <a:ext cx="12192000" cy="707886"/>
              </a:xfrm>
              <a:prstGeom prst="rect">
                <a:avLst/>
              </a:prstGeom>
              <a:solidFill>
                <a:srgbClr val="A4CE88"/>
              </a:solidFill>
            </p:spPr>
            <p:txBody>
              <a:bodyPr wrap="square" rtlCol="0">
                <a:spAutoFit/>
              </a:bodyPr>
              <a:lstStyle/>
              <a:p>
                <a:pPr algn="ctr"/>
                <a:r>
                  <a:rPr lang="el-GR" sz="4000" i="1" dirty="0">
                    <a:solidFill>
                      <a:schemeClr val="accent4">
                        <a:lumMod val="75000"/>
                      </a:schemeClr>
                    </a:solidFill>
                    <a:latin typeface="Calibri" panose="020F0502020204030204"/>
                  </a:rPr>
                  <a:t>4 Αξιοποίησης ΚΥΕ</a:t>
                </a:r>
              </a:p>
            </p:txBody>
          </p:sp>
          <p:sp>
            <p:nvSpPr>
              <p:cNvPr id="59" name="Ορθογώνιο 58">
                <a:extLst>
                  <a:ext uri="{FF2B5EF4-FFF2-40B4-BE49-F238E27FC236}">
                    <a16:creationId xmlns:a16="http://schemas.microsoft.com/office/drawing/2014/main" id="{D848C4EF-8BAA-A948-1362-F36D25CA58CB}"/>
                  </a:ext>
                </a:extLst>
              </p:cNvPr>
              <p:cNvSpPr/>
              <p:nvPr/>
            </p:nvSpPr>
            <p:spPr>
              <a:xfrm>
                <a:off x="12647813" y="14315368"/>
                <a:ext cx="1407648" cy="607953"/>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solidFill>
                      <a:schemeClr val="accent4">
                        <a:lumMod val="75000"/>
                      </a:schemeClr>
                    </a:solidFill>
                    <a:latin typeface="Calibri" panose="020F0502020204030204"/>
                  </a:rPr>
                  <a:t>Α</a:t>
                </a:r>
              </a:p>
            </p:txBody>
          </p:sp>
        </p:grpSp>
        <p:sp>
          <p:nvSpPr>
            <p:cNvPr id="23" name="TextBox 22">
              <a:extLst>
                <a:ext uri="{FF2B5EF4-FFF2-40B4-BE49-F238E27FC236}">
                  <a16:creationId xmlns:a16="http://schemas.microsoft.com/office/drawing/2014/main" id="{5C97180D-4CF8-2ECC-0241-B75F0730AE44}"/>
                </a:ext>
              </a:extLst>
            </p:cNvPr>
            <p:cNvSpPr txBox="1"/>
            <p:nvPr/>
          </p:nvSpPr>
          <p:spPr>
            <a:xfrm>
              <a:off x="26451062" y="4128422"/>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i="0" u="none" strike="noStrike" kern="1200" cap="none" spc="0" normalizeH="0" baseline="0" noProof="0" dirty="0">
                  <a:ln>
                    <a:noFill/>
                  </a:ln>
                  <a:solidFill>
                    <a:prstClr val="black"/>
                  </a:solidFill>
                  <a:effectLst/>
                  <a:uLnTx/>
                  <a:uFillTx/>
                  <a:latin typeface="Calibri" panose="020F0502020204030204"/>
                  <a:ea typeface="+mn-ea"/>
                  <a:cs typeface="+mn-cs"/>
                </a:rPr>
                <a:t>31</a:t>
              </a:r>
            </a:p>
          </p:txBody>
        </p:sp>
        <p:sp>
          <p:nvSpPr>
            <p:cNvPr id="24" name="TextBox 23">
              <a:extLst>
                <a:ext uri="{FF2B5EF4-FFF2-40B4-BE49-F238E27FC236}">
                  <a16:creationId xmlns:a16="http://schemas.microsoft.com/office/drawing/2014/main" id="{2ED58A21-80A3-8405-4599-4F4220E3BF31}"/>
                </a:ext>
              </a:extLst>
            </p:cNvPr>
            <p:cNvSpPr txBox="1"/>
            <p:nvPr/>
          </p:nvSpPr>
          <p:spPr>
            <a:xfrm>
              <a:off x="26791117" y="4769057"/>
              <a:ext cx="5463340" cy="369332"/>
            </a:xfrm>
            <a:prstGeom prst="rect">
              <a:avLst/>
            </a:prstGeom>
            <a:noFill/>
          </p:spPr>
          <p:txBody>
            <a:bodyPr wrap="square" rtlCol="0">
              <a:spAutoFit/>
            </a:bodyPr>
            <a:lstStyle/>
            <a:p>
              <a:pPr algn="ctr"/>
              <a:r>
                <a:rPr lang="el-GR" b="1" u="sng" dirty="0"/>
                <a:t>Καρβακρόλη</a:t>
              </a:r>
            </a:p>
          </p:txBody>
        </p:sp>
        <p:sp>
          <p:nvSpPr>
            <p:cNvPr id="25" name="TextBox 24">
              <a:extLst>
                <a:ext uri="{FF2B5EF4-FFF2-40B4-BE49-F238E27FC236}">
                  <a16:creationId xmlns:a16="http://schemas.microsoft.com/office/drawing/2014/main" id="{F71883D7-3653-915D-B441-E761FF692723}"/>
                </a:ext>
              </a:extLst>
            </p:cNvPr>
            <p:cNvSpPr txBox="1"/>
            <p:nvPr/>
          </p:nvSpPr>
          <p:spPr>
            <a:xfrm>
              <a:off x="32868583" y="4769057"/>
              <a:ext cx="5463340" cy="369332"/>
            </a:xfrm>
            <a:prstGeom prst="rect">
              <a:avLst/>
            </a:prstGeom>
            <a:noFill/>
          </p:spPr>
          <p:txBody>
            <a:bodyPr wrap="square" rtlCol="0">
              <a:spAutoFit/>
            </a:bodyPr>
            <a:lstStyle/>
            <a:p>
              <a:pPr algn="ctr"/>
              <a:r>
                <a:rPr lang="el-GR" b="1" u="sng" dirty="0"/>
                <a:t>Λυκοπένιο</a:t>
              </a:r>
            </a:p>
          </p:txBody>
        </p:sp>
        <p:sp>
          <p:nvSpPr>
            <p:cNvPr id="26" name="TextBox 25">
              <a:extLst>
                <a:ext uri="{FF2B5EF4-FFF2-40B4-BE49-F238E27FC236}">
                  <a16:creationId xmlns:a16="http://schemas.microsoft.com/office/drawing/2014/main" id="{AB565D81-DE33-8888-A747-E026F484126B}"/>
                </a:ext>
              </a:extLst>
            </p:cNvPr>
            <p:cNvSpPr txBox="1"/>
            <p:nvPr/>
          </p:nvSpPr>
          <p:spPr>
            <a:xfrm>
              <a:off x="26817439" y="7266626"/>
              <a:ext cx="10874037" cy="1200329"/>
            </a:xfrm>
            <a:prstGeom prst="rect">
              <a:avLst/>
            </a:prstGeom>
            <a:noFill/>
          </p:spPr>
          <p:txBody>
            <a:bodyPr wrap="square" rtlCol="0">
              <a:spAutoFit/>
            </a:bodyPr>
            <a:lstStyle/>
            <a:p>
              <a:pPr marL="285750" indent="-285750">
                <a:buFont typeface="Arial" panose="020B0604020202020204" pitchFamily="34" charset="0"/>
                <a:buChar char="•"/>
              </a:pPr>
              <a:r>
                <a:rPr lang="el-GR" dirty="0"/>
                <a:t>Αρχικά μία μικρή αύξηση και στη συνέχεια απότομη μείωση.</a:t>
              </a:r>
            </a:p>
            <a:p>
              <a:pPr marL="285750" indent="-285750">
                <a:buFont typeface="Arial" panose="020B0604020202020204" pitchFamily="34" charset="0"/>
                <a:buChar char="•"/>
              </a:pPr>
              <a:r>
                <a:rPr lang="el-GR" dirty="0"/>
                <a:t>Μη σημαντική αύξηση υποδηλώνει μικρή επιρροή της </a:t>
              </a:r>
              <a:r>
                <a:rPr lang="en-US" dirty="0"/>
                <a:t>HPH, </a:t>
              </a:r>
              <a:r>
                <a:rPr lang="el-GR" dirty="0"/>
                <a:t>λόγω ήδη έντονων συνθηκών εκχύλισης.</a:t>
              </a:r>
            </a:p>
            <a:p>
              <a:endParaRPr lang="el-GR" dirty="0"/>
            </a:p>
            <a:p>
              <a:r>
                <a:rPr lang="el-GR" dirty="0"/>
                <a:t>.</a:t>
              </a:r>
              <a:endParaRPr lang="en-US" dirty="0"/>
            </a:p>
          </p:txBody>
        </p:sp>
        <p:sp>
          <p:nvSpPr>
            <p:cNvPr id="27" name="Ορθογώνιο: Στρογγύλεμα γωνιών 26">
              <a:extLst>
                <a:ext uri="{FF2B5EF4-FFF2-40B4-BE49-F238E27FC236}">
                  <a16:creationId xmlns:a16="http://schemas.microsoft.com/office/drawing/2014/main" id="{AD7DF06D-E80D-9675-2D57-9EE5756A1FAF}"/>
                </a:ext>
              </a:extLst>
            </p:cNvPr>
            <p:cNvSpPr/>
            <p:nvPr/>
          </p:nvSpPr>
          <p:spPr>
            <a:xfrm>
              <a:off x="28201849" y="8035568"/>
              <a:ext cx="9333471" cy="63560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Φορτίο</a:t>
              </a:r>
              <a:r>
                <a:rPr lang="el-GR" dirty="0"/>
                <a:t>: </a:t>
              </a:r>
              <a:r>
                <a:rPr lang="el-GR" b="1" dirty="0"/>
                <a:t>24.01 ± 0.70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4.83%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39.34 </a:t>
              </a:r>
              <a:r>
                <a:rPr lang="el-GR" b="1" dirty="0"/>
                <a:t>± 1.15%</a:t>
              </a:r>
              <a:r>
                <a:rPr lang="el-GR" dirty="0"/>
                <a:t>, 4.43%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endParaRPr lang="el-GR" dirty="0"/>
            </a:p>
          </p:txBody>
        </p:sp>
        <p:sp>
          <p:nvSpPr>
            <p:cNvPr id="28" name="Ορθογώνιο: Στρογγύλεμα γωνιών 27">
              <a:extLst>
                <a:ext uri="{FF2B5EF4-FFF2-40B4-BE49-F238E27FC236}">
                  <a16:creationId xmlns:a16="http://schemas.microsoft.com/office/drawing/2014/main" id="{C0897C28-24AB-399A-4CC7-3D2E42185EE1}"/>
                </a:ext>
              </a:extLst>
            </p:cNvPr>
            <p:cNvSpPr/>
            <p:nvPr/>
          </p:nvSpPr>
          <p:spPr>
            <a:xfrm>
              <a:off x="28201848" y="8799235"/>
              <a:ext cx="9333471" cy="640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Φορτίο</a:t>
              </a:r>
              <a:r>
                <a:rPr lang="el-GR" dirty="0"/>
                <a:t>: </a:t>
              </a:r>
              <a:r>
                <a:rPr lang="el-GR" b="1" dirty="0"/>
                <a:t>1.06 ± 0.02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10.42%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33.74 </a:t>
              </a:r>
              <a:r>
                <a:rPr lang="el-GR" b="1" dirty="0"/>
                <a:t>± 0.33%</a:t>
              </a:r>
              <a:r>
                <a:rPr lang="el-GR" dirty="0"/>
                <a:t>, 8.07%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endParaRPr lang="el-GR" dirty="0"/>
            </a:p>
          </p:txBody>
        </p:sp>
        <p:grpSp>
          <p:nvGrpSpPr>
            <p:cNvPr id="29" name="Ομάδα 28">
              <a:extLst>
                <a:ext uri="{FF2B5EF4-FFF2-40B4-BE49-F238E27FC236}">
                  <a16:creationId xmlns:a16="http://schemas.microsoft.com/office/drawing/2014/main" id="{9B682CC7-45D4-4EB2-6318-0476D1167834}"/>
                </a:ext>
              </a:extLst>
            </p:cNvPr>
            <p:cNvGrpSpPr/>
            <p:nvPr/>
          </p:nvGrpSpPr>
          <p:grpSpPr>
            <a:xfrm>
              <a:off x="32585182" y="5122799"/>
              <a:ext cx="6030145" cy="2079796"/>
              <a:chOff x="32597668" y="5118291"/>
              <a:chExt cx="6030145" cy="2079796"/>
            </a:xfrm>
          </p:grpSpPr>
          <p:pic>
            <p:nvPicPr>
              <p:cNvPr id="33" name="Εικόνα 32">
                <a:extLst>
                  <a:ext uri="{FF2B5EF4-FFF2-40B4-BE49-F238E27FC236}">
                    <a16:creationId xmlns:a16="http://schemas.microsoft.com/office/drawing/2014/main" id="{EE8ADE5C-8994-351E-6FB3-45BA2682087A}"/>
                  </a:ext>
                </a:extLst>
              </p:cNvPr>
              <p:cNvPicPr>
                <a:picLocks noChangeAspect="1"/>
              </p:cNvPicPr>
              <p:nvPr/>
            </p:nvPicPr>
            <p:blipFill>
              <a:blip r:embed="rId8"/>
              <a:stretch>
                <a:fillRect/>
              </a:stretch>
            </p:blipFill>
            <p:spPr>
              <a:xfrm>
                <a:off x="35612741" y="5118291"/>
                <a:ext cx="3015072" cy="2076847"/>
              </a:xfrm>
              <a:prstGeom prst="rect">
                <a:avLst/>
              </a:prstGeom>
            </p:spPr>
          </p:pic>
          <p:pic>
            <p:nvPicPr>
              <p:cNvPr id="34" name="Εικόνα 33">
                <a:extLst>
                  <a:ext uri="{FF2B5EF4-FFF2-40B4-BE49-F238E27FC236}">
                    <a16:creationId xmlns:a16="http://schemas.microsoft.com/office/drawing/2014/main" id="{31F7ADD9-C41C-2A1E-7456-775BD29DCFD2}"/>
                  </a:ext>
                </a:extLst>
              </p:cNvPr>
              <p:cNvPicPr>
                <a:picLocks noChangeAspect="1"/>
              </p:cNvPicPr>
              <p:nvPr/>
            </p:nvPicPr>
            <p:blipFill>
              <a:blip r:embed="rId9"/>
              <a:stretch>
                <a:fillRect/>
              </a:stretch>
            </p:blipFill>
            <p:spPr>
              <a:xfrm>
                <a:off x="32597668" y="5118291"/>
                <a:ext cx="3015072" cy="2079796"/>
              </a:xfrm>
              <a:prstGeom prst="rect">
                <a:avLst/>
              </a:prstGeom>
            </p:spPr>
          </p:pic>
        </p:grpSp>
        <p:grpSp>
          <p:nvGrpSpPr>
            <p:cNvPr id="30" name="Ομάδα 29">
              <a:extLst>
                <a:ext uri="{FF2B5EF4-FFF2-40B4-BE49-F238E27FC236}">
                  <a16:creationId xmlns:a16="http://schemas.microsoft.com/office/drawing/2014/main" id="{9933590E-47FD-5884-2F4B-A1CA86A701EA}"/>
                </a:ext>
              </a:extLst>
            </p:cNvPr>
            <p:cNvGrpSpPr/>
            <p:nvPr/>
          </p:nvGrpSpPr>
          <p:grpSpPr>
            <a:xfrm>
              <a:off x="26481589" y="5125748"/>
              <a:ext cx="6030145" cy="2076847"/>
              <a:chOff x="26567523" y="5118291"/>
              <a:chExt cx="6030145" cy="2076847"/>
            </a:xfrm>
          </p:grpSpPr>
          <p:pic>
            <p:nvPicPr>
              <p:cNvPr id="31" name="Εικόνα 30">
                <a:extLst>
                  <a:ext uri="{FF2B5EF4-FFF2-40B4-BE49-F238E27FC236}">
                    <a16:creationId xmlns:a16="http://schemas.microsoft.com/office/drawing/2014/main" id="{DAD0FFC0-EDAD-B01D-0AFA-DAB39915C796}"/>
                  </a:ext>
                </a:extLst>
              </p:cNvPr>
              <p:cNvPicPr>
                <a:picLocks noChangeAspect="1"/>
              </p:cNvPicPr>
              <p:nvPr/>
            </p:nvPicPr>
            <p:blipFill>
              <a:blip r:embed="rId10"/>
              <a:stretch>
                <a:fillRect/>
              </a:stretch>
            </p:blipFill>
            <p:spPr>
              <a:xfrm>
                <a:off x="26567523" y="5118291"/>
                <a:ext cx="3015072" cy="2076847"/>
              </a:xfrm>
              <a:prstGeom prst="rect">
                <a:avLst/>
              </a:prstGeom>
            </p:spPr>
          </p:pic>
          <p:pic>
            <p:nvPicPr>
              <p:cNvPr id="32" name="Εικόνα 31">
                <a:extLst>
                  <a:ext uri="{FF2B5EF4-FFF2-40B4-BE49-F238E27FC236}">
                    <a16:creationId xmlns:a16="http://schemas.microsoft.com/office/drawing/2014/main" id="{43DB85DE-02F8-C95E-A532-17EED405BD99}"/>
                  </a:ext>
                </a:extLst>
              </p:cNvPr>
              <p:cNvPicPr>
                <a:picLocks noChangeAspect="1"/>
              </p:cNvPicPr>
              <p:nvPr/>
            </p:nvPicPr>
            <p:blipFill>
              <a:blip r:embed="rId11"/>
              <a:stretch>
                <a:fillRect/>
              </a:stretch>
            </p:blipFill>
            <p:spPr>
              <a:xfrm>
                <a:off x="29582596" y="5118291"/>
                <a:ext cx="3015072" cy="2076847"/>
              </a:xfrm>
              <a:prstGeom prst="rect">
                <a:avLst/>
              </a:prstGeom>
            </p:spPr>
          </p:pic>
        </p:grpSp>
      </p:grpSp>
      <p:grpSp>
        <p:nvGrpSpPr>
          <p:cNvPr id="60" name="Ομάδα 59">
            <a:extLst>
              <a:ext uri="{FF2B5EF4-FFF2-40B4-BE49-F238E27FC236}">
                <a16:creationId xmlns:a16="http://schemas.microsoft.com/office/drawing/2014/main" id="{9DE2700E-E68B-4D40-DF31-5BE603DEE367}"/>
              </a:ext>
            </a:extLst>
          </p:cNvPr>
          <p:cNvGrpSpPr/>
          <p:nvPr/>
        </p:nvGrpSpPr>
        <p:grpSpPr>
          <a:xfrm>
            <a:off x="-12282128" y="-12222"/>
            <a:ext cx="12676451" cy="6870207"/>
            <a:chOff x="54837098" y="20832507"/>
            <a:chExt cx="12676451" cy="6870207"/>
          </a:xfrm>
        </p:grpSpPr>
        <p:grpSp>
          <p:nvGrpSpPr>
            <p:cNvPr id="61" name="Ομάδα 60">
              <a:extLst>
                <a:ext uri="{FF2B5EF4-FFF2-40B4-BE49-F238E27FC236}">
                  <a16:creationId xmlns:a16="http://schemas.microsoft.com/office/drawing/2014/main" id="{7915BD97-174D-764B-9085-5DEE80E3C0CC}"/>
                </a:ext>
              </a:extLst>
            </p:cNvPr>
            <p:cNvGrpSpPr/>
            <p:nvPr/>
          </p:nvGrpSpPr>
          <p:grpSpPr>
            <a:xfrm>
              <a:off x="54862088" y="20832507"/>
              <a:ext cx="12192000" cy="6870207"/>
              <a:chOff x="25616879" y="7264779"/>
              <a:chExt cx="12192000" cy="6870207"/>
            </a:xfrm>
          </p:grpSpPr>
          <p:sp>
            <p:nvSpPr>
              <p:cNvPr id="458" name="Ορθογώνιο 457">
                <a:extLst>
                  <a:ext uri="{FF2B5EF4-FFF2-40B4-BE49-F238E27FC236}">
                    <a16:creationId xmlns:a16="http://schemas.microsoft.com/office/drawing/2014/main" id="{532A07FB-3063-12FC-775F-34149817717E}"/>
                  </a:ext>
                </a:extLst>
              </p:cNvPr>
              <p:cNvSpPr/>
              <p:nvPr/>
            </p:nvSpPr>
            <p:spPr>
              <a:xfrm>
                <a:off x="25616879" y="7906907"/>
                <a:ext cx="12192000" cy="6228079"/>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459" name="TextBox 458">
                <a:extLst>
                  <a:ext uri="{FF2B5EF4-FFF2-40B4-BE49-F238E27FC236}">
                    <a16:creationId xmlns:a16="http://schemas.microsoft.com/office/drawing/2014/main" id="{4B57172F-B6B0-0EB5-9217-3FAA8FAD5308}"/>
                  </a:ext>
                </a:extLst>
              </p:cNvPr>
              <p:cNvSpPr txBox="1"/>
              <p:nvPr/>
            </p:nvSpPr>
            <p:spPr>
              <a:xfrm>
                <a:off x="25680771" y="7981015"/>
                <a:ext cx="12046531" cy="707886"/>
              </a:xfrm>
              <a:prstGeom prst="rect">
                <a:avLst/>
              </a:prstGeom>
              <a:solidFill>
                <a:srgbClr val="80BC58"/>
              </a:solidFill>
            </p:spPr>
            <p:txBody>
              <a:bodyPr wrap="square" rtlCol="0">
                <a:spAutoFit/>
              </a:bodyPr>
              <a:lstStyle/>
              <a:p>
                <a:pPr algn="ctr"/>
                <a:r>
                  <a:rPr lang="el-GR" sz="4000" i="1" dirty="0">
                    <a:ln>
                      <a:solidFill>
                        <a:srgbClr val="FFC000"/>
                      </a:solidFill>
                    </a:ln>
                    <a:solidFill>
                      <a:srgbClr val="FFC000"/>
                    </a:solidFill>
                    <a:latin typeface="Calibri" panose="020F0502020204030204"/>
                  </a:rPr>
                  <a:t>3 Διατηρησιμότητα-Λυκοπένιο</a:t>
                </a:r>
              </a:p>
            </p:txBody>
          </p:sp>
          <p:sp>
            <p:nvSpPr>
              <p:cNvPr id="460" name="Ορθογώνιο 459">
                <a:extLst>
                  <a:ext uri="{FF2B5EF4-FFF2-40B4-BE49-F238E27FC236}">
                    <a16:creationId xmlns:a16="http://schemas.microsoft.com/office/drawing/2014/main" id="{CBBE8DB0-3B52-F528-3097-4A8D6215CBDF}"/>
                  </a:ext>
                </a:extLst>
              </p:cNvPr>
              <p:cNvSpPr/>
              <p:nvPr/>
            </p:nvSpPr>
            <p:spPr>
              <a:xfrm>
                <a:off x="28116445" y="7264779"/>
                <a:ext cx="883270" cy="647700"/>
              </a:xfrm>
              <a:prstGeom prst="rect">
                <a:avLst/>
              </a:prstGeom>
              <a:solidFill>
                <a:srgbClr val="80BC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ln>
                      <a:solidFill>
                        <a:srgbClr val="FFC000"/>
                      </a:solidFill>
                    </a:ln>
                    <a:solidFill>
                      <a:srgbClr val="FFC000"/>
                    </a:solidFill>
                    <a:latin typeface="Calibri" panose="020F0502020204030204"/>
                  </a:rPr>
                  <a:t>Δ</a:t>
                </a:r>
              </a:p>
            </p:txBody>
          </p:sp>
        </p:grpSp>
        <p:sp>
          <p:nvSpPr>
            <p:cNvPr id="62" name="TextBox 61">
              <a:extLst>
                <a:ext uri="{FF2B5EF4-FFF2-40B4-BE49-F238E27FC236}">
                  <a16:creationId xmlns:a16="http://schemas.microsoft.com/office/drawing/2014/main" id="{CCC8FFC1-67A3-A567-AC73-B526EE91FB41}"/>
                </a:ext>
              </a:extLst>
            </p:cNvPr>
            <p:cNvSpPr txBox="1"/>
            <p:nvPr/>
          </p:nvSpPr>
          <p:spPr>
            <a:xfrm>
              <a:off x="59465283" y="22069543"/>
              <a:ext cx="4050000" cy="369332"/>
            </a:xfrm>
            <a:prstGeom prst="rect">
              <a:avLst/>
            </a:prstGeom>
            <a:noFill/>
          </p:spPr>
          <p:txBody>
            <a:bodyPr wrap="square" rtlCol="0">
              <a:spAutoFit/>
            </a:bodyPr>
            <a:lstStyle/>
            <a:p>
              <a:pPr algn="ctr"/>
              <a:r>
                <a:rPr lang="el-GR" b="1" u="sng" dirty="0"/>
                <a:t>Ενθυλακωμένο Λυκοπένιο 30</a:t>
              </a:r>
              <a:r>
                <a:rPr lang="el-GR" b="1" u="sng" baseline="30000" dirty="0"/>
                <a:t>η</a:t>
              </a:r>
              <a:r>
                <a:rPr lang="el-GR" b="1" u="sng" dirty="0"/>
                <a:t> ημέρα</a:t>
              </a:r>
            </a:p>
          </p:txBody>
        </p:sp>
        <p:sp>
          <p:nvSpPr>
            <p:cNvPr id="63" name="TextBox 62">
              <a:extLst>
                <a:ext uri="{FF2B5EF4-FFF2-40B4-BE49-F238E27FC236}">
                  <a16:creationId xmlns:a16="http://schemas.microsoft.com/office/drawing/2014/main" id="{16F8EF92-EA31-BA0F-082A-4FD60CFC16B2}"/>
                </a:ext>
              </a:extLst>
            </p:cNvPr>
            <p:cNvSpPr txBox="1"/>
            <p:nvPr/>
          </p:nvSpPr>
          <p:spPr>
            <a:xfrm>
              <a:off x="55467018" y="26090218"/>
              <a:ext cx="12046531" cy="646331"/>
            </a:xfrm>
            <a:prstGeom prst="rect">
              <a:avLst/>
            </a:prstGeom>
            <a:noFill/>
          </p:spPr>
          <p:txBody>
            <a:bodyPr wrap="square" rtlCol="0">
              <a:spAutoFit/>
            </a:bodyPr>
            <a:lstStyle/>
            <a:p>
              <a:pPr marL="285750" indent="-285750">
                <a:buFont typeface="Arial" panose="020B0604020202020204" pitchFamily="34" charset="0"/>
                <a:buChar char="•"/>
              </a:pPr>
              <a:r>
                <a:rPr lang="el-GR" dirty="0"/>
                <a:t>Μέγιστες τιμές: </a:t>
              </a:r>
              <a:r>
                <a:rPr lang="el-GR" dirty="0">
                  <a:latin typeface="Calibri" panose="020F0502020204030204" pitchFamily="34" charset="0"/>
                  <a:ea typeface="Calibri" panose="020F0502020204030204" pitchFamily="34" charset="0"/>
                  <a:cs typeface="Arial" panose="020B0604020202020204" pitchFamily="34" charset="0"/>
                </a:rPr>
                <a:t>1</a:t>
              </a:r>
              <a:r>
                <a:rPr lang="el-GR" sz="1800" dirty="0">
                  <a:effectLst/>
                  <a:latin typeface="Calibri" panose="020F0502020204030204" pitchFamily="34" charset="0"/>
                  <a:ea typeface="Calibri" panose="020F0502020204030204" pitchFamily="34" charset="0"/>
                  <a:cs typeface="Arial" panose="020B0604020202020204" pitchFamily="34" charset="0"/>
                </a:rPr>
                <a:t>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 </a:t>
              </a:r>
              <a:r>
                <a:rPr lang="el-GR" sz="1800" dirty="0">
                  <a:effectLst/>
                  <a:latin typeface="Calibri" panose="020F0502020204030204" pitchFamily="34" charset="0"/>
                  <a:ea typeface="Calibri" panose="020F0502020204030204" pitchFamily="34" charset="0"/>
                  <a:cs typeface="Arial" panose="020B0604020202020204" pitchFamily="34" charset="0"/>
                </a:rPr>
                <a:t>95.96%</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t>
              </a:r>
              <a:r>
                <a:rPr lang="el-GR" dirty="0">
                  <a:latin typeface="Calibri" panose="020F0502020204030204" pitchFamily="34" charset="0"/>
                  <a:ea typeface="Calibri" panose="020F0502020204030204" pitchFamily="34" charset="0"/>
                  <a:cs typeface="Arial" panose="020B0604020202020204" pitchFamily="34" charset="0"/>
                </a:rPr>
                <a:t>80.44 ± 4.14</a:t>
              </a:r>
              <a:r>
                <a:rPr lang="el-GR" sz="1800" dirty="0">
                  <a:effectLst/>
                  <a:latin typeface="Calibri" panose="020F0502020204030204" pitchFamily="34" charset="0"/>
                  <a:ea typeface="Calibri" panose="020F0502020204030204" pitchFamily="34" charset="0"/>
                </a:rPr>
                <a:t>% </a:t>
              </a:r>
              <a:r>
                <a:rPr lang="el-GR" sz="1800" dirty="0">
                  <a:effectLst/>
                  <a:latin typeface="Calibri" panose="020F0502020204030204" pitchFamily="34" charset="0"/>
                  <a:ea typeface="Calibri" panose="020F0502020204030204" pitchFamily="34" charset="0"/>
                  <a:cs typeface="Arial" panose="020B0604020202020204" pitchFamily="34" charset="0"/>
                </a:rPr>
                <a:t>και 10</a:t>
              </a:r>
              <a:r>
                <a:rPr lang="el-GR" sz="1800" dirty="0">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C, RH</a:t>
              </a:r>
              <a:r>
                <a:rPr lang="el-GR" sz="1800" dirty="0">
                  <a:effectLst/>
                  <a:latin typeface="Calibri" panose="020F0502020204030204" pitchFamily="34" charset="0"/>
                  <a:ea typeface="Calibri" panose="020F0502020204030204" pitchFamily="34" charset="0"/>
                  <a:cs typeface="Arial" panose="020B0604020202020204" pitchFamily="34" charset="0"/>
                </a:rPr>
                <a:t> 98.18%</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l-GR" sz="1800" dirty="0">
                  <a:effectLst/>
                  <a:latin typeface="Calibri" panose="020F0502020204030204" pitchFamily="34" charset="0"/>
                  <a:ea typeface="Calibri" panose="020F0502020204030204" pitchFamily="34" charset="0"/>
                  <a:cs typeface="Arial" panose="020B0604020202020204" pitchFamily="34" charset="0"/>
                </a:rPr>
                <a:t> 83.19 </a:t>
              </a:r>
              <a:r>
                <a:rPr lang="el-GR" sz="1800" dirty="0">
                  <a:effectLst/>
                  <a:latin typeface="Calibri" panose="020F0502020204030204" pitchFamily="34" charset="0"/>
                  <a:ea typeface="Calibri" panose="020F0502020204030204" pitchFamily="34" charset="0"/>
                </a:rPr>
                <a:t>± 2.21%</a:t>
              </a:r>
            </a:p>
            <a:p>
              <a:pPr marL="285750" indent="-285750">
                <a:buFont typeface="Arial" panose="020B0604020202020204" pitchFamily="34" charset="0"/>
                <a:buChar char="•"/>
              </a:pPr>
              <a:r>
                <a:rPr lang="el-GR" dirty="0"/>
                <a:t>Ελάχιστη τιμή: 50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RH 43.20%, 2.35 ± 1.21% (</a:t>
              </a:r>
              <a:r>
                <a:rPr lang="el-GR" sz="1800" dirty="0">
                  <a:effectLst/>
                  <a:latin typeface="Calibri" panose="020F0502020204030204" pitchFamily="34" charset="0"/>
                  <a:ea typeface="Calibri" panose="020F0502020204030204" pitchFamily="34" charset="0"/>
                  <a:cs typeface="Arial" panose="020B0604020202020204" pitchFamily="34" charset="0"/>
                </a:rPr>
                <a:t>πρακτικά μηδενικό)</a:t>
              </a:r>
              <a:endParaRPr lang="el-GR" dirty="0"/>
            </a:p>
          </p:txBody>
        </p:sp>
        <p:sp>
          <p:nvSpPr>
            <p:cNvPr id="453" name="Ορθογώνιο: Στρογγύλεμα γωνιών 452">
              <a:extLst>
                <a:ext uri="{FF2B5EF4-FFF2-40B4-BE49-F238E27FC236}">
                  <a16:creationId xmlns:a16="http://schemas.microsoft.com/office/drawing/2014/main" id="{2C5216DB-63CB-C8C2-5FFF-3E71ECF94F91}"/>
                </a:ext>
              </a:extLst>
            </p:cNvPr>
            <p:cNvSpPr/>
            <p:nvPr/>
          </p:nvSpPr>
          <p:spPr>
            <a:xfrm>
              <a:off x="56501971" y="26855981"/>
              <a:ext cx="9040018" cy="63504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Για απελευθέρωση &lt;20%</a:t>
              </a:r>
              <a:r>
                <a:rPr lang="el-GR" dirty="0"/>
                <a:t>: 10</a:t>
              </a:r>
              <a:r>
                <a:rPr lang="el-GR"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C</a:t>
              </a:r>
              <a:r>
                <a:rPr lang="el-GR" dirty="0">
                  <a:latin typeface="Calibri" panose="020F0502020204030204" pitchFamily="34" charset="0"/>
                  <a:ea typeface="Calibri" panose="020F0502020204030204" pitchFamily="34" charset="0"/>
                  <a:cs typeface="Arial" panose="020B0604020202020204" pitchFamily="34" charset="0"/>
                </a:rPr>
                <a:t>,</a:t>
              </a:r>
              <a:r>
                <a:rPr lang="en-US" sz="1800" dirty="0">
                  <a:effectLst/>
                  <a:latin typeface="Calibri" panose="020F0502020204030204" pitchFamily="34" charset="0"/>
                  <a:ea typeface="Calibri" panose="020F0502020204030204" pitchFamily="34" charset="0"/>
                  <a:cs typeface="Arial" panose="020B0604020202020204" pitchFamily="34" charset="0"/>
                </a:rPr>
                <a:t>RH 95.96% </a:t>
              </a:r>
              <a:r>
                <a:rPr lang="el-GR" sz="1800" dirty="0">
                  <a:effectLst/>
                  <a:latin typeface="Calibri" panose="020F0502020204030204" pitchFamily="34" charset="0"/>
                  <a:ea typeface="Calibri" panose="020F0502020204030204" pitchFamily="34" charset="0"/>
                  <a:cs typeface="Arial" panose="020B0604020202020204" pitchFamily="34" charset="0"/>
                </a:rPr>
                <a:t>και 98.18% </a:t>
              </a:r>
              <a:r>
                <a:rPr lang="el-GR" dirty="0"/>
                <a:t>για διάστημα ≥30 ημερών</a:t>
              </a:r>
            </a:p>
          </p:txBody>
        </p:sp>
        <p:pic>
          <p:nvPicPr>
            <p:cNvPr id="454" name="Εικόνα 453">
              <a:extLst>
                <a:ext uri="{FF2B5EF4-FFF2-40B4-BE49-F238E27FC236}">
                  <a16:creationId xmlns:a16="http://schemas.microsoft.com/office/drawing/2014/main" id="{7DF583FD-23E9-CF0E-584D-A5B767E1C6C6}"/>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57346322" y="22394991"/>
              <a:ext cx="7351316" cy="3654014"/>
            </a:xfrm>
            <a:prstGeom prst="rect">
              <a:avLst/>
            </a:prstGeom>
          </p:spPr>
        </p:pic>
        <p:sp>
          <p:nvSpPr>
            <p:cNvPr id="455" name="TextBox 454">
              <a:extLst>
                <a:ext uri="{FF2B5EF4-FFF2-40B4-BE49-F238E27FC236}">
                  <a16:creationId xmlns:a16="http://schemas.microsoft.com/office/drawing/2014/main" id="{FEB13CD6-4509-7B66-86DF-DD6D563FFFCB}"/>
                </a:ext>
              </a:extLst>
            </p:cNvPr>
            <p:cNvSpPr txBox="1"/>
            <p:nvPr/>
          </p:nvSpPr>
          <p:spPr>
            <a:xfrm>
              <a:off x="54837098" y="21406507"/>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30</a:t>
              </a:r>
            </a:p>
          </p:txBody>
        </p:sp>
        <p:cxnSp>
          <p:nvCxnSpPr>
            <p:cNvPr id="456" name="Ευθεία γραμμή σύνδεσης 455">
              <a:extLst>
                <a:ext uri="{FF2B5EF4-FFF2-40B4-BE49-F238E27FC236}">
                  <a16:creationId xmlns:a16="http://schemas.microsoft.com/office/drawing/2014/main" id="{8BF593B7-178B-A027-EBC2-70B73E2AA3CF}"/>
                </a:ext>
              </a:extLst>
            </p:cNvPr>
            <p:cNvCxnSpPr>
              <a:cxnSpLocks/>
            </p:cNvCxnSpPr>
            <p:nvPr/>
          </p:nvCxnSpPr>
          <p:spPr>
            <a:xfrm>
              <a:off x="57942866" y="23324070"/>
              <a:ext cx="6551271" cy="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457" name="TextBox 456">
              <a:extLst>
                <a:ext uri="{FF2B5EF4-FFF2-40B4-BE49-F238E27FC236}">
                  <a16:creationId xmlns:a16="http://schemas.microsoft.com/office/drawing/2014/main" id="{19054AD6-BBB0-BFC6-BA1E-333E7D3BFE8D}"/>
                </a:ext>
              </a:extLst>
            </p:cNvPr>
            <p:cNvSpPr txBox="1"/>
            <p:nvPr/>
          </p:nvSpPr>
          <p:spPr>
            <a:xfrm>
              <a:off x="57942866" y="23016439"/>
              <a:ext cx="652408" cy="369332"/>
            </a:xfrm>
            <a:prstGeom prst="rect">
              <a:avLst/>
            </a:prstGeom>
            <a:noFill/>
          </p:spPr>
          <p:txBody>
            <a:bodyPr wrap="square" rtlCol="0">
              <a:spAutoFit/>
            </a:bodyPr>
            <a:lstStyle/>
            <a:p>
              <a:r>
                <a:rPr lang="el-GR" dirty="0">
                  <a:solidFill>
                    <a:srgbClr val="FF0000"/>
                  </a:solidFill>
                </a:rPr>
                <a:t>80%</a:t>
              </a:r>
            </a:p>
          </p:txBody>
        </p:sp>
      </p:grpSp>
    </p:spTree>
    <p:extLst>
      <p:ext uri="{BB962C8B-B14F-4D97-AF65-F5344CB8AC3E}">
        <p14:creationId xmlns:p14="http://schemas.microsoft.com/office/powerpoint/2010/main" val="17501726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CDE3B3E0-3094-6C3E-67DF-9569FA0D25F6}"/>
            </a:ext>
          </a:extLst>
        </p:cNvPr>
        <p:cNvGrpSpPr/>
        <p:nvPr/>
      </p:nvGrpSpPr>
      <p:grpSpPr>
        <a:xfrm>
          <a:off x="0" y="0"/>
          <a:ext cx="0" cy="0"/>
          <a:chOff x="0" y="0"/>
          <a:chExt cx="0" cy="0"/>
        </a:xfrm>
      </p:grpSpPr>
      <p:pic>
        <p:nvPicPr>
          <p:cNvPr id="2" name="Εικόνα 1" descr="Εικόνα που περιέχει πράσινο, μοτίβο&#10;&#10;Περιγραφή που δημιουργήθηκε αυτόματα">
            <a:extLst>
              <a:ext uri="{FF2B5EF4-FFF2-40B4-BE49-F238E27FC236}">
                <a16:creationId xmlns:a16="http://schemas.microsoft.com/office/drawing/2014/main" id="{D0486281-E5DF-FBFE-82AC-094AF41C4A6B}"/>
              </a:ext>
            </a:extLst>
          </p:cNvPr>
          <p:cNvPicPr>
            <a:picLocks noChangeAspect="1"/>
          </p:cNvPicPr>
          <p:nvPr/>
        </p:nvPicPr>
        <p:blipFill>
          <a:blip r:embed="rId3" cstate="print">
            <a:alphaModFix amt="40000"/>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ln>
            <a:noFill/>
          </a:ln>
        </p:spPr>
      </p:pic>
      <p:sp>
        <p:nvSpPr>
          <p:cNvPr id="4" name="TextBox 3">
            <a:extLst>
              <a:ext uri="{FF2B5EF4-FFF2-40B4-BE49-F238E27FC236}">
                <a16:creationId xmlns:a16="http://schemas.microsoft.com/office/drawing/2014/main" id="{82CC8C07-56F7-ACD2-DBE0-BCA1CF12FB57}"/>
              </a:ext>
            </a:extLst>
          </p:cNvPr>
          <p:cNvSpPr txBox="1"/>
          <p:nvPr/>
        </p:nvSpPr>
        <p:spPr>
          <a:xfrm>
            <a:off x="-491490" y="-208067"/>
            <a:ext cx="1317498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Αποτελέσματα</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3" name="Ομάδα 2">
            <a:extLst>
              <a:ext uri="{FF2B5EF4-FFF2-40B4-BE49-F238E27FC236}">
                <a16:creationId xmlns:a16="http://schemas.microsoft.com/office/drawing/2014/main" id="{9EFC887F-46F7-D8C9-A5AB-6A939CC901DB}"/>
              </a:ext>
            </a:extLst>
          </p:cNvPr>
          <p:cNvGrpSpPr/>
          <p:nvPr/>
        </p:nvGrpSpPr>
        <p:grpSpPr>
          <a:xfrm>
            <a:off x="8861" y="1"/>
            <a:ext cx="12197366" cy="6857999"/>
            <a:chOff x="38938200" y="3535128"/>
            <a:chExt cx="12197366" cy="6857999"/>
          </a:xfrm>
        </p:grpSpPr>
        <p:grpSp>
          <p:nvGrpSpPr>
            <p:cNvPr id="5" name="Ομάδα 4">
              <a:extLst>
                <a:ext uri="{FF2B5EF4-FFF2-40B4-BE49-F238E27FC236}">
                  <a16:creationId xmlns:a16="http://schemas.microsoft.com/office/drawing/2014/main" id="{B729C0AF-FE57-4B3D-D84C-CF5502026785}"/>
                </a:ext>
              </a:extLst>
            </p:cNvPr>
            <p:cNvGrpSpPr/>
            <p:nvPr/>
          </p:nvGrpSpPr>
          <p:grpSpPr>
            <a:xfrm>
              <a:off x="38938200" y="3535128"/>
              <a:ext cx="12197366" cy="6857999"/>
              <a:chOff x="12647813" y="14315369"/>
              <a:chExt cx="12197366" cy="6857999"/>
            </a:xfrm>
          </p:grpSpPr>
          <p:sp>
            <p:nvSpPr>
              <p:cNvPr id="18" name="Ορθογώνιο 17">
                <a:extLst>
                  <a:ext uri="{FF2B5EF4-FFF2-40B4-BE49-F238E27FC236}">
                    <a16:creationId xmlns:a16="http://schemas.microsoft.com/office/drawing/2014/main" id="{E5ED8554-FB2B-992D-3D71-57FC80ED9A82}"/>
                  </a:ext>
                </a:extLst>
              </p:cNvPr>
              <p:cNvSpPr/>
              <p:nvPr/>
            </p:nvSpPr>
            <p:spPr>
              <a:xfrm>
                <a:off x="12647813" y="14915621"/>
                <a:ext cx="12192000" cy="6257747"/>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9" name="TextBox 18">
                <a:extLst>
                  <a:ext uri="{FF2B5EF4-FFF2-40B4-BE49-F238E27FC236}">
                    <a16:creationId xmlns:a16="http://schemas.microsoft.com/office/drawing/2014/main" id="{771FD6F8-30B4-EE1E-D68E-C36B4894744F}"/>
                  </a:ext>
                </a:extLst>
              </p:cNvPr>
              <p:cNvSpPr txBox="1"/>
              <p:nvPr/>
            </p:nvSpPr>
            <p:spPr>
              <a:xfrm>
                <a:off x="12653179" y="15017608"/>
                <a:ext cx="12192000" cy="707886"/>
              </a:xfrm>
              <a:prstGeom prst="rect">
                <a:avLst/>
              </a:prstGeom>
              <a:solidFill>
                <a:srgbClr val="A4CE88"/>
              </a:solidFill>
            </p:spPr>
            <p:txBody>
              <a:bodyPr wrap="square" rtlCol="0">
                <a:spAutoFit/>
              </a:bodyPr>
              <a:lstStyle/>
              <a:p>
                <a:pPr algn="ctr"/>
                <a:r>
                  <a:rPr lang="el-GR" sz="4000" i="1" dirty="0">
                    <a:solidFill>
                      <a:schemeClr val="accent4">
                        <a:lumMod val="75000"/>
                      </a:schemeClr>
                    </a:solidFill>
                    <a:latin typeface="Calibri" panose="020F0502020204030204"/>
                  </a:rPr>
                  <a:t>4 Αξιοποίησης ΚΥΕ</a:t>
                </a:r>
              </a:p>
            </p:txBody>
          </p:sp>
          <p:sp>
            <p:nvSpPr>
              <p:cNvPr id="20" name="Ορθογώνιο 19">
                <a:extLst>
                  <a:ext uri="{FF2B5EF4-FFF2-40B4-BE49-F238E27FC236}">
                    <a16:creationId xmlns:a16="http://schemas.microsoft.com/office/drawing/2014/main" id="{26A02816-BB10-7E3D-1706-6829430765E0}"/>
                  </a:ext>
                </a:extLst>
              </p:cNvPr>
              <p:cNvSpPr/>
              <p:nvPr/>
            </p:nvSpPr>
            <p:spPr>
              <a:xfrm>
                <a:off x="13936906" y="14315369"/>
                <a:ext cx="1407648" cy="610326"/>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solidFill>
                      <a:schemeClr val="accent4">
                        <a:lumMod val="75000"/>
                      </a:schemeClr>
                    </a:solidFill>
                    <a:latin typeface="Calibri" panose="020F0502020204030204"/>
                  </a:rPr>
                  <a:t>Β</a:t>
                </a:r>
              </a:p>
            </p:txBody>
          </p:sp>
        </p:grpSp>
        <p:sp>
          <p:nvSpPr>
            <p:cNvPr id="6" name="TextBox 5">
              <a:extLst>
                <a:ext uri="{FF2B5EF4-FFF2-40B4-BE49-F238E27FC236}">
                  <a16:creationId xmlns:a16="http://schemas.microsoft.com/office/drawing/2014/main" id="{CD44D82D-FB48-55BC-0FB8-5D2CA96F290E}"/>
                </a:ext>
              </a:extLst>
            </p:cNvPr>
            <p:cNvSpPr txBox="1"/>
            <p:nvPr/>
          </p:nvSpPr>
          <p:spPr>
            <a:xfrm>
              <a:off x="38938200" y="4126049"/>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32</a:t>
              </a:r>
            </a:p>
          </p:txBody>
        </p:sp>
        <p:sp>
          <p:nvSpPr>
            <p:cNvPr id="7" name="TextBox 6">
              <a:extLst>
                <a:ext uri="{FF2B5EF4-FFF2-40B4-BE49-F238E27FC236}">
                  <a16:creationId xmlns:a16="http://schemas.microsoft.com/office/drawing/2014/main" id="{2D3413D5-025F-75C8-1EB5-AC5F4F84B2DE}"/>
                </a:ext>
              </a:extLst>
            </p:cNvPr>
            <p:cNvSpPr txBox="1"/>
            <p:nvPr/>
          </p:nvSpPr>
          <p:spPr>
            <a:xfrm>
              <a:off x="39374693" y="4804440"/>
              <a:ext cx="5463340" cy="369332"/>
            </a:xfrm>
            <a:prstGeom prst="rect">
              <a:avLst/>
            </a:prstGeom>
            <a:noFill/>
          </p:spPr>
          <p:txBody>
            <a:bodyPr wrap="square" rtlCol="0">
              <a:spAutoFit/>
            </a:bodyPr>
            <a:lstStyle/>
            <a:p>
              <a:pPr algn="ctr"/>
              <a:r>
                <a:rPr lang="el-GR" b="1" u="sng" dirty="0"/>
                <a:t>Σύγκριση Βέλτιστων Καρβακρόλης</a:t>
              </a:r>
            </a:p>
          </p:txBody>
        </p:sp>
        <p:sp>
          <p:nvSpPr>
            <p:cNvPr id="8" name="TextBox 7">
              <a:extLst>
                <a:ext uri="{FF2B5EF4-FFF2-40B4-BE49-F238E27FC236}">
                  <a16:creationId xmlns:a16="http://schemas.microsoft.com/office/drawing/2014/main" id="{71FE7EB7-149E-4299-8AD8-BE42ED1BBA8A}"/>
                </a:ext>
              </a:extLst>
            </p:cNvPr>
            <p:cNvSpPr txBox="1"/>
            <p:nvPr/>
          </p:nvSpPr>
          <p:spPr>
            <a:xfrm>
              <a:off x="45367295" y="4804440"/>
              <a:ext cx="5463340" cy="369332"/>
            </a:xfrm>
            <a:prstGeom prst="rect">
              <a:avLst/>
            </a:prstGeom>
            <a:noFill/>
          </p:spPr>
          <p:txBody>
            <a:bodyPr wrap="square" rtlCol="0">
              <a:spAutoFit/>
            </a:bodyPr>
            <a:lstStyle/>
            <a:p>
              <a:pPr algn="ctr"/>
              <a:r>
                <a:rPr lang="el-GR" b="1" u="sng" dirty="0"/>
                <a:t>Σύγκριση Βέλτιστων Λυκοπενίου</a:t>
              </a:r>
            </a:p>
          </p:txBody>
        </p:sp>
        <p:sp>
          <p:nvSpPr>
            <p:cNvPr id="9" name="Ορθογώνιο: Στρογγύλεμα γωνιών 8">
              <a:extLst>
                <a:ext uri="{FF2B5EF4-FFF2-40B4-BE49-F238E27FC236}">
                  <a16:creationId xmlns:a16="http://schemas.microsoft.com/office/drawing/2014/main" id="{56F91A68-0345-C4D5-8E95-FB7BACD60AFD}"/>
                </a:ext>
              </a:extLst>
            </p:cNvPr>
            <p:cNvSpPr/>
            <p:nvPr/>
          </p:nvSpPr>
          <p:spPr>
            <a:xfrm>
              <a:off x="40700560" y="8564431"/>
              <a:ext cx="9333471" cy="63560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Φορτίο</a:t>
              </a:r>
              <a:r>
                <a:rPr lang="el-GR" dirty="0"/>
                <a:t>: 37.36%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a:t>
              </a:r>
              <a:r>
                <a:rPr lang="el-GR" sz="1800" dirty="0">
                  <a:effectLst/>
                  <a:latin typeface="Calibri" panose="020F0502020204030204" pitchFamily="34" charset="0"/>
                  <a:ea typeface="Calibri" panose="020F0502020204030204" pitchFamily="34" charset="0"/>
                  <a:cs typeface="Arial" panose="020B0604020202020204" pitchFamily="34" charset="0"/>
                </a:rPr>
                <a:t> 24.36%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dirty="0"/>
                <a:t>41.95%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a:t>
              </a:r>
              <a:r>
                <a:rPr lang="el-GR" sz="1800" dirty="0">
                  <a:effectLst/>
                  <a:latin typeface="Calibri" panose="020F0502020204030204" pitchFamily="34" charset="0"/>
                  <a:ea typeface="Calibri" panose="020F0502020204030204" pitchFamily="34" charset="0"/>
                  <a:cs typeface="Arial" panose="020B0604020202020204" pitchFamily="34" charset="0"/>
                </a:rPr>
                <a:t> 34.30%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p:txBody>
        </p:sp>
        <p:sp>
          <p:nvSpPr>
            <p:cNvPr id="10" name="Ορθογώνιο: Στρογγύλεμα γωνιών 9">
              <a:extLst>
                <a:ext uri="{FF2B5EF4-FFF2-40B4-BE49-F238E27FC236}">
                  <a16:creationId xmlns:a16="http://schemas.microsoft.com/office/drawing/2014/main" id="{845FA9A3-C1BC-6FD7-E52E-9F1EACC09408}"/>
                </a:ext>
              </a:extLst>
            </p:cNvPr>
            <p:cNvSpPr/>
            <p:nvPr/>
          </p:nvSpPr>
          <p:spPr>
            <a:xfrm>
              <a:off x="40700560" y="9302199"/>
              <a:ext cx="9333471" cy="640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Φορτίο</a:t>
              </a:r>
              <a:r>
                <a:rPr lang="el-GR" dirty="0"/>
                <a:t>: 70.39%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 </a:t>
              </a:r>
              <a:r>
                <a:rPr lang="el-GR" sz="1800" dirty="0">
                  <a:effectLst/>
                  <a:latin typeface="Calibri" panose="020F0502020204030204" pitchFamily="34" charset="0"/>
                  <a:ea typeface="Calibri" panose="020F0502020204030204" pitchFamily="34" charset="0"/>
                  <a:cs typeface="Arial" panose="020B0604020202020204" pitchFamily="34" charset="0"/>
                </a:rPr>
                <a:t>63.20%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dirty="0"/>
                <a:t>30.88% μείωση</a:t>
              </a:r>
              <a:r>
                <a:rPr lang="en-US" dirty="0"/>
                <a:t> vs </a:t>
              </a:r>
              <a:r>
                <a:rPr lang="el-GR" dirty="0"/>
                <a:t>βέλτιστων</a:t>
              </a:r>
              <a:r>
                <a:rPr lang="el-GR" dirty="0">
                  <a:latin typeface="Calibri" panose="020F0502020204030204" pitchFamily="34" charset="0"/>
                  <a:ea typeface="Calibri" panose="020F0502020204030204" pitchFamily="34" charset="0"/>
                  <a:cs typeface="Arial" panose="020B0604020202020204" pitchFamily="34" charset="0"/>
                </a:rPr>
                <a:t> και </a:t>
              </a:r>
              <a:r>
                <a:rPr lang="el-GR" sz="1800" dirty="0">
                  <a:effectLst/>
                  <a:latin typeface="Calibri" panose="020F0502020204030204" pitchFamily="34" charset="0"/>
                  <a:ea typeface="Calibri" panose="020F0502020204030204" pitchFamily="34" charset="0"/>
                  <a:cs typeface="Arial" panose="020B0604020202020204" pitchFamily="34" charset="0"/>
                </a:rPr>
                <a:t>15.56%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μη εκχυλισμένων</a:t>
              </a:r>
            </a:p>
          </p:txBody>
        </p:sp>
        <p:sp>
          <p:nvSpPr>
            <p:cNvPr id="11" name="TextBox 10">
              <a:extLst>
                <a:ext uri="{FF2B5EF4-FFF2-40B4-BE49-F238E27FC236}">
                  <a16:creationId xmlns:a16="http://schemas.microsoft.com/office/drawing/2014/main" id="{1F48C4A4-E819-F236-FCBA-513FF4519D6E}"/>
                </a:ext>
              </a:extLst>
            </p:cNvPr>
            <p:cNvSpPr txBox="1"/>
            <p:nvPr/>
          </p:nvSpPr>
          <p:spPr>
            <a:xfrm>
              <a:off x="39385579" y="7331995"/>
              <a:ext cx="11481359" cy="1200329"/>
            </a:xfrm>
            <a:prstGeom prst="rect">
              <a:avLst/>
            </a:prstGeom>
            <a:noFill/>
          </p:spPr>
          <p:txBody>
            <a:bodyPr wrap="square" rtlCol="0">
              <a:spAutoFit/>
            </a:bodyPr>
            <a:lstStyle/>
            <a:p>
              <a:pPr marL="285750" indent="-285750">
                <a:buFont typeface="Arial" panose="020B0604020202020204" pitchFamily="34" charset="0"/>
                <a:buChar char="•"/>
              </a:pPr>
              <a:r>
                <a:rPr lang="el-GR" dirty="0"/>
                <a:t>Στην περίπτωση της καρβακρόλης χαμηλή πτωτική τάση για τις διαφορετικές συνθήκες και χαμηλό ποσοστό μείωσης φορτίου σε σχέση με βέλτιστα </a:t>
              </a:r>
            </a:p>
            <a:p>
              <a:pPr marL="285750" indent="-285750">
                <a:buFont typeface="Arial" panose="020B0604020202020204" pitchFamily="34" charset="0"/>
                <a:buChar char="•"/>
              </a:pPr>
              <a:r>
                <a:rPr lang="el-GR" dirty="0"/>
                <a:t>Το χαμηλό φορτίο του λυκοπενίου δεν εμποδίζει την εφαρμογή των καψουλών, καθώς συχνά συναντάται σε χαμηλές συγκεντρώσεις στα τρόφιμα.</a:t>
              </a:r>
            </a:p>
          </p:txBody>
        </p:sp>
        <p:grpSp>
          <p:nvGrpSpPr>
            <p:cNvPr id="12" name="Ομάδα 11">
              <a:extLst>
                <a:ext uri="{FF2B5EF4-FFF2-40B4-BE49-F238E27FC236}">
                  <a16:creationId xmlns:a16="http://schemas.microsoft.com/office/drawing/2014/main" id="{3CC160C7-2EEE-9CEA-E6AB-6EFA9207E290}"/>
                </a:ext>
              </a:extLst>
            </p:cNvPr>
            <p:cNvGrpSpPr/>
            <p:nvPr/>
          </p:nvGrpSpPr>
          <p:grpSpPr>
            <a:xfrm>
              <a:off x="45083895" y="5129485"/>
              <a:ext cx="6030140" cy="2074960"/>
              <a:chOff x="45511712" y="5077987"/>
              <a:chExt cx="6030140" cy="2074960"/>
            </a:xfrm>
          </p:grpSpPr>
          <p:pic>
            <p:nvPicPr>
              <p:cNvPr id="16" name="Εικόνα 15">
                <a:extLst>
                  <a:ext uri="{FF2B5EF4-FFF2-40B4-BE49-F238E27FC236}">
                    <a16:creationId xmlns:a16="http://schemas.microsoft.com/office/drawing/2014/main" id="{B9C77276-A714-F452-83CA-053CF3E83E16}"/>
                  </a:ext>
                </a:extLst>
              </p:cNvPr>
              <p:cNvPicPr>
                <a:picLocks noChangeAspect="1"/>
              </p:cNvPicPr>
              <p:nvPr/>
            </p:nvPicPr>
            <p:blipFill>
              <a:blip r:embed="rId4"/>
              <a:stretch>
                <a:fillRect/>
              </a:stretch>
            </p:blipFill>
            <p:spPr>
              <a:xfrm>
                <a:off x="45511712" y="5077987"/>
                <a:ext cx="3015070" cy="2074960"/>
              </a:xfrm>
              <a:prstGeom prst="rect">
                <a:avLst/>
              </a:prstGeom>
            </p:spPr>
          </p:pic>
          <p:pic>
            <p:nvPicPr>
              <p:cNvPr id="17" name="Εικόνα 16">
                <a:extLst>
                  <a:ext uri="{FF2B5EF4-FFF2-40B4-BE49-F238E27FC236}">
                    <a16:creationId xmlns:a16="http://schemas.microsoft.com/office/drawing/2014/main" id="{CEA492E9-F71D-C93A-27A6-112684F9CFB3}"/>
                  </a:ext>
                </a:extLst>
              </p:cNvPr>
              <p:cNvPicPr>
                <a:picLocks noChangeAspect="1"/>
              </p:cNvPicPr>
              <p:nvPr/>
            </p:nvPicPr>
            <p:blipFill>
              <a:blip r:embed="rId5"/>
              <a:stretch>
                <a:fillRect/>
              </a:stretch>
            </p:blipFill>
            <p:spPr>
              <a:xfrm>
                <a:off x="48526782" y="5077987"/>
                <a:ext cx="3015070" cy="2071829"/>
              </a:xfrm>
              <a:prstGeom prst="rect">
                <a:avLst/>
              </a:prstGeom>
            </p:spPr>
          </p:pic>
        </p:grpSp>
        <p:grpSp>
          <p:nvGrpSpPr>
            <p:cNvPr id="13" name="Ομάδα 12">
              <a:extLst>
                <a:ext uri="{FF2B5EF4-FFF2-40B4-BE49-F238E27FC236}">
                  <a16:creationId xmlns:a16="http://schemas.microsoft.com/office/drawing/2014/main" id="{D8092394-FF00-EAE3-5C4F-E6BB0FB08870}"/>
                </a:ext>
              </a:extLst>
            </p:cNvPr>
            <p:cNvGrpSpPr/>
            <p:nvPr/>
          </p:nvGrpSpPr>
          <p:grpSpPr>
            <a:xfrm>
              <a:off x="38968729" y="5125326"/>
              <a:ext cx="6030142" cy="2083279"/>
              <a:chOff x="38968729" y="5125326"/>
              <a:chExt cx="6030142" cy="2083279"/>
            </a:xfrm>
          </p:grpSpPr>
          <p:pic>
            <p:nvPicPr>
              <p:cNvPr id="14" name="Εικόνα 13">
                <a:extLst>
                  <a:ext uri="{FF2B5EF4-FFF2-40B4-BE49-F238E27FC236}">
                    <a16:creationId xmlns:a16="http://schemas.microsoft.com/office/drawing/2014/main" id="{886DB0F3-58A4-06E0-BCF5-276E6E149E63}"/>
                  </a:ext>
                </a:extLst>
              </p:cNvPr>
              <p:cNvPicPr>
                <a:picLocks noChangeAspect="1"/>
              </p:cNvPicPr>
              <p:nvPr/>
            </p:nvPicPr>
            <p:blipFill>
              <a:blip r:embed="rId6"/>
              <a:stretch>
                <a:fillRect/>
              </a:stretch>
            </p:blipFill>
            <p:spPr>
              <a:xfrm>
                <a:off x="38968729" y="5125326"/>
                <a:ext cx="3015071" cy="2083279"/>
              </a:xfrm>
              <a:prstGeom prst="rect">
                <a:avLst/>
              </a:prstGeom>
            </p:spPr>
          </p:pic>
          <p:pic>
            <p:nvPicPr>
              <p:cNvPr id="15" name="Εικόνα 14">
                <a:extLst>
                  <a:ext uri="{FF2B5EF4-FFF2-40B4-BE49-F238E27FC236}">
                    <a16:creationId xmlns:a16="http://schemas.microsoft.com/office/drawing/2014/main" id="{77958A60-4F42-B6A2-9901-1B32F6066C95}"/>
                  </a:ext>
                </a:extLst>
              </p:cNvPr>
              <p:cNvPicPr>
                <a:picLocks noChangeAspect="1"/>
              </p:cNvPicPr>
              <p:nvPr/>
            </p:nvPicPr>
            <p:blipFill>
              <a:blip r:embed="rId7"/>
              <a:stretch>
                <a:fillRect/>
              </a:stretch>
            </p:blipFill>
            <p:spPr>
              <a:xfrm>
                <a:off x="41983801" y="5125326"/>
                <a:ext cx="3015070" cy="2076847"/>
              </a:xfrm>
              <a:prstGeom prst="rect">
                <a:avLst/>
              </a:prstGeom>
            </p:spPr>
          </p:pic>
        </p:grpSp>
      </p:grpSp>
      <p:grpSp>
        <p:nvGrpSpPr>
          <p:cNvPr id="21" name="Ομάδα 20">
            <a:extLst>
              <a:ext uri="{FF2B5EF4-FFF2-40B4-BE49-F238E27FC236}">
                <a16:creationId xmlns:a16="http://schemas.microsoft.com/office/drawing/2014/main" id="{21813C8B-750C-12F2-93F0-881B4985882F}"/>
              </a:ext>
            </a:extLst>
          </p:cNvPr>
          <p:cNvGrpSpPr/>
          <p:nvPr/>
        </p:nvGrpSpPr>
        <p:grpSpPr>
          <a:xfrm>
            <a:off x="-12174458" y="0"/>
            <a:ext cx="12197366" cy="6858000"/>
            <a:chOff x="26451062" y="3537500"/>
            <a:chExt cx="12197366" cy="6858000"/>
          </a:xfrm>
        </p:grpSpPr>
        <p:grpSp>
          <p:nvGrpSpPr>
            <p:cNvPr id="22" name="Ομάδα 21">
              <a:extLst>
                <a:ext uri="{FF2B5EF4-FFF2-40B4-BE49-F238E27FC236}">
                  <a16:creationId xmlns:a16="http://schemas.microsoft.com/office/drawing/2014/main" id="{7567E60F-7652-54DA-13BF-309A430A35C1}"/>
                </a:ext>
              </a:extLst>
            </p:cNvPr>
            <p:cNvGrpSpPr/>
            <p:nvPr/>
          </p:nvGrpSpPr>
          <p:grpSpPr>
            <a:xfrm>
              <a:off x="26451062" y="3537500"/>
              <a:ext cx="12197366" cy="6858000"/>
              <a:chOff x="12647813" y="14315368"/>
              <a:chExt cx="12197366" cy="6858000"/>
            </a:xfrm>
          </p:grpSpPr>
          <p:sp>
            <p:nvSpPr>
              <p:cNvPr id="35" name="Ορθογώνιο 34">
                <a:extLst>
                  <a:ext uri="{FF2B5EF4-FFF2-40B4-BE49-F238E27FC236}">
                    <a16:creationId xmlns:a16="http://schemas.microsoft.com/office/drawing/2014/main" id="{61DCB63F-4E10-AE00-3759-8F471EFC3B5E}"/>
                  </a:ext>
                </a:extLst>
              </p:cNvPr>
              <p:cNvSpPr/>
              <p:nvPr/>
            </p:nvSpPr>
            <p:spPr>
              <a:xfrm>
                <a:off x="12647813" y="14915621"/>
                <a:ext cx="12192000" cy="6257747"/>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8" name="TextBox 57">
                <a:extLst>
                  <a:ext uri="{FF2B5EF4-FFF2-40B4-BE49-F238E27FC236}">
                    <a16:creationId xmlns:a16="http://schemas.microsoft.com/office/drawing/2014/main" id="{68478540-FF0F-D8A9-F50E-E7A278E91455}"/>
                  </a:ext>
                </a:extLst>
              </p:cNvPr>
              <p:cNvSpPr txBox="1"/>
              <p:nvPr/>
            </p:nvSpPr>
            <p:spPr>
              <a:xfrm>
                <a:off x="12653179" y="15017608"/>
                <a:ext cx="12192000" cy="707886"/>
              </a:xfrm>
              <a:prstGeom prst="rect">
                <a:avLst/>
              </a:prstGeom>
              <a:solidFill>
                <a:srgbClr val="A4CE88"/>
              </a:solidFill>
            </p:spPr>
            <p:txBody>
              <a:bodyPr wrap="square" rtlCol="0">
                <a:spAutoFit/>
              </a:bodyPr>
              <a:lstStyle/>
              <a:p>
                <a:pPr algn="ctr"/>
                <a:r>
                  <a:rPr lang="el-GR" sz="4000" i="1" dirty="0">
                    <a:solidFill>
                      <a:schemeClr val="accent4">
                        <a:lumMod val="75000"/>
                      </a:schemeClr>
                    </a:solidFill>
                    <a:latin typeface="Calibri" panose="020F0502020204030204"/>
                  </a:rPr>
                  <a:t>4 Αξιοποίησης ΚΥΕ</a:t>
                </a:r>
              </a:p>
            </p:txBody>
          </p:sp>
          <p:sp>
            <p:nvSpPr>
              <p:cNvPr id="59" name="Ορθογώνιο 58">
                <a:extLst>
                  <a:ext uri="{FF2B5EF4-FFF2-40B4-BE49-F238E27FC236}">
                    <a16:creationId xmlns:a16="http://schemas.microsoft.com/office/drawing/2014/main" id="{D848C4EF-8BAA-A948-1362-F36D25CA58CB}"/>
                  </a:ext>
                </a:extLst>
              </p:cNvPr>
              <p:cNvSpPr/>
              <p:nvPr/>
            </p:nvSpPr>
            <p:spPr>
              <a:xfrm>
                <a:off x="12647813" y="14315368"/>
                <a:ext cx="1407648" cy="607953"/>
              </a:xfrm>
              <a:prstGeom prst="rect">
                <a:avLst/>
              </a:prstGeom>
              <a:solidFill>
                <a:srgbClr val="A4CE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4000" i="1" dirty="0">
                    <a:solidFill>
                      <a:schemeClr val="accent4">
                        <a:lumMod val="75000"/>
                      </a:schemeClr>
                    </a:solidFill>
                    <a:latin typeface="Calibri" panose="020F0502020204030204"/>
                  </a:rPr>
                  <a:t>Α</a:t>
                </a:r>
              </a:p>
            </p:txBody>
          </p:sp>
        </p:grpSp>
        <p:sp>
          <p:nvSpPr>
            <p:cNvPr id="23" name="TextBox 22">
              <a:extLst>
                <a:ext uri="{FF2B5EF4-FFF2-40B4-BE49-F238E27FC236}">
                  <a16:creationId xmlns:a16="http://schemas.microsoft.com/office/drawing/2014/main" id="{5C97180D-4CF8-2ECC-0241-B75F0730AE44}"/>
                </a:ext>
              </a:extLst>
            </p:cNvPr>
            <p:cNvSpPr txBox="1"/>
            <p:nvPr/>
          </p:nvSpPr>
          <p:spPr>
            <a:xfrm>
              <a:off x="26451062" y="4128422"/>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i="0" u="none" strike="noStrike" kern="1200" cap="none" spc="0" normalizeH="0" baseline="0" noProof="0" dirty="0">
                  <a:ln>
                    <a:noFill/>
                  </a:ln>
                  <a:solidFill>
                    <a:prstClr val="black"/>
                  </a:solidFill>
                  <a:effectLst/>
                  <a:uLnTx/>
                  <a:uFillTx/>
                  <a:latin typeface="Calibri" panose="020F0502020204030204"/>
                  <a:ea typeface="+mn-ea"/>
                  <a:cs typeface="+mn-cs"/>
                </a:rPr>
                <a:t>31</a:t>
              </a:r>
            </a:p>
          </p:txBody>
        </p:sp>
        <p:sp>
          <p:nvSpPr>
            <p:cNvPr id="24" name="TextBox 23">
              <a:extLst>
                <a:ext uri="{FF2B5EF4-FFF2-40B4-BE49-F238E27FC236}">
                  <a16:creationId xmlns:a16="http://schemas.microsoft.com/office/drawing/2014/main" id="{2ED58A21-80A3-8405-4599-4F4220E3BF31}"/>
                </a:ext>
              </a:extLst>
            </p:cNvPr>
            <p:cNvSpPr txBox="1"/>
            <p:nvPr/>
          </p:nvSpPr>
          <p:spPr>
            <a:xfrm>
              <a:off x="26791117" y="4769057"/>
              <a:ext cx="5463340" cy="369332"/>
            </a:xfrm>
            <a:prstGeom prst="rect">
              <a:avLst/>
            </a:prstGeom>
            <a:noFill/>
          </p:spPr>
          <p:txBody>
            <a:bodyPr wrap="square" rtlCol="0">
              <a:spAutoFit/>
            </a:bodyPr>
            <a:lstStyle/>
            <a:p>
              <a:pPr algn="ctr"/>
              <a:r>
                <a:rPr lang="el-GR" b="1" u="sng" dirty="0"/>
                <a:t>Καρβακρόλη</a:t>
              </a:r>
            </a:p>
          </p:txBody>
        </p:sp>
        <p:sp>
          <p:nvSpPr>
            <p:cNvPr id="25" name="TextBox 24">
              <a:extLst>
                <a:ext uri="{FF2B5EF4-FFF2-40B4-BE49-F238E27FC236}">
                  <a16:creationId xmlns:a16="http://schemas.microsoft.com/office/drawing/2014/main" id="{F71883D7-3653-915D-B441-E761FF692723}"/>
                </a:ext>
              </a:extLst>
            </p:cNvPr>
            <p:cNvSpPr txBox="1"/>
            <p:nvPr/>
          </p:nvSpPr>
          <p:spPr>
            <a:xfrm>
              <a:off x="32868583" y="4769057"/>
              <a:ext cx="5463340" cy="369332"/>
            </a:xfrm>
            <a:prstGeom prst="rect">
              <a:avLst/>
            </a:prstGeom>
            <a:noFill/>
          </p:spPr>
          <p:txBody>
            <a:bodyPr wrap="square" rtlCol="0">
              <a:spAutoFit/>
            </a:bodyPr>
            <a:lstStyle/>
            <a:p>
              <a:pPr algn="ctr"/>
              <a:r>
                <a:rPr lang="el-GR" b="1" u="sng" dirty="0"/>
                <a:t>Λυκοπένιο</a:t>
              </a:r>
            </a:p>
          </p:txBody>
        </p:sp>
        <p:sp>
          <p:nvSpPr>
            <p:cNvPr id="26" name="TextBox 25">
              <a:extLst>
                <a:ext uri="{FF2B5EF4-FFF2-40B4-BE49-F238E27FC236}">
                  <a16:creationId xmlns:a16="http://schemas.microsoft.com/office/drawing/2014/main" id="{AB565D81-DE33-8888-A747-E026F484126B}"/>
                </a:ext>
              </a:extLst>
            </p:cNvPr>
            <p:cNvSpPr txBox="1"/>
            <p:nvPr/>
          </p:nvSpPr>
          <p:spPr>
            <a:xfrm>
              <a:off x="26817439" y="7266626"/>
              <a:ext cx="10874037" cy="1200329"/>
            </a:xfrm>
            <a:prstGeom prst="rect">
              <a:avLst/>
            </a:prstGeom>
            <a:noFill/>
          </p:spPr>
          <p:txBody>
            <a:bodyPr wrap="square" rtlCol="0">
              <a:spAutoFit/>
            </a:bodyPr>
            <a:lstStyle/>
            <a:p>
              <a:pPr marL="285750" indent="-285750">
                <a:buFont typeface="Arial" panose="020B0604020202020204" pitchFamily="34" charset="0"/>
                <a:buChar char="•"/>
              </a:pPr>
              <a:r>
                <a:rPr lang="el-GR" dirty="0"/>
                <a:t>Αρχικά μία μικρή αύξηση και στη συνέχεια απότομη μείωση.</a:t>
              </a:r>
            </a:p>
            <a:p>
              <a:pPr marL="285750" indent="-285750">
                <a:buFont typeface="Arial" panose="020B0604020202020204" pitchFamily="34" charset="0"/>
                <a:buChar char="•"/>
              </a:pPr>
              <a:r>
                <a:rPr lang="el-GR" dirty="0"/>
                <a:t>Μη σημαντική αύξηση υποδηλώνει μικρή επιρροή της </a:t>
              </a:r>
              <a:r>
                <a:rPr lang="en-US" dirty="0"/>
                <a:t>HPH, </a:t>
              </a:r>
              <a:r>
                <a:rPr lang="el-GR" dirty="0"/>
                <a:t>λόγω ήδη έντονων συνθηκών εκχύλισης.</a:t>
              </a:r>
            </a:p>
            <a:p>
              <a:endParaRPr lang="el-GR" dirty="0"/>
            </a:p>
            <a:p>
              <a:r>
                <a:rPr lang="el-GR" dirty="0"/>
                <a:t>.</a:t>
              </a:r>
              <a:endParaRPr lang="en-US" dirty="0"/>
            </a:p>
          </p:txBody>
        </p:sp>
        <p:sp>
          <p:nvSpPr>
            <p:cNvPr id="27" name="Ορθογώνιο: Στρογγύλεμα γωνιών 26">
              <a:extLst>
                <a:ext uri="{FF2B5EF4-FFF2-40B4-BE49-F238E27FC236}">
                  <a16:creationId xmlns:a16="http://schemas.microsoft.com/office/drawing/2014/main" id="{AD7DF06D-E80D-9675-2D57-9EE5756A1FAF}"/>
                </a:ext>
              </a:extLst>
            </p:cNvPr>
            <p:cNvSpPr/>
            <p:nvPr/>
          </p:nvSpPr>
          <p:spPr>
            <a:xfrm>
              <a:off x="28201849" y="8035568"/>
              <a:ext cx="9333471" cy="63560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u="sng" dirty="0"/>
                <a:t>Φορτίο</a:t>
              </a:r>
              <a:r>
                <a:rPr lang="el-GR" dirty="0"/>
                <a:t>: </a:t>
              </a:r>
              <a:r>
                <a:rPr lang="el-GR" b="1" dirty="0"/>
                <a:t>24.01 ± 0.70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4.83%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39.34 </a:t>
              </a:r>
              <a:r>
                <a:rPr lang="el-GR" b="1" dirty="0"/>
                <a:t>± 1.15%</a:t>
              </a:r>
              <a:r>
                <a:rPr lang="el-GR" dirty="0"/>
                <a:t>, 4.43%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endParaRPr lang="el-GR" dirty="0"/>
            </a:p>
          </p:txBody>
        </p:sp>
        <p:sp>
          <p:nvSpPr>
            <p:cNvPr id="28" name="Ορθογώνιο: Στρογγύλεμα γωνιών 27">
              <a:extLst>
                <a:ext uri="{FF2B5EF4-FFF2-40B4-BE49-F238E27FC236}">
                  <a16:creationId xmlns:a16="http://schemas.microsoft.com/office/drawing/2014/main" id="{C0897C28-24AB-399A-4CC7-3D2E42185EE1}"/>
                </a:ext>
              </a:extLst>
            </p:cNvPr>
            <p:cNvSpPr/>
            <p:nvPr/>
          </p:nvSpPr>
          <p:spPr>
            <a:xfrm>
              <a:off x="28201848" y="8799235"/>
              <a:ext cx="9333471" cy="6401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u="sng" dirty="0"/>
                <a:t>Φορτίο</a:t>
              </a:r>
              <a:r>
                <a:rPr lang="el-GR" dirty="0"/>
                <a:t>: </a:t>
              </a:r>
              <a:r>
                <a:rPr lang="el-GR" b="1" dirty="0"/>
                <a:t>1.06 ± 0.02 </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b="1" dirty="0">
                  <a:effectLst/>
                  <a:latin typeface="Calibri" panose="020F0502020204030204" pitchFamily="34" charset="0"/>
                  <a:ea typeface="Calibri" panose="020F0502020204030204" pitchFamily="34" charset="0"/>
                  <a:cs typeface="Arial" panose="020B0604020202020204" pitchFamily="34" charset="0"/>
                </a:rPr>
                <a:t>/100</a:t>
              </a:r>
              <a:r>
                <a:rPr lang="en-US" sz="1800" b="1" dirty="0">
                  <a:effectLst/>
                  <a:latin typeface="Calibri" panose="020F0502020204030204" pitchFamily="34" charset="0"/>
                  <a:ea typeface="Calibri" panose="020F0502020204030204" pitchFamily="34" charset="0"/>
                  <a:cs typeface="Arial" panose="020B0604020202020204" pitchFamily="34" charset="0"/>
                </a:rPr>
                <a:t>mg</a:t>
              </a:r>
              <a:r>
                <a:rPr lang="el-GR" sz="1800" dirty="0">
                  <a:effectLst/>
                  <a:latin typeface="Calibri" panose="020F0502020204030204" pitchFamily="34" charset="0"/>
                  <a:ea typeface="Calibri" panose="020F0502020204030204" pitchFamily="34" charset="0"/>
                  <a:cs typeface="Arial" panose="020B0604020202020204" pitchFamily="34" charset="0"/>
                </a:rPr>
                <a:t>, 10.42%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r>
                <a:rPr lang="el-GR" sz="1800" dirty="0">
                  <a:effectLst/>
                  <a:latin typeface="Calibri" panose="020F0502020204030204" pitchFamily="34" charset="0"/>
                  <a:ea typeface="Calibri" panose="020F0502020204030204" pitchFamily="34" charset="0"/>
                  <a:cs typeface="Arial" panose="020B0604020202020204" pitchFamily="34" charset="0"/>
                </a:rPr>
                <a:t> </a:t>
              </a:r>
            </a:p>
            <a:p>
              <a:pPr algn="ctr"/>
              <a:r>
                <a:rPr lang="el-GR" u="sng" dirty="0">
                  <a:latin typeface="Calibri" panose="020F0502020204030204" pitchFamily="34" charset="0"/>
                  <a:ea typeface="Calibri" panose="020F0502020204030204" pitchFamily="34" charset="0"/>
                  <a:cs typeface="Arial" panose="020B0604020202020204" pitchFamily="34" charset="0"/>
                </a:rPr>
                <a:t>Αποδοτικότητα</a:t>
              </a:r>
              <a:r>
                <a:rPr lang="el-GR" dirty="0">
                  <a:latin typeface="Calibri" panose="020F0502020204030204" pitchFamily="34" charset="0"/>
                  <a:ea typeface="Calibri" panose="020F0502020204030204" pitchFamily="34" charset="0"/>
                  <a:cs typeface="Arial" panose="020B0604020202020204" pitchFamily="34" charset="0"/>
                </a:rPr>
                <a:t>: </a:t>
              </a:r>
              <a:r>
                <a:rPr lang="el-GR" b="1" dirty="0">
                  <a:latin typeface="Calibri" panose="020F0502020204030204" pitchFamily="34" charset="0"/>
                  <a:ea typeface="Calibri" panose="020F0502020204030204" pitchFamily="34" charset="0"/>
                  <a:cs typeface="Arial" panose="020B0604020202020204" pitchFamily="34" charset="0"/>
                </a:rPr>
                <a:t>33.74 </a:t>
              </a:r>
              <a:r>
                <a:rPr lang="el-GR" b="1" dirty="0"/>
                <a:t>± 0.33%</a:t>
              </a:r>
              <a:r>
                <a:rPr lang="el-GR" dirty="0"/>
                <a:t>, 8.07% αύξηση </a:t>
              </a:r>
              <a:r>
                <a:rPr lang="en-US" sz="1800" dirty="0">
                  <a:effectLst/>
                  <a:latin typeface="Calibri" panose="020F0502020204030204" pitchFamily="34" charset="0"/>
                  <a:ea typeface="Calibri" panose="020F0502020204030204" pitchFamily="34" charset="0"/>
                  <a:cs typeface="Arial" panose="020B0604020202020204" pitchFamily="34" charset="0"/>
                </a:rPr>
                <a:t>vs control</a:t>
              </a:r>
              <a:endParaRPr lang="el-GR" dirty="0"/>
            </a:p>
          </p:txBody>
        </p:sp>
        <p:grpSp>
          <p:nvGrpSpPr>
            <p:cNvPr id="29" name="Ομάδα 28">
              <a:extLst>
                <a:ext uri="{FF2B5EF4-FFF2-40B4-BE49-F238E27FC236}">
                  <a16:creationId xmlns:a16="http://schemas.microsoft.com/office/drawing/2014/main" id="{9B682CC7-45D4-4EB2-6318-0476D1167834}"/>
                </a:ext>
              </a:extLst>
            </p:cNvPr>
            <p:cNvGrpSpPr/>
            <p:nvPr/>
          </p:nvGrpSpPr>
          <p:grpSpPr>
            <a:xfrm>
              <a:off x="32585182" y="5122799"/>
              <a:ext cx="6030145" cy="2079796"/>
              <a:chOff x="32597668" y="5118291"/>
              <a:chExt cx="6030145" cy="2079796"/>
            </a:xfrm>
          </p:grpSpPr>
          <p:pic>
            <p:nvPicPr>
              <p:cNvPr id="33" name="Εικόνα 32">
                <a:extLst>
                  <a:ext uri="{FF2B5EF4-FFF2-40B4-BE49-F238E27FC236}">
                    <a16:creationId xmlns:a16="http://schemas.microsoft.com/office/drawing/2014/main" id="{EE8ADE5C-8994-351E-6FB3-45BA2682087A}"/>
                  </a:ext>
                </a:extLst>
              </p:cNvPr>
              <p:cNvPicPr>
                <a:picLocks noChangeAspect="1"/>
              </p:cNvPicPr>
              <p:nvPr/>
            </p:nvPicPr>
            <p:blipFill>
              <a:blip r:embed="rId8"/>
              <a:stretch>
                <a:fillRect/>
              </a:stretch>
            </p:blipFill>
            <p:spPr>
              <a:xfrm>
                <a:off x="35612741" y="5118291"/>
                <a:ext cx="3015072" cy="2076847"/>
              </a:xfrm>
              <a:prstGeom prst="rect">
                <a:avLst/>
              </a:prstGeom>
            </p:spPr>
          </p:pic>
          <p:pic>
            <p:nvPicPr>
              <p:cNvPr id="34" name="Εικόνα 33">
                <a:extLst>
                  <a:ext uri="{FF2B5EF4-FFF2-40B4-BE49-F238E27FC236}">
                    <a16:creationId xmlns:a16="http://schemas.microsoft.com/office/drawing/2014/main" id="{31F7ADD9-C41C-2A1E-7456-775BD29DCFD2}"/>
                  </a:ext>
                </a:extLst>
              </p:cNvPr>
              <p:cNvPicPr>
                <a:picLocks noChangeAspect="1"/>
              </p:cNvPicPr>
              <p:nvPr/>
            </p:nvPicPr>
            <p:blipFill>
              <a:blip r:embed="rId9"/>
              <a:stretch>
                <a:fillRect/>
              </a:stretch>
            </p:blipFill>
            <p:spPr>
              <a:xfrm>
                <a:off x="32597668" y="5118291"/>
                <a:ext cx="3015072" cy="2079796"/>
              </a:xfrm>
              <a:prstGeom prst="rect">
                <a:avLst/>
              </a:prstGeom>
            </p:spPr>
          </p:pic>
        </p:grpSp>
        <p:grpSp>
          <p:nvGrpSpPr>
            <p:cNvPr id="30" name="Ομάδα 29">
              <a:extLst>
                <a:ext uri="{FF2B5EF4-FFF2-40B4-BE49-F238E27FC236}">
                  <a16:creationId xmlns:a16="http://schemas.microsoft.com/office/drawing/2014/main" id="{9933590E-47FD-5884-2F4B-A1CA86A701EA}"/>
                </a:ext>
              </a:extLst>
            </p:cNvPr>
            <p:cNvGrpSpPr/>
            <p:nvPr/>
          </p:nvGrpSpPr>
          <p:grpSpPr>
            <a:xfrm>
              <a:off x="26481589" y="5125748"/>
              <a:ext cx="6030145" cy="2076847"/>
              <a:chOff x="26567523" y="5118291"/>
              <a:chExt cx="6030145" cy="2076847"/>
            </a:xfrm>
          </p:grpSpPr>
          <p:pic>
            <p:nvPicPr>
              <p:cNvPr id="31" name="Εικόνα 30">
                <a:extLst>
                  <a:ext uri="{FF2B5EF4-FFF2-40B4-BE49-F238E27FC236}">
                    <a16:creationId xmlns:a16="http://schemas.microsoft.com/office/drawing/2014/main" id="{DAD0FFC0-EDAD-B01D-0AFA-DAB39915C796}"/>
                  </a:ext>
                </a:extLst>
              </p:cNvPr>
              <p:cNvPicPr>
                <a:picLocks noChangeAspect="1"/>
              </p:cNvPicPr>
              <p:nvPr/>
            </p:nvPicPr>
            <p:blipFill>
              <a:blip r:embed="rId10"/>
              <a:stretch>
                <a:fillRect/>
              </a:stretch>
            </p:blipFill>
            <p:spPr>
              <a:xfrm>
                <a:off x="26567523" y="5118291"/>
                <a:ext cx="3015072" cy="2076847"/>
              </a:xfrm>
              <a:prstGeom prst="rect">
                <a:avLst/>
              </a:prstGeom>
            </p:spPr>
          </p:pic>
          <p:pic>
            <p:nvPicPr>
              <p:cNvPr id="32" name="Εικόνα 31">
                <a:extLst>
                  <a:ext uri="{FF2B5EF4-FFF2-40B4-BE49-F238E27FC236}">
                    <a16:creationId xmlns:a16="http://schemas.microsoft.com/office/drawing/2014/main" id="{43DB85DE-02F8-C95E-A532-17EED405BD99}"/>
                  </a:ext>
                </a:extLst>
              </p:cNvPr>
              <p:cNvPicPr>
                <a:picLocks noChangeAspect="1"/>
              </p:cNvPicPr>
              <p:nvPr/>
            </p:nvPicPr>
            <p:blipFill>
              <a:blip r:embed="rId11"/>
              <a:stretch>
                <a:fillRect/>
              </a:stretch>
            </p:blipFill>
            <p:spPr>
              <a:xfrm>
                <a:off x="29582596" y="5118291"/>
                <a:ext cx="3015072" cy="2076847"/>
              </a:xfrm>
              <a:prstGeom prst="rect">
                <a:avLst/>
              </a:prstGeom>
            </p:spPr>
          </p:pic>
        </p:grpSp>
      </p:grpSp>
    </p:spTree>
    <p:extLst>
      <p:ext uri="{BB962C8B-B14F-4D97-AF65-F5344CB8AC3E}">
        <p14:creationId xmlns:p14="http://schemas.microsoft.com/office/powerpoint/2010/main" val="23811065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707EC203-3CC4-FB3C-6D5B-2B816EACC66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54543AF-40C0-562E-7460-461CB445755E}"/>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a:t>
            </a:r>
            <a:r>
              <a:rPr lang="el-GR" dirty="0">
                <a:solidFill>
                  <a:prstClr val="black"/>
                </a:solidFill>
                <a:latin typeface="Calibri" panose="020F0502020204030204"/>
              </a:rPr>
              <a:t>3</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53551C2-594A-4A76-7EA8-E669D585A863}"/>
              </a:ext>
            </a:extLst>
          </p:cNvPr>
          <p:cNvSpPr txBox="1"/>
          <p:nvPr/>
        </p:nvSpPr>
        <p:spPr>
          <a:xfrm>
            <a:off x="0" y="976191"/>
            <a:ext cx="6250329" cy="5632311"/>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Η ενθυλάκωση και των δύο ελαίων γίνεται βέλτιστα σε </a:t>
            </a:r>
            <a:r>
              <a:rPr lang="en-US" sz="2000" b="1" dirty="0">
                <a:solidFill>
                  <a:prstClr val="black"/>
                </a:solidFill>
                <a:latin typeface="Calibri" panose="020F0502020204030204" pitchFamily="34" charset="0"/>
                <a:ea typeface="Calibri" panose="020F0502020204030204" pitchFamily="34" charset="0"/>
                <a:cs typeface="Arial" panose="020B0604020202020204" pitchFamily="34" charset="0"/>
              </a:rPr>
              <a:t>pH 10</a:t>
            </a:r>
            <a:endParaRPr lang="el-GR" sz="2000" b="1"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R="0" lvl="0" algn="l" defTabSz="457200" rtl="0" eaLnBrk="1" fontAlgn="auto" latinLnBrk="0" hangingPunct="1">
              <a:lnSpc>
                <a:spcPct val="100000"/>
              </a:lnSpc>
              <a:spcBef>
                <a:spcPts val="0"/>
              </a:spcBef>
              <a:spcAft>
                <a:spcPts val="0"/>
              </a:spcAft>
              <a:buClrTx/>
              <a:buSzTx/>
              <a:tabLst/>
              <a:defRPr/>
            </a:pPr>
            <a:endParaRPr lang="el-GR" sz="2000" b="1"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Η αύξηση της πίεσης και του αριθμού περασμάτων έχει στατιστικά σημαντική επίδραση στην διαπερατότητα του κυττάρου</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Βέλτιστες συνθήκες επιτυγχάνονται όταν αυξάνεται επαρκώς η διαπερατότητα του τοιχώματος χωρίς εκτενή καταστροφή της δομής του.</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Αυτό συμβαίνει σε πιέσεις μέχρι </a:t>
            </a:r>
            <a:r>
              <a:rPr lang="el-GR" sz="2000" b="1" dirty="0">
                <a:solidFill>
                  <a:prstClr val="black"/>
                </a:solidFill>
                <a:latin typeface="Calibri" panose="020F0502020204030204" pitchFamily="34" charset="0"/>
                <a:ea typeface="Calibri" panose="020F0502020204030204" pitchFamily="34" charset="0"/>
                <a:cs typeface="Arial" panose="020B0604020202020204" pitchFamily="34" charset="0"/>
              </a:rPr>
              <a:t>400 </a:t>
            </a:r>
            <a:r>
              <a:rPr lang="en-US" sz="2000" b="1" dirty="0">
                <a:solidFill>
                  <a:prstClr val="black"/>
                </a:solidFill>
                <a:latin typeface="Calibri" panose="020F0502020204030204" pitchFamily="34" charset="0"/>
                <a:ea typeface="Calibri" panose="020F0502020204030204" pitchFamily="34" charset="0"/>
                <a:cs typeface="Arial" panose="020B0604020202020204" pitchFamily="34" charset="0"/>
              </a:rPr>
              <a:t>bar</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για αναλογίες μάζας ελαίου-κυττάρων </a:t>
            </a:r>
            <a:r>
              <a:rPr lang="el-GR" sz="2000" b="1" dirty="0">
                <a:solidFill>
                  <a:prstClr val="black"/>
                </a:solidFill>
                <a:latin typeface="Calibri" panose="020F0502020204030204" pitchFamily="34" charset="0"/>
                <a:ea typeface="Calibri" panose="020F0502020204030204" pitchFamily="34" charset="0"/>
                <a:cs typeface="Arial" panose="020B0604020202020204" pitchFamily="34" charset="0"/>
              </a:rPr>
              <a:t>3/4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και </a:t>
            </a:r>
            <a:r>
              <a:rPr lang="el-GR" sz="2000" b="1" dirty="0">
                <a:solidFill>
                  <a:prstClr val="black"/>
                </a:solidFill>
                <a:latin typeface="Calibri" panose="020F0502020204030204" pitchFamily="34" charset="0"/>
                <a:ea typeface="Calibri" panose="020F0502020204030204" pitchFamily="34" charset="0"/>
                <a:cs typeface="Arial" panose="020B0604020202020204" pitchFamily="34" charset="0"/>
              </a:rPr>
              <a:t>4/4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και αριθμό περασμάτων</a:t>
            </a:r>
            <a:r>
              <a:rPr lang="el-GR" sz="2000" b="1" dirty="0">
                <a:solidFill>
                  <a:prstClr val="black"/>
                </a:solidFill>
                <a:latin typeface="Calibri" panose="020F0502020204030204" pitchFamily="34" charset="0"/>
                <a:ea typeface="Calibri" panose="020F0502020204030204" pitchFamily="34" charset="0"/>
                <a:cs typeface="Arial" panose="020B0604020202020204" pitchFamily="34" charset="0"/>
              </a:rPr>
              <a:t> 1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έως </a:t>
            </a:r>
            <a:r>
              <a:rPr lang="el-GR" sz="2000" b="1" dirty="0">
                <a:solidFill>
                  <a:prstClr val="black"/>
                </a:solidFill>
                <a:latin typeface="Calibri" panose="020F0502020204030204" pitchFamily="34" charset="0"/>
                <a:ea typeface="Calibri" panose="020F0502020204030204" pitchFamily="34" charset="0"/>
                <a:cs typeface="Arial" panose="020B0604020202020204" pitchFamily="34" charset="0"/>
              </a:rPr>
              <a:t>2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6" name="Ελεύθερη σχεδίαση: Σχήμα 5">
            <a:extLst>
              <a:ext uri="{FF2B5EF4-FFF2-40B4-BE49-F238E27FC236}">
                <a16:creationId xmlns:a16="http://schemas.microsoft.com/office/drawing/2014/main" id="{18268C22-0CE4-9C59-81DD-6527E35B4BDB}"/>
              </a:ext>
            </a:extLst>
          </p:cNvPr>
          <p:cNvSpPr/>
          <p:nvPr/>
        </p:nvSpPr>
        <p:spPr>
          <a:xfrm>
            <a:off x="6250329" y="5753255"/>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D312BA4-5C2F-D4F8-DCCC-1860120CE5C9}"/>
              </a:ext>
            </a:extLst>
          </p:cNvPr>
          <p:cNvSpPr txBox="1"/>
          <p:nvPr/>
        </p:nvSpPr>
        <p:spPr>
          <a:xfrm>
            <a:off x="1160207" y="184666"/>
            <a:ext cx="4778478"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2400" b="1" kern="1400" spc="-50" dirty="0">
                <a:solidFill>
                  <a:prstClr val="black"/>
                </a:solidFill>
                <a:latin typeface="Microsoft JhengHei" panose="020B0604030504040204" pitchFamily="34" charset="-120"/>
                <a:cs typeface="Times New Roman" panose="02020603050405020304" pitchFamily="18" charset="0"/>
              </a:rPr>
              <a:t>Συμπεράσματα</a:t>
            </a:r>
            <a:endParaRPr kumimoji="0" lang="el-GR" sz="2400" b="1" i="1"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endParaRPr>
          </a:p>
        </p:txBody>
      </p:sp>
      <p:sp>
        <p:nvSpPr>
          <p:cNvPr id="5" name="Ελεύθερη σχεδίαση: Σχήμα 4">
            <a:extLst>
              <a:ext uri="{FF2B5EF4-FFF2-40B4-BE49-F238E27FC236}">
                <a16:creationId xmlns:a16="http://schemas.microsoft.com/office/drawing/2014/main" id="{C33D29B7-8FB8-7A11-891E-EE4F4F68E282}"/>
              </a:ext>
            </a:extLst>
          </p:cNvPr>
          <p:cNvSpPr/>
          <p:nvPr/>
        </p:nvSpPr>
        <p:spPr>
          <a:xfrm>
            <a:off x="6250329"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7258328"/>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707EC203-3CC4-FB3C-6D5B-2B816EACC662}"/>
            </a:ext>
          </a:extLst>
        </p:cNvPr>
        <p:cNvGrpSpPr/>
        <p:nvPr/>
      </p:nvGrpSpPr>
      <p:grpSpPr>
        <a:xfrm>
          <a:off x="0" y="0"/>
          <a:ext cx="0" cy="0"/>
          <a:chOff x="0" y="0"/>
          <a:chExt cx="0" cy="0"/>
        </a:xfrm>
      </p:grpSpPr>
      <p:sp>
        <p:nvSpPr>
          <p:cNvPr id="6" name="Ελεύθερη σχεδίαση: Σχήμα 5">
            <a:extLst>
              <a:ext uri="{FF2B5EF4-FFF2-40B4-BE49-F238E27FC236}">
                <a16:creationId xmlns:a16="http://schemas.microsoft.com/office/drawing/2014/main" id="{E1B3CF29-F8E7-A93D-DEB0-C0E6E1BF5D3E}"/>
              </a:ext>
            </a:extLst>
          </p:cNvPr>
          <p:cNvSpPr/>
          <p:nvPr/>
        </p:nvSpPr>
        <p:spPr>
          <a:xfrm>
            <a:off x="6250329" y="5769682"/>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Ελεύθερη σχεδίαση: Σχήμα 4">
            <a:extLst>
              <a:ext uri="{FF2B5EF4-FFF2-40B4-BE49-F238E27FC236}">
                <a16:creationId xmlns:a16="http://schemas.microsoft.com/office/drawing/2014/main" id="{C33D29B7-8FB8-7A11-891E-EE4F4F68E282}"/>
              </a:ext>
            </a:extLst>
          </p:cNvPr>
          <p:cNvSpPr/>
          <p:nvPr/>
        </p:nvSpPr>
        <p:spPr>
          <a:xfrm>
            <a:off x="6250329" y="-8023580"/>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54543AF-40C0-562E-7460-461CB445755E}"/>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a:t>
            </a:r>
            <a:r>
              <a:rPr lang="el-GR" dirty="0">
                <a:solidFill>
                  <a:prstClr val="black"/>
                </a:solidFill>
                <a:latin typeface="Calibri" panose="020F0502020204030204"/>
              </a:rPr>
              <a:t>4</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53551C2-594A-4A76-7EA8-E669D585A863}"/>
              </a:ext>
            </a:extLst>
          </p:cNvPr>
          <p:cNvSpPr txBox="1"/>
          <p:nvPr/>
        </p:nvSpPr>
        <p:spPr>
          <a:xfrm>
            <a:off x="0" y="507831"/>
            <a:ext cx="6250329" cy="6247864"/>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Με βασικό κριτήριο το φορτίο και δευτερεύον την απόδοση ενθυλάκωσης, βρέθηκαν ως βέλτιστες συνθήκες  και για τα δύο έλαια οι </a:t>
            </a:r>
            <a:r>
              <a:rPr lang="el-GR" sz="2000" b="1" dirty="0">
                <a:solidFill>
                  <a:prstClr val="black"/>
                </a:solidFill>
                <a:latin typeface="Calibri" panose="020F0502020204030204" pitchFamily="34" charset="0"/>
                <a:ea typeface="Calibri" panose="020F0502020204030204" pitchFamily="34" charset="0"/>
                <a:cs typeface="Arial" panose="020B0604020202020204" pitchFamily="34" charset="0"/>
              </a:rPr>
              <a:t>3/4-200/2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με αύξηση του φορτίου κατά 21% για την καρβακρόλη και 24% για το λυκοπένιο</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b="1"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Η διατηρησιμότητα καψουλών ελαίου ρίγανης δεν επηρεάζεται από την θερμοκρασία. Το ποσοστό καρβακρόλης σταθεροποιείται στο σημείο ισορροπίας συγκεντρώσεων  ενθυλακωμένου-εξωτερικού ελαίου</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που εξαρτάται από την </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RH</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Βρέθηκε ότι για τιμές </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RH&lt;92.3%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οι κάψουλες διατηρούνται για τουλάχιστον 14 ημέρες (καρβακρόλη&gt;80%).</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Ενδείκνυται η ενσωμάτωση του υλικού σε ξηρό προϊόν ραφιού.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Για τις κάψουλες λυκοπενίου βασικός παράγοντας υποβάθμισης αποτέλεσε η αύξηση της θερμοκρασίας, ενώ παρατηρήθηκε προστασία της ενεργούς ουσίας σε τιμές υψηλής </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RH.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Συνεπώς ενδείκνυται η ενσωμάτωση του υλικού σε κάποιο προϊόν ψυγείου</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a:t>
            </a: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9D312BA4-5C2F-D4F8-DCCC-1860120CE5C9}"/>
              </a:ext>
            </a:extLst>
          </p:cNvPr>
          <p:cNvSpPr txBox="1"/>
          <p:nvPr/>
        </p:nvSpPr>
        <p:spPr>
          <a:xfrm>
            <a:off x="1163194" y="46166"/>
            <a:ext cx="4778478"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2400" b="1" kern="1400" spc="-50" dirty="0">
                <a:solidFill>
                  <a:prstClr val="black"/>
                </a:solidFill>
                <a:latin typeface="Microsoft JhengHei" panose="020B0604030504040204" pitchFamily="34" charset="-120"/>
                <a:cs typeface="Times New Roman" panose="02020603050405020304" pitchFamily="18" charset="0"/>
              </a:rPr>
              <a:t>Συμπεράσματα</a:t>
            </a:r>
            <a:endParaRPr kumimoji="0" lang="el-GR" sz="2400" b="1" i="1"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endParaRPr>
          </a:p>
        </p:txBody>
      </p:sp>
      <p:sp>
        <p:nvSpPr>
          <p:cNvPr id="3" name="Ελεύθερη σχεδίαση: Σχήμα 2">
            <a:extLst>
              <a:ext uri="{FF2B5EF4-FFF2-40B4-BE49-F238E27FC236}">
                <a16:creationId xmlns:a16="http://schemas.microsoft.com/office/drawing/2014/main" id="{75C1BC2B-0452-7E1B-41A3-32D4F1E553C5}"/>
              </a:ext>
            </a:extLst>
          </p:cNvPr>
          <p:cNvSpPr/>
          <p:nvPr/>
        </p:nvSpPr>
        <p:spPr>
          <a:xfrm>
            <a:off x="6250329" y="-1090647"/>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9186882"/>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707EC203-3CC4-FB3C-6D5B-2B816EACC662}"/>
            </a:ext>
          </a:extLst>
        </p:cNvPr>
        <p:cNvGrpSpPr/>
        <p:nvPr/>
      </p:nvGrpSpPr>
      <p:grpSpPr>
        <a:xfrm>
          <a:off x="0" y="0"/>
          <a:ext cx="0" cy="0"/>
          <a:chOff x="0" y="0"/>
          <a:chExt cx="0" cy="0"/>
        </a:xfrm>
      </p:grpSpPr>
      <p:sp>
        <p:nvSpPr>
          <p:cNvPr id="3" name="Ελεύθερη σχεδίαση: Σχήμα 2">
            <a:extLst>
              <a:ext uri="{FF2B5EF4-FFF2-40B4-BE49-F238E27FC236}">
                <a16:creationId xmlns:a16="http://schemas.microsoft.com/office/drawing/2014/main" id="{75C1BC2B-0452-7E1B-41A3-32D4F1E553C5}"/>
              </a:ext>
            </a:extLst>
          </p:cNvPr>
          <p:cNvSpPr/>
          <p:nvPr/>
        </p:nvSpPr>
        <p:spPr>
          <a:xfrm>
            <a:off x="6250330" y="-7988475"/>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Ελεύθερη σχεδίαση: Σχήμα 5">
            <a:extLst>
              <a:ext uri="{FF2B5EF4-FFF2-40B4-BE49-F238E27FC236}">
                <a16:creationId xmlns:a16="http://schemas.microsoft.com/office/drawing/2014/main" id="{55B97346-9196-A712-7F04-ED98BFD60EAC}"/>
              </a:ext>
            </a:extLst>
          </p:cNvPr>
          <p:cNvSpPr/>
          <p:nvPr/>
        </p:nvSpPr>
        <p:spPr>
          <a:xfrm>
            <a:off x="625033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54543AF-40C0-562E-7460-461CB445755E}"/>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35</a:t>
            </a:r>
          </a:p>
        </p:txBody>
      </p:sp>
      <p:sp>
        <p:nvSpPr>
          <p:cNvPr id="4" name="TextBox 3">
            <a:extLst>
              <a:ext uri="{FF2B5EF4-FFF2-40B4-BE49-F238E27FC236}">
                <a16:creationId xmlns:a16="http://schemas.microsoft.com/office/drawing/2014/main" id="{453551C2-594A-4A76-7EA8-E669D585A863}"/>
              </a:ext>
            </a:extLst>
          </p:cNvPr>
          <p:cNvSpPr txBox="1"/>
          <p:nvPr/>
        </p:nvSpPr>
        <p:spPr>
          <a:xfrm>
            <a:off x="1" y="390370"/>
            <a:ext cx="6096000" cy="6555641"/>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Η διεργασία της εκχύλισης πρωτεϊνών  καταπονεί σε μεγάλο βαθμό τα κύτταρα-κάψουλες, υποδαυλίζοντας την επίδραση του </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HPH</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a:t>
            </a: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Επιτυγχάνεται ολιστική αξιοποίηση της βιομάζας και ικανοποιητική ενθυλάκωση ελαίου.</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Τα κύτταρα </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C</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n-US" sz="2000" i="1" dirty="0">
                <a:solidFill>
                  <a:prstClr val="black"/>
                </a:solidFill>
                <a:latin typeface="Calibri" panose="020F0502020204030204" pitchFamily="34" charset="0"/>
                <a:ea typeface="Calibri" panose="020F0502020204030204" pitchFamily="34" charset="0"/>
                <a:cs typeface="Arial" panose="020B0604020202020204" pitchFamily="34" charset="0"/>
              </a:rPr>
              <a:t>pyrenoidosa</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εκτός από ικανοί φορείς ενθυλάκωσης, έχουν υψηλή διατροφική αξία, είναι εύκολα καλλιεργήσιμα και διατίθενται ως παραπροϊόν διεργασιών.</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Η χρήση </a:t>
            </a:r>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HPH </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επιτυγχάνεται με οικονομικό και εύκολο στη χρήση εξοπλισμό που λειτουργεί σε ήπιες συνθήκες και όχι </a:t>
            </a: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ενεργοβόρες</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ή καταστρεπτικές για την ενθυλακωμένη ουσία.</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R="0" lvl="0" algn="l" defTabSz="457200" rtl="0" eaLnBrk="1" fontAlgn="auto" latinLnBrk="0" hangingPunct="1">
              <a:lnSpc>
                <a:spcPct val="100000"/>
              </a:lnSpc>
              <a:spcBef>
                <a:spcPts val="0"/>
              </a:spcBef>
              <a:spcAft>
                <a:spcPts val="0"/>
              </a:spcAft>
              <a:buClrTx/>
              <a:buSzTx/>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9D312BA4-5C2F-D4F8-DCCC-1860120CE5C9}"/>
              </a:ext>
            </a:extLst>
          </p:cNvPr>
          <p:cNvSpPr txBox="1"/>
          <p:nvPr/>
        </p:nvSpPr>
        <p:spPr>
          <a:xfrm>
            <a:off x="1163194" y="46166"/>
            <a:ext cx="4778478"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2400" b="1" kern="1400" spc="-50" dirty="0">
                <a:solidFill>
                  <a:prstClr val="black"/>
                </a:solidFill>
                <a:latin typeface="Microsoft JhengHei" panose="020B0604030504040204" pitchFamily="34" charset="-120"/>
                <a:cs typeface="Times New Roman" panose="02020603050405020304" pitchFamily="18" charset="0"/>
              </a:rPr>
              <a:t>Συμπεράσματα</a:t>
            </a:r>
            <a:endParaRPr kumimoji="0" lang="el-GR" sz="2400" b="1" i="1"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endParaRPr>
          </a:p>
        </p:txBody>
      </p:sp>
    </p:spTree>
    <p:extLst>
      <p:ext uri="{BB962C8B-B14F-4D97-AF65-F5344CB8AC3E}">
        <p14:creationId xmlns:p14="http://schemas.microsoft.com/office/powerpoint/2010/main" val="3949498518"/>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707EC203-3CC4-FB3C-6D5B-2B816EACC662}"/>
            </a:ext>
          </a:extLst>
        </p:cNvPr>
        <p:cNvGrpSpPr/>
        <p:nvPr/>
      </p:nvGrpSpPr>
      <p:grpSpPr>
        <a:xfrm>
          <a:off x="0" y="0"/>
          <a:ext cx="0" cy="0"/>
          <a:chOff x="0" y="0"/>
          <a:chExt cx="0" cy="0"/>
        </a:xfrm>
      </p:grpSpPr>
      <p:sp>
        <p:nvSpPr>
          <p:cNvPr id="6" name="Ελεύθερη σχεδίαση: Σχήμα 5">
            <a:extLst>
              <a:ext uri="{FF2B5EF4-FFF2-40B4-BE49-F238E27FC236}">
                <a16:creationId xmlns:a16="http://schemas.microsoft.com/office/drawing/2014/main" id="{55B97346-9196-A712-7F04-ED98BFD60EAC}"/>
              </a:ext>
            </a:extLst>
          </p:cNvPr>
          <p:cNvSpPr/>
          <p:nvPr/>
        </p:nvSpPr>
        <p:spPr>
          <a:xfrm>
            <a:off x="6250330" y="-7987705"/>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54543AF-40C0-562E-7460-461CB445755E}"/>
              </a:ext>
            </a:extLst>
          </p:cNvPr>
          <p:cNvSpPr txBox="1"/>
          <p:nvPr/>
        </p:nvSpPr>
        <p:spPr>
          <a:xfrm>
            <a:off x="0" y="0"/>
            <a:ext cx="62992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3</a:t>
            </a:r>
            <a:r>
              <a:rPr lang="el-GR" dirty="0">
                <a:solidFill>
                  <a:prstClr val="black"/>
                </a:solidFill>
                <a:latin typeface="Calibri" panose="020F0502020204030204"/>
              </a:rPr>
              <a:t>6</a:t>
            </a:r>
            <a:endPar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53551C2-594A-4A76-7EA8-E669D585A863}"/>
              </a:ext>
            </a:extLst>
          </p:cNvPr>
          <p:cNvSpPr txBox="1"/>
          <p:nvPr/>
        </p:nvSpPr>
        <p:spPr>
          <a:xfrm>
            <a:off x="105103" y="920621"/>
            <a:ext cx="6145227" cy="4401205"/>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Προσπάθεια ένταξης περεταίρω πρώτων υλών-παραπροϊόντων (πχ Λυκοπένιο από τσίπουρο τομάτας, </a:t>
            </a:r>
            <a:r>
              <a:rPr lang="el-GR" sz="2000" dirty="0" err="1">
                <a:solidFill>
                  <a:prstClr val="black"/>
                </a:solidFill>
                <a:latin typeface="Calibri" panose="020F0502020204030204" pitchFamily="34" charset="0"/>
                <a:ea typeface="Calibri" panose="020F0502020204030204" pitchFamily="34" charset="0"/>
                <a:cs typeface="Arial" panose="020B0604020202020204" pitchFamily="34" charset="0"/>
              </a:rPr>
              <a:t>πολυφαινόλες</a:t>
            </a: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 από παραπροϊόντα κρασιού/ελιάς, πυρηνέλαιο ως φέρων έλαιο)</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Μελέτη διατηρησιμότητας καψουλών από ΚΥΕ</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Οικονομοτεχνική μελέτη προς εύρεση της «χρυσής τομής» συνολικής διεργασίας εκχύλισης-ενθυλάκωσης</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defRPr/>
            </a:pPr>
            <a:r>
              <a:rPr lang="el-GR" sz="2000" dirty="0">
                <a:solidFill>
                  <a:prstClr val="black"/>
                </a:solidFill>
                <a:latin typeface="Calibri" panose="020F0502020204030204" pitchFamily="34" charset="0"/>
                <a:ea typeface="Calibri" panose="020F0502020204030204" pitchFamily="34" charset="0"/>
                <a:cs typeface="Arial" panose="020B0604020202020204" pitchFamily="34" charset="0"/>
              </a:rPr>
              <a:t>Ενσωμάτωση των καψουλών αρχικά σε ένα σύστημα μοντέλο και στη συνέχεια σε ένα τρόφιμο, μέσω περαιτέρω μικροβιακής μελέτης και οργανοληπτικού ελέγχου.</a:t>
            </a:r>
          </a:p>
        </p:txBody>
      </p:sp>
      <p:sp>
        <p:nvSpPr>
          <p:cNvPr id="7" name="TextBox 6">
            <a:extLst>
              <a:ext uri="{FF2B5EF4-FFF2-40B4-BE49-F238E27FC236}">
                <a16:creationId xmlns:a16="http://schemas.microsoft.com/office/drawing/2014/main" id="{9D312BA4-5C2F-D4F8-DCCC-1860120CE5C9}"/>
              </a:ext>
            </a:extLst>
          </p:cNvPr>
          <p:cNvSpPr txBox="1"/>
          <p:nvPr/>
        </p:nvSpPr>
        <p:spPr>
          <a:xfrm>
            <a:off x="1163194" y="46166"/>
            <a:ext cx="4778478" cy="83099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2400" b="1" kern="1400" spc="-50" dirty="0">
                <a:solidFill>
                  <a:prstClr val="black"/>
                </a:solidFill>
                <a:latin typeface="Microsoft JhengHei" panose="020B0604030504040204" pitchFamily="34" charset="-120"/>
                <a:cs typeface="Times New Roman" panose="02020603050405020304" pitchFamily="18" charset="0"/>
              </a:rPr>
              <a:t>Προτάσεις για Μελλοντική Μελέτη</a:t>
            </a:r>
            <a:endParaRPr kumimoji="0" lang="el-GR" sz="2400" b="1" i="1"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endParaRPr>
          </a:p>
        </p:txBody>
      </p:sp>
      <p:sp>
        <p:nvSpPr>
          <p:cNvPr id="5" name="Ελεύθερη σχεδίαση: Σχήμα 4">
            <a:extLst>
              <a:ext uri="{FF2B5EF4-FFF2-40B4-BE49-F238E27FC236}">
                <a16:creationId xmlns:a16="http://schemas.microsoft.com/office/drawing/2014/main" id="{8DA70428-3666-C68E-E496-BEF003D784E5}"/>
              </a:ext>
            </a:extLst>
          </p:cNvPr>
          <p:cNvSpPr/>
          <p:nvPr/>
        </p:nvSpPr>
        <p:spPr>
          <a:xfrm>
            <a:off x="625033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7140828"/>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707EC203-3CC4-FB3C-6D5B-2B816EACC662}"/>
            </a:ext>
          </a:extLst>
        </p:cNvPr>
        <p:cNvGrpSpPr/>
        <p:nvPr/>
      </p:nvGrpSpPr>
      <p:grpSpPr>
        <a:xfrm>
          <a:off x="0" y="0"/>
          <a:ext cx="0" cy="0"/>
          <a:chOff x="0" y="0"/>
          <a:chExt cx="0" cy="0"/>
        </a:xfrm>
      </p:grpSpPr>
      <p:sp>
        <p:nvSpPr>
          <p:cNvPr id="5" name="Ελεύθερη σχεδίαση: Σχήμα 4">
            <a:extLst>
              <a:ext uri="{FF2B5EF4-FFF2-40B4-BE49-F238E27FC236}">
                <a16:creationId xmlns:a16="http://schemas.microsoft.com/office/drawing/2014/main" id="{8DA70428-3666-C68E-E496-BEF003D784E5}"/>
              </a:ext>
            </a:extLst>
          </p:cNvPr>
          <p:cNvSpPr/>
          <p:nvPr/>
        </p:nvSpPr>
        <p:spPr>
          <a:xfrm>
            <a:off x="6298100" y="-8024623"/>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Ελεύθερη σχεδίαση: Σχήμα 2">
            <a:extLst>
              <a:ext uri="{FF2B5EF4-FFF2-40B4-BE49-F238E27FC236}">
                <a16:creationId xmlns:a16="http://schemas.microsoft.com/office/drawing/2014/main" id="{2CF8FF34-1B5B-074C-CE9B-AFA9A8E72F74}"/>
              </a:ext>
            </a:extLst>
          </p:cNvPr>
          <p:cNvSpPr/>
          <p:nvPr/>
        </p:nvSpPr>
        <p:spPr>
          <a:xfrm>
            <a:off x="6298100" y="-1128147"/>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6B426048-BF7B-6E15-20DD-B580CB761C45}"/>
              </a:ext>
            </a:extLst>
          </p:cNvPr>
          <p:cNvSpPr txBox="1"/>
          <p:nvPr/>
        </p:nvSpPr>
        <p:spPr>
          <a:xfrm>
            <a:off x="0" y="566677"/>
            <a:ext cx="5893902" cy="2862322"/>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6000" i="1" dirty="0">
                <a:ln>
                  <a:solidFill>
                    <a:srgbClr val="FFC000"/>
                  </a:solidFill>
                </a:ln>
                <a:solidFill>
                  <a:srgbClr val="FFC000"/>
                </a:solidFill>
                <a:latin typeface="Calibri" panose="020F0502020204030204"/>
              </a:rPr>
              <a:t>Ευχαριστώ Θερμά για την Προσοχή σας</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4396138A-4B25-08F2-7FAF-23ABFBD9692A}"/>
              </a:ext>
            </a:extLst>
          </p:cNvPr>
          <p:cNvSpPr txBox="1"/>
          <p:nvPr/>
        </p:nvSpPr>
        <p:spPr>
          <a:xfrm>
            <a:off x="557712" y="3428999"/>
            <a:ext cx="4778478"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2400" b="1" i="1" kern="1400" spc="-50" dirty="0">
                <a:solidFill>
                  <a:prstClr val="black"/>
                </a:solidFill>
                <a:latin typeface="Microsoft JhengHei" panose="020B0604030504040204" pitchFamily="34" charset="-120"/>
                <a:cs typeface="Times New Roman" panose="02020603050405020304" pitchFamily="18" charset="0"/>
              </a:rPr>
              <a:t>Ερωτήσεις ;</a:t>
            </a:r>
            <a:endParaRPr kumimoji="0" lang="el-GR" sz="2400" b="1" i="1" u="none" strike="noStrike" kern="1400" cap="none" spc="-50" normalizeH="0" baseline="0" noProof="0" dirty="0">
              <a:ln>
                <a:noFill/>
              </a:ln>
              <a:solidFill>
                <a:prstClr val="black"/>
              </a:solidFill>
              <a:effectLst/>
              <a:uLnTx/>
              <a:uFillTx/>
              <a:latin typeface="Microsoft JhengHei" panose="020B0604030504040204" pitchFamily="34" charset="-120"/>
              <a:ea typeface="+mn-ea"/>
              <a:cs typeface="Times New Roman" panose="02020603050405020304" pitchFamily="18" charset="0"/>
            </a:endParaRPr>
          </a:p>
        </p:txBody>
      </p:sp>
    </p:spTree>
    <p:extLst>
      <p:ext uri="{BB962C8B-B14F-4D97-AF65-F5344CB8AC3E}">
        <p14:creationId xmlns:p14="http://schemas.microsoft.com/office/powerpoint/2010/main" val="4042684682"/>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EA7D75-C229-A9FD-2664-1519DA12538C}"/>
              </a:ext>
            </a:extLst>
          </p:cNvPr>
          <p:cNvSpPr txBox="1"/>
          <p:nvPr/>
        </p:nvSpPr>
        <p:spPr>
          <a:xfrm>
            <a:off x="0" y="0"/>
            <a:ext cx="629920" cy="369332"/>
          </a:xfrm>
          <a:prstGeom prst="rect">
            <a:avLst/>
          </a:prstGeom>
          <a:noFill/>
        </p:spPr>
        <p:txBody>
          <a:bodyPr wrap="square" rtlCol="0">
            <a:spAutoFit/>
          </a:bodyPr>
          <a:lstStyle/>
          <a:p>
            <a:pPr algn="ctr"/>
            <a:r>
              <a:rPr lang="en-US" dirty="0"/>
              <a:t>4</a:t>
            </a:r>
            <a:endParaRPr lang="el-GR" dirty="0"/>
          </a:p>
        </p:txBody>
      </p:sp>
      <p:sp>
        <p:nvSpPr>
          <p:cNvPr id="4" name="TextBox 3">
            <a:extLst>
              <a:ext uri="{FF2B5EF4-FFF2-40B4-BE49-F238E27FC236}">
                <a16:creationId xmlns:a16="http://schemas.microsoft.com/office/drawing/2014/main" id="{91B1D2F6-1C40-112F-7FB0-F3FED4652728}"/>
              </a:ext>
            </a:extLst>
          </p:cNvPr>
          <p:cNvSpPr txBox="1"/>
          <p:nvPr/>
        </p:nvSpPr>
        <p:spPr>
          <a:xfrm>
            <a:off x="35887" y="646331"/>
            <a:ext cx="6542713" cy="5693866"/>
          </a:xfrm>
          <a:prstGeom prst="rect">
            <a:avLst/>
          </a:prstGeom>
          <a:noFill/>
        </p:spPr>
        <p:txBody>
          <a:bodyPr wrap="square" rtlCol="0">
            <a:spAutoFit/>
          </a:bodyPr>
          <a:lstStyle/>
          <a:p>
            <a:pPr marL="285750" indent="-285750">
              <a:buFont typeface="Arial" panose="020B0604020202020204" pitchFamily="34" charset="0"/>
              <a:buChar char="•"/>
            </a:pPr>
            <a:r>
              <a:rPr lang="en-US" sz="2000" b="1" i="1" u="sng" dirty="0">
                <a:effectLst/>
                <a:latin typeface="Calibri" panose="020F0502020204030204" pitchFamily="34" charset="0"/>
                <a:ea typeface="Calibri" panose="020F0502020204030204" pitchFamily="34" charset="0"/>
                <a:cs typeface="Arial" panose="020B0604020202020204" pitchFamily="34" charset="0"/>
              </a:rPr>
              <a:t>Spirulina</a:t>
            </a:r>
            <a:endParaRPr lang="el-GR" sz="2000" b="1" i="1" u="sng" dirty="0">
              <a:effectLst/>
              <a:latin typeface="Calibri" panose="020F0502020204030204" pitchFamily="34" charset="0"/>
              <a:ea typeface="Calibri" panose="020F0502020204030204" pitchFamily="34" charset="0"/>
              <a:cs typeface="Arial" panose="020B0604020202020204" pitchFamily="34" charset="0"/>
            </a:endParaRPr>
          </a:p>
          <a:p>
            <a:r>
              <a:rPr lang="el-GR" sz="2000" dirty="0">
                <a:latin typeface="Calibri" panose="020F0502020204030204" pitchFamily="34" charset="0"/>
                <a:ea typeface="Calibri" panose="020F0502020204030204" pitchFamily="34" charset="0"/>
                <a:cs typeface="Arial" panose="020B0604020202020204" pitchFamily="34" charset="0"/>
              </a:rPr>
              <a:t>Πηγή πρωτεϊνών, βιταμίνης Β12 και γ-</a:t>
            </a:r>
            <a:r>
              <a:rPr lang="el-GR" sz="2000" dirty="0" err="1">
                <a:latin typeface="Calibri" panose="020F0502020204030204" pitchFamily="34" charset="0"/>
                <a:ea typeface="Calibri" panose="020F0502020204030204" pitchFamily="34" charset="0"/>
                <a:cs typeface="Arial" panose="020B0604020202020204" pitchFamily="34" charset="0"/>
              </a:rPr>
              <a:t>φυκοκυανίνης</a:t>
            </a:r>
            <a:endParaRPr lang="el-GR" sz="2000" dirty="0">
              <a:latin typeface="Calibri" panose="020F0502020204030204" pitchFamily="34" charset="0"/>
              <a:ea typeface="Calibri" panose="020F0502020204030204" pitchFamily="34" charset="0"/>
              <a:cs typeface="Arial" panose="020B0604020202020204" pitchFamily="34" charset="0"/>
            </a:endParaRPr>
          </a:p>
          <a:p>
            <a:endParaRPr lang="el-GR" sz="20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2000" b="1" i="1" u="sng" dirty="0" err="1">
                <a:effectLst/>
                <a:latin typeface="Calibri" panose="020F0502020204030204" pitchFamily="34" charset="0"/>
                <a:ea typeface="Calibri" panose="020F0502020204030204" pitchFamily="34" charset="0"/>
                <a:cs typeface="Arial" panose="020B0604020202020204" pitchFamily="34" charset="0"/>
              </a:rPr>
              <a:t>Aphanizomenon</a:t>
            </a:r>
            <a:r>
              <a:rPr lang="en-US" sz="2000" b="1" u="sng" dirty="0">
                <a:effectLst/>
                <a:latin typeface="Calibri" panose="020F0502020204030204" pitchFamily="34" charset="0"/>
                <a:ea typeface="Calibri" panose="020F0502020204030204" pitchFamily="34" charset="0"/>
                <a:cs typeface="Arial" panose="020B0604020202020204" pitchFamily="34" charset="0"/>
              </a:rPr>
              <a:t> </a:t>
            </a:r>
            <a:r>
              <a:rPr lang="en-US" sz="2000" b="1" i="1" u="sng" dirty="0" err="1">
                <a:effectLst/>
                <a:latin typeface="Calibri" panose="020F0502020204030204" pitchFamily="34" charset="0"/>
                <a:ea typeface="Calibri" panose="020F0502020204030204" pitchFamily="34" charset="0"/>
                <a:cs typeface="Arial" panose="020B0604020202020204" pitchFamily="34" charset="0"/>
              </a:rPr>
              <a:t>flos</a:t>
            </a:r>
            <a:r>
              <a:rPr lang="el-GR" sz="2000" b="1" i="1" u="sng" dirty="0">
                <a:effectLst/>
                <a:latin typeface="Calibri" panose="020F0502020204030204" pitchFamily="34" charset="0"/>
                <a:ea typeface="Calibri" panose="020F0502020204030204" pitchFamily="34" charset="0"/>
                <a:cs typeface="Arial" panose="020B0604020202020204" pitchFamily="34" charset="0"/>
              </a:rPr>
              <a:t>-</a:t>
            </a:r>
            <a:r>
              <a:rPr lang="en-US" sz="2000" b="1" i="1" u="sng" dirty="0">
                <a:effectLst/>
                <a:latin typeface="Calibri" panose="020F0502020204030204" pitchFamily="34" charset="0"/>
                <a:ea typeface="Calibri" panose="020F0502020204030204" pitchFamily="34" charset="0"/>
                <a:cs typeface="Arial" panose="020B0604020202020204" pitchFamily="34" charset="0"/>
              </a:rPr>
              <a:t>aquae</a:t>
            </a:r>
            <a:endParaRPr lang="el-GR" sz="2000" dirty="0">
              <a:effectLst/>
              <a:latin typeface="Calibri" panose="020F0502020204030204" pitchFamily="34" charset="0"/>
              <a:ea typeface="Calibri" panose="020F0502020204030204" pitchFamily="34" charset="0"/>
              <a:cs typeface="Arial" panose="020B0604020202020204" pitchFamily="34" charset="0"/>
            </a:endParaRPr>
          </a:p>
          <a:p>
            <a:r>
              <a:rPr lang="el-GR" sz="2000" dirty="0">
                <a:latin typeface="Calibri" panose="020F0502020204030204" pitchFamily="34" charset="0"/>
                <a:ea typeface="Calibri" panose="020F0502020204030204" pitchFamily="34" charset="0"/>
                <a:cs typeface="Arial" panose="020B0604020202020204" pitchFamily="34" charset="0"/>
              </a:rPr>
              <a:t>Περιέχει  θρεπτικά συστατικά, γ-</a:t>
            </a:r>
            <a:r>
              <a:rPr lang="el-GR" sz="2000" dirty="0" err="1">
                <a:latin typeface="Calibri" panose="020F0502020204030204" pitchFamily="34" charset="0"/>
                <a:ea typeface="Calibri" panose="020F0502020204030204" pitchFamily="34" charset="0"/>
                <a:cs typeface="Arial" panose="020B0604020202020204" pitchFamily="34" charset="0"/>
              </a:rPr>
              <a:t>φυκοκυανίνη</a:t>
            </a:r>
            <a:r>
              <a:rPr lang="el-GR" sz="2000" dirty="0">
                <a:latin typeface="Calibri" panose="020F0502020204030204" pitchFamily="34" charset="0"/>
                <a:ea typeface="Calibri" panose="020F0502020204030204" pitchFamily="34" charset="0"/>
                <a:cs typeface="Arial" panose="020B0604020202020204" pitchFamily="34" charset="0"/>
              </a:rPr>
              <a:t> και </a:t>
            </a:r>
            <a:r>
              <a:rPr lang="el-GR" sz="2000" dirty="0" err="1">
                <a:latin typeface="Calibri" panose="020F0502020204030204" pitchFamily="34" charset="0"/>
                <a:ea typeface="Calibri" panose="020F0502020204030204" pitchFamily="34" charset="0"/>
                <a:cs typeface="Arial" panose="020B0604020202020204" pitchFamily="34" charset="0"/>
              </a:rPr>
              <a:t>φαινυλαιθυλαμίνη</a:t>
            </a:r>
            <a:endParaRPr lang="el-GR" sz="2000" dirty="0">
              <a:latin typeface="Calibri" panose="020F0502020204030204" pitchFamily="34" charset="0"/>
              <a:ea typeface="Calibri" panose="020F0502020204030204" pitchFamily="34" charset="0"/>
              <a:cs typeface="Arial" panose="020B0604020202020204" pitchFamily="34" charset="0"/>
            </a:endParaRPr>
          </a:p>
          <a:p>
            <a:endParaRPr lang="el-GR" sz="2000"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2000" b="1" i="1" u="sng" dirty="0" err="1">
                <a:latin typeface="Calibri" panose="020F0502020204030204" pitchFamily="34" charset="0"/>
                <a:ea typeface="Calibri" panose="020F0502020204030204" pitchFamily="34" charset="0"/>
                <a:cs typeface="Arial" panose="020B0604020202020204" pitchFamily="34" charset="0"/>
              </a:rPr>
              <a:t>Odontella</a:t>
            </a:r>
            <a:r>
              <a:rPr lang="en-US" sz="2000" b="1" i="1" u="sng" dirty="0">
                <a:latin typeface="Calibri" panose="020F0502020204030204" pitchFamily="34" charset="0"/>
                <a:ea typeface="Calibri" panose="020F0502020204030204" pitchFamily="34" charset="0"/>
                <a:cs typeface="Arial" panose="020B0604020202020204" pitchFamily="34" charset="0"/>
              </a:rPr>
              <a:t> aurita</a:t>
            </a:r>
            <a:endParaRPr lang="el-GR" sz="2000" b="1" i="1" u="sng" dirty="0">
              <a:latin typeface="Calibri" panose="020F0502020204030204" pitchFamily="34" charset="0"/>
              <a:ea typeface="Calibri" panose="020F0502020204030204" pitchFamily="34" charset="0"/>
              <a:cs typeface="Arial" panose="020B0604020202020204" pitchFamily="34" charset="0"/>
            </a:endParaRPr>
          </a:p>
          <a:p>
            <a:r>
              <a:rPr lang="el-GR" dirty="0">
                <a:latin typeface="Calibri" panose="020F0502020204030204" pitchFamily="34" charset="0"/>
                <a:ea typeface="Calibri" panose="020F0502020204030204" pitchFamily="34" charset="0"/>
                <a:cs typeface="Arial" panose="020B0604020202020204" pitchFamily="34" charset="0"/>
              </a:rPr>
              <a:t>Βασική πηγή </a:t>
            </a:r>
            <a:r>
              <a:rPr lang="el-GR" sz="1800" dirty="0" err="1">
                <a:effectLst/>
                <a:latin typeface="Calibri" panose="020F0502020204030204" pitchFamily="34" charset="0"/>
                <a:ea typeface="Calibri" panose="020F0502020204030204" pitchFamily="34" charset="0"/>
                <a:cs typeface="Arial" panose="020B0604020202020204" pitchFamily="34" charset="0"/>
              </a:rPr>
              <a:t>εικοσαπεντανικού</a:t>
            </a:r>
            <a:r>
              <a:rPr lang="el-GR" sz="1800" dirty="0">
                <a:effectLst/>
                <a:latin typeface="Calibri" panose="020F0502020204030204" pitchFamily="34" charset="0"/>
                <a:ea typeface="Calibri" panose="020F0502020204030204" pitchFamily="34" charset="0"/>
                <a:cs typeface="Arial" panose="020B0604020202020204" pitchFamily="34" charset="0"/>
              </a:rPr>
              <a:t> οξέος (</a:t>
            </a:r>
            <a:r>
              <a:rPr lang="en-US" sz="1800" dirty="0">
                <a:effectLst/>
                <a:latin typeface="Calibri" panose="020F0502020204030204" pitchFamily="34" charset="0"/>
                <a:ea typeface="Calibri" panose="020F0502020204030204" pitchFamily="34" charset="0"/>
                <a:cs typeface="Arial" panose="020B0604020202020204" pitchFamily="34" charset="0"/>
              </a:rPr>
              <a:t>EPA</a:t>
            </a:r>
            <a:r>
              <a:rPr lang="el-GR" sz="1800" dirty="0">
                <a:effectLst/>
                <a:latin typeface="Calibri" panose="020F0502020204030204" pitchFamily="34" charset="0"/>
                <a:ea typeface="Calibri" panose="020F0502020204030204" pitchFamily="34" charset="0"/>
                <a:cs typeface="Arial" panose="020B0604020202020204" pitchFamily="34" charset="0"/>
              </a:rPr>
              <a:t>) και </a:t>
            </a:r>
            <a:r>
              <a:rPr lang="el-GR" sz="1800" dirty="0" err="1">
                <a:effectLst/>
                <a:latin typeface="Calibri" panose="020F0502020204030204" pitchFamily="34" charset="0"/>
                <a:ea typeface="Calibri" panose="020F0502020204030204" pitchFamily="34" charset="0"/>
                <a:cs typeface="Arial" panose="020B0604020202020204" pitchFamily="34" charset="0"/>
              </a:rPr>
              <a:t>φυκοξανθίνης</a:t>
            </a:r>
            <a:r>
              <a:rPr lang="el-GR" sz="1800" dirty="0">
                <a:effectLst/>
                <a:latin typeface="Calibri" panose="020F0502020204030204" pitchFamily="34" charset="0"/>
                <a:ea typeface="Calibri" panose="020F0502020204030204" pitchFamily="34" charset="0"/>
                <a:cs typeface="Arial" panose="020B0604020202020204" pitchFamily="34" charset="0"/>
              </a:rPr>
              <a:t> </a:t>
            </a:r>
            <a:endParaRPr lang="el-GR" sz="20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l-GR" sz="20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2000" b="1" i="1" u="sng" dirty="0" err="1">
                <a:latin typeface="Calibri" panose="020F0502020204030204" pitchFamily="34" charset="0"/>
                <a:ea typeface="Calibri" panose="020F0502020204030204" pitchFamily="34" charset="0"/>
                <a:cs typeface="Arial" panose="020B0604020202020204" pitchFamily="34" charset="0"/>
              </a:rPr>
              <a:t>Haematococus</a:t>
            </a:r>
            <a:r>
              <a:rPr lang="en-US" sz="2000" b="1" i="1" u="sng" dirty="0">
                <a:latin typeface="Calibri" panose="020F0502020204030204" pitchFamily="34" charset="0"/>
                <a:ea typeface="Calibri" panose="020F0502020204030204" pitchFamily="34" charset="0"/>
                <a:cs typeface="Arial" panose="020B0604020202020204" pitchFamily="34" charset="0"/>
              </a:rPr>
              <a:t> </a:t>
            </a:r>
            <a:r>
              <a:rPr lang="en-US" sz="2000" b="1" i="1" u="sng" dirty="0" err="1">
                <a:latin typeface="Calibri" panose="020F0502020204030204" pitchFamily="34" charset="0"/>
                <a:ea typeface="Calibri" panose="020F0502020204030204" pitchFamily="34" charset="0"/>
                <a:cs typeface="Arial" panose="020B0604020202020204" pitchFamily="34" charset="0"/>
              </a:rPr>
              <a:t>pluvialis</a:t>
            </a:r>
            <a:endParaRPr lang="el-GR" sz="2000" b="1" i="1" u="sng" dirty="0">
              <a:latin typeface="Calibri" panose="020F0502020204030204" pitchFamily="34" charset="0"/>
              <a:ea typeface="Calibri" panose="020F0502020204030204" pitchFamily="34" charset="0"/>
              <a:cs typeface="Arial" panose="020B0604020202020204" pitchFamily="34" charset="0"/>
            </a:endParaRPr>
          </a:p>
          <a:p>
            <a:r>
              <a:rPr lang="el-GR" dirty="0">
                <a:latin typeface="Calibri" panose="020F0502020204030204" pitchFamily="34" charset="0"/>
                <a:ea typeface="Calibri" panose="020F0502020204030204" pitchFamily="34" charset="0"/>
                <a:cs typeface="Arial" panose="020B0604020202020204" pitchFamily="34" charset="0"/>
              </a:rPr>
              <a:t> Περιέχει καροτενοειδή, </a:t>
            </a:r>
            <a:r>
              <a:rPr lang="el-GR" sz="1800" dirty="0">
                <a:effectLst/>
                <a:latin typeface="Calibri" panose="020F0502020204030204" pitchFamily="34" charset="0"/>
                <a:ea typeface="Calibri" panose="020F0502020204030204" pitchFamily="34" charset="0"/>
                <a:cs typeface="Arial" panose="020B0604020202020204" pitchFamily="34" charset="0"/>
              </a:rPr>
              <a:t>πρωτεΐνες και λιπαρά οξέα όπως </a:t>
            </a:r>
            <a:r>
              <a:rPr lang="el-GR" sz="1800" dirty="0" err="1">
                <a:effectLst/>
                <a:latin typeface="Calibri" panose="020F0502020204030204" pitchFamily="34" charset="0"/>
                <a:ea typeface="Calibri" panose="020F0502020204030204" pitchFamily="34" charset="0"/>
                <a:cs typeface="Arial" panose="020B0604020202020204" pitchFamily="34" charset="0"/>
              </a:rPr>
              <a:t>ασταξανθίνη</a:t>
            </a:r>
            <a:r>
              <a:rPr lang="el-GR" dirty="0">
                <a:latin typeface="Calibri" panose="020F0502020204030204" pitchFamily="34" charset="0"/>
                <a:ea typeface="Calibri" panose="020F0502020204030204" pitchFamily="34" charset="0"/>
                <a:cs typeface="Arial" panose="020B0604020202020204" pitchFamily="34" charset="0"/>
              </a:rPr>
              <a:t> </a:t>
            </a:r>
            <a:r>
              <a:rPr lang="en-US" dirty="0">
                <a:latin typeface="Calibri" panose="020F0502020204030204" pitchFamily="34" charset="0"/>
                <a:ea typeface="Calibri" panose="020F0502020204030204" pitchFamily="34" charset="0"/>
                <a:cs typeface="Arial" panose="020B0604020202020204" pitchFamily="34" charset="0"/>
              </a:rPr>
              <a:t>(5%-8% w/w)</a:t>
            </a:r>
          </a:p>
          <a:p>
            <a:endParaRPr lang="en-US"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2000" b="1" i="1" u="sng" dirty="0" err="1">
                <a:latin typeface="Calibri" panose="020F0502020204030204" pitchFamily="34" charset="0"/>
                <a:ea typeface="Calibri" panose="020F0502020204030204" pitchFamily="34" charset="0"/>
                <a:cs typeface="Arial" panose="020B0604020202020204" pitchFamily="34" charset="0"/>
              </a:rPr>
              <a:t>Dunaliella</a:t>
            </a:r>
            <a:r>
              <a:rPr lang="en-US" sz="2000" b="1" i="1" u="sng" dirty="0">
                <a:latin typeface="Calibri" panose="020F0502020204030204" pitchFamily="34" charset="0"/>
                <a:ea typeface="Calibri" panose="020F0502020204030204" pitchFamily="34" charset="0"/>
                <a:cs typeface="Arial" panose="020B0604020202020204" pitchFamily="34" charset="0"/>
              </a:rPr>
              <a:t> salina</a:t>
            </a:r>
          </a:p>
          <a:p>
            <a:r>
              <a:rPr lang="el-GR" sz="1800" dirty="0">
                <a:effectLst/>
                <a:latin typeface="Calibri" panose="020F0502020204030204" pitchFamily="34" charset="0"/>
                <a:ea typeface="Calibri" panose="020F0502020204030204" pitchFamily="34" charset="0"/>
                <a:cs typeface="Arial" panose="020B0604020202020204" pitchFamily="34" charset="0"/>
              </a:rPr>
              <a:t>Πιο αποδοτική φυσική πηγή β-καροτένιου (&gt;15% </a:t>
            </a:r>
            <a:r>
              <a:rPr lang="en-US" sz="1800" dirty="0">
                <a:effectLst/>
                <a:latin typeface="Calibri" panose="020F0502020204030204" pitchFamily="34" charset="0"/>
                <a:ea typeface="Calibri" panose="020F0502020204030204" pitchFamily="34" charset="0"/>
                <a:cs typeface="Arial" panose="020B0604020202020204" pitchFamily="34" charset="0"/>
              </a:rPr>
              <a:t>w/w)</a:t>
            </a:r>
            <a:r>
              <a:rPr lang="el-GR" sz="1800" dirty="0">
                <a:effectLst/>
                <a:latin typeface="Calibri" panose="020F0502020204030204" pitchFamily="34" charset="0"/>
                <a:ea typeface="Calibri" panose="020F0502020204030204" pitchFamily="34" charset="0"/>
                <a:cs typeface="Arial" panose="020B0604020202020204" pitchFamily="34" charset="0"/>
              </a:rPr>
              <a:t>, πηγή λιπαρών οξέων, </a:t>
            </a:r>
            <a:r>
              <a:rPr lang="el-GR" sz="1800" dirty="0" err="1">
                <a:effectLst/>
                <a:latin typeface="Calibri" panose="020F0502020204030204" pitchFamily="34" charset="0"/>
                <a:ea typeface="Calibri" panose="020F0502020204030204" pitchFamily="34" charset="0"/>
                <a:cs typeface="Arial" panose="020B0604020202020204" pitchFamily="34" charset="0"/>
              </a:rPr>
              <a:t>γλυκερόλης</a:t>
            </a:r>
            <a:r>
              <a:rPr lang="el-GR" sz="1800" dirty="0">
                <a:effectLst/>
                <a:latin typeface="Calibri" panose="020F0502020204030204" pitchFamily="34" charset="0"/>
                <a:ea typeface="Calibri" panose="020F0502020204030204" pitchFamily="34" charset="0"/>
                <a:cs typeface="Arial" panose="020B0604020202020204" pitchFamily="34" charset="0"/>
              </a:rPr>
              <a:t> και  πρωτεϊνών.</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endParaRPr lang="el-GR" dirty="0">
              <a:latin typeface="Calibri" panose="020F0502020204030204" pitchFamily="34" charset="0"/>
              <a:ea typeface="Calibri" panose="020F0502020204030204" pitchFamily="34" charset="0"/>
              <a:cs typeface="Arial" panose="020B0604020202020204" pitchFamily="34" charset="0"/>
            </a:endParaRPr>
          </a:p>
          <a:p>
            <a:endParaRPr lang="el-GR" sz="2000" dirty="0">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EF3BF2BF-FA13-E0FB-F06D-12C67FD858F7}"/>
              </a:ext>
            </a:extLst>
          </p:cNvPr>
          <p:cNvSpPr txBox="1"/>
          <p:nvPr/>
        </p:nvSpPr>
        <p:spPr>
          <a:xfrm>
            <a:off x="1160207" y="184666"/>
            <a:ext cx="4778478" cy="461665"/>
          </a:xfrm>
          <a:prstGeom prst="rect">
            <a:avLst/>
          </a:prstGeom>
          <a:noFill/>
        </p:spPr>
        <p:txBody>
          <a:bodyPr wrap="square" rtlCol="0">
            <a:spAutoFit/>
          </a:bodyPr>
          <a:lstStyle/>
          <a:p>
            <a:pPr algn="ctr"/>
            <a:r>
              <a:rPr lang="el-GR" sz="2400" b="1" kern="1400" spc="-50" dirty="0">
                <a:latin typeface="Microsoft JhengHei" panose="020B0604030504040204" pitchFamily="34" charset="-120"/>
                <a:cs typeface="Times New Roman" panose="02020603050405020304" pitchFamily="18" charset="0"/>
              </a:rPr>
              <a:t>Εφαρμογές στα Τρόφιμα</a:t>
            </a:r>
          </a:p>
        </p:txBody>
      </p:sp>
      <p:sp>
        <p:nvSpPr>
          <p:cNvPr id="3" name="Ελεύθερη σχεδίαση: Σχήμα 2">
            <a:extLst>
              <a:ext uri="{FF2B5EF4-FFF2-40B4-BE49-F238E27FC236}">
                <a16:creationId xmlns:a16="http://schemas.microsoft.com/office/drawing/2014/main" id="{E51D1CF3-78AF-C0C5-ACF9-2D69979F99AD}"/>
              </a:ext>
            </a:extLst>
          </p:cNvPr>
          <p:cNvSpPr/>
          <p:nvPr/>
        </p:nvSpPr>
        <p:spPr>
          <a:xfrm>
            <a:off x="6096000" y="-7994804"/>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dirty="0"/>
          </a:p>
        </p:txBody>
      </p:sp>
      <p:sp>
        <p:nvSpPr>
          <p:cNvPr id="9" name="Ελεύθερη σχεδίαση: Σχήμα 8">
            <a:extLst>
              <a:ext uri="{FF2B5EF4-FFF2-40B4-BE49-F238E27FC236}">
                <a16:creationId xmlns:a16="http://schemas.microsoft.com/office/drawing/2014/main" id="{DB48E6D2-EAB8-261D-66C7-320AA495A15E}"/>
              </a:ext>
            </a:extLst>
          </p:cNvPr>
          <p:cNvSpPr/>
          <p:nvPr/>
        </p:nvSpPr>
        <p:spPr>
          <a:xfrm>
            <a:off x="6096000" y="-1128146"/>
            <a:ext cx="7132600" cy="9114291"/>
          </a:xfrm>
          <a:custGeom>
            <a:avLst/>
            <a:gdLst>
              <a:gd name="connsiteX0" fmla="*/ 2769530 w 7132600"/>
              <a:gd name="connsiteY0" fmla="*/ 6806888 h 9047166"/>
              <a:gd name="connsiteX1" fmla="*/ 4363070 w 7132600"/>
              <a:gd name="connsiteY1" fmla="*/ 6806888 h 9047166"/>
              <a:gd name="connsiteX2" fmla="*/ 4923140 w 7132600"/>
              <a:gd name="connsiteY2" fmla="*/ 7927027 h 9047166"/>
              <a:gd name="connsiteX3" fmla="*/ 4363070 w 7132600"/>
              <a:gd name="connsiteY3" fmla="*/ 9047166 h 9047166"/>
              <a:gd name="connsiteX4" fmla="*/ 2769530 w 7132600"/>
              <a:gd name="connsiteY4" fmla="*/ 9047166 h 9047166"/>
              <a:gd name="connsiteX5" fmla="*/ 2209460 w 7132600"/>
              <a:gd name="connsiteY5" fmla="*/ 7927027 h 9047166"/>
              <a:gd name="connsiteX6" fmla="*/ 4978990 w 7132600"/>
              <a:gd name="connsiteY6" fmla="*/ 5697567 h 9047166"/>
              <a:gd name="connsiteX7" fmla="*/ 6572530 w 7132600"/>
              <a:gd name="connsiteY7" fmla="*/ 5697567 h 9047166"/>
              <a:gd name="connsiteX8" fmla="*/ 7132600 w 7132600"/>
              <a:gd name="connsiteY8" fmla="*/ 6817706 h 9047166"/>
              <a:gd name="connsiteX9" fmla="*/ 6572530 w 7132600"/>
              <a:gd name="connsiteY9" fmla="*/ 7937845 h 9047166"/>
              <a:gd name="connsiteX10" fmla="*/ 4978990 w 7132600"/>
              <a:gd name="connsiteY10" fmla="*/ 7937845 h 9047166"/>
              <a:gd name="connsiteX11" fmla="*/ 4418920 w 7132600"/>
              <a:gd name="connsiteY11" fmla="*/ 6817706 h 9047166"/>
              <a:gd name="connsiteX12" fmla="*/ 560070 w 7132600"/>
              <a:gd name="connsiteY12" fmla="*/ 5697567 h 9047166"/>
              <a:gd name="connsiteX13" fmla="*/ 2153610 w 7132600"/>
              <a:gd name="connsiteY13" fmla="*/ 5697567 h 9047166"/>
              <a:gd name="connsiteX14" fmla="*/ 2713680 w 7132600"/>
              <a:gd name="connsiteY14" fmla="*/ 6817706 h 9047166"/>
              <a:gd name="connsiteX15" fmla="*/ 2153610 w 7132600"/>
              <a:gd name="connsiteY15" fmla="*/ 7937845 h 9047166"/>
              <a:gd name="connsiteX16" fmla="*/ 560070 w 7132600"/>
              <a:gd name="connsiteY16" fmla="*/ 7937845 h 9047166"/>
              <a:gd name="connsiteX17" fmla="*/ 0 w 7132600"/>
              <a:gd name="connsiteY17" fmla="*/ 6817706 h 9047166"/>
              <a:gd name="connsiteX18" fmla="*/ 2769530 w 7132600"/>
              <a:gd name="connsiteY18" fmla="*/ 4537925 h 9047166"/>
              <a:gd name="connsiteX19" fmla="*/ 4363070 w 7132600"/>
              <a:gd name="connsiteY19" fmla="*/ 4537925 h 9047166"/>
              <a:gd name="connsiteX20" fmla="*/ 4923140 w 7132600"/>
              <a:gd name="connsiteY20" fmla="*/ 5658064 h 9047166"/>
              <a:gd name="connsiteX21" fmla="*/ 4363070 w 7132600"/>
              <a:gd name="connsiteY21" fmla="*/ 6778203 h 9047166"/>
              <a:gd name="connsiteX22" fmla="*/ 2769530 w 7132600"/>
              <a:gd name="connsiteY22" fmla="*/ 6778203 h 9047166"/>
              <a:gd name="connsiteX23" fmla="*/ 2209460 w 7132600"/>
              <a:gd name="connsiteY23" fmla="*/ 5658064 h 9047166"/>
              <a:gd name="connsiteX24" fmla="*/ 560070 w 7132600"/>
              <a:gd name="connsiteY24" fmla="*/ 3417786 h 9047166"/>
              <a:gd name="connsiteX25" fmla="*/ 2153610 w 7132600"/>
              <a:gd name="connsiteY25" fmla="*/ 3417786 h 9047166"/>
              <a:gd name="connsiteX26" fmla="*/ 2713680 w 7132600"/>
              <a:gd name="connsiteY26" fmla="*/ 4537924 h 9047166"/>
              <a:gd name="connsiteX27" fmla="*/ 2153610 w 7132600"/>
              <a:gd name="connsiteY27" fmla="*/ 5658063 h 9047166"/>
              <a:gd name="connsiteX28" fmla="*/ 560070 w 7132600"/>
              <a:gd name="connsiteY28" fmla="*/ 5658063 h 9047166"/>
              <a:gd name="connsiteX29" fmla="*/ 0 w 7132600"/>
              <a:gd name="connsiteY29" fmla="*/ 4537924 h 9047166"/>
              <a:gd name="connsiteX30" fmla="*/ 4978990 w 7132600"/>
              <a:gd name="connsiteY30" fmla="*/ 3417785 h 9047166"/>
              <a:gd name="connsiteX31" fmla="*/ 6572530 w 7132600"/>
              <a:gd name="connsiteY31" fmla="*/ 3417785 h 9047166"/>
              <a:gd name="connsiteX32" fmla="*/ 7132600 w 7132600"/>
              <a:gd name="connsiteY32" fmla="*/ 4537924 h 9047166"/>
              <a:gd name="connsiteX33" fmla="*/ 6572530 w 7132600"/>
              <a:gd name="connsiteY33" fmla="*/ 5658063 h 9047166"/>
              <a:gd name="connsiteX34" fmla="*/ 4978990 w 7132600"/>
              <a:gd name="connsiteY34" fmla="*/ 5658063 h 9047166"/>
              <a:gd name="connsiteX35" fmla="*/ 4418920 w 7132600"/>
              <a:gd name="connsiteY35" fmla="*/ 4537924 h 9047166"/>
              <a:gd name="connsiteX36" fmla="*/ 2769530 w 7132600"/>
              <a:gd name="connsiteY36" fmla="*/ 2268963 h 9047166"/>
              <a:gd name="connsiteX37" fmla="*/ 4363070 w 7132600"/>
              <a:gd name="connsiteY37" fmla="*/ 2268963 h 9047166"/>
              <a:gd name="connsiteX38" fmla="*/ 4923140 w 7132600"/>
              <a:gd name="connsiteY38" fmla="*/ 3389102 h 9047166"/>
              <a:gd name="connsiteX39" fmla="*/ 4363070 w 7132600"/>
              <a:gd name="connsiteY39" fmla="*/ 4509241 h 9047166"/>
              <a:gd name="connsiteX40" fmla="*/ 2769530 w 7132600"/>
              <a:gd name="connsiteY40" fmla="*/ 4509241 h 9047166"/>
              <a:gd name="connsiteX41" fmla="*/ 2209460 w 7132600"/>
              <a:gd name="connsiteY41" fmla="*/ 3389102 h 9047166"/>
              <a:gd name="connsiteX42" fmla="*/ 560070 w 7132600"/>
              <a:gd name="connsiteY42" fmla="*/ 1148823 h 9047166"/>
              <a:gd name="connsiteX43" fmla="*/ 2153610 w 7132600"/>
              <a:gd name="connsiteY43" fmla="*/ 1148823 h 9047166"/>
              <a:gd name="connsiteX44" fmla="*/ 2713680 w 7132600"/>
              <a:gd name="connsiteY44" fmla="*/ 2268962 h 9047166"/>
              <a:gd name="connsiteX45" fmla="*/ 2153610 w 7132600"/>
              <a:gd name="connsiteY45" fmla="*/ 3389101 h 9047166"/>
              <a:gd name="connsiteX46" fmla="*/ 560070 w 7132600"/>
              <a:gd name="connsiteY46" fmla="*/ 3389101 h 9047166"/>
              <a:gd name="connsiteX47" fmla="*/ 0 w 7132600"/>
              <a:gd name="connsiteY47" fmla="*/ 2268962 h 9047166"/>
              <a:gd name="connsiteX48" fmla="*/ 4978990 w 7132600"/>
              <a:gd name="connsiteY48" fmla="*/ 1138004 h 9047166"/>
              <a:gd name="connsiteX49" fmla="*/ 6572530 w 7132600"/>
              <a:gd name="connsiteY49" fmla="*/ 1138004 h 9047166"/>
              <a:gd name="connsiteX50" fmla="*/ 7132600 w 7132600"/>
              <a:gd name="connsiteY50" fmla="*/ 2258143 h 9047166"/>
              <a:gd name="connsiteX51" fmla="*/ 6572530 w 7132600"/>
              <a:gd name="connsiteY51" fmla="*/ 3378282 h 9047166"/>
              <a:gd name="connsiteX52" fmla="*/ 4978990 w 7132600"/>
              <a:gd name="connsiteY52" fmla="*/ 3378282 h 9047166"/>
              <a:gd name="connsiteX53" fmla="*/ 4418920 w 7132600"/>
              <a:gd name="connsiteY53" fmla="*/ 2258143 h 9047166"/>
              <a:gd name="connsiteX54" fmla="*/ 2769530 w 7132600"/>
              <a:gd name="connsiteY54" fmla="*/ 0 h 9047166"/>
              <a:gd name="connsiteX55" fmla="*/ 4363070 w 7132600"/>
              <a:gd name="connsiteY55" fmla="*/ 0 h 9047166"/>
              <a:gd name="connsiteX56" fmla="*/ 4923140 w 7132600"/>
              <a:gd name="connsiteY56" fmla="*/ 1120139 h 9047166"/>
              <a:gd name="connsiteX57" fmla="*/ 4363070 w 7132600"/>
              <a:gd name="connsiteY57" fmla="*/ 2240279 h 9047166"/>
              <a:gd name="connsiteX58" fmla="*/ 2769530 w 7132600"/>
              <a:gd name="connsiteY58" fmla="*/ 2240279 h 9047166"/>
              <a:gd name="connsiteX59" fmla="*/ 2209460 w 7132600"/>
              <a:gd name="connsiteY59" fmla="*/ 1120139 h 90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132600" h="9047166">
                <a:moveTo>
                  <a:pt x="2769530" y="6806888"/>
                </a:moveTo>
                <a:lnTo>
                  <a:pt x="4363070" y="6806888"/>
                </a:lnTo>
                <a:lnTo>
                  <a:pt x="4923140" y="7927027"/>
                </a:lnTo>
                <a:lnTo>
                  <a:pt x="4363070" y="9047166"/>
                </a:lnTo>
                <a:lnTo>
                  <a:pt x="2769530" y="9047166"/>
                </a:lnTo>
                <a:lnTo>
                  <a:pt x="2209460" y="7927027"/>
                </a:lnTo>
                <a:close/>
                <a:moveTo>
                  <a:pt x="4978990" y="5697567"/>
                </a:moveTo>
                <a:lnTo>
                  <a:pt x="6572530" y="5697567"/>
                </a:lnTo>
                <a:lnTo>
                  <a:pt x="7132600" y="6817706"/>
                </a:lnTo>
                <a:lnTo>
                  <a:pt x="6572530" y="7937845"/>
                </a:lnTo>
                <a:lnTo>
                  <a:pt x="4978990" y="7937845"/>
                </a:lnTo>
                <a:lnTo>
                  <a:pt x="4418920" y="6817706"/>
                </a:lnTo>
                <a:close/>
                <a:moveTo>
                  <a:pt x="560070" y="5697567"/>
                </a:moveTo>
                <a:lnTo>
                  <a:pt x="2153610" y="5697567"/>
                </a:lnTo>
                <a:lnTo>
                  <a:pt x="2713680" y="6817706"/>
                </a:lnTo>
                <a:lnTo>
                  <a:pt x="2153610" y="7937845"/>
                </a:lnTo>
                <a:lnTo>
                  <a:pt x="560070" y="7937845"/>
                </a:lnTo>
                <a:lnTo>
                  <a:pt x="0" y="6817706"/>
                </a:lnTo>
                <a:close/>
                <a:moveTo>
                  <a:pt x="2769530" y="4537925"/>
                </a:moveTo>
                <a:lnTo>
                  <a:pt x="4363070" y="4537925"/>
                </a:lnTo>
                <a:lnTo>
                  <a:pt x="4923140" y="5658064"/>
                </a:lnTo>
                <a:lnTo>
                  <a:pt x="4363070" y="6778203"/>
                </a:lnTo>
                <a:lnTo>
                  <a:pt x="2769530" y="6778203"/>
                </a:lnTo>
                <a:lnTo>
                  <a:pt x="2209460" y="5658064"/>
                </a:lnTo>
                <a:close/>
                <a:moveTo>
                  <a:pt x="560070" y="3417786"/>
                </a:moveTo>
                <a:lnTo>
                  <a:pt x="2153610" y="3417786"/>
                </a:lnTo>
                <a:lnTo>
                  <a:pt x="2713680" y="4537924"/>
                </a:lnTo>
                <a:lnTo>
                  <a:pt x="2153610" y="5658063"/>
                </a:lnTo>
                <a:lnTo>
                  <a:pt x="560070" y="5658063"/>
                </a:lnTo>
                <a:lnTo>
                  <a:pt x="0" y="4537924"/>
                </a:lnTo>
                <a:close/>
                <a:moveTo>
                  <a:pt x="4978990" y="3417785"/>
                </a:moveTo>
                <a:lnTo>
                  <a:pt x="6572530" y="3417785"/>
                </a:lnTo>
                <a:lnTo>
                  <a:pt x="7132600" y="4537924"/>
                </a:lnTo>
                <a:lnTo>
                  <a:pt x="6572530" y="5658063"/>
                </a:lnTo>
                <a:lnTo>
                  <a:pt x="4978990" y="5658063"/>
                </a:lnTo>
                <a:lnTo>
                  <a:pt x="4418920" y="4537924"/>
                </a:lnTo>
                <a:close/>
                <a:moveTo>
                  <a:pt x="2769530" y="2268963"/>
                </a:moveTo>
                <a:lnTo>
                  <a:pt x="4363070" y="2268963"/>
                </a:lnTo>
                <a:lnTo>
                  <a:pt x="4923140" y="3389102"/>
                </a:lnTo>
                <a:lnTo>
                  <a:pt x="4363070" y="4509241"/>
                </a:lnTo>
                <a:lnTo>
                  <a:pt x="2769530" y="4509241"/>
                </a:lnTo>
                <a:lnTo>
                  <a:pt x="2209460" y="3389102"/>
                </a:lnTo>
                <a:close/>
                <a:moveTo>
                  <a:pt x="560070" y="1148823"/>
                </a:moveTo>
                <a:lnTo>
                  <a:pt x="2153610" y="1148823"/>
                </a:lnTo>
                <a:lnTo>
                  <a:pt x="2713680" y="2268962"/>
                </a:lnTo>
                <a:lnTo>
                  <a:pt x="2153610" y="3389101"/>
                </a:lnTo>
                <a:lnTo>
                  <a:pt x="560070" y="3389101"/>
                </a:lnTo>
                <a:lnTo>
                  <a:pt x="0" y="2268962"/>
                </a:lnTo>
                <a:close/>
                <a:moveTo>
                  <a:pt x="4978990" y="1138004"/>
                </a:moveTo>
                <a:lnTo>
                  <a:pt x="6572530" y="1138004"/>
                </a:lnTo>
                <a:lnTo>
                  <a:pt x="7132600" y="2258143"/>
                </a:lnTo>
                <a:lnTo>
                  <a:pt x="6572530" y="3378282"/>
                </a:lnTo>
                <a:lnTo>
                  <a:pt x="4978990" y="3378282"/>
                </a:lnTo>
                <a:lnTo>
                  <a:pt x="4418920" y="2258143"/>
                </a:lnTo>
                <a:close/>
                <a:moveTo>
                  <a:pt x="2769530" y="0"/>
                </a:moveTo>
                <a:lnTo>
                  <a:pt x="4363070" y="0"/>
                </a:lnTo>
                <a:lnTo>
                  <a:pt x="4923140" y="1120139"/>
                </a:lnTo>
                <a:lnTo>
                  <a:pt x="4363070" y="2240279"/>
                </a:lnTo>
                <a:lnTo>
                  <a:pt x="2769530" y="2240279"/>
                </a:lnTo>
                <a:lnTo>
                  <a:pt x="2209460" y="1120139"/>
                </a:lnTo>
                <a:close/>
              </a:path>
            </a:pathLst>
          </a:cu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l-GR" dirty="0"/>
          </a:p>
        </p:txBody>
      </p:sp>
    </p:spTree>
    <p:extLst>
      <p:ext uri="{BB962C8B-B14F-4D97-AF65-F5344CB8AC3E}">
        <p14:creationId xmlns:p14="http://schemas.microsoft.com/office/powerpoint/2010/main" val="3322612204"/>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82" name="TextBox 81">
            <a:extLst>
              <a:ext uri="{FF2B5EF4-FFF2-40B4-BE49-F238E27FC236}">
                <a16:creationId xmlns:a16="http://schemas.microsoft.com/office/drawing/2014/main" id="{4563928F-BA6D-99BB-E024-2E5D5A2A2A69}"/>
              </a:ext>
            </a:extLst>
          </p:cNvPr>
          <p:cNvSpPr txBox="1"/>
          <p:nvPr/>
        </p:nvSpPr>
        <p:spPr>
          <a:xfrm>
            <a:off x="2236397" y="1615827"/>
            <a:ext cx="6405245" cy="4093428"/>
          </a:xfrm>
          <a:prstGeom prst="rect">
            <a:avLst/>
          </a:prstGeom>
          <a:noFill/>
        </p:spPr>
        <p:txBody>
          <a:bodyPr wrap="square" rtlCol="0">
            <a:spAutoFit/>
          </a:bodyPr>
          <a:lstStyle/>
          <a:p>
            <a:pPr marL="342900" indent="-342900">
              <a:buFont typeface="Arial" panose="020B0604020202020204" pitchFamily="34" charset="0"/>
              <a:buChar char="•"/>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Πλέον συχνά αποκαλείται </a:t>
            </a:r>
            <a:r>
              <a:rPr kumimoji="0" lang="en-US" sz="2000" b="0" i="1" u="none" strike="noStrike" kern="1200" cap="none" spc="0" normalizeH="0" baseline="0" noProof="0" dirty="0" err="1">
                <a:ln>
                  <a:noFill/>
                </a:ln>
                <a:solidFill>
                  <a:prstClr val="black"/>
                </a:solidFill>
                <a:effectLst/>
                <a:uLnTx/>
                <a:uFillTx/>
                <a:latin typeface="Calibri" panose="020F0502020204030204"/>
                <a:ea typeface="+mn-ea"/>
                <a:cs typeface="+mn-cs"/>
              </a:rPr>
              <a:t>Auxenochlorella</a:t>
            </a:r>
            <a:r>
              <a:rPr kumimoji="0" lang="en-US" sz="2000" b="0" i="1" u="none" strike="noStrike" kern="1200" cap="none" spc="0" normalizeH="0" baseline="0" noProof="0" dirty="0">
                <a:ln>
                  <a:noFill/>
                </a:ln>
                <a:solidFill>
                  <a:prstClr val="black"/>
                </a:solidFill>
                <a:effectLst/>
                <a:uLnTx/>
                <a:uFillTx/>
                <a:latin typeface="Calibri" panose="020F0502020204030204"/>
                <a:ea typeface="+mn-ea"/>
                <a:cs typeface="+mn-cs"/>
              </a:rPr>
              <a:t> pyrenoidosa</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indent="-342900">
              <a:buFont typeface="Arial" panose="020B0604020202020204" pitchFamily="34" charset="0"/>
              <a:buChar char="•"/>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Φύεται σε γλυκό νερό</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Ανήκει στο φύλο των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χλωρόφυτων</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Ένα από τα πλέον διαδεδομένα μικροφύκη για χρήση στα τρόφιμα</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Ταχύτατη ανάπτυξη, μεγάλη ποσότητα βιομάζας, αναγνώριση ως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GRAS</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Περιέχει πρωτεΐνες σε μεγάλες ποσότητες (50-58%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w/w)</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 name="TextBox 82">
            <a:extLst>
              <a:ext uri="{FF2B5EF4-FFF2-40B4-BE49-F238E27FC236}">
                <a16:creationId xmlns:a16="http://schemas.microsoft.com/office/drawing/2014/main" id="{FDE85F68-A036-1FAC-881D-2E9CC7FFF865}"/>
              </a:ext>
            </a:extLst>
          </p:cNvPr>
          <p:cNvSpPr txBox="1"/>
          <p:nvPr/>
        </p:nvSpPr>
        <p:spPr>
          <a:xfrm>
            <a:off x="1376984" y="367977"/>
            <a:ext cx="7469750" cy="1015663"/>
          </a:xfrm>
          <a:prstGeom prst="rect">
            <a:avLst/>
          </a:prstGeom>
          <a:noFill/>
          <a:effectLst>
            <a:outerShdw blurRad="50800" dist="38100" dir="5400000" algn="t" rotWithShape="0">
              <a:prstClr val="black">
                <a:alpha val="40000"/>
              </a:prstClr>
            </a:outerShd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rPr>
              <a:t>Chlorella pyrenoidosa</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grpSp>
        <p:nvGrpSpPr>
          <p:cNvPr id="45" name="Ομάδα 44">
            <a:extLst>
              <a:ext uri="{FF2B5EF4-FFF2-40B4-BE49-F238E27FC236}">
                <a16:creationId xmlns:a16="http://schemas.microsoft.com/office/drawing/2014/main" id="{1DAA1C1B-A860-7323-0591-F791DD6CFAC4}"/>
              </a:ext>
            </a:extLst>
          </p:cNvPr>
          <p:cNvGrpSpPr/>
          <p:nvPr/>
        </p:nvGrpSpPr>
        <p:grpSpPr>
          <a:xfrm>
            <a:off x="7986532" y="0"/>
            <a:ext cx="13037700" cy="6858000"/>
            <a:chOff x="71774" y="0"/>
            <a:chExt cx="12120226" cy="6858000"/>
          </a:xfrm>
        </p:grpSpPr>
        <p:grpSp>
          <p:nvGrpSpPr>
            <p:cNvPr id="46" name="Ομάδα 45">
              <a:extLst>
                <a:ext uri="{FF2B5EF4-FFF2-40B4-BE49-F238E27FC236}">
                  <a16:creationId xmlns:a16="http://schemas.microsoft.com/office/drawing/2014/main" id="{4693E020-B937-9DCF-4903-22A6F0DB12FE}"/>
                </a:ext>
              </a:extLst>
            </p:cNvPr>
            <p:cNvGrpSpPr/>
            <p:nvPr/>
          </p:nvGrpSpPr>
          <p:grpSpPr>
            <a:xfrm>
              <a:off x="71774" y="0"/>
              <a:ext cx="12120226" cy="6858000"/>
              <a:chOff x="35887" y="0"/>
              <a:chExt cx="12120226" cy="6858000"/>
            </a:xfrm>
          </p:grpSpPr>
          <p:sp>
            <p:nvSpPr>
              <p:cNvPr id="49" name="TextBox 48">
                <a:extLst>
                  <a:ext uri="{FF2B5EF4-FFF2-40B4-BE49-F238E27FC236}">
                    <a16:creationId xmlns:a16="http://schemas.microsoft.com/office/drawing/2014/main" id="{3BBC7531-0A7C-4282-5874-3A62B0BCCE1B}"/>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50" name="Ομάδα 49">
                <a:extLst>
                  <a:ext uri="{FF2B5EF4-FFF2-40B4-BE49-F238E27FC236}">
                    <a16:creationId xmlns:a16="http://schemas.microsoft.com/office/drawing/2014/main" id="{7888825C-2286-BA01-9A8E-31741BFC951E}"/>
                  </a:ext>
                </a:extLst>
              </p:cNvPr>
              <p:cNvGrpSpPr/>
              <p:nvPr/>
            </p:nvGrpSpPr>
            <p:grpSpPr>
              <a:xfrm>
                <a:off x="1556248" y="0"/>
                <a:ext cx="10599865" cy="6858000"/>
                <a:chOff x="1556248" y="0"/>
                <a:chExt cx="10599865" cy="6858000"/>
              </a:xfrm>
            </p:grpSpPr>
            <p:sp>
              <p:nvSpPr>
                <p:cNvPr id="55" name="TextBox 54">
                  <a:extLst>
                    <a:ext uri="{FF2B5EF4-FFF2-40B4-BE49-F238E27FC236}">
                      <a16:creationId xmlns:a16="http://schemas.microsoft.com/office/drawing/2014/main" id="{325D40E0-E224-8826-5E69-B3397C023D83}"/>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1</a:t>
                  </a:r>
                  <a:endParaRPr kumimoji="0" lang="el-GR"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56" name="Ορθογώνιο 55">
                  <a:extLst>
                    <a:ext uri="{FF2B5EF4-FFF2-40B4-BE49-F238E27FC236}">
                      <a16:creationId xmlns:a16="http://schemas.microsoft.com/office/drawing/2014/main" id="{94A8F925-0071-BFE9-30BA-CC32D4525422}"/>
                    </a:ext>
                  </a:extLst>
                </p:cNvPr>
                <p:cNvSpPr/>
                <p:nvPr/>
              </p:nvSpPr>
              <p:spPr>
                <a:xfrm>
                  <a:off x="2376121" y="0"/>
                  <a:ext cx="9779992" cy="6858000"/>
                </a:xfrm>
                <a:prstGeom prst="rect">
                  <a:avLst/>
                </a:prstGeom>
                <a:solidFill>
                  <a:schemeClr val="accent6">
                    <a:lumMod val="75000"/>
                  </a:schemeClr>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51" name="Ομάδα 50">
                <a:extLst>
                  <a:ext uri="{FF2B5EF4-FFF2-40B4-BE49-F238E27FC236}">
                    <a16:creationId xmlns:a16="http://schemas.microsoft.com/office/drawing/2014/main" id="{DF1C5214-953C-7B58-6DA2-CAA8C0C0EC0A}"/>
                  </a:ext>
                </a:extLst>
              </p:cNvPr>
              <p:cNvGrpSpPr/>
              <p:nvPr/>
            </p:nvGrpSpPr>
            <p:grpSpPr>
              <a:xfrm>
                <a:off x="2889813" y="123111"/>
                <a:ext cx="6829804" cy="6611778"/>
                <a:chOff x="2889813" y="123111"/>
                <a:chExt cx="6829804" cy="6611778"/>
              </a:xfrm>
            </p:grpSpPr>
            <p:sp>
              <p:nvSpPr>
                <p:cNvPr id="52" name="TextBox 51">
                  <a:extLst>
                    <a:ext uri="{FF2B5EF4-FFF2-40B4-BE49-F238E27FC236}">
                      <a16:creationId xmlns:a16="http://schemas.microsoft.com/office/drawing/2014/main" id="{153EBC1E-C327-6528-FD07-DA46742AADBF}"/>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Κύτταρο</a:t>
                  </a:r>
                </a:p>
              </p:txBody>
            </p:sp>
            <p:sp>
              <p:nvSpPr>
                <p:cNvPr id="53" name="TextBox 52">
                  <a:extLst>
                    <a:ext uri="{FF2B5EF4-FFF2-40B4-BE49-F238E27FC236}">
                      <a16:creationId xmlns:a16="http://schemas.microsoft.com/office/drawing/2014/main" id="{BFE3BBA0-5745-5435-5B6A-D604C38F5007}"/>
                    </a:ext>
                  </a:extLst>
                </p:cNvPr>
                <p:cNvSpPr txBox="1"/>
                <p:nvPr/>
              </p:nvSpPr>
              <p:spPr>
                <a:xfrm>
                  <a:off x="3307243" y="1008931"/>
                  <a:ext cx="6412374" cy="1631216"/>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Τα κύτταρα είναι σφαιρικά προς ελλειψοειδή, διαμέτρου 2-10 μ</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m </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τοίχωμα έχει πάχος 20-40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nm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και αποτελείται κυρίως από τους πολυσακχαρίτες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μαννόζη</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γλυκόζη, κυτταρίνη και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χυτίνη</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4" name="Γραφικό 53" descr="Immunity περίγραμμα">
                  <a:extLst>
                    <a:ext uri="{FF2B5EF4-FFF2-40B4-BE49-F238E27FC236}">
                      <a16:creationId xmlns:a16="http://schemas.microsoft.com/office/drawing/2014/main" id="{D96F7B02-BCE5-D1E1-7FAE-25F78D3137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8800" y="5820489"/>
                  <a:ext cx="914400" cy="914400"/>
                </a:xfrm>
                <a:prstGeom prst="rect">
                  <a:avLst/>
                </a:prstGeom>
              </p:spPr>
            </p:pic>
          </p:grpSp>
        </p:grpSp>
        <p:pic>
          <p:nvPicPr>
            <p:cNvPr id="47" name="Εικόνα 46">
              <a:extLst>
                <a:ext uri="{FF2B5EF4-FFF2-40B4-BE49-F238E27FC236}">
                  <a16:creationId xmlns:a16="http://schemas.microsoft.com/office/drawing/2014/main" id="{352D2391-52D1-57D8-D514-78D5869D4E54}"/>
                </a:ext>
              </a:extLst>
            </p:cNvPr>
            <p:cNvPicPr>
              <a:picLocks noChangeAspect="1"/>
            </p:cNvPicPr>
            <p:nvPr/>
          </p:nvPicPr>
          <p:blipFill>
            <a:blip r:embed="rId5">
              <a:extLst>
                <a:ext uri="{28A0092B-C50C-407E-A947-70E740481C1C}">
                  <a14:useLocalDpi xmlns:a14="http://schemas.microsoft.com/office/drawing/2010/main" val="0"/>
                </a:ext>
              </a:extLst>
            </a:blip>
            <a:srcRect l="3195" t="5733" r="38422"/>
            <a:stretch/>
          </p:blipFill>
          <p:spPr>
            <a:xfrm>
              <a:off x="7915211" y="2459504"/>
              <a:ext cx="2200378" cy="2788964"/>
            </a:xfrm>
            <a:prstGeom prst="rect">
              <a:avLst/>
            </a:prstGeom>
          </p:spPr>
        </p:pic>
        <p:sp>
          <p:nvSpPr>
            <p:cNvPr id="48" name="TextBox 47">
              <a:extLst>
                <a:ext uri="{FF2B5EF4-FFF2-40B4-BE49-F238E27FC236}">
                  <a16:creationId xmlns:a16="http://schemas.microsoft.com/office/drawing/2014/main" id="{1B40B5F4-6164-951E-A3F4-4481D209B3E1}"/>
                </a:ext>
              </a:extLst>
            </p:cNvPr>
            <p:cNvSpPr txBox="1"/>
            <p:nvPr/>
          </p:nvSpPr>
          <p:spPr>
            <a:xfrm>
              <a:off x="3343130" y="2664194"/>
              <a:ext cx="4490230"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a:rPr>
                <a:t>Αποτελεί σημαντικό φραγμό τόσο στην παραλαβή όσο και στη εισχώρηση ουσιών</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Διαλυμένα στο κυτταρόπλασμα συναντώνται όλα τα απαραίτητα αμινοξέα, πολυσακχαρίτες, απαραίτητα λιπαρά οξέα και σε μικρές ποσότητες καροτενοειδή (λουτεΐνη και β-καροτένιο)</a:t>
              </a:r>
            </a:p>
          </p:txBody>
        </p:sp>
      </p:grpSp>
      <p:grpSp>
        <p:nvGrpSpPr>
          <p:cNvPr id="130" name="Ομάδα 129">
            <a:extLst>
              <a:ext uri="{FF2B5EF4-FFF2-40B4-BE49-F238E27FC236}">
                <a16:creationId xmlns:a16="http://schemas.microsoft.com/office/drawing/2014/main" id="{D10FC7C7-8F2C-4525-2098-BBEDD7B14299}"/>
              </a:ext>
            </a:extLst>
          </p:cNvPr>
          <p:cNvGrpSpPr/>
          <p:nvPr/>
        </p:nvGrpSpPr>
        <p:grpSpPr>
          <a:xfrm>
            <a:off x="10428928" y="0"/>
            <a:ext cx="11388114" cy="6858000"/>
            <a:chOff x="1592135" y="0"/>
            <a:chExt cx="10599865" cy="6858000"/>
          </a:xfrm>
        </p:grpSpPr>
        <p:grpSp>
          <p:nvGrpSpPr>
            <p:cNvPr id="131" name="Ομάδα 130">
              <a:extLst>
                <a:ext uri="{FF2B5EF4-FFF2-40B4-BE49-F238E27FC236}">
                  <a16:creationId xmlns:a16="http://schemas.microsoft.com/office/drawing/2014/main" id="{6076A7ED-16F5-A291-A44A-F4A7750AF0E4}"/>
                </a:ext>
              </a:extLst>
            </p:cNvPr>
            <p:cNvGrpSpPr/>
            <p:nvPr/>
          </p:nvGrpSpPr>
          <p:grpSpPr>
            <a:xfrm>
              <a:off x="1592135" y="0"/>
              <a:ext cx="10599865" cy="6858000"/>
              <a:chOff x="1556248" y="0"/>
              <a:chExt cx="10599865" cy="6858000"/>
            </a:xfrm>
          </p:grpSpPr>
          <p:sp>
            <p:nvSpPr>
              <p:cNvPr id="136" name="TextBox 135">
                <a:extLst>
                  <a:ext uri="{FF2B5EF4-FFF2-40B4-BE49-F238E27FC236}">
                    <a16:creationId xmlns:a16="http://schemas.microsoft.com/office/drawing/2014/main" id="{EA96DE29-2397-7413-596C-ED19CD91EA3F}"/>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2</a:t>
                </a:r>
                <a:endParaRPr kumimoji="0" lang="el-GR"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137" name="Ορθογώνιο 136">
                <a:extLst>
                  <a:ext uri="{FF2B5EF4-FFF2-40B4-BE49-F238E27FC236}">
                    <a16:creationId xmlns:a16="http://schemas.microsoft.com/office/drawing/2014/main" id="{BDAC1DF2-4B06-0BED-8FA7-B239E61F49B4}"/>
                  </a:ext>
                </a:extLst>
              </p:cNvPr>
              <p:cNvSpPr/>
              <p:nvPr/>
            </p:nvSpPr>
            <p:spPr>
              <a:xfrm>
                <a:off x="2407534" y="0"/>
                <a:ext cx="9748579" cy="6858000"/>
              </a:xfrm>
              <a:prstGeom prst="rect">
                <a:avLst/>
              </a:prstGeom>
              <a:solidFill>
                <a:srgbClr val="669E40"/>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32" name="Ομάδα 131">
              <a:extLst>
                <a:ext uri="{FF2B5EF4-FFF2-40B4-BE49-F238E27FC236}">
                  <a16:creationId xmlns:a16="http://schemas.microsoft.com/office/drawing/2014/main" id="{ABB5078C-0012-F302-CD9E-14E9DC45ACE6}"/>
                </a:ext>
              </a:extLst>
            </p:cNvPr>
            <p:cNvGrpSpPr/>
            <p:nvPr/>
          </p:nvGrpSpPr>
          <p:grpSpPr>
            <a:xfrm>
              <a:off x="2925700" y="123111"/>
              <a:ext cx="7048982" cy="6611778"/>
              <a:chOff x="2889813" y="123111"/>
              <a:chExt cx="7048982" cy="6611778"/>
            </a:xfrm>
          </p:grpSpPr>
          <p:sp>
            <p:nvSpPr>
              <p:cNvPr id="133" name="TextBox 132">
                <a:extLst>
                  <a:ext uri="{FF2B5EF4-FFF2-40B4-BE49-F238E27FC236}">
                    <a16:creationId xmlns:a16="http://schemas.microsoft.com/office/drawing/2014/main" id="{FBD288DA-1B01-FD4B-BAA5-E4C6BC4C4D91}"/>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Πυρήνας</a:t>
                </a:r>
              </a:p>
            </p:txBody>
          </p:sp>
          <p:sp>
            <p:nvSpPr>
              <p:cNvPr id="134" name="TextBox 133">
                <a:extLst>
                  <a:ext uri="{FF2B5EF4-FFF2-40B4-BE49-F238E27FC236}">
                    <a16:creationId xmlns:a16="http://schemas.microsoft.com/office/drawing/2014/main" id="{7CBBEE7E-73CE-5674-B2D8-6108D45D2A74}"/>
                  </a:ext>
                </a:extLst>
              </p:cNvPr>
              <p:cNvSpPr txBox="1"/>
              <p:nvPr/>
            </p:nvSpPr>
            <p:spPr>
              <a:xfrm>
                <a:off x="3526421" y="1107996"/>
                <a:ext cx="6412374"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πυρήνας </a:t>
                </a:r>
                <a:r>
                  <a:rPr lang="el-GR" sz="2000" dirty="0">
                    <a:solidFill>
                      <a:prstClr val="black"/>
                    </a:solidFill>
                    <a:latin typeface="Calibri" panose="020F0502020204030204"/>
                  </a:rPr>
                  <a:t>περιέχει</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μια εξειδικευμένη ομάδα ουσιών που ονομάζεται αυξητικός παράγοντας </a:t>
                </a:r>
                <a:r>
                  <a:rPr lang="en-US" sz="2000" i="1" dirty="0">
                    <a:solidFill>
                      <a:prstClr val="black"/>
                    </a:solidFill>
                    <a:latin typeface="Calibri" panose="020F0502020204030204"/>
                  </a:rPr>
                  <a:t>Chlorella</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περιέχει </a:t>
                </a:r>
                <a:r>
                  <a:rPr lang="el-GR" sz="2000" dirty="0">
                    <a:solidFill>
                      <a:prstClr val="black"/>
                    </a:solidFill>
                    <a:latin typeface="Calibri" panose="020F0502020204030204"/>
                  </a:rPr>
                  <a:t>σημαντικές ποσότητες</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αμινοξέων, πεπτιδίων, βιταμινών, μετάλλων και πολυσακχαριτών που του προσδίδουν αντικαρκινικές, αντιφλεγμονώδης και αντιοξειδωτικές ιδιότητες</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35" name="Γραφικό 134" descr="DNA περίγραμμα">
                <a:extLst>
                  <a:ext uri="{FF2B5EF4-FFF2-40B4-BE49-F238E27FC236}">
                    <a16:creationId xmlns:a16="http://schemas.microsoft.com/office/drawing/2014/main" id="{7B126A47-B334-31D6-BBE5-33E8E6E0FEC8}"/>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638800" y="5820489"/>
                <a:ext cx="914400" cy="914400"/>
              </a:xfrm>
              <a:prstGeom prst="rect">
                <a:avLst/>
              </a:prstGeom>
            </p:spPr>
          </p:pic>
        </p:grpSp>
      </p:grpSp>
      <p:grpSp>
        <p:nvGrpSpPr>
          <p:cNvPr id="67" name="Ομάδα 66">
            <a:extLst>
              <a:ext uri="{FF2B5EF4-FFF2-40B4-BE49-F238E27FC236}">
                <a16:creationId xmlns:a16="http://schemas.microsoft.com/office/drawing/2014/main" id="{AE6BB500-F9FD-7270-0C16-3A18FFAC1B6D}"/>
              </a:ext>
            </a:extLst>
          </p:cNvPr>
          <p:cNvGrpSpPr/>
          <p:nvPr/>
        </p:nvGrpSpPr>
        <p:grpSpPr>
          <a:xfrm>
            <a:off x="9659010" y="0"/>
            <a:ext cx="13038207" cy="6858000"/>
            <a:chOff x="71774" y="0"/>
            <a:chExt cx="12120226" cy="6858000"/>
          </a:xfrm>
        </p:grpSpPr>
        <p:grpSp>
          <p:nvGrpSpPr>
            <p:cNvPr id="68" name="Ομάδα 67">
              <a:extLst>
                <a:ext uri="{FF2B5EF4-FFF2-40B4-BE49-F238E27FC236}">
                  <a16:creationId xmlns:a16="http://schemas.microsoft.com/office/drawing/2014/main" id="{57267F25-F087-B68C-18D4-7B54FEFA511F}"/>
                </a:ext>
              </a:extLst>
            </p:cNvPr>
            <p:cNvGrpSpPr/>
            <p:nvPr/>
          </p:nvGrpSpPr>
          <p:grpSpPr>
            <a:xfrm>
              <a:off x="71774" y="0"/>
              <a:ext cx="12120226" cy="6858000"/>
              <a:chOff x="35887" y="0"/>
              <a:chExt cx="12120226" cy="6858000"/>
            </a:xfrm>
          </p:grpSpPr>
          <p:sp>
            <p:nvSpPr>
              <p:cNvPr id="73" name="TextBox 72">
                <a:extLst>
                  <a:ext uri="{FF2B5EF4-FFF2-40B4-BE49-F238E27FC236}">
                    <a16:creationId xmlns:a16="http://schemas.microsoft.com/office/drawing/2014/main" id="{F57B2363-EE97-BC92-B81C-E770223DF5AC}"/>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74" name="Ομάδα 73">
                <a:extLst>
                  <a:ext uri="{FF2B5EF4-FFF2-40B4-BE49-F238E27FC236}">
                    <a16:creationId xmlns:a16="http://schemas.microsoft.com/office/drawing/2014/main" id="{4CAFAB7A-F2FE-BC0E-2147-47703B75DCC7}"/>
                  </a:ext>
                </a:extLst>
              </p:cNvPr>
              <p:cNvGrpSpPr/>
              <p:nvPr/>
            </p:nvGrpSpPr>
            <p:grpSpPr>
              <a:xfrm>
                <a:off x="1556248" y="0"/>
                <a:ext cx="10599865" cy="6858000"/>
                <a:chOff x="1556248" y="0"/>
                <a:chExt cx="10599865" cy="6858000"/>
              </a:xfrm>
            </p:grpSpPr>
            <p:sp>
              <p:nvSpPr>
                <p:cNvPr id="79" name="TextBox 78">
                  <a:extLst>
                    <a:ext uri="{FF2B5EF4-FFF2-40B4-BE49-F238E27FC236}">
                      <a16:creationId xmlns:a16="http://schemas.microsoft.com/office/drawing/2014/main" id="{6A5ED513-0122-336D-E11B-8397D729CA08}"/>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2000" b="1" i="0" u="none" strike="noStrike" kern="1200" cap="none" spc="0" normalizeH="0" baseline="0" noProof="0" dirty="0">
                      <a:ln w="22225">
                        <a:noFill/>
                        <a:prstDash val="solid"/>
                      </a:ln>
                      <a:solidFill>
                        <a:srgbClr val="80BC58"/>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3</a:t>
                  </a:r>
                </a:p>
              </p:txBody>
            </p:sp>
            <p:sp>
              <p:nvSpPr>
                <p:cNvPr id="80" name="Ορθογώνιο 79">
                  <a:extLst>
                    <a:ext uri="{FF2B5EF4-FFF2-40B4-BE49-F238E27FC236}">
                      <a16:creationId xmlns:a16="http://schemas.microsoft.com/office/drawing/2014/main" id="{0BE3665F-99AE-8A7A-59F1-455C5A2EDE33}"/>
                    </a:ext>
                  </a:extLst>
                </p:cNvPr>
                <p:cNvSpPr/>
                <p:nvPr/>
              </p:nvSpPr>
              <p:spPr>
                <a:xfrm>
                  <a:off x="2407534" y="0"/>
                  <a:ext cx="9748579" cy="6858000"/>
                </a:xfrm>
                <a:prstGeom prst="rect">
                  <a:avLst/>
                </a:prstGeom>
                <a:solidFill>
                  <a:srgbClr val="80BC58"/>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75" name="Ομάδα 74">
                <a:extLst>
                  <a:ext uri="{FF2B5EF4-FFF2-40B4-BE49-F238E27FC236}">
                    <a16:creationId xmlns:a16="http://schemas.microsoft.com/office/drawing/2014/main" id="{1CAA989B-16B8-1A64-E238-F3EDDCCC816D}"/>
                  </a:ext>
                </a:extLst>
              </p:cNvPr>
              <p:cNvGrpSpPr/>
              <p:nvPr/>
            </p:nvGrpSpPr>
            <p:grpSpPr>
              <a:xfrm>
                <a:off x="2889813" y="123111"/>
                <a:ext cx="6412374" cy="6611778"/>
                <a:chOff x="2889813" y="123111"/>
                <a:chExt cx="6412374" cy="6611778"/>
              </a:xfrm>
            </p:grpSpPr>
            <p:sp>
              <p:nvSpPr>
                <p:cNvPr id="76" name="TextBox 75">
                  <a:extLst>
                    <a:ext uri="{FF2B5EF4-FFF2-40B4-BE49-F238E27FC236}">
                      <a16:creationId xmlns:a16="http://schemas.microsoft.com/office/drawing/2014/main" id="{C0B5B71B-8A88-B14C-BF57-D83CE1B69191}"/>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Χλωροπλάστης</a:t>
                  </a:r>
                </a:p>
              </p:txBody>
            </p:sp>
            <p:sp>
              <p:nvSpPr>
                <p:cNvPr id="77" name="TextBox 76">
                  <a:extLst>
                    <a:ext uri="{FF2B5EF4-FFF2-40B4-BE49-F238E27FC236}">
                      <a16:creationId xmlns:a16="http://schemas.microsoft.com/office/drawing/2014/main" id="{D73FBF91-4D62-5F0A-6253-8AC33874E872}"/>
                    </a:ext>
                  </a:extLst>
                </p:cNvPr>
                <p:cNvSpPr txBox="1"/>
                <p:nvPr/>
              </p:nvSpPr>
              <p:spPr>
                <a:xfrm>
                  <a:off x="2889813" y="1107996"/>
                  <a:ext cx="6412374"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8" name="Γραφικό 77" descr="μικρόβιο με συμπαγές γέμισμα">
                  <a:extLst>
                    <a:ext uri="{FF2B5EF4-FFF2-40B4-BE49-F238E27FC236}">
                      <a16:creationId xmlns:a16="http://schemas.microsoft.com/office/drawing/2014/main" id="{CB6DAD9A-16A9-D7EB-2AE8-CBE2713CAB6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638800" y="5820489"/>
                  <a:ext cx="914400" cy="914400"/>
                </a:xfrm>
                <a:prstGeom prst="rect">
                  <a:avLst/>
                </a:prstGeom>
              </p:spPr>
            </p:pic>
          </p:grpSp>
        </p:grpSp>
        <p:sp>
          <p:nvSpPr>
            <p:cNvPr id="69" name="TextBox 68">
              <a:extLst>
                <a:ext uri="{FF2B5EF4-FFF2-40B4-BE49-F238E27FC236}">
                  <a16:creationId xmlns:a16="http://schemas.microsoft.com/office/drawing/2014/main" id="{169D145D-7432-4B55-865B-8F17DA016936}"/>
                </a:ext>
              </a:extLst>
            </p:cNvPr>
            <p:cNvSpPr txBox="1"/>
            <p:nvPr/>
          </p:nvSpPr>
          <p:spPr>
            <a:xfrm>
              <a:off x="3465976" y="1107996"/>
              <a:ext cx="6412374" cy="2246769"/>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κύτταρο περιέχει μόνο έναν χλωροπλάστη, με δομές όπως το πυρηνοειδές, κόκκοι αμύλου και θυλακοειδής μεμβράνες.</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a:t>
              </a:r>
              <a:r>
                <a:rPr lang="en-US" sz="2000" dirty="0">
                  <a:solidFill>
                    <a:prstClr val="black"/>
                  </a:solidFill>
                  <a:latin typeface="Calibri" panose="020F0502020204030204"/>
                </a:rPr>
                <a:t>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πυρηνοειδές αποτελεί μια διπλή δομή που περιβάλλεται από κόκκους αμύλου που περιέχουν σε αφθονία ένζυμο </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RuBisCo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για την δέσμευση του </a:t>
              </a: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CO</a:t>
              </a:r>
              <a:r>
                <a:rPr kumimoji="0" lang="el-GR" sz="2000" b="0" i="0" u="none" strike="noStrike" kern="1200" cap="none" spc="0" normalizeH="0" baseline="-2500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2</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70" name="Ομάδα 69">
              <a:extLst>
                <a:ext uri="{FF2B5EF4-FFF2-40B4-BE49-F238E27FC236}">
                  <a16:creationId xmlns:a16="http://schemas.microsoft.com/office/drawing/2014/main" id="{AD6BA39E-36F6-84D9-206A-40E9A42C4586}"/>
                </a:ext>
              </a:extLst>
            </p:cNvPr>
            <p:cNvGrpSpPr/>
            <p:nvPr/>
          </p:nvGrpSpPr>
          <p:grpSpPr>
            <a:xfrm>
              <a:off x="4392304" y="3165743"/>
              <a:ext cx="4320034" cy="1172845"/>
              <a:chOff x="3874687" y="3327788"/>
              <a:chExt cx="4320034" cy="1172845"/>
            </a:xfrm>
          </p:grpSpPr>
          <p:pic>
            <p:nvPicPr>
              <p:cNvPr id="71" name="Εικόνα 70">
                <a:extLst>
                  <a:ext uri="{FF2B5EF4-FFF2-40B4-BE49-F238E27FC236}">
                    <a16:creationId xmlns:a16="http://schemas.microsoft.com/office/drawing/2014/main" id="{00C34572-49EF-2056-8911-977F9D7FB3CB}"/>
                  </a:ext>
                </a:extLst>
              </p:cNvPr>
              <p:cNvPicPr>
                <a:picLocks noChangeAspect="1"/>
              </p:cNvPicPr>
              <p:nvPr/>
            </p:nvPicPr>
            <p:blipFill rotWithShape="1">
              <a:blip r:embed="rId10">
                <a:extLst>
                  <a:ext uri="{28A0092B-C50C-407E-A947-70E740481C1C}">
                    <a14:useLocalDpi xmlns:a14="http://schemas.microsoft.com/office/drawing/2010/main" val="0"/>
                  </a:ext>
                </a:extLst>
              </a:blip>
              <a:srcRect l="26667" r="6274" b="24025"/>
              <a:stretch/>
            </p:blipFill>
            <p:spPr bwMode="auto">
              <a:xfrm>
                <a:off x="6772216" y="3327788"/>
                <a:ext cx="1422505" cy="1172845"/>
              </a:xfrm>
              <a:prstGeom prst="rect">
                <a:avLst/>
              </a:prstGeom>
              <a:ln>
                <a:noFill/>
              </a:ln>
              <a:extLst>
                <a:ext uri="{53640926-AAD7-44D8-BBD7-CCE9431645EC}">
                  <a14:shadowObscured xmlns:a14="http://schemas.microsoft.com/office/drawing/2010/main"/>
                </a:ext>
              </a:extLst>
            </p:spPr>
          </p:pic>
          <p:pic>
            <p:nvPicPr>
              <p:cNvPr id="72" name="Εικόνα 71">
                <a:extLst>
                  <a:ext uri="{FF2B5EF4-FFF2-40B4-BE49-F238E27FC236}">
                    <a16:creationId xmlns:a16="http://schemas.microsoft.com/office/drawing/2014/main" id="{D768A71E-4B9D-B70C-69A1-1EEB143F90CA}"/>
                  </a:ext>
                </a:extLst>
              </p:cNvPr>
              <p:cNvPicPr>
                <a:picLocks noChangeAspect="1"/>
              </p:cNvPicPr>
              <p:nvPr/>
            </p:nvPicPr>
            <p:blipFill rotWithShape="1">
              <a:blip r:embed="rId11">
                <a:extLst>
                  <a:ext uri="{28A0092B-C50C-407E-A947-70E740481C1C}">
                    <a14:useLocalDpi xmlns:a14="http://schemas.microsoft.com/office/drawing/2010/main" val="0"/>
                  </a:ext>
                </a:extLst>
              </a:blip>
              <a:srcRect b="19424"/>
              <a:stretch/>
            </p:blipFill>
            <p:spPr bwMode="auto">
              <a:xfrm>
                <a:off x="3874687" y="3327788"/>
                <a:ext cx="3048000" cy="1172845"/>
              </a:xfrm>
              <a:prstGeom prst="rect">
                <a:avLst/>
              </a:prstGeom>
              <a:ln>
                <a:noFill/>
              </a:ln>
              <a:extLst>
                <a:ext uri="{53640926-AAD7-44D8-BBD7-CCE9431645EC}">
                  <a14:shadowObscured xmlns:a14="http://schemas.microsoft.com/office/drawing/2010/main"/>
                </a:ext>
              </a:extLst>
            </p:spPr>
          </p:pic>
        </p:grpSp>
      </p:grpSp>
      <p:sp>
        <p:nvSpPr>
          <p:cNvPr id="129" name="TextBox 128">
            <a:extLst>
              <a:ext uri="{FF2B5EF4-FFF2-40B4-BE49-F238E27FC236}">
                <a16:creationId xmlns:a16="http://schemas.microsoft.com/office/drawing/2014/main" id="{57E92694-2103-D160-9A76-D54DBCC0044C}"/>
              </a:ext>
            </a:extLst>
          </p:cNvPr>
          <p:cNvSpPr txBox="1"/>
          <p:nvPr/>
        </p:nvSpPr>
        <p:spPr>
          <a:xfrm>
            <a:off x="22234" y="27369"/>
            <a:ext cx="629920" cy="369332"/>
          </a:xfrm>
          <a:prstGeom prst="rect">
            <a:avLst/>
          </a:prstGeom>
          <a:noFill/>
        </p:spPr>
        <p:txBody>
          <a:bodyPr wrap="square" rtlCol="0">
            <a:spAutoFit/>
          </a:bodyPr>
          <a:lstStyle/>
          <a:p>
            <a:pPr algn="ctr"/>
            <a:r>
              <a:rPr lang="en-US" dirty="0"/>
              <a:t>5</a:t>
            </a:r>
            <a:endParaRPr lang="el-GR" dirty="0"/>
          </a:p>
        </p:txBody>
      </p:sp>
    </p:spTree>
    <p:extLst>
      <p:ext uri="{BB962C8B-B14F-4D97-AF65-F5344CB8AC3E}">
        <p14:creationId xmlns:p14="http://schemas.microsoft.com/office/powerpoint/2010/main" val="426872286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664EC65-DD1B-25CB-961C-3EB06FC07F6D}"/>
              </a:ext>
            </a:extLst>
          </p:cNvPr>
          <p:cNvSpPr txBox="1"/>
          <p:nvPr/>
        </p:nvSpPr>
        <p:spPr>
          <a:xfrm>
            <a:off x="2236397" y="1615827"/>
            <a:ext cx="6405245" cy="4093428"/>
          </a:xfrm>
          <a:prstGeom prst="rect">
            <a:avLst/>
          </a:prstGeom>
          <a:noFill/>
        </p:spPr>
        <p:txBody>
          <a:bodyPr wrap="square" rtlCol="0">
            <a:spAutoFit/>
          </a:bodyPr>
          <a:lstStyle/>
          <a:p>
            <a:pPr marL="342900" indent="-342900">
              <a:buFont typeface="Arial" panose="020B0604020202020204" pitchFamily="34" charset="0"/>
              <a:buChar char="•"/>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Πλέον συχνά αποκαλείται </a:t>
            </a:r>
            <a:r>
              <a:rPr kumimoji="0" lang="en-US" sz="2000" b="0" i="1" u="none" strike="noStrike" kern="1200" cap="none" spc="0" normalizeH="0" baseline="0" noProof="0" dirty="0" err="1">
                <a:ln>
                  <a:noFill/>
                </a:ln>
                <a:solidFill>
                  <a:prstClr val="black"/>
                </a:solidFill>
                <a:effectLst/>
                <a:uLnTx/>
                <a:uFillTx/>
                <a:latin typeface="Calibri" panose="020F0502020204030204"/>
                <a:ea typeface="+mn-ea"/>
                <a:cs typeface="+mn-cs"/>
              </a:rPr>
              <a:t>Auxenochlorella</a:t>
            </a:r>
            <a:r>
              <a:rPr kumimoji="0" lang="en-US" sz="2000" b="0" i="1" u="none" strike="noStrike" kern="1200" cap="none" spc="0" normalizeH="0" baseline="0" noProof="0" dirty="0">
                <a:ln>
                  <a:noFill/>
                </a:ln>
                <a:solidFill>
                  <a:prstClr val="black"/>
                </a:solidFill>
                <a:effectLst/>
                <a:uLnTx/>
                <a:uFillTx/>
                <a:latin typeface="Calibri" panose="020F0502020204030204"/>
                <a:ea typeface="+mn-ea"/>
                <a:cs typeface="+mn-cs"/>
              </a:rPr>
              <a:t> pyrenoidosa</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indent="-342900">
              <a:buFont typeface="Arial" panose="020B0604020202020204" pitchFamily="34" charset="0"/>
              <a:buChar char="•"/>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Φύεται σε γλυκό νερό</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Ανήκει στο φύλο των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χλωρόφυτων</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Ένα από τα πλέον διαδεδομένα μικροφύκη για χρήση στα τρόφιμα</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Ταχύτατη ανάπτυξη, μεγάλη ποσότητα βιομάζας, αναγνώριση ως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GRAS</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Περιέχει πρωτεΐνες σε μεγάλες ποσότητες (50-58%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w/w)</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EF331CB8-A6D4-3641-11BA-E3395C59B505}"/>
              </a:ext>
            </a:extLst>
          </p:cNvPr>
          <p:cNvSpPr txBox="1"/>
          <p:nvPr/>
        </p:nvSpPr>
        <p:spPr>
          <a:xfrm>
            <a:off x="1376984" y="367977"/>
            <a:ext cx="7469750" cy="1015663"/>
          </a:xfrm>
          <a:prstGeom prst="rect">
            <a:avLst/>
          </a:prstGeom>
          <a:noFill/>
          <a:effectLst>
            <a:outerShdw blurRad="50800" dist="38100" dir="5400000" algn="t" rotWithShape="0">
              <a:prstClr val="black">
                <a:alpha val="40000"/>
              </a:prstClr>
            </a:outerShd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rPr>
              <a:t>Chlorella pyrenoidosa</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140" name="TextBox 139">
            <a:extLst>
              <a:ext uri="{FF2B5EF4-FFF2-40B4-BE49-F238E27FC236}">
                <a16:creationId xmlns:a16="http://schemas.microsoft.com/office/drawing/2014/main" id="{5755E443-BD39-B638-D154-41A3B8DB2ADF}"/>
              </a:ext>
            </a:extLst>
          </p:cNvPr>
          <p:cNvSpPr txBox="1"/>
          <p:nvPr/>
        </p:nvSpPr>
        <p:spPr>
          <a:xfrm>
            <a:off x="22234" y="27369"/>
            <a:ext cx="629920" cy="369332"/>
          </a:xfrm>
          <a:prstGeom prst="rect">
            <a:avLst/>
          </a:prstGeom>
          <a:noFill/>
        </p:spPr>
        <p:txBody>
          <a:bodyPr wrap="square" rtlCol="0">
            <a:spAutoFit/>
          </a:bodyPr>
          <a:lstStyle/>
          <a:p>
            <a:pPr algn="ctr"/>
            <a:r>
              <a:rPr lang="en-US" dirty="0"/>
              <a:t>5</a:t>
            </a:r>
            <a:endParaRPr lang="el-GR" dirty="0"/>
          </a:p>
        </p:txBody>
      </p:sp>
      <p:grpSp>
        <p:nvGrpSpPr>
          <p:cNvPr id="11" name="Ομάδα 10">
            <a:extLst>
              <a:ext uri="{FF2B5EF4-FFF2-40B4-BE49-F238E27FC236}">
                <a16:creationId xmlns:a16="http://schemas.microsoft.com/office/drawing/2014/main" id="{B28757B8-357D-D259-9F8B-76D7C80C85B1}"/>
              </a:ext>
            </a:extLst>
          </p:cNvPr>
          <p:cNvGrpSpPr/>
          <p:nvPr/>
        </p:nvGrpSpPr>
        <p:grpSpPr>
          <a:xfrm>
            <a:off x="-1391251" y="0"/>
            <a:ext cx="13037700" cy="6858000"/>
            <a:chOff x="71774" y="0"/>
            <a:chExt cx="12120226" cy="6858000"/>
          </a:xfrm>
        </p:grpSpPr>
        <p:grpSp>
          <p:nvGrpSpPr>
            <p:cNvPr id="12" name="Ομάδα 11">
              <a:extLst>
                <a:ext uri="{FF2B5EF4-FFF2-40B4-BE49-F238E27FC236}">
                  <a16:creationId xmlns:a16="http://schemas.microsoft.com/office/drawing/2014/main" id="{46BF71B7-5E26-5114-25DB-71AA3323FACF}"/>
                </a:ext>
              </a:extLst>
            </p:cNvPr>
            <p:cNvGrpSpPr/>
            <p:nvPr/>
          </p:nvGrpSpPr>
          <p:grpSpPr>
            <a:xfrm>
              <a:off x="71774" y="0"/>
              <a:ext cx="12120226" cy="6858000"/>
              <a:chOff x="35887" y="0"/>
              <a:chExt cx="12120226" cy="6858000"/>
            </a:xfrm>
          </p:grpSpPr>
          <p:sp>
            <p:nvSpPr>
              <p:cNvPr id="15" name="TextBox 14">
                <a:extLst>
                  <a:ext uri="{FF2B5EF4-FFF2-40B4-BE49-F238E27FC236}">
                    <a16:creationId xmlns:a16="http://schemas.microsoft.com/office/drawing/2014/main" id="{D6751A53-4FC2-02BD-E753-2A093EAD153E}"/>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16" name="Ομάδα 15">
                <a:extLst>
                  <a:ext uri="{FF2B5EF4-FFF2-40B4-BE49-F238E27FC236}">
                    <a16:creationId xmlns:a16="http://schemas.microsoft.com/office/drawing/2014/main" id="{6B231375-CECC-B705-92A2-28B9B7AAA187}"/>
                  </a:ext>
                </a:extLst>
              </p:cNvPr>
              <p:cNvGrpSpPr/>
              <p:nvPr/>
            </p:nvGrpSpPr>
            <p:grpSpPr>
              <a:xfrm>
                <a:off x="1556248" y="0"/>
                <a:ext cx="10599865" cy="6858000"/>
                <a:chOff x="1556248" y="0"/>
                <a:chExt cx="10599865" cy="6858000"/>
              </a:xfrm>
            </p:grpSpPr>
            <p:sp>
              <p:nvSpPr>
                <p:cNvPr id="21" name="TextBox 20">
                  <a:extLst>
                    <a:ext uri="{FF2B5EF4-FFF2-40B4-BE49-F238E27FC236}">
                      <a16:creationId xmlns:a16="http://schemas.microsoft.com/office/drawing/2014/main" id="{A7EDB439-58FF-E92A-D5C6-10257E21724D}"/>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1</a:t>
                  </a:r>
                  <a:endParaRPr kumimoji="0" lang="el-GR"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22" name="Ορθογώνιο 21">
                  <a:extLst>
                    <a:ext uri="{FF2B5EF4-FFF2-40B4-BE49-F238E27FC236}">
                      <a16:creationId xmlns:a16="http://schemas.microsoft.com/office/drawing/2014/main" id="{B3B37743-93C3-0B5E-D222-CF5A265652F7}"/>
                    </a:ext>
                  </a:extLst>
                </p:cNvPr>
                <p:cNvSpPr/>
                <p:nvPr/>
              </p:nvSpPr>
              <p:spPr>
                <a:xfrm>
                  <a:off x="2376121" y="0"/>
                  <a:ext cx="9779992" cy="6858000"/>
                </a:xfrm>
                <a:prstGeom prst="rect">
                  <a:avLst/>
                </a:prstGeom>
                <a:solidFill>
                  <a:schemeClr val="accent6">
                    <a:lumMod val="75000"/>
                  </a:schemeClr>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7" name="Ομάδα 16">
                <a:extLst>
                  <a:ext uri="{FF2B5EF4-FFF2-40B4-BE49-F238E27FC236}">
                    <a16:creationId xmlns:a16="http://schemas.microsoft.com/office/drawing/2014/main" id="{95C5EFDC-0A0F-034A-73F7-8B150B4DAA71}"/>
                  </a:ext>
                </a:extLst>
              </p:cNvPr>
              <p:cNvGrpSpPr/>
              <p:nvPr/>
            </p:nvGrpSpPr>
            <p:grpSpPr>
              <a:xfrm>
                <a:off x="2889813" y="123111"/>
                <a:ext cx="6829804" cy="6611778"/>
                <a:chOff x="2889813" y="123111"/>
                <a:chExt cx="6829804" cy="6611778"/>
              </a:xfrm>
            </p:grpSpPr>
            <p:sp>
              <p:nvSpPr>
                <p:cNvPr id="18" name="TextBox 17">
                  <a:extLst>
                    <a:ext uri="{FF2B5EF4-FFF2-40B4-BE49-F238E27FC236}">
                      <a16:creationId xmlns:a16="http://schemas.microsoft.com/office/drawing/2014/main" id="{DC9E9143-F804-5977-0598-7ECFDE275000}"/>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Κύτταρο</a:t>
                  </a:r>
                </a:p>
              </p:txBody>
            </p:sp>
            <p:sp>
              <p:nvSpPr>
                <p:cNvPr id="19" name="TextBox 18">
                  <a:extLst>
                    <a:ext uri="{FF2B5EF4-FFF2-40B4-BE49-F238E27FC236}">
                      <a16:creationId xmlns:a16="http://schemas.microsoft.com/office/drawing/2014/main" id="{77531C99-49E5-2E03-54E4-1674CA3BC605}"/>
                    </a:ext>
                  </a:extLst>
                </p:cNvPr>
                <p:cNvSpPr txBox="1"/>
                <p:nvPr/>
              </p:nvSpPr>
              <p:spPr>
                <a:xfrm>
                  <a:off x="3307243" y="1008931"/>
                  <a:ext cx="6412374" cy="1631216"/>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Τα κύτταρα είναι σφαιρικά προς ελλειψοειδή, διαμέτρου 2-10 μ</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m </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τοίχωμα έχει πάχος 20-40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nm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και αποτελείται κυρίως από τους πολυσακχαρίτες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μαννόζη</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γλυκόζη, κυτταρίνη και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χυτίνη</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0" name="Γραφικό 19" descr="Immunity περίγραμμα">
                  <a:extLst>
                    <a:ext uri="{FF2B5EF4-FFF2-40B4-BE49-F238E27FC236}">
                      <a16:creationId xmlns:a16="http://schemas.microsoft.com/office/drawing/2014/main" id="{B7AB2794-F378-7768-F1C2-120FAA912E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8800" y="5820489"/>
                  <a:ext cx="914400" cy="914400"/>
                </a:xfrm>
                <a:prstGeom prst="rect">
                  <a:avLst/>
                </a:prstGeom>
              </p:spPr>
            </p:pic>
          </p:grpSp>
        </p:grpSp>
        <p:pic>
          <p:nvPicPr>
            <p:cNvPr id="13" name="Εικόνα 12">
              <a:extLst>
                <a:ext uri="{FF2B5EF4-FFF2-40B4-BE49-F238E27FC236}">
                  <a16:creationId xmlns:a16="http://schemas.microsoft.com/office/drawing/2014/main" id="{70361F6F-5B60-2BF7-A42E-BAEF7A2248A1}"/>
                </a:ext>
              </a:extLst>
            </p:cNvPr>
            <p:cNvPicPr>
              <a:picLocks noChangeAspect="1"/>
            </p:cNvPicPr>
            <p:nvPr/>
          </p:nvPicPr>
          <p:blipFill>
            <a:blip r:embed="rId5">
              <a:extLst>
                <a:ext uri="{28A0092B-C50C-407E-A947-70E740481C1C}">
                  <a14:useLocalDpi xmlns:a14="http://schemas.microsoft.com/office/drawing/2010/main" val="0"/>
                </a:ext>
              </a:extLst>
            </a:blip>
            <a:srcRect l="3195" t="5733" r="38422"/>
            <a:stretch/>
          </p:blipFill>
          <p:spPr>
            <a:xfrm>
              <a:off x="7915211" y="2459504"/>
              <a:ext cx="2200378" cy="2788964"/>
            </a:xfrm>
            <a:prstGeom prst="rect">
              <a:avLst/>
            </a:prstGeom>
          </p:spPr>
        </p:pic>
        <p:sp>
          <p:nvSpPr>
            <p:cNvPr id="14" name="TextBox 13">
              <a:extLst>
                <a:ext uri="{FF2B5EF4-FFF2-40B4-BE49-F238E27FC236}">
                  <a16:creationId xmlns:a16="http://schemas.microsoft.com/office/drawing/2014/main" id="{2C054431-B979-4BCF-0B74-C350AA32CB9C}"/>
                </a:ext>
              </a:extLst>
            </p:cNvPr>
            <p:cNvSpPr txBox="1"/>
            <p:nvPr/>
          </p:nvSpPr>
          <p:spPr>
            <a:xfrm>
              <a:off x="3343130" y="2664194"/>
              <a:ext cx="4490230"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a:rPr>
                <a:t>Αποτελεί σημαντικό φραγμό τόσο στην παραλαβή όσο και στη εισχώρηση ουσιών</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Διαλυμένα στο κυτταρόπλασμα συναντώνται όλα τα απαραίτητα αμινοξέα, πολυσακχαρίτες, απαραίτητα λιπαρά οξέα και σε μικρές ποσότητες καροτενοειδή (λουτεΐνη και β-καροτένιο)</a:t>
              </a:r>
            </a:p>
          </p:txBody>
        </p:sp>
      </p:grpSp>
      <p:grpSp>
        <p:nvGrpSpPr>
          <p:cNvPr id="5" name="Ομάδα 4">
            <a:extLst>
              <a:ext uri="{FF2B5EF4-FFF2-40B4-BE49-F238E27FC236}">
                <a16:creationId xmlns:a16="http://schemas.microsoft.com/office/drawing/2014/main" id="{A688A125-C837-000C-CA07-271464AF2B03}"/>
              </a:ext>
            </a:extLst>
          </p:cNvPr>
          <p:cNvGrpSpPr/>
          <p:nvPr/>
        </p:nvGrpSpPr>
        <p:grpSpPr>
          <a:xfrm>
            <a:off x="10428928" y="0"/>
            <a:ext cx="11388114" cy="6858000"/>
            <a:chOff x="1592135" y="0"/>
            <a:chExt cx="10599865" cy="6858000"/>
          </a:xfrm>
        </p:grpSpPr>
        <p:grpSp>
          <p:nvGrpSpPr>
            <p:cNvPr id="6" name="Ομάδα 5">
              <a:extLst>
                <a:ext uri="{FF2B5EF4-FFF2-40B4-BE49-F238E27FC236}">
                  <a16:creationId xmlns:a16="http://schemas.microsoft.com/office/drawing/2014/main" id="{986A8790-63F5-3DF5-1E37-EB008EEB82EB}"/>
                </a:ext>
              </a:extLst>
            </p:cNvPr>
            <p:cNvGrpSpPr/>
            <p:nvPr/>
          </p:nvGrpSpPr>
          <p:grpSpPr>
            <a:xfrm>
              <a:off x="1592135" y="0"/>
              <a:ext cx="10599865" cy="6858000"/>
              <a:chOff x="1556248" y="0"/>
              <a:chExt cx="10599865" cy="6858000"/>
            </a:xfrm>
          </p:grpSpPr>
          <p:sp>
            <p:nvSpPr>
              <p:cNvPr id="45" name="TextBox 44">
                <a:extLst>
                  <a:ext uri="{FF2B5EF4-FFF2-40B4-BE49-F238E27FC236}">
                    <a16:creationId xmlns:a16="http://schemas.microsoft.com/office/drawing/2014/main" id="{D11DE10B-28FB-F389-9472-A04251BD25DD}"/>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2</a:t>
                </a:r>
                <a:endParaRPr kumimoji="0" lang="el-GR"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46" name="Ορθογώνιο 45">
                <a:extLst>
                  <a:ext uri="{FF2B5EF4-FFF2-40B4-BE49-F238E27FC236}">
                    <a16:creationId xmlns:a16="http://schemas.microsoft.com/office/drawing/2014/main" id="{DB4232FF-CA59-3D0E-EF04-5CA816DDA94A}"/>
                  </a:ext>
                </a:extLst>
              </p:cNvPr>
              <p:cNvSpPr/>
              <p:nvPr/>
            </p:nvSpPr>
            <p:spPr>
              <a:xfrm>
                <a:off x="2407534" y="0"/>
                <a:ext cx="9748579" cy="6858000"/>
              </a:xfrm>
              <a:prstGeom prst="rect">
                <a:avLst/>
              </a:prstGeom>
              <a:solidFill>
                <a:srgbClr val="669E40"/>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7" name="Ομάδα 6">
              <a:extLst>
                <a:ext uri="{FF2B5EF4-FFF2-40B4-BE49-F238E27FC236}">
                  <a16:creationId xmlns:a16="http://schemas.microsoft.com/office/drawing/2014/main" id="{370BF290-8663-31B6-91A2-F0C85CC6D8EA}"/>
                </a:ext>
              </a:extLst>
            </p:cNvPr>
            <p:cNvGrpSpPr/>
            <p:nvPr/>
          </p:nvGrpSpPr>
          <p:grpSpPr>
            <a:xfrm>
              <a:off x="2925700" y="123111"/>
              <a:ext cx="7048982" cy="6611778"/>
              <a:chOff x="2889813" y="123111"/>
              <a:chExt cx="7048982" cy="6611778"/>
            </a:xfrm>
          </p:grpSpPr>
          <p:sp>
            <p:nvSpPr>
              <p:cNvPr id="8" name="TextBox 7">
                <a:extLst>
                  <a:ext uri="{FF2B5EF4-FFF2-40B4-BE49-F238E27FC236}">
                    <a16:creationId xmlns:a16="http://schemas.microsoft.com/office/drawing/2014/main" id="{F82BB158-6CF6-80FE-D1C5-E191519F13C7}"/>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Πυρήνας</a:t>
                </a:r>
              </a:p>
            </p:txBody>
          </p:sp>
          <p:sp>
            <p:nvSpPr>
              <p:cNvPr id="9" name="TextBox 8">
                <a:extLst>
                  <a:ext uri="{FF2B5EF4-FFF2-40B4-BE49-F238E27FC236}">
                    <a16:creationId xmlns:a16="http://schemas.microsoft.com/office/drawing/2014/main" id="{2C22C044-E0C3-D93B-23A5-47A37E9B55CA}"/>
                  </a:ext>
                </a:extLst>
              </p:cNvPr>
              <p:cNvSpPr txBox="1"/>
              <p:nvPr/>
            </p:nvSpPr>
            <p:spPr>
              <a:xfrm>
                <a:off x="3526421" y="1107996"/>
                <a:ext cx="6412374"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πυρήνας </a:t>
                </a:r>
                <a:r>
                  <a:rPr lang="el-GR" sz="2000" dirty="0">
                    <a:solidFill>
                      <a:prstClr val="black"/>
                    </a:solidFill>
                    <a:latin typeface="Calibri" panose="020F0502020204030204"/>
                  </a:rPr>
                  <a:t>περιέχει</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μια εξειδικευμένη ομάδα ουσιών που ονομάζεται αυξητικός παράγοντας </a:t>
                </a:r>
                <a:r>
                  <a:rPr lang="en-US" sz="2000" i="1" dirty="0">
                    <a:solidFill>
                      <a:prstClr val="black"/>
                    </a:solidFill>
                    <a:latin typeface="Calibri" panose="020F0502020204030204"/>
                  </a:rPr>
                  <a:t>Chlorella</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περιέχει </a:t>
                </a:r>
                <a:r>
                  <a:rPr lang="el-GR" sz="2000" dirty="0">
                    <a:solidFill>
                      <a:prstClr val="black"/>
                    </a:solidFill>
                    <a:latin typeface="Calibri" panose="020F0502020204030204"/>
                  </a:rPr>
                  <a:t>σημαντικές ποσότητες</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αμινοξέων, πεπτιδίων, βιταμινών, μετάλλων και πολυσακχαριτών που του προσδίδουν αντικαρκινικές, αντιφλεγμονώδης και αντιοξειδωτικές ιδιότητες</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 name="Γραφικό 9" descr="DNA περίγραμμα">
                <a:extLst>
                  <a:ext uri="{FF2B5EF4-FFF2-40B4-BE49-F238E27FC236}">
                    <a16:creationId xmlns:a16="http://schemas.microsoft.com/office/drawing/2014/main" id="{0E5DCFC9-3FB2-6C5A-FE6C-7BC4C9E3397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638800" y="5820489"/>
                <a:ext cx="914400" cy="914400"/>
              </a:xfrm>
              <a:prstGeom prst="rect">
                <a:avLst/>
              </a:prstGeom>
            </p:spPr>
          </p:pic>
        </p:grpSp>
      </p:grpSp>
      <p:grpSp>
        <p:nvGrpSpPr>
          <p:cNvPr id="31" name="Ομάδα 30">
            <a:extLst>
              <a:ext uri="{FF2B5EF4-FFF2-40B4-BE49-F238E27FC236}">
                <a16:creationId xmlns:a16="http://schemas.microsoft.com/office/drawing/2014/main" id="{7A9DDE54-C800-3537-4938-596FDF7716B2}"/>
              </a:ext>
            </a:extLst>
          </p:cNvPr>
          <p:cNvGrpSpPr/>
          <p:nvPr/>
        </p:nvGrpSpPr>
        <p:grpSpPr>
          <a:xfrm>
            <a:off x="9659010" y="0"/>
            <a:ext cx="13038207" cy="6858000"/>
            <a:chOff x="71774" y="0"/>
            <a:chExt cx="12120226" cy="6858000"/>
          </a:xfrm>
        </p:grpSpPr>
        <p:grpSp>
          <p:nvGrpSpPr>
            <p:cNvPr id="32" name="Ομάδα 31">
              <a:extLst>
                <a:ext uri="{FF2B5EF4-FFF2-40B4-BE49-F238E27FC236}">
                  <a16:creationId xmlns:a16="http://schemas.microsoft.com/office/drawing/2014/main" id="{F01AD4D3-336E-9A3F-2EAF-436F013E2010}"/>
                </a:ext>
              </a:extLst>
            </p:cNvPr>
            <p:cNvGrpSpPr/>
            <p:nvPr/>
          </p:nvGrpSpPr>
          <p:grpSpPr>
            <a:xfrm>
              <a:off x="71774" y="0"/>
              <a:ext cx="12120226" cy="6858000"/>
              <a:chOff x="35887" y="0"/>
              <a:chExt cx="12120226" cy="6858000"/>
            </a:xfrm>
          </p:grpSpPr>
          <p:sp>
            <p:nvSpPr>
              <p:cNvPr id="37" name="TextBox 36">
                <a:extLst>
                  <a:ext uri="{FF2B5EF4-FFF2-40B4-BE49-F238E27FC236}">
                    <a16:creationId xmlns:a16="http://schemas.microsoft.com/office/drawing/2014/main" id="{00CA901E-3F64-738E-0341-48C11380F83C}"/>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38" name="Ομάδα 37">
                <a:extLst>
                  <a:ext uri="{FF2B5EF4-FFF2-40B4-BE49-F238E27FC236}">
                    <a16:creationId xmlns:a16="http://schemas.microsoft.com/office/drawing/2014/main" id="{31E69C67-689D-0EDD-76F8-B11DC58E79C8}"/>
                  </a:ext>
                </a:extLst>
              </p:cNvPr>
              <p:cNvGrpSpPr/>
              <p:nvPr/>
            </p:nvGrpSpPr>
            <p:grpSpPr>
              <a:xfrm>
                <a:off x="1556248" y="0"/>
                <a:ext cx="10599865" cy="6858000"/>
                <a:chOff x="1556248" y="0"/>
                <a:chExt cx="10599865" cy="6858000"/>
              </a:xfrm>
            </p:grpSpPr>
            <p:sp>
              <p:nvSpPr>
                <p:cNvPr id="43" name="TextBox 42">
                  <a:extLst>
                    <a:ext uri="{FF2B5EF4-FFF2-40B4-BE49-F238E27FC236}">
                      <a16:creationId xmlns:a16="http://schemas.microsoft.com/office/drawing/2014/main" id="{0CD6C118-B6B2-DD6F-FC33-C3EB218A1A4A}"/>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2000" b="1" i="0" u="none" strike="noStrike" kern="1200" cap="none" spc="0" normalizeH="0" baseline="0" noProof="0" dirty="0">
                      <a:ln w="22225">
                        <a:noFill/>
                        <a:prstDash val="solid"/>
                      </a:ln>
                      <a:solidFill>
                        <a:srgbClr val="80BC58"/>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3</a:t>
                  </a:r>
                </a:p>
              </p:txBody>
            </p:sp>
            <p:sp>
              <p:nvSpPr>
                <p:cNvPr id="44" name="Ορθογώνιο 43">
                  <a:extLst>
                    <a:ext uri="{FF2B5EF4-FFF2-40B4-BE49-F238E27FC236}">
                      <a16:creationId xmlns:a16="http://schemas.microsoft.com/office/drawing/2014/main" id="{241B9756-940B-27EE-6B5E-5692A49B5B84}"/>
                    </a:ext>
                  </a:extLst>
                </p:cNvPr>
                <p:cNvSpPr/>
                <p:nvPr/>
              </p:nvSpPr>
              <p:spPr>
                <a:xfrm>
                  <a:off x="2407534" y="0"/>
                  <a:ext cx="9748579" cy="6858000"/>
                </a:xfrm>
                <a:prstGeom prst="rect">
                  <a:avLst/>
                </a:prstGeom>
                <a:solidFill>
                  <a:srgbClr val="80BC58"/>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9" name="Ομάδα 38">
                <a:extLst>
                  <a:ext uri="{FF2B5EF4-FFF2-40B4-BE49-F238E27FC236}">
                    <a16:creationId xmlns:a16="http://schemas.microsoft.com/office/drawing/2014/main" id="{0C029E05-89F9-FBFF-DF9D-60220A8AFBD4}"/>
                  </a:ext>
                </a:extLst>
              </p:cNvPr>
              <p:cNvGrpSpPr/>
              <p:nvPr/>
            </p:nvGrpSpPr>
            <p:grpSpPr>
              <a:xfrm>
                <a:off x="2889813" y="123111"/>
                <a:ext cx="6412374" cy="6611778"/>
                <a:chOff x="2889813" y="123111"/>
                <a:chExt cx="6412374" cy="6611778"/>
              </a:xfrm>
            </p:grpSpPr>
            <p:sp>
              <p:nvSpPr>
                <p:cNvPr id="40" name="TextBox 39">
                  <a:extLst>
                    <a:ext uri="{FF2B5EF4-FFF2-40B4-BE49-F238E27FC236}">
                      <a16:creationId xmlns:a16="http://schemas.microsoft.com/office/drawing/2014/main" id="{E3741DFC-3102-1AE0-8FBD-0D40F4627975}"/>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Χλωροπλάστης</a:t>
                  </a:r>
                </a:p>
              </p:txBody>
            </p:sp>
            <p:sp>
              <p:nvSpPr>
                <p:cNvPr id="41" name="TextBox 40">
                  <a:extLst>
                    <a:ext uri="{FF2B5EF4-FFF2-40B4-BE49-F238E27FC236}">
                      <a16:creationId xmlns:a16="http://schemas.microsoft.com/office/drawing/2014/main" id="{B6CD51F0-E324-CA73-1C44-E43BC2D29838}"/>
                    </a:ext>
                  </a:extLst>
                </p:cNvPr>
                <p:cNvSpPr txBox="1"/>
                <p:nvPr/>
              </p:nvSpPr>
              <p:spPr>
                <a:xfrm>
                  <a:off x="2889813" y="1107996"/>
                  <a:ext cx="6412374"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2" name="Γραφικό 41" descr="μικρόβιο με συμπαγές γέμισμα">
                  <a:extLst>
                    <a:ext uri="{FF2B5EF4-FFF2-40B4-BE49-F238E27FC236}">
                      <a16:creationId xmlns:a16="http://schemas.microsoft.com/office/drawing/2014/main" id="{BD1328EB-3AA0-DBFE-1CA4-EAC14319B9D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638800" y="5820489"/>
                  <a:ext cx="914400" cy="914400"/>
                </a:xfrm>
                <a:prstGeom prst="rect">
                  <a:avLst/>
                </a:prstGeom>
              </p:spPr>
            </p:pic>
          </p:grpSp>
        </p:grpSp>
        <p:sp>
          <p:nvSpPr>
            <p:cNvPr id="33" name="TextBox 32">
              <a:extLst>
                <a:ext uri="{FF2B5EF4-FFF2-40B4-BE49-F238E27FC236}">
                  <a16:creationId xmlns:a16="http://schemas.microsoft.com/office/drawing/2014/main" id="{C500BB40-FA01-48FC-E117-9D06F3CD71DF}"/>
                </a:ext>
              </a:extLst>
            </p:cNvPr>
            <p:cNvSpPr txBox="1"/>
            <p:nvPr/>
          </p:nvSpPr>
          <p:spPr>
            <a:xfrm>
              <a:off x="3465976" y="1107996"/>
              <a:ext cx="6412374" cy="2246769"/>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κύτταρο περιέχει μόνο έναν χλωροπλάστη, με δομές όπως το πυρηνοειδές, κόκκοι αμύλου και θυλακοειδής μεμβράνες.</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a:t>
              </a:r>
              <a:r>
                <a:rPr lang="en-US" sz="2000" dirty="0">
                  <a:solidFill>
                    <a:prstClr val="black"/>
                  </a:solidFill>
                  <a:latin typeface="Calibri" panose="020F0502020204030204"/>
                </a:rPr>
                <a:t>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πυρηνοειδές αποτελεί μια διπλή δομή που περιβάλλεται από κόκκους αμύλου που περιέχουν σε αφθονία ένζυμο </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RuBisCo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για την δέσμευση του </a:t>
              </a: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CO</a:t>
              </a:r>
              <a:r>
                <a:rPr kumimoji="0" lang="el-GR" sz="2000" b="0" i="0" u="none" strike="noStrike" kern="1200" cap="none" spc="0" normalizeH="0" baseline="-2500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2</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4" name="Ομάδα 33">
              <a:extLst>
                <a:ext uri="{FF2B5EF4-FFF2-40B4-BE49-F238E27FC236}">
                  <a16:creationId xmlns:a16="http://schemas.microsoft.com/office/drawing/2014/main" id="{7ACE8F22-3792-31B9-06A7-4CC9EEFC0615}"/>
                </a:ext>
              </a:extLst>
            </p:cNvPr>
            <p:cNvGrpSpPr/>
            <p:nvPr/>
          </p:nvGrpSpPr>
          <p:grpSpPr>
            <a:xfrm>
              <a:off x="4392304" y="3165743"/>
              <a:ext cx="4320034" cy="1172845"/>
              <a:chOff x="3874687" y="3327788"/>
              <a:chExt cx="4320034" cy="1172845"/>
            </a:xfrm>
          </p:grpSpPr>
          <p:pic>
            <p:nvPicPr>
              <p:cNvPr id="35" name="Εικόνα 34">
                <a:extLst>
                  <a:ext uri="{FF2B5EF4-FFF2-40B4-BE49-F238E27FC236}">
                    <a16:creationId xmlns:a16="http://schemas.microsoft.com/office/drawing/2014/main" id="{185314FF-BAD8-B39A-730B-8E48CC2294C2}"/>
                  </a:ext>
                </a:extLst>
              </p:cNvPr>
              <p:cNvPicPr>
                <a:picLocks noChangeAspect="1"/>
              </p:cNvPicPr>
              <p:nvPr/>
            </p:nvPicPr>
            <p:blipFill rotWithShape="1">
              <a:blip r:embed="rId10">
                <a:extLst>
                  <a:ext uri="{28A0092B-C50C-407E-A947-70E740481C1C}">
                    <a14:useLocalDpi xmlns:a14="http://schemas.microsoft.com/office/drawing/2010/main" val="0"/>
                  </a:ext>
                </a:extLst>
              </a:blip>
              <a:srcRect l="26667" r="6274" b="24025"/>
              <a:stretch/>
            </p:blipFill>
            <p:spPr bwMode="auto">
              <a:xfrm>
                <a:off x="6772216" y="3327788"/>
                <a:ext cx="1422505" cy="1172845"/>
              </a:xfrm>
              <a:prstGeom prst="rect">
                <a:avLst/>
              </a:prstGeom>
              <a:ln>
                <a:noFill/>
              </a:ln>
              <a:extLst>
                <a:ext uri="{53640926-AAD7-44D8-BBD7-CCE9431645EC}">
                  <a14:shadowObscured xmlns:a14="http://schemas.microsoft.com/office/drawing/2010/main"/>
                </a:ext>
              </a:extLst>
            </p:spPr>
          </p:pic>
          <p:pic>
            <p:nvPicPr>
              <p:cNvPr id="36" name="Εικόνα 35">
                <a:extLst>
                  <a:ext uri="{FF2B5EF4-FFF2-40B4-BE49-F238E27FC236}">
                    <a16:creationId xmlns:a16="http://schemas.microsoft.com/office/drawing/2014/main" id="{D9DE26E4-6716-9415-19BE-0B80D55A56E5}"/>
                  </a:ext>
                </a:extLst>
              </p:cNvPr>
              <p:cNvPicPr>
                <a:picLocks noChangeAspect="1"/>
              </p:cNvPicPr>
              <p:nvPr/>
            </p:nvPicPr>
            <p:blipFill rotWithShape="1">
              <a:blip r:embed="rId11">
                <a:extLst>
                  <a:ext uri="{28A0092B-C50C-407E-A947-70E740481C1C}">
                    <a14:useLocalDpi xmlns:a14="http://schemas.microsoft.com/office/drawing/2010/main" val="0"/>
                  </a:ext>
                </a:extLst>
              </a:blip>
              <a:srcRect b="19424"/>
              <a:stretch/>
            </p:blipFill>
            <p:spPr bwMode="auto">
              <a:xfrm>
                <a:off x="3874687" y="3327788"/>
                <a:ext cx="3048000" cy="1172845"/>
              </a:xfrm>
              <a:prstGeom prst="rect">
                <a:avLst/>
              </a:prstGeom>
              <a:ln>
                <a:noFill/>
              </a:ln>
              <a:extLst>
                <a:ext uri="{53640926-AAD7-44D8-BBD7-CCE9431645EC}">
                  <a14:shadowObscured xmlns:a14="http://schemas.microsoft.com/office/drawing/2010/main"/>
                </a:ext>
              </a:extLst>
            </p:spPr>
          </p:pic>
        </p:grpSp>
      </p:grpSp>
    </p:spTree>
    <p:extLst>
      <p:ext uri="{BB962C8B-B14F-4D97-AF65-F5344CB8AC3E}">
        <p14:creationId xmlns:p14="http://schemas.microsoft.com/office/powerpoint/2010/main" val="301395209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9" name="TextBox 58">
            <a:extLst>
              <a:ext uri="{FF2B5EF4-FFF2-40B4-BE49-F238E27FC236}">
                <a16:creationId xmlns:a16="http://schemas.microsoft.com/office/drawing/2014/main" id="{8698E4AF-16D2-5609-F920-61AC9B53C611}"/>
              </a:ext>
            </a:extLst>
          </p:cNvPr>
          <p:cNvSpPr txBox="1"/>
          <p:nvPr/>
        </p:nvSpPr>
        <p:spPr>
          <a:xfrm>
            <a:off x="2236397" y="1615827"/>
            <a:ext cx="6405245" cy="4093428"/>
          </a:xfrm>
          <a:prstGeom prst="rect">
            <a:avLst/>
          </a:prstGeom>
          <a:noFill/>
        </p:spPr>
        <p:txBody>
          <a:bodyPr wrap="square" rtlCol="0">
            <a:spAutoFit/>
          </a:bodyPr>
          <a:lstStyle/>
          <a:p>
            <a:pPr marL="342900" indent="-342900">
              <a:buFont typeface="Arial" panose="020B0604020202020204" pitchFamily="34" charset="0"/>
              <a:buChar char="•"/>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Πλέον συχνά αποκαλείται </a:t>
            </a:r>
            <a:r>
              <a:rPr kumimoji="0" lang="en-US" sz="2000" b="0" i="1" u="none" strike="noStrike" kern="1200" cap="none" spc="0" normalizeH="0" baseline="0" noProof="0" dirty="0" err="1">
                <a:ln>
                  <a:noFill/>
                </a:ln>
                <a:solidFill>
                  <a:prstClr val="black"/>
                </a:solidFill>
                <a:effectLst/>
                <a:uLnTx/>
                <a:uFillTx/>
                <a:latin typeface="Calibri" panose="020F0502020204030204"/>
                <a:ea typeface="+mn-ea"/>
                <a:cs typeface="+mn-cs"/>
              </a:rPr>
              <a:t>Auxenochlorella</a:t>
            </a:r>
            <a:r>
              <a:rPr kumimoji="0" lang="en-US" sz="2000" b="0" i="1" u="none" strike="noStrike" kern="1200" cap="none" spc="0" normalizeH="0" baseline="0" noProof="0" dirty="0">
                <a:ln>
                  <a:noFill/>
                </a:ln>
                <a:solidFill>
                  <a:prstClr val="black"/>
                </a:solidFill>
                <a:effectLst/>
                <a:uLnTx/>
                <a:uFillTx/>
                <a:latin typeface="Calibri" panose="020F0502020204030204"/>
                <a:ea typeface="+mn-ea"/>
                <a:cs typeface="+mn-cs"/>
              </a:rPr>
              <a:t> pyrenoidosa</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indent="-342900">
              <a:buFont typeface="Arial" panose="020B0604020202020204" pitchFamily="34" charset="0"/>
              <a:buChar char="•"/>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Φύεται σε γλυκό νερό</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Ανήκει στο φύλο των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χλωρόφυτων</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Ένα από τα πλέον διαδεδομένα μικροφύκη για χρήση στα τρόφιμα</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Ταχύτατη ανάπτυξή, μεγάλη ποσότητα βιομάζας, αναγνώρισή ως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GRAS</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Περιέχει πρωτεΐνες σε μεγάλες ποσότητες (50-58%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w/w)</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EF331CB8-A6D4-3641-11BA-E3395C59B505}"/>
              </a:ext>
            </a:extLst>
          </p:cNvPr>
          <p:cNvSpPr txBox="1"/>
          <p:nvPr/>
        </p:nvSpPr>
        <p:spPr>
          <a:xfrm>
            <a:off x="1376984" y="367977"/>
            <a:ext cx="7469750" cy="1015663"/>
          </a:xfrm>
          <a:prstGeom prst="rect">
            <a:avLst/>
          </a:prstGeom>
          <a:noFill/>
          <a:effectLst>
            <a:outerShdw blurRad="50800" dist="38100" dir="5400000" algn="t" rotWithShape="0">
              <a:prstClr val="black">
                <a:alpha val="40000"/>
              </a:prstClr>
            </a:outerShd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rPr>
              <a:t>Chlorella pyrenoidosa</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140" name="TextBox 139">
            <a:extLst>
              <a:ext uri="{FF2B5EF4-FFF2-40B4-BE49-F238E27FC236}">
                <a16:creationId xmlns:a16="http://schemas.microsoft.com/office/drawing/2014/main" id="{5755E443-BD39-B638-D154-41A3B8DB2ADF}"/>
              </a:ext>
            </a:extLst>
          </p:cNvPr>
          <p:cNvSpPr txBox="1"/>
          <p:nvPr/>
        </p:nvSpPr>
        <p:spPr>
          <a:xfrm>
            <a:off x="22234" y="27369"/>
            <a:ext cx="629920" cy="369332"/>
          </a:xfrm>
          <a:prstGeom prst="rect">
            <a:avLst/>
          </a:prstGeom>
          <a:noFill/>
        </p:spPr>
        <p:txBody>
          <a:bodyPr wrap="square" rtlCol="0">
            <a:spAutoFit/>
          </a:bodyPr>
          <a:lstStyle/>
          <a:p>
            <a:pPr algn="ctr"/>
            <a:r>
              <a:rPr lang="en-US" dirty="0"/>
              <a:t>5</a:t>
            </a:r>
            <a:endParaRPr lang="el-GR" dirty="0"/>
          </a:p>
        </p:txBody>
      </p:sp>
      <p:grpSp>
        <p:nvGrpSpPr>
          <p:cNvPr id="11" name="Ομάδα 10">
            <a:extLst>
              <a:ext uri="{FF2B5EF4-FFF2-40B4-BE49-F238E27FC236}">
                <a16:creationId xmlns:a16="http://schemas.microsoft.com/office/drawing/2014/main" id="{B28757B8-357D-D259-9F8B-76D7C80C85B1}"/>
              </a:ext>
            </a:extLst>
          </p:cNvPr>
          <p:cNvGrpSpPr/>
          <p:nvPr/>
        </p:nvGrpSpPr>
        <p:grpSpPr>
          <a:xfrm>
            <a:off x="-1391251" y="0"/>
            <a:ext cx="13037700" cy="6858000"/>
            <a:chOff x="71774" y="0"/>
            <a:chExt cx="12120226" cy="6858000"/>
          </a:xfrm>
        </p:grpSpPr>
        <p:grpSp>
          <p:nvGrpSpPr>
            <p:cNvPr id="12" name="Ομάδα 11">
              <a:extLst>
                <a:ext uri="{FF2B5EF4-FFF2-40B4-BE49-F238E27FC236}">
                  <a16:creationId xmlns:a16="http://schemas.microsoft.com/office/drawing/2014/main" id="{46BF71B7-5E26-5114-25DB-71AA3323FACF}"/>
                </a:ext>
              </a:extLst>
            </p:cNvPr>
            <p:cNvGrpSpPr/>
            <p:nvPr/>
          </p:nvGrpSpPr>
          <p:grpSpPr>
            <a:xfrm>
              <a:off x="71774" y="0"/>
              <a:ext cx="12120226" cy="6858000"/>
              <a:chOff x="35887" y="0"/>
              <a:chExt cx="12120226" cy="6858000"/>
            </a:xfrm>
          </p:grpSpPr>
          <p:sp>
            <p:nvSpPr>
              <p:cNvPr id="15" name="TextBox 14">
                <a:extLst>
                  <a:ext uri="{FF2B5EF4-FFF2-40B4-BE49-F238E27FC236}">
                    <a16:creationId xmlns:a16="http://schemas.microsoft.com/office/drawing/2014/main" id="{D6751A53-4FC2-02BD-E753-2A093EAD153E}"/>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16" name="Ομάδα 15">
                <a:extLst>
                  <a:ext uri="{FF2B5EF4-FFF2-40B4-BE49-F238E27FC236}">
                    <a16:creationId xmlns:a16="http://schemas.microsoft.com/office/drawing/2014/main" id="{6B231375-CECC-B705-92A2-28B9B7AAA187}"/>
                  </a:ext>
                </a:extLst>
              </p:cNvPr>
              <p:cNvGrpSpPr/>
              <p:nvPr/>
            </p:nvGrpSpPr>
            <p:grpSpPr>
              <a:xfrm>
                <a:off x="1556248" y="0"/>
                <a:ext cx="10599865" cy="6858000"/>
                <a:chOff x="1556248" y="0"/>
                <a:chExt cx="10599865" cy="6858000"/>
              </a:xfrm>
            </p:grpSpPr>
            <p:sp>
              <p:nvSpPr>
                <p:cNvPr id="21" name="TextBox 20">
                  <a:extLst>
                    <a:ext uri="{FF2B5EF4-FFF2-40B4-BE49-F238E27FC236}">
                      <a16:creationId xmlns:a16="http://schemas.microsoft.com/office/drawing/2014/main" id="{A7EDB439-58FF-E92A-D5C6-10257E21724D}"/>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1</a:t>
                  </a:r>
                  <a:endParaRPr kumimoji="0" lang="el-GR"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22" name="Ορθογώνιο 21">
                  <a:extLst>
                    <a:ext uri="{FF2B5EF4-FFF2-40B4-BE49-F238E27FC236}">
                      <a16:creationId xmlns:a16="http://schemas.microsoft.com/office/drawing/2014/main" id="{B3B37743-93C3-0B5E-D222-CF5A265652F7}"/>
                    </a:ext>
                  </a:extLst>
                </p:cNvPr>
                <p:cNvSpPr/>
                <p:nvPr/>
              </p:nvSpPr>
              <p:spPr>
                <a:xfrm>
                  <a:off x="2376121" y="0"/>
                  <a:ext cx="9779992" cy="6858000"/>
                </a:xfrm>
                <a:prstGeom prst="rect">
                  <a:avLst/>
                </a:prstGeom>
                <a:solidFill>
                  <a:schemeClr val="accent6">
                    <a:lumMod val="75000"/>
                  </a:schemeClr>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7" name="Ομάδα 16">
                <a:extLst>
                  <a:ext uri="{FF2B5EF4-FFF2-40B4-BE49-F238E27FC236}">
                    <a16:creationId xmlns:a16="http://schemas.microsoft.com/office/drawing/2014/main" id="{95C5EFDC-0A0F-034A-73F7-8B150B4DAA71}"/>
                  </a:ext>
                </a:extLst>
              </p:cNvPr>
              <p:cNvGrpSpPr/>
              <p:nvPr/>
            </p:nvGrpSpPr>
            <p:grpSpPr>
              <a:xfrm>
                <a:off x="2889813" y="123111"/>
                <a:ext cx="6829804" cy="6611778"/>
                <a:chOff x="2889813" y="123111"/>
                <a:chExt cx="6829804" cy="6611778"/>
              </a:xfrm>
            </p:grpSpPr>
            <p:sp>
              <p:nvSpPr>
                <p:cNvPr id="18" name="TextBox 17">
                  <a:extLst>
                    <a:ext uri="{FF2B5EF4-FFF2-40B4-BE49-F238E27FC236}">
                      <a16:creationId xmlns:a16="http://schemas.microsoft.com/office/drawing/2014/main" id="{DC9E9143-F804-5977-0598-7ECFDE275000}"/>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Κύτταρο</a:t>
                  </a:r>
                </a:p>
              </p:txBody>
            </p:sp>
            <p:sp>
              <p:nvSpPr>
                <p:cNvPr id="19" name="TextBox 18">
                  <a:extLst>
                    <a:ext uri="{FF2B5EF4-FFF2-40B4-BE49-F238E27FC236}">
                      <a16:creationId xmlns:a16="http://schemas.microsoft.com/office/drawing/2014/main" id="{77531C99-49E5-2E03-54E4-1674CA3BC605}"/>
                    </a:ext>
                  </a:extLst>
                </p:cNvPr>
                <p:cNvSpPr txBox="1"/>
                <p:nvPr/>
              </p:nvSpPr>
              <p:spPr>
                <a:xfrm>
                  <a:off x="3307243" y="1008931"/>
                  <a:ext cx="6412374" cy="1631216"/>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Τα κύτταρα είναι σφαιρικά προς ελλειψοειδή, διαμέτρου 2-10 μ</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m </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τοίχωμα έχει πάχος 20-40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nm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και αποτελείται κυρίως από τους πολυσακχαρίτες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μαννόζη</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γλυκόζη, κυτταρίνη και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χυτίνη</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0" name="Γραφικό 19" descr="Immunity περίγραμμα">
                  <a:extLst>
                    <a:ext uri="{FF2B5EF4-FFF2-40B4-BE49-F238E27FC236}">
                      <a16:creationId xmlns:a16="http://schemas.microsoft.com/office/drawing/2014/main" id="{B7AB2794-F378-7768-F1C2-120FAA912E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8800" y="5820489"/>
                  <a:ext cx="914400" cy="914400"/>
                </a:xfrm>
                <a:prstGeom prst="rect">
                  <a:avLst/>
                </a:prstGeom>
              </p:spPr>
            </p:pic>
          </p:grpSp>
        </p:grpSp>
        <p:pic>
          <p:nvPicPr>
            <p:cNvPr id="13" name="Εικόνα 12">
              <a:extLst>
                <a:ext uri="{FF2B5EF4-FFF2-40B4-BE49-F238E27FC236}">
                  <a16:creationId xmlns:a16="http://schemas.microsoft.com/office/drawing/2014/main" id="{70361F6F-5B60-2BF7-A42E-BAEF7A2248A1}"/>
                </a:ext>
              </a:extLst>
            </p:cNvPr>
            <p:cNvPicPr>
              <a:picLocks noChangeAspect="1"/>
            </p:cNvPicPr>
            <p:nvPr/>
          </p:nvPicPr>
          <p:blipFill>
            <a:blip r:embed="rId5">
              <a:extLst>
                <a:ext uri="{28A0092B-C50C-407E-A947-70E740481C1C}">
                  <a14:useLocalDpi xmlns:a14="http://schemas.microsoft.com/office/drawing/2010/main" val="0"/>
                </a:ext>
              </a:extLst>
            </a:blip>
            <a:srcRect l="3195" t="5733" r="38422"/>
            <a:stretch/>
          </p:blipFill>
          <p:spPr>
            <a:xfrm>
              <a:off x="7915211" y="2459504"/>
              <a:ext cx="2200378" cy="2788964"/>
            </a:xfrm>
            <a:prstGeom prst="rect">
              <a:avLst/>
            </a:prstGeom>
          </p:spPr>
        </p:pic>
        <p:sp>
          <p:nvSpPr>
            <p:cNvPr id="14" name="TextBox 13">
              <a:extLst>
                <a:ext uri="{FF2B5EF4-FFF2-40B4-BE49-F238E27FC236}">
                  <a16:creationId xmlns:a16="http://schemas.microsoft.com/office/drawing/2014/main" id="{2C054431-B979-4BCF-0B74-C350AA32CB9C}"/>
                </a:ext>
              </a:extLst>
            </p:cNvPr>
            <p:cNvSpPr txBox="1"/>
            <p:nvPr/>
          </p:nvSpPr>
          <p:spPr>
            <a:xfrm>
              <a:off x="3343130" y="2664194"/>
              <a:ext cx="4490230"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a:rPr>
                <a:t>Αποτελεί σημαντικό φραγμό τόσο στην παραλαβή όσο και στη εισχώρηση ουσιών</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Διαλυμένα στο κυτταρόπλασμα συναντώνται όλα τα απαραίτητα αμινοξέα, πολυσακχαρίτες, απαραίτητα λιπαρά οξέα και σε μικρές ποσότητες καροτενοειδή (λουτεΐνη και β-καροτένιο)</a:t>
              </a:r>
            </a:p>
          </p:txBody>
        </p:sp>
      </p:grpSp>
      <p:grpSp>
        <p:nvGrpSpPr>
          <p:cNvPr id="23" name="Ομάδα 22">
            <a:extLst>
              <a:ext uri="{FF2B5EF4-FFF2-40B4-BE49-F238E27FC236}">
                <a16:creationId xmlns:a16="http://schemas.microsoft.com/office/drawing/2014/main" id="{245E2DB8-076A-8743-3808-6B0B29987C1F}"/>
              </a:ext>
            </a:extLst>
          </p:cNvPr>
          <p:cNvGrpSpPr/>
          <p:nvPr/>
        </p:nvGrpSpPr>
        <p:grpSpPr>
          <a:xfrm>
            <a:off x="1130622" y="27369"/>
            <a:ext cx="11388114" cy="6858000"/>
            <a:chOff x="1592135" y="0"/>
            <a:chExt cx="10599865" cy="6858000"/>
          </a:xfrm>
        </p:grpSpPr>
        <p:grpSp>
          <p:nvGrpSpPr>
            <p:cNvPr id="24" name="Ομάδα 23">
              <a:extLst>
                <a:ext uri="{FF2B5EF4-FFF2-40B4-BE49-F238E27FC236}">
                  <a16:creationId xmlns:a16="http://schemas.microsoft.com/office/drawing/2014/main" id="{3211A18A-FEF6-9F05-286B-4D6EB37CECE3}"/>
                </a:ext>
              </a:extLst>
            </p:cNvPr>
            <p:cNvGrpSpPr/>
            <p:nvPr/>
          </p:nvGrpSpPr>
          <p:grpSpPr>
            <a:xfrm>
              <a:off x="1592135" y="0"/>
              <a:ext cx="10599865" cy="6858000"/>
              <a:chOff x="1556248" y="0"/>
              <a:chExt cx="10599865" cy="6858000"/>
            </a:xfrm>
          </p:grpSpPr>
          <p:sp>
            <p:nvSpPr>
              <p:cNvPr id="29" name="TextBox 28">
                <a:extLst>
                  <a:ext uri="{FF2B5EF4-FFF2-40B4-BE49-F238E27FC236}">
                    <a16:creationId xmlns:a16="http://schemas.microsoft.com/office/drawing/2014/main" id="{1177DA92-6D1F-D08C-F8E2-36490F7B6FF7}"/>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2</a:t>
                </a:r>
                <a:endParaRPr kumimoji="0" lang="el-GR"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30" name="Ορθογώνιο 29">
                <a:extLst>
                  <a:ext uri="{FF2B5EF4-FFF2-40B4-BE49-F238E27FC236}">
                    <a16:creationId xmlns:a16="http://schemas.microsoft.com/office/drawing/2014/main" id="{FDA94EF0-84B2-7870-4490-FD825A597FB0}"/>
                  </a:ext>
                </a:extLst>
              </p:cNvPr>
              <p:cNvSpPr/>
              <p:nvPr/>
            </p:nvSpPr>
            <p:spPr>
              <a:xfrm>
                <a:off x="2407534" y="0"/>
                <a:ext cx="9748579" cy="6858000"/>
              </a:xfrm>
              <a:prstGeom prst="rect">
                <a:avLst/>
              </a:prstGeom>
              <a:solidFill>
                <a:srgbClr val="669E40"/>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Ομάδα 24">
              <a:extLst>
                <a:ext uri="{FF2B5EF4-FFF2-40B4-BE49-F238E27FC236}">
                  <a16:creationId xmlns:a16="http://schemas.microsoft.com/office/drawing/2014/main" id="{54B28C23-4E0C-D425-4FCA-6C1D55076684}"/>
                </a:ext>
              </a:extLst>
            </p:cNvPr>
            <p:cNvGrpSpPr/>
            <p:nvPr/>
          </p:nvGrpSpPr>
          <p:grpSpPr>
            <a:xfrm>
              <a:off x="2925700" y="123111"/>
              <a:ext cx="7048982" cy="6611778"/>
              <a:chOff x="2889813" y="123111"/>
              <a:chExt cx="7048982" cy="6611778"/>
            </a:xfrm>
          </p:grpSpPr>
          <p:sp>
            <p:nvSpPr>
              <p:cNvPr id="26" name="TextBox 25">
                <a:extLst>
                  <a:ext uri="{FF2B5EF4-FFF2-40B4-BE49-F238E27FC236}">
                    <a16:creationId xmlns:a16="http://schemas.microsoft.com/office/drawing/2014/main" id="{A2BE1649-C1C5-6B58-9A10-E20D4D4A9306}"/>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Πυρήνας</a:t>
                </a:r>
              </a:p>
            </p:txBody>
          </p:sp>
          <p:sp>
            <p:nvSpPr>
              <p:cNvPr id="27" name="TextBox 26">
                <a:extLst>
                  <a:ext uri="{FF2B5EF4-FFF2-40B4-BE49-F238E27FC236}">
                    <a16:creationId xmlns:a16="http://schemas.microsoft.com/office/drawing/2014/main" id="{3BB9BBC9-617A-AC7B-3120-591B180562B2}"/>
                  </a:ext>
                </a:extLst>
              </p:cNvPr>
              <p:cNvSpPr txBox="1"/>
              <p:nvPr/>
            </p:nvSpPr>
            <p:spPr>
              <a:xfrm>
                <a:off x="3526421" y="1107996"/>
                <a:ext cx="6412374"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πυρήνας </a:t>
                </a:r>
                <a:r>
                  <a:rPr lang="el-GR" sz="2000" dirty="0">
                    <a:solidFill>
                      <a:prstClr val="black"/>
                    </a:solidFill>
                    <a:latin typeface="Calibri" panose="020F0502020204030204"/>
                  </a:rPr>
                  <a:t>περιέχει</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μια εξειδικευμένη ομάδα ουσιών που ονομάζεται αυξητικός παράγοντας </a:t>
                </a:r>
                <a:r>
                  <a:rPr lang="en-US" sz="2000" i="1" dirty="0">
                    <a:solidFill>
                      <a:prstClr val="black"/>
                    </a:solidFill>
                    <a:latin typeface="Calibri" panose="020F0502020204030204"/>
                  </a:rPr>
                  <a:t>Chlorella</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περιέχει </a:t>
                </a:r>
                <a:r>
                  <a:rPr lang="el-GR" sz="2000" dirty="0">
                    <a:solidFill>
                      <a:prstClr val="black"/>
                    </a:solidFill>
                    <a:latin typeface="Calibri" panose="020F0502020204030204"/>
                  </a:rPr>
                  <a:t>σημαντικές ποσότητες</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αμινοξέων, πεπτιδίων, βιταμινών, μετάλλων και πολυσακχαριτών που του προσδίδουν αντικαρκινικές, αντιφλεγμονώδης και αντιοξειδωτικές ιδιότητες</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8" name="Γραφικό 27" descr="DNA περίγραμμα">
                <a:extLst>
                  <a:ext uri="{FF2B5EF4-FFF2-40B4-BE49-F238E27FC236}">
                    <a16:creationId xmlns:a16="http://schemas.microsoft.com/office/drawing/2014/main" id="{8D58F7A9-5BDF-3499-32BF-52363B1923E8}"/>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638800" y="5820489"/>
                <a:ext cx="914400" cy="914400"/>
              </a:xfrm>
              <a:prstGeom prst="rect">
                <a:avLst/>
              </a:prstGeom>
            </p:spPr>
          </p:pic>
        </p:grpSp>
      </p:grpSp>
      <p:grpSp>
        <p:nvGrpSpPr>
          <p:cNvPr id="31" name="Ομάδα 30">
            <a:extLst>
              <a:ext uri="{FF2B5EF4-FFF2-40B4-BE49-F238E27FC236}">
                <a16:creationId xmlns:a16="http://schemas.microsoft.com/office/drawing/2014/main" id="{7A9DDE54-C800-3537-4938-596FDF7716B2}"/>
              </a:ext>
            </a:extLst>
          </p:cNvPr>
          <p:cNvGrpSpPr/>
          <p:nvPr/>
        </p:nvGrpSpPr>
        <p:grpSpPr>
          <a:xfrm>
            <a:off x="9659010" y="0"/>
            <a:ext cx="13038207" cy="6858000"/>
            <a:chOff x="71774" y="0"/>
            <a:chExt cx="12120226" cy="6858000"/>
          </a:xfrm>
        </p:grpSpPr>
        <p:grpSp>
          <p:nvGrpSpPr>
            <p:cNvPr id="32" name="Ομάδα 31">
              <a:extLst>
                <a:ext uri="{FF2B5EF4-FFF2-40B4-BE49-F238E27FC236}">
                  <a16:creationId xmlns:a16="http://schemas.microsoft.com/office/drawing/2014/main" id="{F01AD4D3-336E-9A3F-2EAF-436F013E2010}"/>
                </a:ext>
              </a:extLst>
            </p:cNvPr>
            <p:cNvGrpSpPr/>
            <p:nvPr/>
          </p:nvGrpSpPr>
          <p:grpSpPr>
            <a:xfrm>
              <a:off x="71774" y="0"/>
              <a:ext cx="12120226" cy="6858000"/>
              <a:chOff x="35887" y="0"/>
              <a:chExt cx="12120226" cy="6858000"/>
            </a:xfrm>
          </p:grpSpPr>
          <p:sp>
            <p:nvSpPr>
              <p:cNvPr id="37" name="TextBox 36">
                <a:extLst>
                  <a:ext uri="{FF2B5EF4-FFF2-40B4-BE49-F238E27FC236}">
                    <a16:creationId xmlns:a16="http://schemas.microsoft.com/office/drawing/2014/main" id="{00CA901E-3F64-738E-0341-48C11380F83C}"/>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38" name="Ομάδα 37">
                <a:extLst>
                  <a:ext uri="{FF2B5EF4-FFF2-40B4-BE49-F238E27FC236}">
                    <a16:creationId xmlns:a16="http://schemas.microsoft.com/office/drawing/2014/main" id="{31E69C67-689D-0EDD-76F8-B11DC58E79C8}"/>
                  </a:ext>
                </a:extLst>
              </p:cNvPr>
              <p:cNvGrpSpPr/>
              <p:nvPr/>
            </p:nvGrpSpPr>
            <p:grpSpPr>
              <a:xfrm>
                <a:off x="1556248" y="0"/>
                <a:ext cx="10599865" cy="6858000"/>
                <a:chOff x="1556248" y="0"/>
                <a:chExt cx="10599865" cy="6858000"/>
              </a:xfrm>
            </p:grpSpPr>
            <p:sp>
              <p:nvSpPr>
                <p:cNvPr id="43" name="TextBox 42">
                  <a:extLst>
                    <a:ext uri="{FF2B5EF4-FFF2-40B4-BE49-F238E27FC236}">
                      <a16:creationId xmlns:a16="http://schemas.microsoft.com/office/drawing/2014/main" id="{0CD6C118-B6B2-DD6F-FC33-C3EB218A1A4A}"/>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2000" b="1" i="0" u="none" strike="noStrike" kern="1200" cap="none" spc="0" normalizeH="0" baseline="0" noProof="0" dirty="0">
                      <a:ln w="22225">
                        <a:noFill/>
                        <a:prstDash val="solid"/>
                      </a:ln>
                      <a:solidFill>
                        <a:srgbClr val="80BC58"/>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3</a:t>
                  </a:r>
                </a:p>
              </p:txBody>
            </p:sp>
            <p:sp>
              <p:nvSpPr>
                <p:cNvPr id="44" name="Ορθογώνιο 43">
                  <a:extLst>
                    <a:ext uri="{FF2B5EF4-FFF2-40B4-BE49-F238E27FC236}">
                      <a16:creationId xmlns:a16="http://schemas.microsoft.com/office/drawing/2014/main" id="{241B9756-940B-27EE-6B5E-5692A49B5B84}"/>
                    </a:ext>
                  </a:extLst>
                </p:cNvPr>
                <p:cNvSpPr/>
                <p:nvPr/>
              </p:nvSpPr>
              <p:spPr>
                <a:xfrm>
                  <a:off x="2407534" y="0"/>
                  <a:ext cx="9748579" cy="6858000"/>
                </a:xfrm>
                <a:prstGeom prst="rect">
                  <a:avLst/>
                </a:prstGeom>
                <a:solidFill>
                  <a:srgbClr val="80BC58"/>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9" name="Ομάδα 38">
                <a:extLst>
                  <a:ext uri="{FF2B5EF4-FFF2-40B4-BE49-F238E27FC236}">
                    <a16:creationId xmlns:a16="http://schemas.microsoft.com/office/drawing/2014/main" id="{0C029E05-89F9-FBFF-DF9D-60220A8AFBD4}"/>
                  </a:ext>
                </a:extLst>
              </p:cNvPr>
              <p:cNvGrpSpPr/>
              <p:nvPr/>
            </p:nvGrpSpPr>
            <p:grpSpPr>
              <a:xfrm>
                <a:off x="2889813" y="123111"/>
                <a:ext cx="6412374" cy="6611778"/>
                <a:chOff x="2889813" y="123111"/>
                <a:chExt cx="6412374" cy="6611778"/>
              </a:xfrm>
            </p:grpSpPr>
            <p:sp>
              <p:nvSpPr>
                <p:cNvPr id="40" name="TextBox 39">
                  <a:extLst>
                    <a:ext uri="{FF2B5EF4-FFF2-40B4-BE49-F238E27FC236}">
                      <a16:creationId xmlns:a16="http://schemas.microsoft.com/office/drawing/2014/main" id="{E3741DFC-3102-1AE0-8FBD-0D40F4627975}"/>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Χλωροπλάστης</a:t>
                  </a:r>
                </a:p>
              </p:txBody>
            </p:sp>
            <p:sp>
              <p:nvSpPr>
                <p:cNvPr id="41" name="TextBox 40">
                  <a:extLst>
                    <a:ext uri="{FF2B5EF4-FFF2-40B4-BE49-F238E27FC236}">
                      <a16:creationId xmlns:a16="http://schemas.microsoft.com/office/drawing/2014/main" id="{B6CD51F0-E324-CA73-1C44-E43BC2D29838}"/>
                    </a:ext>
                  </a:extLst>
                </p:cNvPr>
                <p:cNvSpPr txBox="1"/>
                <p:nvPr/>
              </p:nvSpPr>
              <p:spPr>
                <a:xfrm>
                  <a:off x="2889813" y="1107996"/>
                  <a:ext cx="6412374"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2" name="Γραφικό 41" descr="μικρόβιο με συμπαγές γέμισμα">
                  <a:extLst>
                    <a:ext uri="{FF2B5EF4-FFF2-40B4-BE49-F238E27FC236}">
                      <a16:creationId xmlns:a16="http://schemas.microsoft.com/office/drawing/2014/main" id="{BD1328EB-3AA0-DBFE-1CA4-EAC14319B9D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638800" y="5820489"/>
                  <a:ext cx="914400" cy="914400"/>
                </a:xfrm>
                <a:prstGeom prst="rect">
                  <a:avLst/>
                </a:prstGeom>
              </p:spPr>
            </p:pic>
          </p:grpSp>
        </p:grpSp>
        <p:sp>
          <p:nvSpPr>
            <p:cNvPr id="33" name="TextBox 32">
              <a:extLst>
                <a:ext uri="{FF2B5EF4-FFF2-40B4-BE49-F238E27FC236}">
                  <a16:creationId xmlns:a16="http://schemas.microsoft.com/office/drawing/2014/main" id="{C500BB40-FA01-48FC-E117-9D06F3CD71DF}"/>
                </a:ext>
              </a:extLst>
            </p:cNvPr>
            <p:cNvSpPr txBox="1"/>
            <p:nvPr/>
          </p:nvSpPr>
          <p:spPr>
            <a:xfrm>
              <a:off x="3465976" y="1107996"/>
              <a:ext cx="6412374" cy="2246769"/>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κύτταρο περιέχει μόνο έναν χλωροπλάστη, με δομές όπως το πυρηνοειδές, κόκκοι αμύλου και θυλακοειδής μεμβράνες.</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a:t>
              </a:r>
              <a:r>
                <a:rPr lang="en-US" sz="2000" dirty="0">
                  <a:solidFill>
                    <a:prstClr val="black"/>
                  </a:solidFill>
                  <a:latin typeface="Calibri" panose="020F0502020204030204"/>
                </a:rPr>
                <a:t>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πυρηνοειδές αποτελεί μια διπλή δομή που περιβάλλεται από κόκκους αμύλου που περιέχουν σε αφθονία ένζυμο </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RuBisCo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για την δέσμευση του </a:t>
              </a: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CO</a:t>
              </a:r>
              <a:r>
                <a:rPr kumimoji="0" lang="el-GR" sz="2000" b="0" i="0" u="none" strike="noStrike" kern="1200" cap="none" spc="0" normalizeH="0" baseline="-2500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2</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4" name="Ομάδα 33">
              <a:extLst>
                <a:ext uri="{FF2B5EF4-FFF2-40B4-BE49-F238E27FC236}">
                  <a16:creationId xmlns:a16="http://schemas.microsoft.com/office/drawing/2014/main" id="{7ACE8F22-3792-31B9-06A7-4CC9EEFC0615}"/>
                </a:ext>
              </a:extLst>
            </p:cNvPr>
            <p:cNvGrpSpPr/>
            <p:nvPr/>
          </p:nvGrpSpPr>
          <p:grpSpPr>
            <a:xfrm>
              <a:off x="4392304" y="3165743"/>
              <a:ext cx="4320034" cy="1172845"/>
              <a:chOff x="3874687" y="3327788"/>
              <a:chExt cx="4320034" cy="1172845"/>
            </a:xfrm>
          </p:grpSpPr>
          <p:pic>
            <p:nvPicPr>
              <p:cNvPr id="35" name="Εικόνα 34">
                <a:extLst>
                  <a:ext uri="{FF2B5EF4-FFF2-40B4-BE49-F238E27FC236}">
                    <a16:creationId xmlns:a16="http://schemas.microsoft.com/office/drawing/2014/main" id="{185314FF-BAD8-B39A-730B-8E48CC2294C2}"/>
                  </a:ext>
                </a:extLst>
              </p:cNvPr>
              <p:cNvPicPr>
                <a:picLocks noChangeAspect="1"/>
              </p:cNvPicPr>
              <p:nvPr/>
            </p:nvPicPr>
            <p:blipFill rotWithShape="1">
              <a:blip r:embed="rId10">
                <a:extLst>
                  <a:ext uri="{28A0092B-C50C-407E-A947-70E740481C1C}">
                    <a14:useLocalDpi xmlns:a14="http://schemas.microsoft.com/office/drawing/2010/main" val="0"/>
                  </a:ext>
                </a:extLst>
              </a:blip>
              <a:srcRect l="26667" r="6274" b="24025"/>
              <a:stretch/>
            </p:blipFill>
            <p:spPr bwMode="auto">
              <a:xfrm>
                <a:off x="6772216" y="3327788"/>
                <a:ext cx="1422505" cy="1172845"/>
              </a:xfrm>
              <a:prstGeom prst="rect">
                <a:avLst/>
              </a:prstGeom>
              <a:ln>
                <a:noFill/>
              </a:ln>
              <a:extLst>
                <a:ext uri="{53640926-AAD7-44D8-BBD7-CCE9431645EC}">
                  <a14:shadowObscured xmlns:a14="http://schemas.microsoft.com/office/drawing/2010/main"/>
                </a:ext>
              </a:extLst>
            </p:spPr>
          </p:pic>
          <p:pic>
            <p:nvPicPr>
              <p:cNvPr id="36" name="Εικόνα 35">
                <a:extLst>
                  <a:ext uri="{FF2B5EF4-FFF2-40B4-BE49-F238E27FC236}">
                    <a16:creationId xmlns:a16="http://schemas.microsoft.com/office/drawing/2014/main" id="{D9DE26E4-6716-9415-19BE-0B80D55A56E5}"/>
                  </a:ext>
                </a:extLst>
              </p:cNvPr>
              <p:cNvPicPr>
                <a:picLocks noChangeAspect="1"/>
              </p:cNvPicPr>
              <p:nvPr/>
            </p:nvPicPr>
            <p:blipFill rotWithShape="1">
              <a:blip r:embed="rId11">
                <a:extLst>
                  <a:ext uri="{28A0092B-C50C-407E-A947-70E740481C1C}">
                    <a14:useLocalDpi xmlns:a14="http://schemas.microsoft.com/office/drawing/2010/main" val="0"/>
                  </a:ext>
                </a:extLst>
              </a:blip>
              <a:srcRect b="19424"/>
              <a:stretch/>
            </p:blipFill>
            <p:spPr bwMode="auto">
              <a:xfrm>
                <a:off x="3874687" y="3327788"/>
                <a:ext cx="3048000" cy="1172845"/>
              </a:xfrm>
              <a:prstGeom prst="rect">
                <a:avLst/>
              </a:prstGeom>
              <a:ln>
                <a:noFill/>
              </a:ln>
              <a:extLst>
                <a:ext uri="{53640926-AAD7-44D8-BBD7-CCE9431645EC}">
                  <a14:shadowObscured xmlns:a14="http://schemas.microsoft.com/office/drawing/2010/main"/>
                </a:ext>
              </a:extLst>
            </p:spPr>
          </p:pic>
        </p:grpSp>
      </p:grpSp>
    </p:spTree>
    <p:extLst>
      <p:ext uri="{BB962C8B-B14F-4D97-AF65-F5344CB8AC3E}">
        <p14:creationId xmlns:p14="http://schemas.microsoft.com/office/powerpoint/2010/main" val="175049896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3000">
              <a:schemeClr val="accent6">
                <a:lumMod val="50000"/>
              </a:schemeClr>
            </a:gs>
            <a:gs pos="69000">
              <a:schemeClr val="accent6">
                <a:lumMod val="50000"/>
              </a:schemeClr>
            </a:gs>
            <a:gs pos="97000">
              <a:schemeClr val="accent6">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A51544A-C88D-887A-8B59-6A78F327F17F}"/>
              </a:ext>
            </a:extLst>
          </p:cNvPr>
          <p:cNvSpPr txBox="1"/>
          <p:nvPr/>
        </p:nvSpPr>
        <p:spPr>
          <a:xfrm>
            <a:off x="1354750" y="380724"/>
            <a:ext cx="7469750" cy="1015663"/>
          </a:xfrm>
          <a:prstGeom prst="rect">
            <a:avLst/>
          </a:prstGeom>
          <a:noFill/>
          <a:effectLst>
            <a:outerShdw blurRad="50800" dist="38100" dir="5400000" algn="t" rotWithShape="0">
              <a:prstClr val="black">
                <a:alpha val="40000"/>
              </a:prstClr>
            </a:outerShdw>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rPr>
              <a:t>Chlorella pyrenoidosa</a:t>
            </a:r>
            <a:endParaRPr kumimoji="0" lang="el-GR" sz="6000" b="0" i="1" u="none" strike="noStrike" kern="1200" cap="none" spc="0" normalizeH="0" baseline="0" noProof="0" dirty="0">
              <a:ln>
                <a:solidFill>
                  <a:srgbClr val="FFC000"/>
                </a:solidFill>
              </a:ln>
              <a:solidFill>
                <a:srgbClr val="FFC000"/>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7BE1AE89-D656-B47E-E18A-B72E96DD7EBC}"/>
              </a:ext>
            </a:extLst>
          </p:cNvPr>
          <p:cNvSpPr txBox="1"/>
          <p:nvPr/>
        </p:nvSpPr>
        <p:spPr>
          <a:xfrm>
            <a:off x="1733252" y="1661994"/>
            <a:ext cx="7469750" cy="1477328"/>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3000" i="1" dirty="0">
                <a:ln>
                  <a:solidFill>
                    <a:srgbClr val="FFC000"/>
                  </a:solidFill>
                </a:ln>
                <a:solidFill>
                  <a:srgbClr val="FFC000"/>
                </a:solidFill>
                <a:latin typeface="Calibri" panose="020F0502020204030204"/>
              </a:rPr>
              <a:t>Πως παραλαμβάνονται οι ενδοκυτταρικές ουσίες που προστατεύονται από το κυτταρικό τοίχωμα;</a:t>
            </a:r>
          </a:p>
        </p:txBody>
      </p:sp>
      <p:grpSp>
        <p:nvGrpSpPr>
          <p:cNvPr id="11" name="Ομάδα 10">
            <a:extLst>
              <a:ext uri="{FF2B5EF4-FFF2-40B4-BE49-F238E27FC236}">
                <a16:creationId xmlns:a16="http://schemas.microsoft.com/office/drawing/2014/main" id="{B28757B8-357D-D259-9F8B-76D7C80C85B1}"/>
              </a:ext>
            </a:extLst>
          </p:cNvPr>
          <p:cNvGrpSpPr/>
          <p:nvPr/>
        </p:nvGrpSpPr>
        <p:grpSpPr>
          <a:xfrm>
            <a:off x="-1391251" y="0"/>
            <a:ext cx="13037700" cy="6858000"/>
            <a:chOff x="71774" y="0"/>
            <a:chExt cx="12120226" cy="6858000"/>
          </a:xfrm>
        </p:grpSpPr>
        <p:grpSp>
          <p:nvGrpSpPr>
            <p:cNvPr id="12" name="Ομάδα 11">
              <a:extLst>
                <a:ext uri="{FF2B5EF4-FFF2-40B4-BE49-F238E27FC236}">
                  <a16:creationId xmlns:a16="http://schemas.microsoft.com/office/drawing/2014/main" id="{46BF71B7-5E26-5114-25DB-71AA3323FACF}"/>
                </a:ext>
              </a:extLst>
            </p:cNvPr>
            <p:cNvGrpSpPr/>
            <p:nvPr/>
          </p:nvGrpSpPr>
          <p:grpSpPr>
            <a:xfrm>
              <a:off x="71774" y="0"/>
              <a:ext cx="12120226" cy="6858000"/>
              <a:chOff x="35887" y="0"/>
              <a:chExt cx="12120226" cy="6858000"/>
            </a:xfrm>
          </p:grpSpPr>
          <p:sp>
            <p:nvSpPr>
              <p:cNvPr id="15" name="TextBox 14">
                <a:extLst>
                  <a:ext uri="{FF2B5EF4-FFF2-40B4-BE49-F238E27FC236}">
                    <a16:creationId xmlns:a16="http://schemas.microsoft.com/office/drawing/2014/main" id="{D6751A53-4FC2-02BD-E753-2A093EAD153E}"/>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16" name="Ομάδα 15">
                <a:extLst>
                  <a:ext uri="{FF2B5EF4-FFF2-40B4-BE49-F238E27FC236}">
                    <a16:creationId xmlns:a16="http://schemas.microsoft.com/office/drawing/2014/main" id="{6B231375-CECC-B705-92A2-28B9B7AAA187}"/>
                  </a:ext>
                </a:extLst>
              </p:cNvPr>
              <p:cNvGrpSpPr/>
              <p:nvPr/>
            </p:nvGrpSpPr>
            <p:grpSpPr>
              <a:xfrm>
                <a:off x="1556248" y="0"/>
                <a:ext cx="10599865" cy="6858000"/>
                <a:chOff x="1556248" y="0"/>
                <a:chExt cx="10599865" cy="6858000"/>
              </a:xfrm>
            </p:grpSpPr>
            <p:sp>
              <p:nvSpPr>
                <p:cNvPr id="21" name="TextBox 20">
                  <a:extLst>
                    <a:ext uri="{FF2B5EF4-FFF2-40B4-BE49-F238E27FC236}">
                      <a16:creationId xmlns:a16="http://schemas.microsoft.com/office/drawing/2014/main" id="{A7EDB439-58FF-E92A-D5C6-10257E21724D}"/>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1</a:t>
                  </a:r>
                  <a:endParaRPr kumimoji="0" lang="el-GR" sz="12000" b="1" i="0" u="none" strike="noStrike" kern="1200" cap="none" spc="0" normalizeH="0" baseline="0" noProof="0" dirty="0">
                    <a:ln w="22225">
                      <a:noFill/>
                      <a:prstDash val="solid"/>
                    </a:ln>
                    <a:solidFill>
                      <a:srgbClr val="70AD47">
                        <a:lumMod val="75000"/>
                      </a:srgbClr>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22" name="Ορθογώνιο 21">
                  <a:extLst>
                    <a:ext uri="{FF2B5EF4-FFF2-40B4-BE49-F238E27FC236}">
                      <a16:creationId xmlns:a16="http://schemas.microsoft.com/office/drawing/2014/main" id="{B3B37743-93C3-0B5E-D222-CF5A265652F7}"/>
                    </a:ext>
                  </a:extLst>
                </p:cNvPr>
                <p:cNvSpPr/>
                <p:nvPr/>
              </p:nvSpPr>
              <p:spPr>
                <a:xfrm>
                  <a:off x="2376121" y="0"/>
                  <a:ext cx="9779992" cy="6858000"/>
                </a:xfrm>
                <a:prstGeom prst="rect">
                  <a:avLst/>
                </a:prstGeom>
                <a:solidFill>
                  <a:schemeClr val="accent6">
                    <a:lumMod val="75000"/>
                  </a:schemeClr>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7" name="Ομάδα 16">
                <a:extLst>
                  <a:ext uri="{FF2B5EF4-FFF2-40B4-BE49-F238E27FC236}">
                    <a16:creationId xmlns:a16="http://schemas.microsoft.com/office/drawing/2014/main" id="{95C5EFDC-0A0F-034A-73F7-8B150B4DAA71}"/>
                  </a:ext>
                </a:extLst>
              </p:cNvPr>
              <p:cNvGrpSpPr/>
              <p:nvPr/>
            </p:nvGrpSpPr>
            <p:grpSpPr>
              <a:xfrm>
                <a:off x="2889813" y="123111"/>
                <a:ext cx="6829804" cy="6611778"/>
                <a:chOff x="2889813" y="123111"/>
                <a:chExt cx="6829804" cy="6611778"/>
              </a:xfrm>
            </p:grpSpPr>
            <p:sp>
              <p:nvSpPr>
                <p:cNvPr id="18" name="TextBox 17">
                  <a:extLst>
                    <a:ext uri="{FF2B5EF4-FFF2-40B4-BE49-F238E27FC236}">
                      <a16:creationId xmlns:a16="http://schemas.microsoft.com/office/drawing/2014/main" id="{DC9E9143-F804-5977-0598-7ECFDE275000}"/>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Κύτταρο</a:t>
                  </a:r>
                </a:p>
              </p:txBody>
            </p:sp>
            <p:sp>
              <p:nvSpPr>
                <p:cNvPr id="19" name="TextBox 18">
                  <a:extLst>
                    <a:ext uri="{FF2B5EF4-FFF2-40B4-BE49-F238E27FC236}">
                      <a16:creationId xmlns:a16="http://schemas.microsoft.com/office/drawing/2014/main" id="{77531C99-49E5-2E03-54E4-1674CA3BC605}"/>
                    </a:ext>
                  </a:extLst>
                </p:cNvPr>
                <p:cNvSpPr txBox="1"/>
                <p:nvPr/>
              </p:nvSpPr>
              <p:spPr>
                <a:xfrm>
                  <a:off x="3307243" y="1008931"/>
                  <a:ext cx="6412374" cy="1631216"/>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Τα κύτταρα είναι σφαιρικά προς ελλειψοειδή, διαμέτρου 2-10 μ</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m </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τοίχωμα έχει πάχος 20-40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nm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και αποτελείται κυρίως από τους πολυσακχαρίτες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μαννόζη</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γλυκόζη, κυτταρίνη και </a:t>
                  </a:r>
                  <a:r>
                    <a:rPr kumimoji="0" lang="el-GR" sz="2000" b="0" i="0" u="none" strike="noStrike" kern="1200" cap="none" spc="0" normalizeH="0" baseline="0" noProof="0" dirty="0" err="1">
                      <a:ln>
                        <a:noFill/>
                      </a:ln>
                      <a:solidFill>
                        <a:prstClr val="black"/>
                      </a:solidFill>
                      <a:effectLst/>
                      <a:uLnTx/>
                      <a:uFillTx/>
                      <a:latin typeface="Calibri" panose="020F0502020204030204"/>
                      <a:ea typeface="+mn-ea"/>
                      <a:cs typeface="+mn-cs"/>
                    </a:rPr>
                    <a:t>χυτίνη</a:t>
                  </a:r>
                  <a:endPar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0" name="Γραφικό 19" descr="Immunity περίγραμμα">
                  <a:extLst>
                    <a:ext uri="{FF2B5EF4-FFF2-40B4-BE49-F238E27FC236}">
                      <a16:creationId xmlns:a16="http://schemas.microsoft.com/office/drawing/2014/main" id="{B7AB2794-F378-7768-F1C2-120FAA912E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8800" y="5820489"/>
                  <a:ext cx="914400" cy="914400"/>
                </a:xfrm>
                <a:prstGeom prst="rect">
                  <a:avLst/>
                </a:prstGeom>
              </p:spPr>
            </p:pic>
          </p:grpSp>
        </p:grpSp>
        <p:pic>
          <p:nvPicPr>
            <p:cNvPr id="13" name="Εικόνα 12">
              <a:extLst>
                <a:ext uri="{FF2B5EF4-FFF2-40B4-BE49-F238E27FC236}">
                  <a16:creationId xmlns:a16="http://schemas.microsoft.com/office/drawing/2014/main" id="{70361F6F-5B60-2BF7-A42E-BAEF7A2248A1}"/>
                </a:ext>
              </a:extLst>
            </p:cNvPr>
            <p:cNvPicPr>
              <a:picLocks noChangeAspect="1"/>
            </p:cNvPicPr>
            <p:nvPr/>
          </p:nvPicPr>
          <p:blipFill>
            <a:blip r:embed="rId5">
              <a:extLst>
                <a:ext uri="{28A0092B-C50C-407E-A947-70E740481C1C}">
                  <a14:useLocalDpi xmlns:a14="http://schemas.microsoft.com/office/drawing/2010/main" val="0"/>
                </a:ext>
              </a:extLst>
            </a:blip>
            <a:srcRect l="3195" t="5733" r="38422"/>
            <a:stretch/>
          </p:blipFill>
          <p:spPr>
            <a:xfrm>
              <a:off x="7915211" y="2459504"/>
              <a:ext cx="2200378" cy="2788964"/>
            </a:xfrm>
            <a:prstGeom prst="rect">
              <a:avLst/>
            </a:prstGeom>
          </p:spPr>
        </p:pic>
        <p:sp>
          <p:nvSpPr>
            <p:cNvPr id="14" name="TextBox 13">
              <a:extLst>
                <a:ext uri="{FF2B5EF4-FFF2-40B4-BE49-F238E27FC236}">
                  <a16:creationId xmlns:a16="http://schemas.microsoft.com/office/drawing/2014/main" id="{2C054431-B979-4BCF-0B74-C350AA32CB9C}"/>
                </a:ext>
              </a:extLst>
            </p:cNvPr>
            <p:cNvSpPr txBox="1"/>
            <p:nvPr/>
          </p:nvSpPr>
          <p:spPr>
            <a:xfrm>
              <a:off x="3343130" y="2664194"/>
              <a:ext cx="4490230"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000" dirty="0">
                  <a:solidFill>
                    <a:prstClr val="black"/>
                  </a:solidFill>
                  <a:latin typeface="Calibri" panose="020F0502020204030204"/>
                </a:rPr>
                <a:t>Αποτελεί σημαντικό φραγμό τόσο στην παραλαβή όσο και στη εισχώρηση ουσιών</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Διαλυμένα στο κυτταρόπλασμα συναντώνται όλα τα απαραίτητα αμινοξέα, πολυσακχαρίτες, απαραίτητα λιπαρά οξέα και σε μικρές ποσότητες καροτενοειδή (λουτεΐνη και β-καροτένιο)</a:t>
              </a:r>
            </a:p>
          </p:txBody>
        </p:sp>
      </p:grpSp>
      <p:grpSp>
        <p:nvGrpSpPr>
          <p:cNvPr id="8" name="Ομάδα 7">
            <a:extLst>
              <a:ext uri="{FF2B5EF4-FFF2-40B4-BE49-F238E27FC236}">
                <a16:creationId xmlns:a16="http://schemas.microsoft.com/office/drawing/2014/main" id="{5F68A1F6-AF4F-5860-0226-7A2977F6A6AE}"/>
              </a:ext>
            </a:extLst>
          </p:cNvPr>
          <p:cNvGrpSpPr/>
          <p:nvPr/>
        </p:nvGrpSpPr>
        <p:grpSpPr>
          <a:xfrm>
            <a:off x="1130622" y="27369"/>
            <a:ext cx="11388114" cy="6858000"/>
            <a:chOff x="1592135" y="0"/>
            <a:chExt cx="10599865" cy="6858000"/>
          </a:xfrm>
        </p:grpSpPr>
        <p:grpSp>
          <p:nvGrpSpPr>
            <p:cNvPr id="9" name="Ομάδα 8">
              <a:extLst>
                <a:ext uri="{FF2B5EF4-FFF2-40B4-BE49-F238E27FC236}">
                  <a16:creationId xmlns:a16="http://schemas.microsoft.com/office/drawing/2014/main" id="{DBDA321A-B753-2DBA-DBEA-D739B0F865A2}"/>
                </a:ext>
              </a:extLst>
            </p:cNvPr>
            <p:cNvGrpSpPr/>
            <p:nvPr/>
          </p:nvGrpSpPr>
          <p:grpSpPr>
            <a:xfrm>
              <a:off x="1592135" y="0"/>
              <a:ext cx="10599865" cy="6858000"/>
              <a:chOff x="1556248" y="0"/>
              <a:chExt cx="10599865" cy="6858000"/>
            </a:xfrm>
          </p:grpSpPr>
          <p:sp>
            <p:nvSpPr>
              <p:cNvPr id="48" name="TextBox 47">
                <a:extLst>
                  <a:ext uri="{FF2B5EF4-FFF2-40B4-BE49-F238E27FC236}">
                    <a16:creationId xmlns:a16="http://schemas.microsoft.com/office/drawing/2014/main" id="{81A69723-8227-27EB-F774-E3746E2F1A5B}"/>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2</a:t>
                </a:r>
                <a:endParaRPr kumimoji="0" lang="el-GR" sz="12000" b="1" i="0" u="none" strike="noStrike" kern="1200" cap="none" spc="0" normalizeH="0" baseline="0" noProof="0" dirty="0">
                  <a:ln w="22225">
                    <a:noFill/>
                    <a:prstDash val="solid"/>
                  </a:ln>
                  <a:solidFill>
                    <a:srgbClr val="669E40"/>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endParaRPr>
              </a:p>
            </p:txBody>
          </p:sp>
          <p:sp>
            <p:nvSpPr>
              <p:cNvPr id="49" name="Ορθογώνιο 48">
                <a:extLst>
                  <a:ext uri="{FF2B5EF4-FFF2-40B4-BE49-F238E27FC236}">
                    <a16:creationId xmlns:a16="http://schemas.microsoft.com/office/drawing/2014/main" id="{F6EE0107-0E6C-7FEC-6E45-68517BD77F65}"/>
                  </a:ext>
                </a:extLst>
              </p:cNvPr>
              <p:cNvSpPr/>
              <p:nvPr/>
            </p:nvSpPr>
            <p:spPr>
              <a:xfrm>
                <a:off x="2407534" y="0"/>
                <a:ext cx="9748579" cy="6858000"/>
              </a:xfrm>
              <a:prstGeom prst="rect">
                <a:avLst/>
              </a:prstGeom>
              <a:solidFill>
                <a:srgbClr val="669E40"/>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0" name="Ομάδα 9">
              <a:extLst>
                <a:ext uri="{FF2B5EF4-FFF2-40B4-BE49-F238E27FC236}">
                  <a16:creationId xmlns:a16="http://schemas.microsoft.com/office/drawing/2014/main" id="{1B5CD959-D6D6-7FCE-6786-5E81DA86534C}"/>
                </a:ext>
              </a:extLst>
            </p:cNvPr>
            <p:cNvGrpSpPr/>
            <p:nvPr/>
          </p:nvGrpSpPr>
          <p:grpSpPr>
            <a:xfrm>
              <a:off x="2925700" y="123111"/>
              <a:ext cx="7048982" cy="6611778"/>
              <a:chOff x="2889813" y="123111"/>
              <a:chExt cx="7048982" cy="6611778"/>
            </a:xfrm>
          </p:grpSpPr>
          <p:sp>
            <p:nvSpPr>
              <p:cNvPr id="45" name="TextBox 44">
                <a:extLst>
                  <a:ext uri="{FF2B5EF4-FFF2-40B4-BE49-F238E27FC236}">
                    <a16:creationId xmlns:a16="http://schemas.microsoft.com/office/drawing/2014/main" id="{B3925B48-586E-DF15-1945-AC23068A1605}"/>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Πυρήνας</a:t>
                </a:r>
              </a:p>
            </p:txBody>
          </p:sp>
          <p:sp>
            <p:nvSpPr>
              <p:cNvPr id="46" name="TextBox 45">
                <a:extLst>
                  <a:ext uri="{FF2B5EF4-FFF2-40B4-BE49-F238E27FC236}">
                    <a16:creationId xmlns:a16="http://schemas.microsoft.com/office/drawing/2014/main" id="{90597783-45B5-196E-BC0C-C38FB13216D4}"/>
                  </a:ext>
                </a:extLst>
              </p:cNvPr>
              <p:cNvSpPr txBox="1"/>
              <p:nvPr/>
            </p:nvSpPr>
            <p:spPr>
              <a:xfrm>
                <a:off x="3526421" y="1107996"/>
                <a:ext cx="6412374" cy="286232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πυρήνας </a:t>
                </a:r>
                <a:r>
                  <a:rPr lang="el-GR" sz="2000" dirty="0">
                    <a:solidFill>
                      <a:prstClr val="black"/>
                    </a:solidFill>
                    <a:latin typeface="Calibri" panose="020F0502020204030204"/>
                  </a:rPr>
                  <a:t>περιέχει</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μια εξειδικευμένη ομάδα ουσιών που ονομάζεται αυξητικός παράγοντας </a:t>
                </a:r>
                <a:r>
                  <a:rPr lang="en-US" sz="2000" i="1" dirty="0">
                    <a:solidFill>
                      <a:prstClr val="black"/>
                    </a:solidFill>
                    <a:latin typeface="Calibri" panose="020F0502020204030204"/>
                  </a:rPr>
                  <a:t>Chlorella</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Ο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CGF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περιέχει </a:t>
                </a:r>
                <a:r>
                  <a:rPr lang="el-GR" sz="2000" dirty="0">
                    <a:solidFill>
                      <a:prstClr val="black"/>
                    </a:solidFill>
                    <a:latin typeface="Calibri" panose="020F0502020204030204"/>
                  </a:rPr>
                  <a:t>σημαντικές ποσότητες</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αμινοξέων, πεπτιδίων, βιταμινών, μετάλλων και πολυσακχαριτών που του προσδίδουν αντικαρκινικές, αντιφλεγμονώδης και αντιοξειδωτικές ιδιότητες</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7" name="Γραφικό 46" descr="DNA περίγραμμα">
                <a:extLst>
                  <a:ext uri="{FF2B5EF4-FFF2-40B4-BE49-F238E27FC236}">
                    <a16:creationId xmlns:a16="http://schemas.microsoft.com/office/drawing/2014/main" id="{98B71354-6AB7-32EF-A9D8-E889D0AAB2EF}"/>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638800" y="5820489"/>
                <a:ext cx="914400" cy="914400"/>
              </a:xfrm>
              <a:prstGeom prst="rect">
                <a:avLst/>
              </a:prstGeom>
            </p:spPr>
          </p:pic>
        </p:grpSp>
      </p:grpSp>
      <p:grpSp>
        <p:nvGrpSpPr>
          <p:cNvPr id="31" name="Ομάδα 30">
            <a:extLst>
              <a:ext uri="{FF2B5EF4-FFF2-40B4-BE49-F238E27FC236}">
                <a16:creationId xmlns:a16="http://schemas.microsoft.com/office/drawing/2014/main" id="{7A9DDE54-C800-3537-4938-596FDF7716B2}"/>
              </a:ext>
            </a:extLst>
          </p:cNvPr>
          <p:cNvGrpSpPr/>
          <p:nvPr/>
        </p:nvGrpSpPr>
        <p:grpSpPr>
          <a:xfrm>
            <a:off x="337194" y="27369"/>
            <a:ext cx="13038207" cy="6858000"/>
            <a:chOff x="71774" y="0"/>
            <a:chExt cx="12120226" cy="6858000"/>
          </a:xfrm>
        </p:grpSpPr>
        <p:grpSp>
          <p:nvGrpSpPr>
            <p:cNvPr id="32" name="Ομάδα 31">
              <a:extLst>
                <a:ext uri="{FF2B5EF4-FFF2-40B4-BE49-F238E27FC236}">
                  <a16:creationId xmlns:a16="http://schemas.microsoft.com/office/drawing/2014/main" id="{F01AD4D3-336E-9A3F-2EAF-436F013E2010}"/>
                </a:ext>
              </a:extLst>
            </p:cNvPr>
            <p:cNvGrpSpPr/>
            <p:nvPr/>
          </p:nvGrpSpPr>
          <p:grpSpPr>
            <a:xfrm>
              <a:off x="71774" y="0"/>
              <a:ext cx="12120226" cy="6858000"/>
              <a:chOff x="35887" y="0"/>
              <a:chExt cx="12120226" cy="6858000"/>
            </a:xfrm>
          </p:grpSpPr>
          <p:sp>
            <p:nvSpPr>
              <p:cNvPr id="37" name="TextBox 36">
                <a:extLst>
                  <a:ext uri="{FF2B5EF4-FFF2-40B4-BE49-F238E27FC236}">
                    <a16:creationId xmlns:a16="http://schemas.microsoft.com/office/drawing/2014/main" id="{00CA901E-3F64-738E-0341-48C11380F83C}"/>
                  </a:ext>
                </a:extLst>
              </p:cNvPr>
              <p:cNvSpPr txBox="1"/>
              <p:nvPr/>
            </p:nvSpPr>
            <p:spPr>
              <a:xfrm>
                <a:off x="35887" y="646331"/>
                <a:ext cx="6542713" cy="67710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38" name="Ομάδα 37">
                <a:extLst>
                  <a:ext uri="{FF2B5EF4-FFF2-40B4-BE49-F238E27FC236}">
                    <a16:creationId xmlns:a16="http://schemas.microsoft.com/office/drawing/2014/main" id="{31E69C67-689D-0EDD-76F8-B11DC58E79C8}"/>
                  </a:ext>
                </a:extLst>
              </p:cNvPr>
              <p:cNvGrpSpPr/>
              <p:nvPr/>
            </p:nvGrpSpPr>
            <p:grpSpPr>
              <a:xfrm>
                <a:off x="1556248" y="0"/>
                <a:ext cx="10599865" cy="6858000"/>
                <a:chOff x="1556248" y="0"/>
                <a:chExt cx="10599865" cy="6858000"/>
              </a:xfrm>
            </p:grpSpPr>
            <p:sp>
              <p:nvSpPr>
                <p:cNvPr id="43" name="TextBox 42">
                  <a:extLst>
                    <a:ext uri="{FF2B5EF4-FFF2-40B4-BE49-F238E27FC236}">
                      <a16:creationId xmlns:a16="http://schemas.microsoft.com/office/drawing/2014/main" id="{0CD6C118-B6B2-DD6F-FC33-C3EB218A1A4A}"/>
                    </a:ext>
                  </a:extLst>
                </p:cNvPr>
                <p:cNvSpPr txBox="1"/>
                <p:nvPr/>
              </p:nvSpPr>
              <p:spPr>
                <a:xfrm>
                  <a:off x="1556248" y="2459504"/>
                  <a:ext cx="1022555" cy="1938992"/>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2000" b="1" i="0" u="none" strike="noStrike" kern="1200" cap="none" spc="0" normalizeH="0" baseline="0" noProof="0" dirty="0">
                      <a:ln w="22225">
                        <a:noFill/>
                        <a:prstDash val="solid"/>
                      </a:ln>
                      <a:solidFill>
                        <a:srgbClr val="80BC58"/>
                      </a:solidFill>
                      <a:effectLst>
                        <a:outerShdw blurRad="50800" dist="38100" dir="10800000" algn="r" rotWithShape="0">
                          <a:prstClr val="black">
                            <a:alpha val="40000"/>
                          </a:prstClr>
                        </a:outerShdw>
                      </a:effectLst>
                      <a:uLnTx/>
                      <a:uFillTx/>
                      <a:latin typeface="Calibri" panose="020F0502020204030204"/>
                      <a:ea typeface="Cascadia Code" panose="020B0609020000020004" pitchFamily="49" charset="0"/>
                      <a:cs typeface="Cascadia Code" panose="020B0609020000020004" pitchFamily="49" charset="0"/>
                    </a:rPr>
                    <a:t>3</a:t>
                  </a:r>
                </a:p>
              </p:txBody>
            </p:sp>
            <p:sp>
              <p:nvSpPr>
                <p:cNvPr id="44" name="Ορθογώνιο 43">
                  <a:extLst>
                    <a:ext uri="{FF2B5EF4-FFF2-40B4-BE49-F238E27FC236}">
                      <a16:creationId xmlns:a16="http://schemas.microsoft.com/office/drawing/2014/main" id="{241B9756-940B-27EE-6B5E-5692A49B5B84}"/>
                    </a:ext>
                  </a:extLst>
                </p:cNvPr>
                <p:cNvSpPr/>
                <p:nvPr/>
              </p:nvSpPr>
              <p:spPr>
                <a:xfrm>
                  <a:off x="2407534" y="0"/>
                  <a:ext cx="9748579" cy="6858000"/>
                </a:xfrm>
                <a:prstGeom prst="rect">
                  <a:avLst/>
                </a:prstGeom>
                <a:solidFill>
                  <a:srgbClr val="80BC58"/>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9" name="Ομάδα 38">
                <a:extLst>
                  <a:ext uri="{FF2B5EF4-FFF2-40B4-BE49-F238E27FC236}">
                    <a16:creationId xmlns:a16="http://schemas.microsoft.com/office/drawing/2014/main" id="{0C029E05-89F9-FBFF-DF9D-60220A8AFBD4}"/>
                  </a:ext>
                </a:extLst>
              </p:cNvPr>
              <p:cNvGrpSpPr/>
              <p:nvPr/>
            </p:nvGrpSpPr>
            <p:grpSpPr>
              <a:xfrm>
                <a:off x="2889813" y="123111"/>
                <a:ext cx="6412374" cy="6611778"/>
                <a:chOff x="2889813" y="123111"/>
                <a:chExt cx="6412374" cy="6611778"/>
              </a:xfrm>
            </p:grpSpPr>
            <p:sp>
              <p:nvSpPr>
                <p:cNvPr id="40" name="TextBox 39">
                  <a:extLst>
                    <a:ext uri="{FF2B5EF4-FFF2-40B4-BE49-F238E27FC236}">
                      <a16:creationId xmlns:a16="http://schemas.microsoft.com/office/drawing/2014/main" id="{E3741DFC-3102-1AE0-8FBD-0D40F4627975}"/>
                    </a:ext>
                  </a:extLst>
                </p:cNvPr>
                <p:cNvSpPr txBox="1"/>
                <p:nvPr/>
              </p:nvSpPr>
              <p:spPr>
                <a:xfrm>
                  <a:off x="2889813" y="123111"/>
                  <a:ext cx="6412374" cy="86177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5000" b="0" i="0" u="none" strike="noStrike" kern="1200" cap="none" spc="0" normalizeH="0" baseline="0" noProof="0" dirty="0">
                      <a:ln>
                        <a:noFill/>
                      </a:ln>
                      <a:solidFill>
                        <a:prstClr val="black">
                          <a:alpha val="40000"/>
                        </a:prstClr>
                      </a:solidFill>
                      <a:effectLst/>
                      <a:uLnTx/>
                      <a:uFillTx/>
                      <a:latin typeface="Calibri" panose="020F0502020204030204"/>
                      <a:ea typeface="+mn-ea"/>
                      <a:cs typeface="+mn-cs"/>
                    </a:rPr>
                    <a:t>Χλωροπλάστης</a:t>
                  </a:r>
                </a:p>
              </p:txBody>
            </p:sp>
            <p:sp>
              <p:nvSpPr>
                <p:cNvPr id="41" name="TextBox 40">
                  <a:extLst>
                    <a:ext uri="{FF2B5EF4-FFF2-40B4-BE49-F238E27FC236}">
                      <a16:creationId xmlns:a16="http://schemas.microsoft.com/office/drawing/2014/main" id="{B6CD51F0-E324-CA73-1C44-E43BC2D29838}"/>
                    </a:ext>
                  </a:extLst>
                </p:cNvPr>
                <p:cNvSpPr txBox="1"/>
                <p:nvPr/>
              </p:nvSpPr>
              <p:spPr>
                <a:xfrm>
                  <a:off x="2889813" y="1107996"/>
                  <a:ext cx="6412374"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2" name="Γραφικό 41" descr="μικρόβιο με συμπαγές γέμισμα">
                  <a:extLst>
                    <a:ext uri="{FF2B5EF4-FFF2-40B4-BE49-F238E27FC236}">
                      <a16:creationId xmlns:a16="http://schemas.microsoft.com/office/drawing/2014/main" id="{BD1328EB-3AA0-DBFE-1CA4-EAC14319B9D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638800" y="5820489"/>
                  <a:ext cx="914400" cy="914400"/>
                </a:xfrm>
                <a:prstGeom prst="rect">
                  <a:avLst/>
                </a:prstGeom>
              </p:spPr>
            </p:pic>
          </p:grpSp>
        </p:grpSp>
        <p:sp>
          <p:nvSpPr>
            <p:cNvPr id="33" name="TextBox 32">
              <a:extLst>
                <a:ext uri="{FF2B5EF4-FFF2-40B4-BE49-F238E27FC236}">
                  <a16:creationId xmlns:a16="http://schemas.microsoft.com/office/drawing/2014/main" id="{C500BB40-FA01-48FC-E117-9D06F3CD71DF}"/>
                </a:ext>
              </a:extLst>
            </p:cNvPr>
            <p:cNvSpPr txBox="1"/>
            <p:nvPr/>
          </p:nvSpPr>
          <p:spPr>
            <a:xfrm>
              <a:off x="3465976" y="1107996"/>
              <a:ext cx="6412374" cy="2246769"/>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Το κύτταρο περιέχει μόνο έναν χλωροπλάστη, με δομές όπως το πυρηνοειδές, κόκκοι αμύλου και θυλακοειδής μεμβράνες.</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Τ</a:t>
              </a:r>
              <a:r>
                <a:rPr lang="en-US" sz="2000" dirty="0">
                  <a:solidFill>
                    <a:prstClr val="black"/>
                  </a:solidFill>
                  <a:latin typeface="Calibri" panose="020F0502020204030204"/>
                </a:rPr>
                <a:t>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πυρηνοειδές αποτελεί μια διπλή δομή που περιβάλλεται από κόκκους αμύλου που περιέχουν σε αφθονία ένζυμο </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RuBisCo</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για την δέσμευση του </a:t>
              </a: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CO</a:t>
              </a:r>
              <a:r>
                <a:rPr kumimoji="0" lang="el-GR" sz="2000" b="0" i="0" u="none" strike="noStrike" kern="1200" cap="none" spc="0" normalizeH="0" baseline="-2500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2</a:t>
              </a:r>
              <a:r>
                <a:rPr kumimoji="0" lang="el-G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4" name="Ομάδα 33">
              <a:extLst>
                <a:ext uri="{FF2B5EF4-FFF2-40B4-BE49-F238E27FC236}">
                  <a16:creationId xmlns:a16="http://schemas.microsoft.com/office/drawing/2014/main" id="{7ACE8F22-3792-31B9-06A7-4CC9EEFC0615}"/>
                </a:ext>
              </a:extLst>
            </p:cNvPr>
            <p:cNvGrpSpPr/>
            <p:nvPr/>
          </p:nvGrpSpPr>
          <p:grpSpPr>
            <a:xfrm>
              <a:off x="4392304" y="3165743"/>
              <a:ext cx="4320034" cy="1172845"/>
              <a:chOff x="3874687" y="3327788"/>
              <a:chExt cx="4320034" cy="1172845"/>
            </a:xfrm>
          </p:grpSpPr>
          <p:pic>
            <p:nvPicPr>
              <p:cNvPr id="35" name="Εικόνα 34">
                <a:extLst>
                  <a:ext uri="{FF2B5EF4-FFF2-40B4-BE49-F238E27FC236}">
                    <a16:creationId xmlns:a16="http://schemas.microsoft.com/office/drawing/2014/main" id="{185314FF-BAD8-B39A-730B-8E48CC2294C2}"/>
                  </a:ext>
                </a:extLst>
              </p:cNvPr>
              <p:cNvPicPr>
                <a:picLocks noChangeAspect="1"/>
              </p:cNvPicPr>
              <p:nvPr/>
            </p:nvPicPr>
            <p:blipFill rotWithShape="1">
              <a:blip r:embed="rId10">
                <a:extLst>
                  <a:ext uri="{28A0092B-C50C-407E-A947-70E740481C1C}">
                    <a14:useLocalDpi xmlns:a14="http://schemas.microsoft.com/office/drawing/2010/main" val="0"/>
                  </a:ext>
                </a:extLst>
              </a:blip>
              <a:srcRect l="26667" r="6274" b="24025"/>
              <a:stretch/>
            </p:blipFill>
            <p:spPr bwMode="auto">
              <a:xfrm>
                <a:off x="6772216" y="3327788"/>
                <a:ext cx="1422505" cy="1172845"/>
              </a:xfrm>
              <a:prstGeom prst="rect">
                <a:avLst/>
              </a:prstGeom>
              <a:ln>
                <a:noFill/>
              </a:ln>
              <a:extLst>
                <a:ext uri="{53640926-AAD7-44D8-BBD7-CCE9431645EC}">
                  <a14:shadowObscured xmlns:a14="http://schemas.microsoft.com/office/drawing/2010/main"/>
                </a:ext>
              </a:extLst>
            </p:spPr>
          </p:pic>
          <p:pic>
            <p:nvPicPr>
              <p:cNvPr id="36" name="Εικόνα 35">
                <a:extLst>
                  <a:ext uri="{FF2B5EF4-FFF2-40B4-BE49-F238E27FC236}">
                    <a16:creationId xmlns:a16="http://schemas.microsoft.com/office/drawing/2014/main" id="{D9DE26E4-6716-9415-19BE-0B80D55A56E5}"/>
                  </a:ext>
                </a:extLst>
              </p:cNvPr>
              <p:cNvPicPr>
                <a:picLocks noChangeAspect="1"/>
              </p:cNvPicPr>
              <p:nvPr/>
            </p:nvPicPr>
            <p:blipFill rotWithShape="1">
              <a:blip r:embed="rId11">
                <a:extLst>
                  <a:ext uri="{28A0092B-C50C-407E-A947-70E740481C1C}">
                    <a14:useLocalDpi xmlns:a14="http://schemas.microsoft.com/office/drawing/2010/main" val="0"/>
                  </a:ext>
                </a:extLst>
              </a:blip>
              <a:srcRect b="19424"/>
              <a:stretch/>
            </p:blipFill>
            <p:spPr bwMode="auto">
              <a:xfrm>
                <a:off x="3874687" y="3327788"/>
                <a:ext cx="3048000" cy="1172845"/>
              </a:xfrm>
              <a:prstGeom prst="rect">
                <a:avLst/>
              </a:prstGeom>
              <a:ln>
                <a:noFill/>
              </a:ln>
              <a:extLst>
                <a:ext uri="{53640926-AAD7-44D8-BBD7-CCE9431645EC}">
                  <a14:shadowObscured xmlns:a14="http://schemas.microsoft.com/office/drawing/2010/main"/>
                </a:ext>
              </a:extLst>
            </p:spPr>
          </p:pic>
        </p:grpSp>
      </p:grpSp>
      <p:sp>
        <p:nvSpPr>
          <p:cNvPr id="7" name="TextBox 6">
            <a:extLst>
              <a:ext uri="{FF2B5EF4-FFF2-40B4-BE49-F238E27FC236}">
                <a16:creationId xmlns:a16="http://schemas.microsoft.com/office/drawing/2014/main" id="{B3897C41-DFA1-1D22-AEBD-00EF1AF87107}"/>
              </a:ext>
            </a:extLst>
          </p:cNvPr>
          <p:cNvSpPr txBox="1"/>
          <p:nvPr/>
        </p:nvSpPr>
        <p:spPr>
          <a:xfrm>
            <a:off x="22234" y="27369"/>
            <a:ext cx="629920" cy="369332"/>
          </a:xfrm>
          <a:prstGeom prst="rect">
            <a:avLst/>
          </a:prstGeom>
          <a:noFill/>
        </p:spPr>
        <p:txBody>
          <a:bodyPr wrap="square" rtlCol="0">
            <a:spAutoFit/>
          </a:bodyPr>
          <a:lstStyle/>
          <a:p>
            <a:pPr algn="ctr"/>
            <a:r>
              <a:rPr lang="en-US" dirty="0"/>
              <a:t>5</a:t>
            </a:r>
            <a:endParaRPr lang="el-GR" dirty="0"/>
          </a:p>
        </p:txBody>
      </p:sp>
    </p:spTree>
    <p:extLst>
      <p:ext uri="{BB962C8B-B14F-4D97-AF65-F5344CB8AC3E}">
        <p14:creationId xmlns:p14="http://schemas.microsoft.com/office/powerpoint/2010/main" val="385184082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Θέμα Office 2013 - 2022">
  <a:themeElements>
    <a:clrScheme name="Θέμα 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2013 - 2022 Theme</Template>
  <TotalTime>3643</TotalTime>
  <Words>11547</Words>
  <Application>Microsoft Office PowerPoint</Application>
  <PresentationFormat>Ευρεία οθόνη</PresentationFormat>
  <Paragraphs>1780</Paragraphs>
  <Slides>47</Slides>
  <Notes>47</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47</vt:i4>
      </vt:variant>
    </vt:vector>
  </HeadingPairs>
  <TitlesOfParts>
    <vt:vector size="54" baseType="lpstr">
      <vt:lpstr>Microsoft JhengHei</vt:lpstr>
      <vt:lpstr>Aptos</vt:lpstr>
      <vt:lpstr>Arial</vt:lpstr>
      <vt:lpstr>Calibri</vt:lpstr>
      <vt:lpstr>Calibri Light</vt:lpstr>
      <vt:lpstr>Cambria Math</vt:lpstr>
      <vt:lpstr>Θέμα Office 2013 - 2022</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Emmanouil Pavlos Pitsitakis</dc:creator>
  <cp:lastModifiedBy>Emmanouil Pavlos Pitsitakis</cp:lastModifiedBy>
  <cp:revision>42</cp:revision>
  <dcterms:created xsi:type="dcterms:W3CDTF">2025-01-20T16:05:08Z</dcterms:created>
  <dcterms:modified xsi:type="dcterms:W3CDTF">2025-01-30T21:28:27Z</dcterms:modified>
</cp:coreProperties>
</file>