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7" r:id="rId1"/>
  </p:sldMasterIdLst>
  <p:notesMasterIdLst>
    <p:notesMasterId r:id="rId41"/>
  </p:notesMasterIdLst>
  <p:sldIdLst>
    <p:sldId id="256" r:id="rId2"/>
    <p:sldId id="257" r:id="rId3"/>
    <p:sldId id="283" r:id="rId4"/>
    <p:sldId id="289" r:id="rId5"/>
    <p:sldId id="258" r:id="rId6"/>
    <p:sldId id="278" r:id="rId7"/>
    <p:sldId id="284" r:id="rId8"/>
    <p:sldId id="276" r:id="rId9"/>
    <p:sldId id="285" r:id="rId10"/>
    <p:sldId id="264" r:id="rId11"/>
    <p:sldId id="274" r:id="rId12"/>
    <p:sldId id="266" r:id="rId13"/>
    <p:sldId id="281" r:id="rId14"/>
    <p:sldId id="260" r:id="rId15"/>
    <p:sldId id="263" r:id="rId16"/>
    <p:sldId id="290" r:id="rId17"/>
    <p:sldId id="302" r:id="rId18"/>
    <p:sldId id="291" r:id="rId19"/>
    <p:sldId id="292" r:id="rId20"/>
    <p:sldId id="262" r:id="rId21"/>
    <p:sldId id="286" r:id="rId22"/>
    <p:sldId id="303" r:id="rId23"/>
    <p:sldId id="270" r:id="rId24"/>
    <p:sldId id="267" r:id="rId25"/>
    <p:sldId id="293" r:id="rId26"/>
    <p:sldId id="294" r:id="rId27"/>
    <p:sldId id="304" r:id="rId28"/>
    <p:sldId id="269" r:id="rId29"/>
    <p:sldId id="295" r:id="rId30"/>
    <p:sldId id="300" r:id="rId31"/>
    <p:sldId id="271" r:id="rId32"/>
    <p:sldId id="275" r:id="rId33"/>
    <p:sldId id="287" r:id="rId34"/>
    <p:sldId id="279" r:id="rId35"/>
    <p:sldId id="297" r:id="rId36"/>
    <p:sldId id="288" r:id="rId37"/>
    <p:sldId id="280" r:id="rId38"/>
    <p:sldId id="298" r:id="rId39"/>
    <p:sldId id="282"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Προεπιλεγμένη ενότητα" id="{92487C78-F6A3-4A9B-B94E-C725F1ED4769}">
          <p14:sldIdLst>
            <p14:sldId id="256"/>
            <p14:sldId id="257"/>
            <p14:sldId id="283"/>
            <p14:sldId id="289"/>
            <p14:sldId id="258"/>
            <p14:sldId id="278"/>
            <p14:sldId id="284"/>
            <p14:sldId id="276"/>
            <p14:sldId id="285"/>
            <p14:sldId id="264"/>
            <p14:sldId id="274"/>
            <p14:sldId id="266"/>
            <p14:sldId id="281"/>
            <p14:sldId id="260"/>
            <p14:sldId id="263"/>
            <p14:sldId id="290"/>
            <p14:sldId id="302"/>
            <p14:sldId id="291"/>
            <p14:sldId id="292"/>
            <p14:sldId id="262"/>
            <p14:sldId id="286"/>
            <p14:sldId id="303"/>
            <p14:sldId id="270"/>
            <p14:sldId id="267"/>
            <p14:sldId id="293"/>
            <p14:sldId id="294"/>
            <p14:sldId id="304"/>
            <p14:sldId id="269"/>
            <p14:sldId id="295"/>
            <p14:sldId id="300"/>
            <p14:sldId id="271"/>
          </p14:sldIdLst>
        </p14:section>
        <p14:section name="Ενότητα χωρίς τίτλο" id="{3785FB9D-7E04-4FAB-B43C-2098D17184CF}">
          <p14:sldIdLst>
            <p14:sldId id="275"/>
            <p14:sldId id="287"/>
            <p14:sldId id="279"/>
            <p14:sldId id="297"/>
            <p14:sldId id="288"/>
            <p14:sldId id="280"/>
            <p14:sldId id="298"/>
            <p14:sldId id="28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Σκούρο στυλ 1 - Έμφαση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75DCB02-9BB8-47FD-8907-85C794F793BA}" styleName="Στυλ με θέμα 1 - Έμφαση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Χωρίς στυλ, πλέγμα πίνακα">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Χωρίς στυλ, χωρίς πλέγμα">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Στυλ με θέμα 1 - Έμφαση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Στυλ με θέμα 1 - Έμφαση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Στυλ με θέμα 1 - Έμφαση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0A15C55-8517-42AA-B614-E9B94910E393}" styleName="Μεσαίο στυλ 2 - Έμφαση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Μεσαίο στυλ 2 - Έμφαση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A488322-F2BA-4B5B-9748-0D474271808F}" styleName="Μεσαίο στυλ 3 - Έμφαση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B301B821-A1FF-4177-AEE7-76D212191A09}" styleName="Μεσαίο στυλ 1 - Έμφαση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Μεσαίο στυλ 4 - Έμφαση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Μεσαίο στυλ 4 - Έμφαση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113A9D2-9D6B-4929-AA2D-F23B5EE8CBE7}" styleName="Στυλ με θέμα 2 - Έμφαση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Φωτεινό στυλ 2 - Έμφαση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Φωτεινό στυλ 3 - Έμφαση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B344D84-9AFB-497E-A393-DC336BA19D2E}" styleName="Μεσαίο στυλ 3 - Έμφαση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Μεσαίο στυλ 3 - Έμφαση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E171933-4619-4E11-9A3F-F7608DF75F80}" styleName="Μεσαίο στυλ 1 - Έμφαση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5AB1C69-6EDB-4FF4-983F-18BD219EF322}" styleName="Μεσαίο στυλ 2 - Έμφαση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Μεσαίο στυλ 1 - Έμφαση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7292A2E-F333-43FB-9621-5CBBE7FDCDCB}" styleName="Φωτεινό στυλ 2 - Έμφαση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4C1A8A3-306A-4EB7-A6B1-4F7E0EB9C5D6}" styleName="Μεσαίο στυλ 3 - Έμφαση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Μεσαίο στυλ 1 - Έμφαση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Φωτεινό στυλ 2 - Έμφαση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557" autoAdjust="0"/>
  </p:normalViewPr>
  <p:slideViewPr>
    <p:cSldViewPr snapToGrid="0">
      <p:cViewPr varScale="1">
        <p:scale>
          <a:sx n="52" d="100"/>
          <a:sy n="52" d="100"/>
        </p:scale>
        <p:origin x="1228"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F99E25-6D8A-4183-A04F-ABEE78B80D77}" type="doc">
      <dgm:prSet loTypeId="urn:microsoft.com/office/officeart/2008/layout/LinedList" loCatId="list" qsTypeId="urn:microsoft.com/office/officeart/2005/8/quickstyle/simple2" qsCatId="simple" csTypeId="urn:microsoft.com/office/officeart/2005/8/colors/accent0_3" csCatId="mainScheme" phldr="1"/>
      <dgm:spPr/>
      <dgm:t>
        <a:bodyPr/>
        <a:lstStyle/>
        <a:p>
          <a:endParaRPr lang="en-US"/>
        </a:p>
      </dgm:t>
    </dgm:pt>
    <dgm:pt modelId="{454DBE64-B523-46AC-B877-4294EE8FE160}">
      <dgm:prSet/>
      <dgm:spPr/>
      <dgm:t>
        <a:bodyPr/>
        <a:lstStyle/>
        <a:p>
          <a:r>
            <a:rPr lang="en-US" b="1" dirty="0">
              <a:latin typeface="Calibri" panose="020F0502020204030204" pitchFamily="34" charset="0"/>
              <a:cs typeface="Calibri" panose="020F0502020204030204" pitchFamily="34" charset="0"/>
            </a:rPr>
            <a:t>1. </a:t>
          </a:r>
          <a:r>
            <a:rPr lang="el-GR" b="1" dirty="0">
              <a:latin typeface="Calibri" panose="020F0502020204030204" pitchFamily="34" charset="0"/>
              <a:cs typeface="Calibri" panose="020F0502020204030204" pitchFamily="34" charset="0"/>
            </a:rPr>
            <a:t>ΕΙΣΑΓΩΓΗ</a:t>
          </a:r>
          <a:endParaRPr lang="en-US" dirty="0">
            <a:latin typeface="Calibri" panose="020F0502020204030204" pitchFamily="34" charset="0"/>
            <a:cs typeface="Calibri" panose="020F0502020204030204" pitchFamily="34" charset="0"/>
          </a:endParaRPr>
        </a:p>
      </dgm:t>
    </dgm:pt>
    <dgm:pt modelId="{856C0E2B-1397-4176-B672-8E3C26E9EE68}" type="parTrans" cxnId="{B66324BF-B03B-4F2B-8BFC-BC94E0B84170}">
      <dgm:prSet/>
      <dgm:spPr/>
      <dgm:t>
        <a:bodyPr/>
        <a:lstStyle/>
        <a:p>
          <a:endParaRPr lang="en-US"/>
        </a:p>
      </dgm:t>
    </dgm:pt>
    <dgm:pt modelId="{D69666EA-3B27-40A1-B336-22D38213140A}" type="sibTrans" cxnId="{B66324BF-B03B-4F2B-8BFC-BC94E0B84170}">
      <dgm:prSet/>
      <dgm:spPr/>
      <dgm:t>
        <a:bodyPr/>
        <a:lstStyle/>
        <a:p>
          <a:endParaRPr lang="en-US"/>
        </a:p>
      </dgm:t>
    </dgm:pt>
    <dgm:pt modelId="{8F83CF12-E0C9-4763-8CD0-1D7A982495AF}">
      <dgm:prSet/>
      <dgm:spPr/>
      <dgm:t>
        <a:bodyPr/>
        <a:lstStyle/>
        <a:p>
          <a:r>
            <a:rPr lang="en-US" b="1" dirty="0">
              <a:latin typeface="Calibri" panose="020F0502020204030204" pitchFamily="34" charset="0"/>
              <a:cs typeface="Calibri" panose="020F0502020204030204" pitchFamily="34" charset="0"/>
            </a:rPr>
            <a:t>2. </a:t>
          </a:r>
          <a:r>
            <a:rPr lang="el-GR" b="1" dirty="0">
              <a:latin typeface="Calibri" panose="020F0502020204030204" pitchFamily="34" charset="0"/>
              <a:cs typeface="Calibri" panose="020F0502020204030204" pitchFamily="34" charset="0"/>
            </a:rPr>
            <a:t>ΜΕΘΟΔΟΣ</a:t>
          </a:r>
          <a:endParaRPr lang="en-US" dirty="0">
            <a:latin typeface="Calibri" panose="020F0502020204030204" pitchFamily="34" charset="0"/>
            <a:cs typeface="Calibri" panose="020F0502020204030204" pitchFamily="34" charset="0"/>
          </a:endParaRPr>
        </a:p>
      </dgm:t>
    </dgm:pt>
    <dgm:pt modelId="{F98C720A-9FC2-4F76-9B5F-DD407063398D}" type="parTrans" cxnId="{22543912-5B08-43F8-936C-47EEE61A4582}">
      <dgm:prSet/>
      <dgm:spPr/>
      <dgm:t>
        <a:bodyPr/>
        <a:lstStyle/>
        <a:p>
          <a:endParaRPr lang="en-US"/>
        </a:p>
      </dgm:t>
    </dgm:pt>
    <dgm:pt modelId="{5282EEFB-CE44-4BB9-8EF9-9257B7D4BB2D}" type="sibTrans" cxnId="{22543912-5B08-43F8-936C-47EEE61A4582}">
      <dgm:prSet/>
      <dgm:spPr/>
      <dgm:t>
        <a:bodyPr/>
        <a:lstStyle/>
        <a:p>
          <a:endParaRPr lang="en-US"/>
        </a:p>
      </dgm:t>
    </dgm:pt>
    <dgm:pt modelId="{E05E1908-6261-4C16-9E89-27780F2FC0E6}">
      <dgm:prSet/>
      <dgm:spPr/>
      <dgm:t>
        <a:bodyPr/>
        <a:lstStyle/>
        <a:p>
          <a:r>
            <a:rPr lang="en-US" b="1" dirty="0"/>
            <a:t>3</a:t>
          </a:r>
          <a:r>
            <a:rPr lang="en-US" b="1" dirty="0">
              <a:latin typeface="Calibri" panose="020F0502020204030204" pitchFamily="34" charset="0"/>
              <a:cs typeface="Calibri" panose="020F0502020204030204" pitchFamily="34" charset="0"/>
            </a:rPr>
            <a:t>. </a:t>
          </a:r>
          <a:r>
            <a:rPr lang="el-GR" b="1" dirty="0">
              <a:latin typeface="Calibri" panose="020F0502020204030204" pitchFamily="34" charset="0"/>
              <a:cs typeface="Calibri" panose="020F0502020204030204" pitchFamily="34" charset="0"/>
            </a:rPr>
            <a:t>ΜΟΝΤΕΛΟΠΟΙΗΣΗ</a:t>
          </a:r>
          <a:endParaRPr lang="en-US" dirty="0">
            <a:latin typeface="Calibri" panose="020F0502020204030204" pitchFamily="34" charset="0"/>
            <a:cs typeface="Calibri" panose="020F0502020204030204" pitchFamily="34" charset="0"/>
          </a:endParaRPr>
        </a:p>
      </dgm:t>
    </dgm:pt>
    <dgm:pt modelId="{C37E3152-3292-40BC-9568-595F1F31C571}" type="parTrans" cxnId="{80969AA3-048A-4679-B35D-A676F5903C60}">
      <dgm:prSet/>
      <dgm:spPr/>
      <dgm:t>
        <a:bodyPr/>
        <a:lstStyle/>
        <a:p>
          <a:endParaRPr lang="en-US"/>
        </a:p>
      </dgm:t>
    </dgm:pt>
    <dgm:pt modelId="{52E2AF08-5A84-43CB-90DA-4593B895AF11}" type="sibTrans" cxnId="{80969AA3-048A-4679-B35D-A676F5903C60}">
      <dgm:prSet/>
      <dgm:spPr/>
      <dgm:t>
        <a:bodyPr/>
        <a:lstStyle/>
        <a:p>
          <a:endParaRPr lang="en-US"/>
        </a:p>
      </dgm:t>
    </dgm:pt>
    <dgm:pt modelId="{0FF83D6F-97AD-426E-8536-3603347D64F4}">
      <dgm:prSet/>
      <dgm:spPr/>
      <dgm:t>
        <a:bodyPr/>
        <a:lstStyle/>
        <a:p>
          <a:r>
            <a:rPr lang="en-US" b="1" dirty="0">
              <a:latin typeface="Calibri" panose="020F0502020204030204" pitchFamily="34" charset="0"/>
              <a:cs typeface="Calibri" panose="020F0502020204030204" pitchFamily="34" charset="0"/>
            </a:rPr>
            <a:t>4. </a:t>
          </a:r>
          <a:r>
            <a:rPr lang="el-GR" b="1" dirty="0">
              <a:latin typeface="Calibri" panose="020F0502020204030204" pitchFamily="34" charset="0"/>
              <a:cs typeface="Calibri" panose="020F0502020204030204" pitchFamily="34" charset="0"/>
            </a:rPr>
            <a:t>ΑΠΟΤΕΛΕΣΜΑΤΑ</a:t>
          </a:r>
          <a:endParaRPr lang="en-US" dirty="0">
            <a:latin typeface="Calibri" panose="020F0502020204030204" pitchFamily="34" charset="0"/>
            <a:cs typeface="Calibri" panose="020F0502020204030204" pitchFamily="34" charset="0"/>
          </a:endParaRPr>
        </a:p>
      </dgm:t>
    </dgm:pt>
    <dgm:pt modelId="{7EF223A9-6E02-47B0-9897-20E1A0AB142D}" type="parTrans" cxnId="{5D887DC0-F88F-4822-ABDC-D123441721D6}">
      <dgm:prSet/>
      <dgm:spPr/>
      <dgm:t>
        <a:bodyPr/>
        <a:lstStyle/>
        <a:p>
          <a:endParaRPr lang="en-US"/>
        </a:p>
      </dgm:t>
    </dgm:pt>
    <dgm:pt modelId="{A125B474-DB2F-4A6C-B82C-36E66D0F149A}" type="sibTrans" cxnId="{5D887DC0-F88F-4822-ABDC-D123441721D6}">
      <dgm:prSet/>
      <dgm:spPr/>
      <dgm:t>
        <a:bodyPr/>
        <a:lstStyle/>
        <a:p>
          <a:endParaRPr lang="en-US"/>
        </a:p>
      </dgm:t>
    </dgm:pt>
    <dgm:pt modelId="{1F917973-2C6D-43B8-A4D8-4DE0BFB3D934}">
      <dgm:prSet/>
      <dgm:spPr/>
      <dgm:t>
        <a:bodyPr/>
        <a:lstStyle/>
        <a:p>
          <a:r>
            <a:rPr lang="en-US" b="1" dirty="0">
              <a:latin typeface="Calibri" panose="020F0502020204030204" pitchFamily="34" charset="0"/>
              <a:cs typeface="Calibri" panose="020F0502020204030204" pitchFamily="34" charset="0"/>
            </a:rPr>
            <a:t>5. </a:t>
          </a:r>
          <a:r>
            <a:rPr lang="el-GR" b="1" dirty="0">
              <a:latin typeface="Calibri" panose="020F0502020204030204" pitchFamily="34" charset="0"/>
              <a:cs typeface="Calibri" panose="020F0502020204030204" pitchFamily="34" charset="0"/>
            </a:rPr>
            <a:t>ΣΥΜΠΕΡΑΣΜΑΤΑ</a:t>
          </a:r>
          <a:endParaRPr lang="en-US" dirty="0">
            <a:latin typeface="Calibri" panose="020F0502020204030204" pitchFamily="34" charset="0"/>
            <a:cs typeface="Calibri" panose="020F0502020204030204" pitchFamily="34" charset="0"/>
          </a:endParaRPr>
        </a:p>
      </dgm:t>
    </dgm:pt>
    <dgm:pt modelId="{C85F9CD3-F546-4674-83DA-0643D0125755}" type="parTrans" cxnId="{C8F3CE56-EA85-4282-B460-623F2F7943D9}">
      <dgm:prSet/>
      <dgm:spPr/>
      <dgm:t>
        <a:bodyPr/>
        <a:lstStyle/>
        <a:p>
          <a:endParaRPr lang="en-US"/>
        </a:p>
      </dgm:t>
    </dgm:pt>
    <dgm:pt modelId="{DD5A22F9-6D07-4D7F-9797-C3965B88E254}" type="sibTrans" cxnId="{C8F3CE56-EA85-4282-B460-623F2F7943D9}">
      <dgm:prSet/>
      <dgm:spPr/>
      <dgm:t>
        <a:bodyPr/>
        <a:lstStyle/>
        <a:p>
          <a:endParaRPr lang="en-US"/>
        </a:p>
      </dgm:t>
    </dgm:pt>
    <dgm:pt modelId="{A0DF2303-0530-43B7-92A8-456485D2DB0D}">
      <dgm:prSet/>
      <dgm:spPr/>
      <dgm:t>
        <a:bodyPr/>
        <a:lstStyle/>
        <a:p>
          <a:r>
            <a:rPr lang="en-US" b="1" dirty="0">
              <a:latin typeface="Calibri" panose="020F0502020204030204" pitchFamily="34" charset="0"/>
              <a:cs typeface="Calibri" panose="020F0502020204030204" pitchFamily="34" charset="0"/>
            </a:rPr>
            <a:t>6. </a:t>
          </a:r>
          <a:r>
            <a:rPr lang="el-GR" b="1" dirty="0">
              <a:latin typeface="Calibri" panose="020F0502020204030204" pitchFamily="34" charset="0"/>
              <a:cs typeface="Calibri" panose="020F0502020204030204" pitchFamily="34" charset="0"/>
            </a:rPr>
            <a:t>ΠΡΟΤΑΣΕΙΣ ΓΙΑ ΜΕΛΛΟΝΤΙΚΗ ΜΕΛΕΤΗ</a:t>
          </a:r>
          <a:endParaRPr lang="en-US" dirty="0">
            <a:latin typeface="Calibri" panose="020F0502020204030204" pitchFamily="34" charset="0"/>
            <a:cs typeface="Calibri" panose="020F0502020204030204" pitchFamily="34" charset="0"/>
          </a:endParaRPr>
        </a:p>
      </dgm:t>
    </dgm:pt>
    <dgm:pt modelId="{2A8E6FB2-879A-4A99-BD8A-723E52966055}" type="parTrans" cxnId="{0CABD89D-4B20-49F3-B381-A3C261FEA0BF}">
      <dgm:prSet/>
      <dgm:spPr/>
      <dgm:t>
        <a:bodyPr/>
        <a:lstStyle/>
        <a:p>
          <a:endParaRPr lang="en-US"/>
        </a:p>
      </dgm:t>
    </dgm:pt>
    <dgm:pt modelId="{16B823E0-8739-4CD7-B4C9-63E96B26801F}" type="sibTrans" cxnId="{0CABD89D-4B20-49F3-B381-A3C261FEA0BF}">
      <dgm:prSet/>
      <dgm:spPr/>
      <dgm:t>
        <a:bodyPr/>
        <a:lstStyle/>
        <a:p>
          <a:endParaRPr lang="en-US"/>
        </a:p>
      </dgm:t>
    </dgm:pt>
    <dgm:pt modelId="{E978C453-C093-4DBF-B716-197FDE4E0E97}" type="pres">
      <dgm:prSet presAssocID="{1DF99E25-6D8A-4183-A04F-ABEE78B80D77}" presName="vert0" presStyleCnt="0">
        <dgm:presLayoutVars>
          <dgm:dir/>
          <dgm:animOne val="branch"/>
          <dgm:animLvl val="lvl"/>
        </dgm:presLayoutVars>
      </dgm:prSet>
      <dgm:spPr/>
    </dgm:pt>
    <dgm:pt modelId="{D3DC7D53-ECB8-4889-8E26-B96D175840B5}" type="pres">
      <dgm:prSet presAssocID="{454DBE64-B523-46AC-B877-4294EE8FE160}" presName="thickLine" presStyleLbl="alignNode1" presStyleIdx="0" presStyleCnt="6"/>
      <dgm:spPr/>
    </dgm:pt>
    <dgm:pt modelId="{C0719E7A-FF80-43E3-A3DF-9CCD7B0406A6}" type="pres">
      <dgm:prSet presAssocID="{454DBE64-B523-46AC-B877-4294EE8FE160}" presName="horz1" presStyleCnt="0"/>
      <dgm:spPr/>
    </dgm:pt>
    <dgm:pt modelId="{418FF3F5-D909-47FC-B4D2-6BB0C948C517}" type="pres">
      <dgm:prSet presAssocID="{454DBE64-B523-46AC-B877-4294EE8FE160}" presName="tx1" presStyleLbl="revTx" presStyleIdx="0" presStyleCnt="6"/>
      <dgm:spPr/>
    </dgm:pt>
    <dgm:pt modelId="{C653EDCB-C8AA-4682-8E60-5B42414C7397}" type="pres">
      <dgm:prSet presAssocID="{454DBE64-B523-46AC-B877-4294EE8FE160}" presName="vert1" presStyleCnt="0"/>
      <dgm:spPr/>
    </dgm:pt>
    <dgm:pt modelId="{269742D7-0780-4F06-AEFE-6292F51B247D}" type="pres">
      <dgm:prSet presAssocID="{8F83CF12-E0C9-4763-8CD0-1D7A982495AF}" presName="thickLine" presStyleLbl="alignNode1" presStyleIdx="1" presStyleCnt="6"/>
      <dgm:spPr/>
    </dgm:pt>
    <dgm:pt modelId="{D4948237-4792-4771-B929-48C38ADF04D0}" type="pres">
      <dgm:prSet presAssocID="{8F83CF12-E0C9-4763-8CD0-1D7A982495AF}" presName="horz1" presStyleCnt="0"/>
      <dgm:spPr/>
    </dgm:pt>
    <dgm:pt modelId="{B550B7C9-DD69-4B39-8B76-CA35CAE6E5C9}" type="pres">
      <dgm:prSet presAssocID="{8F83CF12-E0C9-4763-8CD0-1D7A982495AF}" presName="tx1" presStyleLbl="revTx" presStyleIdx="1" presStyleCnt="6"/>
      <dgm:spPr/>
    </dgm:pt>
    <dgm:pt modelId="{326E037E-C9E9-4A28-92EA-9786E74E35D4}" type="pres">
      <dgm:prSet presAssocID="{8F83CF12-E0C9-4763-8CD0-1D7A982495AF}" presName="vert1" presStyleCnt="0"/>
      <dgm:spPr/>
    </dgm:pt>
    <dgm:pt modelId="{EB0F15D1-007A-401E-A8D3-BB5538D163E5}" type="pres">
      <dgm:prSet presAssocID="{E05E1908-6261-4C16-9E89-27780F2FC0E6}" presName="thickLine" presStyleLbl="alignNode1" presStyleIdx="2" presStyleCnt="6"/>
      <dgm:spPr/>
    </dgm:pt>
    <dgm:pt modelId="{692624F0-92CF-4A5B-A74A-5F7ADDC9E28B}" type="pres">
      <dgm:prSet presAssocID="{E05E1908-6261-4C16-9E89-27780F2FC0E6}" presName="horz1" presStyleCnt="0"/>
      <dgm:spPr/>
    </dgm:pt>
    <dgm:pt modelId="{FD83E31B-D2F7-4A75-B70B-102C451C368B}" type="pres">
      <dgm:prSet presAssocID="{E05E1908-6261-4C16-9E89-27780F2FC0E6}" presName="tx1" presStyleLbl="revTx" presStyleIdx="2" presStyleCnt="6"/>
      <dgm:spPr/>
    </dgm:pt>
    <dgm:pt modelId="{9CEF4550-1B25-433C-B6E1-6812AAAC8F00}" type="pres">
      <dgm:prSet presAssocID="{E05E1908-6261-4C16-9E89-27780F2FC0E6}" presName="vert1" presStyleCnt="0"/>
      <dgm:spPr/>
    </dgm:pt>
    <dgm:pt modelId="{52DB2049-4872-490A-91BA-26E463E7A94B}" type="pres">
      <dgm:prSet presAssocID="{0FF83D6F-97AD-426E-8536-3603347D64F4}" presName="thickLine" presStyleLbl="alignNode1" presStyleIdx="3" presStyleCnt="6"/>
      <dgm:spPr/>
    </dgm:pt>
    <dgm:pt modelId="{5F97C303-995C-419B-BFC0-4628FB951679}" type="pres">
      <dgm:prSet presAssocID="{0FF83D6F-97AD-426E-8536-3603347D64F4}" presName="horz1" presStyleCnt="0"/>
      <dgm:spPr/>
    </dgm:pt>
    <dgm:pt modelId="{01FBAD09-471A-4859-ADA8-39E9B468A9F8}" type="pres">
      <dgm:prSet presAssocID="{0FF83D6F-97AD-426E-8536-3603347D64F4}" presName="tx1" presStyleLbl="revTx" presStyleIdx="3" presStyleCnt="6"/>
      <dgm:spPr/>
    </dgm:pt>
    <dgm:pt modelId="{FA617A35-EFBA-41DB-95E9-13C1A92F8325}" type="pres">
      <dgm:prSet presAssocID="{0FF83D6F-97AD-426E-8536-3603347D64F4}" presName="vert1" presStyleCnt="0"/>
      <dgm:spPr/>
    </dgm:pt>
    <dgm:pt modelId="{4B84AA6C-C62F-408B-BA9E-BDB4C429112F}" type="pres">
      <dgm:prSet presAssocID="{1F917973-2C6D-43B8-A4D8-4DE0BFB3D934}" presName="thickLine" presStyleLbl="alignNode1" presStyleIdx="4" presStyleCnt="6"/>
      <dgm:spPr/>
    </dgm:pt>
    <dgm:pt modelId="{FF65917B-18D0-4341-9DF2-288E914058AB}" type="pres">
      <dgm:prSet presAssocID="{1F917973-2C6D-43B8-A4D8-4DE0BFB3D934}" presName="horz1" presStyleCnt="0"/>
      <dgm:spPr/>
    </dgm:pt>
    <dgm:pt modelId="{EA8590DB-B58F-4849-B025-73C097D9138C}" type="pres">
      <dgm:prSet presAssocID="{1F917973-2C6D-43B8-A4D8-4DE0BFB3D934}" presName="tx1" presStyleLbl="revTx" presStyleIdx="4" presStyleCnt="6"/>
      <dgm:spPr/>
    </dgm:pt>
    <dgm:pt modelId="{3817A8A0-CAF7-4EE0-803A-B0D29CD0801A}" type="pres">
      <dgm:prSet presAssocID="{1F917973-2C6D-43B8-A4D8-4DE0BFB3D934}" presName="vert1" presStyleCnt="0"/>
      <dgm:spPr/>
    </dgm:pt>
    <dgm:pt modelId="{5C96183D-AB5C-4757-A24F-137A5A53AE69}" type="pres">
      <dgm:prSet presAssocID="{A0DF2303-0530-43B7-92A8-456485D2DB0D}" presName="thickLine" presStyleLbl="alignNode1" presStyleIdx="5" presStyleCnt="6"/>
      <dgm:spPr/>
    </dgm:pt>
    <dgm:pt modelId="{973CC9A3-529B-4BE7-8C2C-74E6BB89971A}" type="pres">
      <dgm:prSet presAssocID="{A0DF2303-0530-43B7-92A8-456485D2DB0D}" presName="horz1" presStyleCnt="0"/>
      <dgm:spPr/>
    </dgm:pt>
    <dgm:pt modelId="{4BA070B1-12BE-4F40-80A4-FF13E674F73F}" type="pres">
      <dgm:prSet presAssocID="{A0DF2303-0530-43B7-92A8-456485D2DB0D}" presName="tx1" presStyleLbl="revTx" presStyleIdx="5" presStyleCnt="6"/>
      <dgm:spPr/>
    </dgm:pt>
    <dgm:pt modelId="{CCC1E671-9B5A-48ED-A1C4-2F95DE0518FE}" type="pres">
      <dgm:prSet presAssocID="{A0DF2303-0530-43B7-92A8-456485D2DB0D}" presName="vert1" presStyleCnt="0"/>
      <dgm:spPr/>
    </dgm:pt>
  </dgm:ptLst>
  <dgm:cxnLst>
    <dgm:cxn modelId="{CA9F2803-9CFB-4978-81B6-6D6A8CA87183}" type="presOf" srcId="{A0DF2303-0530-43B7-92A8-456485D2DB0D}" destId="{4BA070B1-12BE-4F40-80A4-FF13E674F73F}" srcOrd="0" destOrd="0" presId="urn:microsoft.com/office/officeart/2008/layout/LinedList"/>
    <dgm:cxn modelId="{F013A40C-EFB3-47ED-B15F-191284029939}" type="presOf" srcId="{454DBE64-B523-46AC-B877-4294EE8FE160}" destId="{418FF3F5-D909-47FC-B4D2-6BB0C948C517}" srcOrd="0" destOrd="0" presId="urn:microsoft.com/office/officeart/2008/layout/LinedList"/>
    <dgm:cxn modelId="{22543912-5B08-43F8-936C-47EEE61A4582}" srcId="{1DF99E25-6D8A-4183-A04F-ABEE78B80D77}" destId="{8F83CF12-E0C9-4763-8CD0-1D7A982495AF}" srcOrd="1" destOrd="0" parTransId="{F98C720A-9FC2-4F76-9B5F-DD407063398D}" sibTransId="{5282EEFB-CE44-4BB9-8EF9-9257B7D4BB2D}"/>
    <dgm:cxn modelId="{4ED5CF44-54CC-4CA8-A1B5-A59F43D98138}" type="presOf" srcId="{8F83CF12-E0C9-4763-8CD0-1D7A982495AF}" destId="{B550B7C9-DD69-4B39-8B76-CA35CAE6E5C9}" srcOrd="0" destOrd="0" presId="urn:microsoft.com/office/officeart/2008/layout/LinedList"/>
    <dgm:cxn modelId="{C8F3CE56-EA85-4282-B460-623F2F7943D9}" srcId="{1DF99E25-6D8A-4183-A04F-ABEE78B80D77}" destId="{1F917973-2C6D-43B8-A4D8-4DE0BFB3D934}" srcOrd="4" destOrd="0" parTransId="{C85F9CD3-F546-4674-83DA-0643D0125755}" sibTransId="{DD5A22F9-6D07-4D7F-9797-C3965B88E254}"/>
    <dgm:cxn modelId="{0CABD89D-4B20-49F3-B381-A3C261FEA0BF}" srcId="{1DF99E25-6D8A-4183-A04F-ABEE78B80D77}" destId="{A0DF2303-0530-43B7-92A8-456485D2DB0D}" srcOrd="5" destOrd="0" parTransId="{2A8E6FB2-879A-4A99-BD8A-723E52966055}" sibTransId="{16B823E0-8739-4CD7-B4C9-63E96B26801F}"/>
    <dgm:cxn modelId="{80969AA3-048A-4679-B35D-A676F5903C60}" srcId="{1DF99E25-6D8A-4183-A04F-ABEE78B80D77}" destId="{E05E1908-6261-4C16-9E89-27780F2FC0E6}" srcOrd="2" destOrd="0" parTransId="{C37E3152-3292-40BC-9568-595F1F31C571}" sibTransId="{52E2AF08-5A84-43CB-90DA-4593B895AF11}"/>
    <dgm:cxn modelId="{46A71DAC-97BC-4165-BB6B-A990CAAD1882}" type="presOf" srcId="{1DF99E25-6D8A-4183-A04F-ABEE78B80D77}" destId="{E978C453-C093-4DBF-B716-197FDE4E0E97}" srcOrd="0" destOrd="0" presId="urn:microsoft.com/office/officeart/2008/layout/LinedList"/>
    <dgm:cxn modelId="{B66324BF-B03B-4F2B-8BFC-BC94E0B84170}" srcId="{1DF99E25-6D8A-4183-A04F-ABEE78B80D77}" destId="{454DBE64-B523-46AC-B877-4294EE8FE160}" srcOrd="0" destOrd="0" parTransId="{856C0E2B-1397-4176-B672-8E3C26E9EE68}" sibTransId="{D69666EA-3B27-40A1-B336-22D38213140A}"/>
    <dgm:cxn modelId="{5D887DC0-F88F-4822-ABDC-D123441721D6}" srcId="{1DF99E25-6D8A-4183-A04F-ABEE78B80D77}" destId="{0FF83D6F-97AD-426E-8536-3603347D64F4}" srcOrd="3" destOrd="0" parTransId="{7EF223A9-6E02-47B0-9897-20E1A0AB142D}" sibTransId="{A125B474-DB2F-4A6C-B82C-36E66D0F149A}"/>
    <dgm:cxn modelId="{AC3610CA-3AC3-469D-9D71-31E3D74E64C0}" type="presOf" srcId="{E05E1908-6261-4C16-9E89-27780F2FC0E6}" destId="{FD83E31B-D2F7-4A75-B70B-102C451C368B}" srcOrd="0" destOrd="0" presId="urn:microsoft.com/office/officeart/2008/layout/LinedList"/>
    <dgm:cxn modelId="{4F891ECD-7E3A-4FAE-84A1-0BC699524017}" type="presOf" srcId="{0FF83D6F-97AD-426E-8536-3603347D64F4}" destId="{01FBAD09-471A-4859-ADA8-39E9B468A9F8}" srcOrd="0" destOrd="0" presId="urn:microsoft.com/office/officeart/2008/layout/LinedList"/>
    <dgm:cxn modelId="{0D7E74F1-5EE4-412D-A40A-B098F7F4BA4B}" type="presOf" srcId="{1F917973-2C6D-43B8-A4D8-4DE0BFB3D934}" destId="{EA8590DB-B58F-4849-B025-73C097D9138C}" srcOrd="0" destOrd="0" presId="urn:microsoft.com/office/officeart/2008/layout/LinedList"/>
    <dgm:cxn modelId="{30B94786-F6A4-4826-9F43-8A956E690A62}" type="presParOf" srcId="{E978C453-C093-4DBF-B716-197FDE4E0E97}" destId="{D3DC7D53-ECB8-4889-8E26-B96D175840B5}" srcOrd="0" destOrd="0" presId="urn:microsoft.com/office/officeart/2008/layout/LinedList"/>
    <dgm:cxn modelId="{4FE2256D-5B7C-406C-AEE0-461946CD6A45}" type="presParOf" srcId="{E978C453-C093-4DBF-B716-197FDE4E0E97}" destId="{C0719E7A-FF80-43E3-A3DF-9CCD7B0406A6}" srcOrd="1" destOrd="0" presId="urn:microsoft.com/office/officeart/2008/layout/LinedList"/>
    <dgm:cxn modelId="{C8B83735-305B-414C-885B-2B09D14EDA41}" type="presParOf" srcId="{C0719E7A-FF80-43E3-A3DF-9CCD7B0406A6}" destId="{418FF3F5-D909-47FC-B4D2-6BB0C948C517}" srcOrd="0" destOrd="0" presId="urn:microsoft.com/office/officeart/2008/layout/LinedList"/>
    <dgm:cxn modelId="{7292DBA5-565D-4C08-B6F8-B77F1D8D1A0C}" type="presParOf" srcId="{C0719E7A-FF80-43E3-A3DF-9CCD7B0406A6}" destId="{C653EDCB-C8AA-4682-8E60-5B42414C7397}" srcOrd="1" destOrd="0" presId="urn:microsoft.com/office/officeart/2008/layout/LinedList"/>
    <dgm:cxn modelId="{758B9CF8-1402-402D-9CAB-0727FF4F75A2}" type="presParOf" srcId="{E978C453-C093-4DBF-B716-197FDE4E0E97}" destId="{269742D7-0780-4F06-AEFE-6292F51B247D}" srcOrd="2" destOrd="0" presId="urn:microsoft.com/office/officeart/2008/layout/LinedList"/>
    <dgm:cxn modelId="{784A0C16-DE26-4851-AEC4-6DC691B1EDE9}" type="presParOf" srcId="{E978C453-C093-4DBF-B716-197FDE4E0E97}" destId="{D4948237-4792-4771-B929-48C38ADF04D0}" srcOrd="3" destOrd="0" presId="urn:microsoft.com/office/officeart/2008/layout/LinedList"/>
    <dgm:cxn modelId="{7C3627B6-25E2-4C75-AE77-591071531FDA}" type="presParOf" srcId="{D4948237-4792-4771-B929-48C38ADF04D0}" destId="{B550B7C9-DD69-4B39-8B76-CA35CAE6E5C9}" srcOrd="0" destOrd="0" presId="urn:microsoft.com/office/officeart/2008/layout/LinedList"/>
    <dgm:cxn modelId="{7DF42753-7A78-4E35-B351-BDD146A9F784}" type="presParOf" srcId="{D4948237-4792-4771-B929-48C38ADF04D0}" destId="{326E037E-C9E9-4A28-92EA-9786E74E35D4}" srcOrd="1" destOrd="0" presId="urn:microsoft.com/office/officeart/2008/layout/LinedList"/>
    <dgm:cxn modelId="{7043EA91-4475-4383-99B6-22252E48963E}" type="presParOf" srcId="{E978C453-C093-4DBF-B716-197FDE4E0E97}" destId="{EB0F15D1-007A-401E-A8D3-BB5538D163E5}" srcOrd="4" destOrd="0" presId="urn:microsoft.com/office/officeart/2008/layout/LinedList"/>
    <dgm:cxn modelId="{9A5A5582-18F5-4597-9001-4572DA8E005D}" type="presParOf" srcId="{E978C453-C093-4DBF-B716-197FDE4E0E97}" destId="{692624F0-92CF-4A5B-A74A-5F7ADDC9E28B}" srcOrd="5" destOrd="0" presId="urn:microsoft.com/office/officeart/2008/layout/LinedList"/>
    <dgm:cxn modelId="{F7618C32-FAC7-4B68-A3C5-9E9DF90558DD}" type="presParOf" srcId="{692624F0-92CF-4A5B-A74A-5F7ADDC9E28B}" destId="{FD83E31B-D2F7-4A75-B70B-102C451C368B}" srcOrd="0" destOrd="0" presId="urn:microsoft.com/office/officeart/2008/layout/LinedList"/>
    <dgm:cxn modelId="{24BF8FF4-39AE-4F61-B023-3E2D2A38862C}" type="presParOf" srcId="{692624F0-92CF-4A5B-A74A-5F7ADDC9E28B}" destId="{9CEF4550-1B25-433C-B6E1-6812AAAC8F00}" srcOrd="1" destOrd="0" presId="urn:microsoft.com/office/officeart/2008/layout/LinedList"/>
    <dgm:cxn modelId="{A041FC8F-130F-4226-9942-7D9155CFAAE9}" type="presParOf" srcId="{E978C453-C093-4DBF-B716-197FDE4E0E97}" destId="{52DB2049-4872-490A-91BA-26E463E7A94B}" srcOrd="6" destOrd="0" presId="urn:microsoft.com/office/officeart/2008/layout/LinedList"/>
    <dgm:cxn modelId="{D048BB6C-B5FF-49D4-8257-28D3B22678D1}" type="presParOf" srcId="{E978C453-C093-4DBF-B716-197FDE4E0E97}" destId="{5F97C303-995C-419B-BFC0-4628FB951679}" srcOrd="7" destOrd="0" presId="urn:microsoft.com/office/officeart/2008/layout/LinedList"/>
    <dgm:cxn modelId="{68FE1357-FE78-41B0-B9B7-907DAD798672}" type="presParOf" srcId="{5F97C303-995C-419B-BFC0-4628FB951679}" destId="{01FBAD09-471A-4859-ADA8-39E9B468A9F8}" srcOrd="0" destOrd="0" presId="urn:microsoft.com/office/officeart/2008/layout/LinedList"/>
    <dgm:cxn modelId="{FB3BEFC9-CB30-4B1D-9010-DC5EA74FF14F}" type="presParOf" srcId="{5F97C303-995C-419B-BFC0-4628FB951679}" destId="{FA617A35-EFBA-41DB-95E9-13C1A92F8325}" srcOrd="1" destOrd="0" presId="urn:microsoft.com/office/officeart/2008/layout/LinedList"/>
    <dgm:cxn modelId="{4D9C326D-C9C3-46CE-8D35-875FAEEA2720}" type="presParOf" srcId="{E978C453-C093-4DBF-B716-197FDE4E0E97}" destId="{4B84AA6C-C62F-408B-BA9E-BDB4C429112F}" srcOrd="8" destOrd="0" presId="urn:microsoft.com/office/officeart/2008/layout/LinedList"/>
    <dgm:cxn modelId="{E3E87ABB-040C-4EF3-9238-1D960F5FBB15}" type="presParOf" srcId="{E978C453-C093-4DBF-B716-197FDE4E0E97}" destId="{FF65917B-18D0-4341-9DF2-288E914058AB}" srcOrd="9" destOrd="0" presId="urn:microsoft.com/office/officeart/2008/layout/LinedList"/>
    <dgm:cxn modelId="{200DEBF1-AACC-4222-9114-9A6F5A0FD614}" type="presParOf" srcId="{FF65917B-18D0-4341-9DF2-288E914058AB}" destId="{EA8590DB-B58F-4849-B025-73C097D9138C}" srcOrd="0" destOrd="0" presId="urn:microsoft.com/office/officeart/2008/layout/LinedList"/>
    <dgm:cxn modelId="{7BA5CC91-01CF-45F3-A638-B4CEE7677C7F}" type="presParOf" srcId="{FF65917B-18D0-4341-9DF2-288E914058AB}" destId="{3817A8A0-CAF7-4EE0-803A-B0D29CD0801A}" srcOrd="1" destOrd="0" presId="urn:microsoft.com/office/officeart/2008/layout/LinedList"/>
    <dgm:cxn modelId="{AA9AFF96-2D25-4D29-A905-A12F3FC622C8}" type="presParOf" srcId="{E978C453-C093-4DBF-B716-197FDE4E0E97}" destId="{5C96183D-AB5C-4757-A24F-137A5A53AE69}" srcOrd="10" destOrd="0" presId="urn:microsoft.com/office/officeart/2008/layout/LinedList"/>
    <dgm:cxn modelId="{9CAF9D5B-0643-48BD-A74F-C4AEF366C579}" type="presParOf" srcId="{E978C453-C093-4DBF-B716-197FDE4E0E97}" destId="{973CC9A3-529B-4BE7-8C2C-74E6BB89971A}" srcOrd="11" destOrd="0" presId="urn:microsoft.com/office/officeart/2008/layout/LinedList"/>
    <dgm:cxn modelId="{2AB2DBEC-0C10-47C4-B034-FEB2EEC59309}" type="presParOf" srcId="{973CC9A3-529B-4BE7-8C2C-74E6BB89971A}" destId="{4BA070B1-12BE-4F40-80A4-FF13E674F73F}" srcOrd="0" destOrd="0" presId="urn:microsoft.com/office/officeart/2008/layout/LinedList"/>
    <dgm:cxn modelId="{498D8069-A16A-48E8-A557-E9AAE1D9E6BC}" type="presParOf" srcId="{973CC9A3-529B-4BE7-8C2C-74E6BB89971A}" destId="{CCC1E671-9B5A-48ED-A1C4-2F95DE0518FE}" srcOrd="1" destOrd="0" presId="urn:microsoft.com/office/officeart/2008/layout/LinedList"/>
  </dgm:cxnLst>
  <dgm:bg>
    <a:solidFill>
      <a:srgbClr val="FFC000">
        <a:alpha val="80000"/>
      </a:srgb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F99E25-6D8A-4183-A04F-ABEE78B80D77}" type="doc">
      <dgm:prSet loTypeId="urn:microsoft.com/office/officeart/2016/7/layout/RepeatingBendingProcessNew" loCatId="process" qsTypeId="urn:microsoft.com/office/officeart/2005/8/quickstyle/simple2" qsCatId="simple" csTypeId="urn:microsoft.com/office/officeart/2005/8/colors/accent0_3" csCatId="mainScheme" phldr="1"/>
      <dgm:spPr/>
      <dgm:t>
        <a:bodyPr/>
        <a:lstStyle/>
        <a:p>
          <a:endParaRPr lang="en-US"/>
        </a:p>
      </dgm:t>
    </dgm:pt>
    <dgm:pt modelId="{454DBE64-B523-46AC-B877-4294EE8FE160}">
      <dgm:prSet/>
      <dgm:spPr>
        <a:solidFill>
          <a:srgbClr val="FFC000"/>
        </a:solidFill>
      </dgm:spPr>
      <dgm:t>
        <a:bodyPr/>
        <a:lstStyle/>
        <a:p>
          <a:r>
            <a:rPr lang="en-US" b="1" dirty="0">
              <a:solidFill>
                <a:schemeClr val="tx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 </a:t>
          </a:r>
          <a:r>
            <a:rPr lang="el-GR" b="1" dirty="0">
              <a:solidFill>
                <a:schemeClr val="tx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ΕΙΣΑΓΩΓΗ</a:t>
          </a:r>
          <a:endParaRPr lang="en-US" dirty="0">
            <a:solidFill>
              <a:schemeClr val="tx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dgm:t>
    </dgm:pt>
    <dgm:pt modelId="{856C0E2B-1397-4176-B672-8E3C26E9EE68}" type="parTrans" cxnId="{B66324BF-B03B-4F2B-8BFC-BC94E0B84170}">
      <dgm:prSet/>
      <dgm:spPr/>
      <dgm:t>
        <a:bodyPr/>
        <a:lstStyle/>
        <a:p>
          <a:endParaRPr lang="en-US"/>
        </a:p>
      </dgm:t>
    </dgm:pt>
    <dgm:pt modelId="{D69666EA-3B27-40A1-B336-22D38213140A}" type="sibTrans" cxnId="{B66324BF-B03B-4F2B-8BFC-BC94E0B84170}">
      <dgm:prSet/>
      <dgm:spPr/>
      <dgm:t>
        <a:bodyPr/>
        <a:lstStyle/>
        <a:p>
          <a:endParaRPr lang="en-US"/>
        </a:p>
      </dgm:t>
    </dgm:pt>
    <dgm:pt modelId="{8F83CF12-E0C9-4763-8CD0-1D7A982495AF}">
      <dgm:prSet/>
      <dgm:spPr/>
      <dgm:t>
        <a:bodyPr/>
        <a:lstStyle/>
        <a:p>
          <a:r>
            <a:rPr lang="en-US" b="1" dirty="0"/>
            <a:t>2. </a:t>
          </a:r>
          <a:r>
            <a:rPr lang="el-GR" b="1" dirty="0"/>
            <a:t>ΜΕΘΟΔΟΣ</a:t>
          </a:r>
          <a:endParaRPr lang="en-US" dirty="0"/>
        </a:p>
      </dgm:t>
    </dgm:pt>
    <dgm:pt modelId="{F98C720A-9FC2-4F76-9B5F-DD407063398D}" type="parTrans" cxnId="{22543912-5B08-43F8-936C-47EEE61A4582}">
      <dgm:prSet/>
      <dgm:spPr/>
      <dgm:t>
        <a:bodyPr/>
        <a:lstStyle/>
        <a:p>
          <a:endParaRPr lang="en-US"/>
        </a:p>
      </dgm:t>
    </dgm:pt>
    <dgm:pt modelId="{5282EEFB-CE44-4BB9-8EF9-9257B7D4BB2D}" type="sibTrans" cxnId="{22543912-5B08-43F8-936C-47EEE61A4582}">
      <dgm:prSet/>
      <dgm:spPr/>
      <dgm:t>
        <a:bodyPr/>
        <a:lstStyle/>
        <a:p>
          <a:endParaRPr lang="en-US"/>
        </a:p>
      </dgm:t>
    </dgm:pt>
    <dgm:pt modelId="{E05E1908-6261-4C16-9E89-27780F2FC0E6}">
      <dgm:prSet/>
      <dgm:spPr/>
      <dgm:t>
        <a:bodyPr/>
        <a:lstStyle/>
        <a:p>
          <a:pPr algn="ctr"/>
          <a:r>
            <a:rPr lang="en-US" b="1" dirty="0"/>
            <a:t>3. </a:t>
          </a:r>
          <a:r>
            <a:rPr lang="el-GR" b="1" dirty="0"/>
            <a:t>ΜΟΝΤΕΛΟΠΟΙΗΣΗ</a:t>
          </a:r>
          <a:endParaRPr lang="en-US" dirty="0"/>
        </a:p>
      </dgm:t>
    </dgm:pt>
    <dgm:pt modelId="{C37E3152-3292-40BC-9568-595F1F31C571}" type="parTrans" cxnId="{80969AA3-048A-4679-B35D-A676F5903C60}">
      <dgm:prSet/>
      <dgm:spPr/>
      <dgm:t>
        <a:bodyPr/>
        <a:lstStyle/>
        <a:p>
          <a:endParaRPr lang="en-US"/>
        </a:p>
      </dgm:t>
    </dgm:pt>
    <dgm:pt modelId="{52E2AF08-5A84-43CB-90DA-4593B895AF11}" type="sibTrans" cxnId="{80969AA3-048A-4679-B35D-A676F5903C60}">
      <dgm:prSet/>
      <dgm:spPr/>
      <dgm:t>
        <a:bodyPr/>
        <a:lstStyle/>
        <a:p>
          <a:endParaRPr lang="en-US"/>
        </a:p>
      </dgm:t>
    </dgm:pt>
    <dgm:pt modelId="{0FF83D6F-97AD-426E-8536-3603347D64F4}">
      <dgm:prSet/>
      <dgm:spPr/>
      <dgm:t>
        <a:bodyPr/>
        <a:lstStyle/>
        <a:p>
          <a:r>
            <a:rPr lang="en-US" b="1" dirty="0"/>
            <a:t>4. </a:t>
          </a:r>
          <a:r>
            <a:rPr lang="el-GR" b="1" dirty="0"/>
            <a:t>ΑΠΟΤΕΛΕΣΜΑΤΑ</a:t>
          </a:r>
          <a:endParaRPr lang="en-US" dirty="0"/>
        </a:p>
      </dgm:t>
    </dgm:pt>
    <dgm:pt modelId="{7EF223A9-6E02-47B0-9897-20E1A0AB142D}" type="parTrans" cxnId="{5D887DC0-F88F-4822-ABDC-D123441721D6}">
      <dgm:prSet/>
      <dgm:spPr/>
      <dgm:t>
        <a:bodyPr/>
        <a:lstStyle/>
        <a:p>
          <a:endParaRPr lang="en-US"/>
        </a:p>
      </dgm:t>
    </dgm:pt>
    <dgm:pt modelId="{A125B474-DB2F-4A6C-B82C-36E66D0F149A}" type="sibTrans" cxnId="{5D887DC0-F88F-4822-ABDC-D123441721D6}">
      <dgm:prSet/>
      <dgm:spPr/>
      <dgm:t>
        <a:bodyPr/>
        <a:lstStyle/>
        <a:p>
          <a:endParaRPr lang="en-US"/>
        </a:p>
      </dgm:t>
    </dgm:pt>
    <dgm:pt modelId="{1F917973-2C6D-43B8-A4D8-4DE0BFB3D934}">
      <dgm:prSet/>
      <dgm:spPr/>
      <dgm:t>
        <a:bodyPr/>
        <a:lstStyle/>
        <a:p>
          <a:r>
            <a:rPr lang="en-US" b="1" dirty="0"/>
            <a:t>5. </a:t>
          </a:r>
          <a:r>
            <a:rPr lang="el-GR" b="1" dirty="0"/>
            <a:t>ΣΥΜΠΕΡΑΣΜΑΤΑ</a:t>
          </a:r>
          <a:endParaRPr lang="en-US" dirty="0"/>
        </a:p>
      </dgm:t>
    </dgm:pt>
    <dgm:pt modelId="{C85F9CD3-F546-4674-83DA-0643D0125755}" type="parTrans" cxnId="{C8F3CE56-EA85-4282-B460-623F2F7943D9}">
      <dgm:prSet/>
      <dgm:spPr/>
      <dgm:t>
        <a:bodyPr/>
        <a:lstStyle/>
        <a:p>
          <a:endParaRPr lang="en-US"/>
        </a:p>
      </dgm:t>
    </dgm:pt>
    <dgm:pt modelId="{DD5A22F9-6D07-4D7F-9797-C3965B88E254}" type="sibTrans" cxnId="{C8F3CE56-EA85-4282-B460-623F2F7943D9}">
      <dgm:prSet/>
      <dgm:spPr/>
      <dgm:t>
        <a:bodyPr/>
        <a:lstStyle/>
        <a:p>
          <a:endParaRPr lang="en-US"/>
        </a:p>
      </dgm:t>
    </dgm:pt>
    <dgm:pt modelId="{A0DF2303-0530-43B7-92A8-456485D2DB0D}">
      <dgm:prSet/>
      <dgm:spPr/>
      <dgm:t>
        <a:bodyPr/>
        <a:lstStyle/>
        <a:p>
          <a:r>
            <a:rPr lang="en-US" b="1" dirty="0"/>
            <a:t>6. </a:t>
          </a:r>
          <a:r>
            <a:rPr lang="el-GR" b="1" dirty="0"/>
            <a:t>ΠΡΟΤΑΣΕΙΣ ΓΙΑ ΜΕΛΛΟΝΤΙΚΗ ΜΕΛΕΤΗ</a:t>
          </a:r>
          <a:endParaRPr lang="en-US" dirty="0"/>
        </a:p>
      </dgm:t>
    </dgm:pt>
    <dgm:pt modelId="{2A8E6FB2-879A-4A99-BD8A-723E52966055}" type="parTrans" cxnId="{0CABD89D-4B20-49F3-B381-A3C261FEA0BF}">
      <dgm:prSet/>
      <dgm:spPr/>
      <dgm:t>
        <a:bodyPr/>
        <a:lstStyle/>
        <a:p>
          <a:endParaRPr lang="en-US"/>
        </a:p>
      </dgm:t>
    </dgm:pt>
    <dgm:pt modelId="{16B823E0-8739-4CD7-B4C9-63E96B26801F}" type="sibTrans" cxnId="{0CABD89D-4B20-49F3-B381-A3C261FEA0BF}">
      <dgm:prSet/>
      <dgm:spPr/>
      <dgm:t>
        <a:bodyPr/>
        <a:lstStyle/>
        <a:p>
          <a:endParaRPr lang="en-US"/>
        </a:p>
      </dgm:t>
    </dgm:pt>
    <dgm:pt modelId="{73A48086-58A4-471C-B8BD-A34788740D5F}" type="pres">
      <dgm:prSet presAssocID="{1DF99E25-6D8A-4183-A04F-ABEE78B80D77}" presName="Name0" presStyleCnt="0">
        <dgm:presLayoutVars>
          <dgm:dir/>
          <dgm:resizeHandles val="exact"/>
        </dgm:presLayoutVars>
      </dgm:prSet>
      <dgm:spPr/>
    </dgm:pt>
    <dgm:pt modelId="{D5624069-77FB-4B1D-8C03-F9DFB54987B0}" type="pres">
      <dgm:prSet presAssocID="{454DBE64-B523-46AC-B877-4294EE8FE160}" presName="node" presStyleLbl="node1" presStyleIdx="0" presStyleCnt="6">
        <dgm:presLayoutVars>
          <dgm:bulletEnabled val="1"/>
        </dgm:presLayoutVars>
      </dgm:prSet>
      <dgm:spPr/>
    </dgm:pt>
    <dgm:pt modelId="{DE859829-5F22-44A3-94CF-F6E7A1B8B25B}" type="pres">
      <dgm:prSet presAssocID="{D69666EA-3B27-40A1-B336-22D38213140A}" presName="sibTrans" presStyleLbl="sibTrans1D1" presStyleIdx="0" presStyleCnt="5"/>
      <dgm:spPr/>
    </dgm:pt>
    <dgm:pt modelId="{521CFBE8-AFC8-4C34-825D-85FB197A31E5}" type="pres">
      <dgm:prSet presAssocID="{D69666EA-3B27-40A1-B336-22D38213140A}" presName="connectorText" presStyleLbl="sibTrans1D1" presStyleIdx="0" presStyleCnt="5"/>
      <dgm:spPr/>
    </dgm:pt>
    <dgm:pt modelId="{3BC36B49-C72E-4C73-A3C8-9197CC358180}" type="pres">
      <dgm:prSet presAssocID="{8F83CF12-E0C9-4763-8CD0-1D7A982495AF}" presName="node" presStyleLbl="node1" presStyleIdx="1" presStyleCnt="6">
        <dgm:presLayoutVars>
          <dgm:bulletEnabled val="1"/>
        </dgm:presLayoutVars>
      </dgm:prSet>
      <dgm:spPr/>
    </dgm:pt>
    <dgm:pt modelId="{D24A9856-9C64-4CE4-96F5-2D2A6772AFE5}" type="pres">
      <dgm:prSet presAssocID="{5282EEFB-CE44-4BB9-8EF9-9257B7D4BB2D}" presName="sibTrans" presStyleLbl="sibTrans1D1" presStyleIdx="1" presStyleCnt="5"/>
      <dgm:spPr/>
    </dgm:pt>
    <dgm:pt modelId="{D3EFD103-3609-47C9-963E-18D80AAC6625}" type="pres">
      <dgm:prSet presAssocID="{5282EEFB-CE44-4BB9-8EF9-9257B7D4BB2D}" presName="connectorText" presStyleLbl="sibTrans1D1" presStyleIdx="1" presStyleCnt="5"/>
      <dgm:spPr/>
    </dgm:pt>
    <dgm:pt modelId="{705943DB-7395-40E1-93BA-EB8676846228}" type="pres">
      <dgm:prSet presAssocID="{E05E1908-6261-4C16-9E89-27780F2FC0E6}" presName="node" presStyleLbl="node1" presStyleIdx="2" presStyleCnt="6">
        <dgm:presLayoutVars>
          <dgm:bulletEnabled val="1"/>
        </dgm:presLayoutVars>
      </dgm:prSet>
      <dgm:spPr/>
    </dgm:pt>
    <dgm:pt modelId="{A0A10776-0BCD-42BE-9E5F-18F0BDA02923}" type="pres">
      <dgm:prSet presAssocID="{52E2AF08-5A84-43CB-90DA-4593B895AF11}" presName="sibTrans" presStyleLbl="sibTrans1D1" presStyleIdx="2" presStyleCnt="5"/>
      <dgm:spPr/>
    </dgm:pt>
    <dgm:pt modelId="{4D1375D3-D430-414B-8885-D04826AB96C5}" type="pres">
      <dgm:prSet presAssocID="{52E2AF08-5A84-43CB-90DA-4593B895AF11}" presName="connectorText" presStyleLbl="sibTrans1D1" presStyleIdx="2" presStyleCnt="5"/>
      <dgm:spPr/>
    </dgm:pt>
    <dgm:pt modelId="{DBC6EA5E-F095-4B34-9BA2-BB15DCD2AAA5}" type="pres">
      <dgm:prSet presAssocID="{0FF83D6F-97AD-426E-8536-3603347D64F4}" presName="node" presStyleLbl="node1" presStyleIdx="3" presStyleCnt="6">
        <dgm:presLayoutVars>
          <dgm:bulletEnabled val="1"/>
        </dgm:presLayoutVars>
      </dgm:prSet>
      <dgm:spPr/>
    </dgm:pt>
    <dgm:pt modelId="{EF307289-0A5A-4E0D-A8C5-F4C100B15080}" type="pres">
      <dgm:prSet presAssocID="{A125B474-DB2F-4A6C-B82C-36E66D0F149A}" presName="sibTrans" presStyleLbl="sibTrans1D1" presStyleIdx="3" presStyleCnt="5"/>
      <dgm:spPr/>
    </dgm:pt>
    <dgm:pt modelId="{34DA9467-5059-4E9C-B7C4-0D79B29F6327}" type="pres">
      <dgm:prSet presAssocID="{A125B474-DB2F-4A6C-B82C-36E66D0F149A}" presName="connectorText" presStyleLbl="sibTrans1D1" presStyleIdx="3" presStyleCnt="5"/>
      <dgm:spPr/>
    </dgm:pt>
    <dgm:pt modelId="{A6C8403C-1899-4C61-85BB-A2ECCA598C95}" type="pres">
      <dgm:prSet presAssocID="{1F917973-2C6D-43B8-A4D8-4DE0BFB3D934}" presName="node" presStyleLbl="node1" presStyleIdx="4" presStyleCnt="6">
        <dgm:presLayoutVars>
          <dgm:bulletEnabled val="1"/>
        </dgm:presLayoutVars>
      </dgm:prSet>
      <dgm:spPr/>
    </dgm:pt>
    <dgm:pt modelId="{F7891F87-B560-4325-BAFC-039CC10384B8}" type="pres">
      <dgm:prSet presAssocID="{DD5A22F9-6D07-4D7F-9797-C3965B88E254}" presName="sibTrans" presStyleLbl="sibTrans1D1" presStyleIdx="4" presStyleCnt="5"/>
      <dgm:spPr/>
    </dgm:pt>
    <dgm:pt modelId="{4CF7E9FF-3D00-47FA-B85E-D116842B2512}" type="pres">
      <dgm:prSet presAssocID="{DD5A22F9-6D07-4D7F-9797-C3965B88E254}" presName="connectorText" presStyleLbl="sibTrans1D1" presStyleIdx="4" presStyleCnt="5"/>
      <dgm:spPr/>
    </dgm:pt>
    <dgm:pt modelId="{A16DC9CB-396E-486C-936F-8512D39F477B}" type="pres">
      <dgm:prSet presAssocID="{A0DF2303-0530-43B7-92A8-456485D2DB0D}" presName="node" presStyleLbl="node1" presStyleIdx="5" presStyleCnt="6">
        <dgm:presLayoutVars>
          <dgm:bulletEnabled val="1"/>
        </dgm:presLayoutVars>
      </dgm:prSet>
      <dgm:spPr/>
    </dgm:pt>
  </dgm:ptLst>
  <dgm:cxnLst>
    <dgm:cxn modelId="{86FD7B0D-E9CA-4CC8-A70F-3AC2E2194FB0}" type="presOf" srcId="{5282EEFB-CE44-4BB9-8EF9-9257B7D4BB2D}" destId="{D24A9856-9C64-4CE4-96F5-2D2A6772AFE5}" srcOrd="0" destOrd="0" presId="urn:microsoft.com/office/officeart/2016/7/layout/RepeatingBendingProcessNew"/>
    <dgm:cxn modelId="{22543912-5B08-43F8-936C-47EEE61A4582}" srcId="{1DF99E25-6D8A-4183-A04F-ABEE78B80D77}" destId="{8F83CF12-E0C9-4763-8CD0-1D7A982495AF}" srcOrd="1" destOrd="0" parTransId="{F98C720A-9FC2-4F76-9B5F-DD407063398D}" sibTransId="{5282EEFB-CE44-4BB9-8EF9-9257B7D4BB2D}"/>
    <dgm:cxn modelId="{9AE63F28-01DB-499A-8EA8-9359C5D5FD3E}" type="presOf" srcId="{0FF83D6F-97AD-426E-8536-3603347D64F4}" destId="{DBC6EA5E-F095-4B34-9BA2-BB15DCD2AAA5}" srcOrd="0" destOrd="0" presId="urn:microsoft.com/office/officeart/2016/7/layout/RepeatingBendingProcessNew"/>
    <dgm:cxn modelId="{76F2D932-1F4C-4B78-8245-FE9858EB6B11}" type="presOf" srcId="{454DBE64-B523-46AC-B877-4294EE8FE160}" destId="{D5624069-77FB-4B1D-8C03-F9DFB54987B0}" srcOrd="0" destOrd="0" presId="urn:microsoft.com/office/officeart/2016/7/layout/RepeatingBendingProcessNew"/>
    <dgm:cxn modelId="{AC0E0A35-B7A3-42F1-8A1F-07A2A639FE6C}" type="presOf" srcId="{52E2AF08-5A84-43CB-90DA-4593B895AF11}" destId="{4D1375D3-D430-414B-8885-D04826AB96C5}" srcOrd="1" destOrd="0" presId="urn:microsoft.com/office/officeart/2016/7/layout/RepeatingBendingProcessNew"/>
    <dgm:cxn modelId="{2400CF39-0842-44F4-B4E2-968DD343E365}" type="presOf" srcId="{E05E1908-6261-4C16-9E89-27780F2FC0E6}" destId="{705943DB-7395-40E1-93BA-EB8676846228}" srcOrd="0" destOrd="0" presId="urn:microsoft.com/office/officeart/2016/7/layout/RepeatingBendingProcessNew"/>
    <dgm:cxn modelId="{0F8A213B-BC51-4017-9E15-5ACD0641CB55}" type="presOf" srcId="{1F917973-2C6D-43B8-A4D8-4DE0BFB3D934}" destId="{A6C8403C-1899-4C61-85BB-A2ECCA598C95}" srcOrd="0" destOrd="0" presId="urn:microsoft.com/office/officeart/2016/7/layout/RepeatingBendingProcessNew"/>
    <dgm:cxn modelId="{5203CD3B-BE0E-4F08-A8BA-C619F407C99F}" type="presOf" srcId="{8F83CF12-E0C9-4763-8CD0-1D7A982495AF}" destId="{3BC36B49-C72E-4C73-A3C8-9197CC358180}" srcOrd="0" destOrd="0" presId="urn:microsoft.com/office/officeart/2016/7/layout/RepeatingBendingProcessNew"/>
    <dgm:cxn modelId="{777E8340-2851-4BAE-9552-5302B98E18A0}" type="presOf" srcId="{A0DF2303-0530-43B7-92A8-456485D2DB0D}" destId="{A16DC9CB-396E-486C-936F-8512D39F477B}" srcOrd="0" destOrd="0" presId="urn:microsoft.com/office/officeart/2016/7/layout/RepeatingBendingProcessNew"/>
    <dgm:cxn modelId="{303B8273-D0E1-4349-8A98-5F9AEBC314A3}" type="presOf" srcId="{D69666EA-3B27-40A1-B336-22D38213140A}" destId="{521CFBE8-AFC8-4C34-825D-85FB197A31E5}" srcOrd="1" destOrd="0" presId="urn:microsoft.com/office/officeart/2016/7/layout/RepeatingBendingProcessNew"/>
    <dgm:cxn modelId="{C8F3CE56-EA85-4282-B460-623F2F7943D9}" srcId="{1DF99E25-6D8A-4183-A04F-ABEE78B80D77}" destId="{1F917973-2C6D-43B8-A4D8-4DE0BFB3D934}" srcOrd="4" destOrd="0" parTransId="{C85F9CD3-F546-4674-83DA-0643D0125755}" sibTransId="{DD5A22F9-6D07-4D7F-9797-C3965B88E254}"/>
    <dgm:cxn modelId="{824CDF91-42C4-4F2D-BDCD-500464A5172B}" type="presOf" srcId="{DD5A22F9-6D07-4D7F-9797-C3965B88E254}" destId="{4CF7E9FF-3D00-47FA-B85E-D116842B2512}" srcOrd="1" destOrd="0" presId="urn:microsoft.com/office/officeart/2016/7/layout/RepeatingBendingProcessNew"/>
    <dgm:cxn modelId="{0CABD89D-4B20-49F3-B381-A3C261FEA0BF}" srcId="{1DF99E25-6D8A-4183-A04F-ABEE78B80D77}" destId="{A0DF2303-0530-43B7-92A8-456485D2DB0D}" srcOrd="5" destOrd="0" parTransId="{2A8E6FB2-879A-4A99-BD8A-723E52966055}" sibTransId="{16B823E0-8739-4CD7-B4C9-63E96B26801F}"/>
    <dgm:cxn modelId="{0F30F59E-A454-44F2-97A8-8CF03AE8181C}" type="presOf" srcId="{A125B474-DB2F-4A6C-B82C-36E66D0F149A}" destId="{EF307289-0A5A-4E0D-A8C5-F4C100B15080}" srcOrd="0" destOrd="0" presId="urn:microsoft.com/office/officeart/2016/7/layout/RepeatingBendingProcessNew"/>
    <dgm:cxn modelId="{80969AA3-048A-4679-B35D-A676F5903C60}" srcId="{1DF99E25-6D8A-4183-A04F-ABEE78B80D77}" destId="{E05E1908-6261-4C16-9E89-27780F2FC0E6}" srcOrd="2" destOrd="0" parTransId="{C37E3152-3292-40BC-9568-595F1F31C571}" sibTransId="{52E2AF08-5A84-43CB-90DA-4593B895AF11}"/>
    <dgm:cxn modelId="{79A040A5-D71A-4C96-8DEA-CA734247A09B}" type="presOf" srcId="{A125B474-DB2F-4A6C-B82C-36E66D0F149A}" destId="{34DA9467-5059-4E9C-B7C4-0D79B29F6327}" srcOrd="1" destOrd="0" presId="urn:microsoft.com/office/officeart/2016/7/layout/RepeatingBendingProcessNew"/>
    <dgm:cxn modelId="{EEAB05AC-406F-413B-9683-E25DE675553F}" type="presOf" srcId="{1DF99E25-6D8A-4183-A04F-ABEE78B80D77}" destId="{73A48086-58A4-471C-B8BD-A34788740D5F}" srcOrd="0" destOrd="0" presId="urn:microsoft.com/office/officeart/2016/7/layout/RepeatingBendingProcessNew"/>
    <dgm:cxn modelId="{B66324BF-B03B-4F2B-8BFC-BC94E0B84170}" srcId="{1DF99E25-6D8A-4183-A04F-ABEE78B80D77}" destId="{454DBE64-B523-46AC-B877-4294EE8FE160}" srcOrd="0" destOrd="0" parTransId="{856C0E2B-1397-4176-B672-8E3C26E9EE68}" sibTransId="{D69666EA-3B27-40A1-B336-22D38213140A}"/>
    <dgm:cxn modelId="{5D887DC0-F88F-4822-ABDC-D123441721D6}" srcId="{1DF99E25-6D8A-4183-A04F-ABEE78B80D77}" destId="{0FF83D6F-97AD-426E-8536-3603347D64F4}" srcOrd="3" destOrd="0" parTransId="{7EF223A9-6E02-47B0-9897-20E1A0AB142D}" sibTransId="{A125B474-DB2F-4A6C-B82C-36E66D0F149A}"/>
    <dgm:cxn modelId="{85B35FC1-E1B4-433C-B158-B9F63B16B4ED}" type="presOf" srcId="{D69666EA-3B27-40A1-B336-22D38213140A}" destId="{DE859829-5F22-44A3-94CF-F6E7A1B8B25B}" srcOrd="0" destOrd="0" presId="urn:microsoft.com/office/officeart/2016/7/layout/RepeatingBendingProcessNew"/>
    <dgm:cxn modelId="{8672F7D1-223E-4175-BA17-DDA656579D6A}" type="presOf" srcId="{52E2AF08-5A84-43CB-90DA-4593B895AF11}" destId="{A0A10776-0BCD-42BE-9E5F-18F0BDA02923}" srcOrd="0" destOrd="0" presId="urn:microsoft.com/office/officeart/2016/7/layout/RepeatingBendingProcessNew"/>
    <dgm:cxn modelId="{CCBAB1D5-82B6-4B3E-A819-EC8AF89682DB}" type="presOf" srcId="{DD5A22F9-6D07-4D7F-9797-C3965B88E254}" destId="{F7891F87-B560-4325-BAFC-039CC10384B8}" srcOrd="0" destOrd="0" presId="urn:microsoft.com/office/officeart/2016/7/layout/RepeatingBendingProcessNew"/>
    <dgm:cxn modelId="{6BC2B6D6-F130-46CC-8D22-A61CA6A06381}" type="presOf" srcId="{5282EEFB-CE44-4BB9-8EF9-9257B7D4BB2D}" destId="{D3EFD103-3609-47C9-963E-18D80AAC6625}" srcOrd="1" destOrd="0" presId="urn:microsoft.com/office/officeart/2016/7/layout/RepeatingBendingProcessNew"/>
    <dgm:cxn modelId="{BF94A3A6-460D-4D3C-96FB-DCA37EA57664}" type="presParOf" srcId="{73A48086-58A4-471C-B8BD-A34788740D5F}" destId="{D5624069-77FB-4B1D-8C03-F9DFB54987B0}" srcOrd="0" destOrd="0" presId="urn:microsoft.com/office/officeart/2016/7/layout/RepeatingBendingProcessNew"/>
    <dgm:cxn modelId="{AD16988F-D46E-4CB2-A911-AE559B3E3ADA}" type="presParOf" srcId="{73A48086-58A4-471C-B8BD-A34788740D5F}" destId="{DE859829-5F22-44A3-94CF-F6E7A1B8B25B}" srcOrd="1" destOrd="0" presId="urn:microsoft.com/office/officeart/2016/7/layout/RepeatingBendingProcessNew"/>
    <dgm:cxn modelId="{29A9A903-CE07-498F-AB25-C3E305F035AD}" type="presParOf" srcId="{DE859829-5F22-44A3-94CF-F6E7A1B8B25B}" destId="{521CFBE8-AFC8-4C34-825D-85FB197A31E5}" srcOrd="0" destOrd="0" presId="urn:microsoft.com/office/officeart/2016/7/layout/RepeatingBendingProcessNew"/>
    <dgm:cxn modelId="{E0A7E59E-5484-4378-95DA-9A7DCC9DF1A2}" type="presParOf" srcId="{73A48086-58A4-471C-B8BD-A34788740D5F}" destId="{3BC36B49-C72E-4C73-A3C8-9197CC358180}" srcOrd="2" destOrd="0" presId="urn:microsoft.com/office/officeart/2016/7/layout/RepeatingBendingProcessNew"/>
    <dgm:cxn modelId="{84D6D0F2-9548-430A-AB3F-7C9818335984}" type="presParOf" srcId="{73A48086-58A4-471C-B8BD-A34788740D5F}" destId="{D24A9856-9C64-4CE4-96F5-2D2A6772AFE5}" srcOrd="3" destOrd="0" presId="urn:microsoft.com/office/officeart/2016/7/layout/RepeatingBendingProcessNew"/>
    <dgm:cxn modelId="{C606A92C-689A-45CB-AA97-97CB22374B30}" type="presParOf" srcId="{D24A9856-9C64-4CE4-96F5-2D2A6772AFE5}" destId="{D3EFD103-3609-47C9-963E-18D80AAC6625}" srcOrd="0" destOrd="0" presId="urn:microsoft.com/office/officeart/2016/7/layout/RepeatingBendingProcessNew"/>
    <dgm:cxn modelId="{21FF0550-BC8F-4407-852D-4D5650C0E2B3}" type="presParOf" srcId="{73A48086-58A4-471C-B8BD-A34788740D5F}" destId="{705943DB-7395-40E1-93BA-EB8676846228}" srcOrd="4" destOrd="0" presId="urn:microsoft.com/office/officeart/2016/7/layout/RepeatingBendingProcessNew"/>
    <dgm:cxn modelId="{51647E6E-F4FC-446B-A32E-BEC929B75D22}" type="presParOf" srcId="{73A48086-58A4-471C-B8BD-A34788740D5F}" destId="{A0A10776-0BCD-42BE-9E5F-18F0BDA02923}" srcOrd="5" destOrd="0" presId="urn:microsoft.com/office/officeart/2016/7/layout/RepeatingBendingProcessNew"/>
    <dgm:cxn modelId="{F948660D-246E-4AE7-9179-E2A38ADA9660}" type="presParOf" srcId="{A0A10776-0BCD-42BE-9E5F-18F0BDA02923}" destId="{4D1375D3-D430-414B-8885-D04826AB96C5}" srcOrd="0" destOrd="0" presId="urn:microsoft.com/office/officeart/2016/7/layout/RepeatingBendingProcessNew"/>
    <dgm:cxn modelId="{BFF1C808-FB35-42F2-8002-297B80E0E655}" type="presParOf" srcId="{73A48086-58A4-471C-B8BD-A34788740D5F}" destId="{DBC6EA5E-F095-4B34-9BA2-BB15DCD2AAA5}" srcOrd="6" destOrd="0" presId="urn:microsoft.com/office/officeart/2016/7/layout/RepeatingBendingProcessNew"/>
    <dgm:cxn modelId="{229210D6-0DE9-47C6-AD41-0161CF0CB346}" type="presParOf" srcId="{73A48086-58A4-471C-B8BD-A34788740D5F}" destId="{EF307289-0A5A-4E0D-A8C5-F4C100B15080}" srcOrd="7" destOrd="0" presId="urn:microsoft.com/office/officeart/2016/7/layout/RepeatingBendingProcessNew"/>
    <dgm:cxn modelId="{7AB5DECE-60A7-4361-B323-DDD0B9D5037D}" type="presParOf" srcId="{EF307289-0A5A-4E0D-A8C5-F4C100B15080}" destId="{34DA9467-5059-4E9C-B7C4-0D79B29F6327}" srcOrd="0" destOrd="0" presId="urn:microsoft.com/office/officeart/2016/7/layout/RepeatingBendingProcessNew"/>
    <dgm:cxn modelId="{7FEDCDB6-43D4-4262-88AB-4EDDD1B29844}" type="presParOf" srcId="{73A48086-58A4-471C-B8BD-A34788740D5F}" destId="{A6C8403C-1899-4C61-85BB-A2ECCA598C95}" srcOrd="8" destOrd="0" presId="urn:microsoft.com/office/officeart/2016/7/layout/RepeatingBendingProcessNew"/>
    <dgm:cxn modelId="{2E812695-E873-46F8-9FD4-E5FDF539E300}" type="presParOf" srcId="{73A48086-58A4-471C-B8BD-A34788740D5F}" destId="{F7891F87-B560-4325-BAFC-039CC10384B8}" srcOrd="9" destOrd="0" presId="urn:microsoft.com/office/officeart/2016/7/layout/RepeatingBendingProcessNew"/>
    <dgm:cxn modelId="{E0FC2467-B57F-4AA9-AF57-404BD548C9E0}" type="presParOf" srcId="{F7891F87-B560-4325-BAFC-039CC10384B8}" destId="{4CF7E9FF-3D00-47FA-B85E-D116842B2512}" srcOrd="0" destOrd="0" presId="urn:microsoft.com/office/officeart/2016/7/layout/RepeatingBendingProcessNew"/>
    <dgm:cxn modelId="{0F68981C-B7F0-4853-8489-15119A8D540D}" type="presParOf" srcId="{73A48086-58A4-471C-B8BD-A34788740D5F}" destId="{A16DC9CB-396E-486C-936F-8512D39F477B}" srcOrd="10" destOrd="0" presId="urn:microsoft.com/office/officeart/2016/7/layout/RepeatingBendingProcessNew"/>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0E7501-E176-453F-9D78-0D38D4EEED25}" type="doc">
      <dgm:prSet loTypeId="urn:microsoft.com/office/officeart/2005/8/layout/hList1" loCatId="list" qsTypeId="urn:microsoft.com/office/officeart/2005/8/quickstyle/3d3" qsCatId="3D" csTypeId="urn:microsoft.com/office/officeart/2005/8/colors/accent1_2" csCatId="accent1" phldr="1"/>
      <dgm:spPr/>
      <dgm:t>
        <a:bodyPr/>
        <a:lstStyle/>
        <a:p>
          <a:endParaRPr lang="en-US"/>
        </a:p>
      </dgm:t>
    </dgm:pt>
    <dgm:pt modelId="{530D74F8-E882-461D-8C2E-3A9D9A8ABACE}">
      <dgm:prSet custT="1"/>
      <dgm:spPr/>
      <dgm:t>
        <a:bodyPr/>
        <a:lstStyle/>
        <a:p>
          <a:r>
            <a:rPr lang="el-GR" sz="1800" u="sng" dirty="0">
              <a:latin typeface="Calibri" panose="020F0502020204030204" pitchFamily="34" charset="0"/>
              <a:cs typeface="Calibri" panose="020F0502020204030204" pitchFamily="34" charset="0"/>
            </a:rPr>
            <a:t>Κτηριακός τομέας</a:t>
          </a:r>
          <a:r>
            <a:rPr lang="el-GR" sz="1400" dirty="0"/>
            <a:t>: </a:t>
          </a:r>
          <a:endParaRPr lang="en-US" sz="1400" dirty="0"/>
        </a:p>
      </dgm:t>
    </dgm:pt>
    <dgm:pt modelId="{08482A45-5627-48F3-BF23-31AE8365ECD7}" type="parTrans" cxnId="{5C9A486B-5CB6-4F10-9547-668328760806}">
      <dgm:prSet/>
      <dgm:spPr/>
      <dgm:t>
        <a:bodyPr/>
        <a:lstStyle/>
        <a:p>
          <a:endParaRPr lang="en-US"/>
        </a:p>
      </dgm:t>
    </dgm:pt>
    <dgm:pt modelId="{850CAABC-8C39-4BE5-A1C8-298EF4FB1DC1}" type="sibTrans" cxnId="{5C9A486B-5CB6-4F10-9547-668328760806}">
      <dgm:prSet/>
      <dgm:spPr/>
      <dgm:t>
        <a:bodyPr/>
        <a:lstStyle/>
        <a:p>
          <a:endParaRPr lang="en-US"/>
        </a:p>
      </dgm:t>
    </dgm:pt>
    <dgm:pt modelId="{13D89455-AA7F-4F9D-A9DE-6F1EA4295160}">
      <dgm:prSet custT="1"/>
      <dgm:spPr/>
      <dgm:t>
        <a:bodyPr/>
        <a:lstStyle/>
        <a:p>
          <a:r>
            <a:rPr lang="el-GR" sz="1600" b="1" dirty="0">
              <a:latin typeface="Calibri" panose="020F0502020204030204" pitchFamily="34" charset="0"/>
              <a:cs typeface="Calibri" panose="020F0502020204030204" pitchFamily="34" charset="0"/>
            </a:rPr>
            <a:t>30 %</a:t>
          </a:r>
          <a:r>
            <a:rPr lang="el-GR" sz="1600" dirty="0">
              <a:latin typeface="Calibri" panose="020F0502020204030204" pitchFamily="34" charset="0"/>
              <a:cs typeface="Calibri" panose="020F0502020204030204" pitchFamily="34" charset="0"/>
            </a:rPr>
            <a:t> της παγκόσμιας ενεργειακής κατανάλωσης και </a:t>
          </a:r>
          <a:r>
            <a:rPr lang="el-GR" sz="1600" b="1" dirty="0">
              <a:latin typeface="Calibri" panose="020F0502020204030204" pitchFamily="34" charset="0"/>
              <a:cs typeface="Calibri" panose="020F0502020204030204" pitchFamily="34" charset="0"/>
            </a:rPr>
            <a:t>26 %</a:t>
          </a:r>
          <a:r>
            <a:rPr lang="el-GR" sz="1600" dirty="0">
              <a:latin typeface="Calibri" panose="020F0502020204030204" pitchFamily="34" charset="0"/>
              <a:cs typeface="Calibri" panose="020F0502020204030204" pitchFamily="34" charset="0"/>
            </a:rPr>
            <a:t> των ολικών εκπομπών  </a:t>
          </a:r>
          <a:r>
            <a:rPr lang="el-GR"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400" dirty="0">
            <a:latin typeface="Calibri" panose="020F0502020204030204" pitchFamily="34" charset="0"/>
            <a:cs typeface="Calibri" panose="020F0502020204030204" pitchFamily="34" charset="0"/>
          </a:endParaRPr>
        </a:p>
      </dgm:t>
    </dgm:pt>
    <dgm:pt modelId="{51EFA09D-A881-4FB4-BFDE-B36FB7823ADE}" type="parTrans" cxnId="{D0CD66BB-8CBD-4C6D-9679-CE13B1D1FEAF}">
      <dgm:prSet/>
      <dgm:spPr/>
      <dgm:t>
        <a:bodyPr/>
        <a:lstStyle/>
        <a:p>
          <a:endParaRPr lang="en-US"/>
        </a:p>
      </dgm:t>
    </dgm:pt>
    <dgm:pt modelId="{3217546E-A09F-4A74-8285-44303BD6CD62}" type="sibTrans" cxnId="{D0CD66BB-8CBD-4C6D-9679-CE13B1D1FEAF}">
      <dgm:prSet/>
      <dgm:spPr/>
      <dgm:t>
        <a:bodyPr/>
        <a:lstStyle/>
        <a:p>
          <a:endParaRPr lang="en-US"/>
        </a:p>
      </dgm:t>
    </dgm:pt>
    <dgm:pt modelId="{515A008E-203C-4F19-9887-A584890F1B4B}">
      <dgm:prSet custT="1"/>
      <dgm:spPr/>
      <dgm:t>
        <a:bodyPr/>
        <a:lstStyle/>
        <a:p>
          <a:r>
            <a:rPr lang="el-GR" sz="1600" dirty="0">
              <a:latin typeface="Calibri" panose="020F0502020204030204" pitchFamily="34" charset="0"/>
              <a:cs typeface="Calibri" panose="020F0502020204030204" pitchFamily="34" charset="0"/>
            </a:rPr>
            <a:t>Το </a:t>
          </a:r>
          <a:r>
            <a:rPr lang="el-GR" sz="1600" b="1" dirty="0">
              <a:latin typeface="Calibri" panose="020F0502020204030204" pitchFamily="34" charset="0"/>
              <a:cs typeface="Calibri" panose="020F0502020204030204" pitchFamily="34" charset="0"/>
            </a:rPr>
            <a:t>50 %</a:t>
          </a:r>
          <a:r>
            <a:rPr lang="el-GR" sz="1600" dirty="0">
              <a:latin typeface="Calibri" panose="020F0502020204030204" pitchFamily="34" charset="0"/>
              <a:cs typeface="Calibri" panose="020F0502020204030204" pitchFamily="34" charset="0"/>
            </a:rPr>
            <a:t> της ζήτησης </a:t>
          </a:r>
          <a:r>
            <a:rPr lang="el-GR" sz="1600" dirty="0">
              <a:latin typeface="Calibri" panose="020F0502020204030204" pitchFamily="34" charset="0"/>
              <a:cs typeface="Calibri" panose="020F0502020204030204" pitchFamily="34" charset="0"/>
              <a:sym typeface="Wingdings" panose="05000000000000000000" pitchFamily="2" charset="2"/>
            </a:rPr>
            <a:t></a:t>
          </a:r>
          <a:r>
            <a:rPr lang="el-GR" sz="1600" dirty="0">
              <a:latin typeface="Calibri" panose="020F0502020204030204" pitchFamily="34" charset="0"/>
              <a:cs typeface="Calibri" panose="020F0502020204030204" pitchFamily="34" charset="0"/>
            </a:rPr>
            <a:t> θέρμανση και ΖΝΧ</a:t>
          </a:r>
          <a:endParaRPr lang="en-US" sz="1600" dirty="0">
            <a:latin typeface="Calibri" panose="020F0502020204030204" pitchFamily="34" charset="0"/>
            <a:cs typeface="Calibri" panose="020F0502020204030204" pitchFamily="34" charset="0"/>
          </a:endParaRPr>
        </a:p>
      </dgm:t>
    </dgm:pt>
    <dgm:pt modelId="{9B6EA88B-BB13-4BD1-880B-5B9DD36F7085}" type="parTrans" cxnId="{7E3A80D3-898A-4D16-A2AF-B2A85D1EE9F2}">
      <dgm:prSet/>
      <dgm:spPr/>
      <dgm:t>
        <a:bodyPr/>
        <a:lstStyle/>
        <a:p>
          <a:endParaRPr lang="en-US"/>
        </a:p>
      </dgm:t>
    </dgm:pt>
    <dgm:pt modelId="{61FA70B8-C87C-458F-A09C-27A793458BDF}" type="sibTrans" cxnId="{7E3A80D3-898A-4D16-A2AF-B2A85D1EE9F2}">
      <dgm:prSet/>
      <dgm:spPr/>
      <dgm:t>
        <a:bodyPr/>
        <a:lstStyle/>
        <a:p>
          <a:endParaRPr lang="en-US"/>
        </a:p>
      </dgm:t>
    </dgm:pt>
    <dgm:pt modelId="{CDC2FD33-4E73-4C98-8C5A-35E05B2CB2E4}">
      <dgm:prSet custT="1"/>
      <dgm:spPr/>
      <dgm:t>
        <a:bodyPr/>
        <a:lstStyle/>
        <a:p>
          <a:r>
            <a:rPr lang="el-GR" sz="1600" dirty="0">
              <a:latin typeface="Calibri" panose="020F0502020204030204" pitchFamily="34" charset="0"/>
              <a:cs typeface="Calibri" panose="020F0502020204030204" pitchFamily="34" charset="0"/>
            </a:rPr>
            <a:t>Πρόβλεψη για αύξηση ηλεκτρικής κατανάλωσης </a:t>
          </a:r>
          <a:r>
            <a:rPr lang="el-GR" sz="1600" dirty="0">
              <a:latin typeface="Calibri" panose="020F0502020204030204" pitchFamily="34" charset="0"/>
              <a:cs typeface="Calibri" panose="020F0502020204030204" pitchFamily="34" charset="0"/>
              <a:sym typeface="Wingdings" panose="05000000000000000000" pitchFamily="2" charset="2"/>
            </a:rPr>
            <a:t></a:t>
          </a:r>
          <a:r>
            <a:rPr lang="el-GR" sz="1600" b="1" dirty="0">
              <a:latin typeface="Calibri" panose="020F0502020204030204" pitchFamily="34" charset="0"/>
              <a:cs typeface="Calibri" panose="020F0502020204030204" pitchFamily="34" charset="0"/>
            </a:rPr>
            <a:t>12.4 %</a:t>
          </a:r>
          <a:r>
            <a:rPr lang="el-GR" sz="1600" dirty="0">
              <a:latin typeface="Calibri" panose="020F0502020204030204" pitchFamily="34" charset="0"/>
              <a:cs typeface="Calibri" panose="020F0502020204030204" pitchFamily="34" charset="0"/>
            </a:rPr>
            <a:t> στην θέρμανση, </a:t>
          </a:r>
          <a:r>
            <a:rPr lang="el-GR" sz="1600" b="1" dirty="0">
              <a:latin typeface="Calibri" panose="020F0502020204030204" pitchFamily="34" charset="0"/>
              <a:cs typeface="Calibri" panose="020F0502020204030204" pitchFamily="34" charset="0"/>
            </a:rPr>
            <a:t>37 %</a:t>
          </a:r>
          <a:r>
            <a:rPr lang="el-GR" sz="1600" dirty="0">
              <a:latin typeface="Calibri" panose="020F0502020204030204" pitchFamily="34" charset="0"/>
              <a:cs typeface="Calibri" panose="020F0502020204030204" pitchFamily="34" charset="0"/>
            </a:rPr>
            <a:t> στον κλιματισμό έως το 2050 </a:t>
          </a:r>
          <a:r>
            <a:rPr lang="el-GR" sz="1400" dirty="0">
              <a:solidFill>
                <a:schemeClr val="tx2"/>
              </a:solidFill>
              <a:latin typeface="Arial" panose="020B0604020202020204" pitchFamily="34" charset="0"/>
              <a:cs typeface="Arial" panose="020B0604020202020204" pitchFamily="34" charset="0"/>
            </a:rPr>
            <a:t>[2]</a:t>
          </a:r>
          <a:endParaRPr lang="en-US" sz="1400" dirty="0">
            <a:solidFill>
              <a:schemeClr val="tx2"/>
            </a:solidFill>
            <a:latin typeface="Arial" panose="020B0604020202020204" pitchFamily="34" charset="0"/>
            <a:cs typeface="Arial" panose="020B0604020202020204" pitchFamily="34" charset="0"/>
          </a:endParaRPr>
        </a:p>
      </dgm:t>
    </dgm:pt>
    <dgm:pt modelId="{D7A830E7-6C18-4E4F-BC5D-7A4F12F3FF61}" type="parTrans" cxnId="{6968CB1D-7399-4D56-8D28-8943C8491A15}">
      <dgm:prSet/>
      <dgm:spPr/>
      <dgm:t>
        <a:bodyPr/>
        <a:lstStyle/>
        <a:p>
          <a:endParaRPr lang="en-US"/>
        </a:p>
      </dgm:t>
    </dgm:pt>
    <dgm:pt modelId="{51CC7F57-55DB-4449-9A77-8E0FA4FB1E2A}" type="sibTrans" cxnId="{6968CB1D-7399-4D56-8D28-8943C8491A15}">
      <dgm:prSet/>
      <dgm:spPr/>
      <dgm:t>
        <a:bodyPr/>
        <a:lstStyle/>
        <a:p>
          <a:endParaRPr lang="en-US"/>
        </a:p>
      </dgm:t>
    </dgm:pt>
    <dgm:pt modelId="{787B240F-6757-4881-90C9-081C2CBA08A7}">
      <dgm:prSet custT="1"/>
      <dgm:spPr/>
      <dgm:t>
        <a:bodyPr/>
        <a:lstStyle/>
        <a:p>
          <a:r>
            <a:rPr lang="el-GR" sz="1800" u="sng" dirty="0">
              <a:latin typeface="Calibri" panose="020F0502020204030204" pitchFamily="34" charset="0"/>
              <a:cs typeface="Calibri" panose="020F0502020204030204" pitchFamily="34" charset="0"/>
            </a:rPr>
            <a:t>Βήματα</a:t>
          </a:r>
          <a:r>
            <a:rPr lang="el-GR" sz="1800" dirty="0">
              <a:latin typeface="Calibri" panose="020F0502020204030204" pitchFamily="34" charset="0"/>
              <a:cs typeface="Calibri" panose="020F0502020204030204" pitchFamily="34" charset="0"/>
            </a:rPr>
            <a:t>:</a:t>
          </a:r>
          <a:endParaRPr lang="en-US" sz="1800" dirty="0">
            <a:latin typeface="Calibri" panose="020F0502020204030204" pitchFamily="34" charset="0"/>
            <a:cs typeface="Calibri" panose="020F0502020204030204" pitchFamily="34" charset="0"/>
          </a:endParaRPr>
        </a:p>
      </dgm:t>
    </dgm:pt>
    <dgm:pt modelId="{0741E779-5C9B-4DB5-8DAB-2D01574683E1}" type="parTrans" cxnId="{03EAF9D3-F935-4F1B-8646-CBAD93ED1875}">
      <dgm:prSet/>
      <dgm:spPr/>
      <dgm:t>
        <a:bodyPr/>
        <a:lstStyle/>
        <a:p>
          <a:endParaRPr lang="en-US"/>
        </a:p>
      </dgm:t>
    </dgm:pt>
    <dgm:pt modelId="{79CAD85A-16BF-4F86-B278-26F4E1904171}" type="sibTrans" cxnId="{03EAF9D3-F935-4F1B-8646-CBAD93ED1875}">
      <dgm:prSet/>
      <dgm:spPr/>
      <dgm:t>
        <a:bodyPr/>
        <a:lstStyle/>
        <a:p>
          <a:endParaRPr lang="en-US"/>
        </a:p>
      </dgm:t>
    </dgm:pt>
    <dgm:pt modelId="{9B7F5DA2-4426-4BB6-B4BA-10526BDD6ECD}">
      <dgm:prSet custT="1"/>
      <dgm:spPr/>
      <dgm:t>
        <a:bodyPr/>
        <a:lstStyle/>
        <a:p>
          <a:r>
            <a:rPr lang="el-GR" sz="1600" b="0" dirty="0">
              <a:latin typeface="Calibri" panose="020F0502020204030204" pitchFamily="34" charset="0"/>
              <a:cs typeface="Calibri" panose="020F0502020204030204" pitchFamily="34" charset="0"/>
            </a:rPr>
            <a:t>Στόχος για </a:t>
          </a:r>
          <a:r>
            <a:rPr lang="el-GR" sz="1600" b="1" dirty="0">
              <a:latin typeface="Calibri" panose="020F0502020204030204" pitchFamily="34" charset="0"/>
              <a:cs typeface="Calibri" panose="020F0502020204030204" pitchFamily="34" charset="0"/>
            </a:rPr>
            <a:t>35% </a:t>
          </a:r>
          <a:r>
            <a:rPr lang="el-GR" sz="1600" b="0" dirty="0">
              <a:latin typeface="Calibri" panose="020F0502020204030204" pitchFamily="34" charset="0"/>
              <a:cs typeface="Calibri" panose="020F0502020204030204" pitchFamily="34" charset="0"/>
            </a:rPr>
            <a:t>μ</a:t>
          </a:r>
          <a:r>
            <a:rPr lang="el-GR" sz="1600" dirty="0">
              <a:latin typeface="Calibri" panose="020F0502020204030204" pitchFamily="34" charset="0"/>
              <a:cs typeface="Calibri" panose="020F0502020204030204" pitchFamily="34" charset="0"/>
            </a:rPr>
            <a:t>είωση εκπομπών </a:t>
          </a:r>
          <a:r>
            <a:rPr lang="en-US" sz="16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a:t>
          </a:r>
          <a:r>
            <a:rPr lang="el-GR" sz="1600" baseline="-25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l-GR" sz="16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1600" dirty="0">
              <a:latin typeface="Calibri" panose="020F0502020204030204" pitchFamily="34" charset="0"/>
              <a:cs typeface="Calibri" panose="020F0502020204030204" pitchFamily="34" charset="0"/>
            </a:rPr>
            <a:t>του ενεργειακού τομέα σε σχέση με το 2022 έως το </a:t>
          </a:r>
          <a:r>
            <a:rPr lang="el-GR" sz="16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2030 </a:t>
          </a:r>
          <a:r>
            <a:rPr lang="el-GR" sz="14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a:t>
          </a:r>
          <a:endParaRPr lang="en-US" sz="14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BB3C530F-266E-4A69-8AD3-1DD5DE47647B}" type="sibTrans" cxnId="{362FB3BB-21FF-458B-B394-6575B4AAA951}">
      <dgm:prSet/>
      <dgm:spPr/>
      <dgm:t>
        <a:bodyPr/>
        <a:lstStyle/>
        <a:p>
          <a:endParaRPr lang="en-US"/>
        </a:p>
      </dgm:t>
    </dgm:pt>
    <dgm:pt modelId="{C05CD155-8407-438C-95F0-38BA01E0FC9D}" type="parTrans" cxnId="{362FB3BB-21FF-458B-B394-6575B4AAA951}">
      <dgm:prSet/>
      <dgm:spPr/>
      <dgm:t>
        <a:bodyPr/>
        <a:lstStyle/>
        <a:p>
          <a:endParaRPr lang="en-US"/>
        </a:p>
      </dgm:t>
    </dgm:pt>
    <dgm:pt modelId="{1944121B-9237-468A-8988-4EACFD54EBE6}">
      <dgm:prSet custT="1"/>
      <dgm:spPr/>
      <dgm:t>
        <a:bodyPr/>
        <a:lstStyle/>
        <a:p>
          <a:r>
            <a:rPr lang="el-GR" sz="1600" dirty="0">
              <a:latin typeface="Calibri" panose="020F0502020204030204" pitchFamily="34" charset="0"/>
              <a:cs typeface="Calibri" panose="020F0502020204030204" pitchFamily="34" charset="0"/>
            </a:rPr>
            <a:t>Με επενδύσεις σε </a:t>
          </a:r>
          <a:r>
            <a:rPr lang="el-GR" sz="16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Α.Π.Ε </a:t>
          </a:r>
          <a:r>
            <a:rPr lang="el-GR" sz="1600" dirty="0">
              <a:latin typeface="Calibri" panose="020F0502020204030204" pitchFamily="34" charset="0"/>
              <a:cs typeface="Calibri" panose="020F0502020204030204" pitchFamily="34" charset="0"/>
            </a:rPr>
            <a:t>που για το </a:t>
          </a:r>
          <a:r>
            <a:rPr lang="el-GR" sz="16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2023 </a:t>
          </a:r>
          <a:r>
            <a:rPr lang="el-GR" sz="1600" dirty="0">
              <a:latin typeface="Calibri" panose="020F0502020204030204" pitchFamily="34" charset="0"/>
              <a:cs typeface="Calibri" panose="020F0502020204030204" pitchFamily="34" charset="0"/>
            </a:rPr>
            <a:t>είχαν αύξηση </a:t>
          </a:r>
          <a:r>
            <a:rPr lang="el-GR" sz="1600" b="1" dirty="0">
              <a:latin typeface="Calibri" panose="020F0502020204030204" pitchFamily="34" charset="0"/>
              <a:cs typeface="Calibri" panose="020F0502020204030204" pitchFamily="34" charset="0"/>
            </a:rPr>
            <a:t>40 %</a:t>
          </a:r>
          <a:r>
            <a:rPr lang="el-GR" sz="1600" dirty="0">
              <a:latin typeface="Calibri" panose="020F0502020204030204" pitchFamily="34" charset="0"/>
              <a:cs typeface="Calibri" panose="020F0502020204030204" pitchFamily="34" charset="0"/>
            </a:rPr>
            <a:t> από το 2020</a:t>
          </a:r>
          <a:endParaRPr lang="en-US" sz="1600" dirty="0">
            <a:latin typeface="Calibri" panose="020F0502020204030204" pitchFamily="34" charset="0"/>
            <a:cs typeface="Calibri" panose="020F0502020204030204" pitchFamily="34" charset="0"/>
          </a:endParaRPr>
        </a:p>
      </dgm:t>
    </dgm:pt>
    <dgm:pt modelId="{EAB1164F-B74F-4A01-90C0-D8AD199DB4FF}" type="parTrans" cxnId="{A6A40689-61FC-4151-8198-9C9429E05AC9}">
      <dgm:prSet/>
      <dgm:spPr/>
      <dgm:t>
        <a:bodyPr/>
        <a:lstStyle/>
        <a:p>
          <a:endParaRPr lang="el-GR"/>
        </a:p>
      </dgm:t>
    </dgm:pt>
    <dgm:pt modelId="{FDBEC9F5-E3C1-4B2E-A986-AD0BFADF2D0E}" type="sibTrans" cxnId="{A6A40689-61FC-4151-8198-9C9429E05AC9}">
      <dgm:prSet/>
      <dgm:spPr/>
      <dgm:t>
        <a:bodyPr/>
        <a:lstStyle/>
        <a:p>
          <a:endParaRPr lang="el-GR"/>
        </a:p>
      </dgm:t>
    </dgm:pt>
    <dgm:pt modelId="{BE44EAFC-D21D-47CC-921C-FBFCECC01190}">
      <dgm:prSet custT="1"/>
      <dgm:spPr/>
      <dgm:t>
        <a:bodyPr/>
        <a:lstStyle/>
        <a:p>
          <a:endParaRPr lang="en-US" sz="1600" dirty="0">
            <a:latin typeface="Calibri" panose="020F0502020204030204" pitchFamily="34" charset="0"/>
            <a:cs typeface="Calibri" panose="020F0502020204030204" pitchFamily="34" charset="0"/>
          </a:endParaRPr>
        </a:p>
      </dgm:t>
    </dgm:pt>
    <dgm:pt modelId="{F6D3482A-31B1-49C4-8CFC-FA459376EE9F}" type="parTrans" cxnId="{CAB8FC86-930E-48A5-87C3-2D2F71AA0432}">
      <dgm:prSet/>
      <dgm:spPr/>
      <dgm:t>
        <a:bodyPr/>
        <a:lstStyle/>
        <a:p>
          <a:endParaRPr lang="el-GR"/>
        </a:p>
      </dgm:t>
    </dgm:pt>
    <dgm:pt modelId="{E76737E7-3FB6-4694-8F01-C8E4A6FFA07D}" type="sibTrans" cxnId="{CAB8FC86-930E-48A5-87C3-2D2F71AA0432}">
      <dgm:prSet/>
      <dgm:spPr/>
      <dgm:t>
        <a:bodyPr/>
        <a:lstStyle/>
        <a:p>
          <a:endParaRPr lang="el-GR"/>
        </a:p>
      </dgm:t>
    </dgm:pt>
    <dgm:pt modelId="{29C2B413-186D-4E4C-AD3F-8C126E5DCDDF}">
      <dgm:prSet custT="1"/>
      <dgm:spPr/>
      <dgm:t>
        <a:bodyPr/>
        <a:lstStyle/>
        <a:p>
          <a:endParaRPr lang="en-US" sz="1600" dirty="0">
            <a:latin typeface="Calibri" panose="020F0502020204030204" pitchFamily="34" charset="0"/>
            <a:cs typeface="Calibri" panose="020F0502020204030204" pitchFamily="34" charset="0"/>
          </a:endParaRPr>
        </a:p>
      </dgm:t>
    </dgm:pt>
    <dgm:pt modelId="{84C95597-A3EF-4DED-894D-C3FB0CC3A8CC}" type="parTrans" cxnId="{C3D42342-C3FC-4661-8970-BAAF4114D15F}">
      <dgm:prSet/>
      <dgm:spPr/>
      <dgm:t>
        <a:bodyPr/>
        <a:lstStyle/>
        <a:p>
          <a:endParaRPr lang="el-GR"/>
        </a:p>
      </dgm:t>
    </dgm:pt>
    <dgm:pt modelId="{AE8C83D2-9073-4880-A347-723296E478AE}" type="sibTrans" cxnId="{C3D42342-C3FC-4661-8970-BAAF4114D15F}">
      <dgm:prSet/>
      <dgm:spPr/>
      <dgm:t>
        <a:bodyPr/>
        <a:lstStyle/>
        <a:p>
          <a:endParaRPr lang="el-GR"/>
        </a:p>
      </dgm:t>
    </dgm:pt>
    <dgm:pt modelId="{21847CAE-57F7-457F-8E22-086C46BD23DE}">
      <dgm:prSet custT="1"/>
      <dgm:spPr/>
      <dgm:t>
        <a:bodyPr/>
        <a:lstStyle/>
        <a:p>
          <a:endParaRPr lang="en-US" sz="16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dgm:t>
    </dgm:pt>
    <dgm:pt modelId="{DE7A7EBE-88C4-494B-89FB-190E0644FD96}" type="parTrans" cxnId="{329D4C6A-30BB-4E95-88F3-2C8A0809FBB7}">
      <dgm:prSet/>
      <dgm:spPr/>
      <dgm:t>
        <a:bodyPr/>
        <a:lstStyle/>
        <a:p>
          <a:endParaRPr lang="el-GR"/>
        </a:p>
      </dgm:t>
    </dgm:pt>
    <dgm:pt modelId="{50E65574-7EFF-4937-BCD6-6EA3DD226455}" type="sibTrans" cxnId="{329D4C6A-30BB-4E95-88F3-2C8A0809FBB7}">
      <dgm:prSet/>
      <dgm:spPr/>
      <dgm:t>
        <a:bodyPr/>
        <a:lstStyle/>
        <a:p>
          <a:endParaRPr lang="el-GR"/>
        </a:p>
      </dgm:t>
    </dgm:pt>
    <dgm:pt modelId="{7B249543-5210-4EDA-94C7-3DA6BB2F5BBF}" type="pres">
      <dgm:prSet presAssocID="{9E0E7501-E176-453F-9D78-0D38D4EEED25}" presName="Name0" presStyleCnt="0">
        <dgm:presLayoutVars>
          <dgm:dir/>
          <dgm:animLvl val="lvl"/>
          <dgm:resizeHandles val="exact"/>
        </dgm:presLayoutVars>
      </dgm:prSet>
      <dgm:spPr/>
    </dgm:pt>
    <dgm:pt modelId="{895CF148-7450-4ABD-ACA8-2A1DB6FADB64}" type="pres">
      <dgm:prSet presAssocID="{530D74F8-E882-461D-8C2E-3A9D9A8ABACE}" presName="composite" presStyleCnt="0"/>
      <dgm:spPr/>
    </dgm:pt>
    <dgm:pt modelId="{AA2DCB15-8F2D-468A-9684-20B052E19642}" type="pres">
      <dgm:prSet presAssocID="{530D74F8-E882-461D-8C2E-3A9D9A8ABACE}" presName="parTx" presStyleLbl="alignNode1" presStyleIdx="0" presStyleCnt="2">
        <dgm:presLayoutVars>
          <dgm:chMax val="0"/>
          <dgm:chPref val="0"/>
          <dgm:bulletEnabled val="1"/>
        </dgm:presLayoutVars>
      </dgm:prSet>
      <dgm:spPr/>
    </dgm:pt>
    <dgm:pt modelId="{0C079C9B-21C0-4366-964F-ABDA1707FBB1}" type="pres">
      <dgm:prSet presAssocID="{530D74F8-E882-461D-8C2E-3A9D9A8ABACE}" presName="desTx" presStyleLbl="alignAccFollowNode1" presStyleIdx="0" presStyleCnt="2" custScaleY="100000">
        <dgm:presLayoutVars>
          <dgm:bulletEnabled val="1"/>
        </dgm:presLayoutVars>
      </dgm:prSet>
      <dgm:spPr/>
    </dgm:pt>
    <dgm:pt modelId="{0A4C88F8-14CE-4851-991C-C3B2A7103F5B}" type="pres">
      <dgm:prSet presAssocID="{850CAABC-8C39-4BE5-A1C8-298EF4FB1DC1}" presName="space" presStyleCnt="0"/>
      <dgm:spPr/>
    </dgm:pt>
    <dgm:pt modelId="{0F85F2CE-A427-41B0-9990-10C09E0B4AD8}" type="pres">
      <dgm:prSet presAssocID="{787B240F-6757-4881-90C9-081C2CBA08A7}" presName="composite" presStyleCnt="0"/>
      <dgm:spPr/>
    </dgm:pt>
    <dgm:pt modelId="{76E3B71E-EAC8-4C0D-B7E1-9E22FEE7439C}" type="pres">
      <dgm:prSet presAssocID="{787B240F-6757-4881-90C9-081C2CBA08A7}" presName="parTx" presStyleLbl="alignNode1" presStyleIdx="1" presStyleCnt="2">
        <dgm:presLayoutVars>
          <dgm:chMax val="0"/>
          <dgm:chPref val="0"/>
          <dgm:bulletEnabled val="1"/>
        </dgm:presLayoutVars>
      </dgm:prSet>
      <dgm:spPr/>
    </dgm:pt>
    <dgm:pt modelId="{48A3F0B4-45F0-4CC6-88CC-06974B118BB0}" type="pres">
      <dgm:prSet presAssocID="{787B240F-6757-4881-90C9-081C2CBA08A7}" presName="desTx" presStyleLbl="alignAccFollowNode1" presStyleIdx="1" presStyleCnt="2" custScaleX="100426" custLinFactNeighborX="1255" custLinFactNeighborY="-915">
        <dgm:presLayoutVars>
          <dgm:bulletEnabled val="1"/>
        </dgm:presLayoutVars>
      </dgm:prSet>
      <dgm:spPr/>
    </dgm:pt>
  </dgm:ptLst>
  <dgm:cxnLst>
    <dgm:cxn modelId="{DC871A01-C12B-48D9-96E0-5925B1CA2A8A}" type="presOf" srcId="{29C2B413-186D-4E4C-AD3F-8C126E5DCDDF}" destId="{0C079C9B-21C0-4366-964F-ABDA1707FBB1}" srcOrd="0" destOrd="3" presId="urn:microsoft.com/office/officeart/2005/8/layout/hList1"/>
    <dgm:cxn modelId="{DD84830E-B32B-4463-B8BA-5318BB4BDA53}" type="presOf" srcId="{21847CAE-57F7-457F-8E22-086C46BD23DE}" destId="{48A3F0B4-45F0-4CC6-88CC-06974B118BB0}" srcOrd="0" destOrd="1" presId="urn:microsoft.com/office/officeart/2005/8/layout/hList1"/>
    <dgm:cxn modelId="{60EB7810-EBA5-411F-B4B5-B7D7148F2A1A}" type="presOf" srcId="{1944121B-9237-468A-8988-4EACFD54EBE6}" destId="{48A3F0B4-45F0-4CC6-88CC-06974B118BB0}" srcOrd="0" destOrd="2" presId="urn:microsoft.com/office/officeart/2005/8/layout/hList1"/>
    <dgm:cxn modelId="{4A30D619-D1B7-4565-AF76-92864F97E45A}" type="presOf" srcId="{9E0E7501-E176-453F-9D78-0D38D4EEED25}" destId="{7B249543-5210-4EDA-94C7-3DA6BB2F5BBF}" srcOrd="0" destOrd="0" presId="urn:microsoft.com/office/officeart/2005/8/layout/hList1"/>
    <dgm:cxn modelId="{6968CB1D-7399-4D56-8D28-8943C8491A15}" srcId="{530D74F8-E882-461D-8C2E-3A9D9A8ABACE}" destId="{CDC2FD33-4E73-4C98-8C5A-35E05B2CB2E4}" srcOrd="4" destOrd="0" parTransId="{D7A830E7-6C18-4E4F-BC5D-7A4F12F3FF61}" sibTransId="{51CC7F57-55DB-4449-9A77-8E0FA4FB1E2A}"/>
    <dgm:cxn modelId="{C3D42342-C3FC-4661-8970-BAAF4114D15F}" srcId="{530D74F8-E882-461D-8C2E-3A9D9A8ABACE}" destId="{29C2B413-186D-4E4C-AD3F-8C126E5DCDDF}" srcOrd="3" destOrd="0" parTransId="{84C95597-A3EF-4DED-894D-C3FB0CC3A8CC}" sibTransId="{AE8C83D2-9073-4880-A347-723296E478AE}"/>
    <dgm:cxn modelId="{014A8849-F608-49BC-B6D6-1A3993F6DD1F}" type="presOf" srcId="{787B240F-6757-4881-90C9-081C2CBA08A7}" destId="{76E3B71E-EAC8-4C0D-B7E1-9E22FEE7439C}" srcOrd="0" destOrd="0" presId="urn:microsoft.com/office/officeart/2005/8/layout/hList1"/>
    <dgm:cxn modelId="{329D4C6A-30BB-4E95-88F3-2C8A0809FBB7}" srcId="{787B240F-6757-4881-90C9-081C2CBA08A7}" destId="{21847CAE-57F7-457F-8E22-086C46BD23DE}" srcOrd="1" destOrd="0" parTransId="{DE7A7EBE-88C4-494B-89FB-190E0644FD96}" sibTransId="{50E65574-7EFF-4937-BCD6-6EA3DD226455}"/>
    <dgm:cxn modelId="{5C9A486B-5CB6-4F10-9547-668328760806}" srcId="{9E0E7501-E176-453F-9D78-0D38D4EEED25}" destId="{530D74F8-E882-461D-8C2E-3A9D9A8ABACE}" srcOrd="0" destOrd="0" parTransId="{08482A45-5627-48F3-BF23-31AE8365ECD7}" sibTransId="{850CAABC-8C39-4BE5-A1C8-298EF4FB1DC1}"/>
    <dgm:cxn modelId="{CAB8FC86-930E-48A5-87C3-2D2F71AA0432}" srcId="{530D74F8-E882-461D-8C2E-3A9D9A8ABACE}" destId="{BE44EAFC-D21D-47CC-921C-FBFCECC01190}" srcOrd="1" destOrd="0" parTransId="{F6D3482A-31B1-49C4-8CFC-FA459376EE9F}" sibTransId="{E76737E7-3FB6-4694-8F01-C8E4A6FFA07D}"/>
    <dgm:cxn modelId="{A6A40689-61FC-4151-8198-9C9429E05AC9}" srcId="{787B240F-6757-4881-90C9-081C2CBA08A7}" destId="{1944121B-9237-468A-8988-4EACFD54EBE6}" srcOrd="2" destOrd="0" parTransId="{EAB1164F-B74F-4A01-90C0-D8AD199DB4FF}" sibTransId="{FDBEC9F5-E3C1-4B2E-A986-AD0BFADF2D0E}"/>
    <dgm:cxn modelId="{5CBA7291-EA8E-4FA5-AA26-E8C0FC1C77E7}" type="presOf" srcId="{530D74F8-E882-461D-8C2E-3A9D9A8ABACE}" destId="{AA2DCB15-8F2D-468A-9684-20B052E19642}" srcOrd="0" destOrd="0" presId="urn:microsoft.com/office/officeart/2005/8/layout/hList1"/>
    <dgm:cxn modelId="{8800FB9E-E237-4611-A2C2-0478BAE62DDB}" type="presOf" srcId="{9B7F5DA2-4426-4BB6-B4BA-10526BDD6ECD}" destId="{48A3F0B4-45F0-4CC6-88CC-06974B118BB0}" srcOrd="0" destOrd="0" presId="urn:microsoft.com/office/officeart/2005/8/layout/hList1"/>
    <dgm:cxn modelId="{FE63F2A9-0171-44E9-B27C-FD5BBB0BBA73}" type="presOf" srcId="{515A008E-203C-4F19-9887-A584890F1B4B}" destId="{0C079C9B-21C0-4366-964F-ABDA1707FBB1}" srcOrd="0" destOrd="2" presId="urn:microsoft.com/office/officeart/2005/8/layout/hList1"/>
    <dgm:cxn modelId="{C8EB50B7-C428-4338-9E20-91857187D508}" type="presOf" srcId="{13D89455-AA7F-4F9D-A9DE-6F1EA4295160}" destId="{0C079C9B-21C0-4366-964F-ABDA1707FBB1}" srcOrd="0" destOrd="0" presId="urn:microsoft.com/office/officeart/2005/8/layout/hList1"/>
    <dgm:cxn modelId="{D0CD66BB-8CBD-4C6D-9679-CE13B1D1FEAF}" srcId="{530D74F8-E882-461D-8C2E-3A9D9A8ABACE}" destId="{13D89455-AA7F-4F9D-A9DE-6F1EA4295160}" srcOrd="0" destOrd="0" parTransId="{51EFA09D-A881-4FB4-BFDE-B36FB7823ADE}" sibTransId="{3217546E-A09F-4A74-8285-44303BD6CD62}"/>
    <dgm:cxn modelId="{362FB3BB-21FF-458B-B394-6575B4AAA951}" srcId="{787B240F-6757-4881-90C9-081C2CBA08A7}" destId="{9B7F5DA2-4426-4BB6-B4BA-10526BDD6ECD}" srcOrd="0" destOrd="0" parTransId="{C05CD155-8407-438C-95F0-38BA01E0FC9D}" sibTransId="{BB3C530F-266E-4A69-8AD3-1DD5DE47647B}"/>
    <dgm:cxn modelId="{7E3A80D3-898A-4D16-A2AF-B2A85D1EE9F2}" srcId="{530D74F8-E882-461D-8C2E-3A9D9A8ABACE}" destId="{515A008E-203C-4F19-9887-A584890F1B4B}" srcOrd="2" destOrd="0" parTransId="{9B6EA88B-BB13-4BD1-880B-5B9DD36F7085}" sibTransId="{61FA70B8-C87C-458F-A09C-27A793458BDF}"/>
    <dgm:cxn modelId="{03EAF9D3-F935-4F1B-8646-CBAD93ED1875}" srcId="{9E0E7501-E176-453F-9D78-0D38D4EEED25}" destId="{787B240F-6757-4881-90C9-081C2CBA08A7}" srcOrd="1" destOrd="0" parTransId="{0741E779-5C9B-4DB5-8DAB-2D01574683E1}" sibTransId="{79CAD85A-16BF-4F86-B278-26F4E1904171}"/>
    <dgm:cxn modelId="{C7BE6FE8-88F7-4FC2-B120-D85E2256088A}" type="presOf" srcId="{CDC2FD33-4E73-4C98-8C5A-35E05B2CB2E4}" destId="{0C079C9B-21C0-4366-964F-ABDA1707FBB1}" srcOrd="0" destOrd="4" presId="urn:microsoft.com/office/officeart/2005/8/layout/hList1"/>
    <dgm:cxn modelId="{5570E9FC-4CD8-42EA-9DB7-E45E3C36078B}" type="presOf" srcId="{BE44EAFC-D21D-47CC-921C-FBFCECC01190}" destId="{0C079C9B-21C0-4366-964F-ABDA1707FBB1}" srcOrd="0" destOrd="1" presId="urn:microsoft.com/office/officeart/2005/8/layout/hList1"/>
    <dgm:cxn modelId="{F3176961-59C3-45A8-8425-A8CF9F4A6DD8}" type="presParOf" srcId="{7B249543-5210-4EDA-94C7-3DA6BB2F5BBF}" destId="{895CF148-7450-4ABD-ACA8-2A1DB6FADB64}" srcOrd="0" destOrd="0" presId="urn:microsoft.com/office/officeart/2005/8/layout/hList1"/>
    <dgm:cxn modelId="{BF28DEBC-CC8B-45A2-8EBF-98796C6384DD}" type="presParOf" srcId="{895CF148-7450-4ABD-ACA8-2A1DB6FADB64}" destId="{AA2DCB15-8F2D-468A-9684-20B052E19642}" srcOrd="0" destOrd="0" presId="urn:microsoft.com/office/officeart/2005/8/layout/hList1"/>
    <dgm:cxn modelId="{D80F24D7-D24B-4870-A847-47EF5B384D8F}" type="presParOf" srcId="{895CF148-7450-4ABD-ACA8-2A1DB6FADB64}" destId="{0C079C9B-21C0-4366-964F-ABDA1707FBB1}" srcOrd="1" destOrd="0" presId="urn:microsoft.com/office/officeart/2005/8/layout/hList1"/>
    <dgm:cxn modelId="{AF7030E9-8B89-44ED-9CBF-D2E69A005EA3}" type="presParOf" srcId="{7B249543-5210-4EDA-94C7-3DA6BB2F5BBF}" destId="{0A4C88F8-14CE-4851-991C-C3B2A7103F5B}" srcOrd="1" destOrd="0" presId="urn:microsoft.com/office/officeart/2005/8/layout/hList1"/>
    <dgm:cxn modelId="{F6DF8B82-61D1-48F7-81EC-F773D70481F7}" type="presParOf" srcId="{7B249543-5210-4EDA-94C7-3DA6BB2F5BBF}" destId="{0F85F2CE-A427-41B0-9990-10C09E0B4AD8}" srcOrd="2" destOrd="0" presId="urn:microsoft.com/office/officeart/2005/8/layout/hList1"/>
    <dgm:cxn modelId="{519876C9-3BF0-4DC7-93BC-90166665BC3A}" type="presParOf" srcId="{0F85F2CE-A427-41B0-9990-10C09E0B4AD8}" destId="{76E3B71E-EAC8-4C0D-B7E1-9E22FEE7439C}" srcOrd="0" destOrd="0" presId="urn:microsoft.com/office/officeart/2005/8/layout/hList1"/>
    <dgm:cxn modelId="{D37F4D99-262C-48D7-B82F-7893A80E9BC3}" type="presParOf" srcId="{0F85F2CE-A427-41B0-9990-10C09E0B4AD8}" destId="{48A3F0B4-45F0-4CC6-88CC-06974B118BB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F99E25-6D8A-4183-A04F-ABEE78B80D77}" type="doc">
      <dgm:prSet loTypeId="urn:microsoft.com/office/officeart/2016/7/layout/RepeatingBendingProcessNew" loCatId="process" qsTypeId="urn:microsoft.com/office/officeart/2005/8/quickstyle/simple2" qsCatId="simple" csTypeId="urn:microsoft.com/office/officeart/2005/8/colors/accent0_3" csCatId="mainScheme" phldr="1"/>
      <dgm:spPr/>
      <dgm:t>
        <a:bodyPr/>
        <a:lstStyle/>
        <a:p>
          <a:endParaRPr lang="en-US"/>
        </a:p>
      </dgm:t>
    </dgm:pt>
    <dgm:pt modelId="{454DBE64-B523-46AC-B877-4294EE8FE160}">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1. </a:t>
          </a:r>
          <a:r>
            <a:rPr lang="el-GR" b="1" dirty="0">
              <a:solidFill>
                <a:schemeClr val="bg1"/>
              </a:solidFill>
              <a:effectLst>
                <a:outerShdw blurRad="38100" dist="38100" dir="2700000" algn="tl">
                  <a:srgbClr val="000000">
                    <a:alpha val="43137"/>
                  </a:srgbClr>
                </a:outerShdw>
              </a:effectLst>
            </a:rPr>
            <a:t>ΕΙΣΑΓΩΓΗ</a:t>
          </a:r>
          <a:endParaRPr lang="en-US" dirty="0">
            <a:solidFill>
              <a:schemeClr val="bg1"/>
            </a:solidFill>
            <a:effectLst>
              <a:outerShdw blurRad="38100" dist="38100" dir="2700000" algn="tl">
                <a:srgbClr val="000000">
                  <a:alpha val="43137"/>
                </a:srgbClr>
              </a:outerShdw>
            </a:effectLst>
          </a:endParaRPr>
        </a:p>
      </dgm:t>
    </dgm:pt>
    <dgm:pt modelId="{856C0E2B-1397-4176-B672-8E3C26E9EE68}" type="parTrans" cxnId="{B66324BF-B03B-4F2B-8BFC-BC94E0B84170}">
      <dgm:prSet/>
      <dgm:spPr/>
      <dgm:t>
        <a:bodyPr/>
        <a:lstStyle/>
        <a:p>
          <a:endParaRPr lang="en-US"/>
        </a:p>
      </dgm:t>
    </dgm:pt>
    <dgm:pt modelId="{D69666EA-3B27-40A1-B336-22D38213140A}" type="sibTrans" cxnId="{B66324BF-B03B-4F2B-8BFC-BC94E0B84170}">
      <dgm:prSet/>
      <dgm:spPr/>
      <dgm:t>
        <a:bodyPr/>
        <a:lstStyle/>
        <a:p>
          <a:endParaRPr lang="en-US"/>
        </a:p>
      </dgm:t>
    </dgm:pt>
    <dgm:pt modelId="{8F83CF12-E0C9-4763-8CD0-1D7A982495AF}">
      <dgm:prSet/>
      <dgm:spPr>
        <a:solidFill>
          <a:srgbClr val="FFC000"/>
        </a:solidFill>
      </dgm:spPr>
      <dgm:t>
        <a:bodyPr/>
        <a:lstStyle/>
        <a:p>
          <a:r>
            <a:rPr lang="en-US" b="1" dirty="0">
              <a:solidFill>
                <a:schemeClr val="tx1"/>
              </a:solidFill>
              <a:effectLst>
                <a:outerShdw blurRad="38100" dist="38100" dir="2700000" algn="tl">
                  <a:srgbClr val="000000">
                    <a:alpha val="43137"/>
                  </a:srgbClr>
                </a:outerShdw>
              </a:effectLst>
            </a:rPr>
            <a:t>2. </a:t>
          </a:r>
          <a:r>
            <a:rPr lang="el-GR" b="1" dirty="0">
              <a:solidFill>
                <a:schemeClr val="tx1"/>
              </a:solidFill>
              <a:effectLst>
                <a:outerShdw blurRad="38100" dist="38100" dir="2700000" algn="tl">
                  <a:srgbClr val="000000">
                    <a:alpha val="43137"/>
                  </a:srgbClr>
                </a:outerShdw>
              </a:effectLst>
            </a:rPr>
            <a:t>ΜΕΘΟΔΟΣ</a:t>
          </a:r>
          <a:endParaRPr lang="en-US" dirty="0">
            <a:solidFill>
              <a:schemeClr val="tx1"/>
            </a:solidFill>
            <a:effectLst>
              <a:outerShdw blurRad="38100" dist="38100" dir="2700000" algn="tl">
                <a:srgbClr val="000000">
                  <a:alpha val="43137"/>
                </a:srgbClr>
              </a:outerShdw>
            </a:effectLst>
          </a:endParaRPr>
        </a:p>
      </dgm:t>
    </dgm:pt>
    <dgm:pt modelId="{F98C720A-9FC2-4F76-9B5F-DD407063398D}" type="parTrans" cxnId="{22543912-5B08-43F8-936C-47EEE61A4582}">
      <dgm:prSet/>
      <dgm:spPr/>
      <dgm:t>
        <a:bodyPr/>
        <a:lstStyle/>
        <a:p>
          <a:endParaRPr lang="en-US"/>
        </a:p>
      </dgm:t>
    </dgm:pt>
    <dgm:pt modelId="{5282EEFB-CE44-4BB9-8EF9-9257B7D4BB2D}" type="sibTrans" cxnId="{22543912-5B08-43F8-936C-47EEE61A4582}">
      <dgm:prSet/>
      <dgm:spPr/>
      <dgm:t>
        <a:bodyPr/>
        <a:lstStyle/>
        <a:p>
          <a:endParaRPr lang="en-US"/>
        </a:p>
      </dgm:t>
    </dgm:pt>
    <dgm:pt modelId="{E05E1908-6261-4C16-9E89-27780F2FC0E6}">
      <dgm:prSet/>
      <dgm:spPr/>
      <dgm:t>
        <a:bodyPr/>
        <a:lstStyle/>
        <a:p>
          <a:r>
            <a:rPr lang="en-US" b="1" dirty="0"/>
            <a:t>3. </a:t>
          </a:r>
          <a:r>
            <a:rPr lang="el-GR" b="1" dirty="0"/>
            <a:t>ΜΟΝΤΕΛΟΠΟΙΗΣΗ</a:t>
          </a:r>
          <a:endParaRPr lang="en-US" dirty="0"/>
        </a:p>
      </dgm:t>
    </dgm:pt>
    <dgm:pt modelId="{C37E3152-3292-40BC-9568-595F1F31C571}" type="parTrans" cxnId="{80969AA3-048A-4679-B35D-A676F5903C60}">
      <dgm:prSet/>
      <dgm:spPr/>
      <dgm:t>
        <a:bodyPr/>
        <a:lstStyle/>
        <a:p>
          <a:endParaRPr lang="en-US"/>
        </a:p>
      </dgm:t>
    </dgm:pt>
    <dgm:pt modelId="{52E2AF08-5A84-43CB-90DA-4593B895AF11}" type="sibTrans" cxnId="{80969AA3-048A-4679-B35D-A676F5903C60}">
      <dgm:prSet/>
      <dgm:spPr/>
      <dgm:t>
        <a:bodyPr/>
        <a:lstStyle/>
        <a:p>
          <a:endParaRPr lang="en-US"/>
        </a:p>
      </dgm:t>
    </dgm:pt>
    <dgm:pt modelId="{0FF83D6F-97AD-426E-8536-3603347D64F4}">
      <dgm:prSet/>
      <dgm:spPr/>
      <dgm:t>
        <a:bodyPr/>
        <a:lstStyle/>
        <a:p>
          <a:r>
            <a:rPr lang="en-US" b="1" dirty="0"/>
            <a:t>4. </a:t>
          </a:r>
          <a:r>
            <a:rPr lang="el-GR" b="1" dirty="0"/>
            <a:t>ΑΠΟΤΕΛΕΣΜΑΤΑ</a:t>
          </a:r>
          <a:endParaRPr lang="en-US" dirty="0"/>
        </a:p>
      </dgm:t>
    </dgm:pt>
    <dgm:pt modelId="{7EF223A9-6E02-47B0-9897-20E1A0AB142D}" type="parTrans" cxnId="{5D887DC0-F88F-4822-ABDC-D123441721D6}">
      <dgm:prSet/>
      <dgm:spPr/>
      <dgm:t>
        <a:bodyPr/>
        <a:lstStyle/>
        <a:p>
          <a:endParaRPr lang="en-US"/>
        </a:p>
      </dgm:t>
    </dgm:pt>
    <dgm:pt modelId="{A125B474-DB2F-4A6C-B82C-36E66D0F149A}" type="sibTrans" cxnId="{5D887DC0-F88F-4822-ABDC-D123441721D6}">
      <dgm:prSet/>
      <dgm:spPr/>
      <dgm:t>
        <a:bodyPr/>
        <a:lstStyle/>
        <a:p>
          <a:endParaRPr lang="en-US"/>
        </a:p>
      </dgm:t>
    </dgm:pt>
    <dgm:pt modelId="{1F917973-2C6D-43B8-A4D8-4DE0BFB3D934}">
      <dgm:prSet/>
      <dgm:spPr/>
      <dgm:t>
        <a:bodyPr/>
        <a:lstStyle/>
        <a:p>
          <a:r>
            <a:rPr lang="en-US" b="1" dirty="0"/>
            <a:t>5. </a:t>
          </a:r>
          <a:r>
            <a:rPr lang="el-GR" b="1" dirty="0"/>
            <a:t>ΣΥΜΠΕΡΑΣΜΑΤΑ</a:t>
          </a:r>
          <a:endParaRPr lang="en-US" dirty="0"/>
        </a:p>
      </dgm:t>
    </dgm:pt>
    <dgm:pt modelId="{C85F9CD3-F546-4674-83DA-0643D0125755}" type="parTrans" cxnId="{C8F3CE56-EA85-4282-B460-623F2F7943D9}">
      <dgm:prSet/>
      <dgm:spPr/>
      <dgm:t>
        <a:bodyPr/>
        <a:lstStyle/>
        <a:p>
          <a:endParaRPr lang="en-US"/>
        </a:p>
      </dgm:t>
    </dgm:pt>
    <dgm:pt modelId="{DD5A22F9-6D07-4D7F-9797-C3965B88E254}" type="sibTrans" cxnId="{C8F3CE56-EA85-4282-B460-623F2F7943D9}">
      <dgm:prSet/>
      <dgm:spPr/>
      <dgm:t>
        <a:bodyPr/>
        <a:lstStyle/>
        <a:p>
          <a:endParaRPr lang="en-US"/>
        </a:p>
      </dgm:t>
    </dgm:pt>
    <dgm:pt modelId="{A0DF2303-0530-43B7-92A8-456485D2DB0D}">
      <dgm:prSet/>
      <dgm:spPr/>
      <dgm:t>
        <a:bodyPr/>
        <a:lstStyle/>
        <a:p>
          <a:r>
            <a:rPr lang="en-US" b="1" dirty="0"/>
            <a:t>6. </a:t>
          </a:r>
          <a:r>
            <a:rPr lang="el-GR" b="1" dirty="0"/>
            <a:t>ΠΡΟΤΑΣΕΙΣ ΓΙΑ ΜΕΛΛΟΝΤΙΚΗ ΜΕΛΕΤΗ</a:t>
          </a:r>
          <a:endParaRPr lang="en-US" dirty="0"/>
        </a:p>
      </dgm:t>
    </dgm:pt>
    <dgm:pt modelId="{2A8E6FB2-879A-4A99-BD8A-723E52966055}" type="parTrans" cxnId="{0CABD89D-4B20-49F3-B381-A3C261FEA0BF}">
      <dgm:prSet/>
      <dgm:spPr/>
      <dgm:t>
        <a:bodyPr/>
        <a:lstStyle/>
        <a:p>
          <a:endParaRPr lang="en-US"/>
        </a:p>
      </dgm:t>
    </dgm:pt>
    <dgm:pt modelId="{16B823E0-8739-4CD7-B4C9-63E96B26801F}" type="sibTrans" cxnId="{0CABD89D-4B20-49F3-B381-A3C261FEA0BF}">
      <dgm:prSet/>
      <dgm:spPr/>
      <dgm:t>
        <a:bodyPr/>
        <a:lstStyle/>
        <a:p>
          <a:endParaRPr lang="en-US"/>
        </a:p>
      </dgm:t>
    </dgm:pt>
    <dgm:pt modelId="{73A48086-58A4-471C-B8BD-A34788740D5F}" type="pres">
      <dgm:prSet presAssocID="{1DF99E25-6D8A-4183-A04F-ABEE78B80D77}" presName="Name0" presStyleCnt="0">
        <dgm:presLayoutVars>
          <dgm:dir/>
          <dgm:resizeHandles val="exact"/>
        </dgm:presLayoutVars>
      </dgm:prSet>
      <dgm:spPr/>
    </dgm:pt>
    <dgm:pt modelId="{D5624069-77FB-4B1D-8C03-F9DFB54987B0}" type="pres">
      <dgm:prSet presAssocID="{454DBE64-B523-46AC-B877-4294EE8FE160}" presName="node" presStyleLbl="node1" presStyleIdx="0" presStyleCnt="6">
        <dgm:presLayoutVars>
          <dgm:bulletEnabled val="1"/>
        </dgm:presLayoutVars>
      </dgm:prSet>
      <dgm:spPr/>
    </dgm:pt>
    <dgm:pt modelId="{DE859829-5F22-44A3-94CF-F6E7A1B8B25B}" type="pres">
      <dgm:prSet presAssocID="{D69666EA-3B27-40A1-B336-22D38213140A}" presName="sibTrans" presStyleLbl="sibTrans1D1" presStyleIdx="0" presStyleCnt="5"/>
      <dgm:spPr/>
    </dgm:pt>
    <dgm:pt modelId="{521CFBE8-AFC8-4C34-825D-85FB197A31E5}" type="pres">
      <dgm:prSet presAssocID="{D69666EA-3B27-40A1-B336-22D38213140A}" presName="connectorText" presStyleLbl="sibTrans1D1" presStyleIdx="0" presStyleCnt="5"/>
      <dgm:spPr/>
    </dgm:pt>
    <dgm:pt modelId="{3BC36B49-C72E-4C73-A3C8-9197CC358180}" type="pres">
      <dgm:prSet presAssocID="{8F83CF12-E0C9-4763-8CD0-1D7A982495AF}" presName="node" presStyleLbl="node1" presStyleIdx="1" presStyleCnt="6">
        <dgm:presLayoutVars>
          <dgm:bulletEnabled val="1"/>
        </dgm:presLayoutVars>
      </dgm:prSet>
      <dgm:spPr/>
    </dgm:pt>
    <dgm:pt modelId="{D24A9856-9C64-4CE4-96F5-2D2A6772AFE5}" type="pres">
      <dgm:prSet presAssocID="{5282EEFB-CE44-4BB9-8EF9-9257B7D4BB2D}" presName="sibTrans" presStyleLbl="sibTrans1D1" presStyleIdx="1" presStyleCnt="5"/>
      <dgm:spPr/>
    </dgm:pt>
    <dgm:pt modelId="{D3EFD103-3609-47C9-963E-18D80AAC6625}" type="pres">
      <dgm:prSet presAssocID="{5282EEFB-CE44-4BB9-8EF9-9257B7D4BB2D}" presName="connectorText" presStyleLbl="sibTrans1D1" presStyleIdx="1" presStyleCnt="5"/>
      <dgm:spPr/>
    </dgm:pt>
    <dgm:pt modelId="{705943DB-7395-40E1-93BA-EB8676846228}" type="pres">
      <dgm:prSet presAssocID="{E05E1908-6261-4C16-9E89-27780F2FC0E6}" presName="node" presStyleLbl="node1" presStyleIdx="2" presStyleCnt="6">
        <dgm:presLayoutVars>
          <dgm:bulletEnabled val="1"/>
        </dgm:presLayoutVars>
      </dgm:prSet>
      <dgm:spPr/>
    </dgm:pt>
    <dgm:pt modelId="{A0A10776-0BCD-42BE-9E5F-18F0BDA02923}" type="pres">
      <dgm:prSet presAssocID="{52E2AF08-5A84-43CB-90DA-4593B895AF11}" presName="sibTrans" presStyleLbl="sibTrans1D1" presStyleIdx="2" presStyleCnt="5"/>
      <dgm:spPr/>
    </dgm:pt>
    <dgm:pt modelId="{4D1375D3-D430-414B-8885-D04826AB96C5}" type="pres">
      <dgm:prSet presAssocID="{52E2AF08-5A84-43CB-90DA-4593B895AF11}" presName="connectorText" presStyleLbl="sibTrans1D1" presStyleIdx="2" presStyleCnt="5"/>
      <dgm:spPr/>
    </dgm:pt>
    <dgm:pt modelId="{DBC6EA5E-F095-4B34-9BA2-BB15DCD2AAA5}" type="pres">
      <dgm:prSet presAssocID="{0FF83D6F-97AD-426E-8536-3603347D64F4}" presName="node" presStyleLbl="node1" presStyleIdx="3" presStyleCnt="6">
        <dgm:presLayoutVars>
          <dgm:bulletEnabled val="1"/>
        </dgm:presLayoutVars>
      </dgm:prSet>
      <dgm:spPr/>
    </dgm:pt>
    <dgm:pt modelId="{EF307289-0A5A-4E0D-A8C5-F4C100B15080}" type="pres">
      <dgm:prSet presAssocID="{A125B474-DB2F-4A6C-B82C-36E66D0F149A}" presName="sibTrans" presStyleLbl="sibTrans1D1" presStyleIdx="3" presStyleCnt="5"/>
      <dgm:spPr/>
    </dgm:pt>
    <dgm:pt modelId="{34DA9467-5059-4E9C-B7C4-0D79B29F6327}" type="pres">
      <dgm:prSet presAssocID="{A125B474-DB2F-4A6C-B82C-36E66D0F149A}" presName="connectorText" presStyleLbl="sibTrans1D1" presStyleIdx="3" presStyleCnt="5"/>
      <dgm:spPr/>
    </dgm:pt>
    <dgm:pt modelId="{A6C8403C-1899-4C61-85BB-A2ECCA598C95}" type="pres">
      <dgm:prSet presAssocID="{1F917973-2C6D-43B8-A4D8-4DE0BFB3D934}" presName="node" presStyleLbl="node1" presStyleIdx="4" presStyleCnt="6">
        <dgm:presLayoutVars>
          <dgm:bulletEnabled val="1"/>
        </dgm:presLayoutVars>
      </dgm:prSet>
      <dgm:spPr/>
    </dgm:pt>
    <dgm:pt modelId="{F7891F87-B560-4325-BAFC-039CC10384B8}" type="pres">
      <dgm:prSet presAssocID="{DD5A22F9-6D07-4D7F-9797-C3965B88E254}" presName="sibTrans" presStyleLbl="sibTrans1D1" presStyleIdx="4" presStyleCnt="5"/>
      <dgm:spPr/>
    </dgm:pt>
    <dgm:pt modelId="{4CF7E9FF-3D00-47FA-B85E-D116842B2512}" type="pres">
      <dgm:prSet presAssocID="{DD5A22F9-6D07-4D7F-9797-C3965B88E254}" presName="connectorText" presStyleLbl="sibTrans1D1" presStyleIdx="4" presStyleCnt="5"/>
      <dgm:spPr/>
    </dgm:pt>
    <dgm:pt modelId="{A16DC9CB-396E-486C-936F-8512D39F477B}" type="pres">
      <dgm:prSet presAssocID="{A0DF2303-0530-43B7-92A8-456485D2DB0D}" presName="node" presStyleLbl="node1" presStyleIdx="5" presStyleCnt="6">
        <dgm:presLayoutVars>
          <dgm:bulletEnabled val="1"/>
        </dgm:presLayoutVars>
      </dgm:prSet>
      <dgm:spPr/>
    </dgm:pt>
  </dgm:ptLst>
  <dgm:cxnLst>
    <dgm:cxn modelId="{86FD7B0D-E9CA-4CC8-A70F-3AC2E2194FB0}" type="presOf" srcId="{5282EEFB-CE44-4BB9-8EF9-9257B7D4BB2D}" destId="{D24A9856-9C64-4CE4-96F5-2D2A6772AFE5}" srcOrd="0" destOrd="0" presId="urn:microsoft.com/office/officeart/2016/7/layout/RepeatingBendingProcessNew"/>
    <dgm:cxn modelId="{22543912-5B08-43F8-936C-47EEE61A4582}" srcId="{1DF99E25-6D8A-4183-A04F-ABEE78B80D77}" destId="{8F83CF12-E0C9-4763-8CD0-1D7A982495AF}" srcOrd="1" destOrd="0" parTransId="{F98C720A-9FC2-4F76-9B5F-DD407063398D}" sibTransId="{5282EEFB-CE44-4BB9-8EF9-9257B7D4BB2D}"/>
    <dgm:cxn modelId="{9AE63F28-01DB-499A-8EA8-9359C5D5FD3E}" type="presOf" srcId="{0FF83D6F-97AD-426E-8536-3603347D64F4}" destId="{DBC6EA5E-F095-4B34-9BA2-BB15DCD2AAA5}" srcOrd="0" destOrd="0" presId="urn:microsoft.com/office/officeart/2016/7/layout/RepeatingBendingProcessNew"/>
    <dgm:cxn modelId="{76F2D932-1F4C-4B78-8245-FE9858EB6B11}" type="presOf" srcId="{454DBE64-B523-46AC-B877-4294EE8FE160}" destId="{D5624069-77FB-4B1D-8C03-F9DFB54987B0}" srcOrd="0" destOrd="0" presId="urn:microsoft.com/office/officeart/2016/7/layout/RepeatingBendingProcessNew"/>
    <dgm:cxn modelId="{AC0E0A35-B7A3-42F1-8A1F-07A2A639FE6C}" type="presOf" srcId="{52E2AF08-5A84-43CB-90DA-4593B895AF11}" destId="{4D1375D3-D430-414B-8885-D04826AB96C5}" srcOrd="1" destOrd="0" presId="urn:microsoft.com/office/officeart/2016/7/layout/RepeatingBendingProcessNew"/>
    <dgm:cxn modelId="{2400CF39-0842-44F4-B4E2-968DD343E365}" type="presOf" srcId="{E05E1908-6261-4C16-9E89-27780F2FC0E6}" destId="{705943DB-7395-40E1-93BA-EB8676846228}" srcOrd="0" destOrd="0" presId="urn:microsoft.com/office/officeart/2016/7/layout/RepeatingBendingProcessNew"/>
    <dgm:cxn modelId="{0F8A213B-BC51-4017-9E15-5ACD0641CB55}" type="presOf" srcId="{1F917973-2C6D-43B8-A4D8-4DE0BFB3D934}" destId="{A6C8403C-1899-4C61-85BB-A2ECCA598C95}" srcOrd="0" destOrd="0" presId="urn:microsoft.com/office/officeart/2016/7/layout/RepeatingBendingProcessNew"/>
    <dgm:cxn modelId="{5203CD3B-BE0E-4F08-A8BA-C619F407C99F}" type="presOf" srcId="{8F83CF12-E0C9-4763-8CD0-1D7A982495AF}" destId="{3BC36B49-C72E-4C73-A3C8-9197CC358180}" srcOrd="0" destOrd="0" presId="urn:microsoft.com/office/officeart/2016/7/layout/RepeatingBendingProcessNew"/>
    <dgm:cxn modelId="{777E8340-2851-4BAE-9552-5302B98E18A0}" type="presOf" srcId="{A0DF2303-0530-43B7-92A8-456485D2DB0D}" destId="{A16DC9CB-396E-486C-936F-8512D39F477B}" srcOrd="0" destOrd="0" presId="urn:microsoft.com/office/officeart/2016/7/layout/RepeatingBendingProcessNew"/>
    <dgm:cxn modelId="{303B8273-D0E1-4349-8A98-5F9AEBC314A3}" type="presOf" srcId="{D69666EA-3B27-40A1-B336-22D38213140A}" destId="{521CFBE8-AFC8-4C34-825D-85FB197A31E5}" srcOrd="1" destOrd="0" presId="urn:microsoft.com/office/officeart/2016/7/layout/RepeatingBendingProcessNew"/>
    <dgm:cxn modelId="{C8F3CE56-EA85-4282-B460-623F2F7943D9}" srcId="{1DF99E25-6D8A-4183-A04F-ABEE78B80D77}" destId="{1F917973-2C6D-43B8-A4D8-4DE0BFB3D934}" srcOrd="4" destOrd="0" parTransId="{C85F9CD3-F546-4674-83DA-0643D0125755}" sibTransId="{DD5A22F9-6D07-4D7F-9797-C3965B88E254}"/>
    <dgm:cxn modelId="{824CDF91-42C4-4F2D-BDCD-500464A5172B}" type="presOf" srcId="{DD5A22F9-6D07-4D7F-9797-C3965B88E254}" destId="{4CF7E9FF-3D00-47FA-B85E-D116842B2512}" srcOrd="1" destOrd="0" presId="urn:microsoft.com/office/officeart/2016/7/layout/RepeatingBendingProcessNew"/>
    <dgm:cxn modelId="{0CABD89D-4B20-49F3-B381-A3C261FEA0BF}" srcId="{1DF99E25-6D8A-4183-A04F-ABEE78B80D77}" destId="{A0DF2303-0530-43B7-92A8-456485D2DB0D}" srcOrd="5" destOrd="0" parTransId="{2A8E6FB2-879A-4A99-BD8A-723E52966055}" sibTransId="{16B823E0-8739-4CD7-B4C9-63E96B26801F}"/>
    <dgm:cxn modelId="{0F30F59E-A454-44F2-97A8-8CF03AE8181C}" type="presOf" srcId="{A125B474-DB2F-4A6C-B82C-36E66D0F149A}" destId="{EF307289-0A5A-4E0D-A8C5-F4C100B15080}" srcOrd="0" destOrd="0" presId="urn:microsoft.com/office/officeart/2016/7/layout/RepeatingBendingProcessNew"/>
    <dgm:cxn modelId="{80969AA3-048A-4679-B35D-A676F5903C60}" srcId="{1DF99E25-6D8A-4183-A04F-ABEE78B80D77}" destId="{E05E1908-6261-4C16-9E89-27780F2FC0E6}" srcOrd="2" destOrd="0" parTransId="{C37E3152-3292-40BC-9568-595F1F31C571}" sibTransId="{52E2AF08-5A84-43CB-90DA-4593B895AF11}"/>
    <dgm:cxn modelId="{79A040A5-D71A-4C96-8DEA-CA734247A09B}" type="presOf" srcId="{A125B474-DB2F-4A6C-B82C-36E66D0F149A}" destId="{34DA9467-5059-4E9C-B7C4-0D79B29F6327}" srcOrd="1" destOrd="0" presId="urn:microsoft.com/office/officeart/2016/7/layout/RepeatingBendingProcessNew"/>
    <dgm:cxn modelId="{EEAB05AC-406F-413B-9683-E25DE675553F}" type="presOf" srcId="{1DF99E25-6D8A-4183-A04F-ABEE78B80D77}" destId="{73A48086-58A4-471C-B8BD-A34788740D5F}" srcOrd="0" destOrd="0" presId="urn:microsoft.com/office/officeart/2016/7/layout/RepeatingBendingProcessNew"/>
    <dgm:cxn modelId="{B66324BF-B03B-4F2B-8BFC-BC94E0B84170}" srcId="{1DF99E25-6D8A-4183-A04F-ABEE78B80D77}" destId="{454DBE64-B523-46AC-B877-4294EE8FE160}" srcOrd="0" destOrd="0" parTransId="{856C0E2B-1397-4176-B672-8E3C26E9EE68}" sibTransId="{D69666EA-3B27-40A1-B336-22D38213140A}"/>
    <dgm:cxn modelId="{5D887DC0-F88F-4822-ABDC-D123441721D6}" srcId="{1DF99E25-6D8A-4183-A04F-ABEE78B80D77}" destId="{0FF83D6F-97AD-426E-8536-3603347D64F4}" srcOrd="3" destOrd="0" parTransId="{7EF223A9-6E02-47B0-9897-20E1A0AB142D}" sibTransId="{A125B474-DB2F-4A6C-B82C-36E66D0F149A}"/>
    <dgm:cxn modelId="{85B35FC1-E1B4-433C-B158-B9F63B16B4ED}" type="presOf" srcId="{D69666EA-3B27-40A1-B336-22D38213140A}" destId="{DE859829-5F22-44A3-94CF-F6E7A1B8B25B}" srcOrd="0" destOrd="0" presId="urn:microsoft.com/office/officeart/2016/7/layout/RepeatingBendingProcessNew"/>
    <dgm:cxn modelId="{8672F7D1-223E-4175-BA17-DDA656579D6A}" type="presOf" srcId="{52E2AF08-5A84-43CB-90DA-4593B895AF11}" destId="{A0A10776-0BCD-42BE-9E5F-18F0BDA02923}" srcOrd="0" destOrd="0" presId="urn:microsoft.com/office/officeart/2016/7/layout/RepeatingBendingProcessNew"/>
    <dgm:cxn modelId="{CCBAB1D5-82B6-4B3E-A819-EC8AF89682DB}" type="presOf" srcId="{DD5A22F9-6D07-4D7F-9797-C3965B88E254}" destId="{F7891F87-B560-4325-BAFC-039CC10384B8}" srcOrd="0" destOrd="0" presId="urn:microsoft.com/office/officeart/2016/7/layout/RepeatingBendingProcessNew"/>
    <dgm:cxn modelId="{6BC2B6D6-F130-46CC-8D22-A61CA6A06381}" type="presOf" srcId="{5282EEFB-CE44-4BB9-8EF9-9257B7D4BB2D}" destId="{D3EFD103-3609-47C9-963E-18D80AAC6625}" srcOrd="1" destOrd="0" presId="urn:microsoft.com/office/officeart/2016/7/layout/RepeatingBendingProcessNew"/>
    <dgm:cxn modelId="{BF94A3A6-460D-4D3C-96FB-DCA37EA57664}" type="presParOf" srcId="{73A48086-58A4-471C-B8BD-A34788740D5F}" destId="{D5624069-77FB-4B1D-8C03-F9DFB54987B0}" srcOrd="0" destOrd="0" presId="urn:microsoft.com/office/officeart/2016/7/layout/RepeatingBendingProcessNew"/>
    <dgm:cxn modelId="{AD16988F-D46E-4CB2-A911-AE559B3E3ADA}" type="presParOf" srcId="{73A48086-58A4-471C-B8BD-A34788740D5F}" destId="{DE859829-5F22-44A3-94CF-F6E7A1B8B25B}" srcOrd="1" destOrd="0" presId="urn:microsoft.com/office/officeart/2016/7/layout/RepeatingBendingProcessNew"/>
    <dgm:cxn modelId="{29A9A903-CE07-498F-AB25-C3E305F035AD}" type="presParOf" srcId="{DE859829-5F22-44A3-94CF-F6E7A1B8B25B}" destId="{521CFBE8-AFC8-4C34-825D-85FB197A31E5}" srcOrd="0" destOrd="0" presId="urn:microsoft.com/office/officeart/2016/7/layout/RepeatingBendingProcessNew"/>
    <dgm:cxn modelId="{E0A7E59E-5484-4378-95DA-9A7DCC9DF1A2}" type="presParOf" srcId="{73A48086-58A4-471C-B8BD-A34788740D5F}" destId="{3BC36B49-C72E-4C73-A3C8-9197CC358180}" srcOrd="2" destOrd="0" presId="urn:microsoft.com/office/officeart/2016/7/layout/RepeatingBendingProcessNew"/>
    <dgm:cxn modelId="{84D6D0F2-9548-430A-AB3F-7C9818335984}" type="presParOf" srcId="{73A48086-58A4-471C-B8BD-A34788740D5F}" destId="{D24A9856-9C64-4CE4-96F5-2D2A6772AFE5}" srcOrd="3" destOrd="0" presId="urn:microsoft.com/office/officeart/2016/7/layout/RepeatingBendingProcessNew"/>
    <dgm:cxn modelId="{C606A92C-689A-45CB-AA97-97CB22374B30}" type="presParOf" srcId="{D24A9856-9C64-4CE4-96F5-2D2A6772AFE5}" destId="{D3EFD103-3609-47C9-963E-18D80AAC6625}" srcOrd="0" destOrd="0" presId="urn:microsoft.com/office/officeart/2016/7/layout/RepeatingBendingProcessNew"/>
    <dgm:cxn modelId="{21FF0550-BC8F-4407-852D-4D5650C0E2B3}" type="presParOf" srcId="{73A48086-58A4-471C-B8BD-A34788740D5F}" destId="{705943DB-7395-40E1-93BA-EB8676846228}" srcOrd="4" destOrd="0" presId="urn:microsoft.com/office/officeart/2016/7/layout/RepeatingBendingProcessNew"/>
    <dgm:cxn modelId="{51647E6E-F4FC-446B-A32E-BEC929B75D22}" type="presParOf" srcId="{73A48086-58A4-471C-B8BD-A34788740D5F}" destId="{A0A10776-0BCD-42BE-9E5F-18F0BDA02923}" srcOrd="5" destOrd="0" presId="urn:microsoft.com/office/officeart/2016/7/layout/RepeatingBendingProcessNew"/>
    <dgm:cxn modelId="{F948660D-246E-4AE7-9179-E2A38ADA9660}" type="presParOf" srcId="{A0A10776-0BCD-42BE-9E5F-18F0BDA02923}" destId="{4D1375D3-D430-414B-8885-D04826AB96C5}" srcOrd="0" destOrd="0" presId="urn:microsoft.com/office/officeart/2016/7/layout/RepeatingBendingProcessNew"/>
    <dgm:cxn modelId="{BFF1C808-FB35-42F2-8002-297B80E0E655}" type="presParOf" srcId="{73A48086-58A4-471C-B8BD-A34788740D5F}" destId="{DBC6EA5E-F095-4B34-9BA2-BB15DCD2AAA5}" srcOrd="6" destOrd="0" presId="urn:microsoft.com/office/officeart/2016/7/layout/RepeatingBendingProcessNew"/>
    <dgm:cxn modelId="{229210D6-0DE9-47C6-AD41-0161CF0CB346}" type="presParOf" srcId="{73A48086-58A4-471C-B8BD-A34788740D5F}" destId="{EF307289-0A5A-4E0D-A8C5-F4C100B15080}" srcOrd="7" destOrd="0" presId="urn:microsoft.com/office/officeart/2016/7/layout/RepeatingBendingProcessNew"/>
    <dgm:cxn modelId="{7AB5DECE-60A7-4361-B323-DDD0B9D5037D}" type="presParOf" srcId="{EF307289-0A5A-4E0D-A8C5-F4C100B15080}" destId="{34DA9467-5059-4E9C-B7C4-0D79B29F6327}" srcOrd="0" destOrd="0" presId="urn:microsoft.com/office/officeart/2016/7/layout/RepeatingBendingProcessNew"/>
    <dgm:cxn modelId="{7FEDCDB6-43D4-4262-88AB-4EDDD1B29844}" type="presParOf" srcId="{73A48086-58A4-471C-B8BD-A34788740D5F}" destId="{A6C8403C-1899-4C61-85BB-A2ECCA598C95}" srcOrd="8" destOrd="0" presId="urn:microsoft.com/office/officeart/2016/7/layout/RepeatingBendingProcessNew"/>
    <dgm:cxn modelId="{2E812695-E873-46F8-9FD4-E5FDF539E300}" type="presParOf" srcId="{73A48086-58A4-471C-B8BD-A34788740D5F}" destId="{F7891F87-B560-4325-BAFC-039CC10384B8}" srcOrd="9" destOrd="0" presId="urn:microsoft.com/office/officeart/2016/7/layout/RepeatingBendingProcessNew"/>
    <dgm:cxn modelId="{E0FC2467-B57F-4AA9-AF57-404BD548C9E0}" type="presParOf" srcId="{F7891F87-B560-4325-BAFC-039CC10384B8}" destId="{4CF7E9FF-3D00-47FA-B85E-D116842B2512}" srcOrd="0" destOrd="0" presId="urn:microsoft.com/office/officeart/2016/7/layout/RepeatingBendingProcessNew"/>
    <dgm:cxn modelId="{0F68981C-B7F0-4853-8489-15119A8D540D}" type="presParOf" srcId="{73A48086-58A4-471C-B8BD-A34788740D5F}" destId="{A16DC9CB-396E-486C-936F-8512D39F477B}" srcOrd="10" destOrd="0" presId="urn:microsoft.com/office/officeart/2016/7/layout/RepeatingBendingProcessNew"/>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F99E25-6D8A-4183-A04F-ABEE78B80D77}" type="doc">
      <dgm:prSet loTypeId="urn:microsoft.com/office/officeart/2016/7/layout/RepeatingBendingProcessNew" loCatId="process" qsTypeId="urn:microsoft.com/office/officeart/2005/8/quickstyle/simple2" qsCatId="simple" csTypeId="urn:microsoft.com/office/officeart/2005/8/colors/accent0_3" csCatId="mainScheme" phldr="1"/>
      <dgm:spPr/>
      <dgm:t>
        <a:bodyPr/>
        <a:lstStyle/>
        <a:p>
          <a:endParaRPr lang="en-US"/>
        </a:p>
      </dgm:t>
    </dgm:pt>
    <dgm:pt modelId="{454DBE64-B523-46AC-B877-4294EE8FE160}">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1. </a:t>
          </a:r>
          <a:r>
            <a:rPr lang="el-GR" b="1" dirty="0">
              <a:solidFill>
                <a:schemeClr val="bg1"/>
              </a:solidFill>
              <a:effectLst>
                <a:outerShdw blurRad="38100" dist="38100" dir="2700000" algn="tl">
                  <a:srgbClr val="000000">
                    <a:alpha val="43137"/>
                  </a:srgbClr>
                </a:outerShdw>
              </a:effectLst>
            </a:rPr>
            <a:t>ΕΙΣΑΓΩΓΗ</a:t>
          </a:r>
          <a:endParaRPr lang="en-US" dirty="0">
            <a:solidFill>
              <a:schemeClr val="bg1"/>
            </a:solidFill>
            <a:effectLst>
              <a:outerShdw blurRad="38100" dist="38100" dir="2700000" algn="tl">
                <a:srgbClr val="000000">
                  <a:alpha val="43137"/>
                </a:srgbClr>
              </a:outerShdw>
            </a:effectLst>
          </a:endParaRPr>
        </a:p>
      </dgm:t>
    </dgm:pt>
    <dgm:pt modelId="{856C0E2B-1397-4176-B672-8E3C26E9EE68}" type="parTrans" cxnId="{B66324BF-B03B-4F2B-8BFC-BC94E0B84170}">
      <dgm:prSet/>
      <dgm:spPr/>
      <dgm:t>
        <a:bodyPr/>
        <a:lstStyle/>
        <a:p>
          <a:endParaRPr lang="en-US"/>
        </a:p>
      </dgm:t>
    </dgm:pt>
    <dgm:pt modelId="{D69666EA-3B27-40A1-B336-22D38213140A}" type="sibTrans" cxnId="{B66324BF-B03B-4F2B-8BFC-BC94E0B84170}">
      <dgm:prSet/>
      <dgm:spPr/>
      <dgm:t>
        <a:bodyPr/>
        <a:lstStyle/>
        <a:p>
          <a:endParaRPr lang="en-US"/>
        </a:p>
      </dgm:t>
    </dgm:pt>
    <dgm:pt modelId="{8F83CF12-E0C9-4763-8CD0-1D7A982495AF}">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2. </a:t>
          </a:r>
          <a:r>
            <a:rPr lang="el-GR" b="1" dirty="0">
              <a:solidFill>
                <a:schemeClr val="bg1"/>
              </a:solidFill>
              <a:effectLst>
                <a:outerShdw blurRad="38100" dist="38100" dir="2700000" algn="tl">
                  <a:srgbClr val="000000">
                    <a:alpha val="43137"/>
                  </a:srgbClr>
                </a:outerShdw>
              </a:effectLst>
            </a:rPr>
            <a:t>ΜΕΘΟΔΟΣ</a:t>
          </a:r>
          <a:endParaRPr lang="en-US" dirty="0">
            <a:solidFill>
              <a:schemeClr val="bg1"/>
            </a:solidFill>
            <a:effectLst>
              <a:outerShdw blurRad="38100" dist="38100" dir="2700000" algn="tl">
                <a:srgbClr val="000000">
                  <a:alpha val="43137"/>
                </a:srgbClr>
              </a:outerShdw>
            </a:effectLst>
          </a:endParaRPr>
        </a:p>
      </dgm:t>
    </dgm:pt>
    <dgm:pt modelId="{F98C720A-9FC2-4F76-9B5F-DD407063398D}" type="parTrans" cxnId="{22543912-5B08-43F8-936C-47EEE61A4582}">
      <dgm:prSet/>
      <dgm:spPr/>
      <dgm:t>
        <a:bodyPr/>
        <a:lstStyle/>
        <a:p>
          <a:endParaRPr lang="en-US"/>
        </a:p>
      </dgm:t>
    </dgm:pt>
    <dgm:pt modelId="{5282EEFB-CE44-4BB9-8EF9-9257B7D4BB2D}" type="sibTrans" cxnId="{22543912-5B08-43F8-936C-47EEE61A4582}">
      <dgm:prSet/>
      <dgm:spPr/>
      <dgm:t>
        <a:bodyPr/>
        <a:lstStyle/>
        <a:p>
          <a:endParaRPr lang="en-US"/>
        </a:p>
      </dgm:t>
    </dgm:pt>
    <dgm:pt modelId="{E05E1908-6261-4C16-9E89-27780F2FC0E6}">
      <dgm:prSet/>
      <dgm:spPr>
        <a:solidFill>
          <a:srgbClr val="FFC000"/>
        </a:solidFill>
      </dgm:spPr>
      <dgm:t>
        <a:bodyPr/>
        <a:lstStyle/>
        <a:p>
          <a:r>
            <a:rPr lang="en-US" b="1" dirty="0">
              <a:solidFill>
                <a:schemeClr val="tx1"/>
              </a:solidFill>
              <a:effectLst>
                <a:outerShdw blurRad="38100" dist="38100" dir="2700000" algn="tl">
                  <a:srgbClr val="000000">
                    <a:alpha val="43137"/>
                  </a:srgbClr>
                </a:outerShdw>
              </a:effectLst>
            </a:rPr>
            <a:t>3. </a:t>
          </a:r>
          <a:r>
            <a:rPr lang="el-GR" b="1" dirty="0">
              <a:solidFill>
                <a:schemeClr val="tx1"/>
              </a:solidFill>
              <a:effectLst>
                <a:outerShdw blurRad="38100" dist="38100" dir="2700000" algn="tl">
                  <a:srgbClr val="000000">
                    <a:alpha val="43137"/>
                  </a:srgbClr>
                </a:outerShdw>
              </a:effectLst>
            </a:rPr>
            <a:t>ΜΟΝΤΕΛΟΠΟΙΗΣΗ</a:t>
          </a:r>
          <a:endParaRPr lang="en-US" dirty="0">
            <a:solidFill>
              <a:schemeClr val="tx1"/>
            </a:solidFill>
            <a:effectLst>
              <a:outerShdw blurRad="38100" dist="38100" dir="2700000" algn="tl">
                <a:srgbClr val="000000">
                  <a:alpha val="43137"/>
                </a:srgbClr>
              </a:outerShdw>
            </a:effectLst>
          </a:endParaRPr>
        </a:p>
      </dgm:t>
    </dgm:pt>
    <dgm:pt modelId="{C37E3152-3292-40BC-9568-595F1F31C571}" type="parTrans" cxnId="{80969AA3-048A-4679-B35D-A676F5903C60}">
      <dgm:prSet/>
      <dgm:spPr/>
      <dgm:t>
        <a:bodyPr/>
        <a:lstStyle/>
        <a:p>
          <a:endParaRPr lang="en-US"/>
        </a:p>
      </dgm:t>
    </dgm:pt>
    <dgm:pt modelId="{52E2AF08-5A84-43CB-90DA-4593B895AF11}" type="sibTrans" cxnId="{80969AA3-048A-4679-B35D-A676F5903C60}">
      <dgm:prSet/>
      <dgm:spPr/>
      <dgm:t>
        <a:bodyPr/>
        <a:lstStyle/>
        <a:p>
          <a:endParaRPr lang="en-US"/>
        </a:p>
      </dgm:t>
    </dgm:pt>
    <dgm:pt modelId="{0FF83D6F-97AD-426E-8536-3603347D64F4}">
      <dgm:prSet/>
      <dgm:spPr/>
      <dgm:t>
        <a:bodyPr/>
        <a:lstStyle/>
        <a:p>
          <a:r>
            <a:rPr lang="en-US" b="1" dirty="0"/>
            <a:t>4. </a:t>
          </a:r>
          <a:r>
            <a:rPr lang="el-GR" b="1" dirty="0"/>
            <a:t>ΑΠΟΤΕΛΕΣΜΑΤΑ</a:t>
          </a:r>
          <a:endParaRPr lang="en-US" dirty="0"/>
        </a:p>
      </dgm:t>
    </dgm:pt>
    <dgm:pt modelId="{7EF223A9-6E02-47B0-9897-20E1A0AB142D}" type="parTrans" cxnId="{5D887DC0-F88F-4822-ABDC-D123441721D6}">
      <dgm:prSet/>
      <dgm:spPr/>
      <dgm:t>
        <a:bodyPr/>
        <a:lstStyle/>
        <a:p>
          <a:endParaRPr lang="en-US"/>
        </a:p>
      </dgm:t>
    </dgm:pt>
    <dgm:pt modelId="{A125B474-DB2F-4A6C-B82C-36E66D0F149A}" type="sibTrans" cxnId="{5D887DC0-F88F-4822-ABDC-D123441721D6}">
      <dgm:prSet/>
      <dgm:spPr/>
      <dgm:t>
        <a:bodyPr/>
        <a:lstStyle/>
        <a:p>
          <a:endParaRPr lang="en-US"/>
        </a:p>
      </dgm:t>
    </dgm:pt>
    <dgm:pt modelId="{1F917973-2C6D-43B8-A4D8-4DE0BFB3D934}">
      <dgm:prSet/>
      <dgm:spPr/>
      <dgm:t>
        <a:bodyPr/>
        <a:lstStyle/>
        <a:p>
          <a:r>
            <a:rPr lang="en-US" b="1" dirty="0"/>
            <a:t>5. </a:t>
          </a:r>
          <a:r>
            <a:rPr lang="el-GR" b="1" dirty="0"/>
            <a:t>ΣΥΜΠΕΡΑΣΜΑΤΑ</a:t>
          </a:r>
          <a:endParaRPr lang="en-US" dirty="0"/>
        </a:p>
      </dgm:t>
    </dgm:pt>
    <dgm:pt modelId="{C85F9CD3-F546-4674-83DA-0643D0125755}" type="parTrans" cxnId="{C8F3CE56-EA85-4282-B460-623F2F7943D9}">
      <dgm:prSet/>
      <dgm:spPr/>
      <dgm:t>
        <a:bodyPr/>
        <a:lstStyle/>
        <a:p>
          <a:endParaRPr lang="en-US"/>
        </a:p>
      </dgm:t>
    </dgm:pt>
    <dgm:pt modelId="{DD5A22F9-6D07-4D7F-9797-C3965B88E254}" type="sibTrans" cxnId="{C8F3CE56-EA85-4282-B460-623F2F7943D9}">
      <dgm:prSet/>
      <dgm:spPr/>
      <dgm:t>
        <a:bodyPr/>
        <a:lstStyle/>
        <a:p>
          <a:endParaRPr lang="en-US"/>
        </a:p>
      </dgm:t>
    </dgm:pt>
    <dgm:pt modelId="{A0DF2303-0530-43B7-92A8-456485D2DB0D}">
      <dgm:prSet/>
      <dgm:spPr/>
      <dgm:t>
        <a:bodyPr/>
        <a:lstStyle/>
        <a:p>
          <a:r>
            <a:rPr lang="en-US" b="1" dirty="0"/>
            <a:t>6. </a:t>
          </a:r>
          <a:r>
            <a:rPr lang="el-GR" b="1" dirty="0"/>
            <a:t>ΠΡΟΤΑΣΕΙΣ ΓΙΑ ΜΕΛΛΟΝΤΙΚΗ ΜΕΛΕΤΗ</a:t>
          </a:r>
          <a:endParaRPr lang="en-US" dirty="0"/>
        </a:p>
      </dgm:t>
    </dgm:pt>
    <dgm:pt modelId="{2A8E6FB2-879A-4A99-BD8A-723E52966055}" type="parTrans" cxnId="{0CABD89D-4B20-49F3-B381-A3C261FEA0BF}">
      <dgm:prSet/>
      <dgm:spPr/>
      <dgm:t>
        <a:bodyPr/>
        <a:lstStyle/>
        <a:p>
          <a:endParaRPr lang="en-US"/>
        </a:p>
      </dgm:t>
    </dgm:pt>
    <dgm:pt modelId="{16B823E0-8739-4CD7-B4C9-63E96B26801F}" type="sibTrans" cxnId="{0CABD89D-4B20-49F3-B381-A3C261FEA0BF}">
      <dgm:prSet/>
      <dgm:spPr/>
      <dgm:t>
        <a:bodyPr/>
        <a:lstStyle/>
        <a:p>
          <a:endParaRPr lang="en-US"/>
        </a:p>
      </dgm:t>
    </dgm:pt>
    <dgm:pt modelId="{73A48086-58A4-471C-B8BD-A34788740D5F}" type="pres">
      <dgm:prSet presAssocID="{1DF99E25-6D8A-4183-A04F-ABEE78B80D77}" presName="Name0" presStyleCnt="0">
        <dgm:presLayoutVars>
          <dgm:dir/>
          <dgm:resizeHandles val="exact"/>
        </dgm:presLayoutVars>
      </dgm:prSet>
      <dgm:spPr/>
    </dgm:pt>
    <dgm:pt modelId="{D5624069-77FB-4B1D-8C03-F9DFB54987B0}" type="pres">
      <dgm:prSet presAssocID="{454DBE64-B523-46AC-B877-4294EE8FE160}" presName="node" presStyleLbl="node1" presStyleIdx="0" presStyleCnt="6">
        <dgm:presLayoutVars>
          <dgm:bulletEnabled val="1"/>
        </dgm:presLayoutVars>
      </dgm:prSet>
      <dgm:spPr/>
    </dgm:pt>
    <dgm:pt modelId="{DE859829-5F22-44A3-94CF-F6E7A1B8B25B}" type="pres">
      <dgm:prSet presAssocID="{D69666EA-3B27-40A1-B336-22D38213140A}" presName="sibTrans" presStyleLbl="sibTrans1D1" presStyleIdx="0" presStyleCnt="5"/>
      <dgm:spPr/>
    </dgm:pt>
    <dgm:pt modelId="{521CFBE8-AFC8-4C34-825D-85FB197A31E5}" type="pres">
      <dgm:prSet presAssocID="{D69666EA-3B27-40A1-B336-22D38213140A}" presName="connectorText" presStyleLbl="sibTrans1D1" presStyleIdx="0" presStyleCnt="5"/>
      <dgm:spPr/>
    </dgm:pt>
    <dgm:pt modelId="{3BC36B49-C72E-4C73-A3C8-9197CC358180}" type="pres">
      <dgm:prSet presAssocID="{8F83CF12-E0C9-4763-8CD0-1D7A982495AF}" presName="node" presStyleLbl="node1" presStyleIdx="1" presStyleCnt="6">
        <dgm:presLayoutVars>
          <dgm:bulletEnabled val="1"/>
        </dgm:presLayoutVars>
      </dgm:prSet>
      <dgm:spPr/>
    </dgm:pt>
    <dgm:pt modelId="{D24A9856-9C64-4CE4-96F5-2D2A6772AFE5}" type="pres">
      <dgm:prSet presAssocID="{5282EEFB-CE44-4BB9-8EF9-9257B7D4BB2D}" presName="sibTrans" presStyleLbl="sibTrans1D1" presStyleIdx="1" presStyleCnt="5"/>
      <dgm:spPr/>
    </dgm:pt>
    <dgm:pt modelId="{D3EFD103-3609-47C9-963E-18D80AAC6625}" type="pres">
      <dgm:prSet presAssocID="{5282EEFB-CE44-4BB9-8EF9-9257B7D4BB2D}" presName="connectorText" presStyleLbl="sibTrans1D1" presStyleIdx="1" presStyleCnt="5"/>
      <dgm:spPr/>
    </dgm:pt>
    <dgm:pt modelId="{705943DB-7395-40E1-93BA-EB8676846228}" type="pres">
      <dgm:prSet presAssocID="{E05E1908-6261-4C16-9E89-27780F2FC0E6}" presName="node" presStyleLbl="node1" presStyleIdx="2" presStyleCnt="6">
        <dgm:presLayoutVars>
          <dgm:bulletEnabled val="1"/>
        </dgm:presLayoutVars>
      </dgm:prSet>
      <dgm:spPr/>
    </dgm:pt>
    <dgm:pt modelId="{A0A10776-0BCD-42BE-9E5F-18F0BDA02923}" type="pres">
      <dgm:prSet presAssocID="{52E2AF08-5A84-43CB-90DA-4593B895AF11}" presName="sibTrans" presStyleLbl="sibTrans1D1" presStyleIdx="2" presStyleCnt="5"/>
      <dgm:spPr/>
    </dgm:pt>
    <dgm:pt modelId="{4D1375D3-D430-414B-8885-D04826AB96C5}" type="pres">
      <dgm:prSet presAssocID="{52E2AF08-5A84-43CB-90DA-4593B895AF11}" presName="connectorText" presStyleLbl="sibTrans1D1" presStyleIdx="2" presStyleCnt="5"/>
      <dgm:spPr/>
    </dgm:pt>
    <dgm:pt modelId="{DBC6EA5E-F095-4B34-9BA2-BB15DCD2AAA5}" type="pres">
      <dgm:prSet presAssocID="{0FF83D6F-97AD-426E-8536-3603347D64F4}" presName="node" presStyleLbl="node1" presStyleIdx="3" presStyleCnt="6">
        <dgm:presLayoutVars>
          <dgm:bulletEnabled val="1"/>
        </dgm:presLayoutVars>
      </dgm:prSet>
      <dgm:spPr/>
    </dgm:pt>
    <dgm:pt modelId="{EF307289-0A5A-4E0D-A8C5-F4C100B15080}" type="pres">
      <dgm:prSet presAssocID="{A125B474-DB2F-4A6C-B82C-36E66D0F149A}" presName="sibTrans" presStyleLbl="sibTrans1D1" presStyleIdx="3" presStyleCnt="5"/>
      <dgm:spPr/>
    </dgm:pt>
    <dgm:pt modelId="{34DA9467-5059-4E9C-B7C4-0D79B29F6327}" type="pres">
      <dgm:prSet presAssocID="{A125B474-DB2F-4A6C-B82C-36E66D0F149A}" presName="connectorText" presStyleLbl="sibTrans1D1" presStyleIdx="3" presStyleCnt="5"/>
      <dgm:spPr/>
    </dgm:pt>
    <dgm:pt modelId="{A6C8403C-1899-4C61-85BB-A2ECCA598C95}" type="pres">
      <dgm:prSet presAssocID="{1F917973-2C6D-43B8-A4D8-4DE0BFB3D934}" presName="node" presStyleLbl="node1" presStyleIdx="4" presStyleCnt="6">
        <dgm:presLayoutVars>
          <dgm:bulletEnabled val="1"/>
        </dgm:presLayoutVars>
      </dgm:prSet>
      <dgm:spPr/>
    </dgm:pt>
    <dgm:pt modelId="{F7891F87-B560-4325-BAFC-039CC10384B8}" type="pres">
      <dgm:prSet presAssocID="{DD5A22F9-6D07-4D7F-9797-C3965B88E254}" presName="sibTrans" presStyleLbl="sibTrans1D1" presStyleIdx="4" presStyleCnt="5"/>
      <dgm:spPr/>
    </dgm:pt>
    <dgm:pt modelId="{4CF7E9FF-3D00-47FA-B85E-D116842B2512}" type="pres">
      <dgm:prSet presAssocID="{DD5A22F9-6D07-4D7F-9797-C3965B88E254}" presName="connectorText" presStyleLbl="sibTrans1D1" presStyleIdx="4" presStyleCnt="5"/>
      <dgm:spPr/>
    </dgm:pt>
    <dgm:pt modelId="{A16DC9CB-396E-486C-936F-8512D39F477B}" type="pres">
      <dgm:prSet presAssocID="{A0DF2303-0530-43B7-92A8-456485D2DB0D}" presName="node" presStyleLbl="node1" presStyleIdx="5" presStyleCnt="6">
        <dgm:presLayoutVars>
          <dgm:bulletEnabled val="1"/>
        </dgm:presLayoutVars>
      </dgm:prSet>
      <dgm:spPr/>
    </dgm:pt>
  </dgm:ptLst>
  <dgm:cxnLst>
    <dgm:cxn modelId="{86FD7B0D-E9CA-4CC8-A70F-3AC2E2194FB0}" type="presOf" srcId="{5282EEFB-CE44-4BB9-8EF9-9257B7D4BB2D}" destId="{D24A9856-9C64-4CE4-96F5-2D2A6772AFE5}" srcOrd="0" destOrd="0" presId="urn:microsoft.com/office/officeart/2016/7/layout/RepeatingBendingProcessNew"/>
    <dgm:cxn modelId="{22543912-5B08-43F8-936C-47EEE61A4582}" srcId="{1DF99E25-6D8A-4183-A04F-ABEE78B80D77}" destId="{8F83CF12-E0C9-4763-8CD0-1D7A982495AF}" srcOrd="1" destOrd="0" parTransId="{F98C720A-9FC2-4F76-9B5F-DD407063398D}" sibTransId="{5282EEFB-CE44-4BB9-8EF9-9257B7D4BB2D}"/>
    <dgm:cxn modelId="{9AE63F28-01DB-499A-8EA8-9359C5D5FD3E}" type="presOf" srcId="{0FF83D6F-97AD-426E-8536-3603347D64F4}" destId="{DBC6EA5E-F095-4B34-9BA2-BB15DCD2AAA5}" srcOrd="0" destOrd="0" presId="urn:microsoft.com/office/officeart/2016/7/layout/RepeatingBendingProcessNew"/>
    <dgm:cxn modelId="{76F2D932-1F4C-4B78-8245-FE9858EB6B11}" type="presOf" srcId="{454DBE64-B523-46AC-B877-4294EE8FE160}" destId="{D5624069-77FB-4B1D-8C03-F9DFB54987B0}" srcOrd="0" destOrd="0" presId="urn:microsoft.com/office/officeart/2016/7/layout/RepeatingBendingProcessNew"/>
    <dgm:cxn modelId="{AC0E0A35-B7A3-42F1-8A1F-07A2A639FE6C}" type="presOf" srcId="{52E2AF08-5A84-43CB-90DA-4593B895AF11}" destId="{4D1375D3-D430-414B-8885-D04826AB96C5}" srcOrd="1" destOrd="0" presId="urn:microsoft.com/office/officeart/2016/7/layout/RepeatingBendingProcessNew"/>
    <dgm:cxn modelId="{2400CF39-0842-44F4-B4E2-968DD343E365}" type="presOf" srcId="{E05E1908-6261-4C16-9E89-27780F2FC0E6}" destId="{705943DB-7395-40E1-93BA-EB8676846228}" srcOrd="0" destOrd="0" presId="urn:microsoft.com/office/officeart/2016/7/layout/RepeatingBendingProcessNew"/>
    <dgm:cxn modelId="{0F8A213B-BC51-4017-9E15-5ACD0641CB55}" type="presOf" srcId="{1F917973-2C6D-43B8-A4D8-4DE0BFB3D934}" destId="{A6C8403C-1899-4C61-85BB-A2ECCA598C95}" srcOrd="0" destOrd="0" presId="urn:microsoft.com/office/officeart/2016/7/layout/RepeatingBendingProcessNew"/>
    <dgm:cxn modelId="{5203CD3B-BE0E-4F08-A8BA-C619F407C99F}" type="presOf" srcId="{8F83CF12-E0C9-4763-8CD0-1D7A982495AF}" destId="{3BC36B49-C72E-4C73-A3C8-9197CC358180}" srcOrd="0" destOrd="0" presId="urn:microsoft.com/office/officeart/2016/7/layout/RepeatingBendingProcessNew"/>
    <dgm:cxn modelId="{777E8340-2851-4BAE-9552-5302B98E18A0}" type="presOf" srcId="{A0DF2303-0530-43B7-92A8-456485D2DB0D}" destId="{A16DC9CB-396E-486C-936F-8512D39F477B}" srcOrd="0" destOrd="0" presId="urn:microsoft.com/office/officeart/2016/7/layout/RepeatingBendingProcessNew"/>
    <dgm:cxn modelId="{303B8273-D0E1-4349-8A98-5F9AEBC314A3}" type="presOf" srcId="{D69666EA-3B27-40A1-B336-22D38213140A}" destId="{521CFBE8-AFC8-4C34-825D-85FB197A31E5}" srcOrd="1" destOrd="0" presId="urn:microsoft.com/office/officeart/2016/7/layout/RepeatingBendingProcessNew"/>
    <dgm:cxn modelId="{C8F3CE56-EA85-4282-B460-623F2F7943D9}" srcId="{1DF99E25-6D8A-4183-A04F-ABEE78B80D77}" destId="{1F917973-2C6D-43B8-A4D8-4DE0BFB3D934}" srcOrd="4" destOrd="0" parTransId="{C85F9CD3-F546-4674-83DA-0643D0125755}" sibTransId="{DD5A22F9-6D07-4D7F-9797-C3965B88E254}"/>
    <dgm:cxn modelId="{824CDF91-42C4-4F2D-BDCD-500464A5172B}" type="presOf" srcId="{DD5A22F9-6D07-4D7F-9797-C3965B88E254}" destId="{4CF7E9FF-3D00-47FA-B85E-D116842B2512}" srcOrd="1" destOrd="0" presId="urn:microsoft.com/office/officeart/2016/7/layout/RepeatingBendingProcessNew"/>
    <dgm:cxn modelId="{0CABD89D-4B20-49F3-B381-A3C261FEA0BF}" srcId="{1DF99E25-6D8A-4183-A04F-ABEE78B80D77}" destId="{A0DF2303-0530-43B7-92A8-456485D2DB0D}" srcOrd="5" destOrd="0" parTransId="{2A8E6FB2-879A-4A99-BD8A-723E52966055}" sibTransId="{16B823E0-8739-4CD7-B4C9-63E96B26801F}"/>
    <dgm:cxn modelId="{0F30F59E-A454-44F2-97A8-8CF03AE8181C}" type="presOf" srcId="{A125B474-DB2F-4A6C-B82C-36E66D0F149A}" destId="{EF307289-0A5A-4E0D-A8C5-F4C100B15080}" srcOrd="0" destOrd="0" presId="urn:microsoft.com/office/officeart/2016/7/layout/RepeatingBendingProcessNew"/>
    <dgm:cxn modelId="{80969AA3-048A-4679-B35D-A676F5903C60}" srcId="{1DF99E25-6D8A-4183-A04F-ABEE78B80D77}" destId="{E05E1908-6261-4C16-9E89-27780F2FC0E6}" srcOrd="2" destOrd="0" parTransId="{C37E3152-3292-40BC-9568-595F1F31C571}" sibTransId="{52E2AF08-5A84-43CB-90DA-4593B895AF11}"/>
    <dgm:cxn modelId="{79A040A5-D71A-4C96-8DEA-CA734247A09B}" type="presOf" srcId="{A125B474-DB2F-4A6C-B82C-36E66D0F149A}" destId="{34DA9467-5059-4E9C-B7C4-0D79B29F6327}" srcOrd="1" destOrd="0" presId="urn:microsoft.com/office/officeart/2016/7/layout/RepeatingBendingProcessNew"/>
    <dgm:cxn modelId="{EEAB05AC-406F-413B-9683-E25DE675553F}" type="presOf" srcId="{1DF99E25-6D8A-4183-A04F-ABEE78B80D77}" destId="{73A48086-58A4-471C-B8BD-A34788740D5F}" srcOrd="0" destOrd="0" presId="urn:microsoft.com/office/officeart/2016/7/layout/RepeatingBendingProcessNew"/>
    <dgm:cxn modelId="{B66324BF-B03B-4F2B-8BFC-BC94E0B84170}" srcId="{1DF99E25-6D8A-4183-A04F-ABEE78B80D77}" destId="{454DBE64-B523-46AC-B877-4294EE8FE160}" srcOrd="0" destOrd="0" parTransId="{856C0E2B-1397-4176-B672-8E3C26E9EE68}" sibTransId="{D69666EA-3B27-40A1-B336-22D38213140A}"/>
    <dgm:cxn modelId="{5D887DC0-F88F-4822-ABDC-D123441721D6}" srcId="{1DF99E25-6D8A-4183-A04F-ABEE78B80D77}" destId="{0FF83D6F-97AD-426E-8536-3603347D64F4}" srcOrd="3" destOrd="0" parTransId="{7EF223A9-6E02-47B0-9897-20E1A0AB142D}" sibTransId="{A125B474-DB2F-4A6C-B82C-36E66D0F149A}"/>
    <dgm:cxn modelId="{85B35FC1-E1B4-433C-B158-B9F63B16B4ED}" type="presOf" srcId="{D69666EA-3B27-40A1-B336-22D38213140A}" destId="{DE859829-5F22-44A3-94CF-F6E7A1B8B25B}" srcOrd="0" destOrd="0" presId="urn:microsoft.com/office/officeart/2016/7/layout/RepeatingBendingProcessNew"/>
    <dgm:cxn modelId="{8672F7D1-223E-4175-BA17-DDA656579D6A}" type="presOf" srcId="{52E2AF08-5A84-43CB-90DA-4593B895AF11}" destId="{A0A10776-0BCD-42BE-9E5F-18F0BDA02923}" srcOrd="0" destOrd="0" presId="urn:microsoft.com/office/officeart/2016/7/layout/RepeatingBendingProcessNew"/>
    <dgm:cxn modelId="{CCBAB1D5-82B6-4B3E-A819-EC8AF89682DB}" type="presOf" srcId="{DD5A22F9-6D07-4D7F-9797-C3965B88E254}" destId="{F7891F87-B560-4325-BAFC-039CC10384B8}" srcOrd="0" destOrd="0" presId="urn:microsoft.com/office/officeart/2016/7/layout/RepeatingBendingProcessNew"/>
    <dgm:cxn modelId="{6BC2B6D6-F130-46CC-8D22-A61CA6A06381}" type="presOf" srcId="{5282EEFB-CE44-4BB9-8EF9-9257B7D4BB2D}" destId="{D3EFD103-3609-47C9-963E-18D80AAC6625}" srcOrd="1" destOrd="0" presId="urn:microsoft.com/office/officeart/2016/7/layout/RepeatingBendingProcessNew"/>
    <dgm:cxn modelId="{BF94A3A6-460D-4D3C-96FB-DCA37EA57664}" type="presParOf" srcId="{73A48086-58A4-471C-B8BD-A34788740D5F}" destId="{D5624069-77FB-4B1D-8C03-F9DFB54987B0}" srcOrd="0" destOrd="0" presId="urn:microsoft.com/office/officeart/2016/7/layout/RepeatingBendingProcessNew"/>
    <dgm:cxn modelId="{AD16988F-D46E-4CB2-A911-AE559B3E3ADA}" type="presParOf" srcId="{73A48086-58A4-471C-B8BD-A34788740D5F}" destId="{DE859829-5F22-44A3-94CF-F6E7A1B8B25B}" srcOrd="1" destOrd="0" presId="urn:microsoft.com/office/officeart/2016/7/layout/RepeatingBendingProcessNew"/>
    <dgm:cxn modelId="{29A9A903-CE07-498F-AB25-C3E305F035AD}" type="presParOf" srcId="{DE859829-5F22-44A3-94CF-F6E7A1B8B25B}" destId="{521CFBE8-AFC8-4C34-825D-85FB197A31E5}" srcOrd="0" destOrd="0" presId="urn:microsoft.com/office/officeart/2016/7/layout/RepeatingBendingProcessNew"/>
    <dgm:cxn modelId="{E0A7E59E-5484-4378-95DA-9A7DCC9DF1A2}" type="presParOf" srcId="{73A48086-58A4-471C-B8BD-A34788740D5F}" destId="{3BC36B49-C72E-4C73-A3C8-9197CC358180}" srcOrd="2" destOrd="0" presId="urn:microsoft.com/office/officeart/2016/7/layout/RepeatingBendingProcessNew"/>
    <dgm:cxn modelId="{84D6D0F2-9548-430A-AB3F-7C9818335984}" type="presParOf" srcId="{73A48086-58A4-471C-B8BD-A34788740D5F}" destId="{D24A9856-9C64-4CE4-96F5-2D2A6772AFE5}" srcOrd="3" destOrd="0" presId="urn:microsoft.com/office/officeart/2016/7/layout/RepeatingBendingProcessNew"/>
    <dgm:cxn modelId="{C606A92C-689A-45CB-AA97-97CB22374B30}" type="presParOf" srcId="{D24A9856-9C64-4CE4-96F5-2D2A6772AFE5}" destId="{D3EFD103-3609-47C9-963E-18D80AAC6625}" srcOrd="0" destOrd="0" presId="urn:microsoft.com/office/officeart/2016/7/layout/RepeatingBendingProcessNew"/>
    <dgm:cxn modelId="{21FF0550-BC8F-4407-852D-4D5650C0E2B3}" type="presParOf" srcId="{73A48086-58A4-471C-B8BD-A34788740D5F}" destId="{705943DB-7395-40E1-93BA-EB8676846228}" srcOrd="4" destOrd="0" presId="urn:microsoft.com/office/officeart/2016/7/layout/RepeatingBendingProcessNew"/>
    <dgm:cxn modelId="{51647E6E-F4FC-446B-A32E-BEC929B75D22}" type="presParOf" srcId="{73A48086-58A4-471C-B8BD-A34788740D5F}" destId="{A0A10776-0BCD-42BE-9E5F-18F0BDA02923}" srcOrd="5" destOrd="0" presId="urn:microsoft.com/office/officeart/2016/7/layout/RepeatingBendingProcessNew"/>
    <dgm:cxn modelId="{F948660D-246E-4AE7-9179-E2A38ADA9660}" type="presParOf" srcId="{A0A10776-0BCD-42BE-9E5F-18F0BDA02923}" destId="{4D1375D3-D430-414B-8885-D04826AB96C5}" srcOrd="0" destOrd="0" presId="urn:microsoft.com/office/officeart/2016/7/layout/RepeatingBendingProcessNew"/>
    <dgm:cxn modelId="{BFF1C808-FB35-42F2-8002-297B80E0E655}" type="presParOf" srcId="{73A48086-58A4-471C-B8BD-A34788740D5F}" destId="{DBC6EA5E-F095-4B34-9BA2-BB15DCD2AAA5}" srcOrd="6" destOrd="0" presId="urn:microsoft.com/office/officeart/2016/7/layout/RepeatingBendingProcessNew"/>
    <dgm:cxn modelId="{229210D6-0DE9-47C6-AD41-0161CF0CB346}" type="presParOf" srcId="{73A48086-58A4-471C-B8BD-A34788740D5F}" destId="{EF307289-0A5A-4E0D-A8C5-F4C100B15080}" srcOrd="7" destOrd="0" presId="urn:microsoft.com/office/officeart/2016/7/layout/RepeatingBendingProcessNew"/>
    <dgm:cxn modelId="{7AB5DECE-60A7-4361-B323-DDD0B9D5037D}" type="presParOf" srcId="{EF307289-0A5A-4E0D-A8C5-F4C100B15080}" destId="{34DA9467-5059-4E9C-B7C4-0D79B29F6327}" srcOrd="0" destOrd="0" presId="urn:microsoft.com/office/officeart/2016/7/layout/RepeatingBendingProcessNew"/>
    <dgm:cxn modelId="{7FEDCDB6-43D4-4262-88AB-4EDDD1B29844}" type="presParOf" srcId="{73A48086-58A4-471C-B8BD-A34788740D5F}" destId="{A6C8403C-1899-4C61-85BB-A2ECCA598C95}" srcOrd="8" destOrd="0" presId="urn:microsoft.com/office/officeart/2016/7/layout/RepeatingBendingProcessNew"/>
    <dgm:cxn modelId="{2E812695-E873-46F8-9FD4-E5FDF539E300}" type="presParOf" srcId="{73A48086-58A4-471C-B8BD-A34788740D5F}" destId="{F7891F87-B560-4325-BAFC-039CC10384B8}" srcOrd="9" destOrd="0" presId="urn:microsoft.com/office/officeart/2016/7/layout/RepeatingBendingProcessNew"/>
    <dgm:cxn modelId="{E0FC2467-B57F-4AA9-AF57-404BD548C9E0}" type="presParOf" srcId="{F7891F87-B560-4325-BAFC-039CC10384B8}" destId="{4CF7E9FF-3D00-47FA-B85E-D116842B2512}" srcOrd="0" destOrd="0" presId="urn:microsoft.com/office/officeart/2016/7/layout/RepeatingBendingProcessNew"/>
    <dgm:cxn modelId="{0F68981C-B7F0-4853-8489-15119A8D540D}" type="presParOf" srcId="{73A48086-58A4-471C-B8BD-A34788740D5F}" destId="{A16DC9CB-396E-486C-936F-8512D39F477B}" srcOrd="10" destOrd="0" presId="urn:microsoft.com/office/officeart/2016/7/layout/RepeatingBendingProcessNew"/>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F99E25-6D8A-4183-A04F-ABEE78B80D77}" type="doc">
      <dgm:prSet loTypeId="urn:microsoft.com/office/officeart/2016/7/layout/RepeatingBendingProcessNew" loCatId="process" qsTypeId="urn:microsoft.com/office/officeart/2005/8/quickstyle/simple2" qsCatId="simple" csTypeId="urn:microsoft.com/office/officeart/2005/8/colors/accent0_3" csCatId="mainScheme" phldr="1"/>
      <dgm:spPr/>
      <dgm:t>
        <a:bodyPr/>
        <a:lstStyle/>
        <a:p>
          <a:endParaRPr lang="en-US"/>
        </a:p>
      </dgm:t>
    </dgm:pt>
    <dgm:pt modelId="{454DBE64-B523-46AC-B877-4294EE8FE160}">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1. </a:t>
          </a:r>
          <a:r>
            <a:rPr lang="el-GR" b="1" dirty="0">
              <a:solidFill>
                <a:schemeClr val="bg1"/>
              </a:solidFill>
              <a:effectLst>
                <a:outerShdw blurRad="38100" dist="38100" dir="2700000" algn="tl">
                  <a:srgbClr val="000000">
                    <a:alpha val="43137"/>
                  </a:srgbClr>
                </a:outerShdw>
              </a:effectLst>
            </a:rPr>
            <a:t>ΕΙΣΑΓΩΓΗ</a:t>
          </a:r>
          <a:endParaRPr lang="en-US" dirty="0">
            <a:solidFill>
              <a:schemeClr val="bg1"/>
            </a:solidFill>
            <a:effectLst>
              <a:outerShdw blurRad="38100" dist="38100" dir="2700000" algn="tl">
                <a:srgbClr val="000000">
                  <a:alpha val="43137"/>
                </a:srgbClr>
              </a:outerShdw>
            </a:effectLst>
          </a:endParaRPr>
        </a:p>
      </dgm:t>
    </dgm:pt>
    <dgm:pt modelId="{856C0E2B-1397-4176-B672-8E3C26E9EE68}" type="parTrans" cxnId="{B66324BF-B03B-4F2B-8BFC-BC94E0B84170}">
      <dgm:prSet/>
      <dgm:spPr/>
      <dgm:t>
        <a:bodyPr/>
        <a:lstStyle/>
        <a:p>
          <a:endParaRPr lang="en-US"/>
        </a:p>
      </dgm:t>
    </dgm:pt>
    <dgm:pt modelId="{D69666EA-3B27-40A1-B336-22D38213140A}" type="sibTrans" cxnId="{B66324BF-B03B-4F2B-8BFC-BC94E0B84170}">
      <dgm:prSet/>
      <dgm:spPr/>
      <dgm:t>
        <a:bodyPr/>
        <a:lstStyle/>
        <a:p>
          <a:endParaRPr lang="en-US"/>
        </a:p>
      </dgm:t>
    </dgm:pt>
    <dgm:pt modelId="{8F83CF12-E0C9-4763-8CD0-1D7A982495AF}">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2. </a:t>
          </a:r>
          <a:r>
            <a:rPr lang="el-GR" b="1" dirty="0">
              <a:solidFill>
                <a:schemeClr val="bg1"/>
              </a:solidFill>
              <a:effectLst>
                <a:outerShdw blurRad="38100" dist="38100" dir="2700000" algn="tl">
                  <a:srgbClr val="000000">
                    <a:alpha val="43137"/>
                  </a:srgbClr>
                </a:outerShdw>
              </a:effectLst>
            </a:rPr>
            <a:t>ΜΕΘΟΔΟΣ</a:t>
          </a:r>
          <a:endParaRPr lang="en-US" dirty="0">
            <a:solidFill>
              <a:schemeClr val="bg1"/>
            </a:solidFill>
            <a:effectLst>
              <a:outerShdw blurRad="38100" dist="38100" dir="2700000" algn="tl">
                <a:srgbClr val="000000">
                  <a:alpha val="43137"/>
                </a:srgbClr>
              </a:outerShdw>
            </a:effectLst>
          </a:endParaRPr>
        </a:p>
      </dgm:t>
    </dgm:pt>
    <dgm:pt modelId="{F98C720A-9FC2-4F76-9B5F-DD407063398D}" type="parTrans" cxnId="{22543912-5B08-43F8-936C-47EEE61A4582}">
      <dgm:prSet/>
      <dgm:spPr/>
      <dgm:t>
        <a:bodyPr/>
        <a:lstStyle/>
        <a:p>
          <a:endParaRPr lang="en-US"/>
        </a:p>
      </dgm:t>
    </dgm:pt>
    <dgm:pt modelId="{5282EEFB-CE44-4BB9-8EF9-9257B7D4BB2D}" type="sibTrans" cxnId="{22543912-5B08-43F8-936C-47EEE61A4582}">
      <dgm:prSet/>
      <dgm:spPr/>
      <dgm:t>
        <a:bodyPr/>
        <a:lstStyle/>
        <a:p>
          <a:endParaRPr lang="en-US"/>
        </a:p>
      </dgm:t>
    </dgm:pt>
    <dgm:pt modelId="{E05E1908-6261-4C16-9E89-27780F2FC0E6}">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3. </a:t>
          </a:r>
          <a:r>
            <a:rPr lang="el-GR" b="1" dirty="0">
              <a:solidFill>
                <a:schemeClr val="bg1"/>
              </a:solidFill>
              <a:effectLst>
                <a:outerShdw blurRad="38100" dist="38100" dir="2700000" algn="tl">
                  <a:srgbClr val="000000">
                    <a:alpha val="43137"/>
                  </a:srgbClr>
                </a:outerShdw>
              </a:effectLst>
            </a:rPr>
            <a:t>ΜΟΝΤΕΛΟΠΟΙΗΣΗ</a:t>
          </a:r>
          <a:endParaRPr lang="en-US" dirty="0">
            <a:solidFill>
              <a:schemeClr val="bg1"/>
            </a:solidFill>
            <a:effectLst>
              <a:outerShdw blurRad="38100" dist="38100" dir="2700000" algn="tl">
                <a:srgbClr val="000000">
                  <a:alpha val="43137"/>
                </a:srgbClr>
              </a:outerShdw>
            </a:effectLst>
          </a:endParaRPr>
        </a:p>
      </dgm:t>
    </dgm:pt>
    <dgm:pt modelId="{C37E3152-3292-40BC-9568-595F1F31C571}" type="parTrans" cxnId="{80969AA3-048A-4679-B35D-A676F5903C60}">
      <dgm:prSet/>
      <dgm:spPr/>
      <dgm:t>
        <a:bodyPr/>
        <a:lstStyle/>
        <a:p>
          <a:endParaRPr lang="en-US"/>
        </a:p>
      </dgm:t>
    </dgm:pt>
    <dgm:pt modelId="{52E2AF08-5A84-43CB-90DA-4593B895AF11}" type="sibTrans" cxnId="{80969AA3-048A-4679-B35D-A676F5903C60}">
      <dgm:prSet/>
      <dgm:spPr/>
      <dgm:t>
        <a:bodyPr/>
        <a:lstStyle/>
        <a:p>
          <a:endParaRPr lang="en-US"/>
        </a:p>
      </dgm:t>
    </dgm:pt>
    <dgm:pt modelId="{0FF83D6F-97AD-426E-8536-3603347D64F4}">
      <dgm:prSet/>
      <dgm:spPr>
        <a:solidFill>
          <a:srgbClr val="FFC000"/>
        </a:solidFill>
      </dgm:spPr>
      <dgm:t>
        <a:bodyPr/>
        <a:lstStyle/>
        <a:p>
          <a:r>
            <a:rPr lang="en-US" b="1" dirty="0">
              <a:solidFill>
                <a:schemeClr val="tx1"/>
              </a:solidFill>
              <a:effectLst>
                <a:outerShdw blurRad="38100" dist="38100" dir="2700000" algn="tl">
                  <a:srgbClr val="000000">
                    <a:alpha val="43137"/>
                  </a:srgbClr>
                </a:outerShdw>
              </a:effectLst>
            </a:rPr>
            <a:t>4. </a:t>
          </a:r>
          <a:r>
            <a:rPr lang="el-GR" b="1" dirty="0">
              <a:solidFill>
                <a:schemeClr val="tx1"/>
              </a:solidFill>
              <a:effectLst>
                <a:outerShdw blurRad="38100" dist="38100" dir="2700000" algn="tl">
                  <a:srgbClr val="000000">
                    <a:alpha val="43137"/>
                  </a:srgbClr>
                </a:outerShdw>
              </a:effectLst>
            </a:rPr>
            <a:t>ΑΠΟΤΕΛΕΣΜΑΤΑ</a:t>
          </a:r>
          <a:endParaRPr lang="en-US" dirty="0">
            <a:solidFill>
              <a:schemeClr val="tx1"/>
            </a:solidFill>
            <a:effectLst>
              <a:outerShdw blurRad="38100" dist="38100" dir="2700000" algn="tl">
                <a:srgbClr val="000000">
                  <a:alpha val="43137"/>
                </a:srgbClr>
              </a:outerShdw>
            </a:effectLst>
          </a:endParaRPr>
        </a:p>
      </dgm:t>
    </dgm:pt>
    <dgm:pt modelId="{7EF223A9-6E02-47B0-9897-20E1A0AB142D}" type="parTrans" cxnId="{5D887DC0-F88F-4822-ABDC-D123441721D6}">
      <dgm:prSet/>
      <dgm:spPr/>
      <dgm:t>
        <a:bodyPr/>
        <a:lstStyle/>
        <a:p>
          <a:endParaRPr lang="en-US"/>
        </a:p>
      </dgm:t>
    </dgm:pt>
    <dgm:pt modelId="{A125B474-DB2F-4A6C-B82C-36E66D0F149A}" type="sibTrans" cxnId="{5D887DC0-F88F-4822-ABDC-D123441721D6}">
      <dgm:prSet/>
      <dgm:spPr/>
      <dgm:t>
        <a:bodyPr/>
        <a:lstStyle/>
        <a:p>
          <a:endParaRPr lang="en-US"/>
        </a:p>
      </dgm:t>
    </dgm:pt>
    <dgm:pt modelId="{1F917973-2C6D-43B8-A4D8-4DE0BFB3D934}">
      <dgm:prSet/>
      <dgm:spPr/>
      <dgm:t>
        <a:bodyPr/>
        <a:lstStyle/>
        <a:p>
          <a:r>
            <a:rPr lang="en-US" b="1" dirty="0"/>
            <a:t>5. </a:t>
          </a:r>
          <a:r>
            <a:rPr lang="el-GR" b="1" dirty="0"/>
            <a:t>ΣΥΜΠΕΡΑΣΜΑΤΑ</a:t>
          </a:r>
          <a:endParaRPr lang="en-US" dirty="0"/>
        </a:p>
      </dgm:t>
    </dgm:pt>
    <dgm:pt modelId="{C85F9CD3-F546-4674-83DA-0643D0125755}" type="parTrans" cxnId="{C8F3CE56-EA85-4282-B460-623F2F7943D9}">
      <dgm:prSet/>
      <dgm:spPr/>
      <dgm:t>
        <a:bodyPr/>
        <a:lstStyle/>
        <a:p>
          <a:endParaRPr lang="en-US"/>
        </a:p>
      </dgm:t>
    </dgm:pt>
    <dgm:pt modelId="{DD5A22F9-6D07-4D7F-9797-C3965B88E254}" type="sibTrans" cxnId="{C8F3CE56-EA85-4282-B460-623F2F7943D9}">
      <dgm:prSet/>
      <dgm:spPr/>
      <dgm:t>
        <a:bodyPr/>
        <a:lstStyle/>
        <a:p>
          <a:endParaRPr lang="en-US"/>
        </a:p>
      </dgm:t>
    </dgm:pt>
    <dgm:pt modelId="{A0DF2303-0530-43B7-92A8-456485D2DB0D}">
      <dgm:prSet/>
      <dgm:spPr/>
      <dgm:t>
        <a:bodyPr/>
        <a:lstStyle/>
        <a:p>
          <a:r>
            <a:rPr lang="en-US" b="1" dirty="0"/>
            <a:t>6. </a:t>
          </a:r>
          <a:r>
            <a:rPr lang="el-GR" b="1" dirty="0"/>
            <a:t>ΠΡΟΤΑΣΕΙΣ ΓΙΑ ΜΕΛΛΟΝΤΙΚΗ ΜΕΛΕΤΗ</a:t>
          </a:r>
          <a:endParaRPr lang="en-US" dirty="0"/>
        </a:p>
      </dgm:t>
    </dgm:pt>
    <dgm:pt modelId="{2A8E6FB2-879A-4A99-BD8A-723E52966055}" type="parTrans" cxnId="{0CABD89D-4B20-49F3-B381-A3C261FEA0BF}">
      <dgm:prSet/>
      <dgm:spPr/>
      <dgm:t>
        <a:bodyPr/>
        <a:lstStyle/>
        <a:p>
          <a:endParaRPr lang="en-US"/>
        </a:p>
      </dgm:t>
    </dgm:pt>
    <dgm:pt modelId="{16B823E0-8739-4CD7-B4C9-63E96B26801F}" type="sibTrans" cxnId="{0CABD89D-4B20-49F3-B381-A3C261FEA0BF}">
      <dgm:prSet/>
      <dgm:spPr/>
      <dgm:t>
        <a:bodyPr/>
        <a:lstStyle/>
        <a:p>
          <a:endParaRPr lang="en-US"/>
        </a:p>
      </dgm:t>
    </dgm:pt>
    <dgm:pt modelId="{73A48086-58A4-471C-B8BD-A34788740D5F}" type="pres">
      <dgm:prSet presAssocID="{1DF99E25-6D8A-4183-A04F-ABEE78B80D77}" presName="Name0" presStyleCnt="0">
        <dgm:presLayoutVars>
          <dgm:dir/>
          <dgm:resizeHandles val="exact"/>
        </dgm:presLayoutVars>
      </dgm:prSet>
      <dgm:spPr/>
    </dgm:pt>
    <dgm:pt modelId="{D5624069-77FB-4B1D-8C03-F9DFB54987B0}" type="pres">
      <dgm:prSet presAssocID="{454DBE64-B523-46AC-B877-4294EE8FE160}" presName="node" presStyleLbl="node1" presStyleIdx="0" presStyleCnt="6">
        <dgm:presLayoutVars>
          <dgm:bulletEnabled val="1"/>
        </dgm:presLayoutVars>
      </dgm:prSet>
      <dgm:spPr/>
    </dgm:pt>
    <dgm:pt modelId="{DE859829-5F22-44A3-94CF-F6E7A1B8B25B}" type="pres">
      <dgm:prSet presAssocID="{D69666EA-3B27-40A1-B336-22D38213140A}" presName="sibTrans" presStyleLbl="sibTrans1D1" presStyleIdx="0" presStyleCnt="5"/>
      <dgm:spPr/>
    </dgm:pt>
    <dgm:pt modelId="{521CFBE8-AFC8-4C34-825D-85FB197A31E5}" type="pres">
      <dgm:prSet presAssocID="{D69666EA-3B27-40A1-B336-22D38213140A}" presName="connectorText" presStyleLbl="sibTrans1D1" presStyleIdx="0" presStyleCnt="5"/>
      <dgm:spPr/>
    </dgm:pt>
    <dgm:pt modelId="{3BC36B49-C72E-4C73-A3C8-9197CC358180}" type="pres">
      <dgm:prSet presAssocID="{8F83CF12-E0C9-4763-8CD0-1D7A982495AF}" presName="node" presStyleLbl="node1" presStyleIdx="1" presStyleCnt="6">
        <dgm:presLayoutVars>
          <dgm:bulletEnabled val="1"/>
        </dgm:presLayoutVars>
      </dgm:prSet>
      <dgm:spPr/>
    </dgm:pt>
    <dgm:pt modelId="{D24A9856-9C64-4CE4-96F5-2D2A6772AFE5}" type="pres">
      <dgm:prSet presAssocID="{5282EEFB-CE44-4BB9-8EF9-9257B7D4BB2D}" presName="sibTrans" presStyleLbl="sibTrans1D1" presStyleIdx="1" presStyleCnt="5"/>
      <dgm:spPr/>
    </dgm:pt>
    <dgm:pt modelId="{D3EFD103-3609-47C9-963E-18D80AAC6625}" type="pres">
      <dgm:prSet presAssocID="{5282EEFB-CE44-4BB9-8EF9-9257B7D4BB2D}" presName="connectorText" presStyleLbl="sibTrans1D1" presStyleIdx="1" presStyleCnt="5"/>
      <dgm:spPr/>
    </dgm:pt>
    <dgm:pt modelId="{705943DB-7395-40E1-93BA-EB8676846228}" type="pres">
      <dgm:prSet presAssocID="{E05E1908-6261-4C16-9E89-27780F2FC0E6}" presName="node" presStyleLbl="node1" presStyleIdx="2" presStyleCnt="6">
        <dgm:presLayoutVars>
          <dgm:bulletEnabled val="1"/>
        </dgm:presLayoutVars>
      </dgm:prSet>
      <dgm:spPr/>
    </dgm:pt>
    <dgm:pt modelId="{A0A10776-0BCD-42BE-9E5F-18F0BDA02923}" type="pres">
      <dgm:prSet presAssocID="{52E2AF08-5A84-43CB-90DA-4593B895AF11}" presName="sibTrans" presStyleLbl="sibTrans1D1" presStyleIdx="2" presStyleCnt="5"/>
      <dgm:spPr/>
    </dgm:pt>
    <dgm:pt modelId="{4D1375D3-D430-414B-8885-D04826AB96C5}" type="pres">
      <dgm:prSet presAssocID="{52E2AF08-5A84-43CB-90DA-4593B895AF11}" presName="connectorText" presStyleLbl="sibTrans1D1" presStyleIdx="2" presStyleCnt="5"/>
      <dgm:spPr/>
    </dgm:pt>
    <dgm:pt modelId="{DBC6EA5E-F095-4B34-9BA2-BB15DCD2AAA5}" type="pres">
      <dgm:prSet presAssocID="{0FF83D6F-97AD-426E-8536-3603347D64F4}" presName="node" presStyleLbl="node1" presStyleIdx="3" presStyleCnt="6">
        <dgm:presLayoutVars>
          <dgm:bulletEnabled val="1"/>
        </dgm:presLayoutVars>
      </dgm:prSet>
      <dgm:spPr/>
    </dgm:pt>
    <dgm:pt modelId="{EF307289-0A5A-4E0D-A8C5-F4C100B15080}" type="pres">
      <dgm:prSet presAssocID="{A125B474-DB2F-4A6C-B82C-36E66D0F149A}" presName="sibTrans" presStyleLbl="sibTrans1D1" presStyleIdx="3" presStyleCnt="5"/>
      <dgm:spPr/>
    </dgm:pt>
    <dgm:pt modelId="{34DA9467-5059-4E9C-B7C4-0D79B29F6327}" type="pres">
      <dgm:prSet presAssocID="{A125B474-DB2F-4A6C-B82C-36E66D0F149A}" presName="connectorText" presStyleLbl="sibTrans1D1" presStyleIdx="3" presStyleCnt="5"/>
      <dgm:spPr/>
    </dgm:pt>
    <dgm:pt modelId="{A6C8403C-1899-4C61-85BB-A2ECCA598C95}" type="pres">
      <dgm:prSet presAssocID="{1F917973-2C6D-43B8-A4D8-4DE0BFB3D934}" presName="node" presStyleLbl="node1" presStyleIdx="4" presStyleCnt="6">
        <dgm:presLayoutVars>
          <dgm:bulletEnabled val="1"/>
        </dgm:presLayoutVars>
      </dgm:prSet>
      <dgm:spPr/>
    </dgm:pt>
    <dgm:pt modelId="{F7891F87-B560-4325-BAFC-039CC10384B8}" type="pres">
      <dgm:prSet presAssocID="{DD5A22F9-6D07-4D7F-9797-C3965B88E254}" presName="sibTrans" presStyleLbl="sibTrans1D1" presStyleIdx="4" presStyleCnt="5"/>
      <dgm:spPr/>
    </dgm:pt>
    <dgm:pt modelId="{4CF7E9FF-3D00-47FA-B85E-D116842B2512}" type="pres">
      <dgm:prSet presAssocID="{DD5A22F9-6D07-4D7F-9797-C3965B88E254}" presName="connectorText" presStyleLbl="sibTrans1D1" presStyleIdx="4" presStyleCnt="5"/>
      <dgm:spPr/>
    </dgm:pt>
    <dgm:pt modelId="{A16DC9CB-396E-486C-936F-8512D39F477B}" type="pres">
      <dgm:prSet presAssocID="{A0DF2303-0530-43B7-92A8-456485D2DB0D}" presName="node" presStyleLbl="node1" presStyleIdx="5" presStyleCnt="6">
        <dgm:presLayoutVars>
          <dgm:bulletEnabled val="1"/>
        </dgm:presLayoutVars>
      </dgm:prSet>
      <dgm:spPr/>
    </dgm:pt>
  </dgm:ptLst>
  <dgm:cxnLst>
    <dgm:cxn modelId="{86FD7B0D-E9CA-4CC8-A70F-3AC2E2194FB0}" type="presOf" srcId="{5282EEFB-CE44-4BB9-8EF9-9257B7D4BB2D}" destId="{D24A9856-9C64-4CE4-96F5-2D2A6772AFE5}" srcOrd="0" destOrd="0" presId="urn:microsoft.com/office/officeart/2016/7/layout/RepeatingBendingProcessNew"/>
    <dgm:cxn modelId="{22543912-5B08-43F8-936C-47EEE61A4582}" srcId="{1DF99E25-6D8A-4183-A04F-ABEE78B80D77}" destId="{8F83CF12-E0C9-4763-8CD0-1D7A982495AF}" srcOrd="1" destOrd="0" parTransId="{F98C720A-9FC2-4F76-9B5F-DD407063398D}" sibTransId="{5282EEFB-CE44-4BB9-8EF9-9257B7D4BB2D}"/>
    <dgm:cxn modelId="{9AE63F28-01DB-499A-8EA8-9359C5D5FD3E}" type="presOf" srcId="{0FF83D6F-97AD-426E-8536-3603347D64F4}" destId="{DBC6EA5E-F095-4B34-9BA2-BB15DCD2AAA5}" srcOrd="0" destOrd="0" presId="urn:microsoft.com/office/officeart/2016/7/layout/RepeatingBendingProcessNew"/>
    <dgm:cxn modelId="{76F2D932-1F4C-4B78-8245-FE9858EB6B11}" type="presOf" srcId="{454DBE64-B523-46AC-B877-4294EE8FE160}" destId="{D5624069-77FB-4B1D-8C03-F9DFB54987B0}" srcOrd="0" destOrd="0" presId="urn:microsoft.com/office/officeart/2016/7/layout/RepeatingBendingProcessNew"/>
    <dgm:cxn modelId="{AC0E0A35-B7A3-42F1-8A1F-07A2A639FE6C}" type="presOf" srcId="{52E2AF08-5A84-43CB-90DA-4593B895AF11}" destId="{4D1375D3-D430-414B-8885-D04826AB96C5}" srcOrd="1" destOrd="0" presId="urn:microsoft.com/office/officeart/2016/7/layout/RepeatingBendingProcessNew"/>
    <dgm:cxn modelId="{2400CF39-0842-44F4-B4E2-968DD343E365}" type="presOf" srcId="{E05E1908-6261-4C16-9E89-27780F2FC0E6}" destId="{705943DB-7395-40E1-93BA-EB8676846228}" srcOrd="0" destOrd="0" presId="urn:microsoft.com/office/officeart/2016/7/layout/RepeatingBendingProcessNew"/>
    <dgm:cxn modelId="{0F8A213B-BC51-4017-9E15-5ACD0641CB55}" type="presOf" srcId="{1F917973-2C6D-43B8-A4D8-4DE0BFB3D934}" destId="{A6C8403C-1899-4C61-85BB-A2ECCA598C95}" srcOrd="0" destOrd="0" presId="urn:microsoft.com/office/officeart/2016/7/layout/RepeatingBendingProcessNew"/>
    <dgm:cxn modelId="{5203CD3B-BE0E-4F08-A8BA-C619F407C99F}" type="presOf" srcId="{8F83CF12-E0C9-4763-8CD0-1D7A982495AF}" destId="{3BC36B49-C72E-4C73-A3C8-9197CC358180}" srcOrd="0" destOrd="0" presId="urn:microsoft.com/office/officeart/2016/7/layout/RepeatingBendingProcessNew"/>
    <dgm:cxn modelId="{777E8340-2851-4BAE-9552-5302B98E18A0}" type="presOf" srcId="{A0DF2303-0530-43B7-92A8-456485D2DB0D}" destId="{A16DC9CB-396E-486C-936F-8512D39F477B}" srcOrd="0" destOrd="0" presId="urn:microsoft.com/office/officeart/2016/7/layout/RepeatingBendingProcessNew"/>
    <dgm:cxn modelId="{303B8273-D0E1-4349-8A98-5F9AEBC314A3}" type="presOf" srcId="{D69666EA-3B27-40A1-B336-22D38213140A}" destId="{521CFBE8-AFC8-4C34-825D-85FB197A31E5}" srcOrd="1" destOrd="0" presId="urn:microsoft.com/office/officeart/2016/7/layout/RepeatingBendingProcessNew"/>
    <dgm:cxn modelId="{C8F3CE56-EA85-4282-B460-623F2F7943D9}" srcId="{1DF99E25-6D8A-4183-A04F-ABEE78B80D77}" destId="{1F917973-2C6D-43B8-A4D8-4DE0BFB3D934}" srcOrd="4" destOrd="0" parTransId="{C85F9CD3-F546-4674-83DA-0643D0125755}" sibTransId="{DD5A22F9-6D07-4D7F-9797-C3965B88E254}"/>
    <dgm:cxn modelId="{824CDF91-42C4-4F2D-BDCD-500464A5172B}" type="presOf" srcId="{DD5A22F9-6D07-4D7F-9797-C3965B88E254}" destId="{4CF7E9FF-3D00-47FA-B85E-D116842B2512}" srcOrd="1" destOrd="0" presId="urn:microsoft.com/office/officeart/2016/7/layout/RepeatingBendingProcessNew"/>
    <dgm:cxn modelId="{0CABD89D-4B20-49F3-B381-A3C261FEA0BF}" srcId="{1DF99E25-6D8A-4183-A04F-ABEE78B80D77}" destId="{A0DF2303-0530-43B7-92A8-456485D2DB0D}" srcOrd="5" destOrd="0" parTransId="{2A8E6FB2-879A-4A99-BD8A-723E52966055}" sibTransId="{16B823E0-8739-4CD7-B4C9-63E96B26801F}"/>
    <dgm:cxn modelId="{0F30F59E-A454-44F2-97A8-8CF03AE8181C}" type="presOf" srcId="{A125B474-DB2F-4A6C-B82C-36E66D0F149A}" destId="{EF307289-0A5A-4E0D-A8C5-F4C100B15080}" srcOrd="0" destOrd="0" presId="urn:microsoft.com/office/officeart/2016/7/layout/RepeatingBendingProcessNew"/>
    <dgm:cxn modelId="{80969AA3-048A-4679-B35D-A676F5903C60}" srcId="{1DF99E25-6D8A-4183-A04F-ABEE78B80D77}" destId="{E05E1908-6261-4C16-9E89-27780F2FC0E6}" srcOrd="2" destOrd="0" parTransId="{C37E3152-3292-40BC-9568-595F1F31C571}" sibTransId="{52E2AF08-5A84-43CB-90DA-4593B895AF11}"/>
    <dgm:cxn modelId="{79A040A5-D71A-4C96-8DEA-CA734247A09B}" type="presOf" srcId="{A125B474-DB2F-4A6C-B82C-36E66D0F149A}" destId="{34DA9467-5059-4E9C-B7C4-0D79B29F6327}" srcOrd="1" destOrd="0" presId="urn:microsoft.com/office/officeart/2016/7/layout/RepeatingBendingProcessNew"/>
    <dgm:cxn modelId="{EEAB05AC-406F-413B-9683-E25DE675553F}" type="presOf" srcId="{1DF99E25-6D8A-4183-A04F-ABEE78B80D77}" destId="{73A48086-58A4-471C-B8BD-A34788740D5F}" srcOrd="0" destOrd="0" presId="urn:microsoft.com/office/officeart/2016/7/layout/RepeatingBendingProcessNew"/>
    <dgm:cxn modelId="{B66324BF-B03B-4F2B-8BFC-BC94E0B84170}" srcId="{1DF99E25-6D8A-4183-A04F-ABEE78B80D77}" destId="{454DBE64-B523-46AC-B877-4294EE8FE160}" srcOrd="0" destOrd="0" parTransId="{856C0E2B-1397-4176-B672-8E3C26E9EE68}" sibTransId="{D69666EA-3B27-40A1-B336-22D38213140A}"/>
    <dgm:cxn modelId="{5D887DC0-F88F-4822-ABDC-D123441721D6}" srcId="{1DF99E25-6D8A-4183-A04F-ABEE78B80D77}" destId="{0FF83D6F-97AD-426E-8536-3603347D64F4}" srcOrd="3" destOrd="0" parTransId="{7EF223A9-6E02-47B0-9897-20E1A0AB142D}" sibTransId="{A125B474-DB2F-4A6C-B82C-36E66D0F149A}"/>
    <dgm:cxn modelId="{85B35FC1-E1B4-433C-B158-B9F63B16B4ED}" type="presOf" srcId="{D69666EA-3B27-40A1-B336-22D38213140A}" destId="{DE859829-5F22-44A3-94CF-F6E7A1B8B25B}" srcOrd="0" destOrd="0" presId="urn:microsoft.com/office/officeart/2016/7/layout/RepeatingBendingProcessNew"/>
    <dgm:cxn modelId="{8672F7D1-223E-4175-BA17-DDA656579D6A}" type="presOf" srcId="{52E2AF08-5A84-43CB-90DA-4593B895AF11}" destId="{A0A10776-0BCD-42BE-9E5F-18F0BDA02923}" srcOrd="0" destOrd="0" presId="urn:microsoft.com/office/officeart/2016/7/layout/RepeatingBendingProcessNew"/>
    <dgm:cxn modelId="{CCBAB1D5-82B6-4B3E-A819-EC8AF89682DB}" type="presOf" srcId="{DD5A22F9-6D07-4D7F-9797-C3965B88E254}" destId="{F7891F87-B560-4325-BAFC-039CC10384B8}" srcOrd="0" destOrd="0" presId="urn:microsoft.com/office/officeart/2016/7/layout/RepeatingBendingProcessNew"/>
    <dgm:cxn modelId="{6BC2B6D6-F130-46CC-8D22-A61CA6A06381}" type="presOf" srcId="{5282EEFB-CE44-4BB9-8EF9-9257B7D4BB2D}" destId="{D3EFD103-3609-47C9-963E-18D80AAC6625}" srcOrd="1" destOrd="0" presId="urn:microsoft.com/office/officeart/2016/7/layout/RepeatingBendingProcessNew"/>
    <dgm:cxn modelId="{BF94A3A6-460D-4D3C-96FB-DCA37EA57664}" type="presParOf" srcId="{73A48086-58A4-471C-B8BD-A34788740D5F}" destId="{D5624069-77FB-4B1D-8C03-F9DFB54987B0}" srcOrd="0" destOrd="0" presId="urn:microsoft.com/office/officeart/2016/7/layout/RepeatingBendingProcessNew"/>
    <dgm:cxn modelId="{AD16988F-D46E-4CB2-A911-AE559B3E3ADA}" type="presParOf" srcId="{73A48086-58A4-471C-B8BD-A34788740D5F}" destId="{DE859829-5F22-44A3-94CF-F6E7A1B8B25B}" srcOrd="1" destOrd="0" presId="urn:microsoft.com/office/officeart/2016/7/layout/RepeatingBendingProcessNew"/>
    <dgm:cxn modelId="{29A9A903-CE07-498F-AB25-C3E305F035AD}" type="presParOf" srcId="{DE859829-5F22-44A3-94CF-F6E7A1B8B25B}" destId="{521CFBE8-AFC8-4C34-825D-85FB197A31E5}" srcOrd="0" destOrd="0" presId="urn:microsoft.com/office/officeart/2016/7/layout/RepeatingBendingProcessNew"/>
    <dgm:cxn modelId="{E0A7E59E-5484-4378-95DA-9A7DCC9DF1A2}" type="presParOf" srcId="{73A48086-58A4-471C-B8BD-A34788740D5F}" destId="{3BC36B49-C72E-4C73-A3C8-9197CC358180}" srcOrd="2" destOrd="0" presId="urn:microsoft.com/office/officeart/2016/7/layout/RepeatingBendingProcessNew"/>
    <dgm:cxn modelId="{84D6D0F2-9548-430A-AB3F-7C9818335984}" type="presParOf" srcId="{73A48086-58A4-471C-B8BD-A34788740D5F}" destId="{D24A9856-9C64-4CE4-96F5-2D2A6772AFE5}" srcOrd="3" destOrd="0" presId="urn:microsoft.com/office/officeart/2016/7/layout/RepeatingBendingProcessNew"/>
    <dgm:cxn modelId="{C606A92C-689A-45CB-AA97-97CB22374B30}" type="presParOf" srcId="{D24A9856-9C64-4CE4-96F5-2D2A6772AFE5}" destId="{D3EFD103-3609-47C9-963E-18D80AAC6625}" srcOrd="0" destOrd="0" presId="urn:microsoft.com/office/officeart/2016/7/layout/RepeatingBendingProcessNew"/>
    <dgm:cxn modelId="{21FF0550-BC8F-4407-852D-4D5650C0E2B3}" type="presParOf" srcId="{73A48086-58A4-471C-B8BD-A34788740D5F}" destId="{705943DB-7395-40E1-93BA-EB8676846228}" srcOrd="4" destOrd="0" presId="urn:microsoft.com/office/officeart/2016/7/layout/RepeatingBendingProcessNew"/>
    <dgm:cxn modelId="{51647E6E-F4FC-446B-A32E-BEC929B75D22}" type="presParOf" srcId="{73A48086-58A4-471C-B8BD-A34788740D5F}" destId="{A0A10776-0BCD-42BE-9E5F-18F0BDA02923}" srcOrd="5" destOrd="0" presId="urn:microsoft.com/office/officeart/2016/7/layout/RepeatingBendingProcessNew"/>
    <dgm:cxn modelId="{F948660D-246E-4AE7-9179-E2A38ADA9660}" type="presParOf" srcId="{A0A10776-0BCD-42BE-9E5F-18F0BDA02923}" destId="{4D1375D3-D430-414B-8885-D04826AB96C5}" srcOrd="0" destOrd="0" presId="urn:microsoft.com/office/officeart/2016/7/layout/RepeatingBendingProcessNew"/>
    <dgm:cxn modelId="{BFF1C808-FB35-42F2-8002-297B80E0E655}" type="presParOf" srcId="{73A48086-58A4-471C-B8BD-A34788740D5F}" destId="{DBC6EA5E-F095-4B34-9BA2-BB15DCD2AAA5}" srcOrd="6" destOrd="0" presId="urn:microsoft.com/office/officeart/2016/7/layout/RepeatingBendingProcessNew"/>
    <dgm:cxn modelId="{229210D6-0DE9-47C6-AD41-0161CF0CB346}" type="presParOf" srcId="{73A48086-58A4-471C-B8BD-A34788740D5F}" destId="{EF307289-0A5A-4E0D-A8C5-F4C100B15080}" srcOrd="7" destOrd="0" presId="urn:microsoft.com/office/officeart/2016/7/layout/RepeatingBendingProcessNew"/>
    <dgm:cxn modelId="{7AB5DECE-60A7-4361-B323-DDD0B9D5037D}" type="presParOf" srcId="{EF307289-0A5A-4E0D-A8C5-F4C100B15080}" destId="{34DA9467-5059-4E9C-B7C4-0D79B29F6327}" srcOrd="0" destOrd="0" presId="urn:microsoft.com/office/officeart/2016/7/layout/RepeatingBendingProcessNew"/>
    <dgm:cxn modelId="{7FEDCDB6-43D4-4262-88AB-4EDDD1B29844}" type="presParOf" srcId="{73A48086-58A4-471C-B8BD-A34788740D5F}" destId="{A6C8403C-1899-4C61-85BB-A2ECCA598C95}" srcOrd="8" destOrd="0" presId="urn:microsoft.com/office/officeart/2016/7/layout/RepeatingBendingProcessNew"/>
    <dgm:cxn modelId="{2E812695-E873-46F8-9FD4-E5FDF539E300}" type="presParOf" srcId="{73A48086-58A4-471C-B8BD-A34788740D5F}" destId="{F7891F87-B560-4325-BAFC-039CC10384B8}" srcOrd="9" destOrd="0" presId="urn:microsoft.com/office/officeart/2016/7/layout/RepeatingBendingProcessNew"/>
    <dgm:cxn modelId="{E0FC2467-B57F-4AA9-AF57-404BD548C9E0}" type="presParOf" srcId="{F7891F87-B560-4325-BAFC-039CC10384B8}" destId="{4CF7E9FF-3D00-47FA-B85E-D116842B2512}" srcOrd="0" destOrd="0" presId="urn:microsoft.com/office/officeart/2016/7/layout/RepeatingBendingProcessNew"/>
    <dgm:cxn modelId="{0F68981C-B7F0-4853-8489-15119A8D540D}" type="presParOf" srcId="{73A48086-58A4-471C-B8BD-A34788740D5F}" destId="{A16DC9CB-396E-486C-936F-8512D39F477B}" srcOrd="10" destOrd="0" presId="urn:microsoft.com/office/officeart/2016/7/layout/RepeatingBendingProcessNew"/>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F99E25-6D8A-4183-A04F-ABEE78B80D77}" type="doc">
      <dgm:prSet loTypeId="urn:microsoft.com/office/officeart/2016/7/layout/RepeatingBendingProcessNew" loCatId="process" qsTypeId="urn:microsoft.com/office/officeart/2005/8/quickstyle/simple2" qsCatId="simple" csTypeId="urn:microsoft.com/office/officeart/2005/8/colors/accent0_3" csCatId="mainScheme" phldr="1"/>
      <dgm:spPr/>
      <dgm:t>
        <a:bodyPr/>
        <a:lstStyle/>
        <a:p>
          <a:endParaRPr lang="en-US"/>
        </a:p>
      </dgm:t>
    </dgm:pt>
    <dgm:pt modelId="{454DBE64-B523-46AC-B877-4294EE8FE160}">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1. </a:t>
          </a:r>
          <a:r>
            <a:rPr lang="el-GR" b="1" dirty="0">
              <a:solidFill>
                <a:schemeClr val="bg1"/>
              </a:solidFill>
              <a:effectLst>
                <a:outerShdw blurRad="38100" dist="38100" dir="2700000" algn="tl">
                  <a:srgbClr val="000000">
                    <a:alpha val="43137"/>
                  </a:srgbClr>
                </a:outerShdw>
              </a:effectLst>
            </a:rPr>
            <a:t>ΕΙΣΑΓΩΓΗ</a:t>
          </a:r>
          <a:endParaRPr lang="en-US" dirty="0">
            <a:solidFill>
              <a:schemeClr val="bg1"/>
            </a:solidFill>
            <a:effectLst>
              <a:outerShdw blurRad="38100" dist="38100" dir="2700000" algn="tl">
                <a:srgbClr val="000000">
                  <a:alpha val="43137"/>
                </a:srgbClr>
              </a:outerShdw>
            </a:effectLst>
          </a:endParaRPr>
        </a:p>
      </dgm:t>
    </dgm:pt>
    <dgm:pt modelId="{856C0E2B-1397-4176-B672-8E3C26E9EE68}" type="parTrans" cxnId="{B66324BF-B03B-4F2B-8BFC-BC94E0B84170}">
      <dgm:prSet/>
      <dgm:spPr/>
      <dgm:t>
        <a:bodyPr/>
        <a:lstStyle/>
        <a:p>
          <a:endParaRPr lang="en-US"/>
        </a:p>
      </dgm:t>
    </dgm:pt>
    <dgm:pt modelId="{D69666EA-3B27-40A1-B336-22D38213140A}" type="sibTrans" cxnId="{B66324BF-B03B-4F2B-8BFC-BC94E0B84170}">
      <dgm:prSet/>
      <dgm:spPr/>
      <dgm:t>
        <a:bodyPr/>
        <a:lstStyle/>
        <a:p>
          <a:endParaRPr lang="en-US"/>
        </a:p>
      </dgm:t>
    </dgm:pt>
    <dgm:pt modelId="{8F83CF12-E0C9-4763-8CD0-1D7A982495AF}">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2. </a:t>
          </a:r>
          <a:r>
            <a:rPr lang="el-GR" b="1" dirty="0">
              <a:solidFill>
                <a:schemeClr val="bg1"/>
              </a:solidFill>
              <a:effectLst>
                <a:outerShdw blurRad="38100" dist="38100" dir="2700000" algn="tl">
                  <a:srgbClr val="000000">
                    <a:alpha val="43137"/>
                  </a:srgbClr>
                </a:outerShdw>
              </a:effectLst>
            </a:rPr>
            <a:t>ΜΕΘΟΔΟΣ</a:t>
          </a:r>
          <a:endParaRPr lang="en-US" dirty="0">
            <a:solidFill>
              <a:schemeClr val="bg1"/>
            </a:solidFill>
            <a:effectLst>
              <a:outerShdw blurRad="38100" dist="38100" dir="2700000" algn="tl">
                <a:srgbClr val="000000">
                  <a:alpha val="43137"/>
                </a:srgbClr>
              </a:outerShdw>
            </a:effectLst>
          </a:endParaRPr>
        </a:p>
      </dgm:t>
    </dgm:pt>
    <dgm:pt modelId="{F98C720A-9FC2-4F76-9B5F-DD407063398D}" type="parTrans" cxnId="{22543912-5B08-43F8-936C-47EEE61A4582}">
      <dgm:prSet/>
      <dgm:spPr/>
      <dgm:t>
        <a:bodyPr/>
        <a:lstStyle/>
        <a:p>
          <a:endParaRPr lang="en-US"/>
        </a:p>
      </dgm:t>
    </dgm:pt>
    <dgm:pt modelId="{5282EEFB-CE44-4BB9-8EF9-9257B7D4BB2D}" type="sibTrans" cxnId="{22543912-5B08-43F8-936C-47EEE61A4582}">
      <dgm:prSet/>
      <dgm:spPr/>
      <dgm:t>
        <a:bodyPr/>
        <a:lstStyle/>
        <a:p>
          <a:endParaRPr lang="en-US"/>
        </a:p>
      </dgm:t>
    </dgm:pt>
    <dgm:pt modelId="{E05E1908-6261-4C16-9E89-27780F2FC0E6}">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3. </a:t>
          </a:r>
          <a:r>
            <a:rPr lang="el-GR" b="1" dirty="0">
              <a:solidFill>
                <a:schemeClr val="bg1"/>
              </a:solidFill>
              <a:effectLst>
                <a:outerShdw blurRad="38100" dist="38100" dir="2700000" algn="tl">
                  <a:srgbClr val="000000">
                    <a:alpha val="43137"/>
                  </a:srgbClr>
                </a:outerShdw>
              </a:effectLst>
            </a:rPr>
            <a:t>ΜΟΝΤΕΛΟΠΟΙΗΣΗ</a:t>
          </a:r>
          <a:endParaRPr lang="en-US" dirty="0">
            <a:solidFill>
              <a:schemeClr val="bg1"/>
            </a:solidFill>
            <a:effectLst>
              <a:outerShdw blurRad="38100" dist="38100" dir="2700000" algn="tl">
                <a:srgbClr val="000000">
                  <a:alpha val="43137"/>
                </a:srgbClr>
              </a:outerShdw>
            </a:effectLst>
          </a:endParaRPr>
        </a:p>
      </dgm:t>
    </dgm:pt>
    <dgm:pt modelId="{C37E3152-3292-40BC-9568-595F1F31C571}" type="parTrans" cxnId="{80969AA3-048A-4679-B35D-A676F5903C60}">
      <dgm:prSet/>
      <dgm:spPr/>
      <dgm:t>
        <a:bodyPr/>
        <a:lstStyle/>
        <a:p>
          <a:endParaRPr lang="en-US"/>
        </a:p>
      </dgm:t>
    </dgm:pt>
    <dgm:pt modelId="{52E2AF08-5A84-43CB-90DA-4593B895AF11}" type="sibTrans" cxnId="{80969AA3-048A-4679-B35D-A676F5903C60}">
      <dgm:prSet/>
      <dgm:spPr/>
      <dgm:t>
        <a:bodyPr/>
        <a:lstStyle/>
        <a:p>
          <a:endParaRPr lang="en-US"/>
        </a:p>
      </dgm:t>
    </dgm:pt>
    <dgm:pt modelId="{0FF83D6F-97AD-426E-8536-3603347D64F4}">
      <dgm:prSet/>
      <dgm:spPr>
        <a:solidFill>
          <a:schemeClr val="tx2"/>
        </a:solidFill>
      </dgm:spPr>
      <dgm:t>
        <a:bodyPr/>
        <a:lstStyle/>
        <a:p>
          <a:r>
            <a:rPr lang="en-US" b="1" dirty="0">
              <a:solidFill>
                <a:schemeClr val="bg1"/>
              </a:solidFill>
            </a:rPr>
            <a:t>4. </a:t>
          </a:r>
          <a:r>
            <a:rPr lang="el-GR" b="1" dirty="0">
              <a:solidFill>
                <a:schemeClr val="bg1"/>
              </a:solidFill>
            </a:rPr>
            <a:t>ΑΠΟΤΕΛΕΣΜΑΤΑ</a:t>
          </a:r>
          <a:endParaRPr lang="en-US" dirty="0">
            <a:solidFill>
              <a:schemeClr val="bg1"/>
            </a:solidFill>
          </a:endParaRPr>
        </a:p>
      </dgm:t>
    </dgm:pt>
    <dgm:pt modelId="{7EF223A9-6E02-47B0-9897-20E1A0AB142D}" type="parTrans" cxnId="{5D887DC0-F88F-4822-ABDC-D123441721D6}">
      <dgm:prSet/>
      <dgm:spPr/>
      <dgm:t>
        <a:bodyPr/>
        <a:lstStyle/>
        <a:p>
          <a:endParaRPr lang="en-US"/>
        </a:p>
      </dgm:t>
    </dgm:pt>
    <dgm:pt modelId="{A125B474-DB2F-4A6C-B82C-36E66D0F149A}" type="sibTrans" cxnId="{5D887DC0-F88F-4822-ABDC-D123441721D6}">
      <dgm:prSet/>
      <dgm:spPr/>
      <dgm:t>
        <a:bodyPr/>
        <a:lstStyle/>
        <a:p>
          <a:endParaRPr lang="en-US"/>
        </a:p>
      </dgm:t>
    </dgm:pt>
    <dgm:pt modelId="{1F917973-2C6D-43B8-A4D8-4DE0BFB3D934}">
      <dgm:prSet/>
      <dgm:spPr>
        <a:solidFill>
          <a:srgbClr val="FFC000"/>
        </a:solidFill>
      </dgm:spPr>
      <dgm:t>
        <a:bodyPr/>
        <a:lstStyle/>
        <a:p>
          <a:r>
            <a:rPr lang="en-US" b="1" dirty="0">
              <a:solidFill>
                <a:schemeClr val="tx1"/>
              </a:solidFill>
              <a:effectLst>
                <a:outerShdw blurRad="38100" dist="38100" dir="2700000" algn="tl">
                  <a:srgbClr val="000000">
                    <a:alpha val="43137"/>
                  </a:srgbClr>
                </a:outerShdw>
              </a:effectLst>
            </a:rPr>
            <a:t>5. </a:t>
          </a:r>
          <a:r>
            <a:rPr lang="el-GR" b="1" dirty="0">
              <a:solidFill>
                <a:schemeClr val="tx1"/>
              </a:solidFill>
              <a:effectLst>
                <a:outerShdw blurRad="38100" dist="38100" dir="2700000" algn="tl">
                  <a:srgbClr val="000000">
                    <a:alpha val="43137"/>
                  </a:srgbClr>
                </a:outerShdw>
              </a:effectLst>
            </a:rPr>
            <a:t>ΣΥΜΠΕΡΑΣΜΑΤΑ</a:t>
          </a:r>
          <a:endParaRPr lang="en-US" dirty="0">
            <a:solidFill>
              <a:schemeClr val="tx1"/>
            </a:solidFill>
            <a:effectLst>
              <a:outerShdw blurRad="38100" dist="38100" dir="2700000" algn="tl">
                <a:srgbClr val="000000">
                  <a:alpha val="43137"/>
                </a:srgbClr>
              </a:outerShdw>
            </a:effectLst>
          </a:endParaRPr>
        </a:p>
      </dgm:t>
    </dgm:pt>
    <dgm:pt modelId="{C85F9CD3-F546-4674-83DA-0643D0125755}" type="parTrans" cxnId="{C8F3CE56-EA85-4282-B460-623F2F7943D9}">
      <dgm:prSet/>
      <dgm:spPr/>
      <dgm:t>
        <a:bodyPr/>
        <a:lstStyle/>
        <a:p>
          <a:endParaRPr lang="en-US"/>
        </a:p>
      </dgm:t>
    </dgm:pt>
    <dgm:pt modelId="{DD5A22F9-6D07-4D7F-9797-C3965B88E254}" type="sibTrans" cxnId="{C8F3CE56-EA85-4282-B460-623F2F7943D9}">
      <dgm:prSet/>
      <dgm:spPr/>
      <dgm:t>
        <a:bodyPr/>
        <a:lstStyle/>
        <a:p>
          <a:endParaRPr lang="en-US"/>
        </a:p>
      </dgm:t>
    </dgm:pt>
    <dgm:pt modelId="{A0DF2303-0530-43B7-92A8-456485D2DB0D}">
      <dgm:prSet/>
      <dgm:spPr/>
      <dgm:t>
        <a:bodyPr/>
        <a:lstStyle/>
        <a:p>
          <a:r>
            <a:rPr lang="en-US" b="1" dirty="0"/>
            <a:t>6. </a:t>
          </a:r>
          <a:r>
            <a:rPr lang="el-GR" b="1" dirty="0"/>
            <a:t>ΠΡΟΤΑΣΕΙΣ ΓΙΑ ΜΕΛΛΟΝΤΙΚΗ ΜΕΛΕΤΗ</a:t>
          </a:r>
          <a:endParaRPr lang="en-US" dirty="0"/>
        </a:p>
      </dgm:t>
    </dgm:pt>
    <dgm:pt modelId="{2A8E6FB2-879A-4A99-BD8A-723E52966055}" type="parTrans" cxnId="{0CABD89D-4B20-49F3-B381-A3C261FEA0BF}">
      <dgm:prSet/>
      <dgm:spPr/>
      <dgm:t>
        <a:bodyPr/>
        <a:lstStyle/>
        <a:p>
          <a:endParaRPr lang="en-US"/>
        </a:p>
      </dgm:t>
    </dgm:pt>
    <dgm:pt modelId="{16B823E0-8739-4CD7-B4C9-63E96B26801F}" type="sibTrans" cxnId="{0CABD89D-4B20-49F3-B381-A3C261FEA0BF}">
      <dgm:prSet/>
      <dgm:spPr/>
      <dgm:t>
        <a:bodyPr/>
        <a:lstStyle/>
        <a:p>
          <a:endParaRPr lang="en-US"/>
        </a:p>
      </dgm:t>
    </dgm:pt>
    <dgm:pt modelId="{73A48086-58A4-471C-B8BD-A34788740D5F}" type="pres">
      <dgm:prSet presAssocID="{1DF99E25-6D8A-4183-A04F-ABEE78B80D77}" presName="Name0" presStyleCnt="0">
        <dgm:presLayoutVars>
          <dgm:dir/>
          <dgm:resizeHandles val="exact"/>
        </dgm:presLayoutVars>
      </dgm:prSet>
      <dgm:spPr/>
    </dgm:pt>
    <dgm:pt modelId="{D5624069-77FB-4B1D-8C03-F9DFB54987B0}" type="pres">
      <dgm:prSet presAssocID="{454DBE64-B523-46AC-B877-4294EE8FE160}" presName="node" presStyleLbl="node1" presStyleIdx="0" presStyleCnt="6">
        <dgm:presLayoutVars>
          <dgm:bulletEnabled val="1"/>
        </dgm:presLayoutVars>
      </dgm:prSet>
      <dgm:spPr/>
    </dgm:pt>
    <dgm:pt modelId="{DE859829-5F22-44A3-94CF-F6E7A1B8B25B}" type="pres">
      <dgm:prSet presAssocID="{D69666EA-3B27-40A1-B336-22D38213140A}" presName="sibTrans" presStyleLbl="sibTrans1D1" presStyleIdx="0" presStyleCnt="5"/>
      <dgm:spPr/>
    </dgm:pt>
    <dgm:pt modelId="{521CFBE8-AFC8-4C34-825D-85FB197A31E5}" type="pres">
      <dgm:prSet presAssocID="{D69666EA-3B27-40A1-B336-22D38213140A}" presName="connectorText" presStyleLbl="sibTrans1D1" presStyleIdx="0" presStyleCnt="5"/>
      <dgm:spPr/>
    </dgm:pt>
    <dgm:pt modelId="{3BC36B49-C72E-4C73-A3C8-9197CC358180}" type="pres">
      <dgm:prSet presAssocID="{8F83CF12-E0C9-4763-8CD0-1D7A982495AF}" presName="node" presStyleLbl="node1" presStyleIdx="1" presStyleCnt="6">
        <dgm:presLayoutVars>
          <dgm:bulletEnabled val="1"/>
        </dgm:presLayoutVars>
      </dgm:prSet>
      <dgm:spPr/>
    </dgm:pt>
    <dgm:pt modelId="{D24A9856-9C64-4CE4-96F5-2D2A6772AFE5}" type="pres">
      <dgm:prSet presAssocID="{5282EEFB-CE44-4BB9-8EF9-9257B7D4BB2D}" presName="sibTrans" presStyleLbl="sibTrans1D1" presStyleIdx="1" presStyleCnt="5"/>
      <dgm:spPr/>
    </dgm:pt>
    <dgm:pt modelId="{D3EFD103-3609-47C9-963E-18D80AAC6625}" type="pres">
      <dgm:prSet presAssocID="{5282EEFB-CE44-4BB9-8EF9-9257B7D4BB2D}" presName="connectorText" presStyleLbl="sibTrans1D1" presStyleIdx="1" presStyleCnt="5"/>
      <dgm:spPr/>
    </dgm:pt>
    <dgm:pt modelId="{705943DB-7395-40E1-93BA-EB8676846228}" type="pres">
      <dgm:prSet presAssocID="{E05E1908-6261-4C16-9E89-27780F2FC0E6}" presName="node" presStyleLbl="node1" presStyleIdx="2" presStyleCnt="6">
        <dgm:presLayoutVars>
          <dgm:bulletEnabled val="1"/>
        </dgm:presLayoutVars>
      </dgm:prSet>
      <dgm:spPr/>
    </dgm:pt>
    <dgm:pt modelId="{A0A10776-0BCD-42BE-9E5F-18F0BDA02923}" type="pres">
      <dgm:prSet presAssocID="{52E2AF08-5A84-43CB-90DA-4593B895AF11}" presName="sibTrans" presStyleLbl="sibTrans1D1" presStyleIdx="2" presStyleCnt="5"/>
      <dgm:spPr/>
    </dgm:pt>
    <dgm:pt modelId="{4D1375D3-D430-414B-8885-D04826AB96C5}" type="pres">
      <dgm:prSet presAssocID="{52E2AF08-5A84-43CB-90DA-4593B895AF11}" presName="connectorText" presStyleLbl="sibTrans1D1" presStyleIdx="2" presStyleCnt="5"/>
      <dgm:spPr/>
    </dgm:pt>
    <dgm:pt modelId="{DBC6EA5E-F095-4B34-9BA2-BB15DCD2AAA5}" type="pres">
      <dgm:prSet presAssocID="{0FF83D6F-97AD-426E-8536-3603347D64F4}" presName="node" presStyleLbl="node1" presStyleIdx="3" presStyleCnt="6" custLinFactNeighborX="-1419" custLinFactNeighborY="2364">
        <dgm:presLayoutVars>
          <dgm:bulletEnabled val="1"/>
        </dgm:presLayoutVars>
      </dgm:prSet>
      <dgm:spPr/>
    </dgm:pt>
    <dgm:pt modelId="{EF307289-0A5A-4E0D-A8C5-F4C100B15080}" type="pres">
      <dgm:prSet presAssocID="{A125B474-DB2F-4A6C-B82C-36E66D0F149A}" presName="sibTrans" presStyleLbl="sibTrans1D1" presStyleIdx="3" presStyleCnt="5"/>
      <dgm:spPr/>
    </dgm:pt>
    <dgm:pt modelId="{34DA9467-5059-4E9C-B7C4-0D79B29F6327}" type="pres">
      <dgm:prSet presAssocID="{A125B474-DB2F-4A6C-B82C-36E66D0F149A}" presName="connectorText" presStyleLbl="sibTrans1D1" presStyleIdx="3" presStyleCnt="5"/>
      <dgm:spPr/>
    </dgm:pt>
    <dgm:pt modelId="{A6C8403C-1899-4C61-85BB-A2ECCA598C95}" type="pres">
      <dgm:prSet presAssocID="{1F917973-2C6D-43B8-A4D8-4DE0BFB3D934}" presName="node" presStyleLbl="node1" presStyleIdx="4" presStyleCnt="6">
        <dgm:presLayoutVars>
          <dgm:bulletEnabled val="1"/>
        </dgm:presLayoutVars>
      </dgm:prSet>
      <dgm:spPr/>
    </dgm:pt>
    <dgm:pt modelId="{F7891F87-B560-4325-BAFC-039CC10384B8}" type="pres">
      <dgm:prSet presAssocID="{DD5A22F9-6D07-4D7F-9797-C3965B88E254}" presName="sibTrans" presStyleLbl="sibTrans1D1" presStyleIdx="4" presStyleCnt="5"/>
      <dgm:spPr/>
    </dgm:pt>
    <dgm:pt modelId="{4CF7E9FF-3D00-47FA-B85E-D116842B2512}" type="pres">
      <dgm:prSet presAssocID="{DD5A22F9-6D07-4D7F-9797-C3965B88E254}" presName="connectorText" presStyleLbl="sibTrans1D1" presStyleIdx="4" presStyleCnt="5"/>
      <dgm:spPr/>
    </dgm:pt>
    <dgm:pt modelId="{A16DC9CB-396E-486C-936F-8512D39F477B}" type="pres">
      <dgm:prSet presAssocID="{A0DF2303-0530-43B7-92A8-456485D2DB0D}" presName="node" presStyleLbl="node1" presStyleIdx="5" presStyleCnt="6">
        <dgm:presLayoutVars>
          <dgm:bulletEnabled val="1"/>
        </dgm:presLayoutVars>
      </dgm:prSet>
      <dgm:spPr/>
    </dgm:pt>
  </dgm:ptLst>
  <dgm:cxnLst>
    <dgm:cxn modelId="{86FD7B0D-E9CA-4CC8-A70F-3AC2E2194FB0}" type="presOf" srcId="{5282EEFB-CE44-4BB9-8EF9-9257B7D4BB2D}" destId="{D24A9856-9C64-4CE4-96F5-2D2A6772AFE5}" srcOrd="0" destOrd="0" presId="urn:microsoft.com/office/officeart/2016/7/layout/RepeatingBendingProcessNew"/>
    <dgm:cxn modelId="{22543912-5B08-43F8-936C-47EEE61A4582}" srcId="{1DF99E25-6D8A-4183-A04F-ABEE78B80D77}" destId="{8F83CF12-E0C9-4763-8CD0-1D7A982495AF}" srcOrd="1" destOrd="0" parTransId="{F98C720A-9FC2-4F76-9B5F-DD407063398D}" sibTransId="{5282EEFB-CE44-4BB9-8EF9-9257B7D4BB2D}"/>
    <dgm:cxn modelId="{9AE63F28-01DB-499A-8EA8-9359C5D5FD3E}" type="presOf" srcId="{0FF83D6F-97AD-426E-8536-3603347D64F4}" destId="{DBC6EA5E-F095-4B34-9BA2-BB15DCD2AAA5}" srcOrd="0" destOrd="0" presId="urn:microsoft.com/office/officeart/2016/7/layout/RepeatingBendingProcessNew"/>
    <dgm:cxn modelId="{76F2D932-1F4C-4B78-8245-FE9858EB6B11}" type="presOf" srcId="{454DBE64-B523-46AC-B877-4294EE8FE160}" destId="{D5624069-77FB-4B1D-8C03-F9DFB54987B0}" srcOrd="0" destOrd="0" presId="urn:microsoft.com/office/officeart/2016/7/layout/RepeatingBendingProcessNew"/>
    <dgm:cxn modelId="{AC0E0A35-B7A3-42F1-8A1F-07A2A639FE6C}" type="presOf" srcId="{52E2AF08-5A84-43CB-90DA-4593B895AF11}" destId="{4D1375D3-D430-414B-8885-D04826AB96C5}" srcOrd="1" destOrd="0" presId="urn:microsoft.com/office/officeart/2016/7/layout/RepeatingBendingProcessNew"/>
    <dgm:cxn modelId="{2400CF39-0842-44F4-B4E2-968DD343E365}" type="presOf" srcId="{E05E1908-6261-4C16-9E89-27780F2FC0E6}" destId="{705943DB-7395-40E1-93BA-EB8676846228}" srcOrd="0" destOrd="0" presId="urn:microsoft.com/office/officeart/2016/7/layout/RepeatingBendingProcessNew"/>
    <dgm:cxn modelId="{0F8A213B-BC51-4017-9E15-5ACD0641CB55}" type="presOf" srcId="{1F917973-2C6D-43B8-A4D8-4DE0BFB3D934}" destId="{A6C8403C-1899-4C61-85BB-A2ECCA598C95}" srcOrd="0" destOrd="0" presId="urn:microsoft.com/office/officeart/2016/7/layout/RepeatingBendingProcessNew"/>
    <dgm:cxn modelId="{5203CD3B-BE0E-4F08-A8BA-C619F407C99F}" type="presOf" srcId="{8F83CF12-E0C9-4763-8CD0-1D7A982495AF}" destId="{3BC36B49-C72E-4C73-A3C8-9197CC358180}" srcOrd="0" destOrd="0" presId="urn:microsoft.com/office/officeart/2016/7/layout/RepeatingBendingProcessNew"/>
    <dgm:cxn modelId="{777E8340-2851-4BAE-9552-5302B98E18A0}" type="presOf" srcId="{A0DF2303-0530-43B7-92A8-456485D2DB0D}" destId="{A16DC9CB-396E-486C-936F-8512D39F477B}" srcOrd="0" destOrd="0" presId="urn:microsoft.com/office/officeart/2016/7/layout/RepeatingBendingProcessNew"/>
    <dgm:cxn modelId="{303B8273-D0E1-4349-8A98-5F9AEBC314A3}" type="presOf" srcId="{D69666EA-3B27-40A1-B336-22D38213140A}" destId="{521CFBE8-AFC8-4C34-825D-85FB197A31E5}" srcOrd="1" destOrd="0" presId="urn:microsoft.com/office/officeart/2016/7/layout/RepeatingBendingProcessNew"/>
    <dgm:cxn modelId="{C8F3CE56-EA85-4282-B460-623F2F7943D9}" srcId="{1DF99E25-6D8A-4183-A04F-ABEE78B80D77}" destId="{1F917973-2C6D-43B8-A4D8-4DE0BFB3D934}" srcOrd="4" destOrd="0" parTransId="{C85F9CD3-F546-4674-83DA-0643D0125755}" sibTransId="{DD5A22F9-6D07-4D7F-9797-C3965B88E254}"/>
    <dgm:cxn modelId="{824CDF91-42C4-4F2D-BDCD-500464A5172B}" type="presOf" srcId="{DD5A22F9-6D07-4D7F-9797-C3965B88E254}" destId="{4CF7E9FF-3D00-47FA-B85E-D116842B2512}" srcOrd="1" destOrd="0" presId="urn:microsoft.com/office/officeart/2016/7/layout/RepeatingBendingProcessNew"/>
    <dgm:cxn modelId="{0CABD89D-4B20-49F3-B381-A3C261FEA0BF}" srcId="{1DF99E25-6D8A-4183-A04F-ABEE78B80D77}" destId="{A0DF2303-0530-43B7-92A8-456485D2DB0D}" srcOrd="5" destOrd="0" parTransId="{2A8E6FB2-879A-4A99-BD8A-723E52966055}" sibTransId="{16B823E0-8739-4CD7-B4C9-63E96B26801F}"/>
    <dgm:cxn modelId="{0F30F59E-A454-44F2-97A8-8CF03AE8181C}" type="presOf" srcId="{A125B474-DB2F-4A6C-B82C-36E66D0F149A}" destId="{EF307289-0A5A-4E0D-A8C5-F4C100B15080}" srcOrd="0" destOrd="0" presId="urn:microsoft.com/office/officeart/2016/7/layout/RepeatingBendingProcessNew"/>
    <dgm:cxn modelId="{80969AA3-048A-4679-B35D-A676F5903C60}" srcId="{1DF99E25-6D8A-4183-A04F-ABEE78B80D77}" destId="{E05E1908-6261-4C16-9E89-27780F2FC0E6}" srcOrd="2" destOrd="0" parTransId="{C37E3152-3292-40BC-9568-595F1F31C571}" sibTransId="{52E2AF08-5A84-43CB-90DA-4593B895AF11}"/>
    <dgm:cxn modelId="{79A040A5-D71A-4C96-8DEA-CA734247A09B}" type="presOf" srcId="{A125B474-DB2F-4A6C-B82C-36E66D0F149A}" destId="{34DA9467-5059-4E9C-B7C4-0D79B29F6327}" srcOrd="1" destOrd="0" presId="urn:microsoft.com/office/officeart/2016/7/layout/RepeatingBendingProcessNew"/>
    <dgm:cxn modelId="{EEAB05AC-406F-413B-9683-E25DE675553F}" type="presOf" srcId="{1DF99E25-6D8A-4183-A04F-ABEE78B80D77}" destId="{73A48086-58A4-471C-B8BD-A34788740D5F}" srcOrd="0" destOrd="0" presId="urn:microsoft.com/office/officeart/2016/7/layout/RepeatingBendingProcessNew"/>
    <dgm:cxn modelId="{B66324BF-B03B-4F2B-8BFC-BC94E0B84170}" srcId="{1DF99E25-6D8A-4183-A04F-ABEE78B80D77}" destId="{454DBE64-B523-46AC-B877-4294EE8FE160}" srcOrd="0" destOrd="0" parTransId="{856C0E2B-1397-4176-B672-8E3C26E9EE68}" sibTransId="{D69666EA-3B27-40A1-B336-22D38213140A}"/>
    <dgm:cxn modelId="{5D887DC0-F88F-4822-ABDC-D123441721D6}" srcId="{1DF99E25-6D8A-4183-A04F-ABEE78B80D77}" destId="{0FF83D6F-97AD-426E-8536-3603347D64F4}" srcOrd="3" destOrd="0" parTransId="{7EF223A9-6E02-47B0-9897-20E1A0AB142D}" sibTransId="{A125B474-DB2F-4A6C-B82C-36E66D0F149A}"/>
    <dgm:cxn modelId="{85B35FC1-E1B4-433C-B158-B9F63B16B4ED}" type="presOf" srcId="{D69666EA-3B27-40A1-B336-22D38213140A}" destId="{DE859829-5F22-44A3-94CF-F6E7A1B8B25B}" srcOrd="0" destOrd="0" presId="urn:microsoft.com/office/officeart/2016/7/layout/RepeatingBendingProcessNew"/>
    <dgm:cxn modelId="{8672F7D1-223E-4175-BA17-DDA656579D6A}" type="presOf" srcId="{52E2AF08-5A84-43CB-90DA-4593B895AF11}" destId="{A0A10776-0BCD-42BE-9E5F-18F0BDA02923}" srcOrd="0" destOrd="0" presId="urn:microsoft.com/office/officeart/2016/7/layout/RepeatingBendingProcessNew"/>
    <dgm:cxn modelId="{CCBAB1D5-82B6-4B3E-A819-EC8AF89682DB}" type="presOf" srcId="{DD5A22F9-6D07-4D7F-9797-C3965B88E254}" destId="{F7891F87-B560-4325-BAFC-039CC10384B8}" srcOrd="0" destOrd="0" presId="urn:microsoft.com/office/officeart/2016/7/layout/RepeatingBendingProcessNew"/>
    <dgm:cxn modelId="{6BC2B6D6-F130-46CC-8D22-A61CA6A06381}" type="presOf" srcId="{5282EEFB-CE44-4BB9-8EF9-9257B7D4BB2D}" destId="{D3EFD103-3609-47C9-963E-18D80AAC6625}" srcOrd="1" destOrd="0" presId="urn:microsoft.com/office/officeart/2016/7/layout/RepeatingBendingProcessNew"/>
    <dgm:cxn modelId="{BF94A3A6-460D-4D3C-96FB-DCA37EA57664}" type="presParOf" srcId="{73A48086-58A4-471C-B8BD-A34788740D5F}" destId="{D5624069-77FB-4B1D-8C03-F9DFB54987B0}" srcOrd="0" destOrd="0" presId="urn:microsoft.com/office/officeart/2016/7/layout/RepeatingBendingProcessNew"/>
    <dgm:cxn modelId="{AD16988F-D46E-4CB2-A911-AE559B3E3ADA}" type="presParOf" srcId="{73A48086-58A4-471C-B8BD-A34788740D5F}" destId="{DE859829-5F22-44A3-94CF-F6E7A1B8B25B}" srcOrd="1" destOrd="0" presId="urn:microsoft.com/office/officeart/2016/7/layout/RepeatingBendingProcessNew"/>
    <dgm:cxn modelId="{29A9A903-CE07-498F-AB25-C3E305F035AD}" type="presParOf" srcId="{DE859829-5F22-44A3-94CF-F6E7A1B8B25B}" destId="{521CFBE8-AFC8-4C34-825D-85FB197A31E5}" srcOrd="0" destOrd="0" presId="urn:microsoft.com/office/officeart/2016/7/layout/RepeatingBendingProcessNew"/>
    <dgm:cxn modelId="{E0A7E59E-5484-4378-95DA-9A7DCC9DF1A2}" type="presParOf" srcId="{73A48086-58A4-471C-B8BD-A34788740D5F}" destId="{3BC36B49-C72E-4C73-A3C8-9197CC358180}" srcOrd="2" destOrd="0" presId="urn:microsoft.com/office/officeart/2016/7/layout/RepeatingBendingProcessNew"/>
    <dgm:cxn modelId="{84D6D0F2-9548-430A-AB3F-7C9818335984}" type="presParOf" srcId="{73A48086-58A4-471C-B8BD-A34788740D5F}" destId="{D24A9856-9C64-4CE4-96F5-2D2A6772AFE5}" srcOrd="3" destOrd="0" presId="urn:microsoft.com/office/officeart/2016/7/layout/RepeatingBendingProcessNew"/>
    <dgm:cxn modelId="{C606A92C-689A-45CB-AA97-97CB22374B30}" type="presParOf" srcId="{D24A9856-9C64-4CE4-96F5-2D2A6772AFE5}" destId="{D3EFD103-3609-47C9-963E-18D80AAC6625}" srcOrd="0" destOrd="0" presId="urn:microsoft.com/office/officeart/2016/7/layout/RepeatingBendingProcessNew"/>
    <dgm:cxn modelId="{21FF0550-BC8F-4407-852D-4D5650C0E2B3}" type="presParOf" srcId="{73A48086-58A4-471C-B8BD-A34788740D5F}" destId="{705943DB-7395-40E1-93BA-EB8676846228}" srcOrd="4" destOrd="0" presId="urn:microsoft.com/office/officeart/2016/7/layout/RepeatingBendingProcessNew"/>
    <dgm:cxn modelId="{51647E6E-F4FC-446B-A32E-BEC929B75D22}" type="presParOf" srcId="{73A48086-58A4-471C-B8BD-A34788740D5F}" destId="{A0A10776-0BCD-42BE-9E5F-18F0BDA02923}" srcOrd="5" destOrd="0" presId="urn:microsoft.com/office/officeart/2016/7/layout/RepeatingBendingProcessNew"/>
    <dgm:cxn modelId="{F948660D-246E-4AE7-9179-E2A38ADA9660}" type="presParOf" srcId="{A0A10776-0BCD-42BE-9E5F-18F0BDA02923}" destId="{4D1375D3-D430-414B-8885-D04826AB96C5}" srcOrd="0" destOrd="0" presId="urn:microsoft.com/office/officeart/2016/7/layout/RepeatingBendingProcessNew"/>
    <dgm:cxn modelId="{BFF1C808-FB35-42F2-8002-297B80E0E655}" type="presParOf" srcId="{73A48086-58A4-471C-B8BD-A34788740D5F}" destId="{DBC6EA5E-F095-4B34-9BA2-BB15DCD2AAA5}" srcOrd="6" destOrd="0" presId="urn:microsoft.com/office/officeart/2016/7/layout/RepeatingBendingProcessNew"/>
    <dgm:cxn modelId="{229210D6-0DE9-47C6-AD41-0161CF0CB346}" type="presParOf" srcId="{73A48086-58A4-471C-B8BD-A34788740D5F}" destId="{EF307289-0A5A-4E0D-A8C5-F4C100B15080}" srcOrd="7" destOrd="0" presId="urn:microsoft.com/office/officeart/2016/7/layout/RepeatingBendingProcessNew"/>
    <dgm:cxn modelId="{7AB5DECE-60A7-4361-B323-DDD0B9D5037D}" type="presParOf" srcId="{EF307289-0A5A-4E0D-A8C5-F4C100B15080}" destId="{34DA9467-5059-4E9C-B7C4-0D79B29F6327}" srcOrd="0" destOrd="0" presId="urn:microsoft.com/office/officeart/2016/7/layout/RepeatingBendingProcessNew"/>
    <dgm:cxn modelId="{7FEDCDB6-43D4-4262-88AB-4EDDD1B29844}" type="presParOf" srcId="{73A48086-58A4-471C-B8BD-A34788740D5F}" destId="{A6C8403C-1899-4C61-85BB-A2ECCA598C95}" srcOrd="8" destOrd="0" presId="urn:microsoft.com/office/officeart/2016/7/layout/RepeatingBendingProcessNew"/>
    <dgm:cxn modelId="{2E812695-E873-46F8-9FD4-E5FDF539E300}" type="presParOf" srcId="{73A48086-58A4-471C-B8BD-A34788740D5F}" destId="{F7891F87-B560-4325-BAFC-039CC10384B8}" srcOrd="9" destOrd="0" presId="urn:microsoft.com/office/officeart/2016/7/layout/RepeatingBendingProcessNew"/>
    <dgm:cxn modelId="{E0FC2467-B57F-4AA9-AF57-404BD548C9E0}" type="presParOf" srcId="{F7891F87-B560-4325-BAFC-039CC10384B8}" destId="{4CF7E9FF-3D00-47FA-B85E-D116842B2512}" srcOrd="0" destOrd="0" presId="urn:microsoft.com/office/officeart/2016/7/layout/RepeatingBendingProcessNew"/>
    <dgm:cxn modelId="{0F68981C-B7F0-4853-8489-15119A8D540D}" type="presParOf" srcId="{73A48086-58A4-471C-B8BD-A34788740D5F}" destId="{A16DC9CB-396E-486C-936F-8512D39F477B}" srcOrd="10" destOrd="0" presId="urn:microsoft.com/office/officeart/2016/7/layout/RepeatingBendingProcessNew"/>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DF99E25-6D8A-4183-A04F-ABEE78B80D77}" type="doc">
      <dgm:prSet loTypeId="urn:microsoft.com/office/officeart/2016/7/layout/RepeatingBendingProcessNew" loCatId="process" qsTypeId="urn:microsoft.com/office/officeart/2005/8/quickstyle/simple2" qsCatId="simple" csTypeId="urn:microsoft.com/office/officeart/2005/8/colors/accent0_3" csCatId="mainScheme" phldr="1"/>
      <dgm:spPr/>
      <dgm:t>
        <a:bodyPr/>
        <a:lstStyle/>
        <a:p>
          <a:endParaRPr lang="en-US"/>
        </a:p>
      </dgm:t>
    </dgm:pt>
    <dgm:pt modelId="{454DBE64-B523-46AC-B877-4294EE8FE160}">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1. </a:t>
          </a:r>
          <a:r>
            <a:rPr lang="el-GR" b="1" dirty="0">
              <a:solidFill>
                <a:schemeClr val="bg1"/>
              </a:solidFill>
              <a:effectLst>
                <a:outerShdw blurRad="38100" dist="38100" dir="2700000" algn="tl">
                  <a:srgbClr val="000000">
                    <a:alpha val="43137"/>
                  </a:srgbClr>
                </a:outerShdw>
              </a:effectLst>
            </a:rPr>
            <a:t>ΕΙΣΑΓΩΓΗ</a:t>
          </a:r>
          <a:endParaRPr lang="en-US" dirty="0">
            <a:solidFill>
              <a:schemeClr val="bg1"/>
            </a:solidFill>
            <a:effectLst>
              <a:outerShdw blurRad="38100" dist="38100" dir="2700000" algn="tl">
                <a:srgbClr val="000000">
                  <a:alpha val="43137"/>
                </a:srgbClr>
              </a:outerShdw>
            </a:effectLst>
          </a:endParaRPr>
        </a:p>
      </dgm:t>
    </dgm:pt>
    <dgm:pt modelId="{856C0E2B-1397-4176-B672-8E3C26E9EE68}" type="parTrans" cxnId="{B66324BF-B03B-4F2B-8BFC-BC94E0B84170}">
      <dgm:prSet/>
      <dgm:spPr/>
      <dgm:t>
        <a:bodyPr/>
        <a:lstStyle/>
        <a:p>
          <a:endParaRPr lang="en-US"/>
        </a:p>
      </dgm:t>
    </dgm:pt>
    <dgm:pt modelId="{D69666EA-3B27-40A1-B336-22D38213140A}" type="sibTrans" cxnId="{B66324BF-B03B-4F2B-8BFC-BC94E0B84170}">
      <dgm:prSet/>
      <dgm:spPr/>
      <dgm:t>
        <a:bodyPr/>
        <a:lstStyle/>
        <a:p>
          <a:endParaRPr lang="en-US"/>
        </a:p>
      </dgm:t>
    </dgm:pt>
    <dgm:pt modelId="{8F83CF12-E0C9-4763-8CD0-1D7A982495AF}">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2. </a:t>
          </a:r>
          <a:r>
            <a:rPr lang="el-GR" b="1" dirty="0">
              <a:solidFill>
                <a:schemeClr val="bg1"/>
              </a:solidFill>
              <a:effectLst>
                <a:outerShdw blurRad="38100" dist="38100" dir="2700000" algn="tl">
                  <a:srgbClr val="000000">
                    <a:alpha val="43137"/>
                  </a:srgbClr>
                </a:outerShdw>
              </a:effectLst>
            </a:rPr>
            <a:t>ΜΕΘΟΔΟΣ</a:t>
          </a:r>
          <a:endParaRPr lang="en-US" dirty="0">
            <a:solidFill>
              <a:schemeClr val="bg1"/>
            </a:solidFill>
            <a:effectLst>
              <a:outerShdw blurRad="38100" dist="38100" dir="2700000" algn="tl">
                <a:srgbClr val="000000">
                  <a:alpha val="43137"/>
                </a:srgbClr>
              </a:outerShdw>
            </a:effectLst>
          </a:endParaRPr>
        </a:p>
      </dgm:t>
    </dgm:pt>
    <dgm:pt modelId="{F98C720A-9FC2-4F76-9B5F-DD407063398D}" type="parTrans" cxnId="{22543912-5B08-43F8-936C-47EEE61A4582}">
      <dgm:prSet/>
      <dgm:spPr/>
      <dgm:t>
        <a:bodyPr/>
        <a:lstStyle/>
        <a:p>
          <a:endParaRPr lang="en-US"/>
        </a:p>
      </dgm:t>
    </dgm:pt>
    <dgm:pt modelId="{5282EEFB-CE44-4BB9-8EF9-9257B7D4BB2D}" type="sibTrans" cxnId="{22543912-5B08-43F8-936C-47EEE61A4582}">
      <dgm:prSet/>
      <dgm:spPr/>
      <dgm:t>
        <a:bodyPr/>
        <a:lstStyle/>
        <a:p>
          <a:endParaRPr lang="en-US"/>
        </a:p>
      </dgm:t>
    </dgm:pt>
    <dgm:pt modelId="{E05E1908-6261-4C16-9E89-27780F2FC0E6}">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3. </a:t>
          </a:r>
          <a:r>
            <a:rPr lang="el-GR" b="1" dirty="0">
              <a:solidFill>
                <a:schemeClr val="bg1"/>
              </a:solidFill>
              <a:effectLst>
                <a:outerShdw blurRad="38100" dist="38100" dir="2700000" algn="tl">
                  <a:srgbClr val="000000">
                    <a:alpha val="43137"/>
                  </a:srgbClr>
                </a:outerShdw>
              </a:effectLst>
            </a:rPr>
            <a:t>ΜΟΝΤΕΛΟΠΟΙΗΣΗ</a:t>
          </a:r>
          <a:endParaRPr lang="en-US" dirty="0">
            <a:solidFill>
              <a:schemeClr val="bg1"/>
            </a:solidFill>
            <a:effectLst>
              <a:outerShdw blurRad="38100" dist="38100" dir="2700000" algn="tl">
                <a:srgbClr val="000000">
                  <a:alpha val="43137"/>
                </a:srgbClr>
              </a:outerShdw>
            </a:effectLst>
          </a:endParaRPr>
        </a:p>
      </dgm:t>
    </dgm:pt>
    <dgm:pt modelId="{C37E3152-3292-40BC-9568-595F1F31C571}" type="parTrans" cxnId="{80969AA3-048A-4679-B35D-A676F5903C60}">
      <dgm:prSet/>
      <dgm:spPr/>
      <dgm:t>
        <a:bodyPr/>
        <a:lstStyle/>
        <a:p>
          <a:endParaRPr lang="en-US"/>
        </a:p>
      </dgm:t>
    </dgm:pt>
    <dgm:pt modelId="{52E2AF08-5A84-43CB-90DA-4593B895AF11}" type="sibTrans" cxnId="{80969AA3-048A-4679-B35D-A676F5903C60}">
      <dgm:prSet/>
      <dgm:spPr/>
      <dgm:t>
        <a:bodyPr/>
        <a:lstStyle/>
        <a:p>
          <a:endParaRPr lang="en-US"/>
        </a:p>
      </dgm:t>
    </dgm:pt>
    <dgm:pt modelId="{0FF83D6F-97AD-426E-8536-3603347D64F4}">
      <dgm:prSet/>
      <dgm:spPr>
        <a:solidFill>
          <a:schemeClr val="tx2"/>
        </a:solidFill>
      </dgm:spPr>
      <dgm:t>
        <a:bodyPr/>
        <a:lstStyle/>
        <a:p>
          <a:r>
            <a:rPr lang="en-US" b="1" dirty="0">
              <a:solidFill>
                <a:schemeClr val="bg1"/>
              </a:solidFill>
            </a:rPr>
            <a:t>4. </a:t>
          </a:r>
          <a:r>
            <a:rPr lang="el-GR" b="1" dirty="0">
              <a:solidFill>
                <a:schemeClr val="bg1"/>
              </a:solidFill>
            </a:rPr>
            <a:t>ΑΠΟΤΕΛΕΣΜΑΤΑ</a:t>
          </a:r>
          <a:endParaRPr lang="en-US" dirty="0">
            <a:solidFill>
              <a:schemeClr val="bg1"/>
            </a:solidFill>
          </a:endParaRPr>
        </a:p>
      </dgm:t>
    </dgm:pt>
    <dgm:pt modelId="{7EF223A9-6E02-47B0-9897-20E1A0AB142D}" type="parTrans" cxnId="{5D887DC0-F88F-4822-ABDC-D123441721D6}">
      <dgm:prSet/>
      <dgm:spPr/>
      <dgm:t>
        <a:bodyPr/>
        <a:lstStyle/>
        <a:p>
          <a:endParaRPr lang="en-US"/>
        </a:p>
      </dgm:t>
    </dgm:pt>
    <dgm:pt modelId="{A125B474-DB2F-4A6C-B82C-36E66D0F149A}" type="sibTrans" cxnId="{5D887DC0-F88F-4822-ABDC-D123441721D6}">
      <dgm:prSet/>
      <dgm:spPr/>
      <dgm:t>
        <a:bodyPr/>
        <a:lstStyle/>
        <a:p>
          <a:endParaRPr lang="en-US"/>
        </a:p>
      </dgm:t>
    </dgm:pt>
    <dgm:pt modelId="{1F917973-2C6D-43B8-A4D8-4DE0BFB3D934}">
      <dgm:prSet/>
      <dgm:spPr>
        <a:solidFill>
          <a:schemeClr val="tx2"/>
        </a:solidFill>
      </dgm:spPr>
      <dgm:t>
        <a:bodyPr/>
        <a:lstStyle/>
        <a:p>
          <a:r>
            <a:rPr lang="en-US" b="1" dirty="0">
              <a:solidFill>
                <a:schemeClr val="bg1"/>
              </a:solidFill>
              <a:effectLst>
                <a:outerShdw blurRad="38100" dist="38100" dir="2700000" algn="tl">
                  <a:srgbClr val="000000">
                    <a:alpha val="43137"/>
                  </a:srgbClr>
                </a:outerShdw>
              </a:effectLst>
            </a:rPr>
            <a:t>5. </a:t>
          </a:r>
          <a:r>
            <a:rPr lang="el-GR" b="1" dirty="0">
              <a:solidFill>
                <a:schemeClr val="bg1"/>
              </a:solidFill>
              <a:effectLst>
                <a:outerShdw blurRad="38100" dist="38100" dir="2700000" algn="tl">
                  <a:srgbClr val="000000">
                    <a:alpha val="43137"/>
                  </a:srgbClr>
                </a:outerShdw>
              </a:effectLst>
            </a:rPr>
            <a:t>ΣΥΜΠΕΡΑΣΜΑΤΑ</a:t>
          </a:r>
          <a:endParaRPr lang="en-US" dirty="0">
            <a:solidFill>
              <a:schemeClr val="bg1"/>
            </a:solidFill>
            <a:effectLst>
              <a:outerShdw blurRad="38100" dist="38100" dir="2700000" algn="tl">
                <a:srgbClr val="000000">
                  <a:alpha val="43137"/>
                </a:srgbClr>
              </a:outerShdw>
            </a:effectLst>
          </a:endParaRPr>
        </a:p>
      </dgm:t>
    </dgm:pt>
    <dgm:pt modelId="{C85F9CD3-F546-4674-83DA-0643D0125755}" type="parTrans" cxnId="{C8F3CE56-EA85-4282-B460-623F2F7943D9}">
      <dgm:prSet/>
      <dgm:spPr/>
      <dgm:t>
        <a:bodyPr/>
        <a:lstStyle/>
        <a:p>
          <a:endParaRPr lang="en-US"/>
        </a:p>
      </dgm:t>
    </dgm:pt>
    <dgm:pt modelId="{DD5A22F9-6D07-4D7F-9797-C3965B88E254}" type="sibTrans" cxnId="{C8F3CE56-EA85-4282-B460-623F2F7943D9}">
      <dgm:prSet/>
      <dgm:spPr/>
      <dgm:t>
        <a:bodyPr/>
        <a:lstStyle/>
        <a:p>
          <a:endParaRPr lang="en-US"/>
        </a:p>
      </dgm:t>
    </dgm:pt>
    <dgm:pt modelId="{A0DF2303-0530-43B7-92A8-456485D2DB0D}">
      <dgm:prSet/>
      <dgm:spPr>
        <a:solidFill>
          <a:srgbClr val="FFC000"/>
        </a:solidFill>
      </dgm:spPr>
      <dgm:t>
        <a:bodyPr/>
        <a:lstStyle/>
        <a:p>
          <a:r>
            <a:rPr lang="en-US" b="1" dirty="0">
              <a:solidFill>
                <a:schemeClr val="tx1"/>
              </a:solidFill>
              <a:effectLst>
                <a:outerShdw blurRad="38100" dist="38100" dir="2700000" algn="tl">
                  <a:srgbClr val="000000">
                    <a:alpha val="43137"/>
                  </a:srgbClr>
                </a:outerShdw>
              </a:effectLst>
            </a:rPr>
            <a:t>6. </a:t>
          </a:r>
          <a:r>
            <a:rPr lang="el-GR" b="1" dirty="0">
              <a:solidFill>
                <a:schemeClr val="tx1"/>
              </a:solidFill>
              <a:effectLst>
                <a:outerShdw blurRad="38100" dist="38100" dir="2700000" algn="tl">
                  <a:srgbClr val="000000">
                    <a:alpha val="43137"/>
                  </a:srgbClr>
                </a:outerShdw>
              </a:effectLst>
            </a:rPr>
            <a:t>ΠΡΟΤΑΣΕΙΣ ΓΙΑ ΜΕΛΛΟΝΤΙΚΗ ΜΕΛΕΤΗ</a:t>
          </a:r>
          <a:endParaRPr lang="en-US" dirty="0">
            <a:solidFill>
              <a:schemeClr val="tx1"/>
            </a:solidFill>
            <a:effectLst>
              <a:outerShdw blurRad="38100" dist="38100" dir="2700000" algn="tl">
                <a:srgbClr val="000000">
                  <a:alpha val="43137"/>
                </a:srgbClr>
              </a:outerShdw>
            </a:effectLst>
          </a:endParaRPr>
        </a:p>
      </dgm:t>
    </dgm:pt>
    <dgm:pt modelId="{2A8E6FB2-879A-4A99-BD8A-723E52966055}" type="parTrans" cxnId="{0CABD89D-4B20-49F3-B381-A3C261FEA0BF}">
      <dgm:prSet/>
      <dgm:spPr/>
      <dgm:t>
        <a:bodyPr/>
        <a:lstStyle/>
        <a:p>
          <a:endParaRPr lang="en-US"/>
        </a:p>
      </dgm:t>
    </dgm:pt>
    <dgm:pt modelId="{16B823E0-8739-4CD7-B4C9-63E96B26801F}" type="sibTrans" cxnId="{0CABD89D-4B20-49F3-B381-A3C261FEA0BF}">
      <dgm:prSet/>
      <dgm:spPr/>
      <dgm:t>
        <a:bodyPr/>
        <a:lstStyle/>
        <a:p>
          <a:endParaRPr lang="en-US"/>
        </a:p>
      </dgm:t>
    </dgm:pt>
    <dgm:pt modelId="{73A48086-58A4-471C-B8BD-A34788740D5F}" type="pres">
      <dgm:prSet presAssocID="{1DF99E25-6D8A-4183-A04F-ABEE78B80D77}" presName="Name0" presStyleCnt="0">
        <dgm:presLayoutVars>
          <dgm:dir/>
          <dgm:resizeHandles val="exact"/>
        </dgm:presLayoutVars>
      </dgm:prSet>
      <dgm:spPr/>
    </dgm:pt>
    <dgm:pt modelId="{D5624069-77FB-4B1D-8C03-F9DFB54987B0}" type="pres">
      <dgm:prSet presAssocID="{454DBE64-B523-46AC-B877-4294EE8FE160}" presName="node" presStyleLbl="node1" presStyleIdx="0" presStyleCnt="6">
        <dgm:presLayoutVars>
          <dgm:bulletEnabled val="1"/>
        </dgm:presLayoutVars>
      </dgm:prSet>
      <dgm:spPr/>
    </dgm:pt>
    <dgm:pt modelId="{DE859829-5F22-44A3-94CF-F6E7A1B8B25B}" type="pres">
      <dgm:prSet presAssocID="{D69666EA-3B27-40A1-B336-22D38213140A}" presName="sibTrans" presStyleLbl="sibTrans1D1" presStyleIdx="0" presStyleCnt="5"/>
      <dgm:spPr/>
    </dgm:pt>
    <dgm:pt modelId="{521CFBE8-AFC8-4C34-825D-85FB197A31E5}" type="pres">
      <dgm:prSet presAssocID="{D69666EA-3B27-40A1-B336-22D38213140A}" presName="connectorText" presStyleLbl="sibTrans1D1" presStyleIdx="0" presStyleCnt="5"/>
      <dgm:spPr/>
    </dgm:pt>
    <dgm:pt modelId="{3BC36B49-C72E-4C73-A3C8-9197CC358180}" type="pres">
      <dgm:prSet presAssocID="{8F83CF12-E0C9-4763-8CD0-1D7A982495AF}" presName="node" presStyleLbl="node1" presStyleIdx="1" presStyleCnt="6">
        <dgm:presLayoutVars>
          <dgm:bulletEnabled val="1"/>
        </dgm:presLayoutVars>
      </dgm:prSet>
      <dgm:spPr/>
    </dgm:pt>
    <dgm:pt modelId="{D24A9856-9C64-4CE4-96F5-2D2A6772AFE5}" type="pres">
      <dgm:prSet presAssocID="{5282EEFB-CE44-4BB9-8EF9-9257B7D4BB2D}" presName="sibTrans" presStyleLbl="sibTrans1D1" presStyleIdx="1" presStyleCnt="5"/>
      <dgm:spPr/>
    </dgm:pt>
    <dgm:pt modelId="{D3EFD103-3609-47C9-963E-18D80AAC6625}" type="pres">
      <dgm:prSet presAssocID="{5282EEFB-CE44-4BB9-8EF9-9257B7D4BB2D}" presName="connectorText" presStyleLbl="sibTrans1D1" presStyleIdx="1" presStyleCnt="5"/>
      <dgm:spPr/>
    </dgm:pt>
    <dgm:pt modelId="{705943DB-7395-40E1-93BA-EB8676846228}" type="pres">
      <dgm:prSet presAssocID="{E05E1908-6261-4C16-9E89-27780F2FC0E6}" presName="node" presStyleLbl="node1" presStyleIdx="2" presStyleCnt="6">
        <dgm:presLayoutVars>
          <dgm:bulletEnabled val="1"/>
        </dgm:presLayoutVars>
      </dgm:prSet>
      <dgm:spPr/>
    </dgm:pt>
    <dgm:pt modelId="{A0A10776-0BCD-42BE-9E5F-18F0BDA02923}" type="pres">
      <dgm:prSet presAssocID="{52E2AF08-5A84-43CB-90DA-4593B895AF11}" presName="sibTrans" presStyleLbl="sibTrans1D1" presStyleIdx="2" presStyleCnt="5"/>
      <dgm:spPr/>
    </dgm:pt>
    <dgm:pt modelId="{4D1375D3-D430-414B-8885-D04826AB96C5}" type="pres">
      <dgm:prSet presAssocID="{52E2AF08-5A84-43CB-90DA-4593B895AF11}" presName="connectorText" presStyleLbl="sibTrans1D1" presStyleIdx="2" presStyleCnt="5"/>
      <dgm:spPr/>
    </dgm:pt>
    <dgm:pt modelId="{DBC6EA5E-F095-4B34-9BA2-BB15DCD2AAA5}" type="pres">
      <dgm:prSet presAssocID="{0FF83D6F-97AD-426E-8536-3603347D64F4}" presName="node" presStyleLbl="node1" presStyleIdx="3" presStyleCnt="6" custLinFactNeighborX="-1419" custLinFactNeighborY="2364">
        <dgm:presLayoutVars>
          <dgm:bulletEnabled val="1"/>
        </dgm:presLayoutVars>
      </dgm:prSet>
      <dgm:spPr/>
    </dgm:pt>
    <dgm:pt modelId="{EF307289-0A5A-4E0D-A8C5-F4C100B15080}" type="pres">
      <dgm:prSet presAssocID="{A125B474-DB2F-4A6C-B82C-36E66D0F149A}" presName="sibTrans" presStyleLbl="sibTrans1D1" presStyleIdx="3" presStyleCnt="5"/>
      <dgm:spPr/>
    </dgm:pt>
    <dgm:pt modelId="{34DA9467-5059-4E9C-B7C4-0D79B29F6327}" type="pres">
      <dgm:prSet presAssocID="{A125B474-DB2F-4A6C-B82C-36E66D0F149A}" presName="connectorText" presStyleLbl="sibTrans1D1" presStyleIdx="3" presStyleCnt="5"/>
      <dgm:spPr/>
    </dgm:pt>
    <dgm:pt modelId="{A6C8403C-1899-4C61-85BB-A2ECCA598C95}" type="pres">
      <dgm:prSet presAssocID="{1F917973-2C6D-43B8-A4D8-4DE0BFB3D934}" presName="node" presStyleLbl="node1" presStyleIdx="4" presStyleCnt="6">
        <dgm:presLayoutVars>
          <dgm:bulletEnabled val="1"/>
        </dgm:presLayoutVars>
      </dgm:prSet>
      <dgm:spPr/>
    </dgm:pt>
    <dgm:pt modelId="{F7891F87-B560-4325-BAFC-039CC10384B8}" type="pres">
      <dgm:prSet presAssocID="{DD5A22F9-6D07-4D7F-9797-C3965B88E254}" presName="sibTrans" presStyleLbl="sibTrans1D1" presStyleIdx="4" presStyleCnt="5"/>
      <dgm:spPr/>
    </dgm:pt>
    <dgm:pt modelId="{4CF7E9FF-3D00-47FA-B85E-D116842B2512}" type="pres">
      <dgm:prSet presAssocID="{DD5A22F9-6D07-4D7F-9797-C3965B88E254}" presName="connectorText" presStyleLbl="sibTrans1D1" presStyleIdx="4" presStyleCnt="5"/>
      <dgm:spPr/>
    </dgm:pt>
    <dgm:pt modelId="{A16DC9CB-396E-486C-936F-8512D39F477B}" type="pres">
      <dgm:prSet presAssocID="{A0DF2303-0530-43B7-92A8-456485D2DB0D}" presName="node" presStyleLbl="node1" presStyleIdx="5" presStyleCnt="6">
        <dgm:presLayoutVars>
          <dgm:bulletEnabled val="1"/>
        </dgm:presLayoutVars>
      </dgm:prSet>
      <dgm:spPr/>
    </dgm:pt>
  </dgm:ptLst>
  <dgm:cxnLst>
    <dgm:cxn modelId="{86FD7B0D-E9CA-4CC8-A70F-3AC2E2194FB0}" type="presOf" srcId="{5282EEFB-CE44-4BB9-8EF9-9257B7D4BB2D}" destId="{D24A9856-9C64-4CE4-96F5-2D2A6772AFE5}" srcOrd="0" destOrd="0" presId="urn:microsoft.com/office/officeart/2016/7/layout/RepeatingBendingProcessNew"/>
    <dgm:cxn modelId="{22543912-5B08-43F8-936C-47EEE61A4582}" srcId="{1DF99E25-6D8A-4183-A04F-ABEE78B80D77}" destId="{8F83CF12-E0C9-4763-8CD0-1D7A982495AF}" srcOrd="1" destOrd="0" parTransId="{F98C720A-9FC2-4F76-9B5F-DD407063398D}" sibTransId="{5282EEFB-CE44-4BB9-8EF9-9257B7D4BB2D}"/>
    <dgm:cxn modelId="{9AE63F28-01DB-499A-8EA8-9359C5D5FD3E}" type="presOf" srcId="{0FF83D6F-97AD-426E-8536-3603347D64F4}" destId="{DBC6EA5E-F095-4B34-9BA2-BB15DCD2AAA5}" srcOrd="0" destOrd="0" presId="urn:microsoft.com/office/officeart/2016/7/layout/RepeatingBendingProcessNew"/>
    <dgm:cxn modelId="{76F2D932-1F4C-4B78-8245-FE9858EB6B11}" type="presOf" srcId="{454DBE64-B523-46AC-B877-4294EE8FE160}" destId="{D5624069-77FB-4B1D-8C03-F9DFB54987B0}" srcOrd="0" destOrd="0" presId="urn:microsoft.com/office/officeart/2016/7/layout/RepeatingBendingProcessNew"/>
    <dgm:cxn modelId="{AC0E0A35-B7A3-42F1-8A1F-07A2A639FE6C}" type="presOf" srcId="{52E2AF08-5A84-43CB-90DA-4593B895AF11}" destId="{4D1375D3-D430-414B-8885-D04826AB96C5}" srcOrd="1" destOrd="0" presId="urn:microsoft.com/office/officeart/2016/7/layout/RepeatingBendingProcessNew"/>
    <dgm:cxn modelId="{2400CF39-0842-44F4-B4E2-968DD343E365}" type="presOf" srcId="{E05E1908-6261-4C16-9E89-27780F2FC0E6}" destId="{705943DB-7395-40E1-93BA-EB8676846228}" srcOrd="0" destOrd="0" presId="urn:microsoft.com/office/officeart/2016/7/layout/RepeatingBendingProcessNew"/>
    <dgm:cxn modelId="{0F8A213B-BC51-4017-9E15-5ACD0641CB55}" type="presOf" srcId="{1F917973-2C6D-43B8-A4D8-4DE0BFB3D934}" destId="{A6C8403C-1899-4C61-85BB-A2ECCA598C95}" srcOrd="0" destOrd="0" presId="urn:microsoft.com/office/officeart/2016/7/layout/RepeatingBendingProcessNew"/>
    <dgm:cxn modelId="{5203CD3B-BE0E-4F08-A8BA-C619F407C99F}" type="presOf" srcId="{8F83CF12-E0C9-4763-8CD0-1D7A982495AF}" destId="{3BC36B49-C72E-4C73-A3C8-9197CC358180}" srcOrd="0" destOrd="0" presId="urn:microsoft.com/office/officeart/2016/7/layout/RepeatingBendingProcessNew"/>
    <dgm:cxn modelId="{777E8340-2851-4BAE-9552-5302B98E18A0}" type="presOf" srcId="{A0DF2303-0530-43B7-92A8-456485D2DB0D}" destId="{A16DC9CB-396E-486C-936F-8512D39F477B}" srcOrd="0" destOrd="0" presId="urn:microsoft.com/office/officeart/2016/7/layout/RepeatingBendingProcessNew"/>
    <dgm:cxn modelId="{303B8273-D0E1-4349-8A98-5F9AEBC314A3}" type="presOf" srcId="{D69666EA-3B27-40A1-B336-22D38213140A}" destId="{521CFBE8-AFC8-4C34-825D-85FB197A31E5}" srcOrd="1" destOrd="0" presId="urn:microsoft.com/office/officeart/2016/7/layout/RepeatingBendingProcessNew"/>
    <dgm:cxn modelId="{C8F3CE56-EA85-4282-B460-623F2F7943D9}" srcId="{1DF99E25-6D8A-4183-A04F-ABEE78B80D77}" destId="{1F917973-2C6D-43B8-A4D8-4DE0BFB3D934}" srcOrd="4" destOrd="0" parTransId="{C85F9CD3-F546-4674-83DA-0643D0125755}" sibTransId="{DD5A22F9-6D07-4D7F-9797-C3965B88E254}"/>
    <dgm:cxn modelId="{824CDF91-42C4-4F2D-BDCD-500464A5172B}" type="presOf" srcId="{DD5A22F9-6D07-4D7F-9797-C3965B88E254}" destId="{4CF7E9FF-3D00-47FA-B85E-D116842B2512}" srcOrd="1" destOrd="0" presId="urn:microsoft.com/office/officeart/2016/7/layout/RepeatingBendingProcessNew"/>
    <dgm:cxn modelId="{0CABD89D-4B20-49F3-B381-A3C261FEA0BF}" srcId="{1DF99E25-6D8A-4183-A04F-ABEE78B80D77}" destId="{A0DF2303-0530-43B7-92A8-456485D2DB0D}" srcOrd="5" destOrd="0" parTransId="{2A8E6FB2-879A-4A99-BD8A-723E52966055}" sibTransId="{16B823E0-8739-4CD7-B4C9-63E96B26801F}"/>
    <dgm:cxn modelId="{0F30F59E-A454-44F2-97A8-8CF03AE8181C}" type="presOf" srcId="{A125B474-DB2F-4A6C-B82C-36E66D0F149A}" destId="{EF307289-0A5A-4E0D-A8C5-F4C100B15080}" srcOrd="0" destOrd="0" presId="urn:microsoft.com/office/officeart/2016/7/layout/RepeatingBendingProcessNew"/>
    <dgm:cxn modelId="{80969AA3-048A-4679-B35D-A676F5903C60}" srcId="{1DF99E25-6D8A-4183-A04F-ABEE78B80D77}" destId="{E05E1908-6261-4C16-9E89-27780F2FC0E6}" srcOrd="2" destOrd="0" parTransId="{C37E3152-3292-40BC-9568-595F1F31C571}" sibTransId="{52E2AF08-5A84-43CB-90DA-4593B895AF11}"/>
    <dgm:cxn modelId="{79A040A5-D71A-4C96-8DEA-CA734247A09B}" type="presOf" srcId="{A125B474-DB2F-4A6C-B82C-36E66D0F149A}" destId="{34DA9467-5059-4E9C-B7C4-0D79B29F6327}" srcOrd="1" destOrd="0" presId="urn:microsoft.com/office/officeart/2016/7/layout/RepeatingBendingProcessNew"/>
    <dgm:cxn modelId="{EEAB05AC-406F-413B-9683-E25DE675553F}" type="presOf" srcId="{1DF99E25-6D8A-4183-A04F-ABEE78B80D77}" destId="{73A48086-58A4-471C-B8BD-A34788740D5F}" srcOrd="0" destOrd="0" presId="urn:microsoft.com/office/officeart/2016/7/layout/RepeatingBendingProcessNew"/>
    <dgm:cxn modelId="{B66324BF-B03B-4F2B-8BFC-BC94E0B84170}" srcId="{1DF99E25-6D8A-4183-A04F-ABEE78B80D77}" destId="{454DBE64-B523-46AC-B877-4294EE8FE160}" srcOrd="0" destOrd="0" parTransId="{856C0E2B-1397-4176-B672-8E3C26E9EE68}" sibTransId="{D69666EA-3B27-40A1-B336-22D38213140A}"/>
    <dgm:cxn modelId="{5D887DC0-F88F-4822-ABDC-D123441721D6}" srcId="{1DF99E25-6D8A-4183-A04F-ABEE78B80D77}" destId="{0FF83D6F-97AD-426E-8536-3603347D64F4}" srcOrd="3" destOrd="0" parTransId="{7EF223A9-6E02-47B0-9897-20E1A0AB142D}" sibTransId="{A125B474-DB2F-4A6C-B82C-36E66D0F149A}"/>
    <dgm:cxn modelId="{85B35FC1-E1B4-433C-B158-B9F63B16B4ED}" type="presOf" srcId="{D69666EA-3B27-40A1-B336-22D38213140A}" destId="{DE859829-5F22-44A3-94CF-F6E7A1B8B25B}" srcOrd="0" destOrd="0" presId="urn:microsoft.com/office/officeart/2016/7/layout/RepeatingBendingProcessNew"/>
    <dgm:cxn modelId="{8672F7D1-223E-4175-BA17-DDA656579D6A}" type="presOf" srcId="{52E2AF08-5A84-43CB-90DA-4593B895AF11}" destId="{A0A10776-0BCD-42BE-9E5F-18F0BDA02923}" srcOrd="0" destOrd="0" presId="urn:microsoft.com/office/officeart/2016/7/layout/RepeatingBendingProcessNew"/>
    <dgm:cxn modelId="{CCBAB1D5-82B6-4B3E-A819-EC8AF89682DB}" type="presOf" srcId="{DD5A22F9-6D07-4D7F-9797-C3965B88E254}" destId="{F7891F87-B560-4325-BAFC-039CC10384B8}" srcOrd="0" destOrd="0" presId="urn:microsoft.com/office/officeart/2016/7/layout/RepeatingBendingProcessNew"/>
    <dgm:cxn modelId="{6BC2B6D6-F130-46CC-8D22-A61CA6A06381}" type="presOf" srcId="{5282EEFB-CE44-4BB9-8EF9-9257B7D4BB2D}" destId="{D3EFD103-3609-47C9-963E-18D80AAC6625}" srcOrd="1" destOrd="0" presId="urn:microsoft.com/office/officeart/2016/7/layout/RepeatingBendingProcessNew"/>
    <dgm:cxn modelId="{BF94A3A6-460D-4D3C-96FB-DCA37EA57664}" type="presParOf" srcId="{73A48086-58A4-471C-B8BD-A34788740D5F}" destId="{D5624069-77FB-4B1D-8C03-F9DFB54987B0}" srcOrd="0" destOrd="0" presId="urn:microsoft.com/office/officeart/2016/7/layout/RepeatingBendingProcessNew"/>
    <dgm:cxn modelId="{AD16988F-D46E-4CB2-A911-AE559B3E3ADA}" type="presParOf" srcId="{73A48086-58A4-471C-B8BD-A34788740D5F}" destId="{DE859829-5F22-44A3-94CF-F6E7A1B8B25B}" srcOrd="1" destOrd="0" presId="urn:microsoft.com/office/officeart/2016/7/layout/RepeatingBendingProcessNew"/>
    <dgm:cxn modelId="{29A9A903-CE07-498F-AB25-C3E305F035AD}" type="presParOf" srcId="{DE859829-5F22-44A3-94CF-F6E7A1B8B25B}" destId="{521CFBE8-AFC8-4C34-825D-85FB197A31E5}" srcOrd="0" destOrd="0" presId="urn:microsoft.com/office/officeart/2016/7/layout/RepeatingBendingProcessNew"/>
    <dgm:cxn modelId="{E0A7E59E-5484-4378-95DA-9A7DCC9DF1A2}" type="presParOf" srcId="{73A48086-58A4-471C-B8BD-A34788740D5F}" destId="{3BC36B49-C72E-4C73-A3C8-9197CC358180}" srcOrd="2" destOrd="0" presId="urn:microsoft.com/office/officeart/2016/7/layout/RepeatingBendingProcessNew"/>
    <dgm:cxn modelId="{84D6D0F2-9548-430A-AB3F-7C9818335984}" type="presParOf" srcId="{73A48086-58A4-471C-B8BD-A34788740D5F}" destId="{D24A9856-9C64-4CE4-96F5-2D2A6772AFE5}" srcOrd="3" destOrd="0" presId="urn:microsoft.com/office/officeart/2016/7/layout/RepeatingBendingProcessNew"/>
    <dgm:cxn modelId="{C606A92C-689A-45CB-AA97-97CB22374B30}" type="presParOf" srcId="{D24A9856-9C64-4CE4-96F5-2D2A6772AFE5}" destId="{D3EFD103-3609-47C9-963E-18D80AAC6625}" srcOrd="0" destOrd="0" presId="urn:microsoft.com/office/officeart/2016/7/layout/RepeatingBendingProcessNew"/>
    <dgm:cxn modelId="{21FF0550-BC8F-4407-852D-4D5650C0E2B3}" type="presParOf" srcId="{73A48086-58A4-471C-B8BD-A34788740D5F}" destId="{705943DB-7395-40E1-93BA-EB8676846228}" srcOrd="4" destOrd="0" presId="urn:microsoft.com/office/officeart/2016/7/layout/RepeatingBendingProcessNew"/>
    <dgm:cxn modelId="{51647E6E-F4FC-446B-A32E-BEC929B75D22}" type="presParOf" srcId="{73A48086-58A4-471C-B8BD-A34788740D5F}" destId="{A0A10776-0BCD-42BE-9E5F-18F0BDA02923}" srcOrd="5" destOrd="0" presId="urn:microsoft.com/office/officeart/2016/7/layout/RepeatingBendingProcessNew"/>
    <dgm:cxn modelId="{F948660D-246E-4AE7-9179-E2A38ADA9660}" type="presParOf" srcId="{A0A10776-0BCD-42BE-9E5F-18F0BDA02923}" destId="{4D1375D3-D430-414B-8885-D04826AB96C5}" srcOrd="0" destOrd="0" presId="urn:microsoft.com/office/officeart/2016/7/layout/RepeatingBendingProcessNew"/>
    <dgm:cxn modelId="{BFF1C808-FB35-42F2-8002-297B80E0E655}" type="presParOf" srcId="{73A48086-58A4-471C-B8BD-A34788740D5F}" destId="{DBC6EA5E-F095-4B34-9BA2-BB15DCD2AAA5}" srcOrd="6" destOrd="0" presId="urn:microsoft.com/office/officeart/2016/7/layout/RepeatingBendingProcessNew"/>
    <dgm:cxn modelId="{229210D6-0DE9-47C6-AD41-0161CF0CB346}" type="presParOf" srcId="{73A48086-58A4-471C-B8BD-A34788740D5F}" destId="{EF307289-0A5A-4E0D-A8C5-F4C100B15080}" srcOrd="7" destOrd="0" presId="urn:microsoft.com/office/officeart/2016/7/layout/RepeatingBendingProcessNew"/>
    <dgm:cxn modelId="{7AB5DECE-60A7-4361-B323-DDD0B9D5037D}" type="presParOf" srcId="{EF307289-0A5A-4E0D-A8C5-F4C100B15080}" destId="{34DA9467-5059-4E9C-B7C4-0D79B29F6327}" srcOrd="0" destOrd="0" presId="urn:microsoft.com/office/officeart/2016/7/layout/RepeatingBendingProcessNew"/>
    <dgm:cxn modelId="{7FEDCDB6-43D4-4262-88AB-4EDDD1B29844}" type="presParOf" srcId="{73A48086-58A4-471C-B8BD-A34788740D5F}" destId="{A6C8403C-1899-4C61-85BB-A2ECCA598C95}" srcOrd="8" destOrd="0" presId="urn:microsoft.com/office/officeart/2016/7/layout/RepeatingBendingProcessNew"/>
    <dgm:cxn modelId="{2E812695-E873-46F8-9FD4-E5FDF539E300}" type="presParOf" srcId="{73A48086-58A4-471C-B8BD-A34788740D5F}" destId="{F7891F87-B560-4325-BAFC-039CC10384B8}" srcOrd="9" destOrd="0" presId="urn:microsoft.com/office/officeart/2016/7/layout/RepeatingBendingProcessNew"/>
    <dgm:cxn modelId="{E0FC2467-B57F-4AA9-AF57-404BD548C9E0}" type="presParOf" srcId="{F7891F87-B560-4325-BAFC-039CC10384B8}" destId="{4CF7E9FF-3D00-47FA-B85E-D116842B2512}" srcOrd="0" destOrd="0" presId="urn:microsoft.com/office/officeart/2016/7/layout/RepeatingBendingProcessNew"/>
    <dgm:cxn modelId="{0F68981C-B7F0-4853-8489-15119A8D540D}" type="presParOf" srcId="{73A48086-58A4-471C-B8BD-A34788740D5F}" destId="{A16DC9CB-396E-486C-936F-8512D39F477B}" srcOrd="10" destOrd="0" presId="urn:microsoft.com/office/officeart/2016/7/layout/RepeatingBendingProcessNew"/>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C7D53-ECB8-4889-8E26-B96D175840B5}">
      <dsp:nvSpPr>
        <dsp:cNvPr id="0" name=""/>
        <dsp:cNvSpPr/>
      </dsp:nvSpPr>
      <dsp:spPr>
        <a:xfrm>
          <a:off x="0" y="1645"/>
          <a:ext cx="6948764"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418FF3F5-D909-47FC-B4D2-6BB0C948C517}">
      <dsp:nvSpPr>
        <dsp:cNvPr id="0" name=""/>
        <dsp:cNvSpPr/>
      </dsp:nvSpPr>
      <dsp:spPr>
        <a:xfrm>
          <a:off x="0" y="1645"/>
          <a:ext cx="6948764" cy="561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latin typeface="Calibri" panose="020F0502020204030204" pitchFamily="34" charset="0"/>
              <a:cs typeface="Calibri" panose="020F0502020204030204" pitchFamily="34" charset="0"/>
            </a:rPr>
            <a:t>1. </a:t>
          </a:r>
          <a:r>
            <a:rPr lang="el-GR" sz="2600" b="1" kern="1200" dirty="0">
              <a:latin typeface="Calibri" panose="020F0502020204030204" pitchFamily="34" charset="0"/>
              <a:cs typeface="Calibri" panose="020F0502020204030204" pitchFamily="34" charset="0"/>
            </a:rPr>
            <a:t>ΕΙΣΑΓΩΓΗ</a:t>
          </a:r>
          <a:endParaRPr lang="en-US" sz="2600" kern="1200" dirty="0">
            <a:latin typeface="Calibri" panose="020F0502020204030204" pitchFamily="34" charset="0"/>
            <a:cs typeface="Calibri" panose="020F0502020204030204" pitchFamily="34" charset="0"/>
          </a:endParaRPr>
        </a:p>
      </dsp:txBody>
      <dsp:txXfrm>
        <a:off x="0" y="1645"/>
        <a:ext cx="6948764" cy="561246"/>
      </dsp:txXfrm>
    </dsp:sp>
    <dsp:sp modelId="{269742D7-0780-4F06-AEFE-6292F51B247D}">
      <dsp:nvSpPr>
        <dsp:cNvPr id="0" name=""/>
        <dsp:cNvSpPr/>
      </dsp:nvSpPr>
      <dsp:spPr>
        <a:xfrm>
          <a:off x="0" y="562891"/>
          <a:ext cx="6948764"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B550B7C9-DD69-4B39-8B76-CA35CAE6E5C9}">
      <dsp:nvSpPr>
        <dsp:cNvPr id="0" name=""/>
        <dsp:cNvSpPr/>
      </dsp:nvSpPr>
      <dsp:spPr>
        <a:xfrm>
          <a:off x="0" y="562891"/>
          <a:ext cx="6948764" cy="561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latin typeface="Calibri" panose="020F0502020204030204" pitchFamily="34" charset="0"/>
              <a:cs typeface="Calibri" panose="020F0502020204030204" pitchFamily="34" charset="0"/>
            </a:rPr>
            <a:t>2. </a:t>
          </a:r>
          <a:r>
            <a:rPr lang="el-GR" sz="2600" b="1" kern="1200" dirty="0">
              <a:latin typeface="Calibri" panose="020F0502020204030204" pitchFamily="34" charset="0"/>
              <a:cs typeface="Calibri" panose="020F0502020204030204" pitchFamily="34" charset="0"/>
            </a:rPr>
            <a:t>ΜΕΘΟΔΟΣ</a:t>
          </a:r>
          <a:endParaRPr lang="en-US" sz="2600" kern="1200" dirty="0">
            <a:latin typeface="Calibri" panose="020F0502020204030204" pitchFamily="34" charset="0"/>
            <a:cs typeface="Calibri" panose="020F0502020204030204" pitchFamily="34" charset="0"/>
          </a:endParaRPr>
        </a:p>
      </dsp:txBody>
      <dsp:txXfrm>
        <a:off x="0" y="562891"/>
        <a:ext cx="6948764" cy="561246"/>
      </dsp:txXfrm>
    </dsp:sp>
    <dsp:sp modelId="{EB0F15D1-007A-401E-A8D3-BB5538D163E5}">
      <dsp:nvSpPr>
        <dsp:cNvPr id="0" name=""/>
        <dsp:cNvSpPr/>
      </dsp:nvSpPr>
      <dsp:spPr>
        <a:xfrm>
          <a:off x="0" y="1124137"/>
          <a:ext cx="6948764"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FD83E31B-D2F7-4A75-B70B-102C451C368B}">
      <dsp:nvSpPr>
        <dsp:cNvPr id="0" name=""/>
        <dsp:cNvSpPr/>
      </dsp:nvSpPr>
      <dsp:spPr>
        <a:xfrm>
          <a:off x="0" y="1124137"/>
          <a:ext cx="6948764" cy="561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t>3</a:t>
          </a:r>
          <a:r>
            <a:rPr lang="en-US" sz="2600" b="1" kern="1200" dirty="0">
              <a:latin typeface="Calibri" panose="020F0502020204030204" pitchFamily="34" charset="0"/>
              <a:cs typeface="Calibri" panose="020F0502020204030204" pitchFamily="34" charset="0"/>
            </a:rPr>
            <a:t>. </a:t>
          </a:r>
          <a:r>
            <a:rPr lang="el-GR" sz="2600" b="1" kern="1200" dirty="0">
              <a:latin typeface="Calibri" panose="020F0502020204030204" pitchFamily="34" charset="0"/>
              <a:cs typeface="Calibri" panose="020F0502020204030204" pitchFamily="34" charset="0"/>
            </a:rPr>
            <a:t>ΜΟΝΤΕΛΟΠΟΙΗΣΗ</a:t>
          </a:r>
          <a:endParaRPr lang="en-US" sz="2600" kern="1200" dirty="0">
            <a:latin typeface="Calibri" panose="020F0502020204030204" pitchFamily="34" charset="0"/>
            <a:cs typeface="Calibri" panose="020F0502020204030204" pitchFamily="34" charset="0"/>
          </a:endParaRPr>
        </a:p>
      </dsp:txBody>
      <dsp:txXfrm>
        <a:off x="0" y="1124137"/>
        <a:ext cx="6948764" cy="561246"/>
      </dsp:txXfrm>
    </dsp:sp>
    <dsp:sp modelId="{52DB2049-4872-490A-91BA-26E463E7A94B}">
      <dsp:nvSpPr>
        <dsp:cNvPr id="0" name=""/>
        <dsp:cNvSpPr/>
      </dsp:nvSpPr>
      <dsp:spPr>
        <a:xfrm>
          <a:off x="0" y="1685383"/>
          <a:ext cx="6948764"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01FBAD09-471A-4859-ADA8-39E9B468A9F8}">
      <dsp:nvSpPr>
        <dsp:cNvPr id="0" name=""/>
        <dsp:cNvSpPr/>
      </dsp:nvSpPr>
      <dsp:spPr>
        <a:xfrm>
          <a:off x="0" y="1685383"/>
          <a:ext cx="6948764" cy="561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latin typeface="Calibri" panose="020F0502020204030204" pitchFamily="34" charset="0"/>
              <a:cs typeface="Calibri" panose="020F0502020204030204" pitchFamily="34" charset="0"/>
            </a:rPr>
            <a:t>4. </a:t>
          </a:r>
          <a:r>
            <a:rPr lang="el-GR" sz="2600" b="1" kern="1200" dirty="0">
              <a:latin typeface="Calibri" panose="020F0502020204030204" pitchFamily="34" charset="0"/>
              <a:cs typeface="Calibri" panose="020F0502020204030204" pitchFamily="34" charset="0"/>
            </a:rPr>
            <a:t>ΑΠΟΤΕΛΕΣΜΑΤΑ</a:t>
          </a:r>
          <a:endParaRPr lang="en-US" sz="2600" kern="1200" dirty="0">
            <a:latin typeface="Calibri" panose="020F0502020204030204" pitchFamily="34" charset="0"/>
            <a:cs typeface="Calibri" panose="020F0502020204030204" pitchFamily="34" charset="0"/>
          </a:endParaRPr>
        </a:p>
      </dsp:txBody>
      <dsp:txXfrm>
        <a:off x="0" y="1685383"/>
        <a:ext cx="6948764" cy="561246"/>
      </dsp:txXfrm>
    </dsp:sp>
    <dsp:sp modelId="{4B84AA6C-C62F-408B-BA9E-BDB4C429112F}">
      <dsp:nvSpPr>
        <dsp:cNvPr id="0" name=""/>
        <dsp:cNvSpPr/>
      </dsp:nvSpPr>
      <dsp:spPr>
        <a:xfrm>
          <a:off x="0" y="2246630"/>
          <a:ext cx="6948764"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EA8590DB-B58F-4849-B025-73C097D9138C}">
      <dsp:nvSpPr>
        <dsp:cNvPr id="0" name=""/>
        <dsp:cNvSpPr/>
      </dsp:nvSpPr>
      <dsp:spPr>
        <a:xfrm>
          <a:off x="0" y="2246630"/>
          <a:ext cx="6948764" cy="561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latin typeface="Calibri" panose="020F0502020204030204" pitchFamily="34" charset="0"/>
              <a:cs typeface="Calibri" panose="020F0502020204030204" pitchFamily="34" charset="0"/>
            </a:rPr>
            <a:t>5. </a:t>
          </a:r>
          <a:r>
            <a:rPr lang="el-GR" sz="2600" b="1" kern="1200" dirty="0">
              <a:latin typeface="Calibri" panose="020F0502020204030204" pitchFamily="34" charset="0"/>
              <a:cs typeface="Calibri" panose="020F0502020204030204" pitchFamily="34" charset="0"/>
            </a:rPr>
            <a:t>ΣΥΜΠΕΡΑΣΜΑΤΑ</a:t>
          </a:r>
          <a:endParaRPr lang="en-US" sz="2600" kern="1200" dirty="0">
            <a:latin typeface="Calibri" panose="020F0502020204030204" pitchFamily="34" charset="0"/>
            <a:cs typeface="Calibri" panose="020F0502020204030204" pitchFamily="34" charset="0"/>
          </a:endParaRPr>
        </a:p>
      </dsp:txBody>
      <dsp:txXfrm>
        <a:off x="0" y="2246630"/>
        <a:ext cx="6948764" cy="561246"/>
      </dsp:txXfrm>
    </dsp:sp>
    <dsp:sp modelId="{5C96183D-AB5C-4757-A24F-137A5A53AE69}">
      <dsp:nvSpPr>
        <dsp:cNvPr id="0" name=""/>
        <dsp:cNvSpPr/>
      </dsp:nvSpPr>
      <dsp:spPr>
        <a:xfrm>
          <a:off x="0" y="2807876"/>
          <a:ext cx="6948764"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4BA070B1-12BE-4F40-80A4-FF13E674F73F}">
      <dsp:nvSpPr>
        <dsp:cNvPr id="0" name=""/>
        <dsp:cNvSpPr/>
      </dsp:nvSpPr>
      <dsp:spPr>
        <a:xfrm>
          <a:off x="0" y="2807876"/>
          <a:ext cx="6948764" cy="561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latin typeface="Calibri" panose="020F0502020204030204" pitchFamily="34" charset="0"/>
              <a:cs typeface="Calibri" panose="020F0502020204030204" pitchFamily="34" charset="0"/>
            </a:rPr>
            <a:t>6. </a:t>
          </a:r>
          <a:r>
            <a:rPr lang="el-GR" sz="2600" b="1" kern="1200" dirty="0">
              <a:latin typeface="Calibri" panose="020F0502020204030204" pitchFamily="34" charset="0"/>
              <a:cs typeface="Calibri" panose="020F0502020204030204" pitchFamily="34" charset="0"/>
            </a:rPr>
            <a:t>ΠΡΟΤΑΣΕΙΣ ΓΙΑ ΜΕΛΛΟΝΤΙΚΗ ΜΕΛΕΤΗ</a:t>
          </a:r>
          <a:endParaRPr lang="en-US" sz="2600" kern="1200" dirty="0">
            <a:latin typeface="Calibri" panose="020F0502020204030204" pitchFamily="34" charset="0"/>
            <a:cs typeface="Calibri" panose="020F0502020204030204" pitchFamily="34" charset="0"/>
          </a:endParaRPr>
        </a:p>
      </dsp:txBody>
      <dsp:txXfrm>
        <a:off x="0" y="2807876"/>
        <a:ext cx="6948764" cy="5612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59829-5F22-44A3-94CF-F6E7A1B8B25B}">
      <dsp:nvSpPr>
        <dsp:cNvPr id="0" name=""/>
        <dsp:cNvSpPr/>
      </dsp:nvSpPr>
      <dsp:spPr>
        <a:xfrm>
          <a:off x="2886093"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725258"/>
        <a:ext cx="27795" cy="5559"/>
      </dsp:txXfrm>
    </dsp:sp>
    <dsp:sp modelId="{D5624069-77FB-4B1D-8C03-F9DFB54987B0}">
      <dsp:nvSpPr>
        <dsp:cNvPr id="0" name=""/>
        <dsp:cNvSpPr/>
      </dsp:nvSpPr>
      <dsp:spPr>
        <a:xfrm>
          <a:off x="470865" y="2929"/>
          <a:ext cx="2417027" cy="1450216"/>
        </a:xfrm>
        <a:prstGeom prst="rect">
          <a:avLst/>
        </a:prstGeom>
        <a:solidFill>
          <a:srgbClr val="FFC000"/>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tx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 </a:t>
          </a:r>
          <a:r>
            <a:rPr lang="el-GR" sz="2200" b="1" kern="1200" dirty="0">
              <a:solidFill>
                <a:schemeClr val="tx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ΕΙΣΑΓΩΓΗ</a:t>
          </a:r>
          <a:endParaRPr lang="en-US" sz="2200" kern="1200" dirty="0">
            <a:solidFill>
              <a:schemeClr val="tx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dsp:txBody>
      <dsp:txXfrm>
        <a:off x="470865" y="2929"/>
        <a:ext cx="2417027" cy="1450216"/>
      </dsp:txXfrm>
    </dsp:sp>
    <dsp:sp modelId="{D24A9856-9C64-4CE4-96F5-2D2A6772AFE5}">
      <dsp:nvSpPr>
        <dsp:cNvPr id="0" name=""/>
        <dsp:cNvSpPr/>
      </dsp:nvSpPr>
      <dsp:spPr>
        <a:xfrm>
          <a:off x="5859036"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725258"/>
        <a:ext cx="27795" cy="5559"/>
      </dsp:txXfrm>
    </dsp:sp>
    <dsp:sp modelId="{3BC36B49-C72E-4C73-A3C8-9197CC358180}">
      <dsp:nvSpPr>
        <dsp:cNvPr id="0" name=""/>
        <dsp:cNvSpPr/>
      </dsp:nvSpPr>
      <dsp:spPr>
        <a:xfrm>
          <a:off x="3443809" y="2929"/>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2. </a:t>
          </a:r>
          <a:r>
            <a:rPr lang="el-GR" sz="2200" b="1" kern="1200" dirty="0"/>
            <a:t>ΜΕΘΟΔΟΣ</a:t>
          </a:r>
          <a:endParaRPr lang="en-US" sz="2200" kern="1200" dirty="0"/>
        </a:p>
      </dsp:txBody>
      <dsp:txXfrm>
        <a:off x="3443809" y="2929"/>
        <a:ext cx="2417027" cy="1450216"/>
      </dsp:txXfrm>
    </dsp:sp>
    <dsp:sp modelId="{A0A10776-0BCD-42BE-9E5F-18F0BDA02923}">
      <dsp:nvSpPr>
        <dsp:cNvPr id="0" name=""/>
        <dsp:cNvSpPr/>
      </dsp:nvSpPr>
      <dsp:spPr>
        <a:xfrm>
          <a:off x="1679379" y="1451345"/>
          <a:ext cx="5945886" cy="525316"/>
        </a:xfrm>
        <a:custGeom>
          <a:avLst/>
          <a:gdLst/>
          <a:ahLst/>
          <a:cxnLst/>
          <a:rect l="0" t="0" r="0" b="0"/>
          <a:pathLst>
            <a:path>
              <a:moveTo>
                <a:pt x="5945886" y="0"/>
              </a:moveTo>
              <a:lnTo>
                <a:pt x="5945886" y="279758"/>
              </a:lnTo>
              <a:lnTo>
                <a:pt x="0" y="279758"/>
              </a:lnTo>
              <a:lnTo>
                <a:pt x="0" y="525316"/>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503027" y="1711224"/>
        <a:ext cx="298590" cy="5559"/>
      </dsp:txXfrm>
    </dsp:sp>
    <dsp:sp modelId="{705943DB-7395-40E1-93BA-EB8676846228}">
      <dsp:nvSpPr>
        <dsp:cNvPr id="0" name=""/>
        <dsp:cNvSpPr/>
      </dsp:nvSpPr>
      <dsp:spPr>
        <a:xfrm>
          <a:off x="6416752" y="2929"/>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3. </a:t>
          </a:r>
          <a:r>
            <a:rPr lang="el-GR" sz="2200" b="1" kern="1200" dirty="0"/>
            <a:t>ΜΟΝΤΕΛΟΠΟΙΗΣΗ</a:t>
          </a:r>
          <a:endParaRPr lang="en-US" sz="2200" kern="1200" dirty="0"/>
        </a:p>
      </dsp:txBody>
      <dsp:txXfrm>
        <a:off x="6416752" y="2929"/>
        <a:ext cx="2417027" cy="1450216"/>
      </dsp:txXfrm>
    </dsp:sp>
    <dsp:sp modelId="{EF307289-0A5A-4E0D-A8C5-F4C100B15080}">
      <dsp:nvSpPr>
        <dsp:cNvPr id="0" name=""/>
        <dsp:cNvSpPr/>
      </dsp:nvSpPr>
      <dsp:spPr>
        <a:xfrm>
          <a:off x="2886093"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2731390"/>
        <a:ext cx="27795" cy="5559"/>
      </dsp:txXfrm>
    </dsp:sp>
    <dsp:sp modelId="{DBC6EA5E-F095-4B34-9BA2-BB15DCD2AAA5}">
      <dsp:nvSpPr>
        <dsp:cNvPr id="0" name=""/>
        <dsp:cNvSpPr/>
      </dsp:nvSpPr>
      <dsp:spPr>
        <a:xfrm>
          <a:off x="470865"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4. </a:t>
          </a:r>
          <a:r>
            <a:rPr lang="el-GR" sz="2200" b="1" kern="1200" dirty="0"/>
            <a:t>ΑΠΟΤΕΛΕΣΜΑΤΑ</a:t>
          </a:r>
          <a:endParaRPr lang="en-US" sz="2200" kern="1200" dirty="0"/>
        </a:p>
      </dsp:txBody>
      <dsp:txXfrm>
        <a:off x="470865" y="2009062"/>
        <a:ext cx="2417027" cy="1450216"/>
      </dsp:txXfrm>
    </dsp:sp>
    <dsp:sp modelId="{F7891F87-B560-4325-BAFC-039CC10384B8}">
      <dsp:nvSpPr>
        <dsp:cNvPr id="0" name=""/>
        <dsp:cNvSpPr/>
      </dsp:nvSpPr>
      <dsp:spPr>
        <a:xfrm>
          <a:off x="5859036"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2731390"/>
        <a:ext cx="27795" cy="5559"/>
      </dsp:txXfrm>
    </dsp:sp>
    <dsp:sp modelId="{A6C8403C-1899-4C61-85BB-A2ECCA598C95}">
      <dsp:nvSpPr>
        <dsp:cNvPr id="0" name=""/>
        <dsp:cNvSpPr/>
      </dsp:nvSpPr>
      <dsp:spPr>
        <a:xfrm>
          <a:off x="3443809"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5. </a:t>
          </a:r>
          <a:r>
            <a:rPr lang="el-GR" sz="2200" b="1" kern="1200" dirty="0"/>
            <a:t>ΣΥΜΠΕΡΑΣΜΑΤΑ</a:t>
          </a:r>
          <a:endParaRPr lang="en-US" sz="2200" kern="1200" dirty="0"/>
        </a:p>
      </dsp:txBody>
      <dsp:txXfrm>
        <a:off x="3443809" y="2009062"/>
        <a:ext cx="2417027" cy="1450216"/>
      </dsp:txXfrm>
    </dsp:sp>
    <dsp:sp modelId="{A16DC9CB-396E-486C-936F-8512D39F477B}">
      <dsp:nvSpPr>
        <dsp:cNvPr id="0" name=""/>
        <dsp:cNvSpPr/>
      </dsp:nvSpPr>
      <dsp:spPr>
        <a:xfrm>
          <a:off x="6416752"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6. </a:t>
          </a:r>
          <a:r>
            <a:rPr lang="el-GR" sz="2200" b="1" kern="1200" dirty="0"/>
            <a:t>ΠΡΟΤΑΣΕΙΣ ΓΙΑ ΜΕΛΛΟΝΤΙΚΗ ΜΕΛΕΤΗ</a:t>
          </a:r>
          <a:endParaRPr lang="en-US" sz="2200" kern="1200" dirty="0"/>
        </a:p>
      </dsp:txBody>
      <dsp:txXfrm>
        <a:off x="6416752" y="2009062"/>
        <a:ext cx="2417027" cy="14502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2DCB15-8F2D-468A-9684-20B052E19642}">
      <dsp:nvSpPr>
        <dsp:cNvPr id="0" name=""/>
        <dsp:cNvSpPr/>
      </dsp:nvSpPr>
      <dsp:spPr>
        <a:xfrm>
          <a:off x="5756" y="-42795"/>
          <a:ext cx="4650599" cy="412446"/>
        </a:xfrm>
        <a:prstGeom prst="rect">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l-GR" sz="1800" u="sng" kern="1200" dirty="0">
              <a:latin typeface="Calibri" panose="020F0502020204030204" pitchFamily="34" charset="0"/>
              <a:cs typeface="Calibri" panose="020F0502020204030204" pitchFamily="34" charset="0"/>
            </a:rPr>
            <a:t>Κτηριακός τομέας</a:t>
          </a:r>
          <a:r>
            <a:rPr lang="el-GR" sz="1400" kern="1200" dirty="0"/>
            <a:t>: </a:t>
          </a:r>
          <a:endParaRPr lang="en-US" sz="1400" kern="1200" dirty="0"/>
        </a:p>
      </dsp:txBody>
      <dsp:txXfrm>
        <a:off x="5756" y="-42795"/>
        <a:ext cx="4650599" cy="412446"/>
      </dsp:txXfrm>
    </dsp:sp>
    <dsp:sp modelId="{0C079C9B-21C0-4366-964F-ABDA1707FBB1}">
      <dsp:nvSpPr>
        <dsp:cNvPr id="0" name=""/>
        <dsp:cNvSpPr/>
      </dsp:nvSpPr>
      <dsp:spPr>
        <a:xfrm>
          <a:off x="5756" y="369650"/>
          <a:ext cx="4650599" cy="2195999"/>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l-GR" sz="1600" b="1" kern="1200" dirty="0">
              <a:latin typeface="Calibri" panose="020F0502020204030204" pitchFamily="34" charset="0"/>
              <a:cs typeface="Calibri" panose="020F0502020204030204" pitchFamily="34" charset="0"/>
            </a:rPr>
            <a:t>30 %</a:t>
          </a:r>
          <a:r>
            <a:rPr lang="el-GR" sz="1600" kern="1200" dirty="0">
              <a:latin typeface="Calibri" panose="020F0502020204030204" pitchFamily="34" charset="0"/>
              <a:cs typeface="Calibri" panose="020F0502020204030204" pitchFamily="34" charset="0"/>
            </a:rPr>
            <a:t> της παγκόσμιας ενεργειακής κατανάλωσης και </a:t>
          </a:r>
          <a:r>
            <a:rPr lang="el-GR" sz="1600" b="1" kern="1200" dirty="0">
              <a:latin typeface="Calibri" panose="020F0502020204030204" pitchFamily="34" charset="0"/>
              <a:cs typeface="Calibri" panose="020F0502020204030204" pitchFamily="34" charset="0"/>
            </a:rPr>
            <a:t>26 %</a:t>
          </a:r>
          <a:r>
            <a:rPr lang="el-GR" sz="1600" kern="1200" dirty="0">
              <a:latin typeface="Calibri" panose="020F0502020204030204" pitchFamily="34" charset="0"/>
              <a:cs typeface="Calibri" panose="020F0502020204030204" pitchFamily="34" charset="0"/>
            </a:rPr>
            <a:t> των ολικών εκπομπών  </a:t>
          </a:r>
          <a:r>
            <a:rPr lang="el-GR" sz="1400" u="sng" kern="1200"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4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endParaRPr lang="en-US"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GR" sz="1600" kern="1200" dirty="0">
              <a:latin typeface="Calibri" panose="020F0502020204030204" pitchFamily="34" charset="0"/>
              <a:cs typeface="Calibri" panose="020F0502020204030204" pitchFamily="34" charset="0"/>
            </a:rPr>
            <a:t>Το </a:t>
          </a:r>
          <a:r>
            <a:rPr lang="el-GR" sz="1600" b="1" kern="1200" dirty="0">
              <a:latin typeface="Calibri" panose="020F0502020204030204" pitchFamily="34" charset="0"/>
              <a:cs typeface="Calibri" panose="020F0502020204030204" pitchFamily="34" charset="0"/>
            </a:rPr>
            <a:t>50 %</a:t>
          </a:r>
          <a:r>
            <a:rPr lang="el-GR" sz="1600" kern="1200" dirty="0">
              <a:latin typeface="Calibri" panose="020F0502020204030204" pitchFamily="34" charset="0"/>
              <a:cs typeface="Calibri" panose="020F0502020204030204" pitchFamily="34" charset="0"/>
            </a:rPr>
            <a:t> της ζήτησης </a:t>
          </a:r>
          <a:r>
            <a:rPr lang="el-GR" sz="1600" kern="1200" dirty="0">
              <a:latin typeface="Calibri" panose="020F0502020204030204" pitchFamily="34" charset="0"/>
              <a:cs typeface="Calibri" panose="020F0502020204030204" pitchFamily="34" charset="0"/>
              <a:sym typeface="Wingdings" panose="05000000000000000000" pitchFamily="2" charset="2"/>
            </a:rPr>
            <a:t></a:t>
          </a:r>
          <a:r>
            <a:rPr lang="el-GR" sz="1600" kern="1200" dirty="0">
              <a:latin typeface="Calibri" panose="020F0502020204030204" pitchFamily="34" charset="0"/>
              <a:cs typeface="Calibri" panose="020F0502020204030204" pitchFamily="34" charset="0"/>
            </a:rPr>
            <a:t> θέρμανση και ΖΝΧ</a:t>
          </a:r>
          <a:endParaRPr lang="en-US"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endParaRPr lang="en-US"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GR" sz="1600" kern="1200" dirty="0">
              <a:latin typeface="Calibri" panose="020F0502020204030204" pitchFamily="34" charset="0"/>
              <a:cs typeface="Calibri" panose="020F0502020204030204" pitchFamily="34" charset="0"/>
            </a:rPr>
            <a:t>Πρόβλεψη για αύξηση ηλεκτρικής κατανάλωσης </a:t>
          </a:r>
          <a:r>
            <a:rPr lang="el-GR" sz="1600" kern="1200" dirty="0">
              <a:latin typeface="Calibri" panose="020F0502020204030204" pitchFamily="34" charset="0"/>
              <a:cs typeface="Calibri" panose="020F0502020204030204" pitchFamily="34" charset="0"/>
              <a:sym typeface="Wingdings" panose="05000000000000000000" pitchFamily="2" charset="2"/>
            </a:rPr>
            <a:t></a:t>
          </a:r>
          <a:r>
            <a:rPr lang="el-GR" sz="1600" b="1" kern="1200" dirty="0">
              <a:latin typeface="Calibri" panose="020F0502020204030204" pitchFamily="34" charset="0"/>
              <a:cs typeface="Calibri" panose="020F0502020204030204" pitchFamily="34" charset="0"/>
            </a:rPr>
            <a:t>12.4 %</a:t>
          </a:r>
          <a:r>
            <a:rPr lang="el-GR" sz="1600" kern="1200" dirty="0">
              <a:latin typeface="Calibri" panose="020F0502020204030204" pitchFamily="34" charset="0"/>
              <a:cs typeface="Calibri" panose="020F0502020204030204" pitchFamily="34" charset="0"/>
            </a:rPr>
            <a:t> στην θέρμανση, </a:t>
          </a:r>
          <a:r>
            <a:rPr lang="el-GR" sz="1600" b="1" kern="1200" dirty="0">
              <a:latin typeface="Calibri" panose="020F0502020204030204" pitchFamily="34" charset="0"/>
              <a:cs typeface="Calibri" panose="020F0502020204030204" pitchFamily="34" charset="0"/>
            </a:rPr>
            <a:t>37 %</a:t>
          </a:r>
          <a:r>
            <a:rPr lang="el-GR" sz="1600" kern="1200" dirty="0">
              <a:latin typeface="Calibri" panose="020F0502020204030204" pitchFamily="34" charset="0"/>
              <a:cs typeface="Calibri" panose="020F0502020204030204" pitchFamily="34" charset="0"/>
            </a:rPr>
            <a:t> στον κλιματισμό έως το 2050 </a:t>
          </a:r>
          <a:r>
            <a:rPr lang="el-GR" sz="1400" kern="1200" dirty="0">
              <a:solidFill>
                <a:schemeClr val="tx2"/>
              </a:solidFill>
              <a:latin typeface="Arial" panose="020B0604020202020204" pitchFamily="34" charset="0"/>
              <a:cs typeface="Arial" panose="020B0604020202020204" pitchFamily="34" charset="0"/>
            </a:rPr>
            <a:t>[2]</a:t>
          </a:r>
          <a:endParaRPr lang="en-US" sz="1400" kern="1200" dirty="0">
            <a:solidFill>
              <a:schemeClr val="tx2"/>
            </a:solidFill>
            <a:latin typeface="Arial" panose="020B0604020202020204" pitchFamily="34" charset="0"/>
            <a:cs typeface="Arial" panose="020B0604020202020204" pitchFamily="34" charset="0"/>
          </a:endParaRPr>
        </a:p>
      </dsp:txBody>
      <dsp:txXfrm>
        <a:off x="5756" y="369650"/>
        <a:ext cx="4650599" cy="2195999"/>
      </dsp:txXfrm>
    </dsp:sp>
    <dsp:sp modelId="{76E3B71E-EAC8-4C0D-B7E1-9E22FEE7439C}">
      <dsp:nvSpPr>
        <dsp:cNvPr id="0" name=""/>
        <dsp:cNvSpPr/>
      </dsp:nvSpPr>
      <dsp:spPr>
        <a:xfrm>
          <a:off x="5316710" y="-42795"/>
          <a:ext cx="4650599" cy="412446"/>
        </a:xfrm>
        <a:prstGeom prst="rect">
          <a:avLst/>
        </a:prstGeom>
        <a:solidFill>
          <a:schemeClr val="accent1">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l-GR" sz="1800" u="sng" kern="1200" dirty="0">
              <a:latin typeface="Calibri" panose="020F0502020204030204" pitchFamily="34" charset="0"/>
              <a:cs typeface="Calibri" panose="020F0502020204030204" pitchFamily="34" charset="0"/>
            </a:rPr>
            <a:t>Βήματα</a:t>
          </a:r>
          <a:r>
            <a:rPr lang="el-GR" sz="1800" kern="1200" dirty="0">
              <a:latin typeface="Calibri" panose="020F0502020204030204" pitchFamily="34" charset="0"/>
              <a:cs typeface="Calibri" panose="020F0502020204030204" pitchFamily="34" charset="0"/>
            </a:rPr>
            <a:t>:</a:t>
          </a:r>
          <a:endParaRPr lang="en-US" sz="1800" kern="1200" dirty="0">
            <a:latin typeface="Calibri" panose="020F0502020204030204" pitchFamily="34" charset="0"/>
            <a:cs typeface="Calibri" panose="020F0502020204030204" pitchFamily="34" charset="0"/>
          </a:endParaRPr>
        </a:p>
      </dsp:txBody>
      <dsp:txXfrm>
        <a:off x="5316710" y="-42795"/>
        <a:ext cx="4650599" cy="412446"/>
      </dsp:txXfrm>
    </dsp:sp>
    <dsp:sp modelId="{48A3F0B4-45F0-4CC6-88CC-06974B118BB0}">
      <dsp:nvSpPr>
        <dsp:cNvPr id="0" name=""/>
        <dsp:cNvSpPr/>
      </dsp:nvSpPr>
      <dsp:spPr>
        <a:xfrm>
          <a:off x="5312560" y="349557"/>
          <a:ext cx="4670411" cy="2195999"/>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l-GR" sz="1600" b="0" kern="1200" dirty="0">
              <a:latin typeface="Calibri" panose="020F0502020204030204" pitchFamily="34" charset="0"/>
              <a:cs typeface="Calibri" panose="020F0502020204030204" pitchFamily="34" charset="0"/>
            </a:rPr>
            <a:t>Στόχος για </a:t>
          </a:r>
          <a:r>
            <a:rPr lang="el-GR" sz="1600" b="1" kern="1200" dirty="0">
              <a:latin typeface="Calibri" panose="020F0502020204030204" pitchFamily="34" charset="0"/>
              <a:cs typeface="Calibri" panose="020F0502020204030204" pitchFamily="34" charset="0"/>
            </a:rPr>
            <a:t>35% </a:t>
          </a:r>
          <a:r>
            <a:rPr lang="el-GR" sz="1600" b="0" kern="1200" dirty="0">
              <a:latin typeface="Calibri" panose="020F0502020204030204" pitchFamily="34" charset="0"/>
              <a:cs typeface="Calibri" panose="020F0502020204030204" pitchFamily="34" charset="0"/>
            </a:rPr>
            <a:t>μ</a:t>
          </a:r>
          <a:r>
            <a:rPr lang="el-GR" sz="1600" kern="1200" dirty="0">
              <a:latin typeface="Calibri" panose="020F0502020204030204" pitchFamily="34" charset="0"/>
              <a:cs typeface="Calibri" panose="020F0502020204030204" pitchFamily="34" charset="0"/>
            </a:rPr>
            <a:t>είωση εκπομπών </a:t>
          </a:r>
          <a:r>
            <a:rPr lang="en-US" sz="160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a:t>
          </a:r>
          <a:r>
            <a:rPr lang="el-GR" sz="1600" kern="1200" baseline="-25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l-GR" sz="160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1600" kern="1200" dirty="0">
              <a:latin typeface="Calibri" panose="020F0502020204030204" pitchFamily="34" charset="0"/>
              <a:cs typeface="Calibri" panose="020F0502020204030204" pitchFamily="34" charset="0"/>
            </a:rPr>
            <a:t>του ενεργειακού τομέα σε σχέση με το 2022 έως το </a:t>
          </a:r>
          <a:r>
            <a:rPr lang="el-GR" sz="160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2030 </a:t>
          </a:r>
          <a:r>
            <a:rPr lang="el-GR" sz="1400" kern="1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a:t>
          </a:r>
          <a:endParaRPr lang="en-US" sz="1400" kern="1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endParaRPr lang="en-US" sz="160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el-GR" sz="1600" kern="1200" dirty="0">
              <a:latin typeface="Calibri" panose="020F0502020204030204" pitchFamily="34" charset="0"/>
              <a:cs typeface="Calibri" panose="020F0502020204030204" pitchFamily="34" charset="0"/>
            </a:rPr>
            <a:t>Με επενδύσεις σε </a:t>
          </a:r>
          <a:r>
            <a:rPr lang="el-GR" sz="160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Α.Π.Ε </a:t>
          </a:r>
          <a:r>
            <a:rPr lang="el-GR" sz="1600" kern="1200" dirty="0">
              <a:latin typeface="Calibri" panose="020F0502020204030204" pitchFamily="34" charset="0"/>
              <a:cs typeface="Calibri" panose="020F0502020204030204" pitchFamily="34" charset="0"/>
            </a:rPr>
            <a:t>που για το </a:t>
          </a:r>
          <a:r>
            <a:rPr lang="el-GR" sz="160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2023 </a:t>
          </a:r>
          <a:r>
            <a:rPr lang="el-GR" sz="1600" kern="1200" dirty="0">
              <a:latin typeface="Calibri" panose="020F0502020204030204" pitchFamily="34" charset="0"/>
              <a:cs typeface="Calibri" panose="020F0502020204030204" pitchFamily="34" charset="0"/>
            </a:rPr>
            <a:t>είχαν αύξηση </a:t>
          </a:r>
          <a:r>
            <a:rPr lang="el-GR" sz="1600" b="1" kern="1200" dirty="0">
              <a:latin typeface="Calibri" panose="020F0502020204030204" pitchFamily="34" charset="0"/>
              <a:cs typeface="Calibri" panose="020F0502020204030204" pitchFamily="34" charset="0"/>
            </a:rPr>
            <a:t>40 %</a:t>
          </a:r>
          <a:r>
            <a:rPr lang="el-GR" sz="1600" kern="1200" dirty="0">
              <a:latin typeface="Calibri" panose="020F0502020204030204" pitchFamily="34" charset="0"/>
              <a:cs typeface="Calibri" panose="020F0502020204030204" pitchFamily="34" charset="0"/>
            </a:rPr>
            <a:t> από το 2020</a:t>
          </a:r>
          <a:endParaRPr lang="en-US" sz="1600" kern="1200" dirty="0">
            <a:latin typeface="Calibri" panose="020F0502020204030204" pitchFamily="34" charset="0"/>
            <a:cs typeface="Calibri" panose="020F0502020204030204" pitchFamily="34" charset="0"/>
          </a:endParaRPr>
        </a:p>
      </dsp:txBody>
      <dsp:txXfrm>
        <a:off x="5312560" y="349557"/>
        <a:ext cx="4670411" cy="21959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59829-5F22-44A3-94CF-F6E7A1B8B25B}">
      <dsp:nvSpPr>
        <dsp:cNvPr id="0" name=""/>
        <dsp:cNvSpPr/>
      </dsp:nvSpPr>
      <dsp:spPr>
        <a:xfrm>
          <a:off x="2886093"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725258"/>
        <a:ext cx="27795" cy="5559"/>
      </dsp:txXfrm>
    </dsp:sp>
    <dsp:sp modelId="{D5624069-77FB-4B1D-8C03-F9DFB54987B0}">
      <dsp:nvSpPr>
        <dsp:cNvPr id="0" name=""/>
        <dsp:cNvSpPr/>
      </dsp:nvSpPr>
      <dsp:spPr>
        <a:xfrm>
          <a:off x="470865"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1. </a:t>
          </a:r>
          <a:r>
            <a:rPr lang="el-GR" sz="2200" b="1" kern="1200" dirty="0">
              <a:solidFill>
                <a:schemeClr val="bg1"/>
              </a:solidFill>
              <a:effectLst>
                <a:outerShdw blurRad="38100" dist="38100" dir="2700000" algn="tl">
                  <a:srgbClr val="000000">
                    <a:alpha val="43137"/>
                  </a:srgbClr>
                </a:outerShdw>
              </a:effectLst>
            </a:rPr>
            <a:t>ΕΙΣΑΓΩΓΗ</a:t>
          </a:r>
          <a:endParaRPr lang="en-US" sz="2200" kern="1200" dirty="0">
            <a:solidFill>
              <a:schemeClr val="bg1"/>
            </a:solidFill>
            <a:effectLst>
              <a:outerShdw blurRad="38100" dist="38100" dir="2700000" algn="tl">
                <a:srgbClr val="000000">
                  <a:alpha val="43137"/>
                </a:srgbClr>
              </a:outerShdw>
            </a:effectLst>
          </a:endParaRPr>
        </a:p>
      </dsp:txBody>
      <dsp:txXfrm>
        <a:off x="470865" y="2929"/>
        <a:ext cx="2417027" cy="1450216"/>
      </dsp:txXfrm>
    </dsp:sp>
    <dsp:sp modelId="{D24A9856-9C64-4CE4-96F5-2D2A6772AFE5}">
      <dsp:nvSpPr>
        <dsp:cNvPr id="0" name=""/>
        <dsp:cNvSpPr/>
      </dsp:nvSpPr>
      <dsp:spPr>
        <a:xfrm>
          <a:off x="5859036"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725258"/>
        <a:ext cx="27795" cy="5559"/>
      </dsp:txXfrm>
    </dsp:sp>
    <dsp:sp modelId="{3BC36B49-C72E-4C73-A3C8-9197CC358180}">
      <dsp:nvSpPr>
        <dsp:cNvPr id="0" name=""/>
        <dsp:cNvSpPr/>
      </dsp:nvSpPr>
      <dsp:spPr>
        <a:xfrm>
          <a:off x="3443809" y="2929"/>
          <a:ext cx="2417027" cy="1450216"/>
        </a:xfrm>
        <a:prstGeom prst="rect">
          <a:avLst/>
        </a:prstGeom>
        <a:solidFill>
          <a:srgbClr val="FFC000"/>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tx1"/>
              </a:solidFill>
              <a:effectLst>
                <a:outerShdw blurRad="38100" dist="38100" dir="2700000" algn="tl">
                  <a:srgbClr val="000000">
                    <a:alpha val="43137"/>
                  </a:srgbClr>
                </a:outerShdw>
              </a:effectLst>
            </a:rPr>
            <a:t>2. </a:t>
          </a:r>
          <a:r>
            <a:rPr lang="el-GR" sz="2200" b="1" kern="1200" dirty="0">
              <a:solidFill>
                <a:schemeClr val="tx1"/>
              </a:solidFill>
              <a:effectLst>
                <a:outerShdw blurRad="38100" dist="38100" dir="2700000" algn="tl">
                  <a:srgbClr val="000000">
                    <a:alpha val="43137"/>
                  </a:srgbClr>
                </a:outerShdw>
              </a:effectLst>
            </a:rPr>
            <a:t>ΜΕΘΟΔΟΣ</a:t>
          </a:r>
          <a:endParaRPr lang="en-US" sz="2200" kern="1200" dirty="0">
            <a:solidFill>
              <a:schemeClr val="tx1"/>
            </a:solidFill>
            <a:effectLst>
              <a:outerShdw blurRad="38100" dist="38100" dir="2700000" algn="tl">
                <a:srgbClr val="000000">
                  <a:alpha val="43137"/>
                </a:srgbClr>
              </a:outerShdw>
            </a:effectLst>
          </a:endParaRPr>
        </a:p>
      </dsp:txBody>
      <dsp:txXfrm>
        <a:off x="3443809" y="2929"/>
        <a:ext cx="2417027" cy="1450216"/>
      </dsp:txXfrm>
    </dsp:sp>
    <dsp:sp modelId="{A0A10776-0BCD-42BE-9E5F-18F0BDA02923}">
      <dsp:nvSpPr>
        <dsp:cNvPr id="0" name=""/>
        <dsp:cNvSpPr/>
      </dsp:nvSpPr>
      <dsp:spPr>
        <a:xfrm>
          <a:off x="1679379" y="1451345"/>
          <a:ext cx="5945886" cy="525316"/>
        </a:xfrm>
        <a:custGeom>
          <a:avLst/>
          <a:gdLst/>
          <a:ahLst/>
          <a:cxnLst/>
          <a:rect l="0" t="0" r="0" b="0"/>
          <a:pathLst>
            <a:path>
              <a:moveTo>
                <a:pt x="5945886" y="0"/>
              </a:moveTo>
              <a:lnTo>
                <a:pt x="5945886" y="279758"/>
              </a:lnTo>
              <a:lnTo>
                <a:pt x="0" y="279758"/>
              </a:lnTo>
              <a:lnTo>
                <a:pt x="0" y="525316"/>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503027" y="1711224"/>
        <a:ext cx="298590" cy="5559"/>
      </dsp:txXfrm>
    </dsp:sp>
    <dsp:sp modelId="{705943DB-7395-40E1-93BA-EB8676846228}">
      <dsp:nvSpPr>
        <dsp:cNvPr id="0" name=""/>
        <dsp:cNvSpPr/>
      </dsp:nvSpPr>
      <dsp:spPr>
        <a:xfrm>
          <a:off x="6416752" y="2929"/>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3. </a:t>
          </a:r>
          <a:r>
            <a:rPr lang="el-GR" sz="2200" b="1" kern="1200" dirty="0"/>
            <a:t>ΜΟΝΤΕΛΟΠΟΙΗΣΗ</a:t>
          </a:r>
          <a:endParaRPr lang="en-US" sz="2200" kern="1200" dirty="0"/>
        </a:p>
      </dsp:txBody>
      <dsp:txXfrm>
        <a:off x="6416752" y="2929"/>
        <a:ext cx="2417027" cy="1450216"/>
      </dsp:txXfrm>
    </dsp:sp>
    <dsp:sp modelId="{EF307289-0A5A-4E0D-A8C5-F4C100B15080}">
      <dsp:nvSpPr>
        <dsp:cNvPr id="0" name=""/>
        <dsp:cNvSpPr/>
      </dsp:nvSpPr>
      <dsp:spPr>
        <a:xfrm>
          <a:off x="2886093"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2731390"/>
        <a:ext cx="27795" cy="5559"/>
      </dsp:txXfrm>
    </dsp:sp>
    <dsp:sp modelId="{DBC6EA5E-F095-4B34-9BA2-BB15DCD2AAA5}">
      <dsp:nvSpPr>
        <dsp:cNvPr id="0" name=""/>
        <dsp:cNvSpPr/>
      </dsp:nvSpPr>
      <dsp:spPr>
        <a:xfrm>
          <a:off x="470865"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4. </a:t>
          </a:r>
          <a:r>
            <a:rPr lang="el-GR" sz="2200" b="1" kern="1200" dirty="0"/>
            <a:t>ΑΠΟΤΕΛΕΣΜΑΤΑ</a:t>
          </a:r>
          <a:endParaRPr lang="en-US" sz="2200" kern="1200" dirty="0"/>
        </a:p>
      </dsp:txBody>
      <dsp:txXfrm>
        <a:off x="470865" y="2009062"/>
        <a:ext cx="2417027" cy="1450216"/>
      </dsp:txXfrm>
    </dsp:sp>
    <dsp:sp modelId="{F7891F87-B560-4325-BAFC-039CC10384B8}">
      <dsp:nvSpPr>
        <dsp:cNvPr id="0" name=""/>
        <dsp:cNvSpPr/>
      </dsp:nvSpPr>
      <dsp:spPr>
        <a:xfrm>
          <a:off x="5859036"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2731390"/>
        <a:ext cx="27795" cy="5559"/>
      </dsp:txXfrm>
    </dsp:sp>
    <dsp:sp modelId="{A6C8403C-1899-4C61-85BB-A2ECCA598C95}">
      <dsp:nvSpPr>
        <dsp:cNvPr id="0" name=""/>
        <dsp:cNvSpPr/>
      </dsp:nvSpPr>
      <dsp:spPr>
        <a:xfrm>
          <a:off x="3443809"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5. </a:t>
          </a:r>
          <a:r>
            <a:rPr lang="el-GR" sz="2200" b="1" kern="1200" dirty="0"/>
            <a:t>ΣΥΜΠΕΡΑΣΜΑΤΑ</a:t>
          </a:r>
          <a:endParaRPr lang="en-US" sz="2200" kern="1200" dirty="0"/>
        </a:p>
      </dsp:txBody>
      <dsp:txXfrm>
        <a:off x="3443809" y="2009062"/>
        <a:ext cx="2417027" cy="1450216"/>
      </dsp:txXfrm>
    </dsp:sp>
    <dsp:sp modelId="{A16DC9CB-396E-486C-936F-8512D39F477B}">
      <dsp:nvSpPr>
        <dsp:cNvPr id="0" name=""/>
        <dsp:cNvSpPr/>
      </dsp:nvSpPr>
      <dsp:spPr>
        <a:xfrm>
          <a:off x="6416752"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6. </a:t>
          </a:r>
          <a:r>
            <a:rPr lang="el-GR" sz="2200" b="1" kern="1200" dirty="0"/>
            <a:t>ΠΡΟΤΑΣΕΙΣ ΓΙΑ ΜΕΛΛΟΝΤΙΚΗ ΜΕΛΕΤΗ</a:t>
          </a:r>
          <a:endParaRPr lang="en-US" sz="2200" kern="1200" dirty="0"/>
        </a:p>
      </dsp:txBody>
      <dsp:txXfrm>
        <a:off x="6416752" y="2009062"/>
        <a:ext cx="2417027" cy="14502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59829-5F22-44A3-94CF-F6E7A1B8B25B}">
      <dsp:nvSpPr>
        <dsp:cNvPr id="0" name=""/>
        <dsp:cNvSpPr/>
      </dsp:nvSpPr>
      <dsp:spPr>
        <a:xfrm>
          <a:off x="2886093"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725258"/>
        <a:ext cx="27795" cy="5559"/>
      </dsp:txXfrm>
    </dsp:sp>
    <dsp:sp modelId="{D5624069-77FB-4B1D-8C03-F9DFB54987B0}">
      <dsp:nvSpPr>
        <dsp:cNvPr id="0" name=""/>
        <dsp:cNvSpPr/>
      </dsp:nvSpPr>
      <dsp:spPr>
        <a:xfrm>
          <a:off x="470865"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1. </a:t>
          </a:r>
          <a:r>
            <a:rPr lang="el-GR" sz="2200" b="1" kern="1200" dirty="0">
              <a:solidFill>
                <a:schemeClr val="bg1"/>
              </a:solidFill>
              <a:effectLst>
                <a:outerShdw blurRad="38100" dist="38100" dir="2700000" algn="tl">
                  <a:srgbClr val="000000">
                    <a:alpha val="43137"/>
                  </a:srgbClr>
                </a:outerShdw>
              </a:effectLst>
            </a:rPr>
            <a:t>ΕΙΣΑΓΩΓΗ</a:t>
          </a:r>
          <a:endParaRPr lang="en-US" sz="2200" kern="1200" dirty="0">
            <a:solidFill>
              <a:schemeClr val="bg1"/>
            </a:solidFill>
            <a:effectLst>
              <a:outerShdw blurRad="38100" dist="38100" dir="2700000" algn="tl">
                <a:srgbClr val="000000">
                  <a:alpha val="43137"/>
                </a:srgbClr>
              </a:outerShdw>
            </a:effectLst>
          </a:endParaRPr>
        </a:p>
      </dsp:txBody>
      <dsp:txXfrm>
        <a:off x="470865" y="2929"/>
        <a:ext cx="2417027" cy="1450216"/>
      </dsp:txXfrm>
    </dsp:sp>
    <dsp:sp modelId="{D24A9856-9C64-4CE4-96F5-2D2A6772AFE5}">
      <dsp:nvSpPr>
        <dsp:cNvPr id="0" name=""/>
        <dsp:cNvSpPr/>
      </dsp:nvSpPr>
      <dsp:spPr>
        <a:xfrm>
          <a:off x="5859036"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725258"/>
        <a:ext cx="27795" cy="5559"/>
      </dsp:txXfrm>
    </dsp:sp>
    <dsp:sp modelId="{3BC36B49-C72E-4C73-A3C8-9197CC358180}">
      <dsp:nvSpPr>
        <dsp:cNvPr id="0" name=""/>
        <dsp:cNvSpPr/>
      </dsp:nvSpPr>
      <dsp:spPr>
        <a:xfrm>
          <a:off x="3443809"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2. </a:t>
          </a:r>
          <a:r>
            <a:rPr lang="el-GR" sz="2200" b="1" kern="1200" dirty="0">
              <a:solidFill>
                <a:schemeClr val="bg1"/>
              </a:solidFill>
              <a:effectLst>
                <a:outerShdw blurRad="38100" dist="38100" dir="2700000" algn="tl">
                  <a:srgbClr val="000000">
                    <a:alpha val="43137"/>
                  </a:srgbClr>
                </a:outerShdw>
              </a:effectLst>
            </a:rPr>
            <a:t>ΜΕΘΟΔΟΣ</a:t>
          </a:r>
          <a:endParaRPr lang="en-US" sz="2200" kern="1200" dirty="0">
            <a:solidFill>
              <a:schemeClr val="bg1"/>
            </a:solidFill>
            <a:effectLst>
              <a:outerShdw blurRad="38100" dist="38100" dir="2700000" algn="tl">
                <a:srgbClr val="000000">
                  <a:alpha val="43137"/>
                </a:srgbClr>
              </a:outerShdw>
            </a:effectLst>
          </a:endParaRPr>
        </a:p>
      </dsp:txBody>
      <dsp:txXfrm>
        <a:off x="3443809" y="2929"/>
        <a:ext cx="2417027" cy="1450216"/>
      </dsp:txXfrm>
    </dsp:sp>
    <dsp:sp modelId="{A0A10776-0BCD-42BE-9E5F-18F0BDA02923}">
      <dsp:nvSpPr>
        <dsp:cNvPr id="0" name=""/>
        <dsp:cNvSpPr/>
      </dsp:nvSpPr>
      <dsp:spPr>
        <a:xfrm>
          <a:off x="1679379" y="1451345"/>
          <a:ext cx="5945886" cy="525316"/>
        </a:xfrm>
        <a:custGeom>
          <a:avLst/>
          <a:gdLst/>
          <a:ahLst/>
          <a:cxnLst/>
          <a:rect l="0" t="0" r="0" b="0"/>
          <a:pathLst>
            <a:path>
              <a:moveTo>
                <a:pt x="5945886" y="0"/>
              </a:moveTo>
              <a:lnTo>
                <a:pt x="5945886" y="279758"/>
              </a:lnTo>
              <a:lnTo>
                <a:pt x="0" y="279758"/>
              </a:lnTo>
              <a:lnTo>
                <a:pt x="0" y="525316"/>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503027" y="1711224"/>
        <a:ext cx="298590" cy="5559"/>
      </dsp:txXfrm>
    </dsp:sp>
    <dsp:sp modelId="{705943DB-7395-40E1-93BA-EB8676846228}">
      <dsp:nvSpPr>
        <dsp:cNvPr id="0" name=""/>
        <dsp:cNvSpPr/>
      </dsp:nvSpPr>
      <dsp:spPr>
        <a:xfrm>
          <a:off x="6416752" y="2929"/>
          <a:ext cx="2417027" cy="1450216"/>
        </a:xfrm>
        <a:prstGeom prst="rect">
          <a:avLst/>
        </a:prstGeom>
        <a:solidFill>
          <a:srgbClr val="FFC000"/>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tx1"/>
              </a:solidFill>
              <a:effectLst>
                <a:outerShdw blurRad="38100" dist="38100" dir="2700000" algn="tl">
                  <a:srgbClr val="000000">
                    <a:alpha val="43137"/>
                  </a:srgbClr>
                </a:outerShdw>
              </a:effectLst>
            </a:rPr>
            <a:t>3. </a:t>
          </a:r>
          <a:r>
            <a:rPr lang="el-GR" sz="2200" b="1" kern="1200" dirty="0">
              <a:solidFill>
                <a:schemeClr val="tx1"/>
              </a:solidFill>
              <a:effectLst>
                <a:outerShdw blurRad="38100" dist="38100" dir="2700000" algn="tl">
                  <a:srgbClr val="000000">
                    <a:alpha val="43137"/>
                  </a:srgbClr>
                </a:outerShdw>
              </a:effectLst>
            </a:rPr>
            <a:t>ΜΟΝΤΕΛΟΠΟΙΗΣΗ</a:t>
          </a:r>
          <a:endParaRPr lang="en-US" sz="2200" kern="1200" dirty="0">
            <a:solidFill>
              <a:schemeClr val="tx1"/>
            </a:solidFill>
            <a:effectLst>
              <a:outerShdw blurRad="38100" dist="38100" dir="2700000" algn="tl">
                <a:srgbClr val="000000">
                  <a:alpha val="43137"/>
                </a:srgbClr>
              </a:outerShdw>
            </a:effectLst>
          </a:endParaRPr>
        </a:p>
      </dsp:txBody>
      <dsp:txXfrm>
        <a:off x="6416752" y="2929"/>
        <a:ext cx="2417027" cy="1450216"/>
      </dsp:txXfrm>
    </dsp:sp>
    <dsp:sp modelId="{EF307289-0A5A-4E0D-A8C5-F4C100B15080}">
      <dsp:nvSpPr>
        <dsp:cNvPr id="0" name=""/>
        <dsp:cNvSpPr/>
      </dsp:nvSpPr>
      <dsp:spPr>
        <a:xfrm>
          <a:off x="2886093"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2731390"/>
        <a:ext cx="27795" cy="5559"/>
      </dsp:txXfrm>
    </dsp:sp>
    <dsp:sp modelId="{DBC6EA5E-F095-4B34-9BA2-BB15DCD2AAA5}">
      <dsp:nvSpPr>
        <dsp:cNvPr id="0" name=""/>
        <dsp:cNvSpPr/>
      </dsp:nvSpPr>
      <dsp:spPr>
        <a:xfrm>
          <a:off x="470865"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4. </a:t>
          </a:r>
          <a:r>
            <a:rPr lang="el-GR" sz="2200" b="1" kern="1200" dirty="0"/>
            <a:t>ΑΠΟΤΕΛΕΣΜΑΤΑ</a:t>
          </a:r>
          <a:endParaRPr lang="en-US" sz="2200" kern="1200" dirty="0"/>
        </a:p>
      </dsp:txBody>
      <dsp:txXfrm>
        <a:off x="470865" y="2009062"/>
        <a:ext cx="2417027" cy="1450216"/>
      </dsp:txXfrm>
    </dsp:sp>
    <dsp:sp modelId="{F7891F87-B560-4325-BAFC-039CC10384B8}">
      <dsp:nvSpPr>
        <dsp:cNvPr id="0" name=""/>
        <dsp:cNvSpPr/>
      </dsp:nvSpPr>
      <dsp:spPr>
        <a:xfrm>
          <a:off x="5859036"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2731390"/>
        <a:ext cx="27795" cy="5559"/>
      </dsp:txXfrm>
    </dsp:sp>
    <dsp:sp modelId="{A6C8403C-1899-4C61-85BB-A2ECCA598C95}">
      <dsp:nvSpPr>
        <dsp:cNvPr id="0" name=""/>
        <dsp:cNvSpPr/>
      </dsp:nvSpPr>
      <dsp:spPr>
        <a:xfrm>
          <a:off x="3443809"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5. </a:t>
          </a:r>
          <a:r>
            <a:rPr lang="el-GR" sz="2200" b="1" kern="1200" dirty="0"/>
            <a:t>ΣΥΜΠΕΡΑΣΜΑΤΑ</a:t>
          </a:r>
          <a:endParaRPr lang="en-US" sz="2200" kern="1200" dirty="0"/>
        </a:p>
      </dsp:txBody>
      <dsp:txXfrm>
        <a:off x="3443809" y="2009062"/>
        <a:ext cx="2417027" cy="1450216"/>
      </dsp:txXfrm>
    </dsp:sp>
    <dsp:sp modelId="{A16DC9CB-396E-486C-936F-8512D39F477B}">
      <dsp:nvSpPr>
        <dsp:cNvPr id="0" name=""/>
        <dsp:cNvSpPr/>
      </dsp:nvSpPr>
      <dsp:spPr>
        <a:xfrm>
          <a:off x="6416752"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6. </a:t>
          </a:r>
          <a:r>
            <a:rPr lang="el-GR" sz="2200" b="1" kern="1200" dirty="0"/>
            <a:t>ΠΡΟΤΑΣΕΙΣ ΓΙΑ ΜΕΛΛΟΝΤΙΚΗ ΜΕΛΕΤΗ</a:t>
          </a:r>
          <a:endParaRPr lang="en-US" sz="2200" kern="1200" dirty="0"/>
        </a:p>
      </dsp:txBody>
      <dsp:txXfrm>
        <a:off x="6416752" y="2009062"/>
        <a:ext cx="2417027" cy="14502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59829-5F22-44A3-94CF-F6E7A1B8B25B}">
      <dsp:nvSpPr>
        <dsp:cNvPr id="0" name=""/>
        <dsp:cNvSpPr/>
      </dsp:nvSpPr>
      <dsp:spPr>
        <a:xfrm>
          <a:off x="2886093"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725258"/>
        <a:ext cx="27795" cy="5559"/>
      </dsp:txXfrm>
    </dsp:sp>
    <dsp:sp modelId="{D5624069-77FB-4B1D-8C03-F9DFB54987B0}">
      <dsp:nvSpPr>
        <dsp:cNvPr id="0" name=""/>
        <dsp:cNvSpPr/>
      </dsp:nvSpPr>
      <dsp:spPr>
        <a:xfrm>
          <a:off x="470865"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1. </a:t>
          </a:r>
          <a:r>
            <a:rPr lang="el-GR" sz="2200" b="1" kern="1200" dirty="0">
              <a:solidFill>
                <a:schemeClr val="bg1"/>
              </a:solidFill>
              <a:effectLst>
                <a:outerShdw blurRad="38100" dist="38100" dir="2700000" algn="tl">
                  <a:srgbClr val="000000">
                    <a:alpha val="43137"/>
                  </a:srgbClr>
                </a:outerShdw>
              </a:effectLst>
            </a:rPr>
            <a:t>ΕΙΣΑΓΩΓΗ</a:t>
          </a:r>
          <a:endParaRPr lang="en-US" sz="2200" kern="1200" dirty="0">
            <a:solidFill>
              <a:schemeClr val="bg1"/>
            </a:solidFill>
            <a:effectLst>
              <a:outerShdw blurRad="38100" dist="38100" dir="2700000" algn="tl">
                <a:srgbClr val="000000">
                  <a:alpha val="43137"/>
                </a:srgbClr>
              </a:outerShdw>
            </a:effectLst>
          </a:endParaRPr>
        </a:p>
      </dsp:txBody>
      <dsp:txXfrm>
        <a:off x="470865" y="2929"/>
        <a:ext cx="2417027" cy="1450216"/>
      </dsp:txXfrm>
    </dsp:sp>
    <dsp:sp modelId="{D24A9856-9C64-4CE4-96F5-2D2A6772AFE5}">
      <dsp:nvSpPr>
        <dsp:cNvPr id="0" name=""/>
        <dsp:cNvSpPr/>
      </dsp:nvSpPr>
      <dsp:spPr>
        <a:xfrm>
          <a:off x="5859036"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725258"/>
        <a:ext cx="27795" cy="5559"/>
      </dsp:txXfrm>
    </dsp:sp>
    <dsp:sp modelId="{3BC36B49-C72E-4C73-A3C8-9197CC358180}">
      <dsp:nvSpPr>
        <dsp:cNvPr id="0" name=""/>
        <dsp:cNvSpPr/>
      </dsp:nvSpPr>
      <dsp:spPr>
        <a:xfrm>
          <a:off x="3443809"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2. </a:t>
          </a:r>
          <a:r>
            <a:rPr lang="el-GR" sz="2200" b="1" kern="1200" dirty="0">
              <a:solidFill>
                <a:schemeClr val="bg1"/>
              </a:solidFill>
              <a:effectLst>
                <a:outerShdw blurRad="38100" dist="38100" dir="2700000" algn="tl">
                  <a:srgbClr val="000000">
                    <a:alpha val="43137"/>
                  </a:srgbClr>
                </a:outerShdw>
              </a:effectLst>
            </a:rPr>
            <a:t>ΜΕΘΟΔΟΣ</a:t>
          </a:r>
          <a:endParaRPr lang="en-US" sz="2200" kern="1200" dirty="0">
            <a:solidFill>
              <a:schemeClr val="bg1"/>
            </a:solidFill>
            <a:effectLst>
              <a:outerShdw blurRad="38100" dist="38100" dir="2700000" algn="tl">
                <a:srgbClr val="000000">
                  <a:alpha val="43137"/>
                </a:srgbClr>
              </a:outerShdw>
            </a:effectLst>
          </a:endParaRPr>
        </a:p>
      </dsp:txBody>
      <dsp:txXfrm>
        <a:off x="3443809" y="2929"/>
        <a:ext cx="2417027" cy="1450216"/>
      </dsp:txXfrm>
    </dsp:sp>
    <dsp:sp modelId="{A0A10776-0BCD-42BE-9E5F-18F0BDA02923}">
      <dsp:nvSpPr>
        <dsp:cNvPr id="0" name=""/>
        <dsp:cNvSpPr/>
      </dsp:nvSpPr>
      <dsp:spPr>
        <a:xfrm>
          <a:off x="1679379" y="1451345"/>
          <a:ext cx="5945886" cy="525316"/>
        </a:xfrm>
        <a:custGeom>
          <a:avLst/>
          <a:gdLst/>
          <a:ahLst/>
          <a:cxnLst/>
          <a:rect l="0" t="0" r="0" b="0"/>
          <a:pathLst>
            <a:path>
              <a:moveTo>
                <a:pt x="5945886" y="0"/>
              </a:moveTo>
              <a:lnTo>
                <a:pt x="5945886" y="279758"/>
              </a:lnTo>
              <a:lnTo>
                <a:pt x="0" y="279758"/>
              </a:lnTo>
              <a:lnTo>
                <a:pt x="0" y="525316"/>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503027" y="1711224"/>
        <a:ext cx="298590" cy="5559"/>
      </dsp:txXfrm>
    </dsp:sp>
    <dsp:sp modelId="{705943DB-7395-40E1-93BA-EB8676846228}">
      <dsp:nvSpPr>
        <dsp:cNvPr id="0" name=""/>
        <dsp:cNvSpPr/>
      </dsp:nvSpPr>
      <dsp:spPr>
        <a:xfrm>
          <a:off x="6416752"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3. </a:t>
          </a:r>
          <a:r>
            <a:rPr lang="el-GR" sz="2200" b="1" kern="1200" dirty="0">
              <a:solidFill>
                <a:schemeClr val="bg1"/>
              </a:solidFill>
              <a:effectLst>
                <a:outerShdw blurRad="38100" dist="38100" dir="2700000" algn="tl">
                  <a:srgbClr val="000000">
                    <a:alpha val="43137"/>
                  </a:srgbClr>
                </a:outerShdw>
              </a:effectLst>
            </a:rPr>
            <a:t>ΜΟΝΤΕΛΟΠΟΙΗΣΗ</a:t>
          </a:r>
          <a:endParaRPr lang="en-US" sz="2200" kern="1200" dirty="0">
            <a:solidFill>
              <a:schemeClr val="bg1"/>
            </a:solidFill>
            <a:effectLst>
              <a:outerShdw blurRad="38100" dist="38100" dir="2700000" algn="tl">
                <a:srgbClr val="000000">
                  <a:alpha val="43137"/>
                </a:srgbClr>
              </a:outerShdw>
            </a:effectLst>
          </a:endParaRPr>
        </a:p>
      </dsp:txBody>
      <dsp:txXfrm>
        <a:off x="6416752" y="2929"/>
        <a:ext cx="2417027" cy="1450216"/>
      </dsp:txXfrm>
    </dsp:sp>
    <dsp:sp modelId="{EF307289-0A5A-4E0D-A8C5-F4C100B15080}">
      <dsp:nvSpPr>
        <dsp:cNvPr id="0" name=""/>
        <dsp:cNvSpPr/>
      </dsp:nvSpPr>
      <dsp:spPr>
        <a:xfrm>
          <a:off x="2886093"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2731390"/>
        <a:ext cx="27795" cy="5559"/>
      </dsp:txXfrm>
    </dsp:sp>
    <dsp:sp modelId="{DBC6EA5E-F095-4B34-9BA2-BB15DCD2AAA5}">
      <dsp:nvSpPr>
        <dsp:cNvPr id="0" name=""/>
        <dsp:cNvSpPr/>
      </dsp:nvSpPr>
      <dsp:spPr>
        <a:xfrm>
          <a:off x="470865" y="2009062"/>
          <a:ext cx="2417027" cy="1450216"/>
        </a:xfrm>
        <a:prstGeom prst="rect">
          <a:avLst/>
        </a:prstGeom>
        <a:solidFill>
          <a:srgbClr val="FFC000"/>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tx1"/>
              </a:solidFill>
              <a:effectLst>
                <a:outerShdw blurRad="38100" dist="38100" dir="2700000" algn="tl">
                  <a:srgbClr val="000000">
                    <a:alpha val="43137"/>
                  </a:srgbClr>
                </a:outerShdw>
              </a:effectLst>
            </a:rPr>
            <a:t>4. </a:t>
          </a:r>
          <a:r>
            <a:rPr lang="el-GR" sz="2200" b="1" kern="1200" dirty="0">
              <a:solidFill>
                <a:schemeClr val="tx1"/>
              </a:solidFill>
              <a:effectLst>
                <a:outerShdw blurRad="38100" dist="38100" dir="2700000" algn="tl">
                  <a:srgbClr val="000000">
                    <a:alpha val="43137"/>
                  </a:srgbClr>
                </a:outerShdw>
              </a:effectLst>
            </a:rPr>
            <a:t>ΑΠΟΤΕΛΕΣΜΑΤΑ</a:t>
          </a:r>
          <a:endParaRPr lang="en-US" sz="2200" kern="1200" dirty="0">
            <a:solidFill>
              <a:schemeClr val="tx1"/>
            </a:solidFill>
            <a:effectLst>
              <a:outerShdw blurRad="38100" dist="38100" dir="2700000" algn="tl">
                <a:srgbClr val="000000">
                  <a:alpha val="43137"/>
                </a:srgbClr>
              </a:outerShdw>
            </a:effectLst>
          </a:endParaRPr>
        </a:p>
      </dsp:txBody>
      <dsp:txXfrm>
        <a:off x="470865" y="2009062"/>
        <a:ext cx="2417027" cy="1450216"/>
      </dsp:txXfrm>
    </dsp:sp>
    <dsp:sp modelId="{F7891F87-B560-4325-BAFC-039CC10384B8}">
      <dsp:nvSpPr>
        <dsp:cNvPr id="0" name=""/>
        <dsp:cNvSpPr/>
      </dsp:nvSpPr>
      <dsp:spPr>
        <a:xfrm>
          <a:off x="5859036"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2731390"/>
        <a:ext cx="27795" cy="5559"/>
      </dsp:txXfrm>
    </dsp:sp>
    <dsp:sp modelId="{A6C8403C-1899-4C61-85BB-A2ECCA598C95}">
      <dsp:nvSpPr>
        <dsp:cNvPr id="0" name=""/>
        <dsp:cNvSpPr/>
      </dsp:nvSpPr>
      <dsp:spPr>
        <a:xfrm>
          <a:off x="3443809"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5. </a:t>
          </a:r>
          <a:r>
            <a:rPr lang="el-GR" sz="2200" b="1" kern="1200" dirty="0"/>
            <a:t>ΣΥΜΠΕΡΑΣΜΑΤΑ</a:t>
          </a:r>
          <a:endParaRPr lang="en-US" sz="2200" kern="1200" dirty="0"/>
        </a:p>
      </dsp:txBody>
      <dsp:txXfrm>
        <a:off x="3443809" y="2009062"/>
        <a:ext cx="2417027" cy="1450216"/>
      </dsp:txXfrm>
    </dsp:sp>
    <dsp:sp modelId="{A16DC9CB-396E-486C-936F-8512D39F477B}">
      <dsp:nvSpPr>
        <dsp:cNvPr id="0" name=""/>
        <dsp:cNvSpPr/>
      </dsp:nvSpPr>
      <dsp:spPr>
        <a:xfrm>
          <a:off x="6416752"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6. </a:t>
          </a:r>
          <a:r>
            <a:rPr lang="el-GR" sz="2200" b="1" kern="1200" dirty="0"/>
            <a:t>ΠΡΟΤΑΣΕΙΣ ΓΙΑ ΜΕΛΛΟΝΤΙΚΗ ΜΕΛΕΤΗ</a:t>
          </a:r>
          <a:endParaRPr lang="en-US" sz="2200" kern="1200" dirty="0"/>
        </a:p>
      </dsp:txBody>
      <dsp:txXfrm>
        <a:off x="6416752" y="2009062"/>
        <a:ext cx="2417027" cy="14502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59829-5F22-44A3-94CF-F6E7A1B8B25B}">
      <dsp:nvSpPr>
        <dsp:cNvPr id="0" name=""/>
        <dsp:cNvSpPr/>
      </dsp:nvSpPr>
      <dsp:spPr>
        <a:xfrm>
          <a:off x="2886093"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725258"/>
        <a:ext cx="27795" cy="5559"/>
      </dsp:txXfrm>
    </dsp:sp>
    <dsp:sp modelId="{D5624069-77FB-4B1D-8C03-F9DFB54987B0}">
      <dsp:nvSpPr>
        <dsp:cNvPr id="0" name=""/>
        <dsp:cNvSpPr/>
      </dsp:nvSpPr>
      <dsp:spPr>
        <a:xfrm>
          <a:off x="470865"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1. </a:t>
          </a:r>
          <a:r>
            <a:rPr lang="el-GR" sz="2200" b="1" kern="1200" dirty="0">
              <a:solidFill>
                <a:schemeClr val="bg1"/>
              </a:solidFill>
              <a:effectLst>
                <a:outerShdw blurRad="38100" dist="38100" dir="2700000" algn="tl">
                  <a:srgbClr val="000000">
                    <a:alpha val="43137"/>
                  </a:srgbClr>
                </a:outerShdw>
              </a:effectLst>
            </a:rPr>
            <a:t>ΕΙΣΑΓΩΓΗ</a:t>
          </a:r>
          <a:endParaRPr lang="en-US" sz="2200" kern="1200" dirty="0">
            <a:solidFill>
              <a:schemeClr val="bg1"/>
            </a:solidFill>
            <a:effectLst>
              <a:outerShdw blurRad="38100" dist="38100" dir="2700000" algn="tl">
                <a:srgbClr val="000000">
                  <a:alpha val="43137"/>
                </a:srgbClr>
              </a:outerShdw>
            </a:effectLst>
          </a:endParaRPr>
        </a:p>
      </dsp:txBody>
      <dsp:txXfrm>
        <a:off x="470865" y="2929"/>
        <a:ext cx="2417027" cy="1450216"/>
      </dsp:txXfrm>
    </dsp:sp>
    <dsp:sp modelId="{D24A9856-9C64-4CE4-96F5-2D2A6772AFE5}">
      <dsp:nvSpPr>
        <dsp:cNvPr id="0" name=""/>
        <dsp:cNvSpPr/>
      </dsp:nvSpPr>
      <dsp:spPr>
        <a:xfrm>
          <a:off x="5859036"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725258"/>
        <a:ext cx="27795" cy="5559"/>
      </dsp:txXfrm>
    </dsp:sp>
    <dsp:sp modelId="{3BC36B49-C72E-4C73-A3C8-9197CC358180}">
      <dsp:nvSpPr>
        <dsp:cNvPr id="0" name=""/>
        <dsp:cNvSpPr/>
      </dsp:nvSpPr>
      <dsp:spPr>
        <a:xfrm>
          <a:off x="3443809"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2. </a:t>
          </a:r>
          <a:r>
            <a:rPr lang="el-GR" sz="2200" b="1" kern="1200" dirty="0">
              <a:solidFill>
                <a:schemeClr val="bg1"/>
              </a:solidFill>
              <a:effectLst>
                <a:outerShdw blurRad="38100" dist="38100" dir="2700000" algn="tl">
                  <a:srgbClr val="000000">
                    <a:alpha val="43137"/>
                  </a:srgbClr>
                </a:outerShdw>
              </a:effectLst>
            </a:rPr>
            <a:t>ΜΕΘΟΔΟΣ</a:t>
          </a:r>
          <a:endParaRPr lang="en-US" sz="2200" kern="1200" dirty="0">
            <a:solidFill>
              <a:schemeClr val="bg1"/>
            </a:solidFill>
            <a:effectLst>
              <a:outerShdw blurRad="38100" dist="38100" dir="2700000" algn="tl">
                <a:srgbClr val="000000">
                  <a:alpha val="43137"/>
                </a:srgbClr>
              </a:outerShdw>
            </a:effectLst>
          </a:endParaRPr>
        </a:p>
      </dsp:txBody>
      <dsp:txXfrm>
        <a:off x="3443809" y="2929"/>
        <a:ext cx="2417027" cy="1450216"/>
      </dsp:txXfrm>
    </dsp:sp>
    <dsp:sp modelId="{A0A10776-0BCD-42BE-9E5F-18F0BDA02923}">
      <dsp:nvSpPr>
        <dsp:cNvPr id="0" name=""/>
        <dsp:cNvSpPr/>
      </dsp:nvSpPr>
      <dsp:spPr>
        <a:xfrm>
          <a:off x="1645081" y="1451345"/>
          <a:ext cx="5980184" cy="528245"/>
        </a:xfrm>
        <a:custGeom>
          <a:avLst/>
          <a:gdLst/>
          <a:ahLst/>
          <a:cxnLst/>
          <a:rect l="0" t="0" r="0" b="0"/>
          <a:pathLst>
            <a:path>
              <a:moveTo>
                <a:pt x="5980184" y="0"/>
              </a:moveTo>
              <a:lnTo>
                <a:pt x="5980184" y="281222"/>
              </a:lnTo>
              <a:lnTo>
                <a:pt x="0" y="281222"/>
              </a:lnTo>
              <a:lnTo>
                <a:pt x="0" y="528245"/>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485018" y="1712689"/>
        <a:ext cx="300311" cy="5559"/>
      </dsp:txXfrm>
    </dsp:sp>
    <dsp:sp modelId="{705943DB-7395-40E1-93BA-EB8676846228}">
      <dsp:nvSpPr>
        <dsp:cNvPr id="0" name=""/>
        <dsp:cNvSpPr/>
      </dsp:nvSpPr>
      <dsp:spPr>
        <a:xfrm>
          <a:off x="6416752"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3. </a:t>
          </a:r>
          <a:r>
            <a:rPr lang="el-GR" sz="2200" b="1" kern="1200" dirty="0">
              <a:solidFill>
                <a:schemeClr val="bg1"/>
              </a:solidFill>
              <a:effectLst>
                <a:outerShdw blurRad="38100" dist="38100" dir="2700000" algn="tl">
                  <a:srgbClr val="000000">
                    <a:alpha val="43137"/>
                  </a:srgbClr>
                </a:outerShdw>
              </a:effectLst>
            </a:rPr>
            <a:t>ΜΟΝΤΕΛΟΠΟΙΗΣΗ</a:t>
          </a:r>
          <a:endParaRPr lang="en-US" sz="2200" kern="1200" dirty="0">
            <a:solidFill>
              <a:schemeClr val="bg1"/>
            </a:solidFill>
            <a:effectLst>
              <a:outerShdw blurRad="38100" dist="38100" dir="2700000" algn="tl">
                <a:srgbClr val="000000">
                  <a:alpha val="43137"/>
                </a:srgbClr>
              </a:outerShdw>
            </a:effectLst>
          </a:endParaRPr>
        </a:p>
      </dsp:txBody>
      <dsp:txXfrm>
        <a:off x="6416752" y="2929"/>
        <a:ext cx="2417027" cy="1450216"/>
      </dsp:txXfrm>
    </dsp:sp>
    <dsp:sp modelId="{EF307289-0A5A-4E0D-A8C5-F4C100B15080}">
      <dsp:nvSpPr>
        <dsp:cNvPr id="0" name=""/>
        <dsp:cNvSpPr/>
      </dsp:nvSpPr>
      <dsp:spPr>
        <a:xfrm>
          <a:off x="2851795" y="2688450"/>
          <a:ext cx="559613" cy="91440"/>
        </a:xfrm>
        <a:custGeom>
          <a:avLst/>
          <a:gdLst/>
          <a:ahLst/>
          <a:cxnLst/>
          <a:rect l="0" t="0" r="0" b="0"/>
          <a:pathLst>
            <a:path>
              <a:moveTo>
                <a:pt x="0" y="48649"/>
              </a:moveTo>
              <a:lnTo>
                <a:pt x="296906" y="48649"/>
              </a:lnTo>
              <a:lnTo>
                <a:pt x="296906" y="45720"/>
              </a:lnTo>
              <a:lnTo>
                <a:pt x="559613"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16846" y="2731390"/>
        <a:ext cx="29511" cy="5559"/>
      </dsp:txXfrm>
    </dsp:sp>
    <dsp:sp modelId="{DBC6EA5E-F095-4B34-9BA2-BB15DCD2AAA5}">
      <dsp:nvSpPr>
        <dsp:cNvPr id="0" name=""/>
        <dsp:cNvSpPr/>
      </dsp:nvSpPr>
      <dsp:spPr>
        <a:xfrm>
          <a:off x="436568" y="2011991"/>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rPr>
            <a:t>4. </a:t>
          </a:r>
          <a:r>
            <a:rPr lang="el-GR" sz="2200" b="1" kern="1200" dirty="0">
              <a:solidFill>
                <a:schemeClr val="bg1"/>
              </a:solidFill>
            </a:rPr>
            <a:t>ΑΠΟΤΕΛΕΣΜΑΤΑ</a:t>
          </a:r>
          <a:endParaRPr lang="en-US" sz="2200" kern="1200" dirty="0">
            <a:solidFill>
              <a:schemeClr val="bg1"/>
            </a:solidFill>
          </a:endParaRPr>
        </a:p>
      </dsp:txBody>
      <dsp:txXfrm>
        <a:off x="436568" y="2011991"/>
        <a:ext cx="2417027" cy="1450216"/>
      </dsp:txXfrm>
    </dsp:sp>
    <dsp:sp modelId="{F7891F87-B560-4325-BAFC-039CC10384B8}">
      <dsp:nvSpPr>
        <dsp:cNvPr id="0" name=""/>
        <dsp:cNvSpPr/>
      </dsp:nvSpPr>
      <dsp:spPr>
        <a:xfrm>
          <a:off x="5859036"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2731390"/>
        <a:ext cx="27795" cy="5559"/>
      </dsp:txXfrm>
    </dsp:sp>
    <dsp:sp modelId="{A6C8403C-1899-4C61-85BB-A2ECCA598C95}">
      <dsp:nvSpPr>
        <dsp:cNvPr id="0" name=""/>
        <dsp:cNvSpPr/>
      </dsp:nvSpPr>
      <dsp:spPr>
        <a:xfrm>
          <a:off x="3443809" y="2009062"/>
          <a:ext cx="2417027" cy="1450216"/>
        </a:xfrm>
        <a:prstGeom prst="rect">
          <a:avLst/>
        </a:prstGeom>
        <a:solidFill>
          <a:srgbClr val="FFC000"/>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tx1"/>
              </a:solidFill>
              <a:effectLst>
                <a:outerShdw blurRad="38100" dist="38100" dir="2700000" algn="tl">
                  <a:srgbClr val="000000">
                    <a:alpha val="43137"/>
                  </a:srgbClr>
                </a:outerShdw>
              </a:effectLst>
            </a:rPr>
            <a:t>5. </a:t>
          </a:r>
          <a:r>
            <a:rPr lang="el-GR" sz="2200" b="1" kern="1200" dirty="0">
              <a:solidFill>
                <a:schemeClr val="tx1"/>
              </a:solidFill>
              <a:effectLst>
                <a:outerShdw blurRad="38100" dist="38100" dir="2700000" algn="tl">
                  <a:srgbClr val="000000">
                    <a:alpha val="43137"/>
                  </a:srgbClr>
                </a:outerShdw>
              </a:effectLst>
            </a:rPr>
            <a:t>ΣΥΜΠΕΡΑΣΜΑΤΑ</a:t>
          </a:r>
          <a:endParaRPr lang="en-US" sz="2200" kern="1200" dirty="0">
            <a:solidFill>
              <a:schemeClr val="tx1"/>
            </a:solidFill>
            <a:effectLst>
              <a:outerShdw blurRad="38100" dist="38100" dir="2700000" algn="tl">
                <a:srgbClr val="000000">
                  <a:alpha val="43137"/>
                </a:srgbClr>
              </a:outerShdw>
            </a:effectLst>
          </a:endParaRPr>
        </a:p>
      </dsp:txBody>
      <dsp:txXfrm>
        <a:off x="3443809" y="2009062"/>
        <a:ext cx="2417027" cy="1450216"/>
      </dsp:txXfrm>
    </dsp:sp>
    <dsp:sp modelId="{A16DC9CB-396E-486C-936F-8512D39F477B}">
      <dsp:nvSpPr>
        <dsp:cNvPr id="0" name=""/>
        <dsp:cNvSpPr/>
      </dsp:nvSpPr>
      <dsp:spPr>
        <a:xfrm>
          <a:off x="6416752" y="2009062"/>
          <a:ext cx="2417027" cy="1450216"/>
        </a:xfrm>
        <a:prstGeom prst="rect">
          <a:avLst/>
        </a:prstGeom>
        <a:solidFill>
          <a:schemeClr val="dk2">
            <a:hueOff val="0"/>
            <a:satOff val="0"/>
            <a:lumOff val="0"/>
            <a:alphaOff val="0"/>
          </a:schemeClr>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t>6. </a:t>
          </a:r>
          <a:r>
            <a:rPr lang="el-GR" sz="2200" b="1" kern="1200" dirty="0"/>
            <a:t>ΠΡΟΤΑΣΕΙΣ ΓΙΑ ΜΕΛΛΟΝΤΙΚΗ ΜΕΛΕΤΗ</a:t>
          </a:r>
          <a:endParaRPr lang="en-US" sz="2200" kern="1200" dirty="0"/>
        </a:p>
      </dsp:txBody>
      <dsp:txXfrm>
        <a:off x="6416752" y="2009062"/>
        <a:ext cx="2417027" cy="14502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59829-5F22-44A3-94CF-F6E7A1B8B25B}">
      <dsp:nvSpPr>
        <dsp:cNvPr id="0" name=""/>
        <dsp:cNvSpPr/>
      </dsp:nvSpPr>
      <dsp:spPr>
        <a:xfrm>
          <a:off x="2886093"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4853" y="725258"/>
        <a:ext cx="27795" cy="5559"/>
      </dsp:txXfrm>
    </dsp:sp>
    <dsp:sp modelId="{D5624069-77FB-4B1D-8C03-F9DFB54987B0}">
      <dsp:nvSpPr>
        <dsp:cNvPr id="0" name=""/>
        <dsp:cNvSpPr/>
      </dsp:nvSpPr>
      <dsp:spPr>
        <a:xfrm>
          <a:off x="470865"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1. </a:t>
          </a:r>
          <a:r>
            <a:rPr lang="el-GR" sz="2200" b="1" kern="1200" dirty="0">
              <a:solidFill>
                <a:schemeClr val="bg1"/>
              </a:solidFill>
              <a:effectLst>
                <a:outerShdw blurRad="38100" dist="38100" dir="2700000" algn="tl">
                  <a:srgbClr val="000000">
                    <a:alpha val="43137"/>
                  </a:srgbClr>
                </a:outerShdw>
              </a:effectLst>
            </a:rPr>
            <a:t>ΕΙΣΑΓΩΓΗ</a:t>
          </a:r>
          <a:endParaRPr lang="en-US" sz="2200" kern="1200" dirty="0">
            <a:solidFill>
              <a:schemeClr val="bg1"/>
            </a:solidFill>
            <a:effectLst>
              <a:outerShdw blurRad="38100" dist="38100" dir="2700000" algn="tl">
                <a:srgbClr val="000000">
                  <a:alpha val="43137"/>
                </a:srgbClr>
              </a:outerShdw>
            </a:effectLst>
          </a:endParaRPr>
        </a:p>
      </dsp:txBody>
      <dsp:txXfrm>
        <a:off x="470865" y="2929"/>
        <a:ext cx="2417027" cy="1450216"/>
      </dsp:txXfrm>
    </dsp:sp>
    <dsp:sp modelId="{D24A9856-9C64-4CE4-96F5-2D2A6772AFE5}">
      <dsp:nvSpPr>
        <dsp:cNvPr id="0" name=""/>
        <dsp:cNvSpPr/>
      </dsp:nvSpPr>
      <dsp:spPr>
        <a:xfrm>
          <a:off x="5859036" y="682317"/>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725258"/>
        <a:ext cx="27795" cy="5559"/>
      </dsp:txXfrm>
    </dsp:sp>
    <dsp:sp modelId="{3BC36B49-C72E-4C73-A3C8-9197CC358180}">
      <dsp:nvSpPr>
        <dsp:cNvPr id="0" name=""/>
        <dsp:cNvSpPr/>
      </dsp:nvSpPr>
      <dsp:spPr>
        <a:xfrm>
          <a:off x="3443809"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2. </a:t>
          </a:r>
          <a:r>
            <a:rPr lang="el-GR" sz="2200" b="1" kern="1200" dirty="0">
              <a:solidFill>
                <a:schemeClr val="bg1"/>
              </a:solidFill>
              <a:effectLst>
                <a:outerShdw blurRad="38100" dist="38100" dir="2700000" algn="tl">
                  <a:srgbClr val="000000">
                    <a:alpha val="43137"/>
                  </a:srgbClr>
                </a:outerShdw>
              </a:effectLst>
            </a:rPr>
            <a:t>ΜΕΘΟΔΟΣ</a:t>
          </a:r>
          <a:endParaRPr lang="en-US" sz="2200" kern="1200" dirty="0">
            <a:solidFill>
              <a:schemeClr val="bg1"/>
            </a:solidFill>
            <a:effectLst>
              <a:outerShdw blurRad="38100" dist="38100" dir="2700000" algn="tl">
                <a:srgbClr val="000000">
                  <a:alpha val="43137"/>
                </a:srgbClr>
              </a:outerShdw>
            </a:effectLst>
          </a:endParaRPr>
        </a:p>
      </dsp:txBody>
      <dsp:txXfrm>
        <a:off x="3443809" y="2929"/>
        <a:ext cx="2417027" cy="1450216"/>
      </dsp:txXfrm>
    </dsp:sp>
    <dsp:sp modelId="{A0A10776-0BCD-42BE-9E5F-18F0BDA02923}">
      <dsp:nvSpPr>
        <dsp:cNvPr id="0" name=""/>
        <dsp:cNvSpPr/>
      </dsp:nvSpPr>
      <dsp:spPr>
        <a:xfrm>
          <a:off x="1645081" y="1451345"/>
          <a:ext cx="5980184" cy="528245"/>
        </a:xfrm>
        <a:custGeom>
          <a:avLst/>
          <a:gdLst/>
          <a:ahLst/>
          <a:cxnLst/>
          <a:rect l="0" t="0" r="0" b="0"/>
          <a:pathLst>
            <a:path>
              <a:moveTo>
                <a:pt x="5980184" y="0"/>
              </a:moveTo>
              <a:lnTo>
                <a:pt x="5980184" y="281222"/>
              </a:lnTo>
              <a:lnTo>
                <a:pt x="0" y="281222"/>
              </a:lnTo>
              <a:lnTo>
                <a:pt x="0" y="528245"/>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485018" y="1712689"/>
        <a:ext cx="300311" cy="5559"/>
      </dsp:txXfrm>
    </dsp:sp>
    <dsp:sp modelId="{705943DB-7395-40E1-93BA-EB8676846228}">
      <dsp:nvSpPr>
        <dsp:cNvPr id="0" name=""/>
        <dsp:cNvSpPr/>
      </dsp:nvSpPr>
      <dsp:spPr>
        <a:xfrm>
          <a:off x="6416752" y="2929"/>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3. </a:t>
          </a:r>
          <a:r>
            <a:rPr lang="el-GR" sz="2200" b="1" kern="1200" dirty="0">
              <a:solidFill>
                <a:schemeClr val="bg1"/>
              </a:solidFill>
              <a:effectLst>
                <a:outerShdw blurRad="38100" dist="38100" dir="2700000" algn="tl">
                  <a:srgbClr val="000000">
                    <a:alpha val="43137"/>
                  </a:srgbClr>
                </a:outerShdw>
              </a:effectLst>
            </a:rPr>
            <a:t>ΜΟΝΤΕΛΟΠΟΙΗΣΗ</a:t>
          </a:r>
          <a:endParaRPr lang="en-US" sz="2200" kern="1200" dirty="0">
            <a:solidFill>
              <a:schemeClr val="bg1"/>
            </a:solidFill>
            <a:effectLst>
              <a:outerShdw blurRad="38100" dist="38100" dir="2700000" algn="tl">
                <a:srgbClr val="000000">
                  <a:alpha val="43137"/>
                </a:srgbClr>
              </a:outerShdw>
            </a:effectLst>
          </a:endParaRPr>
        </a:p>
      </dsp:txBody>
      <dsp:txXfrm>
        <a:off x="6416752" y="2929"/>
        <a:ext cx="2417027" cy="1450216"/>
      </dsp:txXfrm>
    </dsp:sp>
    <dsp:sp modelId="{EF307289-0A5A-4E0D-A8C5-F4C100B15080}">
      <dsp:nvSpPr>
        <dsp:cNvPr id="0" name=""/>
        <dsp:cNvSpPr/>
      </dsp:nvSpPr>
      <dsp:spPr>
        <a:xfrm>
          <a:off x="2851795" y="2688450"/>
          <a:ext cx="559613" cy="91440"/>
        </a:xfrm>
        <a:custGeom>
          <a:avLst/>
          <a:gdLst/>
          <a:ahLst/>
          <a:cxnLst/>
          <a:rect l="0" t="0" r="0" b="0"/>
          <a:pathLst>
            <a:path>
              <a:moveTo>
                <a:pt x="0" y="48649"/>
              </a:moveTo>
              <a:lnTo>
                <a:pt x="296906" y="48649"/>
              </a:lnTo>
              <a:lnTo>
                <a:pt x="296906" y="45720"/>
              </a:lnTo>
              <a:lnTo>
                <a:pt x="559613"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16846" y="2731390"/>
        <a:ext cx="29511" cy="5559"/>
      </dsp:txXfrm>
    </dsp:sp>
    <dsp:sp modelId="{DBC6EA5E-F095-4B34-9BA2-BB15DCD2AAA5}">
      <dsp:nvSpPr>
        <dsp:cNvPr id="0" name=""/>
        <dsp:cNvSpPr/>
      </dsp:nvSpPr>
      <dsp:spPr>
        <a:xfrm>
          <a:off x="436568" y="2011991"/>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rPr>
            <a:t>4. </a:t>
          </a:r>
          <a:r>
            <a:rPr lang="el-GR" sz="2200" b="1" kern="1200" dirty="0">
              <a:solidFill>
                <a:schemeClr val="bg1"/>
              </a:solidFill>
            </a:rPr>
            <a:t>ΑΠΟΤΕΛΕΣΜΑΤΑ</a:t>
          </a:r>
          <a:endParaRPr lang="en-US" sz="2200" kern="1200" dirty="0">
            <a:solidFill>
              <a:schemeClr val="bg1"/>
            </a:solidFill>
          </a:endParaRPr>
        </a:p>
      </dsp:txBody>
      <dsp:txXfrm>
        <a:off x="436568" y="2011991"/>
        <a:ext cx="2417027" cy="1450216"/>
      </dsp:txXfrm>
    </dsp:sp>
    <dsp:sp modelId="{F7891F87-B560-4325-BAFC-039CC10384B8}">
      <dsp:nvSpPr>
        <dsp:cNvPr id="0" name=""/>
        <dsp:cNvSpPr/>
      </dsp:nvSpPr>
      <dsp:spPr>
        <a:xfrm>
          <a:off x="5859036" y="2688450"/>
          <a:ext cx="525316" cy="91440"/>
        </a:xfrm>
        <a:custGeom>
          <a:avLst/>
          <a:gdLst/>
          <a:ahLst/>
          <a:cxnLst/>
          <a:rect l="0" t="0" r="0" b="0"/>
          <a:pathLst>
            <a:path>
              <a:moveTo>
                <a:pt x="0" y="45720"/>
              </a:moveTo>
              <a:lnTo>
                <a:pt x="525316" y="45720"/>
              </a:lnTo>
            </a:path>
          </a:pathLst>
        </a:custGeom>
        <a:noFill/>
        <a:ln w="9525"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107796" y="2731390"/>
        <a:ext cx="27795" cy="5559"/>
      </dsp:txXfrm>
    </dsp:sp>
    <dsp:sp modelId="{A6C8403C-1899-4C61-85BB-A2ECCA598C95}">
      <dsp:nvSpPr>
        <dsp:cNvPr id="0" name=""/>
        <dsp:cNvSpPr/>
      </dsp:nvSpPr>
      <dsp:spPr>
        <a:xfrm>
          <a:off x="3443809" y="2009062"/>
          <a:ext cx="2417027" cy="1450216"/>
        </a:xfrm>
        <a:prstGeom prst="rect">
          <a:avLst/>
        </a:prstGeom>
        <a:solidFill>
          <a:schemeClr val="tx2"/>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bg1"/>
              </a:solidFill>
              <a:effectLst>
                <a:outerShdw blurRad="38100" dist="38100" dir="2700000" algn="tl">
                  <a:srgbClr val="000000">
                    <a:alpha val="43137"/>
                  </a:srgbClr>
                </a:outerShdw>
              </a:effectLst>
            </a:rPr>
            <a:t>5. </a:t>
          </a:r>
          <a:r>
            <a:rPr lang="el-GR" sz="2200" b="1" kern="1200" dirty="0">
              <a:solidFill>
                <a:schemeClr val="bg1"/>
              </a:solidFill>
              <a:effectLst>
                <a:outerShdw blurRad="38100" dist="38100" dir="2700000" algn="tl">
                  <a:srgbClr val="000000">
                    <a:alpha val="43137"/>
                  </a:srgbClr>
                </a:outerShdw>
              </a:effectLst>
            </a:rPr>
            <a:t>ΣΥΜΠΕΡΑΣΜΑΤΑ</a:t>
          </a:r>
          <a:endParaRPr lang="en-US" sz="2200" kern="1200" dirty="0">
            <a:solidFill>
              <a:schemeClr val="bg1"/>
            </a:solidFill>
            <a:effectLst>
              <a:outerShdw blurRad="38100" dist="38100" dir="2700000" algn="tl">
                <a:srgbClr val="000000">
                  <a:alpha val="43137"/>
                </a:srgbClr>
              </a:outerShdw>
            </a:effectLst>
          </a:endParaRPr>
        </a:p>
      </dsp:txBody>
      <dsp:txXfrm>
        <a:off x="3443809" y="2009062"/>
        <a:ext cx="2417027" cy="1450216"/>
      </dsp:txXfrm>
    </dsp:sp>
    <dsp:sp modelId="{A16DC9CB-396E-486C-936F-8512D39F477B}">
      <dsp:nvSpPr>
        <dsp:cNvPr id="0" name=""/>
        <dsp:cNvSpPr/>
      </dsp:nvSpPr>
      <dsp:spPr>
        <a:xfrm>
          <a:off x="6416752" y="2009062"/>
          <a:ext cx="2417027" cy="1450216"/>
        </a:xfrm>
        <a:prstGeom prst="rect">
          <a:avLst/>
        </a:prstGeom>
        <a:solidFill>
          <a:srgbClr val="FFC000"/>
        </a:solidFill>
        <a:ln w="2222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436" tIns="124320" rIns="118436" bIns="12432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tx1"/>
              </a:solidFill>
              <a:effectLst>
                <a:outerShdw blurRad="38100" dist="38100" dir="2700000" algn="tl">
                  <a:srgbClr val="000000">
                    <a:alpha val="43137"/>
                  </a:srgbClr>
                </a:outerShdw>
              </a:effectLst>
            </a:rPr>
            <a:t>6. </a:t>
          </a:r>
          <a:r>
            <a:rPr lang="el-GR" sz="2200" b="1" kern="1200" dirty="0">
              <a:solidFill>
                <a:schemeClr val="tx1"/>
              </a:solidFill>
              <a:effectLst>
                <a:outerShdw blurRad="38100" dist="38100" dir="2700000" algn="tl">
                  <a:srgbClr val="000000">
                    <a:alpha val="43137"/>
                  </a:srgbClr>
                </a:outerShdw>
              </a:effectLst>
            </a:rPr>
            <a:t>ΠΡΟΤΑΣΕΙΣ ΓΙΑ ΜΕΛΛΟΝΤΙΚΗ ΜΕΛΕΤΗ</a:t>
          </a:r>
          <a:endParaRPr lang="en-US" sz="2200" kern="1200" dirty="0">
            <a:solidFill>
              <a:schemeClr val="tx1"/>
            </a:solidFill>
            <a:effectLst>
              <a:outerShdw blurRad="38100" dist="38100" dir="2700000" algn="tl">
                <a:srgbClr val="000000">
                  <a:alpha val="43137"/>
                </a:srgbClr>
              </a:outerShdw>
            </a:effectLst>
          </a:endParaRPr>
        </a:p>
      </dsp:txBody>
      <dsp:txXfrm>
        <a:off x="6416752" y="2009062"/>
        <a:ext cx="2417027" cy="145021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16360D-DE54-421A-84D2-05D781ECAC51}" type="datetimeFigureOut">
              <a:rPr lang="el-GR" smtClean="0"/>
              <a:t>28/2/2025</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F114A5-80BB-4862-9EC1-9328C73EC7B6}" type="slidenum">
              <a:rPr lang="el-GR" smtClean="0"/>
              <a:t>‹#›</a:t>
            </a:fld>
            <a:endParaRPr lang="el-GR"/>
          </a:p>
        </p:txBody>
      </p:sp>
    </p:spTree>
    <p:extLst>
      <p:ext uri="{BB962C8B-B14F-4D97-AF65-F5344CB8AC3E}">
        <p14:creationId xmlns:p14="http://schemas.microsoft.com/office/powerpoint/2010/main" val="9261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5"/>
          </p:nvPr>
        </p:nvSpPr>
        <p:spPr/>
        <p:txBody>
          <a:bodyPr/>
          <a:lstStyle/>
          <a:p>
            <a:fld id="{50F114A5-80BB-4862-9EC1-9328C73EC7B6}" type="slidenum">
              <a:rPr lang="el-GR" smtClean="0"/>
              <a:t>6</a:t>
            </a:fld>
            <a:endParaRPr lang="el-GR"/>
          </a:p>
        </p:txBody>
      </p:sp>
    </p:spTree>
    <p:extLst>
      <p:ext uri="{BB962C8B-B14F-4D97-AF65-F5344CB8AC3E}">
        <p14:creationId xmlns:p14="http://schemas.microsoft.com/office/powerpoint/2010/main" val="477703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5"/>
          </p:nvPr>
        </p:nvSpPr>
        <p:spPr/>
        <p:txBody>
          <a:bodyPr/>
          <a:lstStyle/>
          <a:p>
            <a:fld id="{50F114A5-80BB-4862-9EC1-9328C73EC7B6}" type="slidenum">
              <a:rPr lang="el-GR" smtClean="0"/>
              <a:t>8</a:t>
            </a:fld>
            <a:endParaRPr lang="el-GR"/>
          </a:p>
        </p:txBody>
      </p:sp>
    </p:spTree>
    <p:extLst>
      <p:ext uri="{BB962C8B-B14F-4D97-AF65-F5344CB8AC3E}">
        <p14:creationId xmlns:p14="http://schemas.microsoft.com/office/powerpoint/2010/main" val="2820660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Ενδεικτικά</a:t>
            </a:r>
          </a:p>
          <a:p>
            <a:endParaRPr lang="el-GR" dirty="0"/>
          </a:p>
        </p:txBody>
      </p:sp>
      <p:sp>
        <p:nvSpPr>
          <p:cNvPr id="4" name="Θέση αριθμού διαφάνειας 3"/>
          <p:cNvSpPr>
            <a:spLocks noGrp="1"/>
          </p:cNvSpPr>
          <p:nvPr>
            <p:ph type="sldNum" sz="quarter" idx="5"/>
          </p:nvPr>
        </p:nvSpPr>
        <p:spPr/>
        <p:txBody>
          <a:bodyPr/>
          <a:lstStyle/>
          <a:p>
            <a:fld id="{50F114A5-80BB-4862-9EC1-9328C73EC7B6}" type="slidenum">
              <a:rPr lang="el-GR" smtClean="0"/>
              <a:t>10</a:t>
            </a:fld>
            <a:endParaRPr lang="el-GR"/>
          </a:p>
        </p:txBody>
      </p:sp>
    </p:spTree>
    <p:extLst>
      <p:ext uri="{BB962C8B-B14F-4D97-AF65-F5344CB8AC3E}">
        <p14:creationId xmlns:p14="http://schemas.microsoft.com/office/powerpoint/2010/main" val="4293348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Τα ποσά θερμότητας που διακινεί η Α.Θ και τα διαστήματα που ενεργοποιείται </a:t>
            </a:r>
          </a:p>
        </p:txBody>
      </p:sp>
      <p:sp>
        <p:nvSpPr>
          <p:cNvPr id="4" name="Θέση αριθμού διαφάνειας 3"/>
          <p:cNvSpPr>
            <a:spLocks noGrp="1"/>
          </p:cNvSpPr>
          <p:nvPr>
            <p:ph type="sldNum" sz="quarter" idx="5"/>
          </p:nvPr>
        </p:nvSpPr>
        <p:spPr/>
        <p:txBody>
          <a:bodyPr/>
          <a:lstStyle/>
          <a:p>
            <a:fld id="{50F114A5-80BB-4862-9EC1-9328C73EC7B6}" type="slidenum">
              <a:rPr lang="el-GR" smtClean="0"/>
              <a:t>27</a:t>
            </a:fld>
            <a:endParaRPr lang="el-GR"/>
          </a:p>
        </p:txBody>
      </p:sp>
    </p:spTree>
    <p:extLst>
      <p:ext uri="{BB962C8B-B14F-4D97-AF65-F5344CB8AC3E}">
        <p14:creationId xmlns:p14="http://schemas.microsoft.com/office/powerpoint/2010/main" val="3927537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50F114A5-80BB-4862-9EC1-9328C73EC7B6}" type="slidenum">
              <a:rPr lang="el-GR" smtClean="0"/>
              <a:t>28</a:t>
            </a:fld>
            <a:endParaRPr lang="el-GR"/>
          </a:p>
        </p:txBody>
      </p:sp>
    </p:spTree>
    <p:extLst>
      <p:ext uri="{BB962C8B-B14F-4D97-AF65-F5344CB8AC3E}">
        <p14:creationId xmlns:p14="http://schemas.microsoft.com/office/powerpoint/2010/main" val="3145369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800" dirty="0">
                <a:effectLst/>
                <a:latin typeface="Calibri" panose="020F0502020204030204" pitchFamily="34" charset="0"/>
                <a:ea typeface="Calibri" panose="020F0502020204030204" pitchFamily="34" charset="0"/>
                <a:cs typeface="Times New Roman" panose="02020603050405020304" pitchFamily="18" charset="0"/>
              </a:rPr>
              <a:t>Οι επιμέρους παροχές των οπών αθροίζονται σε μία λόγω της παράλληλης συνδεσμολογίας </a:t>
            </a:r>
            <a:r>
              <a:rPr lang="el-G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ποσοστιαία αύξηση της ονομαστικής της ισχύος της αντλίας </a:t>
            </a:r>
            <a:r>
              <a:rPr lang="el-G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μεγαλύτερη κατανάλωση </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επισκίαση βελτίωσης </a:t>
            </a:r>
            <a:r>
              <a:rPr lang="en-US" sz="1800" i="1"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COP</a:t>
            </a:r>
            <a:r>
              <a:rPr lang="en-US"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EER</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800" dirty="0">
                <a:effectLst/>
                <a:latin typeface="Calibri" panose="020F0502020204030204" pitchFamily="34" charset="0"/>
                <a:ea typeface="Calibri" panose="020F0502020204030204" pitchFamily="34" charset="0"/>
                <a:cs typeface="Times New Roman" panose="02020603050405020304" pitchFamily="18" charset="0"/>
              </a:rPr>
              <a:t>Η εξήγηση σε αυτό μπορεί να αναζητηθεί στα περίσσεια ποσά θερμότητας που η Α.Θ εξάγει σε λειτουργία ψύξης στο έδαφος, σε σύγκριση με αυτά που απορροφά σε λειτουργία θέρμανσης, καθώς στην πρώτη περίπτωση πρέπει να απορρίψει και το θερμικό φορτίο που προκύπτει από την λειτουργία του συμπιεστή της. Οι υψηλότερες μέσες θερμοκρασίες πεδίου δυσχεραίνουν σε μεγαλύτερο βαθμό την απόδοση παραγωγής ψύξης.</a:t>
            </a:r>
          </a:p>
          <a:p>
            <a:endParaRPr lang="el-GR" dirty="0"/>
          </a:p>
        </p:txBody>
      </p:sp>
      <p:sp>
        <p:nvSpPr>
          <p:cNvPr id="4" name="Θέση αριθμού διαφάνειας 3"/>
          <p:cNvSpPr>
            <a:spLocks noGrp="1"/>
          </p:cNvSpPr>
          <p:nvPr>
            <p:ph type="sldNum" sz="quarter" idx="5"/>
          </p:nvPr>
        </p:nvSpPr>
        <p:spPr/>
        <p:txBody>
          <a:bodyPr/>
          <a:lstStyle/>
          <a:p>
            <a:fld id="{50F114A5-80BB-4862-9EC1-9328C73EC7B6}" type="slidenum">
              <a:rPr lang="el-GR" smtClean="0"/>
              <a:t>30</a:t>
            </a:fld>
            <a:endParaRPr lang="el-GR"/>
          </a:p>
        </p:txBody>
      </p:sp>
    </p:spTree>
    <p:extLst>
      <p:ext uri="{BB962C8B-B14F-4D97-AF65-F5344CB8AC3E}">
        <p14:creationId xmlns:p14="http://schemas.microsoft.com/office/powerpoint/2010/main" val="3256077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800" dirty="0">
                <a:effectLst/>
                <a:latin typeface="Calibri" panose="020F0502020204030204" pitchFamily="34" charset="0"/>
                <a:ea typeface="Calibri" panose="020F0502020204030204" pitchFamily="34" charset="0"/>
                <a:cs typeface="Times New Roman" panose="02020603050405020304" pitchFamily="18" charset="0"/>
              </a:rPr>
              <a:t>Οι βελτιώσεις στην απόδοση της Α.Θ προκύπτουν από τις ευνοϊκότερες θερμοκρασίες εισόδου του υγρού πηγής της Α.Θ, όπως διακρίνεται και από τους χάρτες απόδοσής της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Σχήμα 5.36</a:t>
            </a:r>
            <a:r>
              <a:rPr lang="el-GR" sz="1800" dirty="0">
                <a:effectLst/>
                <a:latin typeface="Calibri" panose="020F0502020204030204" pitchFamily="34" charset="0"/>
                <a:ea typeface="Calibri" panose="020F0502020204030204" pitchFamily="34" charset="0"/>
                <a:cs typeface="Times New Roman" panose="02020603050405020304" pitchFamily="18" charset="0"/>
              </a:rPr>
              <a:t>), καθώς η θερμοκρασιακή ανύψωση που ο συμπιεστής της πρέπει να καλύψει γίνεται μικρότερη, μειώνοντας το έργο του</a:t>
            </a:r>
            <a:endParaRPr lang="el-GR" dirty="0"/>
          </a:p>
        </p:txBody>
      </p:sp>
      <p:sp>
        <p:nvSpPr>
          <p:cNvPr id="4" name="Θέση αριθμού διαφάνειας 3"/>
          <p:cNvSpPr>
            <a:spLocks noGrp="1"/>
          </p:cNvSpPr>
          <p:nvPr>
            <p:ph type="sldNum" sz="quarter" idx="5"/>
          </p:nvPr>
        </p:nvSpPr>
        <p:spPr/>
        <p:txBody>
          <a:bodyPr/>
          <a:lstStyle/>
          <a:p>
            <a:fld id="{50F114A5-80BB-4862-9EC1-9328C73EC7B6}" type="slidenum">
              <a:rPr lang="el-GR" smtClean="0"/>
              <a:t>31</a:t>
            </a:fld>
            <a:endParaRPr lang="el-GR"/>
          </a:p>
        </p:txBody>
      </p:sp>
    </p:spTree>
    <p:extLst>
      <p:ext uri="{BB962C8B-B14F-4D97-AF65-F5344CB8AC3E}">
        <p14:creationId xmlns:p14="http://schemas.microsoft.com/office/powerpoint/2010/main" val="2289535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Επιρροή στα </a:t>
            </a:r>
            <a:r>
              <a:rPr lang="el-GR" dirty="0" err="1"/>
              <a:t>θερμικα</a:t>
            </a:r>
            <a:r>
              <a:rPr lang="el-GR" dirty="0"/>
              <a:t> φορτία</a:t>
            </a:r>
          </a:p>
          <a:p>
            <a:r>
              <a:rPr lang="el-GR" dirty="0"/>
              <a:t>Σε σειρά παράλληλα, για ανάκτηση θερμοκρασίας εδάφους</a:t>
            </a:r>
          </a:p>
          <a:p>
            <a:r>
              <a:rPr lang="el-GR" dirty="0">
                <a:effectLst/>
                <a:ea typeface="Calibri" panose="020F0502020204030204" pitchFamily="34" charset="0"/>
                <a:cs typeface="Times New Roman" panose="02020603050405020304" pitchFamily="18" charset="0"/>
              </a:rPr>
              <a:t>όπως λέβητα φυσικού αερίου και Α/</a:t>
            </a:r>
            <a:r>
              <a:rPr lang="en-US" dirty="0">
                <a:effectLst/>
                <a:ea typeface="Calibri" panose="020F0502020204030204" pitchFamily="34" charset="0"/>
                <a:cs typeface="Times New Roman" panose="02020603050405020304" pitchFamily="18" charset="0"/>
              </a:rPr>
              <a:t>C</a:t>
            </a:r>
            <a:r>
              <a:rPr lang="el-GR" dirty="0">
                <a:effectLst/>
                <a:ea typeface="Calibri" panose="020F0502020204030204" pitchFamily="34" charset="0"/>
                <a:cs typeface="Times New Roman" panose="02020603050405020304" pitchFamily="18" charset="0"/>
              </a:rPr>
              <a:t>, αντλία θερμότητας αέρα - αέρα, γεωθερμική Α.Θ δίχως </a:t>
            </a:r>
            <a:r>
              <a:rPr lang="en-US" dirty="0">
                <a:effectLst/>
                <a:ea typeface="Calibri" panose="020F0502020204030204" pitchFamily="34" charset="0"/>
                <a:cs typeface="Times New Roman" panose="02020603050405020304" pitchFamily="18" charset="0"/>
              </a:rPr>
              <a:t>PVT</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a:effectLst/>
                <a:ea typeface="Calibri" panose="020F0502020204030204" pitchFamily="34" charset="0"/>
                <a:cs typeface="Times New Roman" panose="02020603050405020304" pitchFamily="18" charset="0"/>
              </a:rPr>
              <a:t>(βόρειες, ισημερινού).</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a:effectLs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a:effectLst/>
                <a:ea typeface="Calibri" panose="020F0502020204030204" pitchFamily="34" charset="0"/>
                <a:cs typeface="Times New Roman" panose="02020603050405020304" pitchFamily="18" charset="0"/>
              </a:rPr>
              <a:t>Πισίνα, απόρριψη στο έδαφος</a:t>
            </a:r>
          </a:p>
          <a:p>
            <a:endParaRPr lang="el-GR" dirty="0"/>
          </a:p>
        </p:txBody>
      </p:sp>
      <p:sp>
        <p:nvSpPr>
          <p:cNvPr id="4" name="Θέση αριθμού διαφάνειας 3"/>
          <p:cNvSpPr>
            <a:spLocks noGrp="1"/>
          </p:cNvSpPr>
          <p:nvPr>
            <p:ph type="sldNum" sz="quarter" idx="5"/>
          </p:nvPr>
        </p:nvSpPr>
        <p:spPr/>
        <p:txBody>
          <a:bodyPr/>
          <a:lstStyle/>
          <a:p>
            <a:fld id="{50F114A5-80BB-4862-9EC1-9328C73EC7B6}" type="slidenum">
              <a:rPr lang="el-GR" smtClean="0"/>
              <a:t>37</a:t>
            </a:fld>
            <a:endParaRPr lang="el-GR"/>
          </a:p>
        </p:txBody>
      </p:sp>
    </p:spTree>
    <p:extLst>
      <p:ext uri="{BB962C8B-B14F-4D97-AF65-F5344CB8AC3E}">
        <p14:creationId xmlns:p14="http://schemas.microsoft.com/office/powerpoint/2010/main" val="20724158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C485584D-7D79-4248-9986-4CA35242F944}"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867628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485584D-7D79-4248-9986-4CA35242F944}"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91513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485584D-7D79-4248-9986-4CA35242F944}"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864171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l-GR"/>
              <a:t>Κάντε κλικ για να επεξεργαστείτε τον τίτλο υποδείγματος</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485584D-7D79-4248-9986-4CA35242F944}"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90046-DA73-4BBF-84B5-C08E6F75191A}"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929136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485584D-7D79-4248-9986-4CA35242F944}"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186549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l-GR"/>
              <a:t>Κάντε κλικ για να επεξεργαστείτε τον τίτλο υποδείγματος</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3" name="Date Placeholder 2"/>
          <p:cNvSpPr>
            <a:spLocks noGrp="1"/>
          </p:cNvSpPr>
          <p:nvPr>
            <p:ph type="dt" sz="half" idx="10"/>
          </p:nvPr>
        </p:nvSpPr>
        <p:spPr/>
        <p:txBody>
          <a:bodyPr/>
          <a:lstStyle/>
          <a:p>
            <a:fld id="{C485584D-7D79-4248-9986-4CA35242F944}" type="datetimeFigureOut">
              <a:rPr lang="en-US" smtClean="0"/>
              <a:t>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7544762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l-GR"/>
              <a:t>Κάντε κλικ για να επεξεργαστείτε τον τίτλο υποδείγματος</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3" name="Date Placeholder 2"/>
          <p:cNvSpPr>
            <a:spLocks noGrp="1"/>
          </p:cNvSpPr>
          <p:nvPr>
            <p:ph type="dt" sz="half" idx="10"/>
          </p:nvPr>
        </p:nvSpPr>
        <p:spPr/>
        <p:txBody>
          <a:bodyPr/>
          <a:lstStyle/>
          <a:p>
            <a:fld id="{C485584D-7D79-4248-9986-4CA35242F944}" type="datetimeFigureOut">
              <a:rPr lang="en-US" smtClean="0"/>
              <a:t>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3249615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C485584D-7D79-4248-9986-4CA35242F944}"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047126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l-GR"/>
              <a:t>Κάντε κλικ για να επεξεργαστείτε τον τίτλο υποδείγματος</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C485584D-7D79-4248-9986-4CA35242F944}"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741269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C485584D-7D79-4248-9986-4CA35242F944}" type="datetimeFigureOut">
              <a:rPr lang="en-US" smtClean="0"/>
              <a:t>2/28/2025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7737017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1_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C485584D-7D79-4248-9986-4CA35242F944}"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072536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C485584D-7D79-4248-9986-4CA35242F944}"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765051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C485584D-7D79-4248-9986-4CA35242F944}" type="datetimeFigureOut">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861602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l-GR"/>
              <a:t>Κάντε κλικ για να επεξεργαστείτε τον τίτλο υποδείγματος</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C485584D-7D79-4248-9986-4CA35242F944}"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907408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2" name="Content Placeholder 3"/>
          <p:cNvSpPr>
            <a:spLocks noGrp="1"/>
          </p:cNvSpPr>
          <p:nvPr>
            <p:ph sz="quarter" idx="13"/>
          </p:nvPr>
        </p:nvSpPr>
        <p:spPr>
          <a:xfrm>
            <a:off x="913774" y="3051012"/>
            <a:ext cx="5106027" cy="2740187"/>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3" name="Content Placeholder 5"/>
          <p:cNvSpPr>
            <a:spLocks noGrp="1"/>
          </p:cNvSpPr>
          <p:nvPr>
            <p:ph sz="quarter" idx="14"/>
          </p:nvPr>
        </p:nvSpPr>
        <p:spPr>
          <a:xfrm>
            <a:off x="6172200" y="3051012"/>
            <a:ext cx="5105401" cy="2740187"/>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C485584D-7D79-4248-9986-4CA35242F944}" type="datetimeFigureOut">
              <a:rPr lang="en-US" smtClean="0"/>
              <a:t>2/28/2025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373211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C485584D-7D79-4248-9986-4CA35242F944}" type="datetimeFigureOut">
              <a:rPr lang="en-US" smtClean="0"/>
              <a:t>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8626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C485584D-7D79-4248-9986-4CA35242F944}" type="datetimeFigureOut">
              <a:rPr lang="en-US" smtClean="0"/>
              <a:t>2/28/2025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366903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l-GR"/>
              <a:t>Κάντε κλικ για να επεξεργαστείτε τον τίτλο υποδείγματος</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485584D-7D79-4248-9986-4CA35242F944}"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088484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C485584D-7D79-4248-9986-4CA35242F944}" type="datetimeFigureOut">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533083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1">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C485584D-7D79-4248-9986-4CA35242F944}" type="datetimeFigureOut">
              <a:rPr lang="en-US" smtClean="0"/>
              <a:t>2/28/2025</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19590046-DA73-4BBF-84B5-C08E6F75191A}" type="slidenum">
              <a:rPr lang="en-US" smtClean="0"/>
              <a:t>‹#›</a:t>
            </a:fld>
            <a:endParaRPr lang="en-US"/>
          </a:p>
        </p:txBody>
      </p:sp>
    </p:spTree>
    <p:extLst>
      <p:ext uri="{BB962C8B-B14F-4D97-AF65-F5344CB8AC3E}">
        <p14:creationId xmlns:p14="http://schemas.microsoft.com/office/powerpoint/2010/main" val="1045522382"/>
      </p:ext>
    </p:extLst>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 id="2147484079" r:id="rId12"/>
    <p:sldLayoutId id="2147484080" r:id="rId13"/>
    <p:sldLayoutId id="2147484081" r:id="rId14"/>
    <p:sldLayoutId id="2147484082" r:id="rId15"/>
    <p:sldLayoutId id="2147484083" r:id="rId16"/>
    <p:sldLayoutId id="2147484084" r:id="rId17"/>
    <p:sldLayoutId id="2147484085" r:id="rId18"/>
    <p:sldLayoutId id="2147484086" r:id="rId19"/>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1.svg"/><Relationship Id="rId7" Type="http://schemas.openxmlformats.org/officeDocument/2006/relationships/image" Target="../media/image55.svg"/><Relationship Id="rId2" Type="http://schemas.openxmlformats.org/officeDocument/2006/relationships/image" Target="../media/image50.png"/><Relationship Id="rId1" Type="http://schemas.openxmlformats.org/officeDocument/2006/relationships/slideLayout" Target="../slideLayouts/slideLayout6.xml"/><Relationship Id="rId6" Type="http://schemas.openxmlformats.org/officeDocument/2006/relationships/image" Target="../media/image54.png"/><Relationship Id="rId5" Type="http://schemas.openxmlformats.org/officeDocument/2006/relationships/image" Target="../media/image53.sv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3" Type="http://schemas.openxmlformats.org/officeDocument/2006/relationships/image" Target="../media/image53.svg"/><Relationship Id="rId7" Type="http://schemas.openxmlformats.org/officeDocument/2006/relationships/image" Target="../media/image59.svg"/><Relationship Id="rId2" Type="http://schemas.openxmlformats.org/officeDocument/2006/relationships/image" Target="../media/image52.png"/><Relationship Id="rId1" Type="http://schemas.openxmlformats.org/officeDocument/2006/relationships/slideLayout" Target="../slideLayouts/slideLayout6.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7.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63.svg"/><Relationship Id="rId5" Type="http://schemas.openxmlformats.org/officeDocument/2006/relationships/image" Target="../media/image62.png"/><Relationship Id="rId10" Type="http://schemas.openxmlformats.org/officeDocument/2006/relationships/image" Target="../media/image67.svg"/><Relationship Id="rId4" Type="http://schemas.openxmlformats.org/officeDocument/2006/relationships/image" Target="../media/image61.svg"/><Relationship Id="rId9" Type="http://schemas.openxmlformats.org/officeDocument/2006/relationships/image" Target="../media/image66.png"/></Relationships>
</file>

<file path=ppt/slides/_rels/slide38.xml.rels><?xml version="1.0" encoding="UTF-8" standalone="yes"?>
<Relationships xmlns="http://schemas.openxmlformats.org/package/2006/relationships"><Relationship Id="rId8" Type="http://schemas.openxmlformats.org/officeDocument/2006/relationships/hyperlink" Target="http://www.kenak.gr/files/TOTEE_20701-2_2017.pdf" TargetMode="External"/><Relationship Id="rId3" Type="http://schemas.openxmlformats.org/officeDocument/2006/relationships/hyperlink" Target="https://www.iea.org/reports/the-future-of-cooling" TargetMode="External"/><Relationship Id="rId7" Type="http://schemas.openxmlformats.org/officeDocument/2006/relationships/hyperlink" Target="https://www.ashrae.org/technical-resources/bookstore/geothermal-heating-and-cooling-design-of-ground-source-heat-pump-systems" TargetMode="External"/><Relationship Id="rId2" Type="http://schemas.openxmlformats.org/officeDocument/2006/relationships/hyperlink" Target="https://www.iea.org/energy-system/buildings" TargetMode="External"/><Relationship Id="rId1" Type="http://schemas.openxmlformats.org/officeDocument/2006/relationships/slideLayout" Target="../slideLayouts/slideLayout6.xml"/><Relationship Id="rId6" Type="http://schemas.openxmlformats.org/officeDocument/2006/relationships/hyperlink" Target="https://www.iea.org/reports/world-energy-investment-2024" TargetMode="External"/><Relationship Id="rId5" Type="http://schemas.openxmlformats.org/officeDocument/2006/relationships/hyperlink" Target="https://www.iea.org/data-and-statistics/data-tools/renewable-energy-progress-tracker" TargetMode="External"/><Relationship Id="rId4" Type="http://schemas.openxmlformats.org/officeDocument/2006/relationships/hyperlink" Target="https://www.iea.org/reports/net-zero-roadmap-a-global-pathway-to-keep-the-15-0c-goal-in-reach/executive-summary" TargetMode="External"/><Relationship Id="rId9" Type="http://schemas.openxmlformats.org/officeDocument/2006/relationships/hyperlink" Target="http://www.kenak.gr/files/TOTEE_20701-1_2017.pdf"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69.svg"/><Relationship Id="rId2" Type="http://schemas.openxmlformats.org/officeDocument/2006/relationships/image" Target="../media/image68.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9.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5" name="Εικόνα 4" descr="Εικόνα που περιέχει σύμβολο, εμπρόσθια όψη&#10;&#10;Περιγραφή που δημιουργήθηκε αυτόματα">
            <a:extLst>
              <a:ext uri="{FF2B5EF4-FFF2-40B4-BE49-F238E27FC236}">
                <a16:creationId xmlns:a16="http://schemas.microsoft.com/office/drawing/2014/main" id="{839A7E05-CB19-86EF-FFCD-3478F6804D79}"/>
              </a:ext>
            </a:extLst>
          </p:cNvPr>
          <p:cNvPicPr>
            <a:picLocks noChangeAspect="1"/>
          </p:cNvPicPr>
          <p:nvPr/>
        </p:nvPicPr>
        <p:blipFill>
          <a:blip r:embed="rId2"/>
          <a:srcRect l="846" r="1321"/>
          <a:stretch/>
        </p:blipFill>
        <p:spPr>
          <a:xfrm>
            <a:off x="10121863" y="80010"/>
            <a:ext cx="1972358" cy="201604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Τίτλος 1">
            <a:extLst>
              <a:ext uri="{FF2B5EF4-FFF2-40B4-BE49-F238E27FC236}">
                <a16:creationId xmlns:a16="http://schemas.microsoft.com/office/drawing/2014/main" id="{226D8D0B-0E10-CA1E-62E8-60DBDFBE6E78}"/>
              </a:ext>
            </a:extLst>
          </p:cNvPr>
          <p:cNvSpPr>
            <a:spLocks noGrp="1"/>
          </p:cNvSpPr>
          <p:nvPr>
            <p:ph type="ctrTitle"/>
          </p:nvPr>
        </p:nvSpPr>
        <p:spPr>
          <a:xfrm>
            <a:off x="177789" y="1008006"/>
            <a:ext cx="6564205" cy="1573863"/>
          </a:xfrm>
        </p:spPr>
        <p:txBody>
          <a:bodyPr vert="horz" lIns="91440" tIns="45720" rIns="91440" bIns="45720" rtlCol="0" anchor="ctr">
            <a:normAutofit/>
          </a:bodyPr>
          <a:lstStyle/>
          <a:p>
            <a:r>
              <a:rPr lang="en-US" sz="3600" dirty="0" err="1">
                <a:latin typeface="Calibri" panose="020F0502020204030204" pitchFamily="34" charset="0"/>
                <a:cs typeface="Calibri" panose="020F0502020204030204" pitchFamily="34" charset="0"/>
              </a:rPr>
              <a:t>Δι</a:t>
            </a:r>
            <a:r>
              <a:rPr lang="en-US" sz="3600" dirty="0">
                <a:latin typeface="Calibri" panose="020F0502020204030204" pitchFamily="34" charset="0"/>
                <a:cs typeface="Calibri" panose="020F0502020204030204" pitchFamily="34" charset="0"/>
              </a:rPr>
              <a:t>πλωματικη εργασια </a:t>
            </a:r>
            <a:br>
              <a:rPr lang="en-US" sz="3600" dirty="0">
                <a:latin typeface="Calibri" panose="020F0502020204030204" pitchFamily="34" charset="0"/>
                <a:cs typeface="Calibri" panose="020F0502020204030204" pitchFamily="34" charset="0"/>
              </a:rPr>
            </a:br>
            <a:r>
              <a:rPr lang="en-US" sz="3600" dirty="0">
                <a:latin typeface="Calibri" panose="020F0502020204030204" pitchFamily="34" charset="0"/>
                <a:cs typeface="Calibri" panose="020F0502020204030204" pitchFamily="34" charset="0"/>
              </a:rPr>
              <a:t>μαϊστραλησ νικολαοσ</a:t>
            </a:r>
          </a:p>
        </p:txBody>
      </p:sp>
      <p:sp>
        <p:nvSpPr>
          <p:cNvPr id="4" name="AutoShape 2" descr="Δεν υπάρχει διαθέσιμη περιγραφή για τη φωτογραφία.">
            <a:extLst>
              <a:ext uri="{FF2B5EF4-FFF2-40B4-BE49-F238E27FC236}">
                <a16:creationId xmlns:a16="http://schemas.microsoft.com/office/drawing/2014/main" id="{D20F8696-865F-64DB-ADD2-7A17EB85EC3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sp>
        <p:nvSpPr>
          <p:cNvPr id="6" name="TextBox 5">
            <a:extLst>
              <a:ext uri="{FF2B5EF4-FFF2-40B4-BE49-F238E27FC236}">
                <a16:creationId xmlns:a16="http://schemas.microsoft.com/office/drawing/2014/main" id="{90191D44-BC7C-0232-834E-0C1F22743DBC}"/>
              </a:ext>
            </a:extLst>
          </p:cNvPr>
          <p:cNvSpPr txBox="1"/>
          <p:nvPr/>
        </p:nvSpPr>
        <p:spPr>
          <a:xfrm>
            <a:off x="-1" y="2734863"/>
            <a:ext cx="6919784" cy="3508653"/>
          </a:xfrm>
          <a:prstGeom prst="rect">
            <a:avLst/>
          </a:prstGeom>
          <a:noFill/>
        </p:spPr>
        <p:txBody>
          <a:bodyPr wrap="square" rtlCol="0">
            <a:spAutoFit/>
          </a:bodyPr>
          <a:lstStyle/>
          <a:p>
            <a:pPr algn="ctr"/>
            <a:r>
              <a:rPr lang="el-GR" sz="2000" b="1"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Μοντελοποίηση</a:t>
            </a:r>
            <a:r>
              <a:rPr lang="el-GR"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δυναμική προσομοίωση και ενεργειακή - παραμετρική μελέτη συστήματος </a:t>
            </a:r>
            <a:r>
              <a:rPr lang="el-GR" sz="2000" b="1"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τριπαραγωγής</a:t>
            </a:r>
            <a:r>
              <a:rPr lang="el-GR"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σε μονοκατοικία</a:t>
            </a:r>
            <a:endParaRPr lang="el-GR" sz="2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algn="ctr"/>
            <a:endParaRPr lang="el-GR" dirty="0"/>
          </a:p>
          <a:p>
            <a:pPr algn="ctr"/>
            <a:r>
              <a:rPr lang="el-GR" dirty="0">
                <a:latin typeface="Calibri" panose="020F0502020204030204" pitchFamily="34" charset="0"/>
                <a:cs typeface="Calibri" panose="020F0502020204030204" pitchFamily="34" charset="0"/>
              </a:rPr>
              <a:t>Επιβλέπων: </a:t>
            </a:r>
            <a:r>
              <a:rPr lang="el-GR" dirty="0" err="1">
                <a:latin typeface="Calibri" panose="020F0502020204030204" pitchFamily="34" charset="0"/>
                <a:cs typeface="Calibri" panose="020F0502020204030204" pitchFamily="34" charset="0"/>
              </a:rPr>
              <a:t>Τζιβανίδης</a:t>
            </a:r>
            <a:r>
              <a:rPr lang="el-GR" dirty="0">
                <a:latin typeface="Calibri" panose="020F0502020204030204" pitchFamily="34" charset="0"/>
                <a:cs typeface="Calibri" panose="020F0502020204030204" pitchFamily="34" charset="0"/>
              </a:rPr>
              <a:t> Χρήστος, καθηγητής ΕΜΠ</a:t>
            </a:r>
          </a:p>
          <a:p>
            <a:pPr algn="ctr"/>
            <a:endParaRPr lang="el-GR" dirty="0">
              <a:latin typeface="Calibri" panose="020F0502020204030204" pitchFamily="34" charset="0"/>
              <a:cs typeface="Calibri" panose="020F0502020204030204" pitchFamily="34" charset="0"/>
            </a:endParaRPr>
          </a:p>
          <a:p>
            <a:pPr algn="ctr"/>
            <a:r>
              <a:rPr lang="el-GR" dirty="0">
                <a:latin typeface="Calibri" panose="020F0502020204030204" pitchFamily="34" charset="0"/>
                <a:cs typeface="Calibri" panose="020F0502020204030204" pitchFamily="34" charset="0"/>
              </a:rPr>
              <a:t>Συναφή Μαθήματα: Ηλιακή Ενέργεια, Θερμική Συμπεριφορά Κτιρίων, Κλιματισμός</a:t>
            </a:r>
          </a:p>
          <a:p>
            <a:pPr algn="ctr"/>
            <a:endParaRPr lang="el-GR" dirty="0">
              <a:latin typeface="Calibri" panose="020F0502020204030204" pitchFamily="34" charset="0"/>
              <a:cs typeface="Calibri" panose="020F0502020204030204" pitchFamily="34" charset="0"/>
            </a:endParaRPr>
          </a:p>
          <a:p>
            <a:pPr algn="ctr"/>
            <a:r>
              <a:rPr lang="el-GR" dirty="0">
                <a:latin typeface="Calibri" panose="020F0502020204030204" pitchFamily="34" charset="0"/>
                <a:cs typeface="Calibri" panose="020F0502020204030204" pitchFamily="34" charset="0"/>
              </a:rPr>
              <a:t>Σχολή Μηχανολόγων Μηχανικών ΕΜΠ, Τομέας Θερμότητας, Εργαστήριο Ψύξης, Κλιματισμού και Ηλιακής Ενέργειας</a:t>
            </a:r>
          </a:p>
          <a:p>
            <a:pPr algn="ctr"/>
            <a:endParaRPr lang="el-GR" dirty="0"/>
          </a:p>
        </p:txBody>
      </p:sp>
      <p:sp>
        <p:nvSpPr>
          <p:cNvPr id="7" name="TextBox 6">
            <a:extLst>
              <a:ext uri="{FF2B5EF4-FFF2-40B4-BE49-F238E27FC236}">
                <a16:creationId xmlns:a16="http://schemas.microsoft.com/office/drawing/2014/main" id="{8385D9C9-6D4F-010D-E6EC-AA1D366C1A2D}"/>
              </a:ext>
            </a:extLst>
          </p:cNvPr>
          <p:cNvSpPr txBox="1"/>
          <p:nvPr/>
        </p:nvSpPr>
        <p:spPr>
          <a:xfrm>
            <a:off x="4583430" y="6243516"/>
            <a:ext cx="2158564" cy="369332"/>
          </a:xfrm>
          <a:prstGeom prst="rect">
            <a:avLst/>
          </a:prstGeom>
          <a:noFill/>
        </p:spPr>
        <p:txBody>
          <a:bodyPr wrap="square" rtlCol="0">
            <a:spAutoFit/>
          </a:bodyPr>
          <a:lstStyle/>
          <a:p>
            <a:pPr algn="ctr"/>
            <a:r>
              <a:rPr lang="el-GR" b="1" dirty="0">
                <a:latin typeface="Calibri" panose="020F0502020204030204" pitchFamily="34" charset="0"/>
                <a:cs typeface="Calibri" panose="020F0502020204030204" pitchFamily="34" charset="0"/>
              </a:rPr>
              <a:t>20/02/2025</a:t>
            </a:r>
          </a:p>
        </p:txBody>
      </p:sp>
      <p:pic>
        <p:nvPicPr>
          <p:cNvPr id="8" name="Εικόνα 7">
            <a:extLst>
              <a:ext uri="{FF2B5EF4-FFF2-40B4-BE49-F238E27FC236}">
                <a16:creationId xmlns:a16="http://schemas.microsoft.com/office/drawing/2014/main" id="{FF56E237-3A49-1E7D-9E98-208ED74CD4EA}"/>
              </a:ext>
            </a:extLst>
          </p:cNvPr>
          <p:cNvPicPr>
            <a:picLocks noChangeAspect="1"/>
          </p:cNvPicPr>
          <p:nvPr/>
        </p:nvPicPr>
        <p:blipFill>
          <a:blip r:embed="rId3">
            <a:alphaModFix/>
          </a:blip>
          <a:srcRect l="11392" r="11592"/>
          <a:stretch/>
        </p:blipFill>
        <p:spPr>
          <a:xfrm>
            <a:off x="7314891" y="2096056"/>
            <a:ext cx="2234074" cy="2016046"/>
          </a:xfrm>
          <a:prstGeom prst="rect">
            <a:avLst/>
          </a:prstGeom>
          <a:ln>
            <a:solidFill>
              <a:schemeClr val="tx1"/>
            </a:solidFill>
          </a:ln>
        </p:spPr>
      </p:pic>
    </p:spTree>
    <p:extLst>
      <p:ext uri="{BB962C8B-B14F-4D97-AF65-F5344CB8AC3E}">
        <p14:creationId xmlns:p14="http://schemas.microsoft.com/office/powerpoint/2010/main" val="2955842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928C1CC-C1B5-249E-04CF-5E990940F1DA}"/>
              </a:ext>
            </a:extLst>
          </p:cNvPr>
          <p:cNvSpPr>
            <a:spLocks noGrp="1"/>
          </p:cNvSpPr>
          <p:nvPr>
            <p:ph type="title"/>
          </p:nvPr>
        </p:nvSpPr>
        <p:spPr>
          <a:xfrm>
            <a:off x="1024985" y="-76971"/>
            <a:ext cx="10364451" cy="838111"/>
          </a:xfrm>
        </p:spPr>
        <p:txBody>
          <a:bodyPr/>
          <a:lstStyle/>
          <a:p>
            <a:r>
              <a:rPr lang="el-GR" b="1" dirty="0" err="1">
                <a:effectLst>
                  <a:outerShdw blurRad="38100" dist="38100" dir="2700000" algn="tl">
                    <a:srgbClr val="000000">
                      <a:alpha val="43137"/>
                    </a:srgbClr>
                  </a:outerShdw>
                </a:effectLst>
              </a:rPr>
              <a:t>Κτηριακη</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εγκατασταση</a:t>
            </a:r>
            <a:endParaRPr lang="el-GR" b="1" dirty="0">
              <a:effectLst>
                <a:outerShdw blurRad="38100" dist="38100" dir="2700000" algn="tl">
                  <a:srgbClr val="000000">
                    <a:alpha val="43137"/>
                  </a:srgbClr>
                </a:outerShdw>
              </a:effectLst>
            </a:endParaRPr>
          </a:p>
        </p:txBody>
      </p:sp>
      <p:pic>
        <p:nvPicPr>
          <p:cNvPr id="3" name="Εικόνα 2">
            <a:extLst>
              <a:ext uri="{FF2B5EF4-FFF2-40B4-BE49-F238E27FC236}">
                <a16:creationId xmlns:a16="http://schemas.microsoft.com/office/drawing/2014/main" id="{092CCB8F-2970-C1F9-4AB5-A98E0C169F76}"/>
              </a:ext>
            </a:extLst>
          </p:cNvPr>
          <p:cNvPicPr>
            <a:picLocks noChangeAspect="1"/>
          </p:cNvPicPr>
          <p:nvPr/>
        </p:nvPicPr>
        <p:blipFill>
          <a:blip r:embed="rId3"/>
          <a:stretch>
            <a:fillRect/>
          </a:stretch>
        </p:blipFill>
        <p:spPr>
          <a:xfrm>
            <a:off x="141327" y="604152"/>
            <a:ext cx="5545486" cy="3487588"/>
          </a:xfrm>
          <a:prstGeom prst="rect">
            <a:avLst/>
          </a:prstGeom>
        </p:spPr>
      </p:pic>
      <p:graphicFrame>
        <p:nvGraphicFramePr>
          <p:cNvPr id="4" name="Πίνακας 3">
            <a:extLst>
              <a:ext uri="{FF2B5EF4-FFF2-40B4-BE49-F238E27FC236}">
                <a16:creationId xmlns:a16="http://schemas.microsoft.com/office/drawing/2014/main" id="{75233D74-468F-750C-3B89-738FC1649C65}"/>
              </a:ext>
            </a:extLst>
          </p:cNvPr>
          <p:cNvGraphicFramePr>
            <a:graphicFrameLocks noGrp="1"/>
          </p:cNvGraphicFramePr>
          <p:nvPr>
            <p:extLst>
              <p:ext uri="{D42A27DB-BD31-4B8C-83A1-F6EECF244321}">
                <p14:modId xmlns:p14="http://schemas.microsoft.com/office/powerpoint/2010/main" val="730191677"/>
              </p:ext>
            </p:extLst>
          </p:nvPr>
        </p:nvGraphicFramePr>
        <p:xfrm>
          <a:off x="5831687" y="3771181"/>
          <a:ext cx="5545486" cy="2834623"/>
        </p:xfrm>
        <a:graphic>
          <a:graphicData uri="http://schemas.openxmlformats.org/drawingml/2006/table">
            <a:tbl>
              <a:tblPr firstRow="1" firstCol="1" bandRow="1">
                <a:tableStyleId>{B301B821-A1FF-4177-AEE7-76D212191A09}</a:tableStyleId>
              </a:tblPr>
              <a:tblGrid>
                <a:gridCol w="1751057">
                  <a:extLst>
                    <a:ext uri="{9D8B030D-6E8A-4147-A177-3AD203B41FA5}">
                      <a16:colId xmlns:a16="http://schemas.microsoft.com/office/drawing/2014/main" val="3291855152"/>
                    </a:ext>
                  </a:extLst>
                </a:gridCol>
                <a:gridCol w="1190093">
                  <a:extLst>
                    <a:ext uri="{9D8B030D-6E8A-4147-A177-3AD203B41FA5}">
                      <a16:colId xmlns:a16="http://schemas.microsoft.com/office/drawing/2014/main" val="391820584"/>
                    </a:ext>
                  </a:extLst>
                </a:gridCol>
                <a:gridCol w="1302168">
                  <a:extLst>
                    <a:ext uri="{9D8B030D-6E8A-4147-A177-3AD203B41FA5}">
                      <a16:colId xmlns:a16="http://schemas.microsoft.com/office/drawing/2014/main" val="455844111"/>
                    </a:ext>
                  </a:extLst>
                </a:gridCol>
                <a:gridCol w="1302168">
                  <a:extLst>
                    <a:ext uri="{9D8B030D-6E8A-4147-A177-3AD203B41FA5}">
                      <a16:colId xmlns:a16="http://schemas.microsoft.com/office/drawing/2014/main" val="26559795"/>
                    </a:ext>
                  </a:extLst>
                </a:gridCol>
              </a:tblGrid>
              <a:tr h="980792">
                <a:tc rowSpan="2">
                  <a:txBody>
                    <a:bodyPr/>
                    <a:lstStyle/>
                    <a:p>
                      <a:pPr algn="ctr">
                        <a:lnSpc>
                          <a:spcPct val="107000"/>
                        </a:lnSpc>
                        <a:spcAft>
                          <a:spcPts val="800"/>
                        </a:spcAft>
                      </a:pPr>
                      <a:r>
                        <a:rPr lang="el-GR" sz="1400" dirty="0">
                          <a:effectLst/>
                        </a:rPr>
                        <a:t>Δομικό στοιχείο</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07000"/>
                        </a:lnSpc>
                        <a:spcAft>
                          <a:spcPts val="800"/>
                        </a:spcAft>
                      </a:pPr>
                      <a:r>
                        <a:rPr lang="el-GR" sz="1400" dirty="0">
                          <a:effectLst/>
                        </a:rPr>
                        <a:t>Μέγιστος επιτρεπόμενος συντελεστής θερμοπερατότητας </a:t>
                      </a:r>
                      <a:r>
                        <a:rPr lang="en-US" sz="1400" dirty="0">
                          <a:effectLst/>
                        </a:rPr>
                        <a:t>U</a:t>
                      </a:r>
                      <a:r>
                        <a:rPr lang="el-GR" sz="1400" dirty="0">
                          <a:effectLst/>
                        </a:rPr>
                        <a:t> [</a:t>
                      </a:r>
                      <a:r>
                        <a:rPr lang="en-US" sz="1400" dirty="0">
                          <a:effectLst/>
                        </a:rPr>
                        <a:t>W</a:t>
                      </a:r>
                      <a:r>
                        <a:rPr lang="el-GR" sz="1400" dirty="0">
                          <a:effectLst/>
                        </a:rPr>
                        <a:t>/(</a:t>
                      </a:r>
                      <a:r>
                        <a:rPr lang="en-US" sz="1400" dirty="0">
                          <a:effectLst/>
                        </a:rPr>
                        <a:t>m</a:t>
                      </a:r>
                      <a:r>
                        <a:rPr lang="el-GR" sz="1400" baseline="30000" dirty="0">
                          <a:effectLst/>
                        </a:rPr>
                        <a:t>2</a:t>
                      </a:r>
                      <a:r>
                        <a:rPr lang="el-GR" sz="1400" dirty="0">
                          <a:effectLst/>
                        </a:rPr>
                        <a:t>∙K)] για ζώνη Β</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l-GR"/>
                    </a:p>
                  </a:txBody>
                  <a:tcPr/>
                </a:tc>
                <a:tc>
                  <a:txBody>
                    <a:bodyPr/>
                    <a:lstStyle/>
                    <a:p>
                      <a:pPr algn="ctr">
                        <a:lnSpc>
                          <a:spcPct val="107000"/>
                        </a:lnSpc>
                        <a:spcAft>
                          <a:spcPts val="800"/>
                        </a:spcAft>
                      </a:pPr>
                      <a:r>
                        <a:rPr lang="el-GR" sz="1400" dirty="0">
                          <a:effectLst/>
                        </a:rPr>
                        <a:t>Συντελεστής θερμοπερατότητας </a:t>
                      </a:r>
                      <a:r>
                        <a:rPr lang="en-US" sz="1400" dirty="0">
                          <a:effectLst/>
                        </a:rPr>
                        <a:t>U</a:t>
                      </a:r>
                      <a:r>
                        <a:rPr lang="el-GR" sz="1400" dirty="0">
                          <a:effectLst/>
                        </a:rPr>
                        <a:t> [</a:t>
                      </a:r>
                      <a:r>
                        <a:rPr lang="en-US" sz="1400" dirty="0">
                          <a:effectLst/>
                        </a:rPr>
                        <a:t>W</a:t>
                      </a:r>
                      <a:r>
                        <a:rPr lang="el-GR" sz="1400" dirty="0">
                          <a:effectLst/>
                        </a:rPr>
                        <a:t>/(</a:t>
                      </a:r>
                      <a:r>
                        <a:rPr lang="en-US" sz="1400" dirty="0">
                          <a:effectLst/>
                        </a:rPr>
                        <a:t>m</a:t>
                      </a:r>
                      <a:r>
                        <a:rPr lang="el-GR" sz="1400" baseline="30000" dirty="0">
                          <a:effectLst/>
                        </a:rPr>
                        <a:t>2</a:t>
                      </a:r>
                      <a:r>
                        <a:rPr lang="el-GR" sz="1400" dirty="0">
                          <a:effectLst/>
                        </a:rPr>
                        <a:t>∙K)]</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91121562"/>
                  </a:ext>
                </a:extLst>
              </a:tr>
              <a:tr h="417227">
                <a:tc vMerge="1">
                  <a:txBody>
                    <a:bodyPr/>
                    <a:lstStyle/>
                    <a:p>
                      <a:endParaRPr lang="el-GR"/>
                    </a:p>
                  </a:txBody>
                  <a:tcPr/>
                </a:tc>
                <a:tc>
                  <a:txBody>
                    <a:bodyPr/>
                    <a:lstStyle/>
                    <a:p>
                      <a:pPr algn="ctr">
                        <a:lnSpc>
                          <a:spcPct val="107000"/>
                        </a:lnSpc>
                        <a:spcAft>
                          <a:spcPts val="800"/>
                        </a:spcAft>
                      </a:pPr>
                      <a:r>
                        <a:rPr lang="el-GR" sz="1400" dirty="0">
                          <a:effectLst/>
                        </a:rPr>
                        <a:t>Νέο Κτήριο</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Ανακαινισμένο κτήριο</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b="1" dirty="0">
                          <a:effectLst/>
                        </a:rPr>
                        <a:t>Μελετώμενο κτήριο</a:t>
                      </a:r>
                      <a:endParaRPr lang="el-GR"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8085897"/>
                  </a:ext>
                </a:extLst>
              </a:tr>
              <a:tr h="203896">
                <a:tc>
                  <a:txBody>
                    <a:bodyPr/>
                    <a:lstStyle/>
                    <a:p>
                      <a:pPr algn="ctr">
                        <a:lnSpc>
                          <a:spcPct val="107000"/>
                        </a:lnSpc>
                        <a:spcAft>
                          <a:spcPts val="800"/>
                        </a:spcAft>
                      </a:pPr>
                      <a:r>
                        <a:rPr lang="el-GR" sz="1400" dirty="0">
                          <a:effectLst/>
                        </a:rPr>
                        <a:t>Οροφή</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0.40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effectLst/>
                        </a:rPr>
                        <a:t>0.45</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b="1" dirty="0">
                          <a:effectLst/>
                        </a:rPr>
                        <a:t>0.3</a:t>
                      </a:r>
                      <a:r>
                        <a:rPr lang="en-US" sz="1400" b="1" dirty="0">
                          <a:effectLst/>
                        </a:rPr>
                        <a:t>7</a:t>
                      </a:r>
                      <a:endParaRPr lang="el-GR"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5862137"/>
                  </a:ext>
                </a:extLst>
              </a:tr>
              <a:tr h="347416">
                <a:tc>
                  <a:txBody>
                    <a:bodyPr/>
                    <a:lstStyle/>
                    <a:p>
                      <a:pPr algn="ctr">
                        <a:lnSpc>
                          <a:spcPct val="107000"/>
                        </a:lnSpc>
                        <a:spcAft>
                          <a:spcPts val="800"/>
                        </a:spcAft>
                      </a:pPr>
                      <a:r>
                        <a:rPr lang="el-GR" sz="1400" dirty="0">
                          <a:effectLst/>
                        </a:rPr>
                        <a:t>Εξωτερικός τοίχος</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0.45</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effectLst/>
                        </a:rPr>
                        <a:t>0.50</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b="1" dirty="0">
                          <a:effectLst/>
                        </a:rPr>
                        <a:t>0.34</a:t>
                      </a:r>
                      <a:endParaRPr lang="el-GR"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72970916"/>
                  </a:ext>
                </a:extLst>
              </a:tr>
              <a:tr h="525053">
                <a:tc>
                  <a:txBody>
                    <a:bodyPr/>
                    <a:lstStyle/>
                    <a:p>
                      <a:pPr algn="ctr">
                        <a:lnSpc>
                          <a:spcPct val="107000"/>
                        </a:lnSpc>
                        <a:spcAft>
                          <a:spcPts val="800"/>
                        </a:spcAft>
                      </a:pPr>
                      <a:r>
                        <a:rPr lang="el-GR" sz="1400" dirty="0">
                          <a:effectLst/>
                        </a:rPr>
                        <a:t>Δάπεδο σε επαφή με το έδαφος</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0.8</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0.9</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b="1" dirty="0">
                          <a:effectLst/>
                        </a:rPr>
                        <a:t>0.4</a:t>
                      </a:r>
                      <a:r>
                        <a:rPr lang="en-US" sz="1400" b="1" dirty="0">
                          <a:effectLst/>
                        </a:rPr>
                        <a:t>0</a:t>
                      </a:r>
                      <a:endParaRPr lang="el-GR"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35896722"/>
                  </a:ext>
                </a:extLst>
              </a:tr>
              <a:tr h="316707">
                <a:tc>
                  <a:txBody>
                    <a:bodyPr/>
                    <a:lstStyle/>
                    <a:p>
                      <a:pPr algn="ctr">
                        <a:lnSpc>
                          <a:spcPct val="107000"/>
                        </a:lnSpc>
                        <a:spcAft>
                          <a:spcPts val="800"/>
                        </a:spcAft>
                      </a:pPr>
                      <a:r>
                        <a:rPr lang="el-GR" sz="1400" dirty="0">
                          <a:effectLst/>
                        </a:rPr>
                        <a:t>Υαλοπίνακες</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2.6</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effectLst/>
                        </a:rPr>
                        <a:t>3</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b="1" dirty="0">
                          <a:effectLst/>
                        </a:rPr>
                        <a:t>2.82</a:t>
                      </a:r>
                      <a:endParaRPr lang="el-GR"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32561478"/>
                  </a:ext>
                </a:extLst>
              </a:tr>
            </a:tbl>
          </a:graphicData>
        </a:graphic>
      </p:graphicFrame>
      <p:sp>
        <p:nvSpPr>
          <p:cNvPr id="5" name="TextBox 4">
            <a:extLst>
              <a:ext uri="{FF2B5EF4-FFF2-40B4-BE49-F238E27FC236}">
                <a16:creationId xmlns:a16="http://schemas.microsoft.com/office/drawing/2014/main" id="{18600F2F-A676-D5F2-E111-4500EC95706C}"/>
              </a:ext>
            </a:extLst>
          </p:cNvPr>
          <p:cNvSpPr txBox="1"/>
          <p:nvPr/>
        </p:nvSpPr>
        <p:spPr>
          <a:xfrm>
            <a:off x="1041763" y="5496860"/>
            <a:ext cx="7696473" cy="307777"/>
          </a:xfrm>
          <a:prstGeom prst="rect">
            <a:avLst/>
          </a:prstGeom>
          <a:noFill/>
        </p:spPr>
        <p:txBody>
          <a:bodyPr wrap="square" rtlCol="0">
            <a:spAutoFit/>
          </a:bodyPr>
          <a:lstStyle/>
          <a:p>
            <a:pPr marL="285750" indent="-285750" algn="ctr">
              <a:buFont typeface="Arial" panose="020B0604020202020204" pitchFamily="34" charset="0"/>
              <a:buChar char="•"/>
            </a:pPr>
            <a:r>
              <a:rPr lang="el-GR" sz="1400" dirty="0">
                <a:solidFill>
                  <a:srgbClr val="000000"/>
                </a:solidFill>
                <a:effectLst/>
                <a:ea typeface="Times New Roman" panose="02020603050405020304" pitchFamily="18" charset="0"/>
                <a:cs typeface="Times New Roman" panose="02020603050405020304" pitchFamily="18" charset="0"/>
              </a:rPr>
              <a:t>Πάχους</a:t>
            </a:r>
            <a:r>
              <a:rPr lang="el-GR" sz="1400" dirty="0">
                <a:solidFill>
                  <a:srgbClr val="C00000"/>
                </a:solidFill>
                <a:effectLst/>
                <a:ea typeface="Times New Roman" panose="02020603050405020304" pitchFamily="18" charset="0"/>
                <a:cs typeface="Times New Roman" panose="02020603050405020304" pitchFamily="18" charset="0"/>
              </a:rPr>
              <a:t> </a:t>
            </a:r>
            <a:r>
              <a:rPr lang="el-GR" sz="1400" dirty="0">
                <a:effectLst/>
                <a:ea typeface="Times New Roman" panose="02020603050405020304" pitchFamily="18" charset="0"/>
                <a:cs typeface="Times New Roman" panose="02020603050405020304" pitchFamily="18" charset="0"/>
              </a:rPr>
              <a:t>0.300 </a:t>
            </a:r>
            <a:r>
              <a:rPr lang="en-US" sz="1400" dirty="0">
                <a:effectLst/>
                <a:ea typeface="Times New Roman" panose="02020603050405020304" pitchFamily="18" charset="0"/>
                <a:cs typeface="Times New Roman" panose="02020603050405020304" pitchFamily="18" charset="0"/>
              </a:rPr>
              <a:t>m </a:t>
            </a:r>
            <a:endParaRPr lang="el-GR" sz="1400" dirty="0">
              <a:effectLst/>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6209170E-2A97-2293-5B14-E6E3B7BF5E14}"/>
              </a:ext>
            </a:extLst>
          </p:cNvPr>
          <p:cNvSpPr txBox="1"/>
          <p:nvPr/>
        </p:nvSpPr>
        <p:spPr>
          <a:xfrm>
            <a:off x="712865" y="5882810"/>
            <a:ext cx="8354270" cy="307777"/>
          </a:xfrm>
          <a:prstGeom prst="rect">
            <a:avLst/>
          </a:prstGeom>
          <a:noFill/>
        </p:spPr>
        <p:txBody>
          <a:bodyPr wrap="square" rtlCol="0">
            <a:spAutoFit/>
          </a:bodyPr>
          <a:lstStyle/>
          <a:p>
            <a:pPr marL="285750" indent="-285750" algn="ctr">
              <a:buFont typeface="Arial" panose="020B0604020202020204" pitchFamily="34" charset="0"/>
              <a:buChar char="•"/>
            </a:pPr>
            <a:r>
              <a:rPr lang="el-GR" sz="1400" dirty="0"/>
              <a:t>Πάχους 0.277</a:t>
            </a:r>
            <a:r>
              <a:rPr lang="en-US" sz="1400" dirty="0"/>
              <a:t> m</a:t>
            </a:r>
          </a:p>
        </p:txBody>
      </p:sp>
      <p:sp>
        <p:nvSpPr>
          <p:cNvPr id="7" name="TextBox 6">
            <a:extLst>
              <a:ext uri="{FF2B5EF4-FFF2-40B4-BE49-F238E27FC236}">
                <a16:creationId xmlns:a16="http://schemas.microsoft.com/office/drawing/2014/main" id="{BF0765F1-E380-2C88-0D4C-5AD6BDF8713B}"/>
              </a:ext>
            </a:extLst>
          </p:cNvPr>
          <p:cNvSpPr txBox="1"/>
          <p:nvPr/>
        </p:nvSpPr>
        <p:spPr>
          <a:xfrm>
            <a:off x="2789126" y="6127481"/>
            <a:ext cx="7957478" cy="1015663"/>
          </a:xfrm>
          <a:prstGeom prst="rect">
            <a:avLst/>
          </a:prstGeom>
          <a:noFill/>
        </p:spPr>
        <p:txBody>
          <a:bodyPr wrap="square" rtlCol="0">
            <a:spAutoFit/>
          </a:bodyPr>
          <a:lstStyle/>
          <a:p>
            <a:pPr marL="285750" indent="-285750">
              <a:buFont typeface="Arial" panose="020B0604020202020204" pitchFamily="34" charset="0"/>
              <a:buChar char="•"/>
            </a:pPr>
            <a:r>
              <a:rPr lang="el-GR" sz="1400" dirty="0">
                <a:effectLst/>
                <a:ea typeface="Calibri" panose="020F0502020204030204" pitchFamily="34" charset="0"/>
                <a:cs typeface="Times New Roman" panose="02020603050405020304" pitchFamily="18" charset="0"/>
              </a:rPr>
              <a:t>Επιφάνειας </a:t>
            </a:r>
            <a:r>
              <a:rPr lang="en-US" sz="1400" dirty="0">
                <a:effectLst/>
                <a:ea typeface="Calibri" panose="020F0502020204030204" pitchFamily="34" charset="0"/>
                <a:cs typeface="Times New Roman" panose="02020603050405020304" pitchFamily="18" charset="0"/>
              </a:rPr>
              <a:t>24.5 m</a:t>
            </a:r>
            <a:r>
              <a:rPr lang="el-GR" sz="1400" baseline="30000" dirty="0">
                <a:effectLst/>
                <a:ea typeface="Calibri" panose="020F0502020204030204" pitchFamily="34" charset="0"/>
                <a:cs typeface="Times New Roman" panose="02020603050405020304" pitchFamily="18" charset="0"/>
              </a:rPr>
              <a:t>2</a:t>
            </a:r>
            <a:r>
              <a:rPr lang="el-GR" sz="1400" dirty="0">
                <a:effectLst/>
                <a:ea typeface="Calibri" panose="020F0502020204030204" pitchFamily="34" charset="0"/>
                <a:cs typeface="Times New Roman" panose="02020603050405020304" pitchFamily="18" charset="0"/>
              </a:rPr>
              <a:t> </a:t>
            </a:r>
            <a:endParaRPr lang="en-US" sz="1400" dirty="0">
              <a:effectLst/>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q"/>
            </a:pPr>
            <a:r>
              <a:rPr lang="el-GR" sz="1400" dirty="0">
                <a:effectLst/>
                <a:ea typeface="Calibri" panose="020F0502020204030204" pitchFamily="34" charset="0"/>
                <a:cs typeface="Times New Roman" panose="02020603050405020304" pitchFamily="18" charset="0"/>
              </a:rPr>
              <a:t>ανατολική και δυτική πλευρά 7 </a:t>
            </a:r>
            <a:r>
              <a:rPr lang="en-US" sz="1400" dirty="0">
                <a:effectLst/>
                <a:ea typeface="Calibri" panose="020F0502020204030204" pitchFamily="34" charset="0"/>
                <a:cs typeface="Times New Roman" panose="02020603050405020304" pitchFamily="18" charset="0"/>
              </a:rPr>
              <a:t>m</a:t>
            </a:r>
            <a:r>
              <a:rPr lang="el-GR" sz="1400" baseline="30000" dirty="0">
                <a:effectLst/>
                <a:ea typeface="Calibri" panose="020F0502020204030204" pitchFamily="34" charset="0"/>
                <a:cs typeface="Times New Roman" panose="02020603050405020304" pitchFamily="18" charset="0"/>
              </a:rPr>
              <a:t>2</a:t>
            </a:r>
          </a:p>
          <a:p>
            <a:pPr marL="285750" indent="-285750">
              <a:buFont typeface="Wingdings" panose="05000000000000000000" pitchFamily="2" charset="2"/>
              <a:buChar char="q"/>
            </a:pPr>
            <a:r>
              <a:rPr lang="el-GR" sz="1400" dirty="0">
                <a:effectLst/>
                <a:ea typeface="Calibri" panose="020F0502020204030204" pitchFamily="34" charset="0"/>
                <a:cs typeface="Times New Roman" panose="02020603050405020304" pitchFamily="18" charset="0"/>
              </a:rPr>
              <a:t>νότια πλευρά 10.5 </a:t>
            </a:r>
            <a:r>
              <a:rPr lang="en-US" sz="1400" dirty="0">
                <a:effectLst/>
                <a:ea typeface="Calibri" panose="020F0502020204030204" pitchFamily="34" charset="0"/>
                <a:cs typeface="Times New Roman" panose="02020603050405020304" pitchFamily="18" charset="0"/>
              </a:rPr>
              <a:t>m</a:t>
            </a:r>
            <a:r>
              <a:rPr lang="el-GR" sz="1400" baseline="30000" dirty="0">
                <a:effectLst/>
                <a:ea typeface="Calibri" panose="020F0502020204030204" pitchFamily="34" charset="0"/>
                <a:cs typeface="Times New Roman" panose="02020603050405020304" pitchFamily="18" charset="0"/>
              </a:rPr>
              <a:t>2</a:t>
            </a:r>
          </a:p>
          <a:p>
            <a:endParaRPr lang="el-GR" dirty="0"/>
          </a:p>
        </p:txBody>
      </p:sp>
      <p:sp>
        <p:nvSpPr>
          <p:cNvPr id="9" name="TextBox 8">
            <a:extLst>
              <a:ext uri="{FF2B5EF4-FFF2-40B4-BE49-F238E27FC236}">
                <a16:creationId xmlns:a16="http://schemas.microsoft.com/office/drawing/2014/main" id="{487C079F-0DD5-19EA-B628-B4B3B9E469DF}"/>
              </a:ext>
            </a:extLst>
          </p:cNvPr>
          <p:cNvSpPr txBox="1"/>
          <p:nvPr/>
        </p:nvSpPr>
        <p:spPr>
          <a:xfrm>
            <a:off x="712865" y="3231507"/>
            <a:ext cx="2014152" cy="584775"/>
          </a:xfrm>
          <a:prstGeom prst="rect">
            <a:avLst/>
          </a:prstGeom>
          <a:noFill/>
        </p:spPr>
        <p:txBody>
          <a:bodyPr wrap="square" rtlCol="0">
            <a:spAutoFit/>
          </a:bodyPr>
          <a:lstStyle/>
          <a:p>
            <a:pPr algn="ctr"/>
            <a:r>
              <a:rPr lang="el-GR" sz="1600" b="1" dirty="0">
                <a:solidFill>
                  <a:srgbClr val="000000"/>
                </a:solidFill>
                <a:ea typeface="Times New Roman" panose="02020603050405020304" pitchFamily="18" charset="0"/>
                <a:cs typeface="Times New Roman" panose="02020603050405020304" pitchFamily="18" charset="0"/>
              </a:rPr>
              <a:t>Δ</a:t>
            </a:r>
            <a:r>
              <a:rPr lang="el-GR" sz="1600" b="1" dirty="0">
                <a:solidFill>
                  <a:srgbClr val="000000"/>
                </a:solidFill>
                <a:effectLst/>
                <a:ea typeface="Times New Roman" panose="02020603050405020304" pitchFamily="18" charset="0"/>
                <a:cs typeface="Times New Roman" panose="02020603050405020304" pitchFamily="18" charset="0"/>
              </a:rPr>
              <a:t>ιαστάσεις </a:t>
            </a:r>
          </a:p>
          <a:p>
            <a:pPr algn="ctr"/>
            <a:r>
              <a:rPr lang="el-GR" sz="1600" b="1" dirty="0">
                <a:solidFill>
                  <a:srgbClr val="000000"/>
                </a:solidFill>
                <a:effectLst/>
                <a:ea typeface="Times New Roman" panose="02020603050405020304" pitchFamily="18" charset="0"/>
                <a:cs typeface="Times New Roman" panose="02020603050405020304" pitchFamily="18" charset="0"/>
              </a:rPr>
              <a:t>10 </a:t>
            </a:r>
            <a:r>
              <a:rPr lang="en-US" sz="1600" b="1" dirty="0">
                <a:solidFill>
                  <a:srgbClr val="000000"/>
                </a:solidFill>
                <a:effectLst/>
                <a:ea typeface="Times New Roman" panose="02020603050405020304" pitchFamily="18" charset="0"/>
                <a:cs typeface="Times New Roman" panose="02020603050405020304" pitchFamily="18" charset="0"/>
              </a:rPr>
              <a:t>m x </a:t>
            </a:r>
            <a:r>
              <a:rPr lang="el-GR" sz="1600" b="1" dirty="0">
                <a:solidFill>
                  <a:srgbClr val="000000"/>
                </a:solidFill>
                <a:effectLst/>
                <a:ea typeface="Times New Roman" panose="02020603050405020304" pitchFamily="18" charset="0"/>
                <a:cs typeface="Times New Roman" panose="02020603050405020304" pitchFamily="18" charset="0"/>
              </a:rPr>
              <a:t>10</a:t>
            </a:r>
            <a:r>
              <a:rPr lang="el-GR" sz="1600" b="1" i="1" dirty="0">
                <a:solidFill>
                  <a:srgbClr val="000000"/>
                </a:solidFill>
                <a:effectLst/>
                <a:ea typeface="Times New Roman" panose="02020603050405020304" pitchFamily="18" charset="0"/>
                <a:cs typeface="Times New Roman" panose="02020603050405020304" pitchFamily="18" charset="0"/>
              </a:rPr>
              <a:t> </a:t>
            </a:r>
            <a:r>
              <a:rPr lang="en-US" sz="1600" b="1" dirty="0">
                <a:solidFill>
                  <a:srgbClr val="000000"/>
                </a:solidFill>
                <a:effectLst/>
                <a:ea typeface="Times New Roman" panose="02020603050405020304" pitchFamily="18" charset="0"/>
                <a:cs typeface="Times New Roman" panose="02020603050405020304" pitchFamily="18" charset="0"/>
              </a:rPr>
              <a:t>m x </a:t>
            </a:r>
            <a:r>
              <a:rPr lang="el-GR" sz="1600" b="1" dirty="0">
                <a:effectLst/>
                <a:ea typeface="Times New Roman" panose="02020603050405020304" pitchFamily="18" charset="0"/>
                <a:cs typeface="Times New Roman" panose="02020603050405020304" pitchFamily="18" charset="0"/>
              </a:rPr>
              <a:t>3.5</a:t>
            </a:r>
            <a:r>
              <a:rPr lang="el-GR" sz="1600" b="1" i="1" dirty="0">
                <a:effectLst/>
                <a:ea typeface="Times New Roman" panose="02020603050405020304" pitchFamily="18" charset="0"/>
                <a:cs typeface="Times New Roman" panose="02020603050405020304" pitchFamily="18" charset="0"/>
              </a:rPr>
              <a:t> </a:t>
            </a:r>
            <a:r>
              <a:rPr lang="en-US" sz="1600" b="1" dirty="0">
                <a:solidFill>
                  <a:srgbClr val="000000"/>
                </a:solidFill>
                <a:effectLst/>
                <a:ea typeface="Times New Roman" panose="02020603050405020304" pitchFamily="18" charset="0"/>
                <a:cs typeface="Times New Roman" panose="02020603050405020304" pitchFamily="18" charset="0"/>
              </a:rPr>
              <a:t>m</a:t>
            </a:r>
            <a:endParaRPr lang="el-GR" sz="1600" b="1" dirty="0"/>
          </a:p>
        </p:txBody>
      </p:sp>
      <p:sp>
        <p:nvSpPr>
          <p:cNvPr id="11" name="TextBox 10">
            <a:extLst>
              <a:ext uri="{FF2B5EF4-FFF2-40B4-BE49-F238E27FC236}">
                <a16:creationId xmlns:a16="http://schemas.microsoft.com/office/drawing/2014/main" id="{1B106699-5DBC-A4C9-238B-12416CB5D98E}"/>
              </a:ext>
            </a:extLst>
          </p:cNvPr>
          <p:cNvSpPr txBox="1"/>
          <p:nvPr/>
        </p:nvSpPr>
        <p:spPr>
          <a:xfrm>
            <a:off x="4263087" y="3238547"/>
            <a:ext cx="1396314" cy="584775"/>
          </a:xfrm>
          <a:prstGeom prst="rect">
            <a:avLst/>
          </a:prstGeom>
          <a:noFill/>
        </p:spPr>
        <p:txBody>
          <a:bodyPr wrap="square" rtlCol="0">
            <a:spAutoFit/>
          </a:bodyPr>
          <a:lstStyle/>
          <a:p>
            <a:pPr algn="ctr"/>
            <a:r>
              <a:rPr lang="el-GR" sz="1600" b="1" dirty="0"/>
              <a:t>Επιφάνεια 100 </a:t>
            </a:r>
            <a:r>
              <a:rPr lang="en-US" sz="1600" b="1" dirty="0">
                <a:effectLst/>
                <a:ea typeface="Calibri" panose="020F0502020204030204" pitchFamily="34" charset="0"/>
                <a:cs typeface="Times New Roman" panose="02020603050405020304" pitchFamily="18" charset="0"/>
              </a:rPr>
              <a:t>m</a:t>
            </a:r>
            <a:r>
              <a:rPr lang="el-GR" sz="1600" b="1" baseline="30000" dirty="0">
                <a:effectLst/>
                <a:ea typeface="Calibri" panose="020F0502020204030204" pitchFamily="34" charset="0"/>
                <a:cs typeface="Times New Roman" panose="02020603050405020304" pitchFamily="18" charset="0"/>
              </a:rPr>
              <a:t>2</a:t>
            </a:r>
            <a:endParaRPr lang="el-GR" sz="1600" b="1" dirty="0"/>
          </a:p>
        </p:txBody>
      </p:sp>
      <p:sp>
        <p:nvSpPr>
          <p:cNvPr id="12" name="TextBox 11">
            <a:extLst>
              <a:ext uri="{FF2B5EF4-FFF2-40B4-BE49-F238E27FC236}">
                <a16:creationId xmlns:a16="http://schemas.microsoft.com/office/drawing/2014/main" id="{7D8BED7B-F4BF-0C3F-B667-74ACE3961199}"/>
              </a:ext>
            </a:extLst>
          </p:cNvPr>
          <p:cNvSpPr txBox="1"/>
          <p:nvPr/>
        </p:nvSpPr>
        <p:spPr>
          <a:xfrm>
            <a:off x="1474569" y="5172842"/>
            <a:ext cx="6830859" cy="584775"/>
          </a:xfrm>
          <a:prstGeom prst="rect">
            <a:avLst/>
          </a:prstGeom>
          <a:noFill/>
        </p:spPr>
        <p:txBody>
          <a:bodyPr wrap="square" rtlCol="0">
            <a:spAutoFit/>
          </a:bodyPr>
          <a:lstStyle/>
          <a:p>
            <a:pPr marL="285750" indent="-285750" algn="ctr">
              <a:buFont typeface="Arial" panose="020B0604020202020204" pitchFamily="34" charset="0"/>
              <a:buChar char="•"/>
            </a:pPr>
            <a:r>
              <a:rPr lang="el-GR" sz="1400" dirty="0"/>
              <a:t>Πάχους 0.390 </a:t>
            </a:r>
            <a:r>
              <a:rPr lang="en-US" sz="1400" dirty="0"/>
              <a:t>m</a:t>
            </a:r>
          </a:p>
          <a:p>
            <a:pPr marL="285750" indent="-285750">
              <a:buFont typeface="Arial" panose="020B0604020202020204" pitchFamily="34" charset="0"/>
              <a:buChar char="•"/>
            </a:pPr>
            <a:endParaRPr lang="el-GR" dirty="0"/>
          </a:p>
        </p:txBody>
      </p:sp>
      <p:sp>
        <p:nvSpPr>
          <p:cNvPr id="8" name="TextBox 7">
            <a:extLst>
              <a:ext uri="{FF2B5EF4-FFF2-40B4-BE49-F238E27FC236}">
                <a16:creationId xmlns:a16="http://schemas.microsoft.com/office/drawing/2014/main" id="{7CFB4594-CD69-CDC8-2805-5DE127B9F9D7}"/>
              </a:ext>
            </a:extLst>
          </p:cNvPr>
          <p:cNvSpPr txBox="1"/>
          <p:nvPr/>
        </p:nvSpPr>
        <p:spPr>
          <a:xfrm>
            <a:off x="483066" y="2513980"/>
            <a:ext cx="1117394" cy="369332"/>
          </a:xfrm>
          <a:prstGeom prst="rect">
            <a:avLst/>
          </a:prstGeom>
          <a:noFill/>
        </p:spPr>
        <p:txBody>
          <a:bodyPr wrap="square" rtlCol="0">
            <a:spAutoFit/>
          </a:bodyPr>
          <a:lstStyle/>
          <a:p>
            <a:r>
              <a:rPr lang="el-GR" sz="1600" b="1" dirty="0"/>
              <a:t>Άτομα</a:t>
            </a:r>
            <a:r>
              <a:rPr lang="el-GR" b="1" dirty="0"/>
              <a:t> 5</a:t>
            </a:r>
          </a:p>
        </p:txBody>
      </p:sp>
      <p:sp>
        <p:nvSpPr>
          <p:cNvPr id="13" name="TextBox 12">
            <a:extLst>
              <a:ext uri="{FF2B5EF4-FFF2-40B4-BE49-F238E27FC236}">
                <a16:creationId xmlns:a16="http://schemas.microsoft.com/office/drawing/2014/main" id="{81934D95-9539-210D-FC82-414ED4A21564}"/>
              </a:ext>
            </a:extLst>
          </p:cNvPr>
          <p:cNvSpPr txBox="1"/>
          <p:nvPr/>
        </p:nvSpPr>
        <p:spPr>
          <a:xfrm>
            <a:off x="141327" y="4476452"/>
            <a:ext cx="6433868" cy="1354217"/>
          </a:xfrm>
          <a:prstGeom prst="rect">
            <a:avLst/>
          </a:prstGeom>
          <a:noFill/>
        </p:spPr>
        <p:txBody>
          <a:bodyPr wrap="square" rtlCol="0">
            <a:spAutoFit/>
          </a:bodyPr>
          <a:lstStyle/>
          <a:p>
            <a:r>
              <a:rPr lang="el-GR" sz="1600" u="sng" dirty="0"/>
              <a:t>Σύστημα άμεσου ηλιακού κέρδους:</a:t>
            </a:r>
          </a:p>
          <a:p>
            <a:pPr marL="285750" indent="-285750">
              <a:buFont typeface="Wingdings" panose="05000000000000000000" pitchFamily="2" charset="2"/>
              <a:buChar char="q"/>
            </a:pPr>
            <a:r>
              <a:rPr lang="el-GR" sz="1600" dirty="0"/>
              <a:t>Μεγαλύτερες γυάλινες επιφάνειες στον </a:t>
            </a:r>
            <a:r>
              <a:rPr lang="el-GR" sz="1600" dirty="0">
                <a:effectLst>
                  <a:outerShdw blurRad="38100" dist="38100" dir="2700000" algn="tl">
                    <a:srgbClr val="000000">
                      <a:alpha val="43137"/>
                    </a:srgbClr>
                  </a:outerShdw>
                </a:effectLst>
              </a:rPr>
              <a:t>νότο</a:t>
            </a:r>
          </a:p>
          <a:p>
            <a:pPr marL="285750" indent="-285750">
              <a:buFont typeface="Wingdings" panose="05000000000000000000" pitchFamily="2" charset="2"/>
              <a:buChar char="q"/>
            </a:pPr>
            <a:r>
              <a:rPr lang="el-GR" sz="1600" dirty="0"/>
              <a:t>Υψηλή </a:t>
            </a:r>
            <a:r>
              <a:rPr lang="el-GR" sz="1600" dirty="0">
                <a:effectLst>
                  <a:outerShdw blurRad="38100" dist="38100" dir="2700000" algn="tl">
                    <a:srgbClr val="000000">
                      <a:alpha val="43137"/>
                    </a:srgbClr>
                  </a:outerShdw>
                </a:effectLst>
              </a:rPr>
              <a:t>θερμική μάζα </a:t>
            </a:r>
            <a:endParaRPr lang="en-US" sz="1600" dirty="0">
              <a:effectLst>
                <a:outerShdw blurRad="38100" dist="38100" dir="2700000" algn="tl">
                  <a:srgbClr val="000000">
                    <a:alpha val="43137"/>
                  </a:srgbClr>
                </a:outerShdw>
              </a:effectLst>
            </a:endParaRPr>
          </a:p>
          <a:p>
            <a:pPr marL="285750" indent="-285750">
              <a:buFont typeface="Wingdings" panose="05000000000000000000" pitchFamily="2" charset="2"/>
              <a:buChar char="q"/>
            </a:pPr>
            <a:r>
              <a:rPr lang="el-GR" sz="1600" dirty="0"/>
              <a:t>Θερμική προστασία με </a:t>
            </a:r>
            <a:r>
              <a:rPr lang="el-GR" sz="1600" dirty="0">
                <a:effectLst>
                  <a:outerShdw blurRad="38100" dist="38100" dir="2700000" algn="tl">
                    <a:srgbClr val="000000">
                      <a:alpha val="43137"/>
                    </a:srgbClr>
                  </a:outerShdw>
                </a:effectLst>
              </a:rPr>
              <a:t>μόνωση</a:t>
            </a:r>
          </a:p>
          <a:p>
            <a:endParaRPr lang="el-GR" dirty="0"/>
          </a:p>
        </p:txBody>
      </p:sp>
      <p:sp>
        <p:nvSpPr>
          <p:cNvPr id="15" name="TextBox 14">
            <a:extLst>
              <a:ext uri="{FF2B5EF4-FFF2-40B4-BE49-F238E27FC236}">
                <a16:creationId xmlns:a16="http://schemas.microsoft.com/office/drawing/2014/main" id="{B393E6BE-9BD9-E017-B91A-A7C99CEC0AE0}"/>
              </a:ext>
            </a:extLst>
          </p:cNvPr>
          <p:cNvSpPr txBox="1"/>
          <p:nvPr/>
        </p:nvSpPr>
        <p:spPr>
          <a:xfrm>
            <a:off x="141327" y="4091740"/>
            <a:ext cx="3225230"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Σχήμα 5</a:t>
            </a:r>
            <a:r>
              <a:rPr lang="el-G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Τρισδιάστατο μοντέλο κτηρίου</a:t>
            </a:r>
            <a:endParaRPr lang="el-GR" sz="1400" dirty="0"/>
          </a:p>
        </p:txBody>
      </p:sp>
      <p:sp>
        <p:nvSpPr>
          <p:cNvPr id="17" name="TextBox 16">
            <a:extLst>
              <a:ext uri="{FF2B5EF4-FFF2-40B4-BE49-F238E27FC236}">
                <a16:creationId xmlns:a16="http://schemas.microsoft.com/office/drawing/2014/main" id="{F51895F3-A229-BFFE-07DE-17D0C864A52D}"/>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10</a:t>
            </a:r>
          </a:p>
        </p:txBody>
      </p:sp>
      <p:sp>
        <p:nvSpPr>
          <p:cNvPr id="19" name="TextBox 18">
            <a:extLst>
              <a:ext uri="{FF2B5EF4-FFF2-40B4-BE49-F238E27FC236}">
                <a16:creationId xmlns:a16="http://schemas.microsoft.com/office/drawing/2014/main" id="{55B9CBA0-C321-D1E2-1315-EE75B9569B35}"/>
              </a:ext>
            </a:extLst>
          </p:cNvPr>
          <p:cNvSpPr txBox="1"/>
          <p:nvPr/>
        </p:nvSpPr>
        <p:spPr>
          <a:xfrm>
            <a:off x="6028552" y="1129962"/>
            <a:ext cx="6249729" cy="2657138"/>
          </a:xfrm>
          <a:prstGeom prst="rect">
            <a:avLst/>
          </a:prstGeom>
          <a:noFill/>
        </p:spPr>
        <p:txBody>
          <a:bodyPr wrap="square" rtlCol="0">
            <a:spAutoFit/>
          </a:bodyPr>
          <a:lstStyle/>
          <a:p>
            <a:pPr marL="285750" indent="-285750">
              <a:buFont typeface="Wingdings" panose="05000000000000000000" pitchFamily="2" charset="2"/>
              <a:buChar char="§"/>
            </a:pPr>
            <a:r>
              <a:rPr lang="el-GR" sz="16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Ιδιότητες </a:t>
            </a:r>
            <a:r>
              <a:rPr lang="el-GR" sz="1600" dirty="0">
                <a:effectLst/>
                <a:ea typeface="Calibri" panose="020F0502020204030204" pitchFamily="34" charset="0"/>
                <a:cs typeface="Times New Roman" panose="02020603050405020304" pitchFamily="18" charset="0"/>
              </a:rPr>
              <a:t>των υλικών </a:t>
            </a:r>
            <a:r>
              <a:rPr lang="el-GR" sz="1600" dirty="0">
                <a:effectLst/>
                <a:ea typeface="Calibri" panose="020F0502020204030204" pitchFamily="34" charset="0"/>
                <a:cs typeface="Times New Roman" panose="02020603050405020304" pitchFamily="18" charset="0"/>
                <a:sym typeface="Wingdings" panose="05000000000000000000" pitchFamily="2" charset="2"/>
              </a:rPr>
              <a:t> από πίνακα 5β </a:t>
            </a:r>
            <a:r>
              <a:rPr lang="el-GR" sz="16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ΤΟΤΕΕ</a:t>
            </a:r>
            <a:r>
              <a:rPr lang="en-US" sz="16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el-GR" sz="1600" dirty="0">
                <a:solidFill>
                  <a:schemeClr val="tx2"/>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[8]</a:t>
            </a:r>
          </a:p>
          <a:p>
            <a:endParaRPr lang="el-GR" sz="16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el-GR" sz="1600" dirty="0">
                <a:cs typeface="Times New Roman" panose="02020603050405020304" pitchFamily="18" charset="0"/>
              </a:rPr>
              <a:t>Για την </a:t>
            </a:r>
            <a:r>
              <a:rPr lang="el-GR" sz="1600" dirty="0">
                <a:effectLst>
                  <a:outerShdw blurRad="38100" dist="38100" dir="2700000" algn="tl">
                    <a:srgbClr val="000000">
                      <a:alpha val="43137"/>
                    </a:srgbClr>
                  </a:outerShdw>
                </a:effectLst>
                <a:cs typeface="Times New Roman" panose="02020603050405020304" pitchFamily="18" charset="0"/>
              </a:rPr>
              <a:t>μόνωση</a:t>
            </a:r>
            <a:r>
              <a:rPr lang="el-GR" sz="1600" dirty="0">
                <a:cs typeface="Times New Roman" panose="02020603050405020304" pitchFamily="18" charset="0"/>
              </a:rPr>
              <a:t>: αφρώδης </a:t>
            </a:r>
            <a:r>
              <a:rPr lang="el-GR" sz="1600" dirty="0" err="1">
                <a:cs typeface="Times New Roman" panose="02020603050405020304" pitchFamily="18" charset="0"/>
              </a:rPr>
              <a:t>εξηλασμένη</a:t>
            </a:r>
            <a:r>
              <a:rPr lang="el-GR" sz="1600" dirty="0">
                <a:cs typeface="Times New Roman" panose="02020603050405020304" pitchFamily="18" charset="0"/>
              </a:rPr>
              <a:t> πολυστερίνη με άνθρακα σε πλάκες θερμική αγωγιμότητα </a:t>
            </a:r>
            <a:r>
              <a:rPr lang="el-GR" sz="1600" b="1" dirty="0">
                <a:cs typeface="Times New Roman" panose="02020603050405020304" pitchFamily="18" charset="0"/>
              </a:rPr>
              <a:t>0.108 </a:t>
            </a:r>
            <a:r>
              <a:rPr lang="en-US" sz="1600" b="1" dirty="0">
                <a:cs typeface="Times New Roman" panose="02020603050405020304" pitchFamily="18" charset="0"/>
              </a:rPr>
              <a:t>kJ/</a:t>
            </a:r>
            <a:r>
              <a:rPr lang="el-GR" sz="1600" b="1" dirty="0">
                <a:cs typeface="Times New Roman" panose="02020603050405020304" pitchFamily="18" charset="0"/>
              </a:rPr>
              <a:t>(</a:t>
            </a:r>
            <a:r>
              <a:rPr lang="en-US" sz="1600" b="1" dirty="0" err="1">
                <a:cs typeface="Times New Roman" panose="02020603050405020304" pitchFamily="18" charset="0"/>
              </a:rPr>
              <a:t>h∙m</a:t>
            </a:r>
            <a:r>
              <a:rPr lang="en-US" sz="1600" b="1" dirty="0">
                <a:cs typeface="Times New Roman" panose="02020603050405020304" pitchFamily="18" charset="0"/>
              </a:rPr>
              <a:t>∙</a:t>
            </a:r>
            <a:r>
              <a:rPr lang="el-GR" sz="1600" b="1" dirty="0">
                <a:cs typeface="Times New Roman" panose="02020603050405020304" pitchFamily="18" charset="0"/>
              </a:rPr>
              <a:t>Κ)</a:t>
            </a:r>
            <a:r>
              <a:rPr lang="el-GR" sz="1600" dirty="0">
                <a:cs typeface="Times New Roman" panose="02020603050405020304" pitchFamily="18" charset="0"/>
              </a:rPr>
              <a:t>,</a:t>
            </a:r>
            <a:r>
              <a:rPr lang="el-GR" sz="1600" dirty="0">
                <a:effectLst>
                  <a:outerShdw blurRad="38100" dist="38100" dir="2700000" algn="tl">
                    <a:srgbClr val="000000">
                      <a:alpha val="43137"/>
                    </a:srgbClr>
                  </a:outerShdw>
                </a:effectLst>
                <a:cs typeface="Times New Roman" panose="02020603050405020304" pitchFamily="18" charset="0"/>
              </a:rPr>
              <a:t> </a:t>
            </a:r>
            <a:r>
              <a:rPr lang="el-GR" sz="1600" dirty="0">
                <a:cs typeface="Times New Roman" panose="02020603050405020304" pitchFamily="18" charset="0"/>
              </a:rPr>
              <a:t>θερμοχωρητικότητα </a:t>
            </a:r>
            <a:r>
              <a:rPr lang="el-GR" sz="1600" b="1" dirty="0">
                <a:cs typeface="Times New Roman" panose="02020603050405020304" pitchFamily="18" charset="0"/>
              </a:rPr>
              <a:t>1.451 </a:t>
            </a:r>
            <a:r>
              <a:rPr lang="en-US" sz="1600" b="1" dirty="0">
                <a:cs typeface="Times New Roman" panose="02020603050405020304" pitchFamily="18" charset="0"/>
              </a:rPr>
              <a:t>kJ/kg </a:t>
            </a:r>
            <a:r>
              <a:rPr lang="el-GR" sz="1600" dirty="0">
                <a:cs typeface="Times New Roman" panose="02020603050405020304" pitchFamily="18" charset="0"/>
              </a:rPr>
              <a:t>και πυκνότητα </a:t>
            </a:r>
            <a:r>
              <a:rPr lang="el-GR" sz="1600" b="1" dirty="0">
                <a:cs typeface="Times New Roman" panose="02020603050405020304" pitchFamily="18" charset="0"/>
              </a:rPr>
              <a:t>30 </a:t>
            </a:r>
            <a:r>
              <a:rPr lang="en-US" sz="1600" b="1" dirty="0">
                <a:cs typeface="Times New Roman" panose="02020603050405020304" pitchFamily="18" charset="0"/>
              </a:rPr>
              <a:t>kg/</a:t>
            </a:r>
            <a:r>
              <a:rPr lang="en-US" sz="1600" b="1" dirty="0">
                <a:effectLst/>
                <a:ea typeface="Calibri" panose="020F0502020204030204" pitchFamily="34" charset="0"/>
                <a:cs typeface="Times New Roman" panose="02020603050405020304" pitchFamily="18" charset="0"/>
              </a:rPr>
              <a:t>m</a:t>
            </a:r>
            <a:r>
              <a:rPr lang="en-US" sz="1600" b="1" baseline="30000" dirty="0">
                <a:effectLst/>
                <a:ea typeface="Calibri" panose="020F0502020204030204" pitchFamily="34" charset="0"/>
                <a:cs typeface="Times New Roman" panose="02020603050405020304" pitchFamily="18" charset="0"/>
              </a:rPr>
              <a:t>3</a:t>
            </a:r>
            <a:endParaRPr lang="el-GR" sz="1600" b="1" baseline="30000" dirty="0">
              <a:effectLst/>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endParaRPr lang="el-GR" sz="1600" b="1" baseline="30000" dirty="0">
              <a:effectLst/>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el-GR" sz="1600" dirty="0">
                <a:cs typeface="Times New Roman" panose="02020603050405020304" pitchFamily="18" charset="0"/>
              </a:rPr>
              <a:t>Ο</a:t>
            </a:r>
            <a:r>
              <a:rPr lang="el-GR" sz="1600" dirty="0">
                <a:effectLst>
                  <a:outerShdw blurRad="38100" dist="38100" dir="2700000" algn="tl">
                    <a:srgbClr val="000000">
                      <a:alpha val="43137"/>
                    </a:srgbClr>
                  </a:outerShdw>
                </a:effectLst>
                <a:cs typeface="Times New Roman" panose="02020603050405020304" pitchFamily="18" charset="0"/>
              </a:rPr>
              <a:t>ροφή</a:t>
            </a:r>
            <a:r>
              <a:rPr lang="el-GR" sz="1600" dirty="0">
                <a:cs typeface="Times New Roman" panose="02020603050405020304" pitchFamily="18" charset="0"/>
              </a:rPr>
              <a:t> και </a:t>
            </a:r>
            <a:r>
              <a:rPr lang="el-GR" sz="1600" dirty="0">
                <a:effectLst>
                  <a:outerShdw blurRad="38100" dist="38100" dir="2700000" algn="tl">
                    <a:srgbClr val="000000">
                      <a:alpha val="43137"/>
                    </a:srgbClr>
                  </a:outerShdw>
                </a:effectLst>
                <a:cs typeface="Times New Roman" panose="02020603050405020304" pitchFamily="18" charset="0"/>
              </a:rPr>
              <a:t>εξωτερικοί τοίχοι </a:t>
            </a:r>
            <a:r>
              <a:rPr lang="el-GR" sz="1600" dirty="0">
                <a:effectLst>
                  <a:outerShdw blurRad="38100" dist="38100" dir="2700000" algn="tl">
                    <a:srgbClr val="000000">
                      <a:alpha val="43137"/>
                    </a:srgbClr>
                  </a:outerShdw>
                </a:effectLst>
                <a:cs typeface="Times New Roman" panose="02020603050405020304" pitchFamily="18" charset="0"/>
                <a:sym typeface="Wingdings" panose="05000000000000000000" pitchFamily="2" charset="2"/>
              </a:rPr>
              <a:t></a:t>
            </a:r>
            <a:r>
              <a:rPr lang="el-GR" sz="1600" dirty="0">
                <a:cs typeface="Times New Roman" panose="02020603050405020304" pitchFamily="18" charset="0"/>
              </a:rPr>
              <a:t> ανοιχτόχρωμα επιχρίσματα </a:t>
            </a:r>
            <a:r>
              <a:rPr lang="el-GR" sz="1600" dirty="0">
                <a:cs typeface="Times New Roman" panose="02020603050405020304" pitchFamily="18" charset="0"/>
                <a:sym typeface="Wingdings" panose="05000000000000000000" pitchFamily="2" charset="2"/>
              </a:rPr>
              <a:t> συντελεστής απορροφητικότητας </a:t>
            </a:r>
            <a:r>
              <a:rPr lang="el-GR" sz="1600" b="1" dirty="0">
                <a:cs typeface="Times New Roman" panose="02020603050405020304" pitchFamily="18" charset="0"/>
                <a:sym typeface="Wingdings" panose="05000000000000000000" pitchFamily="2" charset="2"/>
              </a:rPr>
              <a:t>0.4 </a:t>
            </a:r>
            <a:r>
              <a:rPr lang="el-GR" sz="1600" dirty="0">
                <a:cs typeface="Times New Roman" panose="02020603050405020304" pitchFamily="18" charset="0"/>
                <a:sym typeface="Wingdings" panose="05000000000000000000" pitchFamily="2" charset="2"/>
              </a:rPr>
              <a:t>και συντελεστής εκπομπής </a:t>
            </a:r>
            <a:r>
              <a:rPr lang="el-GR" sz="1600" b="1" dirty="0">
                <a:cs typeface="Times New Roman" panose="02020603050405020304" pitchFamily="18" charset="0"/>
                <a:sym typeface="Wingdings" panose="05000000000000000000" pitchFamily="2" charset="2"/>
              </a:rPr>
              <a:t>0.9</a:t>
            </a:r>
          </a:p>
          <a:p>
            <a:pPr marL="285750" indent="-285750">
              <a:buFont typeface="Wingdings" panose="05000000000000000000" pitchFamily="2" charset="2"/>
              <a:buChar char="§"/>
            </a:pPr>
            <a:endParaRPr lang="en-US" sz="1600" b="1" dirty="0">
              <a:cs typeface="Times New Roman" panose="02020603050405020304" pitchFamily="18" charset="0"/>
              <a:sym typeface="Wingdings" panose="05000000000000000000" pitchFamily="2" charset="2"/>
            </a:endParaRPr>
          </a:p>
          <a:p>
            <a:pPr marL="285750" indent="-285750">
              <a:buFont typeface="Wingdings" panose="05000000000000000000" pitchFamily="2" charset="2"/>
              <a:buChar char="§"/>
            </a:pPr>
            <a:endParaRPr lang="el-GR" sz="1400" dirty="0">
              <a:cs typeface="Times New Roman" panose="02020603050405020304" pitchFamily="18" charset="0"/>
            </a:endParaRPr>
          </a:p>
          <a:p>
            <a:pPr marL="285750" indent="-285750">
              <a:buFont typeface="Wingdings" panose="05000000000000000000" pitchFamily="2" charset="2"/>
              <a:buChar char="q"/>
            </a:pPr>
            <a:endParaRPr lang="el-GR" sz="1400" dirty="0"/>
          </a:p>
        </p:txBody>
      </p:sp>
      <p:sp>
        <p:nvSpPr>
          <p:cNvPr id="10" name="TextBox 9">
            <a:extLst>
              <a:ext uri="{FF2B5EF4-FFF2-40B4-BE49-F238E27FC236}">
                <a16:creationId xmlns:a16="http://schemas.microsoft.com/office/drawing/2014/main" id="{883F7FED-BE14-B365-B02C-099755D1FCC0}"/>
              </a:ext>
            </a:extLst>
          </p:cNvPr>
          <p:cNvSpPr txBox="1"/>
          <p:nvPr/>
        </p:nvSpPr>
        <p:spPr>
          <a:xfrm>
            <a:off x="5840569" y="3463404"/>
            <a:ext cx="5310032" cy="307777"/>
          </a:xfrm>
          <a:prstGeom prst="rect">
            <a:avLst/>
          </a:prstGeom>
          <a:solidFill>
            <a:schemeClr val="bg1"/>
          </a:solidFill>
          <a:ln>
            <a:solidFill>
              <a:schemeClr val="tx1"/>
            </a:solidFill>
          </a:ln>
        </p:spPr>
        <p:txBody>
          <a:bodyPr wrap="square" rtlCol="0">
            <a:spAutoFit/>
          </a:bodyPr>
          <a:lstStyle/>
          <a:p>
            <a:pPr algn="ctr"/>
            <a:r>
              <a:rPr lang="el-GR" sz="1400" b="1" dirty="0"/>
              <a:t>Πίνακας 2</a:t>
            </a:r>
            <a:r>
              <a:rPr lang="el-GR" sz="1400" dirty="0"/>
              <a:t>: Έλεγχος θερμοπερατότητας για θερμική επάρκεια </a:t>
            </a:r>
            <a:r>
              <a:rPr lang="el-GR" sz="1400" dirty="0">
                <a:solidFill>
                  <a:schemeClr val="tx2"/>
                </a:solidFill>
              </a:rPr>
              <a:t>[9]</a:t>
            </a:r>
            <a:r>
              <a:rPr lang="el-GR" sz="1400" dirty="0"/>
              <a:t> </a:t>
            </a:r>
          </a:p>
        </p:txBody>
      </p:sp>
    </p:spTree>
    <p:extLst>
      <p:ext uri="{BB962C8B-B14F-4D97-AF65-F5344CB8AC3E}">
        <p14:creationId xmlns:p14="http://schemas.microsoft.com/office/powerpoint/2010/main" val="844231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3895D08-8CA8-1A37-8542-D38E572B2453}"/>
              </a:ext>
            </a:extLst>
          </p:cNvPr>
          <p:cNvSpPr>
            <a:spLocks noGrp="1"/>
          </p:cNvSpPr>
          <p:nvPr>
            <p:ph type="title"/>
          </p:nvPr>
        </p:nvSpPr>
        <p:spPr>
          <a:xfrm>
            <a:off x="592240" y="74588"/>
            <a:ext cx="10364451" cy="603190"/>
          </a:xfrm>
        </p:spPr>
        <p:txBody>
          <a:bodyPr/>
          <a:lstStyle/>
          <a:p>
            <a:r>
              <a:rPr lang="el-GR" b="1" dirty="0" err="1">
                <a:effectLst>
                  <a:outerShdw blurRad="38100" dist="38100" dir="2700000" algn="tl">
                    <a:srgbClr val="000000">
                      <a:alpha val="43137"/>
                    </a:srgbClr>
                  </a:outerShdw>
                </a:effectLst>
              </a:rPr>
              <a:t>Χαρακτηρ</a:t>
            </a:r>
            <a:r>
              <a:rPr lang="en-US" b="1" dirty="0" err="1">
                <a:effectLst>
                  <a:outerShdw blurRad="38100" dist="38100" dir="2700000" algn="tl">
                    <a:srgbClr val="000000">
                      <a:alpha val="43137"/>
                    </a:srgbClr>
                  </a:outerShdw>
                </a:effectLst>
              </a:rPr>
              <a:t>i</a:t>
            </a:r>
            <a:r>
              <a:rPr lang="el-GR" b="1" dirty="0" err="1">
                <a:effectLst>
                  <a:outerShdw blurRad="38100" dist="38100" dir="2700000" algn="tl">
                    <a:srgbClr val="000000">
                      <a:alpha val="43137"/>
                    </a:srgbClr>
                  </a:outerShdw>
                </a:effectLst>
              </a:rPr>
              <a:t>στ</a:t>
            </a:r>
            <a:r>
              <a:rPr lang="en-US" b="1" dirty="0">
                <a:effectLst>
                  <a:outerShdw blurRad="38100" dist="38100" dir="2700000" algn="tl">
                    <a:srgbClr val="000000">
                      <a:alpha val="43137"/>
                    </a:srgbClr>
                  </a:outerShdw>
                </a:effectLst>
              </a:rPr>
              <a:t>i</a:t>
            </a:r>
            <a:r>
              <a:rPr lang="el-GR" b="1" dirty="0" err="1">
                <a:effectLst>
                  <a:outerShdw blurRad="38100" dist="38100" dir="2700000" algn="tl">
                    <a:srgbClr val="000000">
                      <a:alpha val="43137"/>
                    </a:srgbClr>
                  </a:outerShdw>
                </a:effectLst>
              </a:rPr>
              <a:t>κΑ</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κτηριου</a:t>
            </a:r>
            <a:endParaRPr lang="el-GR" b="1" dirty="0">
              <a:effectLst>
                <a:outerShdw blurRad="38100" dist="38100" dir="2700000" algn="tl">
                  <a:srgbClr val="000000">
                    <a:alpha val="43137"/>
                  </a:srgbClr>
                </a:outerShdw>
              </a:effectLst>
            </a:endParaRPr>
          </a:p>
        </p:txBody>
      </p:sp>
      <p:pic>
        <p:nvPicPr>
          <p:cNvPr id="4" name="Εικόνα 3">
            <a:extLst>
              <a:ext uri="{FF2B5EF4-FFF2-40B4-BE49-F238E27FC236}">
                <a16:creationId xmlns:a16="http://schemas.microsoft.com/office/drawing/2014/main" id="{56510972-C69D-BF4A-63C0-14BE4D762ECD}"/>
              </a:ext>
            </a:extLst>
          </p:cNvPr>
          <p:cNvPicPr>
            <a:picLocks noChangeAspect="1"/>
          </p:cNvPicPr>
          <p:nvPr/>
        </p:nvPicPr>
        <p:blipFill>
          <a:blip r:embed="rId2"/>
          <a:srcRect l="207" t="11800" r="20848" b="74435"/>
          <a:stretch/>
        </p:blipFill>
        <p:spPr>
          <a:xfrm>
            <a:off x="588758" y="909099"/>
            <a:ext cx="5944484" cy="899186"/>
          </a:xfrm>
          <a:prstGeom prst="rect">
            <a:avLst/>
          </a:prstGeom>
          <a:ln>
            <a:solidFill>
              <a:schemeClr val="tx1"/>
            </a:solidFill>
          </a:ln>
        </p:spPr>
      </p:pic>
      <p:sp>
        <p:nvSpPr>
          <p:cNvPr id="5" name="TextBox 4">
            <a:extLst>
              <a:ext uri="{FF2B5EF4-FFF2-40B4-BE49-F238E27FC236}">
                <a16:creationId xmlns:a16="http://schemas.microsoft.com/office/drawing/2014/main" id="{BBB1A57B-9837-6757-0FB4-A1C591EC177B}"/>
              </a:ext>
            </a:extLst>
          </p:cNvPr>
          <p:cNvSpPr txBox="1"/>
          <p:nvPr/>
        </p:nvSpPr>
        <p:spPr>
          <a:xfrm>
            <a:off x="245992" y="4916799"/>
            <a:ext cx="10861589" cy="1969770"/>
          </a:xfrm>
          <a:prstGeom prst="rect">
            <a:avLst/>
          </a:prstGeom>
          <a:noFill/>
        </p:spPr>
        <p:txBody>
          <a:bodyPr wrap="square" rtlCol="0">
            <a:spAutoFit/>
          </a:bodyPr>
          <a:lstStyle/>
          <a:p>
            <a:pPr marL="285750" indent="-285750">
              <a:buFont typeface="Wingdings" panose="05000000000000000000" pitchFamily="2" charset="2"/>
              <a:buChar char="§"/>
            </a:pPr>
            <a:r>
              <a:rPr lang="el-GR" b="1" dirty="0"/>
              <a:t>Εσωτερική σκίαση: </a:t>
            </a:r>
            <a:r>
              <a:rPr lang="el-GR" dirty="0"/>
              <a:t>κλείνει όταν </a:t>
            </a:r>
            <a:r>
              <a:rPr lang="en-US" dirty="0"/>
              <a:t>&gt; </a:t>
            </a:r>
            <a:r>
              <a:rPr lang="el-GR" b="1" dirty="0"/>
              <a:t>300 </a:t>
            </a:r>
            <a:r>
              <a:rPr lang="en-US" b="1" dirty="0"/>
              <a:t>W/</a:t>
            </a:r>
            <a:r>
              <a:rPr lang="en-US" b="1" dirty="0">
                <a:effectLst/>
                <a:ea typeface="Calibri" panose="020F0502020204030204" pitchFamily="34" charset="0"/>
                <a:cs typeface="Times New Roman" panose="02020603050405020304" pitchFamily="18" charset="0"/>
              </a:rPr>
              <a:t>m</a:t>
            </a:r>
            <a:r>
              <a:rPr lang="el-GR" b="1" baseline="30000" dirty="0">
                <a:effectLst/>
                <a:ea typeface="Calibri" panose="020F0502020204030204" pitchFamily="34" charset="0"/>
                <a:cs typeface="Times New Roman" panose="02020603050405020304" pitchFamily="18" charset="0"/>
              </a:rPr>
              <a:t>2</a:t>
            </a:r>
            <a:r>
              <a:rPr lang="en-US" baseline="30000" dirty="0">
                <a:effectLst/>
                <a:ea typeface="Calibri" panose="020F0502020204030204" pitchFamily="34" charset="0"/>
                <a:cs typeface="Times New Roman" panose="02020603050405020304" pitchFamily="18" charset="0"/>
              </a:rPr>
              <a:t> </a:t>
            </a:r>
            <a:r>
              <a:rPr lang="el-GR" dirty="0">
                <a:ea typeface="Calibri" panose="020F0502020204030204" pitchFamily="34" charset="0"/>
                <a:cs typeface="Times New Roman" panose="02020603050405020304" pitchFamily="18" charset="0"/>
              </a:rPr>
              <a:t>και ανοίγει</a:t>
            </a:r>
            <a:r>
              <a:rPr lang="en-US" dirty="0">
                <a:ea typeface="Calibri" panose="020F0502020204030204" pitchFamily="34" charset="0"/>
                <a:cs typeface="Times New Roman" panose="02020603050405020304" pitchFamily="18" charset="0"/>
              </a:rPr>
              <a:t> </a:t>
            </a:r>
            <a:r>
              <a:rPr lang="el-GR" dirty="0">
                <a:ea typeface="Calibri" panose="020F0502020204030204" pitchFamily="34" charset="0"/>
                <a:cs typeface="Times New Roman" panose="02020603050405020304" pitchFamily="18" charset="0"/>
              </a:rPr>
              <a:t>όταν </a:t>
            </a:r>
            <a:r>
              <a:rPr lang="en-US" dirty="0">
                <a:ea typeface="Calibri" panose="020F0502020204030204" pitchFamily="34" charset="0"/>
                <a:cs typeface="Times New Roman" panose="02020603050405020304" pitchFamily="18" charset="0"/>
              </a:rPr>
              <a:t>&lt; </a:t>
            </a:r>
            <a:r>
              <a:rPr lang="el-GR" b="1" dirty="0">
                <a:ea typeface="Calibri" panose="020F0502020204030204" pitchFamily="34" charset="0"/>
                <a:cs typeface="Times New Roman" panose="02020603050405020304" pitchFamily="18" charset="0"/>
              </a:rPr>
              <a:t>250 </a:t>
            </a:r>
            <a:r>
              <a:rPr lang="en-US" b="1" dirty="0">
                <a:ea typeface="Calibri" panose="020F0502020204030204" pitchFamily="34" charset="0"/>
                <a:cs typeface="Times New Roman" panose="02020603050405020304" pitchFamily="18" charset="0"/>
              </a:rPr>
              <a:t>W/</a:t>
            </a:r>
            <a:r>
              <a:rPr lang="en-US" b="1" dirty="0">
                <a:effectLst/>
                <a:ea typeface="Calibri" panose="020F0502020204030204" pitchFamily="34" charset="0"/>
                <a:cs typeface="Times New Roman" panose="02020603050405020304" pitchFamily="18" charset="0"/>
              </a:rPr>
              <a:t>m</a:t>
            </a:r>
            <a:r>
              <a:rPr lang="el-GR" b="1" baseline="30000" dirty="0">
                <a:effectLst/>
                <a:ea typeface="Calibri" panose="020F0502020204030204" pitchFamily="34" charset="0"/>
                <a:cs typeface="Times New Roman" panose="02020603050405020304" pitchFamily="18" charset="0"/>
              </a:rPr>
              <a:t>2</a:t>
            </a:r>
          </a:p>
          <a:p>
            <a:pPr marL="285750" indent="-285750">
              <a:buFont typeface="Wingdings" panose="05000000000000000000" pitchFamily="2" charset="2"/>
              <a:buChar char="§"/>
            </a:pPr>
            <a:endParaRPr lang="el-GR" sz="1600" b="1" baseline="30000" dirty="0">
              <a:ea typeface="Calibri" panose="020F0502020204030204" pitchFamily="34" charset="0"/>
              <a:cs typeface="Times New Roman" panose="02020603050405020304" pitchFamily="18" charset="0"/>
            </a:endParaRPr>
          </a:p>
          <a:p>
            <a:r>
              <a:rPr lang="el-GR" sz="1600" b="1" baseline="30000" dirty="0">
                <a:ea typeface="Calibri" panose="020F0502020204030204" pitchFamily="34" charset="0"/>
                <a:cs typeface="Times New Roman" panose="02020603050405020304" pitchFamily="18" charset="0"/>
              </a:rPr>
              <a:t> </a:t>
            </a:r>
          </a:p>
          <a:p>
            <a:endParaRPr lang="el-GR" sz="1600" b="1" baseline="30000" dirty="0">
              <a:effectLst/>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el-GR" b="1" dirty="0"/>
              <a:t>Αερισμός </a:t>
            </a:r>
            <a:r>
              <a:rPr lang="el-GR" dirty="0"/>
              <a:t>(</a:t>
            </a:r>
            <a:r>
              <a:rPr lang="en-US" dirty="0"/>
              <a:t>ventilation): </a:t>
            </a:r>
            <a:r>
              <a:rPr lang="el-GR" dirty="0"/>
              <a:t>πρότυπο </a:t>
            </a:r>
            <a:r>
              <a:rPr lang="en-US" dirty="0">
                <a:latin typeface="Calibri" panose="020F0502020204030204" pitchFamily="34" charset="0"/>
                <a:cs typeface="Times New Roman" panose="02020603050405020304" pitchFamily="18" charset="0"/>
              </a:rPr>
              <a:t>ASHRAE </a:t>
            </a:r>
            <a:r>
              <a:rPr lang="el-GR" sz="1800" dirty="0">
                <a:effectLst/>
                <a:latin typeface="Calibri" panose="020F0502020204030204" pitchFamily="34" charset="0"/>
                <a:ea typeface="Calibri" panose="020F0502020204030204" pitchFamily="34" charset="0"/>
                <a:cs typeface="Times New Roman" panose="02020603050405020304" pitchFamily="18" charset="0"/>
              </a:rPr>
              <a:t>62.1.2019</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V</a:t>
            </a:r>
            <a:r>
              <a:rPr lang="en-US" sz="1800" i="1" baseline="-25000"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bz</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l-GR"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R</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highlight>
                  <a:srgbClr val="FFFF66"/>
                </a:highlight>
                <a:latin typeface="Calibri" panose="020F0502020204030204" pitchFamily="34" charset="0"/>
                <a:ea typeface="Calibri" panose="020F0502020204030204" pitchFamily="34" charset="0"/>
              </a:rPr>
              <a:t>∙</a:t>
            </a:r>
            <a:r>
              <a:rPr lang="el-GR"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n-US" sz="1800" i="1"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a:t>
            </a:r>
            <a:r>
              <a:rPr lang="en-US" sz="1800" i="1" baseline="-25000"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z</a:t>
            </a:r>
            <a:r>
              <a:rPr lang="el-GR"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R</a:t>
            </a:r>
            <a:r>
              <a:rPr lang="el-GR"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α </a:t>
            </a:r>
            <a:r>
              <a:rPr lang="el-GR" sz="1800" dirty="0">
                <a:effectLst/>
                <a:highlight>
                  <a:srgbClr val="FFFF66"/>
                </a:highlight>
                <a:latin typeface="Calibri" panose="020F0502020204030204" pitchFamily="34" charset="0"/>
                <a:ea typeface="Calibri" panose="020F0502020204030204" pitchFamily="34" charset="0"/>
              </a:rPr>
              <a:t>∙</a:t>
            </a:r>
            <a:r>
              <a:rPr lang="el-GR"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Α</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z</a:t>
            </a:r>
          </a:p>
          <a:p>
            <a:endParaRPr lang="el-GR" dirty="0">
              <a:latin typeface="Calibri" panose="020F0502020204030204" pitchFamily="34" charset="0"/>
              <a:ea typeface="Calibri" panose="020F0502020204030204" pitchFamily="34" charset="0"/>
              <a:cs typeface="Times New Roman" panose="02020603050405020304" pitchFamily="18" charset="0"/>
            </a:endParaRP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6CCFD968-5056-A26F-B694-C21816962B6E}"/>
              </a:ext>
            </a:extLst>
          </p:cNvPr>
          <p:cNvSpPr txBox="1"/>
          <p:nvPr/>
        </p:nvSpPr>
        <p:spPr>
          <a:xfrm>
            <a:off x="4306835" y="6030285"/>
            <a:ext cx="3149380" cy="584775"/>
          </a:xfrm>
          <a:prstGeom prst="rect">
            <a:avLst/>
          </a:prstGeom>
          <a:noFill/>
        </p:spPr>
        <p:txBody>
          <a:bodyPr wrap="square" rtlCol="0">
            <a:spAutoFit/>
          </a:bodyPr>
          <a:lstStyle/>
          <a:p>
            <a:endParaRPr lang="el-GR"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el-GR" sz="1400" dirty="0">
                <a:latin typeface="Calibri" panose="020F0502020204030204" pitchFamily="34" charset="0"/>
                <a:ea typeface="Calibri" panose="020F0502020204030204" pitchFamily="34" charset="0"/>
                <a:cs typeface="Times New Roman" panose="02020603050405020304" pitchFamily="18" charset="0"/>
              </a:rPr>
              <a:t>Νωπός αέρας: </a:t>
            </a:r>
            <a:r>
              <a:rPr lang="el-GR" sz="1400" b="1" dirty="0">
                <a:effectLst/>
                <a:latin typeface="Calibri" panose="020F0502020204030204" pitchFamily="34" charset="0"/>
                <a:ea typeface="Calibri" panose="020F0502020204030204" pitchFamily="34" charset="0"/>
                <a:cs typeface="Times New Roman" panose="02020603050405020304" pitchFamily="18" charset="0"/>
              </a:rPr>
              <a:t>2.5 </a:t>
            </a:r>
            <a:r>
              <a:rPr lang="en-US" sz="1400" b="1" dirty="0">
                <a:effectLst/>
                <a:latin typeface="Calibri" panose="020F0502020204030204" pitchFamily="34" charset="0"/>
                <a:ea typeface="Calibri" panose="020F0502020204030204" pitchFamily="34" charset="0"/>
                <a:cs typeface="Times New Roman" panose="02020603050405020304" pitchFamily="18" charset="0"/>
              </a:rPr>
              <a:t>L</a:t>
            </a:r>
            <a:r>
              <a:rPr lang="el-GR" sz="1400" b="1" dirty="0">
                <a:effectLst/>
                <a:latin typeface="Calibri" panose="020F0502020204030204" pitchFamily="34" charset="0"/>
                <a:ea typeface="Calibri" panose="020F0502020204030204" pitchFamily="34" charset="0"/>
                <a:cs typeface="Times New Roman" panose="02020603050405020304" pitchFamily="18" charset="0"/>
              </a:rPr>
              <a:t>/</a:t>
            </a:r>
            <a:r>
              <a:rPr lang="en-US" sz="1400" b="1" dirty="0">
                <a:effectLst/>
                <a:latin typeface="Calibri" panose="020F0502020204030204" pitchFamily="34" charset="0"/>
                <a:ea typeface="Calibri" panose="020F0502020204030204" pitchFamily="34" charset="0"/>
                <a:cs typeface="Times New Roman" panose="02020603050405020304" pitchFamily="18" charset="0"/>
              </a:rPr>
              <a:t>s</a:t>
            </a:r>
            <a:r>
              <a:rPr lang="el-GR" sz="1400" b="1" dirty="0">
                <a:effectLst/>
                <a:latin typeface="Calibri" panose="020F0502020204030204" pitchFamily="34" charset="0"/>
                <a:ea typeface="Calibri" panose="020F0502020204030204" pitchFamily="34" charset="0"/>
                <a:cs typeface="Times New Roman" panose="02020603050405020304" pitchFamily="18" charset="0"/>
              </a:rPr>
              <a:t>∙άτομο</a:t>
            </a:r>
            <a:endParaRPr lang="el-GR" sz="1400" b="1" dirty="0"/>
          </a:p>
        </p:txBody>
      </p:sp>
      <p:sp>
        <p:nvSpPr>
          <p:cNvPr id="11" name="TextBox 10">
            <a:extLst>
              <a:ext uri="{FF2B5EF4-FFF2-40B4-BE49-F238E27FC236}">
                <a16:creationId xmlns:a16="http://schemas.microsoft.com/office/drawing/2014/main" id="{B088EB25-1905-B665-B4A2-41DD3819A79D}"/>
              </a:ext>
            </a:extLst>
          </p:cNvPr>
          <p:cNvSpPr txBox="1"/>
          <p:nvPr/>
        </p:nvSpPr>
        <p:spPr>
          <a:xfrm>
            <a:off x="6718519" y="6035775"/>
            <a:ext cx="1763188" cy="584775"/>
          </a:xfrm>
          <a:prstGeom prst="rect">
            <a:avLst/>
          </a:prstGeom>
          <a:noFill/>
        </p:spPr>
        <p:txBody>
          <a:bodyPr wrap="square" rtlCol="0">
            <a:spAutoFit/>
          </a:bodyPr>
          <a:lstStyle/>
          <a:p>
            <a:endParaRPr lang="el-GR"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el-GR" sz="1400" b="1" dirty="0">
                <a:effectLst/>
                <a:latin typeface="Calibri" panose="020F0502020204030204" pitchFamily="34" charset="0"/>
                <a:ea typeface="Calibri" panose="020F0502020204030204" pitchFamily="34" charset="0"/>
                <a:cs typeface="Times New Roman" panose="02020603050405020304" pitchFamily="18" charset="0"/>
              </a:rPr>
              <a:t>0.3 </a:t>
            </a:r>
            <a:r>
              <a:rPr lang="en-US" sz="1400" b="1" dirty="0">
                <a:effectLst/>
                <a:latin typeface="Calibri" panose="020F0502020204030204" pitchFamily="34" charset="0"/>
                <a:ea typeface="Calibri" panose="020F0502020204030204" pitchFamily="34" charset="0"/>
                <a:cs typeface="Times New Roman" panose="02020603050405020304" pitchFamily="18" charset="0"/>
              </a:rPr>
              <a:t>L</a:t>
            </a:r>
            <a:r>
              <a:rPr lang="el-GR" sz="1400" b="1" dirty="0">
                <a:effectLst/>
                <a:latin typeface="Calibri" panose="020F0502020204030204" pitchFamily="34" charset="0"/>
                <a:ea typeface="Calibri" panose="020F0502020204030204" pitchFamily="34" charset="0"/>
                <a:cs typeface="Times New Roman" panose="02020603050405020304" pitchFamily="18" charset="0"/>
              </a:rPr>
              <a:t>/</a:t>
            </a:r>
            <a:r>
              <a:rPr lang="en-US" sz="1400" b="1" dirty="0">
                <a:effectLst/>
                <a:latin typeface="Calibri" panose="020F0502020204030204" pitchFamily="34" charset="0"/>
                <a:ea typeface="Calibri" panose="020F0502020204030204" pitchFamily="34" charset="0"/>
                <a:cs typeface="Times New Roman" panose="02020603050405020304" pitchFamily="18" charset="0"/>
              </a:rPr>
              <a:t>s</a:t>
            </a:r>
            <a:r>
              <a:rPr lang="el-GR" sz="1400" b="1" dirty="0">
                <a:effectLst/>
                <a:latin typeface="Calibri" panose="020F0502020204030204" pitchFamily="34" charset="0"/>
                <a:ea typeface="Calibri" panose="020F0502020204030204" pitchFamily="34" charset="0"/>
                <a:cs typeface="Times New Roman" panose="02020603050405020304" pitchFamily="18" charset="0"/>
              </a:rPr>
              <a:t>∙</a:t>
            </a:r>
            <a:r>
              <a:rPr lang="en-US" sz="1400" b="1" dirty="0">
                <a:effectLst/>
                <a:latin typeface="Calibri" panose="020F0502020204030204" pitchFamily="34" charset="0"/>
                <a:ea typeface="Calibri" panose="020F0502020204030204" pitchFamily="34" charset="0"/>
                <a:cs typeface="Times New Roman" panose="02020603050405020304" pitchFamily="18" charset="0"/>
              </a:rPr>
              <a:t>m</a:t>
            </a:r>
            <a:r>
              <a:rPr lang="el-GR" sz="1400" b="1" baseline="30000" dirty="0">
                <a:effectLst/>
                <a:latin typeface="Calibri" panose="020F0502020204030204" pitchFamily="34" charset="0"/>
                <a:ea typeface="Calibri" panose="020F0502020204030204" pitchFamily="34" charset="0"/>
                <a:cs typeface="Times New Roman" panose="02020603050405020304" pitchFamily="18" charset="0"/>
              </a:rPr>
              <a:t>2</a:t>
            </a:r>
            <a:endParaRPr lang="el-GR" sz="1400" b="1" dirty="0"/>
          </a:p>
        </p:txBody>
      </p:sp>
      <p:cxnSp>
        <p:nvCxnSpPr>
          <p:cNvPr id="15" name="Ευθύγραμμο βέλος σύνδεσης 14">
            <a:extLst>
              <a:ext uri="{FF2B5EF4-FFF2-40B4-BE49-F238E27FC236}">
                <a16:creationId xmlns:a16="http://schemas.microsoft.com/office/drawing/2014/main" id="{E5E48884-3B91-343D-6367-9CDEA1A0D15E}"/>
              </a:ext>
            </a:extLst>
          </p:cNvPr>
          <p:cNvCxnSpPr>
            <a:cxnSpLocks/>
          </p:cNvCxnSpPr>
          <p:nvPr/>
        </p:nvCxnSpPr>
        <p:spPr>
          <a:xfrm flipH="1">
            <a:off x="5914341" y="6068538"/>
            <a:ext cx="66596" cy="1986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Ευθύγραμμο βέλος σύνδεσης 19">
            <a:extLst>
              <a:ext uri="{FF2B5EF4-FFF2-40B4-BE49-F238E27FC236}">
                <a16:creationId xmlns:a16="http://schemas.microsoft.com/office/drawing/2014/main" id="{CB89A287-5F56-079A-2769-A2E525CCD112}"/>
              </a:ext>
            </a:extLst>
          </p:cNvPr>
          <p:cNvCxnSpPr>
            <a:cxnSpLocks/>
          </p:cNvCxnSpPr>
          <p:nvPr/>
        </p:nvCxnSpPr>
        <p:spPr>
          <a:xfrm>
            <a:off x="6867044" y="6044767"/>
            <a:ext cx="53877" cy="2430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914E492E-DE3C-ED23-2F64-0F313552D71D}"/>
              </a:ext>
            </a:extLst>
          </p:cNvPr>
          <p:cNvSpPr txBox="1"/>
          <p:nvPr/>
        </p:nvSpPr>
        <p:spPr>
          <a:xfrm>
            <a:off x="245992" y="3800454"/>
            <a:ext cx="11129316" cy="923330"/>
          </a:xfrm>
          <a:prstGeom prst="rect">
            <a:avLst/>
          </a:prstGeom>
          <a:ln>
            <a:noFill/>
          </a:ln>
        </p:spPr>
        <p:style>
          <a:lnRef idx="1">
            <a:schemeClr val="dk1"/>
          </a:lnRef>
          <a:fillRef idx="0">
            <a:schemeClr val="dk1"/>
          </a:fillRef>
          <a:effectRef idx="0">
            <a:schemeClr val="dk1"/>
          </a:effectRef>
          <a:fontRef idx="minor">
            <a:schemeClr val="tx1"/>
          </a:fontRef>
        </p:style>
        <p:txBody>
          <a:bodyPr wrap="square" rtlCol="0">
            <a:spAutoFit/>
          </a:bodyPr>
          <a:lstStyle/>
          <a:p>
            <a:pPr marL="285750" indent="-285750">
              <a:buFont typeface="Wingdings" panose="05000000000000000000" pitchFamily="2" charset="2"/>
              <a:buChar char="§"/>
            </a:pPr>
            <a:r>
              <a:rPr lang="el-GR" b="1" dirty="0"/>
              <a:t>Διείσδυση</a:t>
            </a:r>
            <a:r>
              <a:rPr lang="el-GR" dirty="0"/>
              <a:t> (</a:t>
            </a:r>
            <a:r>
              <a:rPr lang="en-US" dirty="0"/>
              <a:t>infiltration): 0.5 ACH</a:t>
            </a:r>
            <a:r>
              <a:rPr lang="el-GR" dirty="0"/>
              <a:t> </a:t>
            </a:r>
            <a:r>
              <a:rPr lang="el-GR" dirty="0">
                <a:sym typeface="Wingdings" panose="05000000000000000000" pitchFamily="2" charset="2"/>
              </a:rPr>
              <a:t> </a:t>
            </a:r>
            <a:r>
              <a:rPr lang="el-GR" dirty="0"/>
              <a:t>υψηλή </a:t>
            </a:r>
            <a:r>
              <a:rPr lang="el-GR" dirty="0" err="1"/>
              <a:t>αεροστεγανότητα</a:t>
            </a:r>
            <a:endParaRPr lang="el-GR" dirty="0"/>
          </a:p>
          <a:p>
            <a:r>
              <a:rPr lang="en-US" dirty="0"/>
              <a:t>                                     </a:t>
            </a:r>
            <a:r>
              <a:rPr lang="el-GR" dirty="0"/>
              <a:t>        </a:t>
            </a:r>
            <a:endParaRPr lang="en-US" dirty="0"/>
          </a:p>
          <a:p>
            <a:pPr marL="285750" indent="-285750">
              <a:buFont typeface="Wingdings" panose="05000000000000000000" pitchFamily="2" charset="2"/>
              <a:buChar char="§"/>
            </a:pPr>
            <a:r>
              <a:rPr lang="el-GR" b="1" dirty="0"/>
              <a:t>Χωρητικότητα </a:t>
            </a:r>
            <a:r>
              <a:rPr lang="el-GR" dirty="0"/>
              <a:t>ζώνης: </a:t>
            </a:r>
            <a:r>
              <a:rPr lang="en-US" i="1" dirty="0" err="1">
                <a:highlight>
                  <a:srgbClr val="FFFF66"/>
                </a:highlight>
              </a:rPr>
              <a:t>C</a:t>
            </a:r>
            <a:r>
              <a:rPr lang="en-US" i="1" baseline="-25000" dirty="0" err="1">
                <a:highlight>
                  <a:srgbClr val="FFFF66"/>
                </a:highlight>
              </a:rPr>
              <a:t>air</a:t>
            </a:r>
            <a:r>
              <a:rPr lang="en-US" dirty="0">
                <a:highlight>
                  <a:srgbClr val="FFFF66"/>
                </a:highlight>
              </a:rPr>
              <a:t> = </a:t>
            </a:r>
            <a:r>
              <a:rPr lang="el-GR" i="1" dirty="0">
                <a:highlight>
                  <a:srgbClr val="FFFF66"/>
                </a:highlight>
              </a:rPr>
              <a:t>ρ</a:t>
            </a:r>
            <a:r>
              <a:rPr lang="en-US" i="1" baseline="-25000" dirty="0">
                <a:highlight>
                  <a:srgbClr val="FFFF66"/>
                </a:highlight>
              </a:rPr>
              <a:t>air</a:t>
            </a:r>
            <a:r>
              <a:rPr lang="en-US" i="1" dirty="0">
                <a:highlight>
                  <a:srgbClr val="FFFF66"/>
                </a:highlight>
              </a:rPr>
              <a:t> </a:t>
            </a:r>
            <a:r>
              <a:rPr lang="en-US" dirty="0">
                <a:highlight>
                  <a:srgbClr val="FFFF66"/>
                </a:highlight>
              </a:rPr>
              <a:t>∙ </a:t>
            </a:r>
            <a:r>
              <a:rPr lang="en-US" i="1" dirty="0" err="1">
                <a:highlight>
                  <a:srgbClr val="FFFF66"/>
                </a:highlight>
              </a:rPr>
              <a:t>V</a:t>
            </a:r>
            <a:r>
              <a:rPr lang="en-US" i="1" baseline="-25000" dirty="0" err="1">
                <a:highlight>
                  <a:srgbClr val="FFFF66"/>
                </a:highlight>
              </a:rPr>
              <a:t>air</a:t>
            </a:r>
            <a:r>
              <a:rPr lang="en-US" i="1" dirty="0">
                <a:highlight>
                  <a:srgbClr val="FFFF66"/>
                </a:highlight>
              </a:rPr>
              <a:t> </a:t>
            </a:r>
            <a:r>
              <a:rPr lang="en-US" dirty="0">
                <a:highlight>
                  <a:srgbClr val="FFFF66"/>
                </a:highlight>
              </a:rPr>
              <a:t>∙ </a:t>
            </a:r>
            <a:r>
              <a:rPr lang="en-US" i="1" dirty="0" err="1">
                <a:highlight>
                  <a:srgbClr val="FFFF66"/>
                </a:highlight>
              </a:rPr>
              <a:t>Cp</a:t>
            </a:r>
            <a:r>
              <a:rPr lang="en-US" i="1" baseline="-25000" dirty="0" err="1">
                <a:highlight>
                  <a:srgbClr val="FFFF66"/>
                </a:highlight>
              </a:rPr>
              <a:t>air</a:t>
            </a:r>
            <a:r>
              <a:rPr lang="en-US" dirty="0">
                <a:highlight>
                  <a:srgbClr val="FFFF66"/>
                </a:highlight>
              </a:rPr>
              <a:t> </a:t>
            </a:r>
            <a:r>
              <a:rPr lang="en-US" dirty="0"/>
              <a:t>= 420</a:t>
            </a:r>
            <a:r>
              <a:rPr lang="el-GR" dirty="0"/>
              <a:t> </a:t>
            </a:r>
            <a:r>
              <a:rPr lang="en-US" dirty="0"/>
              <a:t>kJ/</a:t>
            </a:r>
            <a:r>
              <a:rPr lang="el-GR" dirty="0"/>
              <a:t>Κ</a:t>
            </a:r>
            <a:r>
              <a:rPr lang="en-US" dirty="0"/>
              <a:t>               </a:t>
            </a:r>
            <a:r>
              <a:rPr lang="el-GR" dirty="0"/>
              <a:t>        </a:t>
            </a:r>
            <a:r>
              <a:rPr lang="en-US" b="1" dirty="0"/>
              <a:t>4200 kJ/K</a:t>
            </a:r>
            <a:endParaRPr lang="el-GR" b="1" dirty="0"/>
          </a:p>
        </p:txBody>
      </p:sp>
      <p:sp>
        <p:nvSpPr>
          <p:cNvPr id="29" name="Βέλος: Δεξιό 28">
            <a:extLst>
              <a:ext uri="{FF2B5EF4-FFF2-40B4-BE49-F238E27FC236}">
                <a16:creationId xmlns:a16="http://schemas.microsoft.com/office/drawing/2014/main" id="{1ACD13F9-D488-A157-F653-DD5C785C1FC3}"/>
              </a:ext>
            </a:extLst>
          </p:cNvPr>
          <p:cNvSpPr/>
          <p:nvPr/>
        </p:nvSpPr>
        <p:spPr>
          <a:xfrm>
            <a:off x="5827885" y="4431065"/>
            <a:ext cx="1256530" cy="231383"/>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1" name="TextBox 30">
            <a:extLst>
              <a:ext uri="{FF2B5EF4-FFF2-40B4-BE49-F238E27FC236}">
                <a16:creationId xmlns:a16="http://schemas.microsoft.com/office/drawing/2014/main" id="{52991849-E8AB-CDBF-92BB-E847789789FB}"/>
              </a:ext>
            </a:extLst>
          </p:cNvPr>
          <p:cNvSpPr txBox="1"/>
          <p:nvPr/>
        </p:nvSpPr>
        <p:spPr>
          <a:xfrm>
            <a:off x="5124742" y="4143963"/>
            <a:ext cx="2576810" cy="307777"/>
          </a:xfrm>
          <a:prstGeom prst="rect">
            <a:avLst/>
          </a:prstGeom>
          <a:noFill/>
        </p:spPr>
        <p:txBody>
          <a:bodyPr wrap="square" rtlCol="0">
            <a:spAutoFit/>
          </a:bodyPr>
          <a:lstStyle/>
          <a:p>
            <a:pPr algn="ctr"/>
            <a:r>
              <a:rPr lang="el-GR" sz="1400" dirty="0"/>
              <a:t>Μέτρια επίπλωση </a:t>
            </a:r>
            <a:r>
              <a:rPr lang="el-GR" sz="1400" dirty="0">
                <a:sym typeface="Wingdings" panose="05000000000000000000" pitchFamily="2" charset="2"/>
              </a:rPr>
              <a:t> </a:t>
            </a:r>
          </a:p>
        </p:txBody>
      </p:sp>
      <p:cxnSp>
        <p:nvCxnSpPr>
          <p:cNvPr id="33" name="Ευθύγραμμο βέλος σύνδεσης 32">
            <a:extLst>
              <a:ext uri="{FF2B5EF4-FFF2-40B4-BE49-F238E27FC236}">
                <a16:creationId xmlns:a16="http://schemas.microsoft.com/office/drawing/2014/main" id="{5C8A30FD-CE4C-44E0-8D37-20EEBE3CD38E}"/>
              </a:ext>
            </a:extLst>
          </p:cNvPr>
          <p:cNvCxnSpPr>
            <a:cxnSpLocks/>
          </p:cNvCxnSpPr>
          <p:nvPr/>
        </p:nvCxnSpPr>
        <p:spPr>
          <a:xfrm flipH="1">
            <a:off x="5177300" y="6063959"/>
            <a:ext cx="307078" cy="8919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86D4F0E4-9030-5768-1CF7-F694DCF1DA54}"/>
              </a:ext>
            </a:extLst>
          </p:cNvPr>
          <p:cNvSpPr txBox="1"/>
          <p:nvPr/>
        </p:nvSpPr>
        <p:spPr>
          <a:xfrm>
            <a:off x="4582166" y="6035775"/>
            <a:ext cx="738405" cy="338554"/>
          </a:xfrm>
          <a:prstGeom prst="rect">
            <a:avLst/>
          </a:prstGeom>
          <a:noFill/>
        </p:spPr>
        <p:txBody>
          <a:bodyPr wrap="square" rtlCol="0">
            <a:spAutoFit/>
          </a:bodyPr>
          <a:lstStyle/>
          <a:p>
            <a:r>
              <a:rPr lang="el-GR" sz="1600" b="1" dirty="0"/>
              <a:t>[</a:t>
            </a:r>
            <a:r>
              <a:rPr lang="en-US" sz="1600" b="1" dirty="0"/>
              <a:t>L/s</a:t>
            </a:r>
            <a:r>
              <a:rPr lang="el-GR" sz="1600" b="1" dirty="0"/>
              <a:t>]</a:t>
            </a:r>
          </a:p>
        </p:txBody>
      </p:sp>
      <p:sp>
        <p:nvSpPr>
          <p:cNvPr id="35" name="TextBox 34">
            <a:extLst>
              <a:ext uri="{FF2B5EF4-FFF2-40B4-BE49-F238E27FC236}">
                <a16:creationId xmlns:a16="http://schemas.microsoft.com/office/drawing/2014/main" id="{A281A662-625F-9E27-33FB-34D313B28AA0}"/>
              </a:ext>
            </a:extLst>
          </p:cNvPr>
          <p:cNvSpPr txBox="1"/>
          <p:nvPr/>
        </p:nvSpPr>
        <p:spPr>
          <a:xfrm>
            <a:off x="3284596" y="2630999"/>
            <a:ext cx="7037296" cy="1354217"/>
          </a:xfrm>
          <a:prstGeom prst="rect">
            <a:avLst/>
          </a:prstGeom>
          <a:noFill/>
        </p:spPr>
        <p:txBody>
          <a:bodyPr wrap="square" rtlCol="0">
            <a:spAutoFit/>
          </a:bodyPr>
          <a:lstStyle/>
          <a:p>
            <a:pPr marL="285750" indent="-285750">
              <a:buFont typeface="Wingdings" panose="05000000000000000000" pitchFamily="2" charset="2"/>
              <a:buChar char="§"/>
            </a:pPr>
            <a:r>
              <a:rPr lang="el-GR" sz="1600" b="1" dirty="0"/>
              <a:t>Εσωτερικά κέρδη</a:t>
            </a:r>
            <a:r>
              <a:rPr lang="el-GR" sz="1600" dirty="0"/>
              <a:t>:</a:t>
            </a:r>
          </a:p>
          <a:p>
            <a:pPr marL="285750" indent="-285750">
              <a:buFont typeface="Wingdings" panose="05000000000000000000" pitchFamily="2" charset="2"/>
              <a:buChar char="q"/>
            </a:pPr>
            <a:r>
              <a:rPr lang="el-GR" sz="1600" u="sng" dirty="0">
                <a:effectLst/>
                <a:latin typeface="Calibri" panose="020F0502020204030204" pitchFamily="34" charset="0"/>
                <a:ea typeface="Calibri" panose="020F0502020204030204" pitchFamily="34" charset="0"/>
                <a:cs typeface="Times New Roman" panose="02020603050405020304" pitchFamily="18" charset="0"/>
              </a:rPr>
              <a:t>Άτομα</a:t>
            </a:r>
            <a:r>
              <a:rPr lang="el-GR"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80</a:t>
            </a:r>
            <a:r>
              <a:rPr lang="el-GR" sz="1600" b="1" dirty="0">
                <a:latin typeface="Calibri" panose="020F0502020204030204" pitchFamily="34" charset="0"/>
                <a:ea typeface="Calibri" panose="020F0502020204030204" pitchFamily="34" charset="0"/>
                <a:cs typeface="Times New Roman" panose="02020603050405020304" pitchFamily="18" charset="0"/>
              </a:rPr>
              <a:t> </a:t>
            </a:r>
            <a:r>
              <a:rPr lang="en-US" sz="1600" b="1" dirty="0">
                <a:effectLst/>
                <a:latin typeface="Calibri" panose="020F0502020204030204" pitchFamily="34" charset="0"/>
                <a:ea typeface="Calibri" panose="020F0502020204030204" pitchFamily="34" charset="0"/>
                <a:cs typeface="Times New Roman" panose="02020603050405020304" pitchFamily="18" charset="0"/>
              </a:rPr>
              <a:t>W</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/άτομο   </a:t>
            </a:r>
          </a:p>
          <a:p>
            <a:pPr marL="285750" indent="-285750">
              <a:buFont typeface="Wingdings" panose="05000000000000000000" pitchFamily="2" charset="2"/>
              <a:buChar char="q"/>
            </a:pPr>
            <a:r>
              <a:rPr lang="el-GR" sz="1600" u="sng" dirty="0">
                <a:latin typeface="Calibri" panose="020F0502020204030204" pitchFamily="34" charset="0"/>
                <a:ea typeface="Calibri" panose="020F0502020204030204" pitchFamily="34" charset="0"/>
                <a:cs typeface="Times New Roman" panose="02020603050405020304" pitchFamily="18" charset="0"/>
              </a:rPr>
              <a:t>Φωτισμός</a:t>
            </a:r>
            <a:r>
              <a:rPr lang="el-GR" sz="1600" dirty="0">
                <a:latin typeface="Calibri" panose="020F0502020204030204" pitchFamily="34" charset="0"/>
                <a:ea typeface="Calibri" panose="020F0502020204030204" pitchFamily="34" charset="0"/>
                <a:cs typeface="Times New Roman" panose="02020603050405020304" pitchFamily="18" charset="0"/>
              </a:rPr>
              <a:t>: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8.4 </a:t>
            </a:r>
            <a:r>
              <a:rPr lang="en-US" sz="1600" b="1" dirty="0">
                <a:effectLst/>
                <a:latin typeface="Calibri" panose="020F0502020204030204" pitchFamily="34" charset="0"/>
                <a:ea typeface="Calibri" panose="020F0502020204030204" pitchFamily="34" charset="0"/>
                <a:cs typeface="Times New Roman" panose="02020603050405020304" pitchFamily="18" charset="0"/>
              </a:rPr>
              <a:t>W</a:t>
            </a:r>
            <a:r>
              <a:rPr lang="el-GR" sz="1600" b="1" dirty="0">
                <a:effectLst/>
                <a:latin typeface="Calibri" panose="020F0502020204030204" pitchFamily="34" charset="0"/>
                <a:ea typeface="Calibri" panose="020F0502020204030204" pitchFamily="34" charset="0"/>
                <a:cs typeface="Times New Roman" panose="02020603050405020304" pitchFamily="18" charset="0"/>
              </a:rPr>
              <a:t>/</a:t>
            </a:r>
            <a:r>
              <a:rPr lang="en-US" sz="1600" b="1" dirty="0">
                <a:effectLst/>
                <a:latin typeface="Calibri" panose="020F0502020204030204" pitchFamily="34" charset="0"/>
                <a:ea typeface="Calibri" panose="020F0502020204030204" pitchFamily="34" charset="0"/>
                <a:cs typeface="Times New Roman" panose="02020603050405020304" pitchFamily="18" charset="0"/>
              </a:rPr>
              <a:t>m</a:t>
            </a:r>
            <a:r>
              <a:rPr lang="el-GR" sz="1600" b="1" baseline="30000" dirty="0">
                <a:effectLst/>
                <a:latin typeface="Calibri" panose="020F0502020204030204" pitchFamily="34" charset="0"/>
                <a:ea typeface="Calibri" panose="020F0502020204030204" pitchFamily="34" charset="0"/>
                <a:cs typeface="Times New Roman" panose="02020603050405020304" pitchFamily="18" charset="0"/>
              </a:rPr>
              <a:t>2</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q"/>
            </a:pPr>
            <a:r>
              <a:rPr lang="el-GR" sz="1600" u="sng" dirty="0">
                <a:latin typeface="Calibri" panose="020F0502020204030204" pitchFamily="34" charset="0"/>
                <a:ea typeface="Calibri" panose="020F0502020204030204" pitchFamily="34" charset="0"/>
                <a:cs typeface="Times New Roman" panose="02020603050405020304" pitchFamily="18" charset="0"/>
              </a:rPr>
              <a:t>Εξοπλισμός</a:t>
            </a:r>
            <a:r>
              <a:rPr lang="el-GR" sz="1600" dirty="0">
                <a:latin typeface="Calibri" panose="020F0502020204030204" pitchFamily="34" charset="0"/>
                <a:ea typeface="Calibri" panose="020F0502020204030204" pitchFamily="34" charset="0"/>
                <a:cs typeface="Times New Roman" panose="02020603050405020304" pitchFamily="18" charset="0"/>
              </a:rPr>
              <a:t>: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4 </a:t>
            </a:r>
            <a:r>
              <a:rPr lang="en-US" sz="1600" b="1" dirty="0">
                <a:effectLst/>
                <a:latin typeface="Calibri" panose="020F0502020204030204" pitchFamily="34" charset="0"/>
                <a:ea typeface="Calibri" panose="020F0502020204030204" pitchFamily="34" charset="0"/>
                <a:cs typeface="Times New Roman" panose="02020603050405020304" pitchFamily="18" charset="0"/>
              </a:rPr>
              <a:t>W</a:t>
            </a:r>
            <a:r>
              <a:rPr lang="el-GR" sz="1600" b="1" dirty="0">
                <a:effectLst/>
                <a:latin typeface="Calibri" panose="020F0502020204030204" pitchFamily="34" charset="0"/>
                <a:ea typeface="Calibri" panose="020F0502020204030204" pitchFamily="34" charset="0"/>
                <a:cs typeface="Times New Roman" panose="02020603050405020304" pitchFamily="18" charset="0"/>
              </a:rPr>
              <a:t>/</a:t>
            </a:r>
            <a:r>
              <a:rPr lang="en-US" sz="1600" b="1" dirty="0">
                <a:effectLst/>
                <a:latin typeface="Calibri" panose="020F0502020204030204" pitchFamily="34" charset="0"/>
                <a:ea typeface="Calibri" panose="020F0502020204030204" pitchFamily="34" charset="0"/>
                <a:cs typeface="Times New Roman" panose="02020603050405020304" pitchFamily="18" charset="0"/>
              </a:rPr>
              <a:t>m</a:t>
            </a:r>
            <a:r>
              <a:rPr lang="el-GR" sz="1600" b="1" baseline="30000" dirty="0">
                <a:effectLst/>
                <a:latin typeface="Calibri" panose="020F0502020204030204" pitchFamily="34" charset="0"/>
                <a:ea typeface="Calibri" panose="020F0502020204030204" pitchFamily="34" charset="0"/>
                <a:cs typeface="Times New Roman" panose="02020603050405020304" pitchFamily="18" charset="0"/>
              </a:rPr>
              <a:t>2</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dirty="0"/>
          </a:p>
        </p:txBody>
      </p:sp>
      <p:pic>
        <p:nvPicPr>
          <p:cNvPr id="6" name="Εικόνα 5">
            <a:extLst>
              <a:ext uri="{FF2B5EF4-FFF2-40B4-BE49-F238E27FC236}">
                <a16:creationId xmlns:a16="http://schemas.microsoft.com/office/drawing/2014/main" id="{B0F094D2-38D8-2217-67A5-1D026F960AF8}"/>
              </a:ext>
            </a:extLst>
          </p:cNvPr>
          <p:cNvPicPr>
            <a:picLocks noChangeAspect="1"/>
          </p:cNvPicPr>
          <p:nvPr/>
        </p:nvPicPr>
        <p:blipFill>
          <a:blip r:embed="rId3"/>
          <a:srcRect l="35489" t="53136" r="15029" b="-194"/>
          <a:stretch/>
        </p:blipFill>
        <p:spPr>
          <a:xfrm>
            <a:off x="8316772" y="539956"/>
            <a:ext cx="3800630" cy="2285680"/>
          </a:xfrm>
          <a:prstGeom prst="rect">
            <a:avLst/>
          </a:prstGeom>
          <a:ln>
            <a:solidFill>
              <a:schemeClr val="tx1"/>
            </a:solidFill>
          </a:ln>
        </p:spPr>
      </p:pic>
      <p:pic>
        <p:nvPicPr>
          <p:cNvPr id="9" name="Εικόνα 8">
            <a:extLst>
              <a:ext uri="{FF2B5EF4-FFF2-40B4-BE49-F238E27FC236}">
                <a16:creationId xmlns:a16="http://schemas.microsoft.com/office/drawing/2014/main" id="{7B8239DA-4B79-9C3B-ED32-CD96FD610D2D}"/>
              </a:ext>
            </a:extLst>
          </p:cNvPr>
          <p:cNvPicPr>
            <a:picLocks noChangeAspect="1"/>
          </p:cNvPicPr>
          <p:nvPr/>
        </p:nvPicPr>
        <p:blipFill>
          <a:blip r:embed="rId4"/>
          <a:srcRect l="41387" t="52643" r="3086" b="2561"/>
          <a:stretch/>
        </p:blipFill>
        <p:spPr>
          <a:xfrm>
            <a:off x="8342322" y="3482771"/>
            <a:ext cx="3691782" cy="2226610"/>
          </a:xfrm>
          <a:prstGeom prst="rect">
            <a:avLst/>
          </a:prstGeom>
          <a:ln>
            <a:solidFill>
              <a:schemeClr val="tx1"/>
            </a:solidFill>
          </a:ln>
        </p:spPr>
      </p:pic>
      <p:sp>
        <p:nvSpPr>
          <p:cNvPr id="12" name="TextBox 11">
            <a:extLst>
              <a:ext uri="{FF2B5EF4-FFF2-40B4-BE49-F238E27FC236}">
                <a16:creationId xmlns:a16="http://schemas.microsoft.com/office/drawing/2014/main" id="{A94280B9-442A-58A7-8534-2ABEFAE1B4D9}"/>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11</a:t>
            </a:r>
          </a:p>
        </p:txBody>
      </p:sp>
      <p:sp>
        <p:nvSpPr>
          <p:cNvPr id="16" name="TextBox 15">
            <a:extLst>
              <a:ext uri="{FF2B5EF4-FFF2-40B4-BE49-F238E27FC236}">
                <a16:creationId xmlns:a16="http://schemas.microsoft.com/office/drawing/2014/main" id="{2897B3E1-C4DB-7AE6-44F1-A1CFCD2F9542}"/>
              </a:ext>
            </a:extLst>
          </p:cNvPr>
          <p:cNvSpPr txBox="1"/>
          <p:nvPr/>
        </p:nvSpPr>
        <p:spPr>
          <a:xfrm>
            <a:off x="588758" y="1858120"/>
            <a:ext cx="3993408"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Σχήμα 6</a:t>
            </a:r>
            <a:r>
              <a:rPr lang="el-G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Περιβάλλον ιδιοτήτων της θερμικής ζώνης </a:t>
            </a:r>
            <a:endParaRPr lang="el-GR" sz="1400" dirty="0"/>
          </a:p>
        </p:txBody>
      </p:sp>
      <p:sp>
        <p:nvSpPr>
          <p:cNvPr id="19" name="TextBox 18">
            <a:extLst>
              <a:ext uri="{FF2B5EF4-FFF2-40B4-BE49-F238E27FC236}">
                <a16:creationId xmlns:a16="http://schemas.microsoft.com/office/drawing/2014/main" id="{BC578F8D-9B29-626F-604E-4EEFDFEE3460}"/>
              </a:ext>
            </a:extLst>
          </p:cNvPr>
          <p:cNvSpPr txBox="1"/>
          <p:nvPr/>
        </p:nvSpPr>
        <p:spPr>
          <a:xfrm>
            <a:off x="8316772" y="2832664"/>
            <a:ext cx="3224592"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7</a:t>
            </a:r>
            <a:r>
              <a:rPr lang="el-GR" sz="1400" dirty="0"/>
              <a:t>: Χρονοδιάγραμμα ποσοστού</a:t>
            </a:r>
            <a:r>
              <a:rPr lang="en-US" sz="1400" dirty="0"/>
              <a:t> </a:t>
            </a:r>
            <a:r>
              <a:rPr lang="el-GR" sz="1400" dirty="0"/>
              <a:t> παρουσίας κατοίκων ανά ώρα</a:t>
            </a:r>
          </a:p>
        </p:txBody>
      </p:sp>
      <p:sp>
        <p:nvSpPr>
          <p:cNvPr id="25" name="TextBox 24">
            <a:extLst>
              <a:ext uri="{FF2B5EF4-FFF2-40B4-BE49-F238E27FC236}">
                <a16:creationId xmlns:a16="http://schemas.microsoft.com/office/drawing/2014/main" id="{AA623B2B-DC1B-5854-BF4C-6116F0939973}"/>
              </a:ext>
            </a:extLst>
          </p:cNvPr>
          <p:cNvSpPr txBox="1"/>
          <p:nvPr/>
        </p:nvSpPr>
        <p:spPr>
          <a:xfrm>
            <a:off x="8342322" y="5769645"/>
            <a:ext cx="3276560" cy="53226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8</a:t>
            </a:r>
            <a:r>
              <a:rPr lang="el-GR" sz="1400" dirty="0"/>
              <a:t>: Χρονοδιάγραμμα ποσοστού χρήσης εξοπλισμού/φωτισμού ανά ώρα</a:t>
            </a:r>
          </a:p>
        </p:txBody>
      </p:sp>
      <p:cxnSp>
        <p:nvCxnSpPr>
          <p:cNvPr id="47" name="Ευθύγραμμο βέλος σύνδεσης 46">
            <a:extLst>
              <a:ext uri="{FF2B5EF4-FFF2-40B4-BE49-F238E27FC236}">
                <a16:creationId xmlns:a16="http://schemas.microsoft.com/office/drawing/2014/main" id="{F7FBD5D5-C659-41F5-ECAC-EE68A6E5D244}"/>
              </a:ext>
            </a:extLst>
          </p:cNvPr>
          <p:cNvCxnSpPr>
            <a:cxnSpLocks/>
          </p:cNvCxnSpPr>
          <p:nvPr/>
        </p:nvCxnSpPr>
        <p:spPr>
          <a:xfrm flipV="1">
            <a:off x="5380434" y="1580958"/>
            <a:ext cx="2676171" cy="144951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3" name="Τόξο 52">
            <a:extLst>
              <a:ext uri="{FF2B5EF4-FFF2-40B4-BE49-F238E27FC236}">
                <a16:creationId xmlns:a16="http://schemas.microsoft.com/office/drawing/2014/main" id="{BA668607-F557-A0EA-9D6F-B3C919E37D62}"/>
              </a:ext>
            </a:extLst>
          </p:cNvPr>
          <p:cNvSpPr/>
          <p:nvPr/>
        </p:nvSpPr>
        <p:spPr>
          <a:xfrm>
            <a:off x="5090984" y="3253098"/>
            <a:ext cx="736901" cy="295865"/>
          </a:xfrm>
          <a:prstGeom prst="arc">
            <a:avLst>
              <a:gd name="adj1" fmla="val 16200000"/>
              <a:gd name="adj2" fmla="val 491415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cxnSp>
        <p:nvCxnSpPr>
          <p:cNvPr id="54" name="Ευθύγραμμο βέλος σύνδεσης 53">
            <a:extLst>
              <a:ext uri="{FF2B5EF4-FFF2-40B4-BE49-F238E27FC236}">
                <a16:creationId xmlns:a16="http://schemas.microsoft.com/office/drawing/2014/main" id="{5BEBB552-6264-76D2-EC22-01D9C8887051}"/>
              </a:ext>
            </a:extLst>
          </p:cNvPr>
          <p:cNvCxnSpPr>
            <a:cxnSpLocks/>
          </p:cNvCxnSpPr>
          <p:nvPr/>
        </p:nvCxnSpPr>
        <p:spPr>
          <a:xfrm>
            <a:off x="5907292" y="3402734"/>
            <a:ext cx="2149313" cy="5715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555525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a:gsLst>
            <a:gs pos="500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2EAD4026-FABB-A983-A829-F1D30F7D0393}"/>
              </a:ext>
            </a:extLst>
          </p:cNvPr>
          <p:cNvSpPr txBox="1"/>
          <p:nvPr/>
        </p:nvSpPr>
        <p:spPr>
          <a:xfrm>
            <a:off x="0" y="4147926"/>
            <a:ext cx="7366422"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a:t>
            </a:r>
            <a:r>
              <a:rPr lang="en-US" sz="1400" b="1" dirty="0"/>
              <a:t>9</a:t>
            </a:r>
            <a:r>
              <a:rPr lang="el-GR" sz="1400" dirty="0"/>
              <a:t>: Θερμικά και ψυκτικά φορτία ζώνης [</a:t>
            </a:r>
            <a:r>
              <a:rPr lang="en-US" sz="1400" dirty="0"/>
              <a:t>kJ/h]</a:t>
            </a:r>
            <a:r>
              <a:rPr lang="el-GR" sz="1400" dirty="0"/>
              <a:t> και θερμοκρασίας</a:t>
            </a:r>
            <a:r>
              <a:rPr lang="en-US" sz="1400" dirty="0"/>
              <a:t> [</a:t>
            </a:r>
            <a:r>
              <a:rPr lang="en-US" sz="1400" baseline="30000" dirty="0" err="1">
                <a:effectLst/>
                <a:latin typeface="Calibri" panose="020F0502020204030204" pitchFamily="34" charset="0"/>
                <a:ea typeface="Calibri" panose="020F0502020204030204" pitchFamily="34" charset="0"/>
                <a:cs typeface="Times New Roman" panose="02020603050405020304" pitchFamily="18" charset="0"/>
              </a:rPr>
              <a:t>o</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C</a:t>
            </a:r>
            <a:r>
              <a:rPr lang="en-US" sz="1400" dirty="0">
                <a:effectLst/>
                <a:latin typeface="Calibri" panose="020F0502020204030204" pitchFamily="34" charset="0"/>
                <a:ea typeface="Calibri" panose="020F0502020204030204" pitchFamily="34" charset="0"/>
                <a:cs typeface="Times New Roman" panose="02020603050405020304" pitchFamily="18" charset="0"/>
              </a:rPr>
              <a:t>]</a:t>
            </a:r>
            <a:r>
              <a:rPr lang="el-GR" sz="1400" dirty="0"/>
              <a:t> ζώνης για όλο το έτος</a:t>
            </a:r>
          </a:p>
        </p:txBody>
      </p:sp>
      <p:sp>
        <p:nvSpPr>
          <p:cNvPr id="2" name="Τίτλος 1">
            <a:extLst>
              <a:ext uri="{FF2B5EF4-FFF2-40B4-BE49-F238E27FC236}">
                <a16:creationId xmlns:a16="http://schemas.microsoft.com/office/drawing/2014/main" id="{6D97DA63-1299-5034-3099-BA3025EE4AD2}"/>
              </a:ext>
            </a:extLst>
          </p:cNvPr>
          <p:cNvSpPr>
            <a:spLocks noGrp="1"/>
          </p:cNvSpPr>
          <p:nvPr>
            <p:ph type="title"/>
          </p:nvPr>
        </p:nvSpPr>
        <p:spPr>
          <a:xfrm>
            <a:off x="1506314" y="36611"/>
            <a:ext cx="10364451" cy="679606"/>
          </a:xfrm>
        </p:spPr>
        <p:txBody>
          <a:bodyPr/>
          <a:lstStyle/>
          <a:p>
            <a:r>
              <a:rPr lang="el-GR" b="1" dirty="0" err="1">
                <a:effectLst>
                  <a:outerShdw blurRad="38100" dist="38100" dir="2700000" algn="tl">
                    <a:srgbClr val="000000">
                      <a:alpha val="43137"/>
                    </a:srgbClr>
                  </a:outerShdw>
                </a:effectLst>
              </a:rPr>
              <a:t>Θερμικα</a:t>
            </a:r>
            <a:r>
              <a:rPr lang="el-GR" b="1" dirty="0">
                <a:effectLst>
                  <a:outerShdw blurRad="38100" dist="38100" dir="2700000" algn="tl">
                    <a:srgbClr val="000000">
                      <a:alpha val="43137"/>
                    </a:srgbClr>
                  </a:outerShdw>
                </a:effectLst>
              </a:rPr>
              <a:t> και </a:t>
            </a:r>
            <a:r>
              <a:rPr lang="el-GR" b="1" dirty="0" err="1">
                <a:effectLst>
                  <a:outerShdw blurRad="38100" dist="38100" dir="2700000" algn="tl">
                    <a:srgbClr val="000000">
                      <a:alpha val="43137"/>
                    </a:srgbClr>
                  </a:outerShdw>
                </a:effectLst>
              </a:rPr>
              <a:t>ψυκτικα</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φορτια</a:t>
            </a:r>
            <a:endParaRPr lang="el-GR" b="1" dirty="0">
              <a:effectLst>
                <a:outerShdw blurRad="38100" dist="38100" dir="2700000" algn="tl">
                  <a:srgbClr val="000000">
                    <a:alpha val="43137"/>
                  </a:srgbClr>
                </a:outerShdw>
              </a:effectLst>
            </a:endParaRPr>
          </a:p>
        </p:txBody>
      </p:sp>
      <p:graphicFrame>
        <p:nvGraphicFramePr>
          <p:cNvPr id="6" name="Πίνακας 5">
            <a:extLst>
              <a:ext uri="{FF2B5EF4-FFF2-40B4-BE49-F238E27FC236}">
                <a16:creationId xmlns:a16="http://schemas.microsoft.com/office/drawing/2014/main" id="{90CD437F-0731-5698-7BC0-58E9C339E022}"/>
              </a:ext>
            </a:extLst>
          </p:cNvPr>
          <p:cNvGraphicFramePr>
            <a:graphicFrameLocks noGrp="1"/>
          </p:cNvGraphicFramePr>
          <p:nvPr>
            <p:extLst>
              <p:ext uri="{D42A27DB-BD31-4B8C-83A1-F6EECF244321}">
                <p14:modId xmlns:p14="http://schemas.microsoft.com/office/powerpoint/2010/main" val="2143516121"/>
              </p:ext>
            </p:extLst>
          </p:nvPr>
        </p:nvGraphicFramePr>
        <p:xfrm>
          <a:off x="7717852" y="4827235"/>
          <a:ext cx="1978602" cy="1994154"/>
        </p:xfrm>
        <a:graphic>
          <a:graphicData uri="http://schemas.openxmlformats.org/drawingml/2006/table">
            <a:tbl>
              <a:tblPr firstRow="1" firstCol="1" bandRow="1">
                <a:tableStyleId>{1E171933-4619-4E11-9A3F-F7608DF75F80}</a:tableStyleId>
              </a:tblPr>
              <a:tblGrid>
                <a:gridCol w="1152386">
                  <a:extLst>
                    <a:ext uri="{9D8B030D-6E8A-4147-A177-3AD203B41FA5}">
                      <a16:colId xmlns:a16="http://schemas.microsoft.com/office/drawing/2014/main" val="4005869978"/>
                    </a:ext>
                  </a:extLst>
                </a:gridCol>
                <a:gridCol w="826216">
                  <a:extLst>
                    <a:ext uri="{9D8B030D-6E8A-4147-A177-3AD203B41FA5}">
                      <a16:colId xmlns:a16="http://schemas.microsoft.com/office/drawing/2014/main" val="1110062334"/>
                    </a:ext>
                  </a:extLst>
                </a:gridCol>
              </a:tblGrid>
              <a:tr h="748912">
                <a:tc>
                  <a:txBody>
                    <a:bodyPr/>
                    <a:lstStyle/>
                    <a:p>
                      <a:pPr algn="ctr">
                        <a:lnSpc>
                          <a:spcPct val="107000"/>
                        </a:lnSpc>
                        <a:spcAft>
                          <a:spcPts val="800"/>
                        </a:spcAft>
                      </a:pPr>
                      <a:r>
                        <a:rPr lang="el-GR" sz="1600" dirty="0">
                          <a:effectLst/>
                        </a:rPr>
                        <a:t>Μέγιστο </a:t>
                      </a:r>
                      <a:r>
                        <a:rPr lang="el-GR" sz="1600" u="sng" dirty="0">
                          <a:effectLst/>
                        </a:rPr>
                        <a:t>αισθητό </a:t>
                      </a:r>
                      <a:r>
                        <a:rPr lang="el-GR" sz="1600" dirty="0">
                          <a:effectLst/>
                        </a:rPr>
                        <a:t>φορτίο</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600" dirty="0">
                          <a:effectLst/>
                        </a:rPr>
                        <a:t>(</a:t>
                      </a:r>
                      <a:r>
                        <a:rPr lang="en-US" sz="1600" dirty="0">
                          <a:effectLst/>
                        </a:rPr>
                        <a:t>kW)</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02635640"/>
                  </a:ext>
                </a:extLst>
              </a:tr>
              <a:tr h="593876">
                <a:tc>
                  <a:txBody>
                    <a:bodyPr/>
                    <a:lstStyle/>
                    <a:p>
                      <a:pPr algn="ctr">
                        <a:lnSpc>
                          <a:spcPct val="107000"/>
                        </a:lnSpc>
                        <a:spcAft>
                          <a:spcPts val="800"/>
                        </a:spcAft>
                      </a:pPr>
                      <a:r>
                        <a:rPr lang="el-GR" sz="1600" dirty="0">
                          <a:effectLst/>
                        </a:rPr>
                        <a:t>Θέρμανσης</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3.49</a:t>
                      </a:r>
                      <a:endParaRPr lang="el-GR" sz="1600" b="1" dirty="0">
                        <a:effectLst/>
                      </a:endParaRPr>
                    </a:p>
                    <a:p>
                      <a:pPr algn="ctr">
                        <a:lnSpc>
                          <a:spcPct val="107000"/>
                        </a:lnSpc>
                        <a:spcAft>
                          <a:spcPts val="800"/>
                        </a:spcAft>
                      </a:pPr>
                      <a:r>
                        <a:rPr lang="el-GR" sz="1600" b="1" dirty="0">
                          <a:effectLst/>
                        </a:rPr>
                        <a:t> </a:t>
                      </a:r>
                      <a:endParaRPr lang="el-GR"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80991265"/>
                  </a:ext>
                </a:extLst>
              </a:tr>
              <a:tr h="593876">
                <a:tc>
                  <a:txBody>
                    <a:bodyPr/>
                    <a:lstStyle/>
                    <a:p>
                      <a:pPr algn="ctr">
                        <a:lnSpc>
                          <a:spcPct val="107000"/>
                        </a:lnSpc>
                        <a:spcAft>
                          <a:spcPts val="800"/>
                        </a:spcAft>
                      </a:pPr>
                      <a:r>
                        <a:rPr lang="el-GR" sz="1600" dirty="0">
                          <a:effectLst/>
                        </a:rPr>
                        <a:t>Ψύξης</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600" b="1" dirty="0">
                          <a:effectLst/>
                        </a:rPr>
                        <a:t>4.</a:t>
                      </a:r>
                      <a:r>
                        <a:rPr lang="en-US" sz="1600" b="1" dirty="0">
                          <a:effectLst/>
                        </a:rPr>
                        <a:t>36</a:t>
                      </a:r>
                      <a:endParaRPr lang="el-GR" sz="1600" b="1" dirty="0">
                        <a:effectLst/>
                      </a:endParaRPr>
                    </a:p>
                    <a:p>
                      <a:pPr algn="ctr">
                        <a:lnSpc>
                          <a:spcPct val="107000"/>
                        </a:lnSpc>
                        <a:spcAft>
                          <a:spcPts val="800"/>
                        </a:spcAft>
                      </a:pPr>
                      <a:r>
                        <a:rPr lang="el-GR" sz="1600" b="1" dirty="0">
                          <a:effectLst/>
                        </a:rPr>
                        <a:t> </a:t>
                      </a:r>
                      <a:endParaRPr lang="el-GR"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25638163"/>
                  </a:ext>
                </a:extLst>
              </a:tr>
            </a:tbl>
          </a:graphicData>
        </a:graphic>
      </p:graphicFrame>
      <p:sp>
        <p:nvSpPr>
          <p:cNvPr id="3" name="TextBox 2">
            <a:extLst>
              <a:ext uri="{FF2B5EF4-FFF2-40B4-BE49-F238E27FC236}">
                <a16:creationId xmlns:a16="http://schemas.microsoft.com/office/drawing/2014/main" id="{A950C194-F6B9-0880-0ABF-5405E466EC98}"/>
              </a:ext>
            </a:extLst>
          </p:cNvPr>
          <p:cNvSpPr txBox="1"/>
          <p:nvPr/>
        </p:nvSpPr>
        <p:spPr>
          <a:xfrm>
            <a:off x="350509" y="4578739"/>
            <a:ext cx="8043809" cy="892552"/>
          </a:xfrm>
          <a:prstGeom prst="rect">
            <a:avLst/>
          </a:prstGeom>
          <a:noFill/>
        </p:spPr>
        <p:txBody>
          <a:bodyPr wrap="square" rtlCol="0">
            <a:spAutoFit/>
          </a:bodyPr>
          <a:lstStyle/>
          <a:p>
            <a:pPr marL="285750" indent="-285750">
              <a:buFont typeface="Wingdings" panose="05000000000000000000" pitchFamily="2" charset="2"/>
              <a:buChar char="Ø"/>
            </a:pPr>
            <a:r>
              <a:rPr lang="el-GR" sz="1600" dirty="0"/>
              <a:t>Περίοδος </a:t>
            </a:r>
            <a:r>
              <a:rPr lang="el-GR" sz="1600" dirty="0">
                <a:highlight>
                  <a:srgbClr val="00FFFF"/>
                </a:highlight>
              </a:rPr>
              <a:t>ψύξης</a:t>
            </a:r>
            <a:r>
              <a:rPr lang="en-US" sz="1600" dirty="0"/>
              <a:t>: </a:t>
            </a:r>
            <a:r>
              <a:rPr lang="el-GR" sz="1600" dirty="0"/>
              <a:t>2888 </a:t>
            </a:r>
            <a:r>
              <a:rPr lang="en-US" sz="1600" dirty="0"/>
              <a:t>h </a:t>
            </a:r>
            <a:r>
              <a:rPr lang="el-GR" sz="1600" dirty="0"/>
              <a:t>έως</a:t>
            </a:r>
            <a:r>
              <a:rPr lang="en-US" sz="1600" dirty="0"/>
              <a:t> 7121 h</a:t>
            </a:r>
            <a:r>
              <a:rPr lang="el-GR" sz="1600" dirty="0"/>
              <a:t>  </a:t>
            </a:r>
            <a:r>
              <a:rPr lang="el-GR" sz="1600" dirty="0">
                <a:sym typeface="Wingdings" panose="05000000000000000000" pitchFamily="2" charset="2"/>
              </a:rPr>
              <a:t> </a:t>
            </a:r>
            <a:r>
              <a:rPr lang="el-GR" sz="1600" dirty="0"/>
              <a:t>αρχή Μάϊου </a:t>
            </a:r>
            <a:r>
              <a:rPr lang="en-US" sz="1600" dirty="0"/>
              <a:t>- </a:t>
            </a:r>
            <a:r>
              <a:rPr lang="el-GR" sz="1600" dirty="0"/>
              <a:t>τέλος Οκτωβρίου</a:t>
            </a:r>
          </a:p>
          <a:p>
            <a:endParaRPr lang="en-US" dirty="0"/>
          </a:p>
          <a:p>
            <a:endParaRPr lang="en-US" dirty="0"/>
          </a:p>
        </p:txBody>
      </p:sp>
      <p:pic>
        <p:nvPicPr>
          <p:cNvPr id="10" name="Εικόνα 9" descr="Εικόνα που περιέχει κείμενο, στιγμιότυπο οθόνης, γράφημα&#10;&#10;Το περιεχόμενο που δημιουργείται από τεχνολογία AI ενδέχεται να είναι εσφαλμένο.">
            <a:extLst>
              <a:ext uri="{FF2B5EF4-FFF2-40B4-BE49-F238E27FC236}">
                <a16:creationId xmlns:a16="http://schemas.microsoft.com/office/drawing/2014/main" id="{82C2D5CB-A43F-6B95-7DFE-89CD73F77998}"/>
              </a:ext>
            </a:extLst>
          </p:cNvPr>
          <p:cNvPicPr>
            <a:picLocks noChangeAspect="1"/>
          </p:cNvPicPr>
          <p:nvPr/>
        </p:nvPicPr>
        <p:blipFill>
          <a:blip r:embed="rId2">
            <a:extLst>
              <a:ext uri="{28A0092B-C50C-407E-A947-70E740481C1C}">
                <a14:useLocalDpi xmlns:a14="http://schemas.microsoft.com/office/drawing/2010/main" val="0"/>
              </a:ext>
            </a:extLst>
          </a:blip>
          <a:srcRect l="2509" t="2101" r="1805" b="3919"/>
          <a:stretch/>
        </p:blipFill>
        <p:spPr>
          <a:xfrm>
            <a:off x="4677" y="716217"/>
            <a:ext cx="6683862" cy="3395817"/>
          </a:xfrm>
          <a:prstGeom prst="rect">
            <a:avLst/>
          </a:prstGeom>
          <a:ln>
            <a:solidFill>
              <a:schemeClr val="tx1"/>
            </a:solidFill>
          </a:ln>
        </p:spPr>
      </p:pic>
      <p:sp>
        <p:nvSpPr>
          <p:cNvPr id="4" name="TextBox 3">
            <a:extLst>
              <a:ext uri="{FF2B5EF4-FFF2-40B4-BE49-F238E27FC236}">
                <a16:creationId xmlns:a16="http://schemas.microsoft.com/office/drawing/2014/main" id="{E02A64A5-4A87-649C-B494-43D4BE4605E3}"/>
              </a:ext>
            </a:extLst>
          </p:cNvPr>
          <p:cNvSpPr txBox="1"/>
          <p:nvPr/>
        </p:nvSpPr>
        <p:spPr>
          <a:xfrm>
            <a:off x="449364" y="5510468"/>
            <a:ext cx="5691407" cy="830997"/>
          </a:xfrm>
          <a:prstGeom prst="rect">
            <a:avLst/>
          </a:prstGeom>
          <a:noFill/>
        </p:spPr>
        <p:txBody>
          <a:bodyPr wrap="square" rtlCol="0">
            <a:spAutoFit/>
          </a:bodyPr>
          <a:lstStyle/>
          <a:p>
            <a:pPr marL="285750" indent="-285750" algn="ctr">
              <a:buFont typeface="Wingdings" panose="05000000000000000000" pitchFamily="2" charset="2"/>
              <a:buChar char="Ø"/>
            </a:pPr>
            <a:r>
              <a:rPr lang="el-GR" sz="1600" dirty="0"/>
              <a:t>Θερμοκρασία ρύθμισης (</a:t>
            </a:r>
            <a:r>
              <a:rPr lang="en-US" sz="1600" dirty="0"/>
              <a:t>setpoint):</a:t>
            </a:r>
            <a:endParaRPr lang="el-GR" sz="1600" dirty="0"/>
          </a:p>
          <a:p>
            <a:pPr algn="ctr"/>
            <a:r>
              <a:rPr lang="el-GR" sz="1600" dirty="0">
                <a:highlight>
                  <a:srgbClr val="FFFF00"/>
                </a:highlight>
              </a:rPr>
              <a:t>Θέρμανση</a:t>
            </a:r>
            <a:r>
              <a:rPr lang="el-GR" sz="1600" dirty="0"/>
              <a:t> </a:t>
            </a:r>
            <a:r>
              <a:rPr lang="el-GR" sz="1600" b="1" dirty="0"/>
              <a:t>2</a:t>
            </a:r>
            <a:r>
              <a:rPr lang="en-US" sz="1600" b="1" dirty="0"/>
              <a:t>0</a:t>
            </a:r>
            <a:r>
              <a:rPr lang="en-US" sz="1600" b="1"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b="1" baseline="30000" dirty="0" err="1">
                <a:effectLst/>
                <a:latin typeface="Calibri" panose="020F0502020204030204" pitchFamily="34" charset="0"/>
                <a:ea typeface="Calibri" panose="020F0502020204030204" pitchFamily="34" charset="0"/>
                <a:cs typeface="Times New Roman" panose="02020603050405020304" pitchFamily="18" charset="0"/>
              </a:rPr>
              <a:t>o</a:t>
            </a:r>
            <a:r>
              <a:rPr lang="en-US" sz="1600" b="1" dirty="0" err="1">
                <a:effectLst/>
                <a:latin typeface="Calibri" panose="020F0502020204030204" pitchFamily="34" charset="0"/>
                <a:ea typeface="Calibri" panose="020F0502020204030204" pitchFamily="34" charset="0"/>
                <a:cs typeface="Times New Roman" panose="02020603050405020304" pitchFamily="18" charset="0"/>
              </a:rPr>
              <a:t>C</a:t>
            </a:r>
            <a:r>
              <a:rPr lang="el-GR" sz="1600" dirty="0">
                <a:latin typeface="Calibri" panose="020F0502020204030204" pitchFamily="34" charset="0"/>
                <a:ea typeface="Calibri" panose="020F0502020204030204" pitchFamily="34" charset="0"/>
                <a:cs typeface="Times New Roman" panose="02020603050405020304" pitchFamily="18" charset="0"/>
              </a:rPr>
              <a:t> </a:t>
            </a:r>
          </a:p>
          <a:p>
            <a:pPr algn="ctr"/>
            <a:r>
              <a:rPr lang="el-GR" sz="1600" dirty="0">
                <a:highlight>
                  <a:srgbClr val="00FFFF"/>
                </a:highlight>
                <a:latin typeface="Calibri" panose="020F0502020204030204" pitchFamily="34" charset="0"/>
                <a:ea typeface="Calibri" panose="020F0502020204030204" pitchFamily="34" charset="0"/>
                <a:cs typeface="Times New Roman" panose="02020603050405020304" pitchFamily="18" charset="0"/>
              </a:rPr>
              <a:t>Ψύξη</a:t>
            </a:r>
            <a:r>
              <a:rPr lang="el-GR" sz="1600" dirty="0">
                <a:latin typeface="Calibri" panose="020F0502020204030204" pitchFamily="34" charset="0"/>
                <a:ea typeface="Calibri" panose="020F0502020204030204" pitchFamily="34" charset="0"/>
                <a:cs typeface="Times New Roman" panose="02020603050405020304" pitchFamily="18" charset="0"/>
              </a:rPr>
              <a:t> </a:t>
            </a:r>
            <a:r>
              <a:rPr lang="el-GR" sz="1600" b="1" dirty="0">
                <a:latin typeface="Calibri" panose="020F0502020204030204" pitchFamily="34" charset="0"/>
                <a:ea typeface="Calibri" panose="020F0502020204030204" pitchFamily="34" charset="0"/>
                <a:cs typeface="Times New Roman" panose="02020603050405020304" pitchFamily="18" charset="0"/>
              </a:rPr>
              <a:t>2</a:t>
            </a:r>
            <a:r>
              <a:rPr lang="en-US" sz="1600" b="1">
                <a:latin typeface="Calibri" panose="020F0502020204030204" pitchFamily="34" charset="0"/>
                <a:ea typeface="Calibri" panose="020F0502020204030204" pitchFamily="34" charset="0"/>
                <a:cs typeface="Times New Roman" panose="02020603050405020304" pitchFamily="18" charset="0"/>
              </a:rPr>
              <a:t>6</a:t>
            </a:r>
            <a:r>
              <a:rPr lang="en-US" sz="1600" b="1" baseline="30000">
                <a:effectLst/>
                <a:latin typeface="Calibri" panose="020F0502020204030204" pitchFamily="34" charset="0"/>
                <a:ea typeface="Calibri" panose="020F0502020204030204" pitchFamily="34" charset="0"/>
                <a:cs typeface="Times New Roman" panose="02020603050405020304" pitchFamily="18" charset="0"/>
              </a:rPr>
              <a:t> </a:t>
            </a:r>
            <a:r>
              <a:rPr lang="en-US" sz="1600" b="1" baseline="30000" dirty="0" err="1">
                <a:effectLst/>
                <a:latin typeface="Calibri" panose="020F0502020204030204" pitchFamily="34" charset="0"/>
                <a:ea typeface="Calibri" panose="020F0502020204030204" pitchFamily="34" charset="0"/>
                <a:cs typeface="Times New Roman" panose="02020603050405020304" pitchFamily="18" charset="0"/>
              </a:rPr>
              <a:t>o</a:t>
            </a:r>
            <a:r>
              <a:rPr lang="en-US" sz="1600" b="1" dirty="0" err="1">
                <a:effectLst/>
                <a:latin typeface="Calibri" panose="020F0502020204030204" pitchFamily="34" charset="0"/>
                <a:ea typeface="Calibri" panose="020F0502020204030204" pitchFamily="34" charset="0"/>
                <a:cs typeface="Times New Roman" panose="02020603050405020304" pitchFamily="18" charset="0"/>
              </a:rPr>
              <a:t>C</a:t>
            </a:r>
            <a:endParaRPr lang="el-GR" sz="1600" b="1" dirty="0"/>
          </a:p>
        </p:txBody>
      </p:sp>
      <p:sp>
        <p:nvSpPr>
          <p:cNvPr id="7" name="TextBox 6">
            <a:extLst>
              <a:ext uri="{FF2B5EF4-FFF2-40B4-BE49-F238E27FC236}">
                <a16:creationId xmlns:a16="http://schemas.microsoft.com/office/drawing/2014/main" id="{9BD4CF17-E9A8-0825-6816-232ABF1CEF92}"/>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12</a:t>
            </a:r>
          </a:p>
        </p:txBody>
      </p:sp>
      <p:sp>
        <p:nvSpPr>
          <p:cNvPr id="19" name="TextBox 18">
            <a:extLst>
              <a:ext uri="{FF2B5EF4-FFF2-40B4-BE49-F238E27FC236}">
                <a16:creationId xmlns:a16="http://schemas.microsoft.com/office/drawing/2014/main" id="{4862BC84-A73E-4C7F-4FAA-96AE0D927922}"/>
              </a:ext>
            </a:extLst>
          </p:cNvPr>
          <p:cNvSpPr txBox="1"/>
          <p:nvPr/>
        </p:nvSpPr>
        <p:spPr>
          <a:xfrm>
            <a:off x="6763512" y="2865766"/>
            <a:ext cx="488891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10</a:t>
            </a:r>
            <a:r>
              <a:rPr lang="el-GR" sz="1400" dirty="0"/>
              <a:t>: Μηνιαία θερμικά, ψυκτικά, αερισμού και διείσδυσης φορτία ζώνης</a:t>
            </a:r>
          </a:p>
        </p:txBody>
      </p:sp>
      <p:sp>
        <p:nvSpPr>
          <p:cNvPr id="21" name="TextBox 20">
            <a:extLst>
              <a:ext uri="{FF2B5EF4-FFF2-40B4-BE49-F238E27FC236}">
                <a16:creationId xmlns:a16="http://schemas.microsoft.com/office/drawing/2014/main" id="{C37A6573-A933-ACDF-500E-48A1AD14CF91}"/>
              </a:ext>
            </a:extLst>
          </p:cNvPr>
          <p:cNvSpPr txBox="1"/>
          <p:nvPr/>
        </p:nvSpPr>
        <p:spPr>
          <a:xfrm>
            <a:off x="7253485" y="3486577"/>
            <a:ext cx="4546085" cy="584775"/>
          </a:xfrm>
          <a:prstGeom prst="rect">
            <a:avLst/>
          </a:prstGeom>
          <a:noFill/>
        </p:spPr>
        <p:txBody>
          <a:bodyPr wrap="square" rtlCol="0">
            <a:spAutoFit/>
          </a:bodyPr>
          <a:lstStyle/>
          <a:p>
            <a:pPr marL="285750" indent="-285750">
              <a:buFont typeface="Wingdings" panose="05000000000000000000" pitchFamily="2" charset="2"/>
              <a:buChar char="Ø"/>
            </a:pPr>
            <a:r>
              <a:rPr lang="el-GR" sz="1600" dirty="0"/>
              <a:t>Υψηλά φορτία διείσδυσης και αερισμού την περίοδο θέρμανσης </a:t>
            </a:r>
          </a:p>
        </p:txBody>
      </p:sp>
      <p:pic>
        <p:nvPicPr>
          <p:cNvPr id="27" name="Εικόνα 26">
            <a:extLst>
              <a:ext uri="{FF2B5EF4-FFF2-40B4-BE49-F238E27FC236}">
                <a16:creationId xmlns:a16="http://schemas.microsoft.com/office/drawing/2014/main" id="{32EB1EB2-596A-D032-9EB0-EBEE8FFF19FD}"/>
              </a:ext>
            </a:extLst>
          </p:cNvPr>
          <p:cNvPicPr>
            <a:picLocks noChangeAspect="1"/>
          </p:cNvPicPr>
          <p:nvPr/>
        </p:nvPicPr>
        <p:blipFill>
          <a:blip r:embed="rId3"/>
          <a:stretch>
            <a:fillRect/>
          </a:stretch>
        </p:blipFill>
        <p:spPr>
          <a:xfrm>
            <a:off x="6763512" y="739952"/>
            <a:ext cx="5279927" cy="2066262"/>
          </a:xfrm>
          <a:prstGeom prst="rect">
            <a:avLst/>
          </a:prstGeom>
        </p:spPr>
      </p:pic>
      <p:sp>
        <p:nvSpPr>
          <p:cNvPr id="29" name="TextBox 28">
            <a:extLst>
              <a:ext uri="{FF2B5EF4-FFF2-40B4-BE49-F238E27FC236}">
                <a16:creationId xmlns:a16="http://schemas.microsoft.com/office/drawing/2014/main" id="{3E5A7F4B-4133-91DB-4617-FD98792633E6}"/>
              </a:ext>
            </a:extLst>
          </p:cNvPr>
          <p:cNvSpPr txBox="1"/>
          <p:nvPr/>
        </p:nvSpPr>
        <p:spPr>
          <a:xfrm>
            <a:off x="7687676" y="4480281"/>
            <a:ext cx="4017556" cy="307777"/>
          </a:xfrm>
          <a:prstGeom prst="rect">
            <a:avLst/>
          </a:prstGeom>
          <a:solidFill>
            <a:schemeClr val="bg1"/>
          </a:solidFill>
          <a:ln>
            <a:solidFill>
              <a:schemeClr val="tx1"/>
            </a:solidFill>
          </a:ln>
        </p:spPr>
        <p:txBody>
          <a:bodyPr wrap="square" rtlCol="0">
            <a:spAutoFit/>
          </a:bodyPr>
          <a:lstStyle/>
          <a:p>
            <a:pPr algn="ctr"/>
            <a:r>
              <a:rPr lang="el-GR" sz="1400" b="1" dirty="0"/>
              <a:t>Πίνακας 3</a:t>
            </a:r>
            <a:r>
              <a:rPr lang="el-GR" sz="1400" dirty="0"/>
              <a:t>: Μέγιστα φορτία θέρμανσης και ψύξης</a:t>
            </a:r>
          </a:p>
        </p:txBody>
      </p:sp>
      <p:cxnSp>
        <p:nvCxnSpPr>
          <p:cNvPr id="9" name="Ευθύγραμμο βέλος σύνδεσης 8">
            <a:extLst>
              <a:ext uri="{FF2B5EF4-FFF2-40B4-BE49-F238E27FC236}">
                <a16:creationId xmlns:a16="http://schemas.microsoft.com/office/drawing/2014/main" id="{204FDE4C-ECFB-A1B3-293B-EF3264CE0AA3}"/>
              </a:ext>
            </a:extLst>
          </p:cNvPr>
          <p:cNvCxnSpPr/>
          <p:nvPr/>
        </p:nvCxnSpPr>
        <p:spPr>
          <a:xfrm>
            <a:off x="2384854" y="2317285"/>
            <a:ext cx="0" cy="916265"/>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Ευθύγραμμο βέλος σύνδεσης 11">
            <a:extLst>
              <a:ext uri="{FF2B5EF4-FFF2-40B4-BE49-F238E27FC236}">
                <a16:creationId xmlns:a16="http://schemas.microsoft.com/office/drawing/2014/main" id="{78D5981A-506F-8908-B826-DC399635575F}"/>
              </a:ext>
            </a:extLst>
          </p:cNvPr>
          <p:cNvCxnSpPr/>
          <p:nvPr/>
        </p:nvCxnSpPr>
        <p:spPr>
          <a:xfrm>
            <a:off x="5206314" y="2319314"/>
            <a:ext cx="0" cy="916265"/>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897934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4C947E9-CB66-1107-703A-D79966ED96A7}"/>
              </a:ext>
            </a:extLst>
          </p:cNvPr>
          <p:cNvSpPr>
            <a:spLocks noGrp="1"/>
          </p:cNvSpPr>
          <p:nvPr>
            <p:ph type="title"/>
          </p:nvPr>
        </p:nvSpPr>
        <p:spPr>
          <a:xfrm>
            <a:off x="912250" y="0"/>
            <a:ext cx="10364451" cy="679931"/>
          </a:xfrm>
        </p:spPr>
        <p:txBody>
          <a:bodyPr/>
          <a:lstStyle/>
          <a:p>
            <a:r>
              <a:rPr lang="el-GR" b="1" dirty="0">
                <a:effectLst>
                  <a:outerShdw blurRad="38100" dist="38100" dir="2700000" algn="tl">
                    <a:srgbClr val="000000">
                      <a:alpha val="43137"/>
                    </a:srgbClr>
                  </a:outerShdw>
                </a:effectLst>
              </a:rPr>
              <a:t>ΖΕΣΤΟ ΝΕΡΟ ΧΡΗΣΗΣ</a:t>
            </a:r>
          </a:p>
        </p:txBody>
      </p:sp>
      <p:pic>
        <p:nvPicPr>
          <p:cNvPr id="3" name="Εικόνα 2">
            <a:extLst>
              <a:ext uri="{FF2B5EF4-FFF2-40B4-BE49-F238E27FC236}">
                <a16:creationId xmlns:a16="http://schemas.microsoft.com/office/drawing/2014/main" id="{6CA0E607-B65E-5AA8-173C-7BA7F616694D}"/>
              </a:ext>
            </a:extLst>
          </p:cNvPr>
          <p:cNvPicPr>
            <a:picLocks noChangeAspect="1"/>
          </p:cNvPicPr>
          <p:nvPr/>
        </p:nvPicPr>
        <p:blipFill>
          <a:blip r:embed="rId2"/>
          <a:srcRect l="2184" t="7989" r="32563" b="2880"/>
          <a:stretch/>
        </p:blipFill>
        <p:spPr>
          <a:xfrm>
            <a:off x="3912830" y="785950"/>
            <a:ext cx="3663738" cy="3126124"/>
          </a:xfrm>
          <a:prstGeom prst="rect">
            <a:avLst/>
          </a:prstGeom>
          <a:ln>
            <a:solidFill>
              <a:schemeClr val="tx1"/>
            </a:solidFill>
          </a:ln>
        </p:spPr>
      </p:pic>
      <p:pic>
        <p:nvPicPr>
          <p:cNvPr id="4" name="Εικόνα 3">
            <a:extLst>
              <a:ext uri="{FF2B5EF4-FFF2-40B4-BE49-F238E27FC236}">
                <a16:creationId xmlns:a16="http://schemas.microsoft.com/office/drawing/2014/main" id="{AA698B9F-B5DA-DF88-227E-451031011DF8}"/>
              </a:ext>
            </a:extLst>
          </p:cNvPr>
          <p:cNvPicPr>
            <a:picLocks noChangeAspect="1"/>
          </p:cNvPicPr>
          <p:nvPr/>
        </p:nvPicPr>
        <p:blipFill>
          <a:blip r:embed="rId3">
            <a:extLst>
              <a:ext uri="{28A0092B-C50C-407E-A947-70E740481C1C}">
                <a14:useLocalDpi xmlns:a14="http://schemas.microsoft.com/office/drawing/2010/main" val="0"/>
              </a:ext>
            </a:extLst>
          </a:blip>
          <a:srcRect l="1868" t="7885" r="29392" b="2494"/>
          <a:stretch/>
        </p:blipFill>
        <p:spPr bwMode="auto">
          <a:xfrm>
            <a:off x="7922863" y="785950"/>
            <a:ext cx="3876987" cy="3144143"/>
          </a:xfrm>
          <a:prstGeom prst="rect">
            <a:avLst/>
          </a:prstGeom>
          <a:noFill/>
          <a:ln>
            <a:solidFill>
              <a:schemeClr val="tx1"/>
            </a:solidFill>
          </a:ln>
        </p:spPr>
      </p:pic>
      <p:sp>
        <p:nvSpPr>
          <p:cNvPr id="7" name="TextBox 6">
            <a:extLst>
              <a:ext uri="{FF2B5EF4-FFF2-40B4-BE49-F238E27FC236}">
                <a16:creationId xmlns:a16="http://schemas.microsoft.com/office/drawing/2014/main" id="{A164F5F5-5981-062F-4CA6-45862DB501A1}"/>
              </a:ext>
            </a:extLst>
          </p:cNvPr>
          <p:cNvSpPr txBox="1"/>
          <p:nvPr/>
        </p:nvSpPr>
        <p:spPr>
          <a:xfrm>
            <a:off x="-1" y="2162099"/>
            <a:ext cx="3836607" cy="1200329"/>
          </a:xfrm>
          <a:prstGeom prst="rect">
            <a:avLst/>
          </a:prstGeom>
          <a:solidFill>
            <a:srgbClr val="FFFF66"/>
          </a:solidFill>
          <a:ln>
            <a:noFill/>
          </a:ln>
        </p:spPr>
        <p:txBody>
          <a:bodyPr wrap="square">
            <a:spAutoFit/>
          </a:bodyPr>
          <a:lstStyle/>
          <a:p>
            <a:r>
              <a:rPr lang="en-US" i="1" dirty="0"/>
              <a:t>Q</a:t>
            </a:r>
            <a:r>
              <a:rPr lang="en-US" i="1" baseline="-25000" dirty="0"/>
              <a:t>DHW,MAX </a:t>
            </a:r>
            <a:r>
              <a:rPr lang="en-US" dirty="0"/>
              <a:t>= </a:t>
            </a:r>
            <a:r>
              <a:rPr lang="en-US" i="1" dirty="0" err="1"/>
              <a:t>ṁ</a:t>
            </a:r>
            <a:r>
              <a:rPr lang="en-US" i="1" baseline="-25000" dirty="0" err="1"/>
              <a:t>DHW,MAX</a:t>
            </a:r>
            <a:r>
              <a:rPr lang="en-US" i="1" baseline="-25000" dirty="0"/>
              <a:t> </a:t>
            </a:r>
            <a:r>
              <a:rPr lang="en-US" dirty="0"/>
              <a:t>∙ </a:t>
            </a:r>
            <a:r>
              <a:rPr lang="en-US" i="1" dirty="0" err="1"/>
              <a:t>Cp</a:t>
            </a:r>
            <a:r>
              <a:rPr lang="en-US" i="1" baseline="-25000" dirty="0" err="1"/>
              <a:t>w</a:t>
            </a:r>
            <a:r>
              <a:rPr lang="en-US" dirty="0"/>
              <a:t> ∙ (45 - </a:t>
            </a:r>
            <a:r>
              <a:rPr lang="en-US" i="1" dirty="0" err="1"/>
              <a:t>T</a:t>
            </a:r>
            <a:r>
              <a:rPr lang="en-US" i="1" baseline="-25000" dirty="0" err="1"/>
              <a:t>water</a:t>
            </a:r>
            <a:r>
              <a:rPr lang="en-US" dirty="0"/>
              <a:t>) </a:t>
            </a:r>
          </a:p>
          <a:p>
            <a:endParaRPr lang="el-GR" dirty="0"/>
          </a:p>
          <a:p>
            <a:endParaRPr lang="el-GR" dirty="0"/>
          </a:p>
          <a:p>
            <a:endParaRPr lang="el-GR" dirty="0"/>
          </a:p>
        </p:txBody>
      </p:sp>
      <p:sp>
        <p:nvSpPr>
          <p:cNvPr id="9" name="TextBox 8">
            <a:extLst>
              <a:ext uri="{FF2B5EF4-FFF2-40B4-BE49-F238E27FC236}">
                <a16:creationId xmlns:a16="http://schemas.microsoft.com/office/drawing/2014/main" id="{97D264AD-1764-00F3-F304-9B8379B2AE22}"/>
              </a:ext>
            </a:extLst>
          </p:cNvPr>
          <p:cNvSpPr txBox="1"/>
          <p:nvPr/>
        </p:nvSpPr>
        <p:spPr>
          <a:xfrm>
            <a:off x="1952244" y="1537043"/>
            <a:ext cx="1442174" cy="338554"/>
          </a:xfrm>
          <a:prstGeom prst="rect">
            <a:avLst/>
          </a:prstGeom>
          <a:noFill/>
        </p:spPr>
        <p:txBody>
          <a:bodyPr wrap="square">
            <a:spAutoFit/>
          </a:bodyPr>
          <a:lstStyle/>
          <a:p>
            <a:r>
              <a:rPr lang="en-US" sz="1600" dirty="0"/>
              <a:t>4.19 kJ/</a:t>
            </a:r>
            <a:r>
              <a:rPr lang="el-GR" sz="1600" dirty="0"/>
              <a:t>(</a:t>
            </a:r>
            <a:r>
              <a:rPr lang="en-US" sz="1600" dirty="0"/>
              <a:t>kg</a:t>
            </a:r>
            <a:r>
              <a:rPr lang="el-GR" sz="1600" dirty="0"/>
              <a:t>∙</a:t>
            </a:r>
            <a:r>
              <a:rPr lang="en-US" sz="1600" dirty="0"/>
              <a:t>K)</a:t>
            </a:r>
            <a:endParaRPr lang="el-GR" sz="1600" dirty="0"/>
          </a:p>
        </p:txBody>
      </p:sp>
      <p:sp>
        <p:nvSpPr>
          <p:cNvPr id="11" name="TextBox 10">
            <a:extLst>
              <a:ext uri="{FF2B5EF4-FFF2-40B4-BE49-F238E27FC236}">
                <a16:creationId xmlns:a16="http://schemas.microsoft.com/office/drawing/2014/main" id="{A3E7D68F-A648-DA86-9C07-05547B7E33F0}"/>
              </a:ext>
            </a:extLst>
          </p:cNvPr>
          <p:cNvSpPr txBox="1"/>
          <p:nvPr/>
        </p:nvSpPr>
        <p:spPr>
          <a:xfrm>
            <a:off x="1238062" y="1537043"/>
            <a:ext cx="796475" cy="338554"/>
          </a:xfrm>
          <a:prstGeom prst="rect">
            <a:avLst/>
          </a:prstGeom>
          <a:noFill/>
        </p:spPr>
        <p:txBody>
          <a:bodyPr wrap="square">
            <a:spAutoFit/>
          </a:bodyPr>
          <a:lstStyle/>
          <a:p>
            <a:r>
              <a:rPr lang="en-US" sz="1600" dirty="0"/>
              <a:t>[kg/h]</a:t>
            </a:r>
            <a:r>
              <a:rPr lang="el-GR" sz="1600" dirty="0"/>
              <a:t>           </a:t>
            </a:r>
          </a:p>
        </p:txBody>
      </p:sp>
      <p:sp>
        <p:nvSpPr>
          <p:cNvPr id="13" name="TextBox 12">
            <a:extLst>
              <a:ext uri="{FF2B5EF4-FFF2-40B4-BE49-F238E27FC236}">
                <a16:creationId xmlns:a16="http://schemas.microsoft.com/office/drawing/2014/main" id="{7C52E9D3-251E-7D6C-47FB-84E83A5CCE52}"/>
              </a:ext>
            </a:extLst>
          </p:cNvPr>
          <p:cNvSpPr txBox="1"/>
          <p:nvPr/>
        </p:nvSpPr>
        <p:spPr>
          <a:xfrm>
            <a:off x="3354343" y="1533613"/>
            <a:ext cx="667512" cy="338554"/>
          </a:xfrm>
          <a:prstGeom prst="rect">
            <a:avLst/>
          </a:prstGeom>
          <a:noFill/>
        </p:spPr>
        <p:txBody>
          <a:bodyPr wrap="square" rtlCol="0">
            <a:spAutoFit/>
          </a:bodyPr>
          <a:lstStyle/>
          <a:p>
            <a:r>
              <a:rPr lang="en-US" sz="1600" dirty="0"/>
              <a:t>[</a:t>
            </a:r>
            <a:r>
              <a:rPr lang="en-US" sz="1600" baseline="30000" dirty="0" err="1">
                <a:effectLst/>
                <a:latin typeface="Calibri" panose="020F0502020204030204" pitchFamily="34" charset="0"/>
                <a:ea typeface="Calibri" panose="020F0502020204030204" pitchFamily="34" charset="0"/>
                <a:cs typeface="Times New Roman" panose="02020603050405020304" pitchFamily="18" charset="0"/>
              </a:rPr>
              <a:t>o</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C</a:t>
            </a:r>
            <a:r>
              <a:rPr lang="en-US" sz="1600" dirty="0">
                <a:effectLst/>
                <a:latin typeface="Calibri" panose="020F0502020204030204" pitchFamily="34" charset="0"/>
                <a:ea typeface="Calibri" panose="020F0502020204030204" pitchFamily="34" charset="0"/>
                <a:cs typeface="Times New Roman" panose="02020603050405020304" pitchFamily="18" charset="0"/>
              </a:rPr>
              <a:t>]</a:t>
            </a:r>
            <a:endParaRPr lang="el-GR" sz="1600" dirty="0"/>
          </a:p>
        </p:txBody>
      </p:sp>
      <p:sp>
        <p:nvSpPr>
          <p:cNvPr id="15" name="TextBox 14">
            <a:extLst>
              <a:ext uri="{FF2B5EF4-FFF2-40B4-BE49-F238E27FC236}">
                <a16:creationId xmlns:a16="http://schemas.microsoft.com/office/drawing/2014/main" id="{FDE8B65D-6305-1191-F045-99D54BAC4C9A}"/>
              </a:ext>
            </a:extLst>
          </p:cNvPr>
          <p:cNvSpPr txBox="1"/>
          <p:nvPr/>
        </p:nvSpPr>
        <p:spPr>
          <a:xfrm>
            <a:off x="112601" y="4302061"/>
            <a:ext cx="6117336" cy="646331"/>
          </a:xfrm>
          <a:prstGeom prst="rect">
            <a:avLst/>
          </a:prstGeom>
          <a:noFill/>
        </p:spPr>
        <p:txBody>
          <a:bodyPr wrap="square">
            <a:spAutoFit/>
          </a:bodyPr>
          <a:lstStyle/>
          <a:p>
            <a:endParaRPr lang="en-US" sz="18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el-GR"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Προκύπτει</a:t>
            </a:r>
            <a:r>
              <a:rPr lang="el-GR" sz="18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US" sz="18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Q</a:t>
            </a:r>
            <a:r>
              <a:rPr lang="en-US" sz="1800" i="1" baseline="-25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DHW,MAX </a:t>
            </a:r>
            <a:r>
              <a:rPr lang="el-GR"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l-GR" sz="1800" b="1" dirty="0">
                <a:solidFill>
                  <a:srgbClr val="000000"/>
                </a:solidFill>
                <a:effectLst/>
                <a:highlight>
                  <a:srgbClr val="92D050"/>
                </a:highlight>
                <a:latin typeface="Calibri" panose="020F0502020204030204" pitchFamily="34" charset="0"/>
                <a:ea typeface="Times New Roman" panose="02020603050405020304" pitchFamily="18" charset="0"/>
                <a:cs typeface="Times New Roman" panose="02020603050405020304" pitchFamily="18" charset="0"/>
              </a:rPr>
              <a:t>1.10 </a:t>
            </a:r>
            <a:r>
              <a:rPr lang="en-US" sz="1800" b="1" dirty="0">
                <a:solidFill>
                  <a:srgbClr val="000000"/>
                </a:solidFill>
                <a:effectLst/>
                <a:highlight>
                  <a:srgbClr val="92D050"/>
                </a:highlight>
                <a:latin typeface="Calibri" panose="020F0502020204030204" pitchFamily="34" charset="0"/>
                <a:ea typeface="Times New Roman" panose="02020603050405020304" pitchFamily="18" charset="0"/>
                <a:cs typeface="Times New Roman" panose="02020603050405020304" pitchFamily="18" charset="0"/>
              </a:rPr>
              <a:t>kW</a:t>
            </a:r>
            <a:endParaRPr lang="el-GR" b="1" dirty="0">
              <a:highlight>
                <a:srgbClr val="92D050"/>
              </a:highlight>
            </a:endParaRPr>
          </a:p>
        </p:txBody>
      </p:sp>
      <p:graphicFrame>
        <p:nvGraphicFramePr>
          <p:cNvPr id="16" name="Πίνακας 15">
            <a:extLst>
              <a:ext uri="{FF2B5EF4-FFF2-40B4-BE49-F238E27FC236}">
                <a16:creationId xmlns:a16="http://schemas.microsoft.com/office/drawing/2014/main" id="{2A229FDE-055D-A28E-E8C5-DC80F332D3C7}"/>
              </a:ext>
            </a:extLst>
          </p:cNvPr>
          <p:cNvGraphicFramePr>
            <a:graphicFrameLocks noGrp="1"/>
          </p:cNvGraphicFramePr>
          <p:nvPr>
            <p:extLst>
              <p:ext uri="{D42A27DB-BD31-4B8C-83A1-F6EECF244321}">
                <p14:modId xmlns:p14="http://schemas.microsoft.com/office/powerpoint/2010/main" val="960469505"/>
              </p:ext>
            </p:extLst>
          </p:nvPr>
        </p:nvGraphicFramePr>
        <p:xfrm>
          <a:off x="4337800" y="4914442"/>
          <a:ext cx="2105224" cy="1836293"/>
        </p:xfrm>
        <a:graphic>
          <a:graphicData uri="http://schemas.openxmlformats.org/drawingml/2006/table">
            <a:tbl>
              <a:tblPr firstRow="1" firstCol="1" bandRow="1">
                <a:tableStyleId>{1FECB4D8-DB02-4DC6-A0A2-4F2EBAE1DC90}</a:tableStyleId>
              </a:tblPr>
              <a:tblGrid>
                <a:gridCol w="1379653">
                  <a:extLst>
                    <a:ext uri="{9D8B030D-6E8A-4147-A177-3AD203B41FA5}">
                      <a16:colId xmlns:a16="http://schemas.microsoft.com/office/drawing/2014/main" val="452344792"/>
                    </a:ext>
                  </a:extLst>
                </a:gridCol>
                <a:gridCol w="725571">
                  <a:extLst>
                    <a:ext uri="{9D8B030D-6E8A-4147-A177-3AD203B41FA5}">
                      <a16:colId xmlns:a16="http://schemas.microsoft.com/office/drawing/2014/main" val="1670131177"/>
                    </a:ext>
                  </a:extLst>
                </a:gridCol>
              </a:tblGrid>
              <a:tr h="529978">
                <a:tc>
                  <a:txBody>
                    <a:bodyPr/>
                    <a:lstStyle/>
                    <a:p>
                      <a:pPr algn="ctr">
                        <a:lnSpc>
                          <a:spcPct val="107000"/>
                        </a:lnSpc>
                        <a:spcAft>
                          <a:spcPts val="800"/>
                        </a:spcAft>
                      </a:pPr>
                      <a:r>
                        <a:rPr lang="en-US" sz="1600" dirty="0">
                          <a:effectLst/>
                        </a:rPr>
                        <a:t>M</a:t>
                      </a:r>
                      <a:r>
                        <a:rPr lang="el-GR" sz="1600" dirty="0" err="1">
                          <a:effectLst/>
                        </a:rPr>
                        <a:t>έγιστο</a:t>
                      </a:r>
                      <a:r>
                        <a:rPr lang="el-GR" sz="1600" dirty="0">
                          <a:effectLst/>
                        </a:rPr>
                        <a:t> φορτίο</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600">
                          <a:effectLst/>
                        </a:rPr>
                        <a:t>(</a:t>
                      </a:r>
                      <a:r>
                        <a:rPr lang="en-US" sz="1600">
                          <a:effectLst/>
                        </a:rPr>
                        <a:t>kW)</a:t>
                      </a:r>
                      <a:endParaRPr lang="el-GR"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04941612"/>
                  </a:ext>
                </a:extLst>
              </a:tr>
              <a:tr h="694810">
                <a:tc>
                  <a:txBody>
                    <a:bodyPr/>
                    <a:lstStyle/>
                    <a:p>
                      <a:pPr algn="ctr">
                        <a:lnSpc>
                          <a:spcPct val="107000"/>
                        </a:lnSpc>
                        <a:spcAft>
                          <a:spcPts val="800"/>
                        </a:spcAft>
                      </a:pPr>
                      <a:r>
                        <a:rPr lang="el-GR" sz="1600" dirty="0">
                          <a:effectLst/>
                        </a:rPr>
                        <a:t>Ολικό θερμικό</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800" b="1" dirty="0">
                          <a:effectLst/>
                        </a:rPr>
                        <a:t>4.59</a:t>
                      </a:r>
                    </a:p>
                    <a:p>
                      <a:pPr algn="ctr">
                        <a:lnSpc>
                          <a:spcPct val="107000"/>
                        </a:lnSpc>
                        <a:spcAft>
                          <a:spcPts val="800"/>
                        </a:spcAft>
                      </a:pPr>
                      <a:r>
                        <a:rPr lang="el-GR" sz="1600" dirty="0">
                          <a:effectLst/>
                        </a:rPr>
                        <a:t> </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3831102"/>
                  </a:ext>
                </a:extLst>
              </a:tr>
              <a:tr h="578048">
                <a:tc>
                  <a:txBody>
                    <a:bodyPr/>
                    <a:lstStyle/>
                    <a:p>
                      <a:pPr algn="ctr">
                        <a:lnSpc>
                          <a:spcPct val="107000"/>
                        </a:lnSpc>
                        <a:spcAft>
                          <a:spcPts val="800"/>
                        </a:spcAft>
                      </a:pPr>
                      <a:r>
                        <a:rPr lang="el-GR" sz="1600" dirty="0">
                          <a:effectLst/>
                        </a:rPr>
                        <a:t>Ψύξης</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600" dirty="0">
                          <a:effectLst/>
                        </a:rPr>
                        <a:t>4.36</a:t>
                      </a:r>
                    </a:p>
                    <a:p>
                      <a:pPr algn="ctr">
                        <a:lnSpc>
                          <a:spcPct val="107000"/>
                        </a:lnSpc>
                        <a:spcAft>
                          <a:spcPts val="800"/>
                        </a:spcAft>
                      </a:pPr>
                      <a:r>
                        <a:rPr lang="el-GR" sz="1600" dirty="0">
                          <a:effectLst/>
                        </a:rPr>
                        <a:t> </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7931105"/>
                  </a:ext>
                </a:extLst>
              </a:tr>
            </a:tbl>
          </a:graphicData>
        </a:graphic>
      </p:graphicFrame>
      <p:sp>
        <p:nvSpPr>
          <p:cNvPr id="18" name="TextBox 17">
            <a:extLst>
              <a:ext uri="{FF2B5EF4-FFF2-40B4-BE49-F238E27FC236}">
                <a16:creationId xmlns:a16="http://schemas.microsoft.com/office/drawing/2014/main" id="{23E26FB2-098C-D0CE-FC60-0850B2332C09}"/>
              </a:ext>
            </a:extLst>
          </p:cNvPr>
          <p:cNvSpPr txBox="1"/>
          <p:nvPr/>
        </p:nvSpPr>
        <p:spPr>
          <a:xfrm>
            <a:off x="112601" y="2809350"/>
            <a:ext cx="925033" cy="338554"/>
          </a:xfrm>
          <a:prstGeom prst="rect">
            <a:avLst/>
          </a:prstGeom>
          <a:noFill/>
        </p:spPr>
        <p:txBody>
          <a:bodyPr wrap="square" rtlCol="0">
            <a:spAutoFit/>
          </a:bodyPr>
          <a:lstStyle/>
          <a:p>
            <a:r>
              <a:rPr lang="en-US" sz="1600" dirty="0"/>
              <a:t>[kJ/</a:t>
            </a:r>
            <a:r>
              <a:rPr lang="en-US" sz="1600" dirty="0" err="1"/>
              <a:t>hr</a:t>
            </a:r>
            <a:r>
              <a:rPr lang="en-US" sz="1600" dirty="0"/>
              <a:t>]</a:t>
            </a:r>
            <a:endParaRPr lang="el-GR" sz="1600" dirty="0"/>
          </a:p>
        </p:txBody>
      </p:sp>
      <p:sp>
        <p:nvSpPr>
          <p:cNvPr id="6" name="TextBox 5">
            <a:extLst>
              <a:ext uri="{FF2B5EF4-FFF2-40B4-BE49-F238E27FC236}">
                <a16:creationId xmlns:a16="http://schemas.microsoft.com/office/drawing/2014/main" id="{9DC0803D-9AEB-05C2-4C1D-C9D0D5D80D0B}"/>
              </a:ext>
            </a:extLst>
          </p:cNvPr>
          <p:cNvSpPr txBox="1"/>
          <p:nvPr/>
        </p:nvSpPr>
        <p:spPr>
          <a:xfrm>
            <a:off x="703350" y="5832589"/>
            <a:ext cx="2429904" cy="369332"/>
          </a:xfrm>
          <a:prstGeom prst="rect">
            <a:avLst/>
          </a:prstGeom>
          <a:noFill/>
        </p:spPr>
        <p:txBody>
          <a:bodyPr wrap="square" rtlCol="0">
            <a:spAutoFit/>
          </a:bodyPr>
          <a:lstStyle/>
          <a:p>
            <a:r>
              <a:rPr lang="en-US" dirty="0">
                <a:highlight>
                  <a:srgbClr val="FFFF00"/>
                </a:highlight>
              </a:rPr>
              <a:t>3.49</a:t>
            </a:r>
            <a:r>
              <a:rPr lang="en-US" dirty="0"/>
              <a:t> + </a:t>
            </a:r>
            <a:r>
              <a:rPr lang="en-US" dirty="0">
                <a:highlight>
                  <a:srgbClr val="92D050"/>
                </a:highlight>
              </a:rPr>
              <a:t>1.10</a:t>
            </a:r>
            <a:r>
              <a:rPr lang="el-GR" dirty="0"/>
              <a:t> = </a:t>
            </a:r>
            <a:r>
              <a:rPr lang="el-GR" b="1" dirty="0"/>
              <a:t>4.59 </a:t>
            </a:r>
            <a:r>
              <a:rPr lang="en-US" b="1" dirty="0"/>
              <a:t>kW</a:t>
            </a:r>
            <a:endParaRPr lang="el-GR" b="1" dirty="0"/>
          </a:p>
        </p:txBody>
      </p:sp>
      <p:sp>
        <p:nvSpPr>
          <p:cNvPr id="8" name="TextBox 7">
            <a:extLst>
              <a:ext uri="{FF2B5EF4-FFF2-40B4-BE49-F238E27FC236}">
                <a16:creationId xmlns:a16="http://schemas.microsoft.com/office/drawing/2014/main" id="{738B6DD4-28B9-E5C4-E310-21212E4E4FF4}"/>
              </a:ext>
            </a:extLst>
          </p:cNvPr>
          <p:cNvSpPr txBox="1"/>
          <p:nvPr/>
        </p:nvSpPr>
        <p:spPr>
          <a:xfrm>
            <a:off x="256867" y="5318531"/>
            <a:ext cx="1309816" cy="369332"/>
          </a:xfrm>
          <a:prstGeom prst="rect">
            <a:avLst/>
          </a:prstGeom>
          <a:noFill/>
        </p:spPr>
        <p:txBody>
          <a:bodyPr wrap="square" rtlCol="0">
            <a:spAutoFit/>
          </a:bodyPr>
          <a:lstStyle/>
          <a:p>
            <a:r>
              <a:rPr lang="el-GR" dirty="0">
                <a:highlight>
                  <a:srgbClr val="FFFF00"/>
                </a:highlight>
              </a:rPr>
              <a:t>Θέρμανσης</a:t>
            </a:r>
          </a:p>
        </p:txBody>
      </p:sp>
      <p:sp>
        <p:nvSpPr>
          <p:cNvPr id="10" name="TextBox 9">
            <a:extLst>
              <a:ext uri="{FF2B5EF4-FFF2-40B4-BE49-F238E27FC236}">
                <a16:creationId xmlns:a16="http://schemas.microsoft.com/office/drawing/2014/main" id="{B6A4A136-BEC5-771E-146C-2672A7C4F8A3}"/>
              </a:ext>
            </a:extLst>
          </p:cNvPr>
          <p:cNvSpPr txBox="1"/>
          <p:nvPr/>
        </p:nvSpPr>
        <p:spPr>
          <a:xfrm>
            <a:off x="1590848" y="5318531"/>
            <a:ext cx="654908" cy="369332"/>
          </a:xfrm>
          <a:prstGeom prst="rect">
            <a:avLst/>
          </a:prstGeom>
          <a:noFill/>
        </p:spPr>
        <p:txBody>
          <a:bodyPr wrap="square" rtlCol="0">
            <a:spAutoFit/>
          </a:bodyPr>
          <a:lstStyle/>
          <a:p>
            <a:r>
              <a:rPr lang="el-GR" dirty="0">
                <a:highlight>
                  <a:srgbClr val="92D050"/>
                </a:highlight>
              </a:rPr>
              <a:t>ΖΝΧ</a:t>
            </a:r>
          </a:p>
        </p:txBody>
      </p:sp>
      <p:sp>
        <p:nvSpPr>
          <p:cNvPr id="12" name="TextBox 11">
            <a:extLst>
              <a:ext uri="{FF2B5EF4-FFF2-40B4-BE49-F238E27FC236}">
                <a16:creationId xmlns:a16="http://schemas.microsoft.com/office/drawing/2014/main" id="{63869B53-82C0-2671-E1A9-A8BA21E69A67}"/>
              </a:ext>
            </a:extLst>
          </p:cNvPr>
          <p:cNvSpPr txBox="1"/>
          <p:nvPr/>
        </p:nvSpPr>
        <p:spPr>
          <a:xfrm>
            <a:off x="2123314" y="5296171"/>
            <a:ext cx="1150775" cy="369332"/>
          </a:xfrm>
          <a:prstGeom prst="rect">
            <a:avLst/>
          </a:prstGeom>
          <a:noFill/>
        </p:spPr>
        <p:txBody>
          <a:bodyPr wrap="square" rtlCol="0">
            <a:spAutoFit/>
          </a:bodyPr>
          <a:lstStyle/>
          <a:p>
            <a:r>
              <a:rPr lang="el-GR" b="1" dirty="0"/>
              <a:t>Θερμικό</a:t>
            </a:r>
          </a:p>
        </p:txBody>
      </p:sp>
      <p:cxnSp>
        <p:nvCxnSpPr>
          <p:cNvPr id="19" name="Ευθύγραμμο βέλος σύνδεσης 18">
            <a:extLst>
              <a:ext uri="{FF2B5EF4-FFF2-40B4-BE49-F238E27FC236}">
                <a16:creationId xmlns:a16="http://schemas.microsoft.com/office/drawing/2014/main" id="{6046FA50-B733-7B87-1A96-18FF3C92478D}"/>
              </a:ext>
            </a:extLst>
          </p:cNvPr>
          <p:cNvCxnSpPr/>
          <p:nvPr/>
        </p:nvCxnSpPr>
        <p:spPr>
          <a:xfrm flipV="1">
            <a:off x="1657350" y="1875597"/>
            <a:ext cx="0" cy="3418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Ευθύγραμμο βέλος σύνδεσης 19">
            <a:extLst>
              <a:ext uri="{FF2B5EF4-FFF2-40B4-BE49-F238E27FC236}">
                <a16:creationId xmlns:a16="http://schemas.microsoft.com/office/drawing/2014/main" id="{C668452A-C718-EEFF-8C45-315D4C531084}"/>
              </a:ext>
            </a:extLst>
          </p:cNvPr>
          <p:cNvCxnSpPr/>
          <p:nvPr/>
        </p:nvCxnSpPr>
        <p:spPr>
          <a:xfrm flipV="1">
            <a:off x="2278380" y="1875597"/>
            <a:ext cx="0" cy="3418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1" name="Ευθύγραμμο βέλος σύνδεσης 20">
            <a:extLst>
              <a:ext uri="{FF2B5EF4-FFF2-40B4-BE49-F238E27FC236}">
                <a16:creationId xmlns:a16="http://schemas.microsoft.com/office/drawing/2014/main" id="{472BD728-4E50-560E-1440-92432C7F5D05}"/>
              </a:ext>
            </a:extLst>
          </p:cNvPr>
          <p:cNvCxnSpPr/>
          <p:nvPr/>
        </p:nvCxnSpPr>
        <p:spPr>
          <a:xfrm flipV="1">
            <a:off x="3516630" y="1875597"/>
            <a:ext cx="0" cy="3418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Ευθύγραμμο βέλος σύνδεσης 21">
            <a:extLst>
              <a:ext uri="{FF2B5EF4-FFF2-40B4-BE49-F238E27FC236}">
                <a16:creationId xmlns:a16="http://schemas.microsoft.com/office/drawing/2014/main" id="{CC4413CB-C896-8D84-BAAC-146AB0799903}"/>
              </a:ext>
            </a:extLst>
          </p:cNvPr>
          <p:cNvCxnSpPr>
            <a:cxnSpLocks/>
          </p:cNvCxnSpPr>
          <p:nvPr/>
        </p:nvCxnSpPr>
        <p:spPr>
          <a:xfrm>
            <a:off x="453390" y="2625313"/>
            <a:ext cx="0" cy="18403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8859C2E1-B81D-EC03-266F-9ED2587F889A}"/>
              </a:ext>
            </a:extLst>
          </p:cNvPr>
          <p:cNvSpPr txBox="1"/>
          <p:nvPr/>
        </p:nvSpPr>
        <p:spPr>
          <a:xfrm>
            <a:off x="2571749" y="3933040"/>
            <a:ext cx="5004819"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11</a:t>
            </a:r>
            <a:r>
              <a:rPr lang="el-GR" sz="1400" dirty="0"/>
              <a:t>: θερμοκρασία </a:t>
            </a:r>
            <a:r>
              <a:rPr lang="en-US" sz="1400" dirty="0"/>
              <a:t>[</a:t>
            </a:r>
            <a:r>
              <a:rPr lang="en-US" sz="1400" baseline="30000" dirty="0" err="1">
                <a:effectLst/>
                <a:latin typeface="Calibri" panose="020F0502020204030204" pitchFamily="34" charset="0"/>
                <a:ea typeface="Calibri" panose="020F0502020204030204" pitchFamily="34" charset="0"/>
                <a:cs typeface="Times New Roman" panose="02020603050405020304" pitchFamily="18" charset="0"/>
              </a:rPr>
              <a:t>o</a:t>
            </a:r>
            <a:r>
              <a:rPr lang="en-US" sz="1400" dirty="0" err="1">
                <a:effectLst/>
                <a:latin typeface="Calibri" panose="020F0502020204030204" pitchFamily="34" charset="0"/>
                <a:ea typeface="Calibri" panose="020F0502020204030204" pitchFamily="34" charset="0"/>
                <a:cs typeface="Times New Roman" panose="02020603050405020304" pitchFamily="18" charset="0"/>
              </a:rPr>
              <a:t>C</a:t>
            </a:r>
            <a:r>
              <a:rPr lang="en-US" sz="1400" dirty="0">
                <a:effectLst/>
                <a:latin typeface="Calibri" panose="020F0502020204030204" pitchFamily="34" charset="0"/>
                <a:ea typeface="Calibri" panose="020F0502020204030204" pitchFamily="34" charset="0"/>
                <a:cs typeface="Times New Roman" panose="02020603050405020304" pitchFamily="18" charset="0"/>
              </a:rPr>
              <a:t>]</a:t>
            </a:r>
            <a:r>
              <a:rPr lang="el-GR" sz="1400" dirty="0"/>
              <a:t> νερού δικτύου</a:t>
            </a:r>
            <a:r>
              <a:rPr lang="en-US" sz="1400" dirty="0"/>
              <a:t> </a:t>
            </a:r>
            <a:r>
              <a:rPr lang="el-GR" sz="1400" dirty="0"/>
              <a:t>για τις ώρες του έτος</a:t>
            </a:r>
          </a:p>
        </p:txBody>
      </p:sp>
      <p:sp>
        <p:nvSpPr>
          <p:cNvPr id="29" name="TextBox 28">
            <a:extLst>
              <a:ext uri="{FF2B5EF4-FFF2-40B4-BE49-F238E27FC236}">
                <a16:creationId xmlns:a16="http://schemas.microsoft.com/office/drawing/2014/main" id="{35FCE15D-36CE-D27A-E072-15956A267443}"/>
              </a:ext>
            </a:extLst>
          </p:cNvPr>
          <p:cNvSpPr txBox="1"/>
          <p:nvPr/>
        </p:nvSpPr>
        <p:spPr>
          <a:xfrm>
            <a:off x="7922863" y="3949747"/>
            <a:ext cx="3704869"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12</a:t>
            </a:r>
            <a:r>
              <a:rPr lang="el-GR" sz="1400" dirty="0"/>
              <a:t>: Κατανάλωση </a:t>
            </a:r>
            <a:r>
              <a:rPr lang="en-US" sz="1400" dirty="0"/>
              <a:t>[</a:t>
            </a:r>
            <a:r>
              <a:rPr lang="en-US" sz="1400" dirty="0">
                <a:latin typeface="Calibri" panose="020F0502020204030204" pitchFamily="34" charset="0"/>
                <a:cs typeface="Times New Roman" panose="02020603050405020304" pitchFamily="18" charset="0"/>
              </a:rPr>
              <a:t>L</a:t>
            </a:r>
            <a:r>
              <a:rPr lang="en-US" sz="1400" dirty="0">
                <a:effectLst/>
                <a:latin typeface="Calibri" panose="020F0502020204030204" pitchFamily="34" charset="0"/>
                <a:ea typeface="Calibri" panose="020F0502020204030204" pitchFamily="34" charset="0"/>
                <a:cs typeface="Times New Roman" panose="02020603050405020304" pitchFamily="18" charset="0"/>
              </a:rPr>
              <a:t>]</a:t>
            </a:r>
            <a:r>
              <a:rPr lang="el-GR" sz="1400" dirty="0"/>
              <a:t> νερού δικτύου</a:t>
            </a:r>
            <a:r>
              <a:rPr lang="en-US" sz="1400" dirty="0"/>
              <a:t> </a:t>
            </a:r>
            <a:r>
              <a:rPr lang="el-GR" sz="1400" dirty="0"/>
              <a:t>ανά ώρα ημέρας</a:t>
            </a:r>
          </a:p>
        </p:txBody>
      </p:sp>
      <p:sp>
        <p:nvSpPr>
          <p:cNvPr id="31" name="TextBox 30">
            <a:extLst>
              <a:ext uri="{FF2B5EF4-FFF2-40B4-BE49-F238E27FC236}">
                <a16:creationId xmlns:a16="http://schemas.microsoft.com/office/drawing/2014/main" id="{1EF703C2-723C-973F-E89B-46FEFE70DB8B}"/>
              </a:ext>
            </a:extLst>
          </p:cNvPr>
          <p:cNvSpPr txBox="1"/>
          <p:nvPr/>
        </p:nvSpPr>
        <p:spPr>
          <a:xfrm>
            <a:off x="6443024" y="5878755"/>
            <a:ext cx="1993454" cy="646331"/>
          </a:xfrm>
          <a:prstGeom prst="rect">
            <a:avLst/>
          </a:prstGeom>
          <a:noFill/>
        </p:spPr>
        <p:txBody>
          <a:bodyPr wrap="square" rtlCol="0">
            <a:spAutoFit/>
          </a:bodyPr>
          <a:lstStyle/>
          <a:p>
            <a:pPr marL="285750" indent="-285750">
              <a:buFont typeface="Wingdings" panose="05000000000000000000" pitchFamily="2" charset="2"/>
              <a:buChar char="Ø"/>
            </a:pPr>
            <a:r>
              <a:rPr lang="el-GR" dirty="0"/>
              <a:t>Ισορροπημένα μέγιστα φορτία</a:t>
            </a:r>
          </a:p>
        </p:txBody>
      </p:sp>
      <p:sp>
        <p:nvSpPr>
          <p:cNvPr id="32" name="TextBox 31">
            <a:extLst>
              <a:ext uri="{FF2B5EF4-FFF2-40B4-BE49-F238E27FC236}">
                <a16:creationId xmlns:a16="http://schemas.microsoft.com/office/drawing/2014/main" id="{3BDE2BDA-DCB5-2CA1-F83F-25DB37439E3F}"/>
              </a:ext>
            </a:extLst>
          </p:cNvPr>
          <p:cNvSpPr txBox="1"/>
          <p:nvPr/>
        </p:nvSpPr>
        <p:spPr>
          <a:xfrm>
            <a:off x="4326842" y="4539816"/>
            <a:ext cx="3806190" cy="307777"/>
          </a:xfrm>
          <a:prstGeom prst="rect">
            <a:avLst/>
          </a:prstGeom>
          <a:solidFill>
            <a:schemeClr val="bg1"/>
          </a:solidFill>
          <a:ln>
            <a:solidFill>
              <a:schemeClr val="tx1"/>
            </a:solidFill>
          </a:ln>
        </p:spPr>
        <p:txBody>
          <a:bodyPr wrap="square" rtlCol="0">
            <a:spAutoFit/>
          </a:bodyPr>
          <a:lstStyle/>
          <a:p>
            <a:pPr algn="ctr"/>
            <a:r>
              <a:rPr lang="el-GR" sz="1400" b="1" dirty="0"/>
              <a:t>Πίνακας 4</a:t>
            </a:r>
            <a:r>
              <a:rPr lang="el-GR" sz="1400" dirty="0"/>
              <a:t>: Μέγιστα θερμικά και ψυκτικά φορτία</a:t>
            </a:r>
          </a:p>
        </p:txBody>
      </p:sp>
      <p:sp>
        <p:nvSpPr>
          <p:cNvPr id="33" name="TextBox 32">
            <a:extLst>
              <a:ext uri="{FF2B5EF4-FFF2-40B4-BE49-F238E27FC236}">
                <a16:creationId xmlns:a16="http://schemas.microsoft.com/office/drawing/2014/main" id="{2C5C79C2-1B46-48CD-FB7E-F7BFD322A7FE}"/>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13</a:t>
            </a:r>
          </a:p>
        </p:txBody>
      </p:sp>
      <p:sp>
        <p:nvSpPr>
          <p:cNvPr id="14" name="TextBox 13">
            <a:extLst>
              <a:ext uri="{FF2B5EF4-FFF2-40B4-BE49-F238E27FC236}">
                <a16:creationId xmlns:a16="http://schemas.microsoft.com/office/drawing/2014/main" id="{AFDAF005-BE5B-5DD6-49CB-E93E96972897}"/>
              </a:ext>
            </a:extLst>
          </p:cNvPr>
          <p:cNvSpPr txBox="1"/>
          <p:nvPr/>
        </p:nvSpPr>
        <p:spPr>
          <a:xfrm>
            <a:off x="0" y="1134403"/>
            <a:ext cx="6126480" cy="369332"/>
          </a:xfrm>
          <a:prstGeom prst="rect">
            <a:avLst/>
          </a:prstGeom>
          <a:noFill/>
        </p:spPr>
        <p:txBody>
          <a:bodyPr wrap="square">
            <a:spAutoFit/>
          </a:bodyPr>
          <a:lstStyle/>
          <a:p>
            <a:r>
              <a:rPr lang="el-GR" b="1" dirty="0"/>
              <a:t>Μέγιστο φορτίο ΖΝΧ</a:t>
            </a:r>
            <a:r>
              <a:rPr lang="el-GR" dirty="0"/>
              <a:t>:</a:t>
            </a:r>
            <a:endParaRPr lang="en-US" dirty="0"/>
          </a:p>
        </p:txBody>
      </p:sp>
      <p:sp>
        <p:nvSpPr>
          <p:cNvPr id="24" name="TextBox 23">
            <a:extLst>
              <a:ext uri="{FF2B5EF4-FFF2-40B4-BE49-F238E27FC236}">
                <a16:creationId xmlns:a16="http://schemas.microsoft.com/office/drawing/2014/main" id="{E5FF5494-60E6-A326-B08B-65B66B2099A7}"/>
              </a:ext>
            </a:extLst>
          </p:cNvPr>
          <p:cNvSpPr txBox="1"/>
          <p:nvPr/>
        </p:nvSpPr>
        <p:spPr>
          <a:xfrm>
            <a:off x="3846599" y="764984"/>
            <a:ext cx="1191911" cy="369332"/>
          </a:xfrm>
          <a:prstGeom prst="rect">
            <a:avLst/>
          </a:prstGeom>
          <a:noFill/>
        </p:spPr>
        <p:txBody>
          <a:bodyPr wrap="square" rtlCol="0">
            <a:spAutoFit/>
          </a:bodyPr>
          <a:lstStyle/>
          <a:p>
            <a:r>
              <a:rPr lang="en-US" sz="1800" b="1" dirty="0"/>
              <a:t>[</a:t>
            </a:r>
            <a:r>
              <a:rPr lang="en-US" sz="1800" b="1" baseline="30000" dirty="0" err="1">
                <a:effectLst/>
                <a:latin typeface="Calibri" panose="020F0502020204030204" pitchFamily="34" charset="0"/>
                <a:ea typeface="Calibri" panose="020F0502020204030204" pitchFamily="34" charset="0"/>
                <a:cs typeface="Times New Roman" panose="02020603050405020304" pitchFamily="18" charset="0"/>
              </a:rPr>
              <a:t>o</a:t>
            </a:r>
            <a:r>
              <a:rPr lang="en-US" sz="1800" b="1" dirty="0" err="1">
                <a:effectLst/>
                <a:latin typeface="Calibri" panose="020F0502020204030204" pitchFamily="34" charset="0"/>
                <a:ea typeface="Calibri" panose="020F0502020204030204" pitchFamily="34" charset="0"/>
                <a:cs typeface="Times New Roman" panose="02020603050405020304" pitchFamily="18" charset="0"/>
              </a:rPr>
              <a:t>C</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endParaRPr lang="el-GR" b="1" dirty="0"/>
          </a:p>
        </p:txBody>
      </p:sp>
      <p:sp>
        <p:nvSpPr>
          <p:cNvPr id="26" name="TextBox 25">
            <a:extLst>
              <a:ext uri="{FF2B5EF4-FFF2-40B4-BE49-F238E27FC236}">
                <a16:creationId xmlns:a16="http://schemas.microsoft.com/office/drawing/2014/main" id="{99C2DA9D-105C-07BA-4F20-4C6ADC321A42}"/>
              </a:ext>
            </a:extLst>
          </p:cNvPr>
          <p:cNvSpPr txBox="1"/>
          <p:nvPr/>
        </p:nvSpPr>
        <p:spPr>
          <a:xfrm>
            <a:off x="7882606" y="794264"/>
            <a:ext cx="6128950" cy="369332"/>
          </a:xfrm>
          <a:prstGeom prst="rect">
            <a:avLst/>
          </a:prstGeom>
          <a:noFill/>
        </p:spPr>
        <p:txBody>
          <a:bodyPr wrap="square">
            <a:spAutoFit/>
          </a:bodyPr>
          <a:lstStyle/>
          <a:p>
            <a:r>
              <a:rPr lang="en-US" sz="1800" b="1" dirty="0"/>
              <a:t>[</a:t>
            </a:r>
            <a:r>
              <a:rPr lang="en-US" sz="1800" b="1" dirty="0">
                <a:latin typeface="Calibri" panose="020F0502020204030204" pitchFamily="34" charset="0"/>
                <a:cs typeface="Times New Roman" panose="02020603050405020304" pitchFamily="18" charset="0"/>
              </a:rPr>
              <a:t>L</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endParaRPr lang="el-GR" b="1" dirty="0"/>
          </a:p>
        </p:txBody>
      </p:sp>
      <p:sp>
        <p:nvSpPr>
          <p:cNvPr id="28" name="TextBox 27">
            <a:extLst>
              <a:ext uri="{FF2B5EF4-FFF2-40B4-BE49-F238E27FC236}">
                <a16:creationId xmlns:a16="http://schemas.microsoft.com/office/drawing/2014/main" id="{26DCAC05-BF45-66EA-9A1E-878328B96DE2}"/>
              </a:ext>
            </a:extLst>
          </p:cNvPr>
          <p:cNvSpPr txBox="1"/>
          <p:nvPr/>
        </p:nvSpPr>
        <p:spPr>
          <a:xfrm>
            <a:off x="7123662" y="3499408"/>
            <a:ext cx="1191911" cy="369332"/>
          </a:xfrm>
          <a:prstGeom prst="rect">
            <a:avLst/>
          </a:prstGeom>
          <a:noFill/>
        </p:spPr>
        <p:txBody>
          <a:bodyPr wrap="square" rtlCol="0">
            <a:spAutoFit/>
          </a:bodyPr>
          <a:lstStyle/>
          <a:p>
            <a:r>
              <a:rPr lang="en-US" sz="1800" b="1" dirty="0"/>
              <a:t>[</a:t>
            </a:r>
            <a:r>
              <a:rPr lang="en-US" dirty="0"/>
              <a:t>h</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endParaRPr lang="el-GR" b="1" dirty="0"/>
          </a:p>
        </p:txBody>
      </p:sp>
      <p:sp>
        <p:nvSpPr>
          <p:cNvPr id="30" name="TextBox 29">
            <a:extLst>
              <a:ext uri="{FF2B5EF4-FFF2-40B4-BE49-F238E27FC236}">
                <a16:creationId xmlns:a16="http://schemas.microsoft.com/office/drawing/2014/main" id="{EA1BC1B1-B560-6CB1-99C1-2F4B8003A3B8}"/>
              </a:ext>
            </a:extLst>
          </p:cNvPr>
          <p:cNvSpPr txBox="1"/>
          <p:nvPr/>
        </p:nvSpPr>
        <p:spPr>
          <a:xfrm>
            <a:off x="11407140" y="3542742"/>
            <a:ext cx="1191911" cy="369332"/>
          </a:xfrm>
          <a:prstGeom prst="rect">
            <a:avLst/>
          </a:prstGeom>
          <a:noFill/>
        </p:spPr>
        <p:txBody>
          <a:bodyPr wrap="square" rtlCol="0">
            <a:spAutoFit/>
          </a:bodyPr>
          <a:lstStyle/>
          <a:p>
            <a:r>
              <a:rPr lang="en-US" sz="1800" b="1" dirty="0"/>
              <a:t>[</a:t>
            </a:r>
            <a:r>
              <a:rPr lang="en-US" dirty="0"/>
              <a:t>h</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endParaRPr lang="el-GR" b="1" dirty="0"/>
          </a:p>
        </p:txBody>
      </p:sp>
    </p:spTree>
    <p:extLst>
      <p:ext uri="{BB962C8B-B14F-4D97-AF65-F5344CB8AC3E}">
        <p14:creationId xmlns:p14="http://schemas.microsoft.com/office/powerpoint/2010/main" val="1595666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DF2CA19-49D1-F5D7-E847-9F1876D1BD6D}"/>
              </a:ext>
            </a:extLst>
          </p:cNvPr>
          <p:cNvSpPr>
            <a:spLocks noGrp="1"/>
          </p:cNvSpPr>
          <p:nvPr>
            <p:ph type="title"/>
          </p:nvPr>
        </p:nvSpPr>
        <p:spPr>
          <a:xfrm>
            <a:off x="1086768" y="0"/>
            <a:ext cx="10364451" cy="704335"/>
          </a:xfrm>
        </p:spPr>
        <p:txBody>
          <a:bodyPr/>
          <a:lstStyle/>
          <a:p>
            <a:r>
              <a:rPr lang="el-GR" b="1" dirty="0" err="1">
                <a:effectLst>
                  <a:outerShdw blurRad="38100" dist="38100" dir="2700000" algn="tl">
                    <a:srgbClr val="000000">
                      <a:alpha val="43137"/>
                    </a:srgbClr>
                  </a:outerShdw>
                </a:effectLst>
              </a:rPr>
              <a:t>Συστημα</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τριπαραγωγησ</a:t>
            </a:r>
            <a:endParaRPr lang="el-GR" b="1" dirty="0">
              <a:effectLst>
                <a:outerShdw blurRad="38100" dist="38100" dir="2700000" algn="tl">
                  <a:srgbClr val="000000">
                    <a:alpha val="43137"/>
                  </a:srgbClr>
                </a:outerShdw>
              </a:effectLst>
            </a:endParaRPr>
          </a:p>
        </p:txBody>
      </p:sp>
      <p:graphicFrame>
        <p:nvGraphicFramePr>
          <p:cNvPr id="4" name="Πίνακας 3">
            <a:extLst>
              <a:ext uri="{FF2B5EF4-FFF2-40B4-BE49-F238E27FC236}">
                <a16:creationId xmlns:a16="http://schemas.microsoft.com/office/drawing/2014/main" id="{7472C930-9982-1FA2-A68D-28B0809C3F42}"/>
              </a:ext>
            </a:extLst>
          </p:cNvPr>
          <p:cNvGraphicFramePr>
            <a:graphicFrameLocks noGrp="1"/>
          </p:cNvGraphicFramePr>
          <p:nvPr>
            <p:extLst>
              <p:ext uri="{D42A27DB-BD31-4B8C-83A1-F6EECF244321}">
                <p14:modId xmlns:p14="http://schemas.microsoft.com/office/powerpoint/2010/main" val="132918660"/>
              </p:ext>
            </p:extLst>
          </p:nvPr>
        </p:nvGraphicFramePr>
        <p:xfrm>
          <a:off x="0" y="893604"/>
          <a:ext cx="3523015" cy="5639241"/>
        </p:xfrm>
        <a:graphic>
          <a:graphicData uri="http://schemas.openxmlformats.org/drawingml/2006/table">
            <a:tbl>
              <a:tblPr firstRow="1" firstCol="1" bandRow="1">
                <a:tableStyleId>{5C22544A-7EE6-4342-B048-85BDC9FD1C3A}</a:tableStyleId>
              </a:tblPr>
              <a:tblGrid>
                <a:gridCol w="786737">
                  <a:extLst>
                    <a:ext uri="{9D8B030D-6E8A-4147-A177-3AD203B41FA5}">
                      <a16:colId xmlns:a16="http://schemas.microsoft.com/office/drawing/2014/main" val="621004619"/>
                    </a:ext>
                  </a:extLst>
                </a:gridCol>
                <a:gridCol w="686111">
                  <a:extLst>
                    <a:ext uri="{9D8B030D-6E8A-4147-A177-3AD203B41FA5}">
                      <a16:colId xmlns:a16="http://schemas.microsoft.com/office/drawing/2014/main" val="4136381205"/>
                    </a:ext>
                  </a:extLst>
                </a:gridCol>
                <a:gridCol w="683389">
                  <a:extLst>
                    <a:ext uri="{9D8B030D-6E8A-4147-A177-3AD203B41FA5}">
                      <a16:colId xmlns:a16="http://schemas.microsoft.com/office/drawing/2014/main" val="2291793171"/>
                    </a:ext>
                  </a:extLst>
                </a:gridCol>
                <a:gridCol w="683389">
                  <a:extLst>
                    <a:ext uri="{9D8B030D-6E8A-4147-A177-3AD203B41FA5}">
                      <a16:colId xmlns:a16="http://schemas.microsoft.com/office/drawing/2014/main" val="2757867940"/>
                    </a:ext>
                  </a:extLst>
                </a:gridCol>
                <a:gridCol w="683389">
                  <a:extLst>
                    <a:ext uri="{9D8B030D-6E8A-4147-A177-3AD203B41FA5}">
                      <a16:colId xmlns:a16="http://schemas.microsoft.com/office/drawing/2014/main" val="4112041301"/>
                    </a:ext>
                  </a:extLst>
                </a:gridCol>
              </a:tblGrid>
              <a:tr h="724212">
                <a:tc rowSpan="2">
                  <a:txBody>
                    <a:bodyPr/>
                    <a:lstStyle/>
                    <a:p>
                      <a:pPr algn="ctr">
                        <a:lnSpc>
                          <a:spcPct val="107000"/>
                        </a:lnSpc>
                        <a:spcAft>
                          <a:spcPts val="800"/>
                        </a:spcAft>
                      </a:pPr>
                      <a:r>
                        <a:rPr lang="el-GR" sz="1400" dirty="0">
                          <a:effectLst/>
                        </a:rPr>
                        <a:t>Στοιχείο</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07000"/>
                        </a:lnSpc>
                        <a:spcAft>
                          <a:spcPts val="800"/>
                        </a:spcAft>
                      </a:pPr>
                      <a:r>
                        <a:rPr lang="el-GR" sz="1400" dirty="0">
                          <a:effectLst/>
                        </a:rPr>
                        <a:t>Περίοδος θέρμανσης (</a:t>
                      </a:r>
                      <a:r>
                        <a:rPr lang="en-US" sz="1400" dirty="0">
                          <a:effectLst/>
                        </a:rPr>
                        <a:t>Heating </a:t>
                      </a:r>
                      <a:r>
                        <a:rPr lang="el-GR" sz="1400" dirty="0">
                          <a:effectLst/>
                        </a:rPr>
                        <a:t>)</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l-GR"/>
                    </a:p>
                  </a:txBody>
                  <a:tcPr/>
                </a:tc>
                <a:tc gridSpan="2">
                  <a:txBody>
                    <a:bodyPr/>
                    <a:lstStyle/>
                    <a:p>
                      <a:pPr algn="ctr">
                        <a:lnSpc>
                          <a:spcPct val="107000"/>
                        </a:lnSpc>
                        <a:spcAft>
                          <a:spcPts val="800"/>
                        </a:spcAft>
                      </a:pPr>
                      <a:r>
                        <a:rPr lang="el-GR" sz="1400" dirty="0">
                          <a:effectLst/>
                        </a:rPr>
                        <a:t>Περίοδος ψύξης (</a:t>
                      </a:r>
                      <a:r>
                        <a:rPr lang="en-US" sz="1400" dirty="0">
                          <a:effectLst/>
                        </a:rPr>
                        <a:t>Cooling)</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l-GR"/>
                    </a:p>
                  </a:txBody>
                  <a:tcPr/>
                </a:tc>
                <a:extLst>
                  <a:ext uri="{0D108BD9-81ED-4DB2-BD59-A6C34878D82A}">
                    <a16:rowId xmlns:a16="http://schemas.microsoft.com/office/drawing/2014/main" val="3022562636"/>
                  </a:ext>
                </a:extLst>
              </a:tr>
              <a:tr h="353692">
                <a:tc vMerge="1">
                  <a:txBody>
                    <a:bodyPr/>
                    <a:lstStyle/>
                    <a:p>
                      <a:endParaRPr lang="el-GR"/>
                    </a:p>
                  </a:txBody>
                  <a:tcPr/>
                </a:tc>
                <a:tc>
                  <a:txBody>
                    <a:bodyPr/>
                    <a:lstStyle/>
                    <a:p>
                      <a:pPr algn="ctr">
                        <a:lnSpc>
                          <a:spcPct val="107000"/>
                        </a:lnSpc>
                        <a:spcAft>
                          <a:spcPts val="800"/>
                        </a:spcAft>
                      </a:pPr>
                      <a:r>
                        <a:rPr lang="en-US" sz="1400">
                          <a:effectLst/>
                        </a:rPr>
                        <a:t>ON</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effectLst/>
                        </a:rPr>
                        <a:t>OFF</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effectLst/>
                        </a:rPr>
                        <a:t>ON</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effectLst/>
                        </a:rPr>
                        <a:t>OFF</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52431901"/>
                  </a:ext>
                </a:extLst>
              </a:tr>
              <a:tr h="1657608">
                <a:tc>
                  <a:txBody>
                    <a:bodyPr/>
                    <a:lstStyle/>
                    <a:p>
                      <a:pPr algn="ctr">
                        <a:lnSpc>
                          <a:spcPct val="107000"/>
                        </a:lnSpc>
                        <a:spcAft>
                          <a:spcPts val="800"/>
                        </a:spcAft>
                      </a:pPr>
                      <a:r>
                        <a:rPr lang="en-US" sz="1400" dirty="0">
                          <a:effectLst/>
                        </a:rPr>
                        <a:t>WWHP</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dirty="0">
                          <a:effectLst/>
                        </a:rPr>
                        <a:t>T</a:t>
                      </a:r>
                      <a:r>
                        <a:rPr lang="en-US" sz="1400" baseline="-25000" dirty="0">
                          <a:effectLst/>
                        </a:rPr>
                        <a:t>tank3</a:t>
                      </a:r>
                      <a:r>
                        <a:rPr lang="en-US" sz="1400" dirty="0">
                          <a:effectLst/>
                        </a:rPr>
                        <a:t> ≤ 45 </a:t>
                      </a:r>
                      <a:r>
                        <a:rPr lang="en-US" sz="1400" baseline="30000" dirty="0" err="1">
                          <a:effectLst/>
                        </a:rPr>
                        <a:t>o</a:t>
                      </a:r>
                      <a:r>
                        <a:rPr lang="en-US" sz="1400" dirty="0" err="1">
                          <a:effectLst/>
                        </a:rPr>
                        <a:t>C</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dirty="0">
                          <a:effectLst/>
                        </a:rPr>
                        <a:t>T</a:t>
                      </a:r>
                      <a:r>
                        <a:rPr lang="en-US" sz="1400" baseline="-25000" dirty="0">
                          <a:effectLst/>
                        </a:rPr>
                        <a:t>tank3</a:t>
                      </a:r>
                      <a:r>
                        <a:rPr lang="en-US" sz="1400" dirty="0">
                          <a:effectLst/>
                        </a:rPr>
                        <a:t> ≥ 47 </a:t>
                      </a:r>
                      <a:r>
                        <a:rPr lang="en-US" sz="1400" baseline="30000" dirty="0" err="1">
                          <a:effectLst/>
                        </a:rPr>
                        <a:t>o</a:t>
                      </a:r>
                      <a:r>
                        <a:rPr lang="en-US" sz="1400" dirty="0" err="1">
                          <a:effectLst/>
                        </a:rPr>
                        <a:t>C</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effectLst/>
                        </a:rPr>
                        <a:t>T</a:t>
                      </a:r>
                      <a:r>
                        <a:rPr lang="en-US" sz="1400" baseline="-25000">
                          <a:effectLst/>
                        </a:rPr>
                        <a:t>zone</a:t>
                      </a:r>
                      <a:r>
                        <a:rPr lang="en-US" sz="1400">
                          <a:effectLst/>
                        </a:rPr>
                        <a:t> ≥ T</a:t>
                      </a:r>
                      <a:r>
                        <a:rPr lang="en-US" sz="1400" baseline="-25000">
                          <a:effectLst/>
                        </a:rPr>
                        <a:t>set,cool </a:t>
                      </a:r>
                      <a:r>
                        <a:rPr lang="en-US" sz="1400">
                          <a:effectLst/>
                        </a:rPr>
                        <a:t>+ 1</a:t>
                      </a:r>
                      <a:r>
                        <a:rPr lang="en-US" sz="1400" baseline="30000">
                          <a:effectLst/>
                        </a:rPr>
                        <a:t> o</a:t>
                      </a:r>
                      <a:r>
                        <a:rPr lang="en-US" sz="1400">
                          <a:effectLst/>
                        </a:rPr>
                        <a:t>C</a:t>
                      </a:r>
                      <a:endParaRPr lang="el-GR" sz="1400">
                        <a:effectLst/>
                      </a:endParaRPr>
                    </a:p>
                    <a:p>
                      <a:pPr algn="ctr">
                        <a:lnSpc>
                          <a:spcPct val="107000"/>
                        </a:lnSpc>
                        <a:spcAft>
                          <a:spcPts val="800"/>
                        </a:spcAft>
                      </a:pPr>
                      <a:r>
                        <a:rPr lang="el-GR" sz="1400">
                          <a:effectLst/>
                        </a:rPr>
                        <a:t>ή</a:t>
                      </a:r>
                      <a:r>
                        <a:rPr lang="en-US" sz="1400">
                          <a:effectLst/>
                        </a:rPr>
                        <a:t>* T</a:t>
                      </a:r>
                      <a:r>
                        <a:rPr lang="en-US" sz="1400" baseline="-25000">
                          <a:effectLst/>
                        </a:rPr>
                        <a:t>tank3</a:t>
                      </a:r>
                      <a:r>
                        <a:rPr lang="en-US" sz="1400">
                          <a:effectLst/>
                        </a:rPr>
                        <a:t> ≤ 45 </a:t>
                      </a:r>
                      <a:r>
                        <a:rPr lang="en-US" sz="1400" baseline="30000">
                          <a:effectLst/>
                        </a:rPr>
                        <a:t>o</a:t>
                      </a:r>
                      <a:r>
                        <a:rPr lang="en-US" sz="1400">
                          <a:effectLst/>
                        </a:rPr>
                        <a:t>C</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effectLst/>
                        </a:rPr>
                        <a:t>T</a:t>
                      </a:r>
                      <a:r>
                        <a:rPr lang="en-US" sz="1400" baseline="-25000">
                          <a:effectLst/>
                        </a:rPr>
                        <a:t>zone</a:t>
                      </a:r>
                      <a:r>
                        <a:rPr lang="en-US" sz="1400">
                          <a:effectLst/>
                        </a:rPr>
                        <a:t> ≤  T</a:t>
                      </a:r>
                      <a:r>
                        <a:rPr lang="en-US" sz="1400" baseline="-25000">
                          <a:effectLst/>
                        </a:rPr>
                        <a:t>set,cool </a:t>
                      </a:r>
                      <a:r>
                        <a:rPr lang="en-US" sz="1400">
                          <a:effectLst/>
                        </a:rPr>
                        <a:t>- 1</a:t>
                      </a:r>
                      <a:r>
                        <a:rPr lang="en-US" sz="1400" baseline="30000">
                          <a:effectLst/>
                        </a:rPr>
                        <a:t> o</a:t>
                      </a:r>
                      <a:r>
                        <a:rPr lang="en-US" sz="1400">
                          <a:effectLst/>
                        </a:rPr>
                        <a:t>C</a:t>
                      </a:r>
                      <a:endParaRPr lang="el-GR" sz="1400">
                        <a:effectLst/>
                      </a:endParaRPr>
                    </a:p>
                    <a:p>
                      <a:pPr algn="ctr">
                        <a:lnSpc>
                          <a:spcPct val="107000"/>
                        </a:lnSpc>
                        <a:spcAft>
                          <a:spcPts val="800"/>
                        </a:spcAft>
                      </a:pPr>
                      <a:r>
                        <a:rPr lang="el-GR" sz="1400">
                          <a:effectLst/>
                        </a:rPr>
                        <a:t>ή</a:t>
                      </a:r>
                      <a:r>
                        <a:rPr lang="en-US" sz="1400">
                          <a:effectLst/>
                        </a:rPr>
                        <a:t>* T</a:t>
                      </a:r>
                      <a:r>
                        <a:rPr lang="en-US" sz="1400" baseline="-25000">
                          <a:effectLst/>
                        </a:rPr>
                        <a:t>tank3</a:t>
                      </a:r>
                      <a:r>
                        <a:rPr lang="en-US" sz="1400">
                          <a:effectLst/>
                        </a:rPr>
                        <a:t> ≥ 47 </a:t>
                      </a:r>
                      <a:r>
                        <a:rPr lang="en-US" sz="1400" baseline="30000">
                          <a:effectLst/>
                        </a:rPr>
                        <a:t>o</a:t>
                      </a:r>
                      <a:r>
                        <a:rPr lang="en-US" sz="1400">
                          <a:effectLst/>
                        </a:rPr>
                        <a:t>C</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75301972"/>
                  </a:ext>
                </a:extLst>
              </a:tr>
              <a:tr h="724212">
                <a:tc>
                  <a:txBody>
                    <a:bodyPr/>
                    <a:lstStyle/>
                    <a:p>
                      <a:pPr algn="ctr">
                        <a:lnSpc>
                          <a:spcPct val="107000"/>
                        </a:lnSpc>
                        <a:spcAft>
                          <a:spcPts val="800"/>
                        </a:spcAft>
                      </a:pPr>
                      <a:r>
                        <a:rPr lang="en-US" sz="1400">
                          <a:effectLst/>
                        </a:rPr>
                        <a:t>PVT</a:t>
                      </a:r>
                      <a:r>
                        <a:rPr lang="en-US" sz="1400" baseline="-25000">
                          <a:effectLst/>
                        </a:rPr>
                        <a:t>pump</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Τ</a:t>
                      </a:r>
                      <a:r>
                        <a:rPr lang="en-US" sz="1400" baseline="-25000" dirty="0">
                          <a:effectLst/>
                        </a:rPr>
                        <a:t>PVT  </a:t>
                      </a:r>
                      <a:r>
                        <a:rPr lang="en-US" sz="1400" dirty="0">
                          <a:effectLst/>
                        </a:rPr>
                        <a:t>– T</a:t>
                      </a:r>
                      <a:r>
                        <a:rPr lang="en-US" sz="1400" baseline="-25000" dirty="0">
                          <a:effectLst/>
                        </a:rPr>
                        <a:t>tank7 </a:t>
                      </a:r>
                      <a:r>
                        <a:rPr lang="en-US" sz="1400" dirty="0">
                          <a:effectLst/>
                        </a:rPr>
                        <a:t>≥ 6</a:t>
                      </a:r>
                      <a:r>
                        <a:rPr lang="en-US" sz="1400" baseline="30000" dirty="0">
                          <a:effectLst/>
                        </a:rPr>
                        <a:t> </a:t>
                      </a:r>
                      <a:r>
                        <a:rPr lang="en-US" sz="1400" baseline="30000" dirty="0" err="1">
                          <a:effectLst/>
                        </a:rPr>
                        <a:t>o</a:t>
                      </a:r>
                      <a:r>
                        <a:rPr lang="en-US" sz="1400" dirty="0" err="1">
                          <a:effectLst/>
                        </a:rPr>
                        <a:t>C</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Τ</a:t>
                      </a:r>
                      <a:r>
                        <a:rPr lang="en-US" sz="1400" baseline="-25000" dirty="0">
                          <a:effectLst/>
                        </a:rPr>
                        <a:t>PVT </a:t>
                      </a:r>
                      <a:r>
                        <a:rPr lang="en-US" sz="1400" dirty="0">
                          <a:effectLst/>
                        </a:rPr>
                        <a:t>– T</a:t>
                      </a:r>
                      <a:r>
                        <a:rPr lang="en-US" sz="1400" baseline="-25000" dirty="0">
                          <a:effectLst/>
                        </a:rPr>
                        <a:t>tank7 </a:t>
                      </a:r>
                      <a:r>
                        <a:rPr lang="en-US" sz="1400" dirty="0">
                          <a:effectLst/>
                        </a:rPr>
                        <a:t>≤ 2</a:t>
                      </a:r>
                      <a:r>
                        <a:rPr lang="en-US" sz="1400" baseline="30000" dirty="0">
                          <a:effectLst/>
                        </a:rPr>
                        <a:t> </a:t>
                      </a:r>
                      <a:r>
                        <a:rPr lang="en-US" sz="1400" baseline="30000" dirty="0" err="1">
                          <a:effectLst/>
                        </a:rPr>
                        <a:t>o</a:t>
                      </a:r>
                      <a:r>
                        <a:rPr lang="en-US" sz="1400" dirty="0" err="1">
                          <a:effectLst/>
                        </a:rPr>
                        <a:t>C</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dirty="0">
                          <a:effectLst/>
                        </a:rPr>
                        <a:t>&gt;&gt;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effectLst/>
                        </a:rPr>
                        <a:t>&gt;&gt;</a:t>
                      </a:r>
                      <a:r>
                        <a:rPr lang="el-GR" sz="1400" u="none" strike="noStrike">
                          <a:effectLst/>
                        </a:rPr>
                        <a:t> </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43226416"/>
                  </a:ext>
                </a:extLst>
              </a:tr>
              <a:tr h="428894">
                <a:tc>
                  <a:txBody>
                    <a:bodyPr/>
                    <a:lstStyle/>
                    <a:p>
                      <a:pPr algn="ctr">
                        <a:lnSpc>
                          <a:spcPct val="107000"/>
                        </a:lnSpc>
                        <a:spcAft>
                          <a:spcPts val="800"/>
                        </a:spcAft>
                      </a:pPr>
                      <a:r>
                        <a:rPr lang="en-US" sz="1400">
                          <a:effectLst/>
                        </a:rPr>
                        <a:t>GHX</a:t>
                      </a:r>
                      <a:r>
                        <a:rPr lang="en-US" sz="1400" baseline="-25000">
                          <a:effectLst/>
                        </a:rPr>
                        <a:t>pump</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algn="ctr">
                        <a:lnSpc>
                          <a:spcPct val="107000"/>
                        </a:lnSpc>
                        <a:spcAft>
                          <a:spcPts val="800"/>
                        </a:spcAft>
                      </a:pPr>
                      <a:r>
                        <a:rPr lang="el-GR" sz="1400" dirty="0">
                          <a:effectLst/>
                        </a:rPr>
                        <a:t>Συγχρονισμός με λειτουργία </a:t>
                      </a:r>
                      <a:r>
                        <a:rPr lang="en-US" sz="1400" dirty="0">
                          <a:effectLst/>
                        </a:rPr>
                        <a:t>WWHP</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2563830476"/>
                  </a:ext>
                </a:extLst>
              </a:tr>
              <a:tr h="428894">
                <a:tc>
                  <a:txBody>
                    <a:bodyPr/>
                    <a:lstStyle/>
                    <a:p>
                      <a:pPr algn="ctr">
                        <a:lnSpc>
                          <a:spcPct val="107000"/>
                        </a:lnSpc>
                        <a:spcAft>
                          <a:spcPts val="800"/>
                        </a:spcAft>
                      </a:pPr>
                      <a:r>
                        <a:rPr lang="en-US" sz="1400">
                          <a:effectLst/>
                        </a:rPr>
                        <a:t>HP</a:t>
                      </a:r>
                      <a:r>
                        <a:rPr lang="en-US" sz="1400" baseline="-25000">
                          <a:effectLst/>
                        </a:rPr>
                        <a:t>pump</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algn="ctr">
                        <a:lnSpc>
                          <a:spcPct val="107000"/>
                        </a:lnSpc>
                        <a:spcAft>
                          <a:spcPts val="800"/>
                        </a:spcAft>
                      </a:pPr>
                      <a:r>
                        <a:rPr lang="el-GR" sz="1400" dirty="0">
                          <a:effectLst/>
                        </a:rPr>
                        <a:t>Συγχρονισμός με λειτουργία </a:t>
                      </a:r>
                      <a:r>
                        <a:rPr lang="en-US" sz="1400" dirty="0">
                          <a:effectLst/>
                        </a:rPr>
                        <a:t>WWHP</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799110152"/>
                  </a:ext>
                </a:extLst>
              </a:tr>
              <a:tr h="1287087">
                <a:tc>
                  <a:txBody>
                    <a:bodyPr/>
                    <a:lstStyle/>
                    <a:p>
                      <a:pPr algn="ctr">
                        <a:lnSpc>
                          <a:spcPct val="107000"/>
                        </a:lnSpc>
                        <a:spcAft>
                          <a:spcPts val="800"/>
                        </a:spcAft>
                      </a:pPr>
                      <a:r>
                        <a:rPr lang="en-US" sz="1400" u="sng" dirty="0">
                          <a:effectLst/>
                        </a:rPr>
                        <a:t>FAN </a:t>
                      </a:r>
                      <a:r>
                        <a:rPr lang="en-US" sz="1400" u="sng" dirty="0" err="1">
                          <a:effectLst/>
                        </a:rPr>
                        <a:t>COIL</a:t>
                      </a:r>
                      <a:r>
                        <a:rPr lang="en-US" sz="1400" baseline="-25000" dirty="0" err="1">
                          <a:effectLst/>
                        </a:rPr>
                        <a:t>pump</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dirty="0" err="1">
                          <a:effectLst/>
                        </a:rPr>
                        <a:t>T</a:t>
                      </a:r>
                      <a:r>
                        <a:rPr lang="en-US" sz="1400" baseline="-25000" dirty="0" err="1">
                          <a:effectLst/>
                        </a:rPr>
                        <a:t>zone</a:t>
                      </a:r>
                      <a:r>
                        <a:rPr lang="en-US" sz="1400" dirty="0">
                          <a:effectLst/>
                        </a:rPr>
                        <a:t> ≤  </a:t>
                      </a:r>
                      <a:r>
                        <a:rPr lang="en-US" sz="1400" dirty="0" err="1">
                          <a:effectLst/>
                        </a:rPr>
                        <a:t>T</a:t>
                      </a:r>
                      <a:r>
                        <a:rPr lang="en-US" sz="1400" baseline="-25000" dirty="0" err="1">
                          <a:effectLst/>
                        </a:rPr>
                        <a:t>set,heat</a:t>
                      </a:r>
                      <a:r>
                        <a:rPr lang="en-US" sz="1400" dirty="0">
                          <a:effectLst/>
                        </a:rPr>
                        <a:t> + 1</a:t>
                      </a:r>
                      <a:r>
                        <a:rPr lang="en-US" sz="1400" baseline="30000" dirty="0">
                          <a:effectLst/>
                        </a:rPr>
                        <a:t> </a:t>
                      </a:r>
                      <a:r>
                        <a:rPr lang="en-US" sz="1400" baseline="30000" dirty="0" err="1">
                          <a:effectLst/>
                        </a:rPr>
                        <a:t>o</a:t>
                      </a:r>
                      <a:r>
                        <a:rPr lang="en-US" sz="1400" dirty="0" err="1">
                          <a:effectLst/>
                        </a:rPr>
                        <a:t>C</a:t>
                      </a:r>
                      <a:endParaRPr lang="el-GR" sz="1400" dirty="0">
                        <a:effectLst/>
                      </a:endParaRPr>
                    </a:p>
                    <a:p>
                      <a:pPr algn="ctr">
                        <a:lnSpc>
                          <a:spcPct val="107000"/>
                        </a:lnSpc>
                        <a:spcAft>
                          <a:spcPts val="800"/>
                        </a:spcAft>
                      </a:pPr>
                      <a:r>
                        <a:rPr lang="el-GR" sz="1400" u="none" strike="noStrike" dirty="0">
                          <a:effectLst/>
                        </a:rPr>
                        <a:t>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dirty="0" err="1">
                          <a:effectLst/>
                        </a:rPr>
                        <a:t>T</a:t>
                      </a:r>
                      <a:r>
                        <a:rPr lang="en-US" sz="1400" baseline="-25000" dirty="0" err="1">
                          <a:effectLst/>
                        </a:rPr>
                        <a:t>zone</a:t>
                      </a:r>
                      <a:r>
                        <a:rPr lang="en-US" sz="1400" dirty="0">
                          <a:effectLst/>
                        </a:rPr>
                        <a:t> ≥ </a:t>
                      </a:r>
                      <a:r>
                        <a:rPr lang="en-US" sz="1400" dirty="0" err="1">
                          <a:effectLst/>
                        </a:rPr>
                        <a:t>T</a:t>
                      </a:r>
                      <a:r>
                        <a:rPr lang="en-US" sz="1400" baseline="-25000" dirty="0" err="1">
                          <a:effectLst/>
                        </a:rPr>
                        <a:t>set,heat</a:t>
                      </a:r>
                      <a:r>
                        <a:rPr lang="en-US" sz="1400" dirty="0">
                          <a:effectLst/>
                        </a:rPr>
                        <a:t> + 1</a:t>
                      </a:r>
                      <a:r>
                        <a:rPr lang="en-US" sz="1400" baseline="30000" dirty="0">
                          <a:effectLst/>
                        </a:rPr>
                        <a:t> </a:t>
                      </a:r>
                      <a:r>
                        <a:rPr lang="en-US" sz="1400" baseline="30000" dirty="0" err="1">
                          <a:effectLst/>
                        </a:rPr>
                        <a:t>o</a:t>
                      </a:r>
                      <a:r>
                        <a:rPr lang="en-US" sz="1400" dirty="0" err="1">
                          <a:effectLst/>
                        </a:rPr>
                        <a:t>C</a:t>
                      </a:r>
                      <a:endParaRPr lang="el-GR" sz="1400" dirty="0">
                        <a:effectLst/>
                      </a:endParaRPr>
                    </a:p>
                    <a:p>
                      <a:pPr algn="ctr">
                        <a:lnSpc>
                          <a:spcPct val="107000"/>
                        </a:lnSpc>
                        <a:spcAft>
                          <a:spcPts val="800"/>
                        </a:spcAft>
                      </a:pPr>
                      <a:r>
                        <a:rPr lang="el-GR" sz="1400" u="none" strike="noStrike" dirty="0">
                          <a:effectLst/>
                        </a:rPr>
                        <a:t>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044856"/>
                  </a:ext>
                </a:extLst>
              </a:tr>
            </a:tbl>
          </a:graphicData>
        </a:graphic>
      </p:graphicFrame>
      <p:pic>
        <p:nvPicPr>
          <p:cNvPr id="6" name="Εικόνα 5" descr="Εικόνα που περιέχει κείμενο, διάγραμμα, στιγμιότυπο οθόνης, Σχέδιο&#10;&#10;Το περιεχόμενο που δημιουργείται από τεχνολογία AI ενδέχεται να είναι εσφαλμένο.">
            <a:extLst>
              <a:ext uri="{FF2B5EF4-FFF2-40B4-BE49-F238E27FC236}">
                <a16:creationId xmlns:a16="http://schemas.microsoft.com/office/drawing/2014/main" id="{9BE7B09C-617C-B7E0-B687-735A12794D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7841" y="769429"/>
            <a:ext cx="8499536" cy="5634337"/>
          </a:xfrm>
          <a:prstGeom prst="rect">
            <a:avLst/>
          </a:prstGeom>
          <a:ln>
            <a:solidFill>
              <a:schemeClr val="tx1"/>
            </a:solidFill>
          </a:ln>
        </p:spPr>
      </p:pic>
      <p:sp>
        <p:nvSpPr>
          <p:cNvPr id="7" name="TextBox 6">
            <a:extLst>
              <a:ext uri="{FF2B5EF4-FFF2-40B4-BE49-F238E27FC236}">
                <a16:creationId xmlns:a16="http://schemas.microsoft.com/office/drawing/2014/main" id="{F11DC7A6-52DE-B318-A24C-F39D93CCD0DC}"/>
              </a:ext>
            </a:extLst>
          </p:cNvPr>
          <p:cNvSpPr txBox="1"/>
          <p:nvPr/>
        </p:nvSpPr>
        <p:spPr>
          <a:xfrm>
            <a:off x="3653642" y="6403766"/>
            <a:ext cx="4112820" cy="31250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13</a:t>
            </a:r>
            <a:r>
              <a:rPr lang="el-GR" sz="1400" dirty="0"/>
              <a:t>: Κύρια στοιχεία συστήματος </a:t>
            </a:r>
            <a:r>
              <a:rPr lang="el-GR" sz="1400" dirty="0" err="1"/>
              <a:t>τριπαραγωγής</a:t>
            </a:r>
            <a:endParaRPr lang="el-GR" sz="1400" dirty="0"/>
          </a:p>
        </p:txBody>
      </p:sp>
      <p:sp>
        <p:nvSpPr>
          <p:cNvPr id="9" name="TextBox 8">
            <a:extLst>
              <a:ext uri="{FF2B5EF4-FFF2-40B4-BE49-F238E27FC236}">
                <a16:creationId xmlns:a16="http://schemas.microsoft.com/office/drawing/2014/main" id="{8F74740B-151D-59AC-6D48-770C126941C0}"/>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14</a:t>
            </a:r>
          </a:p>
        </p:txBody>
      </p:sp>
      <p:sp>
        <p:nvSpPr>
          <p:cNvPr id="10" name="TextBox 9">
            <a:extLst>
              <a:ext uri="{FF2B5EF4-FFF2-40B4-BE49-F238E27FC236}">
                <a16:creationId xmlns:a16="http://schemas.microsoft.com/office/drawing/2014/main" id="{76C8E6B4-7E1C-1DDD-E598-E57C99E02574}"/>
              </a:ext>
            </a:extLst>
          </p:cNvPr>
          <p:cNvSpPr txBox="1"/>
          <p:nvPr/>
        </p:nvSpPr>
        <p:spPr>
          <a:xfrm>
            <a:off x="0" y="547613"/>
            <a:ext cx="3253839" cy="313443"/>
          </a:xfrm>
          <a:prstGeom prst="rect">
            <a:avLst/>
          </a:prstGeom>
          <a:solidFill>
            <a:schemeClr val="bg1"/>
          </a:solidFill>
          <a:ln>
            <a:solidFill>
              <a:schemeClr val="tx1"/>
            </a:solidFill>
          </a:ln>
        </p:spPr>
        <p:txBody>
          <a:bodyPr wrap="square" rtlCol="0">
            <a:spAutoFit/>
          </a:bodyPr>
          <a:lstStyle/>
          <a:p>
            <a:pPr algn="ctr"/>
            <a:r>
              <a:rPr lang="el-GR" sz="1400" b="1" dirty="0"/>
              <a:t>Πίνακας 5</a:t>
            </a:r>
            <a:r>
              <a:rPr lang="el-GR" sz="1400" dirty="0"/>
              <a:t>: ΟΝ/</a:t>
            </a:r>
            <a:r>
              <a:rPr lang="en-US" sz="1400" dirty="0"/>
              <a:t>OFF </a:t>
            </a:r>
            <a:r>
              <a:rPr lang="el-GR" sz="1400" dirty="0"/>
              <a:t>στρατηγικές ελέγχου</a:t>
            </a:r>
          </a:p>
        </p:txBody>
      </p:sp>
      <p:sp>
        <p:nvSpPr>
          <p:cNvPr id="12" name="TextBox 11">
            <a:extLst>
              <a:ext uri="{FF2B5EF4-FFF2-40B4-BE49-F238E27FC236}">
                <a16:creationId xmlns:a16="http://schemas.microsoft.com/office/drawing/2014/main" id="{6C2310CC-2115-C0EF-60FB-ABB298F3FD3E}"/>
              </a:ext>
            </a:extLst>
          </p:cNvPr>
          <p:cNvSpPr txBox="1"/>
          <p:nvPr/>
        </p:nvSpPr>
        <p:spPr>
          <a:xfrm>
            <a:off x="135661" y="6250675"/>
            <a:ext cx="3434767" cy="523220"/>
          </a:xfrm>
          <a:prstGeom prst="rect">
            <a:avLst/>
          </a:prstGeom>
          <a:solidFill>
            <a:schemeClr val="accent3">
              <a:lumMod val="60000"/>
              <a:lumOff val="40000"/>
            </a:schemeClr>
          </a:solidFill>
        </p:spPr>
        <p:txBody>
          <a:bodyPr wrap="square">
            <a:spAutoFit/>
          </a:bodyPr>
          <a:lstStyle/>
          <a:p>
            <a:pPr marL="285750" indent="-285750">
              <a:buFont typeface="Wingdings" panose="05000000000000000000" pitchFamily="2" charset="2"/>
              <a:buChar char="Ø"/>
            </a:pPr>
            <a:r>
              <a:rPr lang="el-GR" sz="1400" b="1" dirty="0">
                <a:effectLst/>
                <a:latin typeface="Calibri" panose="020F0502020204030204" pitchFamily="34" charset="0"/>
                <a:ea typeface="Calibri" panose="020F0502020204030204" pitchFamily="34" charset="0"/>
                <a:cs typeface="Times New Roman" panose="02020603050405020304" pitchFamily="18" charset="0"/>
              </a:rPr>
              <a:t>*</a:t>
            </a:r>
            <a:r>
              <a:rPr lang="el-GR" sz="1400" dirty="0">
                <a:effectLst/>
                <a:latin typeface="Calibri" panose="020F0502020204030204" pitchFamily="34" charset="0"/>
                <a:ea typeface="Calibri" panose="020F0502020204030204" pitchFamily="34" charset="0"/>
                <a:cs typeface="Times New Roman" panose="02020603050405020304" pitchFamily="18" charset="0"/>
              </a:rPr>
              <a:t>  Η δεύτερη συνθήκη μετά το «ή» εξετάζεται αν δεν ικανοποιείται η πρώτη</a:t>
            </a:r>
            <a:endParaRPr lang="el-GR" sz="1400" dirty="0"/>
          </a:p>
        </p:txBody>
      </p:sp>
    </p:spTree>
    <p:extLst>
      <p:ext uri="{BB962C8B-B14F-4D97-AF65-F5344CB8AC3E}">
        <p14:creationId xmlns:p14="http://schemas.microsoft.com/office/powerpoint/2010/main" val="3512189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Εικόνα 10">
            <a:extLst>
              <a:ext uri="{FF2B5EF4-FFF2-40B4-BE49-F238E27FC236}">
                <a16:creationId xmlns:a16="http://schemas.microsoft.com/office/drawing/2014/main" id="{4FB3A54C-27B3-1151-F04E-67A343885CB8}"/>
              </a:ext>
            </a:extLst>
          </p:cNvPr>
          <p:cNvPicPr>
            <a:picLocks noChangeAspect="1"/>
          </p:cNvPicPr>
          <p:nvPr/>
        </p:nvPicPr>
        <p:blipFill>
          <a:blip r:embed="rId2"/>
          <a:stretch>
            <a:fillRect/>
          </a:stretch>
        </p:blipFill>
        <p:spPr>
          <a:xfrm>
            <a:off x="7650397" y="3338157"/>
            <a:ext cx="4412982" cy="2723253"/>
          </a:xfrm>
          <a:prstGeom prst="rect">
            <a:avLst/>
          </a:prstGeom>
        </p:spPr>
      </p:pic>
      <p:pic>
        <p:nvPicPr>
          <p:cNvPr id="12" name="Εικόνα 11">
            <a:extLst>
              <a:ext uri="{FF2B5EF4-FFF2-40B4-BE49-F238E27FC236}">
                <a16:creationId xmlns:a16="http://schemas.microsoft.com/office/drawing/2014/main" id="{178CD4B9-ADD8-2E21-EA02-134AA4A58E1B}"/>
              </a:ext>
            </a:extLst>
          </p:cNvPr>
          <p:cNvPicPr>
            <a:picLocks noChangeAspect="1"/>
          </p:cNvPicPr>
          <p:nvPr/>
        </p:nvPicPr>
        <p:blipFill>
          <a:blip r:embed="rId3"/>
          <a:srcRect r="10839"/>
          <a:stretch/>
        </p:blipFill>
        <p:spPr>
          <a:xfrm>
            <a:off x="4533469" y="876134"/>
            <a:ext cx="7512261" cy="2065543"/>
          </a:xfrm>
          <a:prstGeom prst="rect">
            <a:avLst/>
          </a:prstGeom>
        </p:spPr>
      </p:pic>
      <p:sp>
        <p:nvSpPr>
          <p:cNvPr id="2" name="Τίτλος 1">
            <a:extLst>
              <a:ext uri="{FF2B5EF4-FFF2-40B4-BE49-F238E27FC236}">
                <a16:creationId xmlns:a16="http://schemas.microsoft.com/office/drawing/2014/main" id="{5596E5FA-843E-542A-E77C-8F8BD2EEEE61}"/>
              </a:ext>
            </a:extLst>
          </p:cNvPr>
          <p:cNvSpPr>
            <a:spLocks noGrp="1"/>
          </p:cNvSpPr>
          <p:nvPr>
            <p:ph type="title"/>
          </p:nvPr>
        </p:nvSpPr>
        <p:spPr>
          <a:xfrm>
            <a:off x="913774" y="47349"/>
            <a:ext cx="10364451" cy="464975"/>
          </a:xfrm>
        </p:spPr>
        <p:txBody>
          <a:bodyPr>
            <a:noAutofit/>
          </a:bodyPr>
          <a:lstStyle/>
          <a:p>
            <a:r>
              <a:rPr lang="el-GR" b="1" dirty="0" err="1">
                <a:effectLst>
                  <a:outerShdw blurRad="38100" dist="38100" dir="2700000" algn="tl">
                    <a:srgbClr val="000000">
                      <a:alpha val="43137"/>
                    </a:srgbClr>
                  </a:outerShdw>
                </a:effectLst>
              </a:rPr>
              <a:t>Λογισμικο</a:t>
            </a:r>
            <a:r>
              <a:rPr lang="el-GR"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TRNSYS</a:t>
            </a:r>
            <a:endParaRPr lang="el-GR" b="1" dirty="0">
              <a:effectLst>
                <a:outerShdw blurRad="38100" dist="38100" dir="2700000" algn="tl">
                  <a:srgbClr val="000000">
                    <a:alpha val="43137"/>
                  </a:srgbClr>
                </a:outerShdw>
              </a:effectLst>
            </a:endParaRPr>
          </a:p>
        </p:txBody>
      </p:sp>
      <p:pic>
        <p:nvPicPr>
          <p:cNvPr id="5" name="Εικόνα 4">
            <a:extLst>
              <a:ext uri="{FF2B5EF4-FFF2-40B4-BE49-F238E27FC236}">
                <a16:creationId xmlns:a16="http://schemas.microsoft.com/office/drawing/2014/main" id="{8B0E061C-F3F5-F341-D25B-B2A7235024A7}"/>
              </a:ext>
            </a:extLst>
          </p:cNvPr>
          <p:cNvPicPr>
            <a:picLocks noChangeAspect="1"/>
          </p:cNvPicPr>
          <p:nvPr/>
        </p:nvPicPr>
        <p:blipFill>
          <a:blip r:embed="rId4"/>
          <a:srcRect b="31191"/>
          <a:stretch/>
        </p:blipFill>
        <p:spPr>
          <a:xfrm>
            <a:off x="1606849" y="3653005"/>
            <a:ext cx="5442871" cy="2878285"/>
          </a:xfrm>
          <a:prstGeom prst="rect">
            <a:avLst/>
          </a:prstGeom>
          <a:ln>
            <a:solidFill>
              <a:schemeClr val="tx1"/>
            </a:solidFill>
          </a:ln>
        </p:spPr>
      </p:pic>
      <p:pic>
        <p:nvPicPr>
          <p:cNvPr id="9" name="Εικόνα 8">
            <a:extLst>
              <a:ext uri="{FF2B5EF4-FFF2-40B4-BE49-F238E27FC236}">
                <a16:creationId xmlns:a16="http://schemas.microsoft.com/office/drawing/2014/main" id="{FED4AEE1-C8A7-49CF-24F9-1BF84979C782}"/>
              </a:ext>
            </a:extLst>
          </p:cNvPr>
          <p:cNvPicPr>
            <a:picLocks noChangeAspect="1"/>
          </p:cNvPicPr>
          <p:nvPr/>
        </p:nvPicPr>
        <p:blipFill>
          <a:blip r:embed="rId5"/>
          <a:stretch>
            <a:fillRect/>
          </a:stretch>
        </p:blipFill>
        <p:spPr>
          <a:xfrm>
            <a:off x="161990" y="876133"/>
            <a:ext cx="4096122" cy="2674251"/>
          </a:xfrm>
          <a:prstGeom prst="rect">
            <a:avLst/>
          </a:prstGeom>
        </p:spPr>
      </p:pic>
      <p:sp>
        <p:nvSpPr>
          <p:cNvPr id="15" name="Βέλος: Δεξιό 14">
            <a:extLst>
              <a:ext uri="{FF2B5EF4-FFF2-40B4-BE49-F238E27FC236}">
                <a16:creationId xmlns:a16="http://schemas.microsoft.com/office/drawing/2014/main" id="{B3C604FA-1F4C-4AA8-B6B7-0235FE35C608}"/>
              </a:ext>
            </a:extLst>
          </p:cNvPr>
          <p:cNvSpPr/>
          <p:nvPr/>
        </p:nvSpPr>
        <p:spPr>
          <a:xfrm rot="231925">
            <a:off x="4019881" y="1978598"/>
            <a:ext cx="506503" cy="227337"/>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8" name="Βέλος: Δεξιό 17">
            <a:extLst>
              <a:ext uri="{FF2B5EF4-FFF2-40B4-BE49-F238E27FC236}">
                <a16:creationId xmlns:a16="http://schemas.microsoft.com/office/drawing/2014/main" id="{8FA3BD50-DC23-27E7-0E98-CA1A78CAE126}"/>
              </a:ext>
            </a:extLst>
          </p:cNvPr>
          <p:cNvSpPr/>
          <p:nvPr/>
        </p:nvSpPr>
        <p:spPr>
          <a:xfrm rot="11808939">
            <a:off x="1111528" y="4501265"/>
            <a:ext cx="520009" cy="282641"/>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9" name="Βέλος: Δεξιό 18">
            <a:extLst>
              <a:ext uri="{FF2B5EF4-FFF2-40B4-BE49-F238E27FC236}">
                <a16:creationId xmlns:a16="http://schemas.microsoft.com/office/drawing/2014/main" id="{9A4BC7D3-44E6-FA78-2725-0B86BA0DE583}"/>
              </a:ext>
            </a:extLst>
          </p:cNvPr>
          <p:cNvSpPr/>
          <p:nvPr/>
        </p:nvSpPr>
        <p:spPr>
          <a:xfrm rot="10304116">
            <a:off x="1111548" y="5686114"/>
            <a:ext cx="504889" cy="276866"/>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4" name="TextBox 13">
            <a:extLst>
              <a:ext uri="{FF2B5EF4-FFF2-40B4-BE49-F238E27FC236}">
                <a16:creationId xmlns:a16="http://schemas.microsoft.com/office/drawing/2014/main" id="{B8005CA1-00E6-3700-56A6-D141A0450300}"/>
              </a:ext>
            </a:extLst>
          </p:cNvPr>
          <p:cNvSpPr txBox="1"/>
          <p:nvPr/>
        </p:nvSpPr>
        <p:spPr>
          <a:xfrm>
            <a:off x="-1198" y="4415614"/>
            <a:ext cx="1396313" cy="338554"/>
          </a:xfrm>
          <a:prstGeom prst="rect">
            <a:avLst/>
          </a:prstGeom>
          <a:noFill/>
        </p:spPr>
        <p:txBody>
          <a:bodyPr wrap="square" rtlCol="0">
            <a:spAutoFit/>
          </a:bodyPr>
          <a:lstStyle/>
          <a:p>
            <a:r>
              <a:rPr lang="el-GR" sz="1600" dirty="0"/>
              <a:t>Γραφήματα</a:t>
            </a:r>
          </a:p>
        </p:txBody>
      </p:sp>
      <p:sp>
        <p:nvSpPr>
          <p:cNvPr id="17" name="TextBox 16">
            <a:extLst>
              <a:ext uri="{FF2B5EF4-FFF2-40B4-BE49-F238E27FC236}">
                <a16:creationId xmlns:a16="http://schemas.microsoft.com/office/drawing/2014/main" id="{854051E2-BF8B-CD50-01D2-16F970646AAC}"/>
              </a:ext>
            </a:extLst>
          </p:cNvPr>
          <p:cNvSpPr txBox="1"/>
          <p:nvPr/>
        </p:nvSpPr>
        <p:spPr>
          <a:xfrm>
            <a:off x="48027" y="5676454"/>
            <a:ext cx="1731494" cy="338554"/>
          </a:xfrm>
          <a:prstGeom prst="rect">
            <a:avLst/>
          </a:prstGeom>
          <a:noFill/>
        </p:spPr>
        <p:txBody>
          <a:bodyPr wrap="square" rtlCol="0">
            <a:spAutoFit/>
          </a:bodyPr>
          <a:lstStyle/>
          <a:p>
            <a:r>
              <a:rPr lang="el-GR" sz="1600" dirty="0"/>
              <a:t>Αρχεία </a:t>
            </a:r>
            <a:r>
              <a:rPr lang="en-US" sz="1600" dirty="0"/>
              <a:t>.txt</a:t>
            </a:r>
            <a:endParaRPr lang="el-GR" sz="1600" dirty="0"/>
          </a:p>
        </p:txBody>
      </p:sp>
      <p:sp>
        <p:nvSpPr>
          <p:cNvPr id="20" name="Βέλος: Δεξιό 19">
            <a:extLst>
              <a:ext uri="{FF2B5EF4-FFF2-40B4-BE49-F238E27FC236}">
                <a16:creationId xmlns:a16="http://schemas.microsoft.com/office/drawing/2014/main" id="{921A01D6-E4A7-6F11-224E-E55CBD71DC90}"/>
              </a:ext>
            </a:extLst>
          </p:cNvPr>
          <p:cNvSpPr/>
          <p:nvPr/>
        </p:nvSpPr>
        <p:spPr>
          <a:xfrm rot="9482001">
            <a:off x="7055059" y="5031160"/>
            <a:ext cx="598080" cy="297009"/>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1" name="TextBox 20">
            <a:extLst>
              <a:ext uri="{FF2B5EF4-FFF2-40B4-BE49-F238E27FC236}">
                <a16:creationId xmlns:a16="http://schemas.microsoft.com/office/drawing/2014/main" id="{DC0C41F1-4CBA-65C5-58B0-6F84FFD73E51}"/>
              </a:ext>
            </a:extLst>
          </p:cNvPr>
          <p:cNvSpPr txBox="1"/>
          <p:nvPr/>
        </p:nvSpPr>
        <p:spPr>
          <a:xfrm>
            <a:off x="4533469" y="2974175"/>
            <a:ext cx="2793023" cy="646331"/>
          </a:xfrm>
          <a:prstGeom prst="rect">
            <a:avLst/>
          </a:prstGeom>
          <a:gradFill>
            <a:gsLst>
              <a:gs pos="0">
                <a:srgbClr val="92D050"/>
              </a:gs>
              <a:gs pos="100000">
                <a:srgbClr val="00B050"/>
              </a:gs>
            </a:gsLst>
            <a:lin ang="5400000" scaled="0"/>
          </a:gradFill>
        </p:spPr>
        <p:txBody>
          <a:bodyPr wrap="square" rtlCol="0">
            <a:spAutoFit/>
          </a:bodyPr>
          <a:lstStyle/>
          <a:p>
            <a:pPr algn="ctr"/>
            <a:r>
              <a:rPr lang="el-GR" b="1" dirty="0"/>
              <a:t>Σύστημα ΖΝΧ ηλιακών συλλεκτών με θερμαντήρα</a:t>
            </a:r>
          </a:p>
        </p:txBody>
      </p:sp>
      <p:sp>
        <p:nvSpPr>
          <p:cNvPr id="22" name="TextBox 21">
            <a:extLst>
              <a:ext uri="{FF2B5EF4-FFF2-40B4-BE49-F238E27FC236}">
                <a16:creationId xmlns:a16="http://schemas.microsoft.com/office/drawing/2014/main" id="{E8FC1A66-96A7-4F14-425C-7D3D24555458}"/>
              </a:ext>
            </a:extLst>
          </p:cNvPr>
          <p:cNvSpPr txBox="1"/>
          <p:nvPr/>
        </p:nvSpPr>
        <p:spPr>
          <a:xfrm>
            <a:off x="161991" y="536260"/>
            <a:ext cx="2960722"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14</a:t>
            </a:r>
            <a:r>
              <a:rPr lang="el-GR" sz="1400" dirty="0"/>
              <a:t>: Βιβλιοθήκες στοιχείων</a:t>
            </a:r>
          </a:p>
        </p:txBody>
      </p:sp>
      <p:sp>
        <p:nvSpPr>
          <p:cNvPr id="23" name="TextBox 22">
            <a:extLst>
              <a:ext uri="{FF2B5EF4-FFF2-40B4-BE49-F238E27FC236}">
                <a16:creationId xmlns:a16="http://schemas.microsoft.com/office/drawing/2014/main" id="{FA102650-00D8-6B15-8299-4884EC08A30A}"/>
              </a:ext>
            </a:extLst>
          </p:cNvPr>
          <p:cNvSpPr txBox="1"/>
          <p:nvPr/>
        </p:nvSpPr>
        <p:spPr>
          <a:xfrm>
            <a:off x="4533470" y="520913"/>
            <a:ext cx="393139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15</a:t>
            </a:r>
            <a:r>
              <a:rPr lang="el-GR" sz="1400" dirty="0"/>
              <a:t>: Παράμετροι στοιχείου αντλίας</a:t>
            </a:r>
          </a:p>
        </p:txBody>
      </p:sp>
      <p:sp>
        <p:nvSpPr>
          <p:cNvPr id="27" name="TextBox 26">
            <a:extLst>
              <a:ext uri="{FF2B5EF4-FFF2-40B4-BE49-F238E27FC236}">
                <a16:creationId xmlns:a16="http://schemas.microsoft.com/office/drawing/2014/main" id="{A738E8A7-7B7B-001E-E04E-F78A7131B11E}"/>
              </a:ext>
            </a:extLst>
          </p:cNvPr>
          <p:cNvSpPr txBox="1"/>
          <p:nvPr/>
        </p:nvSpPr>
        <p:spPr>
          <a:xfrm>
            <a:off x="1606849" y="6548467"/>
            <a:ext cx="315707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17</a:t>
            </a:r>
            <a:r>
              <a:rPr lang="el-GR" sz="1400" dirty="0"/>
              <a:t>: Ολοκληρωμένη εγκατάσταση </a:t>
            </a:r>
          </a:p>
        </p:txBody>
      </p:sp>
      <p:sp>
        <p:nvSpPr>
          <p:cNvPr id="28" name="TextBox 27">
            <a:extLst>
              <a:ext uri="{FF2B5EF4-FFF2-40B4-BE49-F238E27FC236}">
                <a16:creationId xmlns:a16="http://schemas.microsoft.com/office/drawing/2014/main" id="{2CA9916E-3707-FB0A-58A0-77D4FA44EE7A}"/>
              </a:ext>
            </a:extLst>
          </p:cNvPr>
          <p:cNvSpPr txBox="1"/>
          <p:nvPr/>
        </p:nvSpPr>
        <p:spPr>
          <a:xfrm>
            <a:off x="7601458" y="6075999"/>
            <a:ext cx="4331279"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16</a:t>
            </a:r>
            <a:r>
              <a:rPr lang="el-GR" sz="1400" dirty="0"/>
              <a:t>: Διασύνδεση μεταβλητών εξόδου - εισόδου</a:t>
            </a:r>
          </a:p>
        </p:txBody>
      </p:sp>
      <p:sp>
        <p:nvSpPr>
          <p:cNvPr id="29" name="TextBox 28">
            <a:extLst>
              <a:ext uri="{FF2B5EF4-FFF2-40B4-BE49-F238E27FC236}">
                <a16:creationId xmlns:a16="http://schemas.microsoft.com/office/drawing/2014/main" id="{97102992-2060-3175-A4E6-E9E0E790B3FC}"/>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15</a:t>
            </a:r>
          </a:p>
        </p:txBody>
      </p:sp>
    </p:spTree>
    <p:extLst>
      <p:ext uri="{BB962C8B-B14F-4D97-AF65-F5344CB8AC3E}">
        <p14:creationId xmlns:p14="http://schemas.microsoft.com/office/powerpoint/2010/main" val="4111185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3D1C38F-73B4-1232-2B85-C08BEB1BD48B}"/>
              </a:ext>
            </a:extLst>
          </p:cNvPr>
          <p:cNvSpPr>
            <a:spLocks noGrp="1"/>
          </p:cNvSpPr>
          <p:nvPr>
            <p:ph type="title"/>
          </p:nvPr>
        </p:nvSpPr>
        <p:spPr>
          <a:xfrm>
            <a:off x="-1371602" y="-456881"/>
            <a:ext cx="10364451" cy="1596177"/>
          </a:xfrm>
        </p:spPr>
        <p:txBody>
          <a:bodyPr/>
          <a:lstStyle/>
          <a:p>
            <a:r>
              <a:rPr lang="el-GR" b="1" dirty="0" err="1">
                <a:effectLst>
                  <a:outerShdw blurRad="38100" dist="38100" dir="2700000" algn="tl">
                    <a:srgbClr val="000000">
                      <a:alpha val="43137"/>
                    </a:srgbClr>
                  </a:outerShdw>
                </a:effectLst>
              </a:rPr>
              <a:t>Βασικα</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στοιχεια</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συστηματος</a:t>
            </a:r>
            <a:r>
              <a:rPr lang="el-GR" b="1" dirty="0">
                <a:effectLst>
                  <a:outerShdw blurRad="38100" dist="38100" dir="2700000" algn="tl">
                    <a:srgbClr val="000000">
                      <a:alpha val="43137"/>
                    </a:srgbClr>
                  </a:outerShdw>
                </a:effectLst>
              </a:rPr>
              <a:t> </a:t>
            </a:r>
          </a:p>
        </p:txBody>
      </p:sp>
      <p:pic>
        <p:nvPicPr>
          <p:cNvPr id="3" name="Εικόνα 2">
            <a:extLst>
              <a:ext uri="{FF2B5EF4-FFF2-40B4-BE49-F238E27FC236}">
                <a16:creationId xmlns:a16="http://schemas.microsoft.com/office/drawing/2014/main" id="{B1BE5EB8-2710-148C-4152-FF92FB4C9B69}"/>
              </a:ext>
            </a:extLst>
          </p:cNvPr>
          <p:cNvPicPr>
            <a:picLocks noChangeAspect="1"/>
          </p:cNvPicPr>
          <p:nvPr/>
        </p:nvPicPr>
        <p:blipFill>
          <a:blip r:embed="rId2"/>
          <a:stretch>
            <a:fillRect/>
          </a:stretch>
        </p:blipFill>
        <p:spPr>
          <a:xfrm>
            <a:off x="89060" y="799691"/>
            <a:ext cx="7094500" cy="5512619"/>
          </a:xfrm>
          <a:prstGeom prst="rect">
            <a:avLst/>
          </a:prstGeom>
          <a:ln>
            <a:solidFill>
              <a:schemeClr val="tx1"/>
            </a:solidFill>
          </a:ln>
        </p:spPr>
      </p:pic>
      <p:graphicFrame>
        <p:nvGraphicFramePr>
          <p:cNvPr id="5" name="Πίνακας 4">
            <a:extLst>
              <a:ext uri="{FF2B5EF4-FFF2-40B4-BE49-F238E27FC236}">
                <a16:creationId xmlns:a16="http://schemas.microsoft.com/office/drawing/2014/main" id="{05C4FDAD-F452-4903-0918-352A086BB74F}"/>
              </a:ext>
            </a:extLst>
          </p:cNvPr>
          <p:cNvGraphicFramePr>
            <a:graphicFrameLocks noGrp="1"/>
          </p:cNvGraphicFramePr>
          <p:nvPr>
            <p:extLst>
              <p:ext uri="{D42A27DB-BD31-4B8C-83A1-F6EECF244321}">
                <p14:modId xmlns:p14="http://schemas.microsoft.com/office/powerpoint/2010/main" val="2674594894"/>
              </p:ext>
            </p:extLst>
          </p:nvPr>
        </p:nvGraphicFramePr>
        <p:xfrm>
          <a:off x="7279772" y="679871"/>
          <a:ext cx="4875021" cy="5852966"/>
        </p:xfrm>
        <a:graphic>
          <a:graphicData uri="http://schemas.openxmlformats.org/drawingml/2006/table">
            <a:tbl>
              <a:tblPr firstRow="1" firstCol="1" bandRow="1">
                <a:tableStyleId>{7DF18680-E054-41AD-8BC1-D1AEF772440D}</a:tableStyleId>
              </a:tblPr>
              <a:tblGrid>
                <a:gridCol w="1309221">
                  <a:extLst>
                    <a:ext uri="{9D8B030D-6E8A-4147-A177-3AD203B41FA5}">
                      <a16:colId xmlns:a16="http://schemas.microsoft.com/office/drawing/2014/main" val="606882637"/>
                    </a:ext>
                  </a:extLst>
                </a:gridCol>
                <a:gridCol w="661084">
                  <a:extLst>
                    <a:ext uri="{9D8B030D-6E8A-4147-A177-3AD203B41FA5}">
                      <a16:colId xmlns:a16="http://schemas.microsoft.com/office/drawing/2014/main" val="515369993"/>
                    </a:ext>
                  </a:extLst>
                </a:gridCol>
                <a:gridCol w="2904716">
                  <a:extLst>
                    <a:ext uri="{9D8B030D-6E8A-4147-A177-3AD203B41FA5}">
                      <a16:colId xmlns:a16="http://schemas.microsoft.com/office/drawing/2014/main" val="3317933266"/>
                    </a:ext>
                  </a:extLst>
                </a:gridCol>
              </a:tblGrid>
              <a:tr h="563824">
                <a:tc>
                  <a:txBody>
                    <a:bodyPr/>
                    <a:lstStyle/>
                    <a:p>
                      <a:pPr algn="ctr">
                        <a:lnSpc>
                          <a:spcPct val="107000"/>
                        </a:lnSpc>
                        <a:spcAft>
                          <a:spcPts val="800"/>
                        </a:spcAft>
                      </a:pPr>
                      <a:r>
                        <a:rPr lang="el-GR" sz="1200" dirty="0">
                          <a:effectLst/>
                        </a:rPr>
                        <a:t>Στοιχείο</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l-GR" sz="1200" dirty="0">
                          <a:effectLst/>
                        </a:rPr>
                        <a:t>Τύπος στο </a:t>
                      </a:r>
                      <a:r>
                        <a:rPr lang="en-US" sz="1200" dirty="0">
                          <a:effectLst/>
                        </a:rPr>
                        <a:t>TRNSYS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l-GR" sz="1200" dirty="0" err="1">
                          <a:effectLst/>
                        </a:rPr>
                        <a:t>Διαστασιολόγηση</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extLst>
                  <a:ext uri="{0D108BD9-81ED-4DB2-BD59-A6C34878D82A}">
                    <a16:rowId xmlns:a16="http://schemas.microsoft.com/office/drawing/2014/main" val="3609259855"/>
                  </a:ext>
                </a:extLst>
              </a:tr>
              <a:tr h="623370">
                <a:tc>
                  <a:txBody>
                    <a:bodyPr/>
                    <a:lstStyle/>
                    <a:p>
                      <a:pPr algn="ctr">
                        <a:lnSpc>
                          <a:spcPct val="107000"/>
                        </a:lnSpc>
                        <a:spcAft>
                          <a:spcPts val="800"/>
                        </a:spcAft>
                      </a:pPr>
                      <a:r>
                        <a:rPr lang="el-GR" sz="1200" dirty="0">
                          <a:effectLst/>
                        </a:rPr>
                        <a:t>Αντλία θερμότητας - WWHP</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n-US" sz="1200" dirty="0">
                          <a:effectLst/>
                        </a:rPr>
                        <a:t>Type 927</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l-GR" sz="1200" b="1" dirty="0">
                          <a:effectLst/>
                        </a:rPr>
                        <a:t>5.49 </a:t>
                      </a:r>
                      <a:r>
                        <a:rPr lang="en-US" sz="1200" b="1" dirty="0">
                          <a:effectLst/>
                        </a:rPr>
                        <a:t>kW</a:t>
                      </a:r>
                      <a:r>
                        <a:rPr lang="el-GR" sz="1200" b="1" dirty="0">
                          <a:effectLst/>
                        </a:rPr>
                        <a:t> </a:t>
                      </a:r>
                      <a:r>
                        <a:rPr lang="el-GR" sz="1200" dirty="0">
                          <a:effectLst/>
                        </a:rPr>
                        <a:t>ονομαστική θερμική και ψυκτική ικανότητα, ισχύς συμπιεστή </a:t>
                      </a:r>
                      <a:r>
                        <a:rPr lang="el-GR" sz="1200" b="1" dirty="0">
                          <a:effectLst/>
                        </a:rPr>
                        <a:t>1.17 </a:t>
                      </a:r>
                      <a:r>
                        <a:rPr lang="en-US" sz="1200" b="1" dirty="0">
                          <a:effectLst/>
                        </a:rPr>
                        <a:t>kW, </a:t>
                      </a:r>
                      <a:r>
                        <a:rPr lang="el-GR" sz="1200" b="0" dirty="0">
                          <a:effectLst/>
                        </a:rPr>
                        <a:t>ονομαστικό</a:t>
                      </a:r>
                      <a:r>
                        <a:rPr lang="el-GR" sz="1200" b="1" dirty="0">
                          <a:effectLst/>
                        </a:rPr>
                        <a:t> </a:t>
                      </a:r>
                      <a:r>
                        <a:rPr lang="el-GR" sz="1200" b="0" dirty="0">
                          <a:effectLst/>
                        </a:rPr>
                        <a:t>COP</a:t>
                      </a:r>
                      <a:r>
                        <a:rPr lang="el-GR" sz="1200" b="1" dirty="0">
                          <a:effectLst/>
                        </a:rPr>
                        <a:t> 4.70</a:t>
                      </a:r>
                      <a:endParaRPr lang="el-GR"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extLst>
                  <a:ext uri="{0D108BD9-81ED-4DB2-BD59-A6C34878D82A}">
                    <a16:rowId xmlns:a16="http://schemas.microsoft.com/office/drawing/2014/main" val="1608697895"/>
                  </a:ext>
                </a:extLst>
              </a:tr>
              <a:tr h="1157839">
                <a:tc>
                  <a:txBody>
                    <a:bodyPr/>
                    <a:lstStyle/>
                    <a:p>
                      <a:pPr algn="ctr">
                        <a:lnSpc>
                          <a:spcPct val="107000"/>
                        </a:lnSpc>
                        <a:spcAft>
                          <a:spcPts val="800"/>
                        </a:spcAft>
                      </a:pPr>
                      <a:r>
                        <a:rPr lang="el-GR" sz="1200" dirty="0">
                          <a:effectLst/>
                        </a:rPr>
                        <a:t>Γεωθερμικός </a:t>
                      </a:r>
                      <a:r>
                        <a:rPr lang="el-GR" sz="1200" dirty="0" err="1">
                          <a:effectLst/>
                        </a:rPr>
                        <a:t>εναλλάκτης</a:t>
                      </a:r>
                      <a:r>
                        <a:rPr lang="el-GR" sz="1200" dirty="0">
                          <a:effectLst/>
                        </a:rPr>
                        <a:t> – </a:t>
                      </a:r>
                      <a:r>
                        <a:rPr lang="en-US" sz="1200" dirty="0">
                          <a:effectLst/>
                        </a:rPr>
                        <a:t>GHX</a:t>
                      </a:r>
                      <a:r>
                        <a:rPr lang="el-GR" sz="1200" dirty="0">
                          <a:effectLst/>
                        </a:rPr>
                        <a:t> </a:t>
                      </a:r>
                    </a:p>
                    <a:p>
                      <a:pPr algn="ctr">
                        <a:lnSpc>
                          <a:spcPct val="107000"/>
                        </a:lnSpc>
                        <a:spcAft>
                          <a:spcPts val="800"/>
                        </a:spcAft>
                      </a:pPr>
                      <a:r>
                        <a:rPr lang="el-GR" sz="1200" dirty="0">
                          <a:effectLst/>
                        </a:rPr>
                        <a:t>(</a:t>
                      </a:r>
                      <a:r>
                        <a:rPr lang="el-GR" sz="1200" dirty="0" err="1">
                          <a:effectLst/>
                        </a:rPr>
                        <a:t>προπυλενογλυκόλη</a:t>
                      </a:r>
                      <a:r>
                        <a:rPr lang="el-GR" sz="1200" dirty="0">
                          <a:effectLst/>
                        </a:rPr>
                        <a:t> – νερό 10 % – 90 % κατ’ όγκο)</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n-US" sz="1200" dirty="0">
                          <a:effectLst/>
                        </a:rPr>
                        <a:t>Type 557a</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l-GR" sz="1200" dirty="0">
                          <a:effectLst/>
                        </a:rPr>
                        <a:t>Βάθος </a:t>
                      </a:r>
                      <a:r>
                        <a:rPr lang="el-GR" sz="1200" b="1" dirty="0">
                          <a:effectLst/>
                        </a:rPr>
                        <a:t>80 m</a:t>
                      </a:r>
                      <a:r>
                        <a:rPr lang="el-GR" sz="1200" dirty="0">
                          <a:effectLst/>
                        </a:rPr>
                        <a:t>, μια οπή διαμέτρου </a:t>
                      </a:r>
                      <a:r>
                        <a:rPr lang="el-GR" sz="1200" b="1" dirty="0">
                          <a:effectLst/>
                        </a:rPr>
                        <a:t>0.15 </a:t>
                      </a:r>
                      <a:r>
                        <a:rPr lang="en-US" sz="1200" b="1" dirty="0">
                          <a:effectLst/>
                        </a:rPr>
                        <a:t>m</a:t>
                      </a:r>
                      <a:r>
                        <a:rPr lang="el-GR" sz="1200" dirty="0">
                          <a:effectLst/>
                        </a:rPr>
                        <a:t>, θερμική αγωγιμότητα </a:t>
                      </a:r>
                      <a:r>
                        <a:rPr lang="el-GR" sz="1200" b="1" dirty="0">
                          <a:effectLst/>
                        </a:rPr>
                        <a:t>3.12 </a:t>
                      </a:r>
                      <a:r>
                        <a:rPr lang="en-US" sz="1200" b="1" dirty="0">
                          <a:effectLst/>
                        </a:rPr>
                        <a:t>W</a:t>
                      </a:r>
                      <a:r>
                        <a:rPr lang="el-GR" sz="1200" b="1" dirty="0">
                          <a:effectLst/>
                        </a:rPr>
                        <a:t>/</a:t>
                      </a:r>
                      <a:r>
                        <a:rPr lang="en-US" sz="1200" b="1" dirty="0">
                          <a:effectLst/>
                        </a:rPr>
                        <a:t>m</a:t>
                      </a:r>
                      <a:r>
                        <a:rPr lang="el-GR" sz="1200" b="1" dirty="0">
                          <a:effectLst/>
                        </a:rPr>
                        <a:t>∙</a:t>
                      </a:r>
                      <a:r>
                        <a:rPr lang="en-US" sz="1200" b="1" dirty="0">
                          <a:effectLst/>
                        </a:rPr>
                        <a:t>K</a:t>
                      </a:r>
                      <a:r>
                        <a:rPr lang="el-GR" sz="1200" b="1" dirty="0">
                          <a:effectLst/>
                        </a:rPr>
                        <a:t> </a:t>
                      </a:r>
                      <a:r>
                        <a:rPr lang="el-GR" sz="1200" dirty="0">
                          <a:effectLst/>
                        </a:rPr>
                        <a:t>και θερμοχωρητικότητα όγκου </a:t>
                      </a:r>
                      <a:r>
                        <a:rPr lang="el-GR" sz="1200" dirty="0" err="1">
                          <a:effectLst/>
                        </a:rPr>
                        <a:t>απ</a:t>
                      </a:r>
                      <a:r>
                        <a:rPr lang="en-US" sz="1200" dirty="0">
                          <a:effectLst/>
                        </a:rPr>
                        <a:t>o</a:t>
                      </a:r>
                      <a:r>
                        <a:rPr lang="el-GR" sz="1200" dirty="0" err="1">
                          <a:effectLst/>
                        </a:rPr>
                        <a:t>θήκευσης</a:t>
                      </a:r>
                      <a:r>
                        <a:rPr lang="en-US" sz="1200" b="1" dirty="0">
                          <a:effectLst/>
                        </a:rPr>
                        <a:t> </a:t>
                      </a:r>
                      <a:r>
                        <a:rPr lang="en-US" sz="1200" b="1" kern="1200" dirty="0">
                          <a:solidFill>
                            <a:schemeClr val="dk1"/>
                          </a:solidFill>
                          <a:effectLst/>
                        </a:rPr>
                        <a:t>2692 kJ/m</a:t>
                      </a:r>
                      <a:r>
                        <a:rPr lang="en-US" sz="1200" b="1" kern="1200" baseline="30000" dirty="0">
                          <a:solidFill>
                            <a:schemeClr val="dk1"/>
                          </a:solidFill>
                          <a:effectLst/>
                        </a:rPr>
                        <a:t>3</a:t>
                      </a:r>
                      <a:r>
                        <a:rPr lang="en-US" sz="1200" b="1" kern="1200" dirty="0">
                          <a:solidFill>
                            <a:schemeClr val="dk1"/>
                          </a:solidFill>
                          <a:effectLst/>
                        </a:rPr>
                        <a:t>/k</a:t>
                      </a:r>
                      <a:endParaRPr lang="el-GR"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extLst>
                  <a:ext uri="{0D108BD9-81ED-4DB2-BD59-A6C34878D82A}">
                    <a16:rowId xmlns:a16="http://schemas.microsoft.com/office/drawing/2014/main" val="2456173523"/>
                  </a:ext>
                </a:extLst>
              </a:tr>
              <a:tr h="1148959">
                <a:tc>
                  <a:txBody>
                    <a:bodyPr/>
                    <a:lstStyle/>
                    <a:p>
                      <a:pPr algn="ctr">
                        <a:lnSpc>
                          <a:spcPct val="107000"/>
                        </a:lnSpc>
                        <a:spcAft>
                          <a:spcPts val="800"/>
                        </a:spcAft>
                      </a:pPr>
                      <a:r>
                        <a:rPr lang="en-US" sz="1200" dirty="0">
                          <a:effectLst/>
                        </a:rPr>
                        <a:t>H</a:t>
                      </a:r>
                      <a:r>
                        <a:rPr lang="el-GR" sz="1200" dirty="0" err="1">
                          <a:effectLst/>
                        </a:rPr>
                        <a:t>λιακοί</a:t>
                      </a:r>
                      <a:r>
                        <a:rPr lang="el-GR" sz="1200" dirty="0">
                          <a:effectLst/>
                        </a:rPr>
                        <a:t> συλλέκτες – </a:t>
                      </a:r>
                      <a:r>
                        <a:rPr lang="en-US" sz="1200" dirty="0">
                          <a:effectLst/>
                        </a:rPr>
                        <a:t>PVT</a:t>
                      </a:r>
                      <a:endParaRPr lang="el-GR" sz="1200" dirty="0">
                        <a:effectLst/>
                      </a:endParaRPr>
                    </a:p>
                    <a:p>
                      <a:pPr algn="ctr">
                        <a:lnSpc>
                          <a:spcPct val="107000"/>
                        </a:lnSpc>
                        <a:spcAft>
                          <a:spcPts val="800"/>
                        </a:spcAft>
                      </a:pPr>
                      <a:r>
                        <a:rPr lang="el-GR" sz="1200" dirty="0">
                          <a:effectLst/>
                        </a:rPr>
                        <a:t>(</a:t>
                      </a:r>
                      <a:r>
                        <a:rPr lang="el-GR" sz="1200" dirty="0" err="1">
                          <a:effectLst/>
                        </a:rPr>
                        <a:t>προπυλενογλυκόλη</a:t>
                      </a:r>
                      <a:r>
                        <a:rPr lang="el-GR" sz="1200" dirty="0">
                          <a:effectLst/>
                        </a:rPr>
                        <a:t> – νερό 20 % – 80 % κατ’ όγκο)</a:t>
                      </a:r>
                    </a:p>
                  </a:txBody>
                  <a:tcPr marL="48334" marR="48334" marT="0" marB="0" anchor="ctr"/>
                </a:tc>
                <a:tc>
                  <a:txBody>
                    <a:bodyPr/>
                    <a:lstStyle/>
                    <a:p>
                      <a:pPr algn="ctr">
                        <a:lnSpc>
                          <a:spcPct val="107000"/>
                        </a:lnSpc>
                        <a:spcAft>
                          <a:spcPts val="800"/>
                        </a:spcAft>
                      </a:pPr>
                      <a:r>
                        <a:rPr lang="en-US" sz="1200" dirty="0">
                          <a:effectLst/>
                        </a:rPr>
                        <a:t>Type 50b</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l-GR" sz="1200" dirty="0">
                          <a:effectLst/>
                        </a:rPr>
                        <a:t>Επιφάνεια </a:t>
                      </a:r>
                      <a:r>
                        <a:rPr lang="el-GR" sz="1200" b="1" dirty="0">
                          <a:effectLst/>
                        </a:rPr>
                        <a:t>14.63 </a:t>
                      </a:r>
                      <a:r>
                        <a:rPr lang="en-US" sz="1200" b="1" dirty="0">
                          <a:effectLst/>
                        </a:rPr>
                        <a:t>m</a:t>
                      </a:r>
                      <a:r>
                        <a:rPr lang="el-GR" sz="1200" baseline="30000" dirty="0">
                          <a:effectLst/>
                        </a:rPr>
                        <a:t>2</a:t>
                      </a:r>
                      <a:r>
                        <a:rPr lang="el-GR" sz="1200" dirty="0">
                          <a:effectLst/>
                        </a:rPr>
                        <a:t>, κλίση </a:t>
                      </a:r>
                      <a:r>
                        <a:rPr lang="el-GR" sz="1200" b="1" dirty="0">
                          <a:effectLst/>
                        </a:rPr>
                        <a:t>36.25</a:t>
                      </a:r>
                      <a:r>
                        <a:rPr lang="el-GR" sz="1200" b="1" baseline="30000" dirty="0">
                          <a:effectLst/>
                        </a:rPr>
                        <a:t>ο</a:t>
                      </a:r>
                      <a:r>
                        <a:rPr lang="el-GR" sz="1200" dirty="0">
                          <a:effectLst/>
                        </a:rPr>
                        <a:t>, απώλειες </a:t>
                      </a:r>
                      <a:r>
                        <a:rPr lang="el-GR" sz="1200" dirty="0" err="1">
                          <a:effectLst/>
                        </a:rPr>
                        <a:t>πυθμένος</a:t>
                      </a:r>
                      <a:r>
                        <a:rPr lang="el-GR" sz="1200" dirty="0">
                          <a:effectLst/>
                        </a:rPr>
                        <a:t> και πλευρών </a:t>
                      </a:r>
                      <a:r>
                        <a:rPr lang="el-GR" sz="1200" b="1" dirty="0">
                          <a:effectLst/>
                        </a:rPr>
                        <a:t>8.6 W/m</a:t>
                      </a:r>
                      <a:r>
                        <a:rPr lang="el-GR" sz="1200" b="1" baseline="30000" dirty="0">
                          <a:effectLst/>
                        </a:rPr>
                        <a:t>2</a:t>
                      </a:r>
                      <a:r>
                        <a:rPr lang="el-GR" sz="1200" dirty="0">
                          <a:effectLst/>
                        </a:rPr>
                        <a:t>, συντελεστής διαπερατότητας γυαλιού </a:t>
                      </a:r>
                      <a:r>
                        <a:rPr lang="el-GR" sz="1200" b="1" dirty="0">
                          <a:effectLst/>
                        </a:rPr>
                        <a:t>0.9,</a:t>
                      </a:r>
                      <a:r>
                        <a:rPr lang="el-GR" sz="1200" dirty="0">
                          <a:effectLst/>
                        </a:rPr>
                        <a:t> ονομαστικός ηλεκτρικός </a:t>
                      </a:r>
                      <a:r>
                        <a:rPr lang="el-GR" sz="1200" dirty="0" err="1">
                          <a:effectLst/>
                        </a:rPr>
                        <a:t>β.α</a:t>
                      </a:r>
                      <a:r>
                        <a:rPr lang="el-GR" sz="1200" dirty="0">
                          <a:effectLst/>
                        </a:rPr>
                        <a:t> </a:t>
                      </a:r>
                      <a:r>
                        <a:rPr lang="el-GR" sz="1200" b="1" dirty="0">
                          <a:effectLst/>
                        </a:rPr>
                        <a:t>20.4 %</a:t>
                      </a:r>
                      <a:r>
                        <a:rPr lang="el-GR" sz="1200" b="0" dirty="0">
                          <a:effectLst/>
                        </a:rPr>
                        <a:t>,</a:t>
                      </a:r>
                      <a:endParaRPr lang="en-US" sz="1200" b="1" dirty="0">
                        <a:effectLst/>
                      </a:endParaRPr>
                    </a:p>
                  </a:txBody>
                  <a:tcPr marL="48334" marR="48334" marT="0" marB="0" anchor="ctr"/>
                </a:tc>
                <a:extLst>
                  <a:ext uri="{0D108BD9-81ED-4DB2-BD59-A6C34878D82A}">
                    <a16:rowId xmlns:a16="http://schemas.microsoft.com/office/drawing/2014/main" val="2657669039"/>
                  </a:ext>
                </a:extLst>
              </a:tr>
              <a:tr h="472062">
                <a:tc>
                  <a:txBody>
                    <a:bodyPr/>
                    <a:lstStyle/>
                    <a:p>
                      <a:pPr algn="ctr">
                        <a:lnSpc>
                          <a:spcPct val="107000"/>
                        </a:lnSpc>
                        <a:spcAft>
                          <a:spcPts val="800"/>
                        </a:spcAft>
                      </a:pPr>
                      <a:r>
                        <a:rPr lang="el-GR" sz="1200" dirty="0">
                          <a:effectLst/>
                        </a:rPr>
                        <a:t>Μετασχηματιστής - </a:t>
                      </a:r>
                      <a:r>
                        <a:rPr lang="en-US" sz="1200" dirty="0">
                          <a:effectLst/>
                        </a:rPr>
                        <a:t>Inverter</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n-US" sz="1200" dirty="0">
                          <a:effectLst/>
                        </a:rPr>
                        <a:t>Type</a:t>
                      </a:r>
                    </a:p>
                    <a:p>
                      <a:pPr algn="ctr">
                        <a:lnSpc>
                          <a:spcPct val="107000"/>
                        </a:lnSpc>
                        <a:spcAft>
                          <a:spcPts val="800"/>
                        </a:spcAft>
                      </a:pPr>
                      <a:r>
                        <a:rPr lang="en-US" sz="1200" dirty="0">
                          <a:effectLst/>
                        </a:rPr>
                        <a:t>48a</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l-GR" sz="1200" dirty="0">
                          <a:effectLst/>
                        </a:rPr>
                        <a:t>Βαθμός απόδοσης </a:t>
                      </a:r>
                      <a:r>
                        <a:rPr lang="el-GR" sz="1200" b="1" dirty="0">
                          <a:effectLst/>
                        </a:rPr>
                        <a:t>95 % </a:t>
                      </a:r>
                      <a:endParaRPr lang="en-US" sz="1200" b="1" dirty="0">
                        <a:effectLst/>
                      </a:endParaRPr>
                    </a:p>
                  </a:txBody>
                  <a:tcPr marL="48334" marR="48334" marT="0" marB="0" anchor="ctr"/>
                </a:tc>
                <a:extLst>
                  <a:ext uri="{0D108BD9-81ED-4DB2-BD59-A6C34878D82A}">
                    <a16:rowId xmlns:a16="http://schemas.microsoft.com/office/drawing/2014/main" val="2956539881"/>
                  </a:ext>
                </a:extLst>
              </a:tr>
              <a:tr h="853724">
                <a:tc>
                  <a:txBody>
                    <a:bodyPr/>
                    <a:lstStyle/>
                    <a:p>
                      <a:pPr algn="ctr">
                        <a:lnSpc>
                          <a:spcPct val="107000"/>
                        </a:lnSpc>
                        <a:spcAft>
                          <a:spcPts val="800"/>
                        </a:spcAft>
                      </a:pPr>
                      <a:r>
                        <a:rPr lang="el-GR" sz="1200" dirty="0">
                          <a:effectLst/>
                        </a:rPr>
                        <a:t>Δοχείο αδράνειας – </a:t>
                      </a:r>
                      <a:r>
                        <a:rPr lang="en-US" sz="1200" dirty="0">
                          <a:effectLst/>
                        </a:rPr>
                        <a:t>Buffer</a:t>
                      </a:r>
                      <a:endParaRPr lang="el-GR" sz="1200" dirty="0">
                        <a:effectLst/>
                      </a:endParaRPr>
                    </a:p>
                  </a:txBody>
                  <a:tcPr marL="48334" marR="48334" marT="0" marB="0" anchor="ctr"/>
                </a:tc>
                <a:tc>
                  <a:txBody>
                    <a:bodyPr/>
                    <a:lstStyle/>
                    <a:p>
                      <a:pPr algn="ctr">
                        <a:lnSpc>
                          <a:spcPct val="107000"/>
                        </a:lnSpc>
                        <a:spcAft>
                          <a:spcPts val="800"/>
                        </a:spcAft>
                      </a:pPr>
                      <a:r>
                        <a:rPr lang="en-US" sz="1200" dirty="0">
                          <a:effectLst/>
                        </a:rPr>
                        <a:t>Type 534 - Coiled</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l-GR" sz="1200" dirty="0">
                          <a:effectLst/>
                        </a:rPr>
                        <a:t>Όγκος </a:t>
                      </a:r>
                      <a:r>
                        <a:rPr lang="el-GR" sz="1200" b="1" dirty="0">
                          <a:effectLst/>
                        </a:rPr>
                        <a:t>0.7 </a:t>
                      </a:r>
                      <a:r>
                        <a:rPr lang="en-US" sz="1200" b="1" dirty="0">
                          <a:effectLst/>
                        </a:rPr>
                        <a:t>m</a:t>
                      </a:r>
                      <a:r>
                        <a:rPr lang="el-GR" sz="1200" b="1" baseline="30000" dirty="0">
                          <a:effectLst/>
                        </a:rPr>
                        <a:t>3</a:t>
                      </a:r>
                      <a:r>
                        <a:rPr lang="el-GR" sz="1200" dirty="0">
                          <a:effectLst/>
                        </a:rPr>
                        <a:t>, θερμικές απώλειες </a:t>
                      </a:r>
                      <a:r>
                        <a:rPr lang="el-GR" sz="1200" b="1" dirty="0">
                          <a:effectLst/>
                        </a:rPr>
                        <a:t>0.46</a:t>
                      </a:r>
                      <a:r>
                        <a:rPr lang="en-US" sz="1200" b="1" dirty="0">
                          <a:effectLst/>
                        </a:rPr>
                        <a:t>2</a:t>
                      </a:r>
                      <a:r>
                        <a:rPr lang="el-GR" sz="1200" b="1" dirty="0">
                          <a:effectLst/>
                        </a:rPr>
                        <a:t> W/(m</a:t>
                      </a:r>
                      <a:r>
                        <a:rPr lang="el-GR" sz="1200" b="1" baseline="30000" dirty="0">
                          <a:effectLst/>
                        </a:rPr>
                        <a:t>2</a:t>
                      </a:r>
                      <a:r>
                        <a:rPr lang="el-GR" sz="1200" b="1" dirty="0">
                          <a:effectLst/>
                        </a:rPr>
                        <a:t>∙</a:t>
                      </a:r>
                      <a:r>
                        <a:rPr lang="en-US" sz="1200" b="1" dirty="0">
                          <a:effectLst/>
                        </a:rPr>
                        <a:t>K</a:t>
                      </a:r>
                      <a:r>
                        <a:rPr lang="el-GR" sz="1200" b="1" dirty="0">
                          <a:effectLst/>
                        </a:rPr>
                        <a:t>)</a:t>
                      </a:r>
                      <a:r>
                        <a:rPr lang="el-GR" sz="1200" dirty="0">
                          <a:effectLst/>
                        </a:rPr>
                        <a:t>,</a:t>
                      </a:r>
                    </a:p>
                    <a:p>
                      <a:pPr algn="ctr">
                        <a:lnSpc>
                          <a:spcPct val="107000"/>
                        </a:lnSpc>
                        <a:spcAft>
                          <a:spcPts val="800"/>
                        </a:spcAft>
                      </a:pPr>
                      <a:r>
                        <a:rPr lang="el-GR" sz="1200" b="0" dirty="0">
                          <a:solidFill>
                            <a:schemeClr val="tx1"/>
                          </a:solidFill>
                          <a:effectLst/>
                        </a:rPr>
                        <a:t>Μήκος </a:t>
                      </a:r>
                      <a:r>
                        <a:rPr lang="el-GR" sz="1200" b="0" dirty="0" err="1">
                          <a:solidFill>
                            <a:schemeClr val="tx1"/>
                          </a:solidFill>
                          <a:effectLst/>
                        </a:rPr>
                        <a:t>εναλλάκτη</a:t>
                      </a:r>
                      <a:r>
                        <a:rPr lang="el-GR" sz="1200" b="0" dirty="0">
                          <a:solidFill>
                            <a:schemeClr val="tx1"/>
                          </a:solidFill>
                          <a:effectLst/>
                        </a:rPr>
                        <a:t> </a:t>
                      </a:r>
                      <a:r>
                        <a:rPr lang="el-GR" sz="1200" b="1" dirty="0">
                          <a:solidFill>
                            <a:schemeClr val="tx1"/>
                          </a:solidFill>
                          <a:effectLst/>
                        </a:rPr>
                        <a:t>31.73 </a:t>
                      </a:r>
                      <a:r>
                        <a:rPr lang="en-US" sz="1200" b="1" dirty="0">
                          <a:solidFill>
                            <a:schemeClr val="tx1"/>
                          </a:solidFill>
                          <a:effectLst/>
                        </a:rPr>
                        <a:t>m</a:t>
                      </a:r>
                      <a:r>
                        <a:rPr lang="en-US" sz="1200" b="0" dirty="0">
                          <a:solidFill>
                            <a:schemeClr val="tx1"/>
                          </a:solidFill>
                          <a:effectLst/>
                        </a:rPr>
                        <a:t>, </a:t>
                      </a:r>
                      <a:r>
                        <a:rPr lang="el-GR" sz="1200" b="0" dirty="0">
                          <a:solidFill>
                            <a:schemeClr val="tx1"/>
                          </a:solidFill>
                          <a:effectLst/>
                        </a:rPr>
                        <a:t>εξωτερική διάμετρος σωλήνωσης </a:t>
                      </a:r>
                      <a:r>
                        <a:rPr lang="el-GR" sz="1200" b="1" dirty="0">
                          <a:solidFill>
                            <a:schemeClr val="tx1"/>
                          </a:solidFill>
                          <a:effectLst/>
                        </a:rPr>
                        <a:t>0.022 </a:t>
                      </a:r>
                      <a:r>
                        <a:rPr lang="en-US" sz="1200" b="1" dirty="0">
                          <a:solidFill>
                            <a:schemeClr val="tx1"/>
                          </a:solidFill>
                          <a:effectLst/>
                        </a:rPr>
                        <a:t>m</a:t>
                      </a:r>
                      <a:endParaRPr lang="el-GR"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extLst>
                  <a:ext uri="{0D108BD9-81ED-4DB2-BD59-A6C34878D82A}">
                    <a16:rowId xmlns:a16="http://schemas.microsoft.com/office/drawing/2014/main" val="4103248955"/>
                  </a:ext>
                </a:extLst>
              </a:tr>
              <a:tr h="754655">
                <a:tc>
                  <a:txBody>
                    <a:bodyPr/>
                    <a:lstStyle/>
                    <a:p>
                      <a:pPr algn="ctr">
                        <a:lnSpc>
                          <a:spcPct val="107000"/>
                        </a:lnSpc>
                        <a:spcAft>
                          <a:spcPts val="800"/>
                        </a:spcAft>
                      </a:pPr>
                      <a:r>
                        <a:rPr lang="el-GR" sz="1200" dirty="0">
                          <a:effectLst/>
                        </a:rPr>
                        <a:t>Ανεμιστήρας στοιχείο – </a:t>
                      </a:r>
                      <a:r>
                        <a:rPr lang="en-US" sz="1200" dirty="0">
                          <a:effectLst/>
                        </a:rPr>
                        <a:t>Fan coil</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n-US" sz="1200" dirty="0">
                          <a:effectLst/>
                        </a:rPr>
                        <a:t>Type 928</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tc>
                  <a:txBody>
                    <a:bodyPr/>
                    <a:lstStyle/>
                    <a:p>
                      <a:pPr algn="ctr">
                        <a:lnSpc>
                          <a:spcPct val="107000"/>
                        </a:lnSpc>
                        <a:spcAft>
                          <a:spcPts val="800"/>
                        </a:spcAft>
                      </a:pPr>
                      <a:r>
                        <a:rPr lang="el-GR" sz="1200" dirty="0">
                          <a:effectLst/>
                        </a:rPr>
                        <a:t>Ονομαστική θερμική/αισθητή ψυκτική ικανότητα </a:t>
                      </a:r>
                      <a:r>
                        <a:rPr lang="el-GR" sz="1200" b="1" dirty="0">
                          <a:effectLst/>
                        </a:rPr>
                        <a:t>6.35 </a:t>
                      </a:r>
                      <a:r>
                        <a:rPr lang="en-US" sz="1200" b="1" dirty="0">
                          <a:effectLst/>
                        </a:rPr>
                        <a:t>kW</a:t>
                      </a:r>
                      <a:r>
                        <a:rPr lang="el-GR" sz="1200" b="1" dirty="0">
                          <a:effectLst/>
                        </a:rPr>
                        <a:t>/4.59 </a:t>
                      </a:r>
                      <a:r>
                        <a:rPr lang="en-US" sz="1200" b="1" dirty="0">
                          <a:effectLst/>
                        </a:rPr>
                        <a:t>kW</a:t>
                      </a:r>
                      <a:r>
                        <a:rPr lang="el-GR" sz="1200" dirty="0">
                          <a:effectLst/>
                        </a:rPr>
                        <a:t>, ονομαστική παροχή </a:t>
                      </a:r>
                      <a:r>
                        <a:rPr lang="el-GR" sz="1200" b="1" dirty="0">
                          <a:effectLst/>
                        </a:rPr>
                        <a:t>1116 </a:t>
                      </a:r>
                      <a:r>
                        <a:rPr lang="en-US" sz="1200" b="1" dirty="0">
                          <a:effectLst/>
                        </a:rPr>
                        <a:t>m</a:t>
                      </a:r>
                      <a:r>
                        <a:rPr lang="el-GR" sz="1200" b="1" baseline="30000" dirty="0">
                          <a:effectLst/>
                        </a:rPr>
                        <a:t>3</a:t>
                      </a:r>
                      <a:r>
                        <a:rPr lang="el-GR" sz="1200" b="1" dirty="0">
                          <a:effectLst/>
                        </a:rPr>
                        <a:t>/</a:t>
                      </a:r>
                      <a:r>
                        <a:rPr lang="en-US" sz="1200" b="1" dirty="0">
                          <a:effectLst/>
                        </a:rPr>
                        <a:t>h</a:t>
                      </a:r>
                      <a:r>
                        <a:rPr lang="el-GR" sz="1200" dirty="0">
                          <a:effectLst/>
                        </a:rPr>
                        <a:t>, ισχύς ανεμιστήρα </a:t>
                      </a:r>
                      <a:r>
                        <a:rPr lang="el-GR" sz="1200" b="1" dirty="0">
                          <a:effectLst/>
                        </a:rPr>
                        <a:t>110 </a:t>
                      </a:r>
                      <a:r>
                        <a:rPr lang="en-US" sz="1200" b="1" dirty="0">
                          <a:effectLst/>
                        </a:rPr>
                        <a:t>W</a:t>
                      </a:r>
                      <a:endParaRPr lang="el-GR"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334" marR="48334" marT="0" marB="0" anchor="ctr"/>
                </a:tc>
                <a:extLst>
                  <a:ext uri="{0D108BD9-81ED-4DB2-BD59-A6C34878D82A}">
                    <a16:rowId xmlns:a16="http://schemas.microsoft.com/office/drawing/2014/main" val="3172583449"/>
                  </a:ext>
                </a:extLst>
              </a:tr>
            </a:tbl>
          </a:graphicData>
        </a:graphic>
      </p:graphicFrame>
      <p:pic>
        <p:nvPicPr>
          <p:cNvPr id="7" name="Εικόνα 6">
            <a:extLst>
              <a:ext uri="{FF2B5EF4-FFF2-40B4-BE49-F238E27FC236}">
                <a16:creationId xmlns:a16="http://schemas.microsoft.com/office/drawing/2014/main" id="{3F25801C-FAEB-823D-442E-21A2054A3FA3}"/>
              </a:ext>
            </a:extLst>
          </p:cNvPr>
          <p:cNvPicPr>
            <a:picLocks noChangeAspect="1"/>
          </p:cNvPicPr>
          <p:nvPr/>
        </p:nvPicPr>
        <p:blipFill>
          <a:blip r:embed="rId3"/>
          <a:srcRect l="-1511" t="41273" r="85879" b="-8948"/>
          <a:stretch/>
        </p:blipFill>
        <p:spPr>
          <a:xfrm>
            <a:off x="22858" y="3429000"/>
            <a:ext cx="573896" cy="770660"/>
          </a:xfrm>
          <a:prstGeom prst="rect">
            <a:avLst/>
          </a:prstGeom>
        </p:spPr>
      </p:pic>
      <p:sp>
        <p:nvSpPr>
          <p:cNvPr id="9" name="Οβάλ 8">
            <a:extLst>
              <a:ext uri="{FF2B5EF4-FFF2-40B4-BE49-F238E27FC236}">
                <a16:creationId xmlns:a16="http://schemas.microsoft.com/office/drawing/2014/main" id="{EFAC71F1-194A-1139-59E3-16C83AD0626E}"/>
              </a:ext>
            </a:extLst>
          </p:cNvPr>
          <p:cNvSpPr/>
          <p:nvPr/>
        </p:nvSpPr>
        <p:spPr>
          <a:xfrm>
            <a:off x="27078" y="1554480"/>
            <a:ext cx="521264" cy="843702"/>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Οβάλ 9">
            <a:extLst>
              <a:ext uri="{FF2B5EF4-FFF2-40B4-BE49-F238E27FC236}">
                <a16:creationId xmlns:a16="http://schemas.microsoft.com/office/drawing/2014/main" id="{6B15BEB7-FF7A-C2EF-B368-DE82BCB769E9}"/>
              </a:ext>
            </a:extLst>
          </p:cNvPr>
          <p:cNvSpPr/>
          <p:nvPr/>
        </p:nvSpPr>
        <p:spPr>
          <a:xfrm>
            <a:off x="37207" y="3413603"/>
            <a:ext cx="600017" cy="801453"/>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1" name="Οβάλ 10">
            <a:extLst>
              <a:ext uri="{FF2B5EF4-FFF2-40B4-BE49-F238E27FC236}">
                <a16:creationId xmlns:a16="http://schemas.microsoft.com/office/drawing/2014/main" id="{06F5DBEC-4F1E-D6F9-7112-25EDF4F2FC05}"/>
              </a:ext>
            </a:extLst>
          </p:cNvPr>
          <p:cNvSpPr/>
          <p:nvPr/>
        </p:nvSpPr>
        <p:spPr>
          <a:xfrm>
            <a:off x="1837568" y="2784598"/>
            <a:ext cx="521264" cy="870156"/>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 name="Οβάλ 11">
            <a:extLst>
              <a:ext uri="{FF2B5EF4-FFF2-40B4-BE49-F238E27FC236}">
                <a16:creationId xmlns:a16="http://schemas.microsoft.com/office/drawing/2014/main" id="{D004E7F7-837D-38AD-17C8-83D99A38843C}"/>
              </a:ext>
            </a:extLst>
          </p:cNvPr>
          <p:cNvSpPr/>
          <p:nvPr/>
        </p:nvSpPr>
        <p:spPr>
          <a:xfrm>
            <a:off x="1917578" y="1627522"/>
            <a:ext cx="521264" cy="870156"/>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3" name="Οβάλ 12">
            <a:extLst>
              <a:ext uri="{FF2B5EF4-FFF2-40B4-BE49-F238E27FC236}">
                <a16:creationId xmlns:a16="http://schemas.microsoft.com/office/drawing/2014/main" id="{633B3352-BB74-9E7E-97A9-C8835EECD3A1}"/>
              </a:ext>
            </a:extLst>
          </p:cNvPr>
          <p:cNvSpPr/>
          <p:nvPr/>
        </p:nvSpPr>
        <p:spPr>
          <a:xfrm>
            <a:off x="3397708" y="3949951"/>
            <a:ext cx="1077221" cy="1029822"/>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4" name="Οβάλ 13">
            <a:extLst>
              <a:ext uri="{FF2B5EF4-FFF2-40B4-BE49-F238E27FC236}">
                <a16:creationId xmlns:a16="http://schemas.microsoft.com/office/drawing/2014/main" id="{170188BB-548D-7BA5-E0A8-3730BA254D13}"/>
              </a:ext>
            </a:extLst>
          </p:cNvPr>
          <p:cNvSpPr/>
          <p:nvPr/>
        </p:nvSpPr>
        <p:spPr>
          <a:xfrm>
            <a:off x="5770605" y="1632371"/>
            <a:ext cx="737317" cy="900763"/>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5" name="TextBox 14">
            <a:extLst>
              <a:ext uri="{FF2B5EF4-FFF2-40B4-BE49-F238E27FC236}">
                <a16:creationId xmlns:a16="http://schemas.microsoft.com/office/drawing/2014/main" id="{FC1C856C-34FB-F2D9-A81B-55B315CF4ACB}"/>
              </a:ext>
            </a:extLst>
          </p:cNvPr>
          <p:cNvSpPr txBox="1"/>
          <p:nvPr/>
        </p:nvSpPr>
        <p:spPr>
          <a:xfrm>
            <a:off x="89060" y="6335474"/>
            <a:ext cx="5246371"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18</a:t>
            </a:r>
            <a:r>
              <a:rPr lang="el-GR" sz="1400" dirty="0"/>
              <a:t>: Κύρια στοιχεία συστήματος </a:t>
            </a:r>
            <a:r>
              <a:rPr lang="el-GR" sz="1400" dirty="0" err="1"/>
              <a:t>τριπαραγωγής</a:t>
            </a:r>
            <a:r>
              <a:rPr lang="el-GR" sz="1400" dirty="0"/>
              <a:t> στο </a:t>
            </a:r>
            <a:r>
              <a:rPr lang="en-US" sz="1400" dirty="0"/>
              <a:t>TRNSYS</a:t>
            </a:r>
            <a:endParaRPr lang="el-GR" sz="1400" dirty="0"/>
          </a:p>
        </p:txBody>
      </p:sp>
      <p:sp>
        <p:nvSpPr>
          <p:cNvPr id="16" name="TextBox 15">
            <a:extLst>
              <a:ext uri="{FF2B5EF4-FFF2-40B4-BE49-F238E27FC236}">
                <a16:creationId xmlns:a16="http://schemas.microsoft.com/office/drawing/2014/main" id="{FAE48C2C-BF1C-DD91-0343-89C83907BBD7}"/>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16</a:t>
            </a:r>
          </a:p>
        </p:txBody>
      </p:sp>
      <p:sp>
        <p:nvSpPr>
          <p:cNvPr id="17" name="TextBox 16">
            <a:extLst>
              <a:ext uri="{FF2B5EF4-FFF2-40B4-BE49-F238E27FC236}">
                <a16:creationId xmlns:a16="http://schemas.microsoft.com/office/drawing/2014/main" id="{149543A7-253F-0E0E-CE04-0FE7A6FFA951}"/>
              </a:ext>
            </a:extLst>
          </p:cNvPr>
          <p:cNvSpPr txBox="1"/>
          <p:nvPr/>
        </p:nvSpPr>
        <p:spPr>
          <a:xfrm>
            <a:off x="7279772" y="267505"/>
            <a:ext cx="3750178" cy="307777"/>
          </a:xfrm>
          <a:prstGeom prst="rect">
            <a:avLst/>
          </a:prstGeom>
          <a:solidFill>
            <a:schemeClr val="bg1"/>
          </a:solidFill>
          <a:ln>
            <a:solidFill>
              <a:schemeClr val="tx1"/>
            </a:solidFill>
          </a:ln>
        </p:spPr>
        <p:txBody>
          <a:bodyPr wrap="square" rtlCol="0">
            <a:spAutoFit/>
          </a:bodyPr>
          <a:lstStyle/>
          <a:p>
            <a:pPr algn="ctr"/>
            <a:r>
              <a:rPr lang="el-GR" sz="1400" b="1" dirty="0"/>
              <a:t>Πίνακας 6</a:t>
            </a:r>
            <a:r>
              <a:rPr lang="el-GR" sz="1400" dirty="0"/>
              <a:t>: Παράμετροι στοιχείων συστήματος</a:t>
            </a:r>
          </a:p>
        </p:txBody>
      </p:sp>
    </p:spTree>
    <p:extLst>
      <p:ext uri="{BB962C8B-B14F-4D97-AF65-F5344CB8AC3E}">
        <p14:creationId xmlns:p14="http://schemas.microsoft.com/office/powerpoint/2010/main" val="2410046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F99C15-BF04-7ADA-FBD5-FF8AD95F562F}"/>
              </a:ext>
            </a:extLst>
          </p:cNvPr>
          <p:cNvSpPr>
            <a:spLocks noGrp="1"/>
          </p:cNvSpPr>
          <p:nvPr>
            <p:ph type="title"/>
          </p:nvPr>
        </p:nvSpPr>
        <p:spPr>
          <a:xfrm>
            <a:off x="913774" y="-432486"/>
            <a:ext cx="10364451" cy="1596177"/>
          </a:xfrm>
        </p:spPr>
        <p:txBody>
          <a:bodyPr/>
          <a:lstStyle/>
          <a:p>
            <a:r>
              <a:rPr lang="el-GR" b="1" dirty="0" err="1">
                <a:effectLst>
                  <a:outerShdw blurRad="38100" dist="38100" dir="2700000" algn="tl">
                    <a:srgbClr val="000000">
                      <a:alpha val="43137"/>
                    </a:srgbClr>
                  </a:outerShdw>
                </a:effectLst>
              </a:rPr>
              <a:t>δοχειο</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αδρανειασ</a:t>
            </a:r>
            <a:endParaRPr lang="el-GR" b="1" dirty="0">
              <a:effectLst>
                <a:outerShdw blurRad="38100" dist="38100" dir="2700000" algn="tl">
                  <a:srgbClr val="000000">
                    <a:alpha val="43137"/>
                  </a:srgbClr>
                </a:outerShdw>
              </a:effectLst>
            </a:endParaRPr>
          </a:p>
        </p:txBody>
      </p:sp>
      <p:pic>
        <p:nvPicPr>
          <p:cNvPr id="5" name="Εικόνα 4">
            <a:extLst>
              <a:ext uri="{FF2B5EF4-FFF2-40B4-BE49-F238E27FC236}">
                <a16:creationId xmlns:a16="http://schemas.microsoft.com/office/drawing/2014/main" id="{E494964C-DE17-5565-FE84-1E32B783AFB9}"/>
              </a:ext>
            </a:extLst>
          </p:cNvPr>
          <p:cNvPicPr>
            <a:picLocks noChangeAspect="1"/>
          </p:cNvPicPr>
          <p:nvPr/>
        </p:nvPicPr>
        <p:blipFill>
          <a:blip r:embed="rId2"/>
          <a:stretch>
            <a:fillRect/>
          </a:stretch>
        </p:blipFill>
        <p:spPr>
          <a:xfrm>
            <a:off x="1314824" y="1163690"/>
            <a:ext cx="5301876" cy="4174205"/>
          </a:xfrm>
          <a:prstGeom prst="rect">
            <a:avLst/>
          </a:prstGeom>
        </p:spPr>
      </p:pic>
      <p:sp>
        <p:nvSpPr>
          <p:cNvPr id="3" name="TextBox 2">
            <a:extLst>
              <a:ext uri="{FF2B5EF4-FFF2-40B4-BE49-F238E27FC236}">
                <a16:creationId xmlns:a16="http://schemas.microsoft.com/office/drawing/2014/main" id="{3781B094-FA23-D163-829E-26D62BFDA685}"/>
              </a:ext>
            </a:extLst>
          </p:cNvPr>
          <p:cNvSpPr txBox="1"/>
          <p:nvPr/>
        </p:nvSpPr>
        <p:spPr>
          <a:xfrm>
            <a:off x="6781800" y="2663142"/>
            <a:ext cx="5485764" cy="2492990"/>
          </a:xfrm>
          <a:prstGeom prst="rect">
            <a:avLst/>
          </a:prstGeom>
          <a:noFill/>
        </p:spPr>
        <p:txBody>
          <a:bodyPr wrap="square" rtlCol="0">
            <a:spAutoFit/>
          </a:bodyPr>
          <a:lstStyle/>
          <a:p>
            <a:pPr marL="285750" indent="-285750">
              <a:buFont typeface="Wingdings" panose="05000000000000000000" pitchFamily="2" charset="2"/>
              <a:buChar char="§"/>
            </a:pPr>
            <a:r>
              <a:rPr lang="el-GR" dirty="0">
                <a:effectLst/>
              </a:rPr>
              <a:t>Ένας βυθισμένος ελικοειδής </a:t>
            </a:r>
            <a:r>
              <a:rPr lang="el-GR" dirty="0" err="1">
                <a:effectLst/>
              </a:rPr>
              <a:t>εναλλάκτης</a:t>
            </a:r>
            <a:endParaRPr lang="en-US" dirty="0"/>
          </a:p>
          <a:p>
            <a:pPr marL="285750" indent="-285750">
              <a:buFont typeface="Wingdings" panose="05000000000000000000" pitchFamily="2" charset="2"/>
              <a:buChar char="§"/>
            </a:pPr>
            <a:r>
              <a:rPr lang="el-GR" dirty="0">
                <a:effectLst/>
              </a:rPr>
              <a:t>Τρία</a:t>
            </a:r>
            <a:r>
              <a:rPr lang="en-US" dirty="0">
                <a:effectLst/>
              </a:rPr>
              <a:t> </a:t>
            </a:r>
            <a:r>
              <a:rPr lang="el-GR" dirty="0"/>
              <a:t>ρεύματα εισόδου - εξόδου</a:t>
            </a:r>
            <a:endParaRPr lang="el-GR" dirty="0">
              <a:effectLst/>
            </a:endParaRPr>
          </a:p>
          <a:p>
            <a:pPr marL="285750" indent="-285750">
              <a:buFont typeface="Wingdings" panose="05000000000000000000" pitchFamily="2" charset="2"/>
              <a:buChar char="§"/>
            </a:pPr>
            <a:r>
              <a:rPr lang="el-GR" dirty="0"/>
              <a:t>Δέκα ισοθερμικοί κόμβοι </a:t>
            </a:r>
          </a:p>
          <a:p>
            <a:pPr marL="285750" indent="-285750">
              <a:buFont typeface="Wingdings" panose="05000000000000000000" pitchFamily="2" charset="2"/>
              <a:buChar char="§"/>
            </a:pPr>
            <a:r>
              <a:rPr lang="el-GR" dirty="0"/>
              <a:t>Θερμοστοιχείο στον κόμβο 3 για έλεγχο:</a:t>
            </a:r>
          </a:p>
          <a:p>
            <a:r>
              <a:rPr lang="el-GR" dirty="0"/>
              <a:t> Αν Τ &lt; 45 </a:t>
            </a:r>
            <a:r>
              <a:rPr lang="el-GR"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n-US" dirty="0">
                <a:effectLst/>
                <a:latin typeface="Calibri" panose="020F0502020204030204" pitchFamily="34" charset="0"/>
                <a:ea typeface="Calibri" panose="020F0502020204030204" pitchFamily="34" charset="0"/>
                <a:cs typeface="Times New Roman" panose="02020603050405020304" pitchFamily="18" charset="0"/>
              </a:rPr>
              <a:t>C</a:t>
            </a:r>
            <a:r>
              <a:rPr lang="el-GR" dirty="0">
                <a:effectLst/>
                <a:latin typeface="Calibri" panose="020F0502020204030204" pitchFamily="34" charset="0"/>
                <a:ea typeface="Calibri" panose="020F0502020204030204" pitchFamily="34" charset="0"/>
                <a:cs typeface="Times New Roman" panose="02020603050405020304" pitchFamily="18" charset="0"/>
              </a:rPr>
              <a:t> </a:t>
            </a:r>
            <a:r>
              <a:rPr lang="el-GR"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ενεργοποίηση της Α.</a:t>
            </a:r>
            <a:r>
              <a:rPr lang="el-GR"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Θ</a:t>
            </a:r>
          </a:p>
          <a:p>
            <a:r>
              <a:rPr lang="el-GR"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Αν</a:t>
            </a:r>
            <a:r>
              <a:rPr lang="el-GR" dirty="0"/>
              <a:t> Τ &gt; 47 </a:t>
            </a:r>
            <a:r>
              <a:rPr lang="el-GR"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n-US" dirty="0">
                <a:effectLst/>
                <a:latin typeface="Calibri" panose="020F0502020204030204" pitchFamily="34" charset="0"/>
                <a:ea typeface="Calibri" panose="020F0502020204030204" pitchFamily="34" charset="0"/>
                <a:cs typeface="Times New Roman" panose="02020603050405020304" pitchFamily="18" charset="0"/>
              </a:rPr>
              <a:t>C</a:t>
            </a:r>
            <a:r>
              <a:rPr lang="el-GR" dirty="0">
                <a:effectLst/>
                <a:latin typeface="Calibri" panose="020F0502020204030204" pitchFamily="34" charset="0"/>
                <a:ea typeface="Calibri" panose="020F0502020204030204" pitchFamily="34" charset="0"/>
                <a:cs typeface="Times New Roman" panose="02020603050405020304" pitchFamily="18" charset="0"/>
              </a:rPr>
              <a:t> </a:t>
            </a:r>
            <a:r>
              <a:rPr lang="el-GR"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dirty="0">
                <a:effectLst/>
                <a:latin typeface="Calibri" panose="020F0502020204030204" pitchFamily="34" charset="0"/>
                <a:ea typeface="Calibri" panose="020F0502020204030204" pitchFamily="34" charset="0"/>
                <a:cs typeface="Times New Roman" panose="02020603050405020304" pitchFamily="18" charset="0"/>
              </a:rPr>
              <a:t>απενεργοποίηση </a:t>
            </a:r>
            <a:endParaRPr lang="en-US" dirty="0"/>
          </a:p>
          <a:p>
            <a:pPr marL="285750" indent="-285750">
              <a:buFont typeface="Wingdings" panose="05000000000000000000" pitchFamily="2" charset="2"/>
              <a:buChar char="§"/>
            </a:pPr>
            <a:endParaRPr lang="el-GR" sz="1600" dirty="0"/>
          </a:p>
          <a:p>
            <a:pPr marL="285750" indent="-285750">
              <a:buFont typeface="Wingdings" panose="05000000000000000000" pitchFamily="2" charset="2"/>
              <a:buChar char="§"/>
            </a:pPr>
            <a:endParaRPr lang="el-GR" sz="1400" dirty="0"/>
          </a:p>
          <a:p>
            <a:pPr marL="285750" indent="-285750">
              <a:buFont typeface="Arial" panose="020B0604020202020204" pitchFamily="34" charset="0"/>
              <a:buChar char="•"/>
            </a:pPr>
            <a:endParaRPr lang="el-GR" dirty="0"/>
          </a:p>
        </p:txBody>
      </p:sp>
      <p:sp>
        <p:nvSpPr>
          <p:cNvPr id="4" name="TextBox 3">
            <a:extLst>
              <a:ext uri="{FF2B5EF4-FFF2-40B4-BE49-F238E27FC236}">
                <a16:creationId xmlns:a16="http://schemas.microsoft.com/office/drawing/2014/main" id="{B9609C20-B968-1D23-C9DA-EF0B35182CD2}"/>
              </a:ext>
            </a:extLst>
          </p:cNvPr>
          <p:cNvSpPr txBox="1"/>
          <p:nvPr/>
        </p:nvSpPr>
        <p:spPr>
          <a:xfrm>
            <a:off x="1314824" y="5337895"/>
            <a:ext cx="4322280"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19</a:t>
            </a:r>
            <a:r>
              <a:rPr lang="el-GR" sz="1400" dirty="0"/>
              <a:t>: Συνδεσμολογία δοχείου αδράνειας</a:t>
            </a:r>
          </a:p>
        </p:txBody>
      </p:sp>
      <p:sp>
        <p:nvSpPr>
          <p:cNvPr id="11" name="TextBox 10">
            <a:extLst>
              <a:ext uri="{FF2B5EF4-FFF2-40B4-BE49-F238E27FC236}">
                <a16:creationId xmlns:a16="http://schemas.microsoft.com/office/drawing/2014/main" id="{EF8392FB-AD03-B6D8-8B3E-C1F99C6378DA}"/>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17</a:t>
            </a:r>
          </a:p>
        </p:txBody>
      </p:sp>
    </p:spTree>
    <p:extLst>
      <p:ext uri="{BB962C8B-B14F-4D97-AF65-F5344CB8AC3E}">
        <p14:creationId xmlns:p14="http://schemas.microsoft.com/office/powerpoint/2010/main" val="4189219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7438FE0-33C9-638E-2024-89F4A9F7FC77}"/>
              </a:ext>
            </a:extLst>
          </p:cNvPr>
          <p:cNvSpPr>
            <a:spLocks noGrp="1"/>
          </p:cNvSpPr>
          <p:nvPr>
            <p:ph type="title"/>
          </p:nvPr>
        </p:nvSpPr>
        <p:spPr>
          <a:xfrm>
            <a:off x="1042689" y="-125496"/>
            <a:ext cx="10364451" cy="994410"/>
          </a:xfrm>
        </p:spPr>
        <p:txBody>
          <a:bodyPr/>
          <a:lstStyle/>
          <a:p>
            <a:r>
              <a:rPr lang="el-GR" b="1" dirty="0">
                <a:effectLst>
                  <a:outerShdw blurRad="38100" dist="38100" dir="2700000" algn="tl">
                    <a:srgbClr val="000000">
                      <a:alpha val="43137"/>
                    </a:srgbClr>
                  </a:outerShdw>
                </a:effectLst>
              </a:rPr>
              <a:t>ΒΡΟΓΧΟΙ </a:t>
            </a:r>
            <a:r>
              <a:rPr lang="el-GR" b="1" dirty="0" err="1">
                <a:effectLst>
                  <a:outerShdw blurRad="38100" dist="38100" dir="2700000" algn="tl">
                    <a:srgbClr val="000000">
                      <a:alpha val="43137"/>
                    </a:srgbClr>
                  </a:outerShdw>
                </a:effectLst>
              </a:rPr>
              <a:t>ΑΝΤΛΙΑς</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ΘΕΡΜΟΤΗΤΑς</a:t>
            </a:r>
            <a:endParaRPr lang="el-GR" b="1" dirty="0">
              <a:effectLst>
                <a:outerShdw blurRad="38100" dist="38100" dir="2700000" algn="tl">
                  <a:srgbClr val="000000">
                    <a:alpha val="43137"/>
                  </a:srgbClr>
                </a:outerShdw>
              </a:effectLst>
            </a:endParaRPr>
          </a:p>
        </p:txBody>
      </p:sp>
      <p:pic>
        <p:nvPicPr>
          <p:cNvPr id="4" name="Εικόνα 3">
            <a:extLst>
              <a:ext uri="{FF2B5EF4-FFF2-40B4-BE49-F238E27FC236}">
                <a16:creationId xmlns:a16="http://schemas.microsoft.com/office/drawing/2014/main" id="{F53A9033-568F-642E-DFBD-EE77B53D2DD6}"/>
              </a:ext>
            </a:extLst>
          </p:cNvPr>
          <p:cNvPicPr>
            <a:picLocks noChangeAspect="1"/>
          </p:cNvPicPr>
          <p:nvPr/>
        </p:nvPicPr>
        <p:blipFill>
          <a:blip r:embed="rId2"/>
          <a:srcRect l="51835"/>
          <a:stretch/>
        </p:blipFill>
        <p:spPr>
          <a:xfrm>
            <a:off x="39964" y="960120"/>
            <a:ext cx="5549305" cy="4846319"/>
          </a:xfrm>
          <a:prstGeom prst="rect">
            <a:avLst/>
          </a:prstGeom>
          <a:ln>
            <a:solidFill>
              <a:schemeClr val="tx1"/>
            </a:solidFill>
          </a:ln>
        </p:spPr>
      </p:pic>
      <p:pic>
        <p:nvPicPr>
          <p:cNvPr id="3" name="Εικόνα 2">
            <a:extLst>
              <a:ext uri="{FF2B5EF4-FFF2-40B4-BE49-F238E27FC236}">
                <a16:creationId xmlns:a16="http://schemas.microsoft.com/office/drawing/2014/main" id="{97F6C45E-346B-1EFC-8BDF-D12498937ACE}"/>
              </a:ext>
            </a:extLst>
          </p:cNvPr>
          <p:cNvPicPr>
            <a:picLocks noChangeAspect="1"/>
          </p:cNvPicPr>
          <p:nvPr/>
        </p:nvPicPr>
        <p:blipFill>
          <a:blip r:embed="rId3"/>
          <a:stretch>
            <a:fillRect/>
          </a:stretch>
        </p:blipFill>
        <p:spPr>
          <a:xfrm>
            <a:off x="5732186" y="960121"/>
            <a:ext cx="6419850" cy="5174604"/>
          </a:xfrm>
          <a:prstGeom prst="rect">
            <a:avLst/>
          </a:prstGeom>
          <a:ln>
            <a:solidFill>
              <a:schemeClr val="tx1"/>
            </a:solidFill>
          </a:ln>
        </p:spPr>
      </p:pic>
      <p:sp>
        <p:nvSpPr>
          <p:cNvPr id="9" name="TextBox 8">
            <a:extLst>
              <a:ext uri="{FF2B5EF4-FFF2-40B4-BE49-F238E27FC236}">
                <a16:creationId xmlns:a16="http://schemas.microsoft.com/office/drawing/2014/main" id="{AB1C955C-64DB-BAD2-8872-A841E6331DB9}"/>
              </a:ext>
            </a:extLst>
          </p:cNvPr>
          <p:cNvSpPr txBox="1"/>
          <p:nvPr/>
        </p:nvSpPr>
        <p:spPr>
          <a:xfrm>
            <a:off x="0" y="5820430"/>
            <a:ext cx="509778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20</a:t>
            </a:r>
            <a:r>
              <a:rPr lang="el-GR" sz="1400" dirty="0"/>
              <a:t>: Βρόγχος αντλίας θερμότητας - γεωθερμικού </a:t>
            </a:r>
            <a:r>
              <a:rPr lang="el-GR" sz="1400" dirty="0" err="1"/>
              <a:t>εναλλάκτη</a:t>
            </a:r>
            <a:r>
              <a:rPr lang="el-GR" sz="1400" dirty="0"/>
              <a:t> και αντλίας του</a:t>
            </a:r>
          </a:p>
        </p:txBody>
      </p:sp>
      <p:sp>
        <p:nvSpPr>
          <p:cNvPr id="10" name="TextBox 9">
            <a:extLst>
              <a:ext uri="{FF2B5EF4-FFF2-40B4-BE49-F238E27FC236}">
                <a16:creationId xmlns:a16="http://schemas.microsoft.com/office/drawing/2014/main" id="{D6C04A08-6895-AD25-5270-352D42197D99}"/>
              </a:ext>
            </a:extLst>
          </p:cNvPr>
          <p:cNvSpPr txBox="1"/>
          <p:nvPr/>
        </p:nvSpPr>
        <p:spPr>
          <a:xfrm>
            <a:off x="5732185" y="6159489"/>
            <a:ext cx="509778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21</a:t>
            </a:r>
            <a:r>
              <a:rPr lang="el-GR" sz="1400" dirty="0"/>
              <a:t>: Βρόγχος γεωθερμικής αντλίας θερμότητας – </a:t>
            </a:r>
            <a:r>
              <a:rPr lang="en-US" sz="1400" dirty="0"/>
              <a:t>fan coil </a:t>
            </a:r>
            <a:r>
              <a:rPr lang="el-GR" sz="1400" dirty="0"/>
              <a:t>– δοχείου αδράνειας με τους διαχωριστές και τους </a:t>
            </a:r>
            <a:r>
              <a:rPr lang="el-GR" sz="1400" dirty="0" err="1"/>
              <a:t>μίκτες</a:t>
            </a:r>
            <a:r>
              <a:rPr lang="el-GR" sz="1400" dirty="0"/>
              <a:t> υγρών</a:t>
            </a:r>
          </a:p>
        </p:txBody>
      </p:sp>
      <p:sp>
        <p:nvSpPr>
          <p:cNvPr id="11" name="TextBox 10">
            <a:extLst>
              <a:ext uri="{FF2B5EF4-FFF2-40B4-BE49-F238E27FC236}">
                <a16:creationId xmlns:a16="http://schemas.microsoft.com/office/drawing/2014/main" id="{BEC6D2EE-92AD-A84B-750D-10016E91B395}"/>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17</a:t>
            </a:r>
          </a:p>
        </p:txBody>
      </p:sp>
      <p:sp>
        <p:nvSpPr>
          <p:cNvPr id="13" name="Ορθογώνιο 12">
            <a:extLst>
              <a:ext uri="{FF2B5EF4-FFF2-40B4-BE49-F238E27FC236}">
                <a16:creationId xmlns:a16="http://schemas.microsoft.com/office/drawing/2014/main" id="{751A02F3-5313-B989-24E5-DE05A7F6D64F}"/>
              </a:ext>
            </a:extLst>
          </p:cNvPr>
          <p:cNvSpPr/>
          <p:nvPr/>
        </p:nvSpPr>
        <p:spPr>
          <a:xfrm>
            <a:off x="31494" y="1495309"/>
            <a:ext cx="3291840" cy="2142626"/>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4" name="Ορθογώνιο 13">
            <a:extLst>
              <a:ext uri="{FF2B5EF4-FFF2-40B4-BE49-F238E27FC236}">
                <a16:creationId xmlns:a16="http://schemas.microsoft.com/office/drawing/2014/main" id="{B5694B14-9C83-D7D3-13DC-D89BDD5C96B8}"/>
              </a:ext>
            </a:extLst>
          </p:cNvPr>
          <p:cNvSpPr/>
          <p:nvPr/>
        </p:nvSpPr>
        <p:spPr>
          <a:xfrm>
            <a:off x="7258051" y="1783079"/>
            <a:ext cx="4893986" cy="3028951"/>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2166771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A2154C7-9948-FA2B-25DC-29A289A85C4B}"/>
              </a:ext>
            </a:extLst>
          </p:cNvPr>
          <p:cNvSpPr>
            <a:spLocks noGrp="1"/>
          </p:cNvSpPr>
          <p:nvPr>
            <p:ph type="title"/>
          </p:nvPr>
        </p:nvSpPr>
        <p:spPr>
          <a:xfrm>
            <a:off x="913774" y="-105515"/>
            <a:ext cx="10364451" cy="917045"/>
          </a:xfrm>
        </p:spPr>
        <p:txBody>
          <a:bodyPr/>
          <a:lstStyle/>
          <a:p>
            <a:r>
              <a:rPr lang="el-GR" b="1" dirty="0">
                <a:effectLst>
                  <a:outerShdw blurRad="38100" dist="38100" dir="2700000" algn="tl">
                    <a:srgbClr val="000000">
                      <a:alpha val="43137"/>
                    </a:srgbClr>
                  </a:outerShdw>
                </a:effectLst>
              </a:rPr>
              <a:t>ΒΡΟΓΧΟΙ ΗΛΙΑΚΩΝ ΣΥΛΛΕΚΤΩΝ ΚΑΙ ΖΝΧ</a:t>
            </a:r>
          </a:p>
        </p:txBody>
      </p:sp>
      <p:pic>
        <p:nvPicPr>
          <p:cNvPr id="3" name="Εικόνα 2">
            <a:extLst>
              <a:ext uri="{FF2B5EF4-FFF2-40B4-BE49-F238E27FC236}">
                <a16:creationId xmlns:a16="http://schemas.microsoft.com/office/drawing/2014/main" id="{9BDB6054-789C-8D33-6D98-600F02E93F2D}"/>
              </a:ext>
            </a:extLst>
          </p:cNvPr>
          <p:cNvPicPr>
            <a:picLocks noChangeAspect="1"/>
          </p:cNvPicPr>
          <p:nvPr/>
        </p:nvPicPr>
        <p:blipFill>
          <a:blip r:embed="rId2"/>
          <a:stretch>
            <a:fillRect/>
          </a:stretch>
        </p:blipFill>
        <p:spPr>
          <a:xfrm>
            <a:off x="0" y="917045"/>
            <a:ext cx="6534256" cy="5129425"/>
          </a:xfrm>
          <a:prstGeom prst="rect">
            <a:avLst/>
          </a:prstGeom>
          <a:ln>
            <a:solidFill>
              <a:schemeClr val="tx1"/>
            </a:solidFill>
          </a:ln>
        </p:spPr>
      </p:pic>
      <p:pic>
        <p:nvPicPr>
          <p:cNvPr id="4" name="Εικόνα 3">
            <a:extLst>
              <a:ext uri="{FF2B5EF4-FFF2-40B4-BE49-F238E27FC236}">
                <a16:creationId xmlns:a16="http://schemas.microsoft.com/office/drawing/2014/main" id="{BDB32BE5-5AEE-D0E2-57E8-67772F054909}"/>
              </a:ext>
            </a:extLst>
          </p:cNvPr>
          <p:cNvPicPr>
            <a:picLocks noChangeAspect="1"/>
          </p:cNvPicPr>
          <p:nvPr/>
        </p:nvPicPr>
        <p:blipFill>
          <a:blip r:embed="rId3"/>
          <a:stretch>
            <a:fillRect/>
          </a:stretch>
        </p:blipFill>
        <p:spPr>
          <a:xfrm>
            <a:off x="6617970" y="897367"/>
            <a:ext cx="5574030" cy="5168780"/>
          </a:xfrm>
          <a:prstGeom prst="rect">
            <a:avLst/>
          </a:prstGeom>
          <a:ln>
            <a:solidFill>
              <a:schemeClr val="tx1"/>
            </a:solidFill>
          </a:ln>
        </p:spPr>
      </p:pic>
      <p:sp>
        <p:nvSpPr>
          <p:cNvPr id="5" name="TextBox 4">
            <a:extLst>
              <a:ext uri="{FF2B5EF4-FFF2-40B4-BE49-F238E27FC236}">
                <a16:creationId xmlns:a16="http://schemas.microsoft.com/office/drawing/2014/main" id="{3B3ED9E8-E587-3286-7B59-2238D273E8F1}"/>
              </a:ext>
            </a:extLst>
          </p:cNvPr>
          <p:cNvSpPr txBox="1"/>
          <p:nvPr/>
        </p:nvSpPr>
        <p:spPr>
          <a:xfrm>
            <a:off x="0" y="6126480"/>
            <a:ext cx="6534256"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22</a:t>
            </a:r>
            <a:r>
              <a:rPr lang="el-GR" sz="1400" dirty="0"/>
              <a:t>: Βρόγχος ηλιακών συλλεκτών – δοχείου αδράνειας με κυκλοφορητή και με διαφορικό ελεγκτή του</a:t>
            </a:r>
          </a:p>
        </p:txBody>
      </p:sp>
      <p:sp>
        <p:nvSpPr>
          <p:cNvPr id="6" name="TextBox 5">
            <a:extLst>
              <a:ext uri="{FF2B5EF4-FFF2-40B4-BE49-F238E27FC236}">
                <a16:creationId xmlns:a16="http://schemas.microsoft.com/office/drawing/2014/main" id="{C1EAED69-92AB-343D-5C80-34BFED26FB1B}"/>
              </a:ext>
            </a:extLst>
          </p:cNvPr>
          <p:cNvSpPr txBox="1"/>
          <p:nvPr/>
        </p:nvSpPr>
        <p:spPr>
          <a:xfrm>
            <a:off x="6617970" y="6126480"/>
            <a:ext cx="4350967"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23</a:t>
            </a:r>
            <a:r>
              <a:rPr lang="el-GR" sz="1400" dirty="0"/>
              <a:t>: Βρόγχος διαχωριστή ΖΝΧ με δοχείο, </a:t>
            </a:r>
            <a:r>
              <a:rPr lang="el-GR" sz="1400" dirty="0" err="1"/>
              <a:t>τρίοδη</a:t>
            </a:r>
            <a:r>
              <a:rPr lang="el-GR" sz="1400" dirty="0"/>
              <a:t> βαλβίδα και </a:t>
            </a:r>
            <a:r>
              <a:rPr lang="el-GR" sz="1400" dirty="0" err="1"/>
              <a:t>μίκτη</a:t>
            </a:r>
            <a:r>
              <a:rPr lang="el-GR" sz="1400" dirty="0"/>
              <a:t> ροής του</a:t>
            </a:r>
          </a:p>
        </p:txBody>
      </p:sp>
      <p:sp>
        <p:nvSpPr>
          <p:cNvPr id="7" name="Ορθογώνιο 6">
            <a:extLst>
              <a:ext uri="{FF2B5EF4-FFF2-40B4-BE49-F238E27FC236}">
                <a16:creationId xmlns:a16="http://schemas.microsoft.com/office/drawing/2014/main" id="{15FF7DB3-CD07-D6DA-2719-BD24A37AAAAF}"/>
              </a:ext>
            </a:extLst>
          </p:cNvPr>
          <p:cNvSpPr/>
          <p:nvPr/>
        </p:nvSpPr>
        <p:spPr>
          <a:xfrm>
            <a:off x="685800" y="2823210"/>
            <a:ext cx="3086100" cy="1885950"/>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Ορθογώνιο 8">
            <a:extLst>
              <a:ext uri="{FF2B5EF4-FFF2-40B4-BE49-F238E27FC236}">
                <a16:creationId xmlns:a16="http://schemas.microsoft.com/office/drawing/2014/main" id="{7DFE0471-05DD-50E1-1F90-3C0A1DCFF46B}"/>
              </a:ext>
            </a:extLst>
          </p:cNvPr>
          <p:cNvSpPr/>
          <p:nvPr/>
        </p:nvSpPr>
        <p:spPr>
          <a:xfrm>
            <a:off x="7886700" y="4114800"/>
            <a:ext cx="3154680" cy="1971025"/>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TextBox 9">
            <a:extLst>
              <a:ext uri="{FF2B5EF4-FFF2-40B4-BE49-F238E27FC236}">
                <a16:creationId xmlns:a16="http://schemas.microsoft.com/office/drawing/2014/main" id="{500FBDDC-F792-779E-992A-67F22AD87223}"/>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18</a:t>
            </a:r>
          </a:p>
        </p:txBody>
      </p:sp>
    </p:spTree>
    <p:extLst>
      <p:ext uri="{BB962C8B-B14F-4D97-AF65-F5344CB8AC3E}">
        <p14:creationId xmlns:p14="http://schemas.microsoft.com/office/powerpoint/2010/main" val="3354999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2">
                <a:lumMod val="40000"/>
                <a:lumOff val="60000"/>
              </a:schemeClr>
            </a:gs>
            <a:gs pos="100000">
              <a:schemeClr val="accent2">
                <a:lumMod val="60000"/>
                <a:lumOff val="40000"/>
              </a:schemeClr>
            </a:gs>
          </a:gsLst>
          <a:lin ang="5400000" scaled="0"/>
        </a:gradFill>
        <a:effectLst/>
      </p:bgPr>
    </p:bg>
    <p:spTree>
      <p:nvGrpSpPr>
        <p:cNvPr id="1" name=""/>
        <p:cNvGrpSpPr/>
        <p:nvPr/>
      </p:nvGrpSpPr>
      <p:grpSpPr>
        <a:xfrm>
          <a:off x="0" y="0"/>
          <a:ext cx="0" cy="0"/>
          <a:chOff x="0" y="0"/>
          <a:chExt cx="0" cy="0"/>
        </a:xfrm>
      </p:grpSpPr>
      <p:sp useBgFill="1">
        <p:nvSpPr>
          <p:cNvPr id="39" name="Rectangle 28">
            <a:extLst>
              <a:ext uri="{FF2B5EF4-FFF2-40B4-BE49-F238E27FC236}">
                <a16:creationId xmlns:a16="http://schemas.microsoft.com/office/drawing/2014/main" id="{6D58954F-C5AC-4BE0-811D-8DFE18E3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0">
            <a:extLst>
              <a:ext uri="{FF2B5EF4-FFF2-40B4-BE49-F238E27FC236}">
                <a16:creationId xmlns:a16="http://schemas.microsoft.com/office/drawing/2014/main" id="{C359E835-CE77-4DCC-8EC3-1924094D3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60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B03B59B5-123A-4DC5-87BD-6D3E22FA6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Τίτλος 1">
            <a:extLst>
              <a:ext uri="{FF2B5EF4-FFF2-40B4-BE49-F238E27FC236}">
                <a16:creationId xmlns:a16="http://schemas.microsoft.com/office/drawing/2014/main" id="{FBF173A3-5E67-AAB2-8CD6-8BB9D023B4B5}"/>
              </a:ext>
            </a:extLst>
          </p:cNvPr>
          <p:cNvSpPr>
            <a:spLocks noGrp="1"/>
          </p:cNvSpPr>
          <p:nvPr>
            <p:ph type="title"/>
          </p:nvPr>
        </p:nvSpPr>
        <p:spPr>
          <a:xfrm>
            <a:off x="913776" y="618517"/>
            <a:ext cx="6672886" cy="1596177"/>
          </a:xfrm>
        </p:spPr>
        <p:txBody>
          <a:bodyPr>
            <a:normAutofit/>
          </a:bodyPr>
          <a:lstStyle/>
          <a:p>
            <a:r>
              <a:rPr lang="el-G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ΠΕΡΙΕΧΟΜΕΝΑ </a:t>
            </a:r>
            <a:r>
              <a:rPr lang="el-GR" b="1"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ΠΑΡΟΥΣΙΑΣΗς</a:t>
            </a:r>
            <a:endParaRPr lang="el-G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graphicFrame>
        <p:nvGraphicFramePr>
          <p:cNvPr id="24" name="Θέση περιεχομένου 2">
            <a:extLst>
              <a:ext uri="{FF2B5EF4-FFF2-40B4-BE49-F238E27FC236}">
                <a16:creationId xmlns:a16="http://schemas.microsoft.com/office/drawing/2014/main" id="{A8758996-0292-990C-5996-83620E67946C}"/>
              </a:ext>
            </a:extLst>
          </p:cNvPr>
          <p:cNvGraphicFramePr>
            <a:graphicFrameLocks noGrp="1"/>
          </p:cNvGraphicFramePr>
          <p:nvPr>
            <p:ph idx="1"/>
            <p:extLst>
              <p:ext uri="{D42A27DB-BD31-4B8C-83A1-F6EECF244321}">
                <p14:modId xmlns:p14="http://schemas.microsoft.com/office/powerpoint/2010/main" val="963758231"/>
              </p:ext>
            </p:extLst>
          </p:nvPr>
        </p:nvGraphicFramePr>
        <p:xfrm>
          <a:off x="913775" y="2367092"/>
          <a:ext cx="6948764" cy="33707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Εικόνα 2" descr="Εικόνα που περιέχει σύμβολο, εμπρόσθια όψη&#10;&#10;Περιγραφή που δημιουργήθηκε αυτόματα">
            <a:extLst>
              <a:ext uri="{FF2B5EF4-FFF2-40B4-BE49-F238E27FC236}">
                <a16:creationId xmlns:a16="http://schemas.microsoft.com/office/drawing/2014/main" id="{DA187981-A553-54FF-3E5D-942DF37D14A3}"/>
              </a:ext>
            </a:extLst>
          </p:cNvPr>
          <p:cNvPicPr>
            <a:picLocks noChangeAspect="1"/>
          </p:cNvPicPr>
          <p:nvPr/>
        </p:nvPicPr>
        <p:blipFill>
          <a:blip r:embed="rId8"/>
          <a:srcRect l="846" r="1321"/>
          <a:stretch/>
        </p:blipFill>
        <p:spPr>
          <a:xfrm>
            <a:off x="10427" y="1"/>
            <a:ext cx="1258304" cy="128617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4" name="TextBox 3">
            <a:extLst>
              <a:ext uri="{FF2B5EF4-FFF2-40B4-BE49-F238E27FC236}">
                <a16:creationId xmlns:a16="http://schemas.microsoft.com/office/drawing/2014/main" id="{1E5EE44B-932F-B449-0B71-3E530C62E298}"/>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2</a:t>
            </a:r>
          </a:p>
        </p:txBody>
      </p:sp>
    </p:spTree>
    <p:extLst>
      <p:ext uri="{BB962C8B-B14F-4D97-AF65-F5344CB8AC3E}">
        <p14:creationId xmlns:p14="http://schemas.microsoft.com/office/powerpoint/2010/main" val="2366992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B398FE8-87CC-E49A-6C66-3CC7A193CB69}"/>
              </a:ext>
            </a:extLst>
          </p:cNvPr>
          <p:cNvSpPr>
            <a:spLocks noGrp="1"/>
          </p:cNvSpPr>
          <p:nvPr>
            <p:ph type="title"/>
          </p:nvPr>
        </p:nvSpPr>
        <p:spPr>
          <a:xfrm>
            <a:off x="913774" y="-82395"/>
            <a:ext cx="10364451" cy="798089"/>
          </a:xfrm>
        </p:spPr>
        <p:txBody>
          <a:bodyPr/>
          <a:lstStyle/>
          <a:p>
            <a:r>
              <a:rPr lang="el-GR" b="1" dirty="0">
                <a:effectLst>
                  <a:outerShdw blurRad="38100" dist="38100" dir="2700000" algn="tl">
                    <a:srgbClr val="000000">
                      <a:alpha val="43137"/>
                    </a:srgbClr>
                  </a:outerShdw>
                </a:effectLst>
              </a:rPr>
              <a:t>ΟΛΟΚΛΗΡΩΜΕΝΟ</a:t>
            </a:r>
            <a:r>
              <a:rPr lang="el-GR" dirty="0">
                <a:effectLst>
                  <a:outerShdw blurRad="38100" dist="38100" dir="2700000" algn="tl">
                    <a:srgbClr val="000000">
                      <a:alpha val="43137"/>
                    </a:srgbClr>
                  </a:outerShdw>
                </a:effectLst>
              </a:rPr>
              <a:t> </a:t>
            </a:r>
            <a:r>
              <a:rPr lang="el-GR" b="1" dirty="0">
                <a:effectLst>
                  <a:outerShdw blurRad="38100" dist="38100" dir="2700000" algn="tl">
                    <a:srgbClr val="000000">
                      <a:alpha val="43137"/>
                    </a:srgbClr>
                  </a:outerShdw>
                </a:effectLst>
              </a:rPr>
              <a:t>ΣΥΣΤΗΜΑ</a:t>
            </a:r>
          </a:p>
        </p:txBody>
      </p:sp>
      <p:pic>
        <p:nvPicPr>
          <p:cNvPr id="3" name="Εικόνα 2">
            <a:extLst>
              <a:ext uri="{FF2B5EF4-FFF2-40B4-BE49-F238E27FC236}">
                <a16:creationId xmlns:a16="http://schemas.microsoft.com/office/drawing/2014/main" id="{41B91399-80C7-A709-0935-8D6B4921C60D}"/>
              </a:ext>
            </a:extLst>
          </p:cNvPr>
          <p:cNvPicPr>
            <a:picLocks noChangeAspect="1"/>
          </p:cNvPicPr>
          <p:nvPr/>
        </p:nvPicPr>
        <p:blipFill>
          <a:blip r:embed="rId2"/>
          <a:stretch>
            <a:fillRect/>
          </a:stretch>
        </p:blipFill>
        <p:spPr>
          <a:xfrm>
            <a:off x="811530" y="541203"/>
            <a:ext cx="10615938" cy="5915734"/>
          </a:xfrm>
          <a:prstGeom prst="rect">
            <a:avLst/>
          </a:prstGeom>
        </p:spPr>
      </p:pic>
      <p:sp>
        <p:nvSpPr>
          <p:cNvPr id="5" name="TextBox 4">
            <a:extLst>
              <a:ext uri="{FF2B5EF4-FFF2-40B4-BE49-F238E27FC236}">
                <a16:creationId xmlns:a16="http://schemas.microsoft.com/office/drawing/2014/main" id="{1DC43AEC-9EB6-7CDB-74CD-6672F57C5813}"/>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19</a:t>
            </a:r>
          </a:p>
        </p:txBody>
      </p:sp>
      <p:sp>
        <p:nvSpPr>
          <p:cNvPr id="7" name="TextBox 6">
            <a:extLst>
              <a:ext uri="{FF2B5EF4-FFF2-40B4-BE49-F238E27FC236}">
                <a16:creationId xmlns:a16="http://schemas.microsoft.com/office/drawing/2014/main" id="{5412764F-E993-277A-2CEC-0857B9362526}"/>
              </a:ext>
            </a:extLst>
          </p:cNvPr>
          <p:cNvSpPr txBox="1"/>
          <p:nvPr/>
        </p:nvSpPr>
        <p:spPr>
          <a:xfrm>
            <a:off x="811530" y="6504056"/>
            <a:ext cx="4322280"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24</a:t>
            </a:r>
            <a:r>
              <a:rPr lang="el-GR" sz="1400" dirty="0"/>
              <a:t>: Τελικό σύστημα </a:t>
            </a:r>
            <a:r>
              <a:rPr lang="el-GR" sz="1400" dirty="0" err="1"/>
              <a:t>τριπαραγωγής</a:t>
            </a:r>
            <a:r>
              <a:rPr lang="el-GR" sz="1400" dirty="0"/>
              <a:t> στο </a:t>
            </a:r>
            <a:r>
              <a:rPr lang="en-US" sz="1400" dirty="0"/>
              <a:t>TRNSYS</a:t>
            </a:r>
            <a:endParaRPr lang="el-GR" sz="1400" dirty="0"/>
          </a:p>
        </p:txBody>
      </p:sp>
    </p:spTree>
    <p:extLst>
      <p:ext uri="{BB962C8B-B14F-4D97-AF65-F5344CB8AC3E}">
        <p14:creationId xmlns:p14="http://schemas.microsoft.com/office/powerpoint/2010/main" val="397782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E613C-04DD-A869-1270-34E044741ABD}"/>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8962F9B7-B176-6CA7-D957-1F341D3A9618}"/>
              </a:ext>
            </a:extLst>
          </p:cNvPr>
          <p:cNvSpPr>
            <a:spLocks noGrp="1"/>
          </p:cNvSpPr>
          <p:nvPr>
            <p:ph type="title"/>
          </p:nvPr>
        </p:nvSpPr>
        <p:spPr>
          <a:xfrm>
            <a:off x="2759557" y="45720"/>
            <a:ext cx="6672886" cy="1596177"/>
          </a:xfrm>
        </p:spPr>
        <p:txBody>
          <a:bodyPr>
            <a:normAutofit/>
          </a:bodyPr>
          <a:lstStyle/>
          <a:p>
            <a:r>
              <a:rPr lang="el-GR" b="1" dirty="0">
                <a:effectLst>
                  <a:outerShdw blurRad="38100" dist="38100" dir="2700000" algn="tl">
                    <a:srgbClr val="000000">
                      <a:alpha val="43137"/>
                    </a:srgbClr>
                  </a:outerShdw>
                </a:effectLst>
              </a:rPr>
              <a:t>ΚΕΦΑΛΑΙΟ</a:t>
            </a:r>
          </a:p>
        </p:txBody>
      </p:sp>
      <p:pic>
        <p:nvPicPr>
          <p:cNvPr id="6" name="Εικόνα 5" descr="Εικόνα που περιέχει σύμβολο, εμπρόσθια όψη&#10;&#10;Περιγραφή που δημιουργήθηκε αυτόματα">
            <a:extLst>
              <a:ext uri="{FF2B5EF4-FFF2-40B4-BE49-F238E27FC236}">
                <a16:creationId xmlns:a16="http://schemas.microsoft.com/office/drawing/2014/main" id="{F226DB26-6EDF-C60E-F131-B39B599825AE}"/>
              </a:ext>
            </a:extLst>
          </p:cNvPr>
          <p:cNvPicPr>
            <a:picLocks noChangeAspect="1"/>
          </p:cNvPicPr>
          <p:nvPr/>
        </p:nvPicPr>
        <p:blipFill>
          <a:blip r:embed="rId2"/>
          <a:srcRect l="846" r="1321"/>
          <a:stretch/>
        </p:blipFill>
        <p:spPr>
          <a:xfrm>
            <a:off x="10427" y="1"/>
            <a:ext cx="1258304" cy="128617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graphicFrame>
        <p:nvGraphicFramePr>
          <p:cNvPr id="24" name="Θέση περιεχομένου 2">
            <a:extLst>
              <a:ext uri="{FF2B5EF4-FFF2-40B4-BE49-F238E27FC236}">
                <a16:creationId xmlns:a16="http://schemas.microsoft.com/office/drawing/2014/main" id="{82D20A3E-B9AD-0DC1-5818-9ACD975E1958}"/>
              </a:ext>
            </a:extLst>
          </p:cNvPr>
          <p:cNvGraphicFramePr>
            <a:graphicFrameLocks noGrp="1"/>
          </p:cNvGraphicFramePr>
          <p:nvPr>
            <p:ph idx="1"/>
            <p:extLst>
              <p:ext uri="{D42A27DB-BD31-4B8C-83A1-F6EECF244321}">
                <p14:modId xmlns:p14="http://schemas.microsoft.com/office/powerpoint/2010/main" val="3869061786"/>
              </p:ext>
            </p:extLst>
          </p:nvPr>
        </p:nvGraphicFramePr>
        <p:xfrm>
          <a:off x="1443677" y="2355662"/>
          <a:ext cx="9304646" cy="346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B4C9F562-CB2E-DC0E-AFF8-9DA0E1C63BCD}"/>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20</a:t>
            </a:r>
          </a:p>
        </p:txBody>
      </p:sp>
    </p:spTree>
    <p:extLst>
      <p:ext uri="{BB962C8B-B14F-4D97-AF65-F5344CB8AC3E}">
        <p14:creationId xmlns:p14="http://schemas.microsoft.com/office/powerpoint/2010/main" val="24739330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6715592-113A-4C31-47B0-8D3D1E7110E0}"/>
              </a:ext>
            </a:extLst>
          </p:cNvPr>
          <p:cNvSpPr>
            <a:spLocks noGrp="1"/>
          </p:cNvSpPr>
          <p:nvPr>
            <p:ph type="title"/>
          </p:nvPr>
        </p:nvSpPr>
        <p:spPr>
          <a:xfrm>
            <a:off x="913774" y="-362196"/>
            <a:ext cx="10364451" cy="1596177"/>
          </a:xfrm>
        </p:spPr>
        <p:txBody>
          <a:bodyPr/>
          <a:lstStyle/>
          <a:p>
            <a:r>
              <a:rPr lang="el-GR" b="1" dirty="0" err="1"/>
              <a:t>ΜΕΤΕωΡΟΛΟΓΙΚΑ</a:t>
            </a:r>
            <a:r>
              <a:rPr lang="el-GR" b="1" dirty="0"/>
              <a:t> ΚΑΙ ΓΕΩΛΟΓΙΚΑ ΔΕΔΟΜΕΝΑ</a:t>
            </a:r>
          </a:p>
        </p:txBody>
      </p:sp>
      <p:pic>
        <p:nvPicPr>
          <p:cNvPr id="5" name="Θέση περιεχομένου 4">
            <a:extLst>
              <a:ext uri="{FF2B5EF4-FFF2-40B4-BE49-F238E27FC236}">
                <a16:creationId xmlns:a16="http://schemas.microsoft.com/office/drawing/2014/main" id="{4772B8AD-F082-23BE-DAF8-835D673FCFC0}"/>
              </a:ext>
            </a:extLst>
          </p:cNvPr>
          <p:cNvPicPr>
            <a:picLocks noGrp="1" noChangeAspect="1"/>
          </p:cNvPicPr>
          <p:nvPr>
            <p:ph idx="1"/>
          </p:nvPr>
        </p:nvPicPr>
        <p:blipFill>
          <a:blip r:embed="rId2"/>
          <a:stretch>
            <a:fillRect/>
          </a:stretch>
        </p:blipFill>
        <p:spPr>
          <a:xfrm>
            <a:off x="201420" y="999460"/>
            <a:ext cx="5610342" cy="4490819"/>
          </a:xfrm>
          <a:prstGeom prst="rect">
            <a:avLst/>
          </a:prstGeom>
        </p:spPr>
      </p:pic>
      <p:pic>
        <p:nvPicPr>
          <p:cNvPr id="7" name="Εικόνα 6">
            <a:extLst>
              <a:ext uri="{FF2B5EF4-FFF2-40B4-BE49-F238E27FC236}">
                <a16:creationId xmlns:a16="http://schemas.microsoft.com/office/drawing/2014/main" id="{272959C7-6013-7799-B299-BDBDE9505560}"/>
              </a:ext>
            </a:extLst>
          </p:cNvPr>
          <p:cNvPicPr>
            <a:picLocks noChangeAspect="1"/>
          </p:cNvPicPr>
          <p:nvPr/>
        </p:nvPicPr>
        <p:blipFill>
          <a:blip r:embed="rId3"/>
          <a:stretch>
            <a:fillRect/>
          </a:stretch>
        </p:blipFill>
        <p:spPr>
          <a:xfrm>
            <a:off x="5880485" y="999460"/>
            <a:ext cx="6214705" cy="3995168"/>
          </a:xfrm>
          <a:prstGeom prst="rect">
            <a:avLst/>
          </a:prstGeom>
        </p:spPr>
      </p:pic>
      <p:sp>
        <p:nvSpPr>
          <p:cNvPr id="8" name="TextBox 7">
            <a:extLst>
              <a:ext uri="{FF2B5EF4-FFF2-40B4-BE49-F238E27FC236}">
                <a16:creationId xmlns:a16="http://schemas.microsoft.com/office/drawing/2014/main" id="{A70809CB-C68C-4E37-5EB1-BF6F01592D7F}"/>
              </a:ext>
            </a:extLst>
          </p:cNvPr>
          <p:cNvSpPr txBox="1"/>
          <p:nvPr/>
        </p:nvSpPr>
        <p:spPr>
          <a:xfrm>
            <a:off x="201420" y="5514166"/>
            <a:ext cx="4717375"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25</a:t>
            </a:r>
            <a:r>
              <a:rPr lang="el-GR" sz="1400" dirty="0"/>
              <a:t>: Ολική προσπίπτουσα (</a:t>
            </a:r>
            <a:r>
              <a:rPr lang="en-US" sz="1400" dirty="0"/>
              <a:t>total tilted) </a:t>
            </a:r>
            <a:r>
              <a:rPr lang="el-GR" sz="1400" dirty="0"/>
              <a:t>ακτινοβολία κεκλιμένης επιφάνειας μέσης μέρας (Αθήνας)</a:t>
            </a:r>
          </a:p>
        </p:txBody>
      </p:sp>
      <p:sp>
        <p:nvSpPr>
          <p:cNvPr id="9" name="TextBox 8">
            <a:extLst>
              <a:ext uri="{FF2B5EF4-FFF2-40B4-BE49-F238E27FC236}">
                <a16:creationId xmlns:a16="http://schemas.microsoft.com/office/drawing/2014/main" id="{2F20B075-480E-A3E2-592E-BAFF96F7674D}"/>
              </a:ext>
            </a:extLst>
          </p:cNvPr>
          <p:cNvSpPr txBox="1"/>
          <p:nvPr/>
        </p:nvSpPr>
        <p:spPr>
          <a:xfrm>
            <a:off x="5880485" y="5123592"/>
            <a:ext cx="4717375"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26</a:t>
            </a:r>
            <a:r>
              <a:rPr lang="el-GR" sz="1400" dirty="0"/>
              <a:t>: Θερμοκρασία γεωθερμικού πεδίου (Αθήνας) συναρτήσει του βάθους για την μέση ημέρα των μηνών </a:t>
            </a:r>
          </a:p>
        </p:txBody>
      </p:sp>
      <p:sp>
        <p:nvSpPr>
          <p:cNvPr id="10" name="TextBox 9">
            <a:extLst>
              <a:ext uri="{FF2B5EF4-FFF2-40B4-BE49-F238E27FC236}">
                <a16:creationId xmlns:a16="http://schemas.microsoft.com/office/drawing/2014/main" id="{141A4720-4019-CEAF-7900-0BAD3D0DBC90}"/>
              </a:ext>
            </a:extLst>
          </p:cNvPr>
          <p:cNvSpPr txBox="1"/>
          <p:nvPr/>
        </p:nvSpPr>
        <p:spPr>
          <a:xfrm>
            <a:off x="5880485" y="5657671"/>
            <a:ext cx="5557284" cy="1200329"/>
          </a:xfrm>
          <a:prstGeom prst="rect">
            <a:avLst/>
          </a:prstGeom>
          <a:noFill/>
        </p:spPr>
        <p:txBody>
          <a:bodyPr wrap="square" rtlCol="0">
            <a:spAutoFit/>
          </a:bodyPr>
          <a:lstStyle/>
          <a:p>
            <a:pPr marL="285750" indent="-285750">
              <a:buFont typeface="Wingdings" panose="05000000000000000000" pitchFamily="2" charset="2"/>
              <a:buChar char="Ø"/>
            </a:pPr>
            <a:r>
              <a:rPr lang="el-GR" dirty="0"/>
              <a:t>Σταθεροποίηση στην αδιατάρακτη θερμοκρασία </a:t>
            </a:r>
            <a:r>
              <a:rPr lang="el-GR" dirty="0">
                <a:sym typeface="Wingdings" panose="05000000000000000000" pitchFamily="2" charset="2"/>
              </a:rPr>
              <a:t> 17.6 </a:t>
            </a:r>
            <a:r>
              <a:rPr lang="en-US" sz="1800" baseline="30000" dirty="0" err="1">
                <a:effectLst/>
                <a:latin typeface="Calibri" panose="020F0502020204030204" pitchFamily="34" charset="0"/>
                <a:ea typeface="Calibri" panose="020F0502020204030204" pitchFamily="34" charset="0"/>
                <a:cs typeface="Times New Roman" panose="02020603050405020304" pitchFamily="18" charset="0"/>
              </a:rPr>
              <a:t>o</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l-GR" dirty="0">
                <a:sym typeface="Wingdings" panose="05000000000000000000" pitchFamily="2" charset="2"/>
              </a:rPr>
              <a:t>μέση ετήσια θερμοκρασία ξηρού βολβού</a:t>
            </a:r>
          </a:p>
          <a:p>
            <a:pPr marL="285750" indent="-285750">
              <a:buFont typeface="Wingdings" panose="05000000000000000000" pitchFamily="2" charset="2"/>
              <a:buChar char="Ø"/>
            </a:pPr>
            <a:r>
              <a:rPr lang="el-GR" dirty="0">
                <a:sym typeface="Wingdings" panose="05000000000000000000" pitchFamily="2" charset="2"/>
              </a:rPr>
              <a:t>Αμμόπετρα: θερμική αγωγιμότητα 2.8 </a:t>
            </a:r>
            <a:r>
              <a:rPr lang="en-US" dirty="0">
                <a:sym typeface="Wingdings" panose="05000000000000000000" pitchFamily="2" charset="2"/>
              </a:rPr>
              <a:t>W/m ∙ K </a:t>
            </a:r>
            <a:endParaRPr lang="el-GR" dirty="0">
              <a:sym typeface="Wingdings" panose="05000000000000000000" pitchFamily="2" charset="2"/>
            </a:endParaRPr>
          </a:p>
          <a:p>
            <a:pPr marL="285750" indent="-285750">
              <a:buFont typeface="Wingdings" panose="05000000000000000000" pitchFamily="2" charset="2"/>
              <a:buChar char="Ø"/>
            </a:pPr>
            <a:r>
              <a:rPr lang="el-GR" dirty="0">
                <a:sym typeface="Wingdings" panose="05000000000000000000" pitchFamily="2" charset="2"/>
              </a:rPr>
              <a:t>Αθηναϊκός σχιστόλιθος:</a:t>
            </a:r>
            <a:r>
              <a:rPr lang="en-US" dirty="0">
                <a:sym typeface="Wingdings" panose="05000000000000000000" pitchFamily="2" charset="2"/>
              </a:rPr>
              <a:t> </a:t>
            </a:r>
            <a:r>
              <a:rPr lang="el-GR" sz="1800" dirty="0">
                <a:effectLst/>
                <a:ea typeface="Calibri" panose="020F0502020204030204" pitchFamily="34" charset="0"/>
                <a:cs typeface="Times New Roman" panose="02020603050405020304" pitchFamily="18" charset="0"/>
              </a:rPr>
              <a:t>3.3 </a:t>
            </a:r>
            <a:r>
              <a:rPr lang="en-US" sz="1800" dirty="0">
                <a:effectLst/>
                <a:ea typeface="Calibri" panose="020F0502020204030204" pitchFamily="34" charset="0"/>
                <a:cs typeface="Times New Roman" panose="02020603050405020304" pitchFamily="18" charset="0"/>
              </a:rPr>
              <a:t>W</a:t>
            </a:r>
            <a:r>
              <a:rPr lang="el-GR" sz="1800" dirty="0">
                <a:effectLst/>
                <a:ea typeface="Calibri" panose="020F0502020204030204" pitchFamily="34" charset="0"/>
                <a:cs typeface="Times New Roman" panose="02020603050405020304" pitchFamily="18" charset="0"/>
              </a:rPr>
              <a:t>/</a:t>
            </a:r>
            <a:r>
              <a:rPr lang="en-US" sz="1800" dirty="0">
                <a:effectLst/>
                <a:ea typeface="Calibri" panose="020F0502020204030204" pitchFamily="34" charset="0"/>
                <a:cs typeface="Times New Roman" panose="02020603050405020304" pitchFamily="18" charset="0"/>
              </a:rPr>
              <a:t>m</a:t>
            </a:r>
            <a:r>
              <a:rPr lang="el-GR" sz="1800" dirty="0">
                <a:effectLst/>
                <a:ea typeface="Calibri" panose="020F0502020204030204" pitchFamily="34" charset="0"/>
                <a:cs typeface="Times New Roman" panose="02020603050405020304" pitchFamily="18" charset="0"/>
              </a:rPr>
              <a:t>∙</a:t>
            </a:r>
            <a:r>
              <a:rPr lang="en-US" sz="1800" dirty="0">
                <a:effectLst/>
                <a:ea typeface="Calibri" panose="020F0502020204030204" pitchFamily="34" charset="0"/>
                <a:cs typeface="Times New Roman" panose="02020603050405020304" pitchFamily="18" charset="0"/>
              </a:rPr>
              <a:t>K</a:t>
            </a:r>
            <a:endParaRPr lang="el-GR" dirty="0"/>
          </a:p>
        </p:txBody>
      </p:sp>
      <p:sp>
        <p:nvSpPr>
          <p:cNvPr id="12" name="TextBox 11">
            <a:extLst>
              <a:ext uri="{FF2B5EF4-FFF2-40B4-BE49-F238E27FC236}">
                <a16:creationId xmlns:a16="http://schemas.microsoft.com/office/drawing/2014/main" id="{0DCECAC7-C2EF-9714-3CE7-EB6DD8D80179}"/>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21</a:t>
            </a:r>
          </a:p>
        </p:txBody>
      </p:sp>
    </p:spTree>
    <p:extLst>
      <p:ext uri="{BB962C8B-B14F-4D97-AF65-F5344CB8AC3E}">
        <p14:creationId xmlns:p14="http://schemas.microsoft.com/office/powerpoint/2010/main" val="1525418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8E1908F-A998-C0C2-2C82-AB0C2A204B76}"/>
              </a:ext>
            </a:extLst>
          </p:cNvPr>
          <p:cNvSpPr>
            <a:spLocks noGrp="1"/>
          </p:cNvSpPr>
          <p:nvPr>
            <p:ph type="title"/>
          </p:nvPr>
        </p:nvSpPr>
        <p:spPr>
          <a:xfrm>
            <a:off x="913774" y="3241"/>
            <a:ext cx="10364451" cy="876869"/>
          </a:xfrm>
        </p:spPr>
        <p:txBody>
          <a:bodyPr/>
          <a:lstStyle/>
          <a:p>
            <a:r>
              <a:rPr lang="el-GR" b="1" dirty="0">
                <a:effectLst>
                  <a:outerShdw blurRad="38100" dist="38100" dir="2700000" algn="tl">
                    <a:srgbClr val="000000">
                      <a:alpha val="43137"/>
                    </a:srgbClr>
                  </a:outerShdw>
                </a:effectLst>
              </a:rPr>
              <a:t>ΣΥΓΚΡΙΣΗ </a:t>
            </a:r>
            <a:r>
              <a:rPr lang="en-US" b="1" dirty="0">
                <a:effectLst>
                  <a:outerShdw blurRad="38100" dist="38100" dir="2700000" algn="tl">
                    <a:srgbClr val="000000">
                      <a:alpha val="43137"/>
                    </a:srgbClr>
                  </a:outerShdw>
                </a:effectLst>
              </a:rPr>
              <a:t>PVT </a:t>
            </a:r>
            <a:r>
              <a:rPr lang="el-GR" b="1" dirty="0">
                <a:effectLst>
                  <a:outerShdw blurRad="38100" dist="38100" dir="2700000" algn="tl">
                    <a:srgbClr val="000000">
                      <a:alpha val="43137"/>
                    </a:srgbClr>
                  </a:outerShdw>
                </a:effectLst>
              </a:rPr>
              <a:t>ΜΕ </a:t>
            </a:r>
            <a:r>
              <a:rPr lang="en-US" b="1" dirty="0" err="1">
                <a:effectLst>
                  <a:outerShdw blurRad="38100" dist="38100" dir="2700000" algn="tl">
                    <a:srgbClr val="000000">
                      <a:alpha val="43137"/>
                    </a:srgbClr>
                  </a:outerShdw>
                </a:effectLst>
              </a:rPr>
              <a:t>pv</a:t>
            </a:r>
            <a:endParaRPr lang="el-GR" b="1" dirty="0">
              <a:effectLst>
                <a:outerShdw blurRad="38100" dist="38100" dir="2700000" algn="tl">
                  <a:srgbClr val="000000">
                    <a:alpha val="43137"/>
                  </a:srgbClr>
                </a:outerShdw>
              </a:effectLst>
            </a:endParaRPr>
          </a:p>
        </p:txBody>
      </p:sp>
      <p:pic>
        <p:nvPicPr>
          <p:cNvPr id="3" name="Εικόνα 2">
            <a:extLst>
              <a:ext uri="{FF2B5EF4-FFF2-40B4-BE49-F238E27FC236}">
                <a16:creationId xmlns:a16="http://schemas.microsoft.com/office/drawing/2014/main" id="{6EB4800A-552E-3273-A240-1BB3EF18D350}"/>
              </a:ext>
            </a:extLst>
          </p:cNvPr>
          <p:cNvPicPr>
            <a:picLocks noChangeAspect="1"/>
          </p:cNvPicPr>
          <p:nvPr/>
        </p:nvPicPr>
        <p:blipFill>
          <a:blip r:embed="rId2"/>
          <a:stretch>
            <a:fillRect/>
          </a:stretch>
        </p:blipFill>
        <p:spPr>
          <a:xfrm>
            <a:off x="1139728" y="1566651"/>
            <a:ext cx="7172980" cy="4086734"/>
          </a:xfrm>
          <a:prstGeom prst="rect">
            <a:avLst/>
          </a:prstGeom>
        </p:spPr>
      </p:pic>
      <p:sp>
        <p:nvSpPr>
          <p:cNvPr id="5" name="TextBox 4">
            <a:extLst>
              <a:ext uri="{FF2B5EF4-FFF2-40B4-BE49-F238E27FC236}">
                <a16:creationId xmlns:a16="http://schemas.microsoft.com/office/drawing/2014/main" id="{E4ED4A87-D092-6626-7AE4-277F7FF1FC4E}"/>
              </a:ext>
            </a:extLst>
          </p:cNvPr>
          <p:cNvSpPr txBox="1"/>
          <p:nvPr/>
        </p:nvSpPr>
        <p:spPr>
          <a:xfrm>
            <a:off x="1319627" y="6077248"/>
            <a:ext cx="6097904" cy="646331"/>
          </a:xfrm>
          <a:prstGeom prst="rect">
            <a:avLst/>
          </a:prstGeom>
          <a:noFill/>
        </p:spPr>
        <p:txBody>
          <a:bodyPr wrap="square">
            <a:spAutoFit/>
          </a:bodyPr>
          <a:lstStyle/>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Times New Roman" panose="02020603050405020304" pitchFamily="18" charset="0"/>
              </a:rPr>
              <a:t>Ο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ηλεκτρικός </a:t>
            </a:r>
            <a:r>
              <a:rPr lang="el-GR" sz="1800" b="1" dirty="0" err="1">
                <a:effectLst/>
                <a:latin typeface="Calibri" panose="020F0502020204030204" pitchFamily="34" charset="0"/>
                <a:ea typeface="Calibri" panose="020F0502020204030204" pitchFamily="34" charset="0"/>
                <a:cs typeface="Times New Roman" panose="02020603050405020304" pitchFamily="18" charset="0"/>
              </a:rPr>
              <a:t>β.α</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του μέσου μήνα από 16.00 % για τους </a:t>
            </a:r>
            <a:r>
              <a:rPr lang="en-US" sz="1800" dirty="0">
                <a:effectLst/>
                <a:latin typeface="Calibri" panose="020F0502020204030204" pitchFamily="34" charset="0"/>
                <a:ea typeface="Calibri" panose="020F0502020204030204" pitchFamily="34" charset="0"/>
                <a:cs typeface="Times New Roman" panose="02020603050405020304" pitchFamily="18" charset="0"/>
              </a:rPr>
              <a:t>PVT </a:t>
            </a:r>
            <a:r>
              <a:rPr lang="el-GR" sz="1800" dirty="0">
                <a:effectLst/>
                <a:latin typeface="Calibri" panose="020F0502020204030204" pitchFamily="34" charset="0"/>
                <a:ea typeface="Calibri" panose="020F0502020204030204" pitchFamily="34" charset="0"/>
                <a:cs typeface="Times New Roman" panose="02020603050405020304" pitchFamily="18" charset="0"/>
              </a:rPr>
              <a:t>καταλήγει σε 15.52 % για τους </a:t>
            </a:r>
            <a:r>
              <a:rPr lang="en-US" sz="1800" dirty="0">
                <a:effectLst/>
                <a:latin typeface="Calibri" panose="020F0502020204030204" pitchFamily="34" charset="0"/>
                <a:ea typeface="Calibri" panose="020F0502020204030204" pitchFamily="34" charset="0"/>
                <a:cs typeface="Times New Roman" panose="02020603050405020304" pitchFamily="18" charset="0"/>
              </a:rPr>
              <a:t>PV</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μείωση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3 %</a:t>
            </a:r>
            <a:r>
              <a:rPr lang="el-GR" sz="1800" dirty="0">
                <a:effectLst/>
                <a:latin typeface="Calibri" panose="020F0502020204030204" pitchFamily="34" charset="0"/>
                <a:ea typeface="Calibri" panose="020F0502020204030204" pitchFamily="34" charset="0"/>
                <a:cs typeface="Times New Roman" panose="02020603050405020304" pitchFamily="18" charset="0"/>
              </a:rPr>
              <a:t>.</a:t>
            </a:r>
            <a:endParaRPr lang="el-GR" dirty="0"/>
          </a:p>
        </p:txBody>
      </p:sp>
      <p:sp>
        <p:nvSpPr>
          <p:cNvPr id="6" name="TextBox 5">
            <a:extLst>
              <a:ext uri="{FF2B5EF4-FFF2-40B4-BE49-F238E27FC236}">
                <a16:creationId xmlns:a16="http://schemas.microsoft.com/office/drawing/2014/main" id="{1B3746C8-1AF5-509B-0EEC-C3666535F133}"/>
              </a:ext>
            </a:extLst>
          </p:cNvPr>
          <p:cNvSpPr txBox="1"/>
          <p:nvPr/>
        </p:nvSpPr>
        <p:spPr>
          <a:xfrm>
            <a:off x="1319627" y="880110"/>
            <a:ext cx="8807353" cy="646331"/>
          </a:xfrm>
          <a:prstGeom prst="rect">
            <a:avLst/>
          </a:prstGeom>
          <a:noFill/>
        </p:spPr>
        <p:txBody>
          <a:bodyPr wrap="square" rtlCol="0">
            <a:spAutoFit/>
          </a:bodyPr>
          <a:lstStyle/>
          <a:p>
            <a:pPr marL="285750" indent="-285750">
              <a:buFont typeface="Wingdings" panose="05000000000000000000" pitchFamily="2" charset="2"/>
              <a:buChar char="Ø"/>
            </a:pPr>
            <a:r>
              <a:rPr lang="el-GR" dirty="0"/>
              <a:t>Ρύθμιση μηδενικής παροχής εντός του </a:t>
            </a:r>
            <a:r>
              <a:rPr lang="el-GR" dirty="0" err="1"/>
              <a:t>εναλλάκτη</a:t>
            </a:r>
            <a:r>
              <a:rPr lang="el-GR" dirty="0"/>
              <a:t> των </a:t>
            </a:r>
            <a:r>
              <a:rPr lang="en-US" dirty="0"/>
              <a:t>PVT </a:t>
            </a:r>
            <a:r>
              <a:rPr lang="el-GR" dirty="0"/>
              <a:t>για να προσομοιαστεί η συμπεριφορά συμβατικού </a:t>
            </a:r>
            <a:r>
              <a:rPr lang="en-US" dirty="0"/>
              <a:t>PV </a:t>
            </a:r>
            <a:r>
              <a:rPr lang="en-US" dirty="0">
                <a:sym typeface="Wingdings" panose="05000000000000000000" pitchFamily="2" charset="2"/>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καθόλου θερμική αποφόρτιση κελιών</a:t>
            </a:r>
            <a:endParaRPr lang="el-GR" dirty="0"/>
          </a:p>
        </p:txBody>
      </p:sp>
      <p:sp>
        <p:nvSpPr>
          <p:cNvPr id="8" name="TextBox 7">
            <a:extLst>
              <a:ext uri="{FF2B5EF4-FFF2-40B4-BE49-F238E27FC236}">
                <a16:creationId xmlns:a16="http://schemas.microsoft.com/office/drawing/2014/main" id="{3883339F-092E-AC8B-734F-47F8AE4F1772}"/>
              </a:ext>
            </a:extLst>
          </p:cNvPr>
          <p:cNvSpPr txBox="1"/>
          <p:nvPr/>
        </p:nvSpPr>
        <p:spPr>
          <a:xfrm>
            <a:off x="8306993" y="4442878"/>
            <a:ext cx="3830474" cy="646331"/>
          </a:xfrm>
          <a:prstGeom prst="rect">
            <a:avLst/>
          </a:prstGeom>
          <a:noFill/>
        </p:spPr>
        <p:txBody>
          <a:bodyPr wrap="square">
            <a:spAutoFit/>
          </a:bodyPr>
          <a:lstStyle/>
          <a:p>
            <a:pPr marL="285750" indent="-285750">
              <a:buFont typeface="Wingdings" panose="05000000000000000000" pitchFamily="2" charset="2"/>
              <a:buChar char="ü"/>
            </a:pPr>
            <a:r>
              <a:rPr lang="en-US" sz="1800" dirty="0">
                <a:effectLst/>
                <a:latin typeface="Calibri" panose="020F0502020204030204" pitchFamily="34" charset="0"/>
                <a:ea typeface="Calibri" panose="020F0502020204030204" pitchFamily="34" charset="0"/>
                <a:cs typeface="Times New Roman" panose="02020603050405020304" pitchFamily="18" charset="0"/>
              </a:rPr>
              <a:t>A</a:t>
            </a:r>
            <a:r>
              <a:rPr lang="el-GR" sz="1800" dirty="0" err="1">
                <a:effectLst/>
                <a:latin typeface="Calibri" panose="020F0502020204030204" pitchFamily="34" charset="0"/>
                <a:ea typeface="Calibri" panose="020F0502020204030204" pitchFamily="34" charset="0"/>
                <a:cs typeface="Times New Roman" panose="02020603050405020304" pitchFamily="18" charset="0"/>
              </a:rPr>
              <a:t>υξημένη</a:t>
            </a:r>
            <a:r>
              <a:rPr lang="el-GR" sz="1800" dirty="0">
                <a:effectLst/>
                <a:latin typeface="Calibri" panose="020F0502020204030204" pitchFamily="34" charset="0"/>
                <a:ea typeface="Calibri" panose="020F0502020204030204" pitchFamily="34" charset="0"/>
                <a:cs typeface="Times New Roman" panose="02020603050405020304" pitchFamily="18" charset="0"/>
              </a:rPr>
              <a:t> ηλεκτροπαραγωγή</a:t>
            </a:r>
            <a:r>
              <a:rPr lang="el-GR" dirty="0">
                <a:latin typeface="Calibri" panose="020F0502020204030204" pitchFamily="34" charset="0"/>
                <a:ea typeface="Calibri" panose="020F0502020204030204" pitchFamily="34" charset="0"/>
                <a:cs typeface="Times New Roman" panose="02020603050405020304" pitchFamily="18" charset="0"/>
              </a:rPr>
              <a:t> των </a:t>
            </a:r>
            <a:r>
              <a:rPr lang="en-US" dirty="0">
                <a:latin typeface="Calibri" panose="020F0502020204030204" pitchFamily="34" charset="0"/>
                <a:ea typeface="Calibri" panose="020F0502020204030204" pitchFamily="34" charset="0"/>
                <a:cs typeface="Times New Roman" panose="02020603050405020304" pitchFamily="18" charset="0"/>
              </a:rPr>
              <a:t>PVT</a:t>
            </a:r>
            <a:r>
              <a:rPr lang="el-GR" sz="1800" dirty="0">
                <a:effectLst/>
                <a:latin typeface="Calibri" panose="020F0502020204030204" pitchFamily="34" charset="0"/>
                <a:ea typeface="Calibri" panose="020F0502020204030204" pitchFamily="34" charset="0"/>
                <a:cs typeface="Times New Roman" panose="02020603050405020304" pitchFamily="18" charset="0"/>
              </a:rPr>
              <a:t> για όλη την διάρκεια του έτους </a:t>
            </a:r>
            <a:endParaRPr lang="el-GR" dirty="0"/>
          </a:p>
        </p:txBody>
      </p:sp>
      <p:sp>
        <p:nvSpPr>
          <p:cNvPr id="9" name="TextBox 8">
            <a:extLst>
              <a:ext uri="{FF2B5EF4-FFF2-40B4-BE49-F238E27FC236}">
                <a16:creationId xmlns:a16="http://schemas.microsoft.com/office/drawing/2014/main" id="{D0482EA2-6F6F-4B2D-E19C-C9DA79C285A6}"/>
              </a:ext>
            </a:extLst>
          </p:cNvPr>
          <p:cNvSpPr txBox="1"/>
          <p:nvPr/>
        </p:nvSpPr>
        <p:spPr>
          <a:xfrm>
            <a:off x="8626793" y="2415123"/>
            <a:ext cx="6097904" cy="369332"/>
          </a:xfrm>
          <a:prstGeom prst="rect">
            <a:avLst/>
          </a:prstGeom>
          <a:noFill/>
        </p:spPr>
        <p:txBody>
          <a:bodyPr wrap="square">
            <a:spAutoFit/>
          </a:bodyPr>
          <a:lstStyle/>
          <a:p>
            <a:r>
              <a:rPr lang="en-US" sz="1800" i="1"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n</a:t>
            </a:r>
            <a:r>
              <a:rPr lang="en-US" sz="1800" i="1" baseline="-25000"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PV</a:t>
            </a:r>
            <a:r>
              <a:rPr lang="en-US"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n-US" sz="1800" i="1"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n</a:t>
            </a:r>
            <a:r>
              <a:rPr lang="en-US" sz="1800" i="1" baseline="-25000"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Tref</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[1 –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C</a:t>
            </a:r>
            <a:r>
              <a:rPr lang="en-US"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l-GR"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Τ</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cell </a:t>
            </a:r>
            <a:r>
              <a:rPr lang="en-US"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n-US" sz="1800" i="1"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T</a:t>
            </a:r>
            <a:r>
              <a:rPr lang="en-US" sz="1800" i="1" baseline="-25000"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ref</a:t>
            </a:r>
            <a:r>
              <a:rPr lang="en-US"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endParaRPr lang="el-GR" dirty="0">
              <a:highlight>
                <a:srgbClr val="FFFF66"/>
              </a:highlight>
            </a:endParaRPr>
          </a:p>
        </p:txBody>
      </p:sp>
      <p:sp>
        <p:nvSpPr>
          <p:cNvPr id="10" name="TextBox 9">
            <a:extLst>
              <a:ext uri="{FF2B5EF4-FFF2-40B4-BE49-F238E27FC236}">
                <a16:creationId xmlns:a16="http://schemas.microsoft.com/office/drawing/2014/main" id="{31DDA7B0-D797-D64F-ED78-6316FA749C1D}"/>
              </a:ext>
            </a:extLst>
          </p:cNvPr>
          <p:cNvSpPr txBox="1"/>
          <p:nvPr/>
        </p:nvSpPr>
        <p:spPr>
          <a:xfrm>
            <a:off x="8515350" y="1768792"/>
            <a:ext cx="6676784" cy="646331"/>
          </a:xfrm>
          <a:prstGeom prst="rect">
            <a:avLst/>
          </a:prstGeom>
          <a:noFill/>
        </p:spPr>
        <p:txBody>
          <a:bodyPr wrap="square">
            <a:spAutoFit/>
          </a:bodyPr>
          <a:lstStyle/>
          <a:p>
            <a:r>
              <a:rPr lang="en-US" dirty="0"/>
              <a:t> [%]   </a:t>
            </a:r>
            <a:r>
              <a:rPr lang="el-GR" sz="1800" dirty="0">
                <a:effectLst/>
              </a:rPr>
              <a:t>20.4 %</a:t>
            </a:r>
            <a:r>
              <a:rPr lang="en-US" sz="1800" dirty="0">
                <a:effectLst/>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0.0034 Κ</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-1</a:t>
            </a: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25</a:t>
            </a:r>
            <a:r>
              <a:rPr lang="en-US" dirty="0">
                <a:effectLst/>
                <a:latin typeface="Calibri" panose="020F0502020204030204" pitchFamily="34" charset="0"/>
                <a:ea typeface="Calibri" panose="020F0502020204030204" pitchFamily="34" charset="0"/>
                <a:cs typeface="Times New Roman" panose="02020603050405020304" pitchFamily="18" charset="0"/>
              </a:rPr>
              <a:t> </a:t>
            </a:r>
            <a:r>
              <a:rPr lang="en-US" sz="1800" baseline="30000" dirty="0" err="1">
                <a:effectLst/>
                <a:latin typeface="Calibri" panose="020F0502020204030204" pitchFamily="34" charset="0"/>
                <a:ea typeface="Calibri" panose="020F0502020204030204" pitchFamily="34" charset="0"/>
                <a:cs typeface="Times New Roman" panose="02020603050405020304" pitchFamily="18" charset="0"/>
              </a:rPr>
              <a:t>o</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a:t>
            </a:r>
            <a:endParaRPr lang="el-GR" sz="1800"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l-GR" dirty="0"/>
          </a:p>
        </p:txBody>
      </p:sp>
      <p:sp>
        <p:nvSpPr>
          <p:cNvPr id="11" name="TextBox 10">
            <a:extLst>
              <a:ext uri="{FF2B5EF4-FFF2-40B4-BE49-F238E27FC236}">
                <a16:creationId xmlns:a16="http://schemas.microsoft.com/office/drawing/2014/main" id="{5D9A7102-BA7D-7D12-14E5-2E5E56BDB281}"/>
              </a:ext>
            </a:extLst>
          </p:cNvPr>
          <p:cNvSpPr txBox="1"/>
          <p:nvPr/>
        </p:nvSpPr>
        <p:spPr>
          <a:xfrm>
            <a:off x="8626793" y="3636708"/>
            <a:ext cx="6097904" cy="369332"/>
          </a:xfrm>
          <a:prstGeom prst="rect">
            <a:avLst/>
          </a:prstGeom>
          <a:noFill/>
        </p:spPr>
        <p:txBody>
          <a:bodyPr wrap="square">
            <a:spAutoFit/>
          </a:bodyPr>
          <a:lstStyle/>
          <a:p>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Power </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l-GR"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τα</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n</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IAM</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G</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T</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A</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PV</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n-US" sz="1800" i="1"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n</a:t>
            </a:r>
            <a:r>
              <a:rPr lang="en-US" sz="1800" i="1" baseline="-25000"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PV</a:t>
            </a:r>
            <a:r>
              <a:rPr lang="en-US"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endParaRPr lang="el-GR" dirty="0">
              <a:highlight>
                <a:srgbClr val="FFFF66"/>
              </a:highlight>
            </a:endParaRPr>
          </a:p>
        </p:txBody>
      </p:sp>
      <p:sp>
        <p:nvSpPr>
          <p:cNvPr id="12" name="Οβάλ 11">
            <a:extLst>
              <a:ext uri="{FF2B5EF4-FFF2-40B4-BE49-F238E27FC236}">
                <a16:creationId xmlns:a16="http://schemas.microsoft.com/office/drawing/2014/main" id="{F5FDEA31-4BF3-F886-1197-790905B3DC5D}"/>
              </a:ext>
            </a:extLst>
          </p:cNvPr>
          <p:cNvSpPr/>
          <p:nvPr/>
        </p:nvSpPr>
        <p:spPr>
          <a:xfrm>
            <a:off x="9932670" y="2362054"/>
            <a:ext cx="445770" cy="48990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14" name="Ευθύγραμμο βέλος σύνδεσης 13">
            <a:extLst>
              <a:ext uri="{FF2B5EF4-FFF2-40B4-BE49-F238E27FC236}">
                <a16:creationId xmlns:a16="http://schemas.microsoft.com/office/drawing/2014/main" id="{707D0412-3BEE-54C0-B889-E382E5AC8D0D}"/>
              </a:ext>
            </a:extLst>
          </p:cNvPr>
          <p:cNvCxnSpPr/>
          <p:nvPr/>
        </p:nvCxnSpPr>
        <p:spPr>
          <a:xfrm flipV="1">
            <a:off x="9372600" y="2114550"/>
            <a:ext cx="0" cy="3005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Ευθύγραμμο βέλος σύνδεσης 14">
            <a:extLst>
              <a:ext uri="{FF2B5EF4-FFF2-40B4-BE49-F238E27FC236}">
                <a16:creationId xmlns:a16="http://schemas.microsoft.com/office/drawing/2014/main" id="{D07A8CA3-F341-F140-36C6-56AD49D8F2FA}"/>
              </a:ext>
            </a:extLst>
          </p:cNvPr>
          <p:cNvCxnSpPr/>
          <p:nvPr/>
        </p:nvCxnSpPr>
        <p:spPr>
          <a:xfrm flipV="1">
            <a:off x="10222230" y="2114550"/>
            <a:ext cx="0" cy="3005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6" name="Ευθύγραμμο βέλος σύνδεσης 15">
            <a:extLst>
              <a:ext uri="{FF2B5EF4-FFF2-40B4-BE49-F238E27FC236}">
                <a16:creationId xmlns:a16="http://schemas.microsoft.com/office/drawing/2014/main" id="{689F8129-3F29-909F-C1EE-68C20C80F614}"/>
              </a:ext>
            </a:extLst>
          </p:cNvPr>
          <p:cNvCxnSpPr>
            <a:cxnSpLocks/>
          </p:cNvCxnSpPr>
          <p:nvPr/>
        </p:nvCxnSpPr>
        <p:spPr>
          <a:xfrm flipV="1">
            <a:off x="11170920" y="2114550"/>
            <a:ext cx="0" cy="3005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Ευθύγραμμο βέλος σύνδεσης 17">
            <a:extLst>
              <a:ext uri="{FF2B5EF4-FFF2-40B4-BE49-F238E27FC236}">
                <a16:creationId xmlns:a16="http://schemas.microsoft.com/office/drawing/2014/main" id="{6B3BEDE3-F925-2F30-8D47-5A21B76B5CEA}"/>
              </a:ext>
            </a:extLst>
          </p:cNvPr>
          <p:cNvCxnSpPr/>
          <p:nvPr/>
        </p:nvCxnSpPr>
        <p:spPr>
          <a:xfrm flipV="1">
            <a:off x="8839200" y="2114550"/>
            <a:ext cx="0" cy="3005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9" name="TextBox 18">
            <a:extLst>
              <a:ext uri="{FF2B5EF4-FFF2-40B4-BE49-F238E27FC236}">
                <a16:creationId xmlns:a16="http://schemas.microsoft.com/office/drawing/2014/main" id="{4617745B-5430-386E-D07E-3995F133F12F}"/>
              </a:ext>
            </a:extLst>
          </p:cNvPr>
          <p:cNvSpPr txBox="1"/>
          <p:nvPr/>
        </p:nvSpPr>
        <p:spPr>
          <a:xfrm>
            <a:off x="1139728" y="5693595"/>
            <a:ext cx="4717375"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27</a:t>
            </a:r>
            <a:r>
              <a:rPr lang="el-GR" sz="1400" dirty="0"/>
              <a:t>: Παράγοντες απόδοσης </a:t>
            </a:r>
            <a:r>
              <a:rPr lang="en-US" sz="1400" dirty="0"/>
              <a:t>PVT </a:t>
            </a:r>
            <a:r>
              <a:rPr lang="el-GR" sz="1400" dirty="0"/>
              <a:t>και ιδεατών </a:t>
            </a:r>
            <a:r>
              <a:rPr lang="en-US" sz="1400" dirty="0"/>
              <a:t>PV</a:t>
            </a:r>
            <a:endParaRPr lang="el-GR" sz="1400" dirty="0"/>
          </a:p>
        </p:txBody>
      </p:sp>
      <p:sp>
        <p:nvSpPr>
          <p:cNvPr id="20" name="TextBox 19">
            <a:extLst>
              <a:ext uri="{FF2B5EF4-FFF2-40B4-BE49-F238E27FC236}">
                <a16:creationId xmlns:a16="http://schemas.microsoft.com/office/drawing/2014/main" id="{DF8CA0E0-60FB-152F-AB72-E64749A3728B}"/>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n-US" sz="2000" b="1" dirty="0">
                <a:effectLst>
                  <a:outerShdw blurRad="38100" dist="38100" dir="2700000" algn="tl">
                    <a:srgbClr val="000000">
                      <a:alpha val="43137"/>
                    </a:srgbClr>
                  </a:outerShdw>
                </a:effectLst>
              </a:rPr>
              <a:t>2</a:t>
            </a:r>
            <a:r>
              <a:rPr lang="el-GR" sz="2000" b="1" dirty="0">
                <a:effectLst>
                  <a:outerShdw blurRad="38100" dist="38100" dir="2700000" algn="tl">
                    <a:srgbClr val="000000">
                      <a:alpha val="43137"/>
                    </a:srgbClr>
                  </a:outerShdw>
                </a:effectLst>
              </a:rPr>
              <a:t>2</a:t>
            </a:r>
          </a:p>
        </p:txBody>
      </p:sp>
      <p:sp>
        <p:nvSpPr>
          <p:cNvPr id="22" name="TextBox 21">
            <a:extLst>
              <a:ext uri="{FF2B5EF4-FFF2-40B4-BE49-F238E27FC236}">
                <a16:creationId xmlns:a16="http://schemas.microsoft.com/office/drawing/2014/main" id="{9BBF4DD9-CDD6-F200-BF43-70EBE2418690}"/>
              </a:ext>
            </a:extLst>
          </p:cNvPr>
          <p:cNvSpPr txBox="1"/>
          <p:nvPr/>
        </p:nvSpPr>
        <p:spPr>
          <a:xfrm>
            <a:off x="10285073" y="3102186"/>
            <a:ext cx="1041343"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[kJ/</a:t>
            </a:r>
            <a:r>
              <a:rPr lang="en-US" dirty="0" err="1">
                <a:latin typeface="Calibri" panose="020F0502020204030204" pitchFamily="34" charset="0"/>
                <a:ea typeface="Calibri" panose="020F0502020204030204" pitchFamily="34" charset="0"/>
                <a:cs typeface="Times New Roman" panose="02020603050405020304" pitchFamily="18" charset="0"/>
              </a:rPr>
              <a:t>h∙</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US" dirty="0"/>
              <a:t>] </a:t>
            </a:r>
            <a:endParaRPr lang="el-GR" dirty="0"/>
          </a:p>
        </p:txBody>
      </p:sp>
      <p:cxnSp>
        <p:nvCxnSpPr>
          <p:cNvPr id="24" name="Ευθύγραμμο βέλος σύνδεσης 23">
            <a:extLst>
              <a:ext uri="{FF2B5EF4-FFF2-40B4-BE49-F238E27FC236}">
                <a16:creationId xmlns:a16="http://schemas.microsoft.com/office/drawing/2014/main" id="{4E52A1FE-824D-FC5D-6EBE-E01E482E9329}"/>
              </a:ext>
            </a:extLst>
          </p:cNvPr>
          <p:cNvCxnSpPr>
            <a:cxnSpLocks/>
          </p:cNvCxnSpPr>
          <p:nvPr/>
        </p:nvCxnSpPr>
        <p:spPr>
          <a:xfrm flipV="1">
            <a:off x="10688595" y="3429000"/>
            <a:ext cx="0" cy="207708"/>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7" name="TextBox 26">
            <a:extLst>
              <a:ext uri="{FF2B5EF4-FFF2-40B4-BE49-F238E27FC236}">
                <a16:creationId xmlns:a16="http://schemas.microsoft.com/office/drawing/2014/main" id="{4448FB0E-4D07-FC59-81BC-15E9D4C5766C}"/>
              </a:ext>
            </a:extLst>
          </p:cNvPr>
          <p:cNvSpPr txBox="1"/>
          <p:nvPr/>
        </p:nvSpPr>
        <p:spPr>
          <a:xfrm>
            <a:off x="8626793" y="3104599"/>
            <a:ext cx="1544799" cy="369332"/>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[kJ/h</a:t>
            </a:r>
            <a:r>
              <a:rPr lang="en-US" dirty="0"/>
              <a:t>]</a:t>
            </a:r>
            <a:endParaRPr lang="el-GR" dirty="0"/>
          </a:p>
        </p:txBody>
      </p:sp>
      <p:cxnSp>
        <p:nvCxnSpPr>
          <p:cNvPr id="28" name="Ευθύγραμμο βέλος σύνδεσης 27">
            <a:extLst>
              <a:ext uri="{FF2B5EF4-FFF2-40B4-BE49-F238E27FC236}">
                <a16:creationId xmlns:a16="http://schemas.microsoft.com/office/drawing/2014/main" id="{FE766591-901D-752F-1413-903B808D63A6}"/>
              </a:ext>
            </a:extLst>
          </p:cNvPr>
          <p:cNvCxnSpPr>
            <a:cxnSpLocks/>
          </p:cNvCxnSpPr>
          <p:nvPr/>
        </p:nvCxnSpPr>
        <p:spPr>
          <a:xfrm flipV="1">
            <a:off x="8975124" y="3429000"/>
            <a:ext cx="0" cy="207708"/>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7" name="TextBox 6">
            <a:extLst>
              <a:ext uri="{FF2B5EF4-FFF2-40B4-BE49-F238E27FC236}">
                <a16:creationId xmlns:a16="http://schemas.microsoft.com/office/drawing/2014/main" id="{C0754966-88BC-D576-E5E5-9B233C3C84A2}"/>
              </a:ext>
            </a:extLst>
          </p:cNvPr>
          <p:cNvSpPr txBox="1"/>
          <p:nvPr/>
        </p:nvSpPr>
        <p:spPr>
          <a:xfrm>
            <a:off x="9061133" y="4073546"/>
            <a:ext cx="7595234" cy="369332"/>
          </a:xfrm>
          <a:prstGeom prst="rect">
            <a:avLst/>
          </a:prstGeom>
          <a:noFill/>
        </p:spPr>
        <p:txBody>
          <a:bodyPr wrap="square">
            <a:spAutoFit/>
          </a:bodyPr>
          <a:lstStyle/>
          <a:p>
            <a:pPr marL="285750" indent="-285750">
              <a:buFont typeface="Arial" panose="020B0604020202020204" pitchFamily="34" charset="0"/>
              <a:buChar char="•"/>
            </a:pPr>
            <a:r>
              <a:rPr lang="el-GR" sz="1800" i="1" dirty="0">
                <a:effectLst/>
                <a:latin typeface="Calibri" panose="020F0502020204030204" pitchFamily="34" charset="0"/>
                <a:ea typeface="Calibri" panose="020F0502020204030204" pitchFamily="34" charset="0"/>
                <a:cs typeface="Times New Roman" panose="02020603050405020304" pitchFamily="18" charset="0"/>
              </a:rPr>
              <a:t>ΙΑΜ</a:t>
            </a:r>
            <a:r>
              <a:rPr lang="el-GR" sz="1800" dirty="0">
                <a:effectLst/>
                <a:latin typeface="Calibri" panose="020F0502020204030204" pitchFamily="34" charset="0"/>
                <a:ea typeface="Calibri" panose="020F0502020204030204" pitchFamily="34" charset="0"/>
                <a:cs typeface="Times New Roman" panose="02020603050405020304" pitchFamily="18" charset="0"/>
              </a:rPr>
              <a:t> = (</a:t>
            </a:r>
            <a:r>
              <a:rPr lang="el-GR" sz="1800" i="1" dirty="0">
                <a:effectLst/>
                <a:latin typeface="Calibri" panose="020F0502020204030204" pitchFamily="34" charset="0"/>
                <a:ea typeface="Calibri" panose="020F0502020204030204" pitchFamily="34" charset="0"/>
                <a:cs typeface="Times New Roman" panose="02020603050405020304" pitchFamily="18" charset="0"/>
              </a:rPr>
              <a:t>τα</a:t>
            </a:r>
            <a:r>
              <a:rPr lang="el-GR" sz="1800" dirty="0">
                <a:effectLst/>
                <a:latin typeface="Calibri" panose="020F0502020204030204" pitchFamily="34" charset="0"/>
                <a:ea typeface="Calibri" panose="020F0502020204030204" pitchFamily="34" charset="0"/>
                <a:cs typeface="Times New Roman" panose="02020603050405020304" pitchFamily="18" charset="0"/>
              </a:rPr>
              <a:t>)/(</a:t>
            </a:r>
            <a:r>
              <a:rPr lang="el-GR" sz="1800" i="1" dirty="0">
                <a:effectLst/>
                <a:latin typeface="Calibri" panose="020F0502020204030204" pitchFamily="34" charset="0"/>
                <a:ea typeface="Calibri" panose="020F0502020204030204" pitchFamily="34" charset="0"/>
                <a:cs typeface="Times New Roman" panose="02020603050405020304" pitchFamily="18" charset="0"/>
              </a:rPr>
              <a:t>τα</a:t>
            </a:r>
            <a:r>
              <a:rPr lang="el-GR"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i="1" baseline="-25000" dirty="0">
                <a:effectLst/>
                <a:latin typeface="Calibri" panose="020F0502020204030204" pitchFamily="34" charset="0"/>
                <a:ea typeface="Calibri" panose="020F0502020204030204" pitchFamily="34" charset="0"/>
                <a:cs typeface="Times New Roman" panose="02020603050405020304" pitchFamily="18" charset="0"/>
              </a:rPr>
              <a:t>n</a:t>
            </a:r>
            <a:endParaRPr lang="el-GR" dirty="0"/>
          </a:p>
        </p:txBody>
      </p:sp>
    </p:spTree>
    <p:extLst>
      <p:ext uri="{BB962C8B-B14F-4D97-AF65-F5344CB8AC3E}">
        <p14:creationId xmlns:p14="http://schemas.microsoft.com/office/powerpoint/2010/main" val="2397930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DA3F441-CB5D-F03B-4481-2DD77D3362B1}"/>
              </a:ext>
            </a:extLst>
          </p:cNvPr>
          <p:cNvSpPr>
            <a:spLocks noGrp="1"/>
          </p:cNvSpPr>
          <p:nvPr>
            <p:ph type="title"/>
          </p:nvPr>
        </p:nvSpPr>
        <p:spPr>
          <a:xfrm>
            <a:off x="913774" y="-483808"/>
            <a:ext cx="10364451" cy="1596177"/>
          </a:xfrm>
        </p:spPr>
        <p:txBody>
          <a:bodyPr/>
          <a:lstStyle/>
          <a:p>
            <a:r>
              <a:rPr lang="el-GR" b="1" dirty="0" err="1">
                <a:effectLst>
                  <a:outerShdw blurRad="38100" dist="38100" dir="2700000" algn="tl">
                    <a:srgbClr val="000000">
                      <a:alpha val="43137"/>
                    </a:srgbClr>
                  </a:outerShdw>
                </a:effectLst>
              </a:rPr>
              <a:t>Παραμετρικη</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μελετη</a:t>
            </a:r>
            <a:r>
              <a:rPr lang="el-GR" b="1" dirty="0">
                <a:effectLst>
                  <a:outerShdw blurRad="38100" dist="38100" dir="2700000" algn="tl">
                    <a:srgbClr val="000000">
                      <a:alpha val="43137"/>
                    </a:srgbClr>
                  </a:outerShdw>
                </a:effectLst>
              </a:rPr>
              <a:t> (1)</a:t>
            </a:r>
          </a:p>
        </p:txBody>
      </p:sp>
      <p:pic>
        <p:nvPicPr>
          <p:cNvPr id="3" name="Εικόνα 2">
            <a:extLst>
              <a:ext uri="{FF2B5EF4-FFF2-40B4-BE49-F238E27FC236}">
                <a16:creationId xmlns:a16="http://schemas.microsoft.com/office/drawing/2014/main" id="{93573B28-B8F7-3876-1BEE-BE94DC8CB11F}"/>
              </a:ext>
            </a:extLst>
          </p:cNvPr>
          <p:cNvPicPr>
            <a:picLocks noChangeAspect="1"/>
          </p:cNvPicPr>
          <p:nvPr/>
        </p:nvPicPr>
        <p:blipFill>
          <a:blip r:embed="rId2"/>
          <a:stretch>
            <a:fillRect/>
          </a:stretch>
        </p:blipFill>
        <p:spPr>
          <a:xfrm>
            <a:off x="16907" y="701336"/>
            <a:ext cx="6106817" cy="3985971"/>
          </a:xfrm>
          <a:prstGeom prst="rect">
            <a:avLst/>
          </a:prstGeom>
        </p:spPr>
      </p:pic>
      <p:pic>
        <p:nvPicPr>
          <p:cNvPr id="4" name="Εικόνα 3">
            <a:extLst>
              <a:ext uri="{FF2B5EF4-FFF2-40B4-BE49-F238E27FC236}">
                <a16:creationId xmlns:a16="http://schemas.microsoft.com/office/drawing/2014/main" id="{7DE4B60B-D4CF-0D67-B621-B4EE43C300F4}"/>
              </a:ext>
            </a:extLst>
          </p:cNvPr>
          <p:cNvPicPr>
            <a:picLocks noChangeAspect="1"/>
          </p:cNvPicPr>
          <p:nvPr/>
        </p:nvPicPr>
        <p:blipFill>
          <a:blip r:embed="rId3"/>
          <a:stretch>
            <a:fillRect/>
          </a:stretch>
        </p:blipFill>
        <p:spPr>
          <a:xfrm>
            <a:off x="6263060" y="722365"/>
            <a:ext cx="5912032" cy="3985971"/>
          </a:xfrm>
          <a:prstGeom prst="rect">
            <a:avLst/>
          </a:prstGeom>
        </p:spPr>
      </p:pic>
      <p:sp>
        <p:nvSpPr>
          <p:cNvPr id="8" name="TextBox 7">
            <a:extLst>
              <a:ext uri="{FF2B5EF4-FFF2-40B4-BE49-F238E27FC236}">
                <a16:creationId xmlns:a16="http://schemas.microsoft.com/office/drawing/2014/main" id="{1871DCD4-ED7C-AB5A-2ABB-A4E7C5676FF3}"/>
              </a:ext>
            </a:extLst>
          </p:cNvPr>
          <p:cNvSpPr txBox="1"/>
          <p:nvPr/>
        </p:nvSpPr>
        <p:spPr>
          <a:xfrm>
            <a:off x="6615398" y="5481583"/>
            <a:ext cx="5139555" cy="369331"/>
          </a:xfrm>
          <a:prstGeom prst="rect">
            <a:avLst/>
          </a:prstGeom>
          <a:solidFill>
            <a:srgbClr val="FFFF66"/>
          </a:solidFill>
          <a:ln>
            <a:solidFill>
              <a:schemeClr val="tx1"/>
            </a:solidFill>
          </a:ln>
        </p:spPr>
        <p:txBody>
          <a:bodyPr wrap="square">
            <a:spAutoFit/>
          </a:bodyPr>
          <a:lstStyle/>
          <a:p>
            <a:pPr algn="ctr"/>
            <a:r>
              <a:rPr lang="en-US" sz="1800" i="1" dirty="0">
                <a:effectLst/>
                <a:latin typeface="Calibri" panose="020F0502020204030204" pitchFamily="34" charset="0"/>
                <a:ea typeface="Calibri" panose="020F0502020204030204" pitchFamily="34" charset="0"/>
                <a:cs typeface="Times New Roman" panose="02020603050405020304" pitchFamily="18" charset="0"/>
              </a:rPr>
              <a:t>Solar </a:t>
            </a:r>
            <a:r>
              <a:rPr lang="en-US" sz="1800" i="1" dirty="0" err="1">
                <a:effectLst/>
                <a:latin typeface="Calibri" panose="020F0502020204030204" pitchFamily="34" charset="0"/>
                <a:ea typeface="Calibri" panose="020F0502020204030204" pitchFamily="34" charset="0"/>
                <a:cs typeface="Times New Roman" panose="02020603050405020304" pitchFamily="18" charset="0"/>
              </a:rPr>
              <a:t>Fraction</a:t>
            </a:r>
            <a:r>
              <a:rPr lang="en-US" sz="1800" i="1" baseline="-25000" dirty="0" err="1">
                <a:effectLst/>
                <a:latin typeface="Calibri" panose="020F0502020204030204" pitchFamily="34" charset="0"/>
                <a:ea typeface="Calibri" panose="020F0502020204030204" pitchFamily="34" charset="0"/>
                <a:cs typeface="Times New Roman" panose="02020603050405020304" pitchFamily="18" charset="0"/>
              </a:rPr>
              <a:t>comb</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en-US" sz="1800" i="1" dirty="0" err="1">
                <a:effectLst/>
                <a:latin typeface="Calibri" panose="020F0502020204030204" pitchFamily="34" charset="0"/>
                <a:ea typeface="Calibri" panose="020F0502020204030204" pitchFamily="34" charset="0"/>
                <a:cs typeface="Times New Roman" panose="02020603050405020304" pitchFamily="18" charset="0"/>
              </a:rPr>
              <a:t>Q</a:t>
            </a:r>
            <a:r>
              <a:rPr lang="en-US" sz="1800" i="1" baseline="-25000" dirty="0" err="1">
                <a:effectLst/>
                <a:latin typeface="Calibri" panose="020F0502020204030204" pitchFamily="34" charset="0"/>
                <a:ea typeface="Calibri" panose="020F0502020204030204" pitchFamily="34" charset="0"/>
                <a:cs typeface="Times New Roman" panose="02020603050405020304" pitchFamily="18" charset="0"/>
              </a:rPr>
              <a:t>pvt</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Power</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en-US" sz="1800" i="1" dirty="0" err="1">
                <a:effectLst/>
                <a:latin typeface="Calibri" panose="020F0502020204030204" pitchFamily="34" charset="0"/>
                <a:ea typeface="Calibri" panose="020F0502020204030204" pitchFamily="34" charset="0"/>
                <a:cs typeface="Times New Roman" panose="02020603050405020304" pitchFamily="18" charset="0"/>
              </a:rPr>
              <a:t>Q</a:t>
            </a:r>
            <a:r>
              <a:rPr lang="en-US" sz="1800" i="1" baseline="-25000" dirty="0" err="1">
                <a:effectLst/>
                <a:latin typeface="Calibri" panose="020F0502020204030204" pitchFamily="34" charset="0"/>
                <a:ea typeface="Calibri" panose="020F0502020204030204" pitchFamily="34" charset="0"/>
                <a:cs typeface="Times New Roman" panose="02020603050405020304" pitchFamily="18" charset="0"/>
              </a:rPr>
              <a:t>thermal</a:t>
            </a:r>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LOAD</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l-GR" dirty="0"/>
          </a:p>
        </p:txBody>
      </p:sp>
      <p:sp>
        <p:nvSpPr>
          <p:cNvPr id="11" name="TextBox 10">
            <a:extLst>
              <a:ext uri="{FF2B5EF4-FFF2-40B4-BE49-F238E27FC236}">
                <a16:creationId xmlns:a16="http://schemas.microsoft.com/office/drawing/2014/main" id="{590C1F8D-78F2-4B14-F651-1E65F3E2374B}"/>
              </a:ext>
            </a:extLst>
          </p:cNvPr>
          <p:cNvSpPr txBox="1"/>
          <p:nvPr/>
        </p:nvSpPr>
        <p:spPr>
          <a:xfrm>
            <a:off x="-107224" y="5839422"/>
            <a:ext cx="6355080" cy="923330"/>
          </a:xfrm>
          <a:prstGeom prst="rect">
            <a:avLst/>
          </a:prstGeom>
          <a:noFill/>
        </p:spPr>
        <p:txBody>
          <a:bodyPr wrap="square">
            <a:spAutoFit/>
          </a:bodyPr>
          <a:lstStyle/>
          <a:p>
            <a:pPr marL="285750" indent="-28575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Για </a:t>
            </a:r>
            <a:r>
              <a:rPr lang="el-GR" sz="1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0.7 </a:t>
            </a:r>
            <a:r>
              <a:rPr lang="en-US" sz="1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m</a:t>
            </a:r>
            <a:r>
              <a:rPr lang="el-GR" sz="1800" baseline="30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3</a:t>
            </a: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o</a:t>
            </a:r>
            <a:r>
              <a:rPr lang="el-GR" sz="1800" dirty="0">
                <a:effectLst/>
                <a:latin typeface="Calibri" panose="020F0502020204030204" pitchFamily="34" charset="0"/>
                <a:ea typeface="Calibri" panose="020F0502020204030204" pitchFamily="34" charset="0"/>
                <a:cs typeface="Times New Roman" panose="02020603050405020304" pitchFamily="18" charset="0"/>
              </a:rPr>
              <a:t> μέσος ετήσιος βαθμός απόδοσης </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COP</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βελτιώνεται κατά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4.6 %</a:t>
            </a:r>
            <a:r>
              <a:rPr lang="el-GR" b="1" dirty="0">
                <a:latin typeface="Calibri" panose="020F0502020204030204" pitchFamily="34" charset="0"/>
                <a:ea typeface="Calibri" panose="020F0502020204030204" pitchFamily="34" charset="0"/>
                <a:cs typeface="Times New Roman" panose="02020603050405020304" pitchFamily="18" charset="0"/>
              </a:rPr>
              <a:t> </a:t>
            </a:r>
            <a:r>
              <a:rPr lang="el-GR" dirty="0">
                <a:latin typeface="Calibri" panose="020F0502020204030204" pitchFamily="34" charset="0"/>
                <a:ea typeface="Calibri" panose="020F0502020204030204" pitchFamily="34" charset="0"/>
                <a:cs typeface="Times New Roman" panose="02020603050405020304" pitchFamily="18" charset="0"/>
              </a:rPr>
              <a:t>και</a:t>
            </a:r>
            <a:r>
              <a:rPr lang="el-GR" b="1" dirty="0">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η ετήσια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ολική κατανάλωση </a:t>
            </a:r>
            <a:r>
              <a:rPr lang="el-GR" sz="1800" dirty="0">
                <a:effectLst/>
                <a:latin typeface="Calibri" panose="020F0502020204030204" pitchFamily="34" charset="0"/>
                <a:ea typeface="Calibri" panose="020F0502020204030204" pitchFamily="34" charset="0"/>
                <a:cs typeface="Times New Roman" panose="02020603050405020304" pitchFamily="18" charset="0"/>
              </a:rPr>
              <a:t>συστήματος κατά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2.7 %</a:t>
            </a:r>
            <a:r>
              <a:rPr lang="el-GR" sz="1800" dirty="0">
                <a:effectLst/>
                <a:latin typeface="Calibri" panose="020F0502020204030204" pitchFamily="34" charset="0"/>
                <a:ea typeface="Calibri" panose="020F0502020204030204" pitchFamily="34" charset="0"/>
                <a:cs typeface="Times New Roman" panose="02020603050405020304" pitchFamily="18" charset="0"/>
              </a:rPr>
              <a:t> συγκρίνοντας τον με </a:t>
            </a:r>
            <a:r>
              <a:rPr lang="el-GR" sz="1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1.7 </a:t>
            </a:r>
            <a:r>
              <a:rPr lang="en-US" sz="1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m</a:t>
            </a:r>
            <a:r>
              <a:rPr lang="el-GR" sz="1800" baseline="30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3</a:t>
            </a:r>
            <a:endParaRPr lang="el-GR" dirty="0">
              <a:effectLst>
                <a:outerShdw blurRad="38100" dist="38100" dir="2700000" algn="tl">
                  <a:srgbClr val="000000">
                    <a:alpha val="43137"/>
                  </a:srgbClr>
                </a:outerShdw>
              </a:effectLst>
            </a:endParaRPr>
          </a:p>
        </p:txBody>
      </p:sp>
      <p:sp>
        <p:nvSpPr>
          <p:cNvPr id="13" name="TextBox 12">
            <a:extLst>
              <a:ext uri="{FF2B5EF4-FFF2-40B4-BE49-F238E27FC236}">
                <a16:creationId xmlns:a16="http://schemas.microsoft.com/office/drawing/2014/main" id="{C29B6B78-91AB-2B4F-A91D-7552C94AF17B}"/>
              </a:ext>
            </a:extLst>
          </p:cNvPr>
          <p:cNvSpPr txBox="1"/>
          <p:nvPr/>
        </p:nvSpPr>
        <p:spPr>
          <a:xfrm>
            <a:off x="6415137" y="5829618"/>
            <a:ext cx="5577469" cy="1200329"/>
          </a:xfrm>
          <a:prstGeom prst="rect">
            <a:avLst/>
          </a:prstGeom>
          <a:noFill/>
        </p:spPr>
        <p:txBody>
          <a:bodyPr wrap="square">
            <a:spAutoFit/>
          </a:bodyPr>
          <a:lstStyle/>
          <a:p>
            <a:pPr marL="285750" indent="-28575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Για </a:t>
            </a:r>
            <a:r>
              <a:rPr lang="el-GR" sz="1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10</a:t>
            </a:r>
            <a:r>
              <a:rPr lang="el-GR" sz="1800" baseline="30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ο</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κλίση το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συνδυαστικό ηλιακό κλάσμα </a:t>
            </a:r>
            <a:r>
              <a:rPr lang="el-GR" sz="1800" dirty="0">
                <a:effectLst/>
                <a:latin typeface="Calibri" panose="020F0502020204030204" pitchFamily="34" charset="0"/>
                <a:ea typeface="Calibri" panose="020F0502020204030204" pitchFamily="34" charset="0"/>
                <a:cs typeface="Times New Roman" panose="02020603050405020304" pitchFamily="18" charset="0"/>
              </a:rPr>
              <a:t>μειώνεται κατά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8.9 %</a:t>
            </a:r>
            <a:r>
              <a:rPr lang="el-GR" b="1" dirty="0">
                <a:latin typeface="Calibri" panose="020F0502020204030204" pitchFamily="34" charset="0"/>
                <a:ea typeface="Calibri" panose="020F0502020204030204" pitchFamily="34" charset="0"/>
                <a:cs typeface="Times New Roman" panose="02020603050405020304" pitchFamily="18" charset="0"/>
              </a:rPr>
              <a:t> </a:t>
            </a:r>
            <a:r>
              <a:rPr lang="el-GR" dirty="0">
                <a:latin typeface="Calibri" panose="020F0502020204030204" pitchFamily="34" charset="0"/>
                <a:ea typeface="Calibri" panose="020F0502020204030204" pitchFamily="34" charset="0"/>
                <a:cs typeface="Times New Roman" panose="02020603050405020304" pitchFamily="18" charset="0"/>
              </a:rPr>
              <a:t>και</a:t>
            </a:r>
            <a:r>
              <a:rPr lang="el-GR" b="1" dirty="0">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για </a:t>
            </a:r>
            <a:r>
              <a:rPr lang="el-GR" sz="1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50</a:t>
            </a:r>
            <a:r>
              <a:rPr lang="el-GR" sz="1800" baseline="30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ο</a:t>
            </a:r>
            <a:r>
              <a:rPr lang="el-GR" sz="1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κατά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3.1 %</a:t>
            </a:r>
            <a:r>
              <a:rPr lang="el-GR" sz="1800" dirty="0">
                <a:effectLst/>
                <a:latin typeface="Calibri" panose="020F0502020204030204" pitchFamily="34" charset="0"/>
                <a:ea typeface="Calibri" panose="020F0502020204030204" pitchFamily="34" charset="0"/>
                <a:cs typeface="Times New Roman" panose="02020603050405020304" pitchFamily="18" charset="0"/>
              </a:rPr>
              <a:t> σε σχέση με τις </a:t>
            </a:r>
            <a:r>
              <a:rPr lang="el-GR" sz="1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36.25</a:t>
            </a:r>
            <a:r>
              <a:rPr lang="el-GR" sz="1800" baseline="30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ο </a:t>
            </a:r>
          </a:p>
          <a:p>
            <a:r>
              <a:rPr lang="el-GR" baseline="30000" dirty="0">
                <a:effectLst>
                  <a:outerShdw blurRad="38100" dist="38100" dir="2700000" algn="tl">
                    <a:srgbClr val="000000">
                      <a:alpha val="43137"/>
                    </a:srgbClr>
                  </a:outerShdw>
                </a:effectLst>
                <a:latin typeface="Calibri" panose="020F0502020204030204" pitchFamily="34" charset="0"/>
                <a:cs typeface="Times New Roman" panose="02020603050405020304" pitchFamily="18" charset="0"/>
              </a:rPr>
              <a:t>΄</a:t>
            </a:r>
            <a:endParaRPr lang="el-GR" dirty="0">
              <a:effectLst>
                <a:outerShdw blurRad="38100" dist="38100" dir="2700000" algn="tl">
                  <a:srgbClr val="000000">
                    <a:alpha val="43137"/>
                  </a:srgbClr>
                </a:outerShdw>
              </a:effectLst>
            </a:endParaRPr>
          </a:p>
        </p:txBody>
      </p:sp>
      <p:sp>
        <p:nvSpPr>
          <p:cNvPr id="5" name="TextBox 4">
            <a:extLst>
              <a:ext uri="{FF2B5EF4-FFF2-40B4-BE49-F238E27FC236}">
                <a16:creationId xmlns:a16="http://schemas.microsoft.com/office/drawing/2014/main" id="{A63F1D8D-5ACC-8550-9FE8-5BADD6763DA6}"/>
              </a:ext>
            </a:extLst>
          </p:cNvPr>
          <p:cNvSpPr txBox="1"/>
          <p:nvPr/>
        </p:nvSpPr>
        <p:spPr>
          <a:xfrm>
            <a:off x="16907" y="4706139"/>
            <a:ext cx="513207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28</a:t>
            </a:r>
            <a:r>
              <a:rPr lang="el-GR" sz="1400" dirty="0"/>
              <a:t>: Ετήσια ολική ηλεκτρική κατανάλωση και ετήσιος μέσος συντελεστής απόδοσης για διαφορετικούς όγκους δοχείου</a:t>
            </a:r>
          </a:p>
        </p:txBody>
      </p:sp>
      <p:sp>
        <p:nvSpPr>
          <p:cNvPr id="9" name="TextBox 8">
            <a:extLst>
              <a:ext uri="{FF2B5EF4-FFF2-40B4-BE49-F238E27FC236}">
                <a16:creationId xmlns:a16="http://schemas.microsoft.com/office/drawing/2014/main" id="{A9AE3179-3ED2-46BC-7E5C-9E54B20AAEBC}"/>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n-US" sz="2000" b="1" dirty="0">
                <a:effectLst>
                  <a:outerShdw blurRad="38100" dist="38100" dir="2700000" algn="tl">
                    <a:srgbClr val="000000">
                      <a:alpha val="43137"/>
                    </a:srgbClr>
                  </a:outerShdw>
                </a:effectLst>
              </a:rPr>
              <a:t>2</a:t>
            </a:r>
            <a:r>
              <a:rPr lang="el-GR" sz="2000" b="1" dirty="0">
                <a:effectLst>
                  <a:outerShdw blurRad="38100" dist="38100" dir="2700000" algn="tl">
                    <a:srgbClr val="000000">
                      <a:alpha val="43137"/>
                    </a:srgbClr>
                  </a:outerShdw>
                </a:effectLst>
              </a:rPr>
              <a:t>3</a:t>
            </a:r>
          </a:p>
        </p:txBody>
      </p:sp>
      <p:sp>
        <p:nvSpPr>
          <p:cNvPr id="12" name="TextBox 11">
            <a:extLst>
              <a:ext uri="{FF2B5EF4-FFF2-40B4-BE49-F238E27FC236}">
                <a16:creationId xmlns:a16="http://schemas.microsoft.com/office/drawing/2014/main" id="{C1C4E743-5F55-0FED-C87F-CFFF688F205C}"/>
              </a:ext>
            </a:extLst>
          </p:cNvPr>
          <p:cNvSpPr txBox="1"/>
          <p:nvPr/>
        </p:nvSpPr>
        <p:spPr>
          <a:xfrm>
            <a:off x="6247855" y="4725302"/>
            <a:ext cx="5507098"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29</a:t>
            </a:r>
            <a:r>
              <a:rPr lang="el-GR" sz="1400" dirty="0"/>
              <a:t>: Ετήσιοι δείκτες απόδοσης για διαφορετικές κλίσεις συλλέκτη</a:t>
            </a:r>
          </a:p>
        </p:txBody>
      </p:sp>
      <p:sp>
        <p:nvSpPr>
          <p:cNvPr id="15" name="TextBox 14">
            <a:extLst>
              <a:ext uri="{FF2B5EF4-FFF2-40B4-BE49-F238E27FC236}">
                <a16:creationId xmlns:a16="http://schemas.microsoft.com/office/drawing/2014/main" id="{713DA76E-F661-812D-F0FD-ACC96BF3D821}"/>
              </a:ext>
            </a:extLst>
          </p:cNvPr>
          <p:cNvSpPr txBox="1"/>
          <p:nvPr/>
        </p:nvSpPr>
        <p:spPr>
          <a:xfrm>
            <a:off x="1125097" y="5376300"/>
            <a:ext cx="2508752" cy="369331"/>
          </a:xfrm>
          <a:prstGeom prst="rect">
            <a:avLst/>
          </a:prstGeom>
          <a:solidFill>
            <a:srgbClr val="FFFF66"/>
          </a:solidFill>
        </p:spPr>
        <p:style>
          <a:lnRef idx="2">
            <a:schemeClr val="dk1"/>
          </a:lnRef>
          <a:fillRef idx="1">
            <a:schemeClr val="lt1"/>
          </a:fillRef>
          <a:effectRef idx="0">
            <a:schemeClr val="dk1"/>
          </a:effectRef>
          <a:fontRef idx="minor">
            <a:schemeClr val="dk1"/>
          </a:fontRef>
        </p:style>
        <p:txBody>
          <a:bodyPr wrap="square">
            <a:spAutoFit/>
          </a:bodyPr>
          <a:lstStyle/>
          <a:p>
            <a:r>
              <a:rPr lang="en-US" i="1" dirty="0">
                <a:latin typeface="Calibri" panose="020F0502020204030204" pitchFamily="34" charset="0"/>
                <a:ea typeface="Calibri" panose="020F0502020204030204" pitchFamily="34" charset="0"/>
                <a:cs typeface="Times New Roman" panose="02020603050405020304" pitchFamily="18" charset="0"/>
              </a:rPr>
              <a:t>LOAD = </a:t>
            </a:r>
            <a:r>
              <a:rPr lang="en-US" sz="1800" i="1" dirty="0" err="1">
                <a:effectLst/>
                <a:latin typeface="Calibri" panose="020F0502020204030204" pitchFamily="34" charset="0"/>
                <a:ea typeface="Calibri" panose="020F0502020204030204" pitchFamily="34" charset="0"/>
                <a:cs typeface="Times New Roman" panose="02020603050405020304" pitchFamily="18" charset="0"/>
              </a:rPr>
              <a:t>P</a:t>
            </a:r>
            <a:r>
              <a:rPr lang="en-US" sz="1800" i="1" baseline="-25000" dirty="0" err="1">
                <a:effectLst/>
                <a:latin typeface="Calibri" panose="020F0502020204030204" pitchFamily="34" charset="0"/>
                <a:ea typeface="Calibri" panose="020F0502020204030204" pitchFamily="34" charset="0"/>
                <a:cs typeface="Times New Roman" panose="02020603050405020304" pitchFamily="18" charset="0"/>
              </a:rPr>
              <a:t>pumps</a:t>
            </a:r>
            <a:r>
              <a:rPr lang="en-US" sz="1800" i="1" baseline="-250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P</a:t>
            </a:r>
            <a:r>
              <a:rPr lang="en-US" sz="1800" i="1" baseline="-25000" dirty="0">
                <a:effectLst/>
                <a:latin typeface="Calibri" panose="020F0502020204030204" pitchFamily="34" charset="0"/>
                <a:ea typeface="Calibri" panose="020F0502020204030204" pitchFamily="34" charset="0"/>
                <a:cs typeface="Times New Roman" panose="02020603050405020304" pitchFamily="18" charset="0"/>
              </a:rPr>
              <a:t>HP </a:t>
            </a:r>
            <a:r>
              <a:rPr lang="el-GR" sz="1800"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P</a:t>
            </a:r>
            <a:r>
              <a:rPr lang="en-US" sz="1800" i="1" baseline="-25000" dirty="0">
                <a:effectLst/>
                <a:latin typeface="Calibri" panose="020F0502020204030204" pitchFamily="34" charset="0"/>
                <a:ea typeface="Calibri" panose="020F0502020204030204" pitchFamily="34" charset="0"/>
                <a:cs typeface="Times New Roman" panose="02020603050405020304" pitchFamily="18" charset="0"/>
              </a:rPr>
              <a:t>FCU  </a:t>
            </a:r>
            <a:endParaRPr lang="el-GR" dirty="0"/>
          </a:p>
        </p:txBody>
      </p:sp>
      <p:sp>
        <p:nvSpPr>
          <p:cNvPr id="16" name="TextBox 15">
            <a:extLst>
              <a:ext uri="{FF2B5EF4-FFF2-40B4-BE49-F238E27FC236}">
                <a16:creationId xmlns:a16="http://schemas.microsoft.com/office/drawing/2014/main" id="{95BFFC6B-BBD2-32E2-84A7-1EEAD464AD04}"/>
              </a:ext>
            </a:extLst>
          </p:cNvPr>
          <p:cNvSpPr txBox="1"/>
          <p:nvPr/>
        </p:nvSpPr>
        <p:spPr>
          <a:xfrm>
            <a:off x="4484749" y="5426920"/>
            <a:ext cx="6417944" cy="369332"/>
          </a:xfrm>
          <a:prstGeom prst="rect">
            <a:avLst/>
          </a:prstGeom>
          <a:noFill/>
        </p:spPr>
        <p:txBody>
          <a:bodyPr wrap="square">
            <a:spAutoFit/>
          </a:bodyPr>
          <a:lstStyle/>
          <a:p>
            <a:pPr marL="285750" indent="-285750">
              <a:buFont typeface="Wingdings" panose="05000000000000000000" pitchFamily="2" charset="2"/>
              <a:buChar char="Ø"/>
            </a:pPr>
            <a:r>
              <a:rPr lang="el-GR" dirty="0">
                <a:latin typeface="Calibri" panose="020F0502020204030204" pitchFamily="34" charset="0"/>
                <a:ea typeface="Calibri" panose="020F0502020204030204" pitchFamily="34" charset="0"/>
                <a:cs typeface="Times New Roman" panose="02020603050405020304" pitchFamily="18" charset="0"/>
              </a:rPr>
              <a:t>Όλα σε </a:t>
            </a:r>
            <a:r>
              <a:rPr lang="el-GR"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kJ</a:t>
            </a:r>
            <a:r>
              <a:rPr lang="el-GR"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h</a:t>
            </a: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endParaRPr lang="el-GR"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6D87084-F267-E348-51FB-FC346E5E5DA7}"/>
                  </a:ext>
                </a:extLst>
              </p:cNvPr>
              <p:cNvSpPr txBox="1"/>
              <p:nvPr/>
            </p:nvSpPr>
            <p:spPr>
              <a:xfrm>
                <a:off x="6615398" y="5080306"/>
                <a:ext cx="3719675" cy="379980"/>
              </a:xfrm>
              <a:prstGeom prst="rect">
                <a:avLst/>
              </a:prstGeom>
              <a:solidFill>
                <a:srgbClr val="FFFF66"/>
              </a:solidFill>
              <a:ln>
                <a:solidFill>
                  <a:schemeClr val="tx1"/>
                </a:solidFill>
              </a:ln>
            </p:spPr>
            <p:txBody>
              <a:bodyPr wrap="square">
                <a:spAutoFit/>
              </a:bodyPr>
              <a:lstStyle/>
              <a:p>
                <a:r>
                  <a:rPr lang="en-US" sz="1800" i="1" dirty="0">
                    <a:effectLst/>
                    <a:latin typeface="Calibri" panose="020F0502020204030204" pitchFamily="34" charset="0"/>
                    <a:ea typeface="Calibri" panose="020F0502020204030204" pitchFamily="34" charset="0"/>
                    <a:cs typeface="Times New Roman" panose="02020603050405020304" pitchFamily="18" charset="0"/>
                  </a:rPr>
                  <a:t>Q</a:t>
                </a:r>
                <a:r>
                  <a:rPr lang="en-US" sz="1800" i="1" baseline="-25000" dirty="0">
                    <a:effectLst/>
                    <a:latin typeface="Calibri" panose="020F0502020204030204" pitchFamily="34" charset="0"/>
                    <a:ea typeface="Calibri" panose="020F0502020204030204" pitchFamily="34" charset="0"/>
                    <a:cs typeface="Times New Roman" panose="02020603050405020304" pitchFamily="18" charset="0"/>
                  </a:rPr>
                  <a:t>PVT  </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acc>
                      <m:accPr>
                        <m:chr m:val="̇"/>
                        <m:ctrlPr>
                          <a:rPr lang="el-GR" i="1">
                            <a:effectLst/>
                            <a:latin typeface="Cambria Math" panose="02040503050406030204" pitchFamily="18" charset="0"/>
                          </a:rPr>
                        </m:ctrlPr>
                      </m:acc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𝑚</m:t>
                        </m:r>
                      </m:e>
                    </m:acc>
                  </m:oMath>
                </a14:m>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C</a:t>
                </a:r>
                <a:r>
                  <a:rPr lang="en-US" sz="1800" i="1" baseline="-25000" dirty="0">
                    <a:effectLst/>
                    <a:latin typeface="Calibri" panose="020F0502020204030204" pitchFamily="34" charset="0"/>
                    <a:ea typeface="Times New Roman" panose="02020603050405020304" pitchFamily="18" charset="0"/>
                    <a:cs typeface="Times New Roman" panose="02020603050405020304" pitchFamily="18" charset="0"/>
                  </a:rPr>
                  <a:t>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 (</a:t>
                </a:r>
                <a:r>
                  <a:rPr lang="en-US" sz="1800" i="1" dirty="0" err="1">
                    <a:effectLst/>
                    <a:latin typeface="Calibri" panose="020F0502020204030204" pitchFamily="34" charset="0"/>
                    <a:ea typeface="Times New Roman" panose="02020603050405020304" pitchFamily="18" charset="0"/>
                    <a:cs typeface="Times New Roman" panose="02020603050405020304" pitchFamily="18" charset="0"/>
                  </a:rPr>
                  <a:t>T</a:t>
                </a:r>
                <a:r>
                  <a:rPr lang="en-US" sz="1800" i="1" baseline="-25000" dirty="0" err="1">
                    <a:effectLst/>
                    <a:latin typeface="Calibri" panose="020F0502020204030204" pitchFamily="34" charset="0"/>
                    <a:ea typeface="Times New Roman" panose="02020603050405020304" pitchFamily="18" charset="0"/>
                    <a:cs typeface="Times New Roman" panose="02020603050405020304" pitchFamily="18" charset="0"/>
                  </a:rPr>
                  <a:t>solar</a:t>
                </a:r>
                <a:r>
                  <a:rPr lang="en-US" sz="1800" i="1" baseline="-25000" dirty="0">
                    <a:effectLst/>
                    <a:latin typeface="Calibri" panose="020F0502020204030204" pitchFamily="34" charset="0"/>
                    <a:ea typeface="Times New Roman" panose="02020603050405020304" pitchFamily="18" charset="0"/>
                    <a:cs typeface="Times New Roman" panose="02020603050405020304" pitchFamily="18" charset="0"/>
                  </a:rPr>
                  <a:t>, outlet</a:t>
                </a:r>
                <a:r>
                  <a:rPr lang="en-US" sz="1800" baseline="-250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i="1" dirty="0" err="1">
                    <a:effectLst/>
                    <a:latin typeface="Calibri" panose="020F0502020204030204" pitchFamily="34" charset="0"/>
                    <a:ea typeface="Times New Roman" panose="02020603050405020304" pitchFamily="18" charset="0"/>
                    <a:cs typeface="Times New Roman" panose="02020603050405020304" pitchFamily="18" charset="0"/>
                  </a:rPr>
                  <a:t>T</a:t>
                </a:r>
                <a:r>
                  <a:rPr lang="en-US" sz="1800" i="1" baseline="-25000" dirty="0" err="1">
                    <a:effectLst/>
                    <a:latin typeface="Calibri" panose="020F0502020204030204" pitchFamily="34" charset="0"/>
                    <a:ea typeface="Times New Roman" panose="02020603050405020304" pitchFamily="18" charset="0"/>
                    <a:cs typeface="Times New Roman" panose="02020603050405020304" pitchFamily="18" charset="0"/>
                  </a:rPr>
                  <a:t>solar</a:t>
                </a:r>
                <a:r>
                  <a:rPr lang="en-US" sz="1800" i="1" baseline="-25000" dirty="0">
                    <a:effectLst/>
                    <a:latin typeface="Calibri" panose="020F0502020204030204" pitchFamily="34" charset="0"/>
                    <a:ea typeface="Times New Roman" panose="02020603050405020304" pitchFamily="18" charset="0"/>
                    <a:cs typeface="Times New Roman" panose="02020603050405020304" pitchFamily="18" charset="0"/>
                  </a:rPr>
                  <a:t>, inlet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l-GR" dirty="0"/>
              </a:p>
            </p:txBody>
          </p:sp>
        </mc:Choice>
        <mc:Fallback xmlns="">
          <p:sp>
            <p:nvSpPr>
              <p:cNvPr id="17" name="TextBox 16">
                <a:extLst>
                  <a:ext uri="{FF2B5EF4-FFF2-40B4-BE49-F238E27FC236}">
                    <a16:creationId xmlns:a16="http://schemas.microsoft.com/office/drawing/2014/main" id="{46D87084-F267-E348-51FB-FC346E5E5DA7}"/>
                  </a:ext>
                </a:extLst>
              </p:cNvPr>
              <p:cNvSpPr txBox="1">
                <a:spLocks noRot="1" noChangeAspect="1" noMove="1" noResize="1" noEditPoints="1" noAdjustHandles="1" noChangeArrowheads="1" noChangeShapeType="1" noTextEdit="1"/>
              </p:cNvSpPr>
              <p:nvPr/>
            </p:nvSpPr>
            <p:spPr>
              <a:xfrm>
                <a:off x="6615398" y="5080306"/>
                <a:ext cx="3719675" cy="379980"/>
              </a:xfrm>
              <a:prstGeom prst="rect">
                <a:avLst/>
              </a:prstGeom>
              <a:blipFill>
                <a:blip r:embed="rId4"/>
                <a:stretch>
                  <a:fillRect l="-1144" t="-6154" b="-18462"/>
                </a:stretch>
              </a:blipFill>
              <a:ln>
                <a:solidFill>
                  <a:schemeClr val="tx1"/>
                </a:solidFill>
              </a:ln>
            </p:spPr>
            <p:txBody>
              <a:bodyPr/>
              <a:lstStyle/>
              <a:p>
                <a:r>
                  <a:rPr lang="el-GR">
                    <a:noFill/>
                  </a:rPr>
                  <a:t> </a:t>
                </a:r>
              </a:p>
            </p:txBody>
          </p:sp>
        </mc:Fallback>
      </mc:AlternateContent>
    </p:spTree>
    <p:extLst>
      <p:ext uri="{BB962C8B-B14F-4D97-AF65-F5344CB8AC3E}">
        <p14:creationId xmlns:p14="http://schemas.microsoft.com/office/powerpoint/2010/main" val="40206304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FDF70A2-5A4B-B017-0EA7-1828F585D606}"/>
              </a:ext>
            </a:extLst>
          </p:cNvPr>
          <p:cNvSpPr>
            <a:spLocks noGrp="1"/>
          </p:cNvSpPr>
          <p:nvPr>
            <p:ph type="title"/>
          </p:nvPr>
        </p:nvSpPr>
        <p:spPr>
          <a:xfrm>
            <a:off x="913774" y="-468594"/>
            <a:ext cx="10364451" cy="1596177"/>
          </a:xfrm>
        </p:spPr>
        <p:txBody>
          <a:bodyPr/>
          <a:lstStyle/>
          <a:p>
            <a:r>
              <a:rPr lang="el-GR" b="1" dirty="0">
                <a:effectLst>
                  <a:outerShdw blurRad="38100" dist="38100" dir="2700000" algn="tl">
                    <a:srgbClr val="000000">
                      <a:alpha val="43137"/>
                    </a:srgbClr>
                  </a:outerShdw>
                </a:effectLst>
              </a:rPr>
              <a:t>ΠΑΡΑΜΕΤΡΙΚΗ ΜΕΛΕΤΗ (2)</a:t>
            </a:r>
          </a:p>
        </p:txBody>
      </p:sp>
      <p:pic>
        <p:nvPicPr>
          <p:cNvPr id="5" name="Εικόνα 4">
            <a:extLst>
              <a:ext uri="{FF2B5EF4-FFF2-40B4-BE49-F238E27FC236}">
                <a16:creationId xmlns:a16="http://schemas.microsoft.com/office/drawing/2014/main" id="{512A705F-44B4-EA93-7304-D1CB71C2786B}"/>
              </a:ext>
            </a:extLst>
          </p:cNvPr>
          <p:cNvPicPr>
            <a:picLocks noChangeAspect="1"/>
          </p:cNvPicPr>
          <p:nvPr/>
        </p:nvPicPr>
        <p:blipFill>
          <a:blip r:embed="rId2"/>
          <a:stretch>
            <a:fillRect/>
          </a:stretch>
        </p:blipFill>
        <p:spPr>
          <a:xfrm>
            <a:off x="31417" y="1321790"/>
            <a:ext cx="5894352" cy="3742446"/>
          </a:xfrm>
          <a:prstGeom prst="rect">
            <a:avLst/>
          </a:prstGeom>
        </p:spPr>
      </p:pic>
      <p:sp>
        <p:nvSpPr>
          <p:cNvPr id="4" name="TextBox 3">
            <a:extLst>
              <a:ext uri="{FF2B5EF4-FFF2-40B4-BE49-F238E27FC236}">
                <a16:creationId xmlns:a16="http://schemas.microsoft.com/office/drawing/2014/main" id="{4957EBD8-D379-46DE-0593-7C42ECED8A35}"/>
              </a:ext>
            </a:extLst>
          </p:cNvPr>
          <p:cNvSpPr txBox="1"/>
          <p:nvPr/>
        </p:nvSpPr>
        <p:spPr>
          <a:xfrm>
            <a:off x="316377" y="911802"/>
            <a:ext cx="6202114" cy="646331"/>
          </a:xfrm>
          <a:prstGeom prst="rect">
            <a:avLst/>
          </a:prstGeom>
          <a:noFill/>
        </p:spPr>
        <p:txBody>
          <a:bodyPr wrap="square">
            <a:spAutoFit/>
          </a:bodyPr>
          <a:lstStyle/>
          <a:p>
            <a:r>
              <a:rPr lang="en-US" sz="1800" i="1"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n</a:t>
            </a:r>
            <a:r>
              <a:rPr lang="en-US" sz="1800" i="1" baseline="-25000"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thermal</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Q</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PVT</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A</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PV  </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a:t>
            </a:r>
            <a:r>
              <a:rPr lang="el-GR"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G</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T</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p>
          <a:p>
            <a:endParaRPr lang="el-GR" dirty="0"/>
          </a:p>
        </p:txBody>
      </p:sp>
      <p:sp>
        <p:nvSpPr>
          <p:cNvPr id="8" name="TextBox 7">
            <a:extLst>
              <a:ext uri="{FF2B5EF4-FFF2-40B4-BE49-F238E27FC236}">
                <a16:creationId xmlns:a16="http://schemas.microsoft.com/office/drawing/2014/main" id="{3DB30852-406B-D745-B4F6-3EEE613BA308}"/>
              </a:ext>
            </a:extLst>
          </p:cNvPr>
          <p:cNvSpPr txBox="1"/>
          <p:nvPr/>
        </p:nvSpPr>
        <p:spPr>
          <a:xfrm>
            <a:off x="3335451" y="936775"/>
            <a:ext cx="3139834" cy="369332"/>
          </a:xfrm>
          <a:prstGeom prst="rect">
            <a:avLst/>
          </a:prstGeom>
          <a:noFill/>
        </p:spPr>
        <p:txBody>
          <a:bodyPr wrap="square">
            <a:spAutoFit/>
          </a:bodyPr>
          <a:lstStyle/>
          <a:p>
            <a:r>
              <a:rPr lang="en-US" sz="1800" i="1"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Solar Fraction</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 </a:t>
            </a:r>
            <a:r>
              <a:rPr lang="en-US"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Q</a:t>
            </a:r>
            <a:r>
              <a:rPr lang="en-US" sz="1800" i="1" baseline="-250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PVT </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r>
              <a:rPr lang="en-US" sz="1800" i="1"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Q</a:t>
            </a:r>
            <a:r>
              <a:rPr lang="en-US" sz="1800" i="1" baseline="-25000" dirty="0" err="1">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thermal</a:t>
            </a:r>
            <a:r>
              <a:rPr lang="el-GR" sz="1800" dirty="0">
                <a:effectLst/>
                <a:highlight>
                  <a:srgbClr val="FFFF66"/>
                </a:highlight>
                <a:latin typeface="Calibri" panose="020F0502020204030204" pitchFamily="34" charset="0"/>
                <a:ea typeface="Calibri" panose="020F0502020204030204" pitchFamily="34" charset="0"/>
                <a:cs typeface="Times New Roman" panose="02020603050405020304" pitchFamily="18" charset="0"/>
              </a:rPr>
              <a:t>) </a:t>
            </a:r>
            <a:endParaRPr lang="el-GR" dirty="0">
              <a:highlight>
                <a:srgbClr val="FFFF66"/>
              </a:highlight>
            </a:endParaRPr>
          </a:p>
        </p:txBody>
      </p:sp>
      <p:pic>
        <p:nvPicPr>
          <p:cNvPr id="10" name="Εικόνα 9">
            <a:extLst>
              <a:ext uri="{FF2B5EF4-FFF2-40B4-BE49-F238E27FC236}">
                <a16:creationId xmlns:a16="http://schemas.microsoft.com/office/drawing/2014/main" id="{5BFCADDD-A88D-45CF-181D-7151EE2529F3}"/>
              </a:ext>
            </a:extLst>
          </p:cNvPr>
          <p:cNvPicPr>
            <a:picLocks noChangeAspect="1"/>
          </p:cNvPicPr>
          <p:nvPr/>
        </p:nvPicPr>
        <p:blipFill>
          <a:blip r:embed="rId3"/>
          <a:stretch>
            <a:fillRect/>
          </a:stretch>
        </p:blipFill>
        <p:spPr>
          <a:xfrm>
            <a:off x="6561696" y="911802"/>
            <a:ext cx="5630304" cy="4122434"/>
          </a:xfrm>
          <a:prstGeom prst="rect">
            <a:avLst/>
          </a:prstGeom>
        </p:spPr>
      </p:pic>
      <p:sp>
        <p:nvSpPr>
          <p:cNvPr id="11" name="TextBox 10">
            <a:extLst>
              <a:ext uri="{FF2B5EF4-FFF2-40B4-BE49-F238E27FC236}">
                <a16:creationId xmlns:a16="http://schemas.microsoft.com/office/drawing/2014/main" id="{11E6B7F8-339B-EE44-3A58-D881BF8FB3EF}"/>
              </a:ext>
            </a:extLst>
          </p:cNvPr>
          <p:cNvSpPr txBox="1"/>
          <p:nvPr/>
        </p:nvSpPr>
        <p:spPr>
          <a:xfrm>
            <a:off x="6012212" y="5582092"/>
            <a:ext cx="6297930" cy="1077218"/>
          </a:xfrm>
          <a:prstGeom prst="rect">
            <a:avLst/>
          </a:prstGeom>
          <a:noFill/>
        </p:spPr>
        <p:txBody>
          <a:bodyPr wrap="square" rtlCol="0">
            <a:spAutoFit/>
          </a:bodyPr>
          <a:lstStyle/>
          <a:p>
            <a:pPr marL="285750" indent="-285750">
              <a:buFont typeface="Arial" panose="020B0604020202020204" pitchFamily="34" charset="0"/>
              <a:buChar char="•"/>
            </a:pPr>
            <a:r>
              <a:rPr lang="el-GR" sz="1600" dirty="0"/>
              <a:t>Ανώτερη διαφορική </a:t>
            </a:r>
            <a:r>
              <a:rPr lang="el-GR" sz="1600" dirty="0" err="1"/>
              <a:t>θερμοκραασία</a:t>
            </a:r>
            <a:r>
              <a:rPr lang="el-GR" sz="1600" dirty="0"/>
              <a:t> έναρξης 6 </a:t>
            </a:r>
            <a:r>
              <a:rPr lang="el-GR" sz="1600" baseline="30000" dirty="0">
                <a:effectLst/>
                <a:ea typeface="Calibri" panose="020F0502020204030204" pitchFamily="34" charset="0"/>
                <a:cs typeface="Times New Roman" panose="02020603050405020304" pitchFamily="18" charset="0"/>
              </a:rPr>
              <a:t>ο</a:t>
            </a:r>
            <a:r>
              <a:rPr lang="en-US" sz="1600" dirty="0">
                <a:effectLst/>
                <a:ea typeface="Calibri" panose="020F0502020204030204" pitchFamily="34" charset="0"/>
                <a:cs typeface="Times New Roman" panose="02020603050405020304" pitchFamily="18" charset="0"/>
              </a:rPr>
              <a:t>C</a:t>
            </a:r>
            <a:r>
              <a:rPr lang="el-GR" sz="1600" dirty="0"/>
              <a:t> και κατώτερη (υστέρηση) 2 </a:t>
            </a:r>
            <a:r>
              <a:rPr lang="el-GR" sz="1600" baseline="30000" dirty="0">
                <a:effectLst/>
                <a:ea typeface="Calibri" panose="020F0502020204030204" pitchFamily="34" charset="0"/>
                <a:cs typeface="Times New Roman" panose="02020603050405020304" pitchFamily="18" charset="0"/>
              </a:rPr>
              <a:t>ο</a:t>
            </a:r>
            <a:r>
              <a:rPr lang="en-US" sz="1600" dirty="0">
                <a:effectLst/>
                <a:ea typeface="Calibri" panose="020F0502020204030204" pitchFamily="34" charset="0"/>
                <a:cs typeface="Times New Roman" panose="02020603050405020304" pitchFamily="18" charset="0"/>
              </a:rPr>
              <a:t>C</a:t>
            </a:r>
            <a:r>
              <a:rPr lang="el-GR" sz="1600" dirty="0"/>
              <a:t> στον κόμβο </a:t>
            </a:r>
            <a:r>
              <a:rPr lang="el-GR" sz="1600" dirty="0">
                <a:effectLst/>
                <a:ea typeface="Calibri" panose="020F0502020204030204" pitchFamily="34" charset="0"/>
                <a:cs typeface="Times New Roman" panose="02020603050405020304" pitchFamily="18" charset="0"/>
              </a:rPr>
              <a:t>7 </a:t>
            </a:r>
            <a:r>
              <a:rPr lang="el-GR" sz="1600" dirty="0"/>
              <a:t> </a:t>
            </a:r>
            <a:r>
              <a:rPr lang="el-GR" sz="1600" dirty="0">
                <a:effectLst/>
                <a:ea typeface="Calibri" panose="020F0502020204030204" pitchFamily="34" charset="0"/>
                <a:cs typeface="Times New Roman" panose="02020603050405020304" pitchFamily="18" charset="0"/>
                <a:sym typeface="Wingdings" panose="05000000000000000000" pitchFamily="2" charset="2"/>
              </a:rPr>
              <a:t> </a:t>
            </a:r>
            <a:r>
              <a:rPr lang="el-GR" sz="1600" dirty="0">
                <a:effectLst/>
                <a:ea typeface="Calibri" panose="020F0502020204030204" pitchFamily="34" charset="0"/>
                <a:cs typeface="Times New Roman" panose="02020603050405020304" pitchFamily="18" charset="0"/>
              </a:rPr>
              <a:t>αύξηση </a:t>
            </a:r>
            <a:r>
              <a:rPr lang="el-GR" sz="1600" b="1" dirty="0">
                <a:effectLst/>
                <a:ea typeface="Calibri" panose="020F0502020204030204" pitchFamily="34" charset="0"/>
                <a:cs typeface="Times New Roman" panose="02020603050405020304" pitchFamily="18" charset="0"/>
              </a:rPr>
              <a:t>11.6 %</a:t>
            </a:r>
            <a:r>
              <a:rPr lang="el-GR" sz="1600" dirty="0">
                <a:effectLst/>
                <a:ea typeface="Calibri" panose="020F0502020204030204" pitchFamily="34" charset="0"/>
                <a:cs typeface="Times New Roman" panose="02020603050405020304" pitchFamily="18" charset="0"/>
              </a:rPr>
              <a:t> του </a:t>
            </a:r>
            <a:r>
              <a:rPr lang="el-GR" sz="1600" b="1" dirty="0">
                <a:effectLst/>
                <a:ea typeface="Calibri" panose="020F0502020204030204" pitchFamily="34" charset="0"/>
                <a:cs typeface="Times New Roman" panose="02020603050405020304" pitchFamily="18" charset="0"/>
              </a:rPr>
              <a:t>συνδυαστικού ηλιακού κλάσματος </a:t>
            </a:r>
            <a:r>
              <a:rPr lang="el-GR" sz="1600" dirty="0">
                <a:effectLst/>
                <a:ea typeface="Calibri" panose="020F0502020204030204" pitchFamily="34" charset="0"/>
                <a:cs typeface="Times New Roman" panose="02020603050405020304" pitchFamily="18" charset="0"/>
              </a:rPr>
              <a:t>και </a:t>
            </a:r>
            <a:r>
              <a:rPr lang="el-GR" sz="1600" b="1" dirty="0">
                <a:effectLst/>
                <a:ea typeface="Calibri" panose="020F0502020204030204" pitchFamily="34" charset="0"/>
                <a:cs typeface="Times New Roman" panose="02020603050405020304" pitchFamily="18" charset="0"/>
              </a:rPr>
              <a:t>26.3 %</a:t>
            </a:r>
            <a:r>
              <a:rPr lang="el-GR" sz="1600" dirty="0">
                <a:effectLst/>
                <a:ea typeface="Calibri" panose="020F0502020204030204" pitchFamily="34" charset="0"/>
                <a:cs typeface="Times New Roman" panose="02020603050405020304" pitchFamily="18" charset="0"/>
              </a:rPr>
              <a:t> μείωση στην </a:t>
            </a:r>
            <a:r>
              <a:rPr lang="el-GR" sz="1600" b="1" dirty="0">
                <a:effectLst/>
                <a:ea typeface="Calibri" panose="020F0502020204030204" pitchFamily="34" charset="0"/>
                <a:cs typeface="Times New Roman" panose="02020603050405020304" pitchFamily="18" charset="0"/>
              </a:rPr>
              <a:t>καθαρή ηλεκτρική κατανάλωση</a:t>
            </a:r>
            <a:endParaRPr lang="el-GR" sz="1600" b="1" dirty="0"/>
          </a:p>
        </p:txBody>
      </p:sp>
      <p:sp>
        <p:nvSpPr>
          <p:cNvPr id="13" name="TextBox 12">
            <a:extLst>
              <a:ext uri="{FF2B5EF4-FFF2-40B4-BE49-F238E27FC236}">
                <a16:creationId xmlns:a16="http://schemas.microsoft.com/office/drawing/2014/main" id="{F8E0D6A9-7C33-DF11-B1EC-D07D81388D71}"/>
              </a:ext>
            </a:extLst>
          </p:cNvPr>
          <p:cNvSpPr txBox="1"/>
          <p:nvPr/>
        </p:nvSpPr>
        <p:spPr>
          <a:xfrm>
            <a:off x="0" y="5732082"/>
            <a:ext cx="6297930" cy="615553"/>
          </a:xfrm>
          <a:prstGeom prst="rect">
            <a:avLst/>
          </a:prstGeom>
          <a:noFill/>
        </p:spPr>
        <p:txBody>
          <a:bodyPr wrap="square">
            <a:spAutoFit/>
          </a:bodyPr>
          <a:lstStyle/>
          <a:p>
            <a:pPr marL="285750" indent="-285750">
              <a:buFont typeface="Arial" panose="020B0604020202020204" pitchFamily="34" charset="0"/>
              <a:buChar char="•"/>
            </a:pPr>
            <a:r>
              <a:rPr lang="el-GR" sz="1600" dirty="0">
                <a:ea typeface="Calibri" panose="020F0502020204030204" pitchFamily="34" charset="0"/>
                <a:cs typeface="Times New Roman" panose="02020603050405020304" pitchFamily="18" charset="0"/>
              </a:rPr>
              <a:t>Μετάβαση </a:t>
            </a:r>
            <a:r>
              <a:rPr lang="el-GR" sz="1600" dirty="0">
                <a:effectLst/>
                <a:ea typeface="Calibri" panose="020F0502020204030204" pitchFamily="34" charset="0"/>
                <a:cs typeface="Times New Roman" panose="02020603050405020304" pitchFamily="18" charset="0"/>
              </a:rPr>
              <a:t>από τα </a:t>
            </a:r>
            <a:r>
              <a:rPr lang="el-GR" sz="16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8.36 </a:t>
            </a:r>
            <a:r>
              <a:rPr lang="el-GR" sz="1600" dirty="0">
                <a:ea typeface="Calibri" panose="020F0502020204030204" pitchFamily="34" charset="0"/>
                <a:cs typeface="Times New Roman" panose="02020603050405020304" pitchFamily="18" charset="0"/>
              </a:rPr>
              <a:t>στα</a:t>
            </a:r>
            <a:r>
              <a:rPr lang="el-GR" sz="16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29.36 </a:t>
            </a:r>
            <a:r>
              <a:rPr lang="en-US" sz="16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m</a:t>
            </a:r>
            <a:r>
              <a:rPr lang="el-GR" sz="1600" baseline="300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2  </a:t>
            </a:r>
            <a:r>
              <a:rPr lang="el-GR" dirty="0">
                <a:sym typeface="Wingdings" panose="05000000000000000000" pitchFamily="2" charset="2"/>
              </a:rPr>
              <a:t></a:t>
            </a:r>
            <a:r>
              <a:rPr lang="el-GR" sz="1600" dirty="0">
                <a:effectLst/>
                <a:ea typeface="Calibri" panose="020F0502020204030204" pitchFamily="34" charset="0"/>
                <a:cs typeface="Times New Roman" panose="02020603050405020304" pitchFamily="18" charset="0"/>
              </a:rPr>
              <a:t> </a:t>
            </a:r>
            <a:r>
              <a:rPr lang="el-GR" sz="1600" b="1" dirty="0">
                <a:effectLst/>
                <a:ea typeface="Calibri" panose="020F0502020204030204" pitchFamily="34" charset="0"/>
                <a:cs typeface="Times New Roman" panose="02020603050405020304" pitchFamily="18" charset="0"/>
              </a:rPr>
              <a:t>28.9 % </a:t>
            </a:r>
            <a:r>
              <a:rPr lang="el-GR" sz="1600" dirty="0">
                <a:effectLst/>
                <a:ea typeface="Calibri" panose="020F0502020204030204" pitchFamily="34" charset="0"/>
                <a:cs typeface="Times New Roman" panose="02020603050405020304" pitchFamily="18" charset="0"/>
              </a:rPr>
              <a:t>αύξηση της </a:t>
            </a:r>
            <a:r>
              <a:rPr lang="el-GR" sz="1600" b="1" dirty="0">
                <a:effectLst/>
                <a:ea typeface="Calibri" panose="020F0502020204030204" pitchFamily="34" charset="0"/>
                <a:cs typeface="Times New Roman" panose="02020603050405020304" pitchFamily="18" charset="0"/>
              </a:rPr>
              <a:t>ηλιακής θερμικής κάλυψης</a:t>
            </a:r>
            <a:r>
              <a:rPr lang="el-GR" sz="1600"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el-GR" sz="1600" dirty="0">
                <a:ea typeface="Calibri" panose="020F0502020204030204" pitchFamily="34" charset="0"/>
                <a:cs typeface="Times New Roman" panose="02020603050405020304" pitchFamily="18" charset="0"/>
                <a:sym typeface="Wingdings" panose="05000000000000000000" pitchFamily="2" charset="2"/>
              </a:rPr>
              <a:t> </a:t>
            </a:r>
            <a:r>
              <a:rPr lang="el-GR" sz="1600" b="1" dirty="0">
                <a:effectLst/>
                <a:ea typeface="Calibri" panose="020F0502020204030204" pitchFamily="34" charset="0"/>
                <a:cs typeface="Times New Roman" panose="02020603050405020304" pitchFamily="18" charset="0"/>
              </a:rPr>
              <a:t>149.6 % </a:t>
            </a:r>
            <a:r>
              <a:rPr lang="el-GR" sz="1600" dirty="0">
                <a:effectLst/>
                <a:ea typeface="Calibri" panose="020F0502020204030204" pitchFamily="34" charset="0"/>
                <a:cs typeface="Times New Roman" panose="02020603050405020304" pitchFamily="18" charset="0"/>
              </a:rPr>
              <a:t>ελάττωση του </a:t>
            </a:r>
            <a:r>
              <a:rPr lang="el-GR" sz="1600" b="1" dirty="0">
                <a:effectLst/>
                <a:ea typeface="Calibri" panose="020F0502020204030204" pitchFamily="34" charset="0"/>
                <a:cs typeface="Times New Roman" panose="02020603050405020304" pitchFamily="18" charset="0"/>
              </a:rPr>
              <a:t>θερμικού </a:t>
            </a:r>
            <a:r>
              <a:rPr lang="el-GR" sz="1600" b="1" dirty="0" err="1">
                <a:effectLst/>
                <a:ea typeface="Calibri" panose="020F0502020204030204" pitchFamily="34" charset="0"/>
                <a:cs typeface="Times New Roman" panose="02020603050405020304" pitchFamily="18" charset="0"/>
              </a:rPr>
              <a:t>β.α</a:t>
            </a:r>
            <a:endParaRPr lang="el-GR" sz="1600" b="1" dirty="0"/>
          </a:p>
        </p:txBody>
      </p:sp>
      <p:sp>
        <p:nvSpPr>
          <p:cNvPr id="6" name="TextBox 5">
            <a:extLst>
              <a:ext uri="{FF2B5EF4-FFF2-40B4-BE49-F238E27FC236}">
                <a16:creationId xmlns:a16="http://schemas.microsoft.com/office/drawing/2014/main" id="{9B7CB2B6-1D37-2E4B-31E4-71CCCCFE87FB}"/>
              </a:ext>
            </a:extLst>
          </p:cNvPr>
          <p:cNvSpPr txBox="1"/>
          <p:nvPr/>
        </p:nvSpPr>
        <p:spPr>
          <a:xfrm>
            <a:off x="705547" y="625483"/>
            <a:ext cx="6097904" cy="369332"/>
          </a:xfrm>
          <a:prstGeom prst="rect">
            <a:avLst/>
          </a:prstGeom>
          <a:noFill/>
        </p:spPr>
        <p:txBody>
          <a:bodyPr wrap="square">
            <a:spAutoFit/>
          </a:bodyPr>
          <a:lstStyle/>
          <a:p>
            <a:r>
              <a:rPr lang="el-GR" sz="1800" dirty="0">
                <a:effectLst/>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[kJ/</a:t>
            </a:r>
            <a:r>
              <a:rPr lang="en-US" dirty="0" err="1">
                <a:latin typeface="Calibri" panose="020F0502020204030204" pitchFamily="34" charset="0"/>
                <a:ea typeface="Calibri" panose="020F0502020204030204" pitchFamily="34" charset="0"/>
                <a:cs typeface="Times New Roman" panose="02020603050405020304" pitchFamily="18" charset="0"/>
              </a:rPr>
              <a:t>h∙</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en-US" dirty="0"/>
              <a:t>] </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 </a:t>
            </a:r>
            <a:endParaRPr lang="el-GR" dirty="0"/>
          </a:p>
        </p:txBody>
      </p:sp>
      <p:sp>
        <p:nvSpPr>
          <p:cNvPr id="7" name="TextBox 6">
            <a:extLst>
              <a:ext uri="{FF2B5EF4-FFF2-40B4-BE49-F238E27FC236}">
                <a16:creationId xmlns:a16="http://schemas.microsoft.com/office/drawing/2014/main" id="{27AA7434-B4D3-C95A-A43B-429A1BBA0933}"/>
              </a:ext>
            </a:extLst>
          </p:cNvPr>
          <p:cNvSpPr txBox="1"/>
          <p:nvPr/>
        </p:nvSpPr>
        <p:spPr>
          <a:xfrm>
            <a:off x="31417" y="5064750"/>
            <a:ext cx="5757918"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30</a:t>
            </a:r>
            <a:r>
              <a:rPr lang="el-GR" sz="1400" dirty="0"/>
              <a:t>: Ετήσιοι δείκτες απόδοσης για διαφορετικές επιφάνειες συλλεκτών</a:t>
            </a:r>
          </a:p>
        </p:txBody>
      </p:sp>
      <p:sp>
        <p:nvSpPr>
          <p:cNvPr id="9" name="TextBox 8">
            <a:extLst>
              <a:ext uri="{FF2B5EF4-FFF2-40B4-BE49-F238E27FC236}">
                <a16:creationId xmlns:a16="http://schemas.microsoft.com/office/drawing/2014/main" id="{390C9008-44AD-FD35-ABBA-74E82F85D3B5}"/>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n-US" sz="2000" b="1" dirty="0">
                <a:effectLst>
                  <a:outerShdw blurRad="38100" dist="38100" dir="2700000" algn="tl">
                    <a:srgbClr val="000000">
                      <a:alpha val="43137"/>
                    </a:srgbClr>
                  </a:outerShdw>
                </a:effectLst>
              </a:rPr>
              <a:t>2</a:t>
            </a:r>
            <a:r>
              <a:rPr lang="el-GR" sz="2000" b="1" dirty="0">
                <a:effectLst>
                  <a:outerShdw blurRad="38100" dist="38100" dir="2700000" algn="tl">
                    <a:srgbClr val="000000">
                      <a:alpha val="43137"/>
                    </a:srgbClr>
                  </a:outerShdw>
                </a:effectLst>
              </a:rPr>
              <a:t>4</a:t>
            </a:r>
          </a:p>
        </p:txBody>
      </p:sp>
      <p:sp>
        <p:nvSpPr>
          <p:cNvPr id="14" name="TextBox 13">
            <a:extLst>
              <a:ext uri="{FF2B5EF4-FFF2-40B4-BE49-F238E27FC236}">
                <a16:creationId xmlns:a16="http://schemas.microsoft.com/office/drawing/2014/main" id="{703D04E6-D39F-16B3-4492-C1DF7705258A}"/>
              </a:ext>
            </a:extLst>
          </p:cNvPr>
          <p:cNvSpPr txBox="1"/>
          <p:nvPr/>
        </p:nvSpPr>
        <p:spPr>
          <a:xfrm>
            <a:off x="3643234" y="612923"/>
            <a:ext cx="6120764" cy="369332"/>
          </a:xfrm>
          <a:prstGeom prst="rect">
            <a:avLst/>
          </a:prstGeom>
          <a:noFill/>
        </p:spPr>
        <p:txBody>
          <a:bodyPr wrap="square">
            <a:spAutoFit/>
          </a:bodyPr>
          <a:lstStyle/>
          <a:p>
            <a:r>
              <a:rPr lang="el-GR"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kJ/h]</a:t>
            </a:r>
            <a:endParaRPr lang="el-GR" dirty="0"/>
          </a:p>
        </p:txBody>
      </p:sp>
      <p:sp>
        <p:nvSpPr>
          <p:cNvPr id="15" name="TextBox 14">
            <a:extLst>
              <a:ext uri="{FF2B5EF4-FFF2-40B4-BE49-F238E27FC236}">
                <a16:creationId xmlns:a16="http://schemas.microsoft.com/office/drawing/2014/main" id="{544AB0B5-C845-55E4-45CF-536B6A921691}"/>
              </a:ext>
            </a:extLst>
          </p:cNvPr>
          <p:cNvSpPr txBox="1"/>
          <p:nvPr/>
        </p:nvSpPr>
        <p:spPr>
          <a:xfrm>
            <a:off x="5862653" y="5046554"/>
            <a:ext cx="629793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latin typeface="Calibri" panose="020F0502020204030204" pitchFamily="34" charset="0"/>
                <a:ea typeface="Calibri" panose="020F0502020204030204" pitchFamily="34" charset="0"/>
                <a:cs typeface="Times New Roman" panose="02020603050405020304" pitchFamily="18" charset="0"/>
              </a:rPr>
              <a:t>Σχήμα 31</a:t>
            </a:r>
            <a:r>
              <a:rPr lang="el-GR" sz="1400" dirty="0">
                <a:latin typeface="Calibri" panose="020F0502020204030204" pitchFamily="34" charset="0"/>
                <a:ea typeface="Calibri" panose="020F0502020204030204" pitchFamily="34" charset="0"/>
                <a:cs typeface="Times New Roman" panose="02020603050405020304" pitchFamily="18" charset="0"/>
              </a:rPr>
              <a:t>: Ε</a:t>
            </a:r>
            <a:r>
              <a:rPr lang="el-GR" sz="1400" dirty="0">
                <a:effectLst/>
                <a:latin typeface="Calibri" panose="020F0502020204030204" pitchFamily="34" charset="0"/>
                <a:ea typeface="Calibri" panose="020F0502020204030204" pitchFamily="34" charset="0"/>
                <a:cs typeface="Times New Roman" panose="02020603050405020304" pitchFamily="18" charset="0"/>
              </a:rPr>
              <a:t>ύρεση βέλτιστου συνδυασμού ανώτερης και κατώτερης διαφορικής θερμοκρασίας (</a:t>
            </a:r>
            <a:r>
              <a:rPr lang="en-US" sz="1400" i="1" dirty="0" err="1">
                <a:effectLst/>
                <a:latin typeface="Calibri" panose="020F0502020204030204" pitchFamily="34" charset="0"/>
                <a:ea typeface="Calibri" panose="020F0502020204030204" pitchFamily="34" charset="0"/>
                <a:cs typeface="Times New Roman" panose="02020603050405020304" pitchFamily="18" charset="0"/>
              </a:rPr>
              <a:t>i</a:t>
            </a:r>
            <a:r>
              <a:rPr lang="en-US" sz="1400" i="1" dirty="0">
                <a:effectLst/>
                <a:latin typeface="Calibri" panose="020F0502020204030204" pitchFamily="34" charset="0"/>
                <a:ea typeface="Calibri" panose="020F0502020204030204" pitchFamily="34" charset="0"/>
                <a:cs typeface="Times New Roman" panose="02020603050405020304" pitchFamily="18" charset="0"/>
              </a:rPr>
              <a:t> </a:t>
            </a:r>
            <a:r>
              <a:rPr lang="el-GR" sz="1400" dirty="0">
                <a:effectLst/>
                <a:latin typeface="Calibri" panose="020F0502020204030204" pitchFamily="34" charset="0"/>
                <a:ea typeface="Calibri" panose="020F0502020204030204" pitchFamily="34" charset="0"/>
                <a:cs typeface="Times New Roman" panose="02020603050405020304" pitchFamily="18" charset="0"/>
              </a:rPr>
              <a:t>&amp;</a:t>
            </a:r>
            <a:r>
              <a:rPr lang="el-GR" sz="1400" i="1" dirty="0">
                <a:effectLst/>
                <a:latin typeface="Calibri" panose="020F0502020204030204" pitchFamily="34" charset="0"/>
                <a:ea typeface="Calibri" panose="020F0502020204030204" pitchFamily="34" charset="0"/>
                <a:cs typeface="Times New Roman" panose="02020603050405020304" pitchFamily="18" charset="0"/>
              </a:rPr>
              <a:t> </a:t>
            </a:r>
            <a:r>
              <a:rPr lang="en-US" sz="1400" i="1" dirty="0">
                <a:effectLst/>
                <a:latin typeface="Calibri" panose="020F0502020204030204" pitchFamily="34" charset="0"/>
                <a:ea typeface="Calibri" panose="020F0502020204030204" pitchFamily="34" charset="0"/>
                <a:cs typeface="Times New Roman" panose="02020603050405020304" pitchFamily="18" charset="0"/>
              </a:rPr>
              <a:t>j</a:t>
            </a:r>
            <a:r>
              <a:rPr lang="el-GR" sz="1400" dirty="0">
                <a:effectLst/>
                <a:latin typeface="Calibri" panose="020F0502020204030204" pitchFamily="34" charset="0"/>
                <a:ea typeface="Calibri" panose="020F0502020204030204" pitchFamily="34" charset="0"/>
                <a:cs typeface="Times New Roman" panose="02020603050405020304" pitchFamily="18" charset="0"/>
              </a:rPr>
              <a:t>)</a:t>
            </a:r>
            <a:r>
              <a:rPr lang="el-GR" sz="1400" i="1" dirty="0">
                <a:effectLst/>
                <a:latin typeface="Calibri" panose="020F0502020204030204" pitchFamily="34" charset="0"/>
                <a:ea typeface="Calibri" panose="020F0502020204030204" pitchFamily="34" charset="0"/>
                <a:cs typeface="Times New Roman" panose="02020603050405020304" pitchFamily="18" charset="0"/>
              </a:rPr>
              <a:t> </a:t>
            </a:r>
            <a:r>
              <a:rPr lang="el-GR" sz="1400" dirty="0">
                <a:effectLst/>
                <a:latin typeface="Calibri" panose="020F0502020204030204" pitchFamily="34" charset="0"/>
                <a:ea typeface="Calibri" panose="020F0502020204030204" pitchFamily="34" charset="0"/>
                <a:cs typeface="Times New Roman" panose="02020603050405020304" pitchFamily="18" charset="0"/>
              </a:rPr>
              <a:t>του ελεγκτή των συλλεκτών και της θέσης του αισθητηρίου του</a:t>
            </a:r>
            <a:endParaRPr lang="el-GR" sz="1400" dirty="0"/>
          </a:p>
        </p:txBody>
      </p:sp>
      <p:sp>
        <p:nvSpPr>
          <p:cNvPr id="16" name="TextBox 15">
            <a:extLst>
              <a:ext uri="{FF2B5EF4-FFF2-40B4-BE49-F238E27FC236}">
                <a16:creationId xmlns:a16="http://schemas.microsoft.com/office/drawing/2014/main" id="{76994128-4BAC-5F38-849C-D5B3B0DBAAD4}"/>
              </a:ext>
            </a:extLst>
          </p:cNvPr>
          <p:cNvSpPr txBox="1"/>
          <p:nvPr/>
        </p:nvSpPr>
        <p:spPr>
          <a:xfrm>
            <a:off x="8968223" y="1040227"/>
            <a:ext cx="3137366" cy="830997"/>
          </a:xfrm>
          <a:prstGeom prst="rect">
            <a:avLst/>
          </a:prstGeom>
          <a:noFill/>
          <a:ln>
            <a:solidFill>
              <a:schemeClr val="tx1"/>
            </a:solidFill>
          </a:ln>
        </p:spPr>
        <p:txBody>
          <a:bodyPr wrap="square" rtlCol="0">
            <a:spAutoFit/>
          </a:bodyPr>
          <a:lstStyle/>
          <a:p>
            <a:r>
              <a:rPr lang="el-GR" sz="1600" dirty="0"/>
              <a:t>Καθαρή ηλεκτρική κατανάλωση: </a:t>
            </a:r>
          </a:p>
          <a:p>
            <a:pPr marL="285750" indent="-285750">
              <a:buFont typeface="Arial" panose="020B0604020202020204" pitchFamily="34" charset="0"/>
              <a:buChar char="•"/>
            </a:pPr>
            <a:r>
              <a:rPr lang="el-GR" sz="1600" dirty="0"/>
              <a:t>&gt; 0 αν αγοράστηκε από δίκτυο </a:t>
            </a:r>
          </a:p>
          <a:p>
            <a:pPr marL="285750" indent="-285750">
              <a:buFont typeface="Arial" panose="020B0604020202020204" pitchFamily="34" charset="0"/>
              <a:buChar char="•"/>
            </a:pPr>
            <a:r>
              <a:rPr lang="el-GR" sz="1600" dirty="0"/>
              <a:t>&lt; 0 αν πωλήθηκε </a:t>
            </a:r>
          </a:p>
        </p:txBody>
      </p:sp>
      <p:sp>
        <p:nvSpPr>
          <p:cNvPr id="18" name="Βέλος: Επάνω 17">
            <a:extLst>
              <a:ext uri="{FF2B5EF4-FFF2-40B4-BE49-F238E27FC236}">
                <a16:creationId xmlns:a16="http://schemas.microsoft.com/office/drawing/2014/main" id="{B35A7F20-21DB-D5F8-A58D-B422859BCFB9}"/>
              </a:ext>
            </a:extLst>
          </p:cNvPr>
          <p:cNvSpPr/>
          <p:nvPr/>
        </p:nvSpPr>
        <p:spPr>
          <a:xfrm rot="1884917">
            <a:off x="7635240" y="1824324"/>
            <a:ext cx="262890" cy="450246"/>
          </a:xfrm>
          <a:prstGeom prst="upArrow">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9" name="Βέλος: Επάνω 18">
            <a:extLst>
              <a:ext uri="{FF2B5EF4-FFF2-40B4-BE49-F238E27FC236}">
                <a16:creationId xmlns:a16="http://schemas.microsoft.com/office/drawing/2014/main" id="{C021197F-52C5-1092-2D85-14D351D4F3AC}"/>
              </a:ext>
            </a:extLst>
          </p:cNvPr>
          <p:cNvSpPr/>
          <p:nvPr/>
        </p:nvSpPr>
        <p:spPr>
          <a:xfrm rot="3513291">
            <a:off x="11146780" y="3923245"/>
            <a:ext cx="262890" cy="450246"/>
          </a:xfrm>
          <a:prstGeom prst="upArrow">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29" name="Ευθύγραμμο βέλος σύνδεσης 28">
            <a:extLst>
              <a:ext uri="{FF2B5EF4-FFF2-40B4-BE49-F238E27FC236}">
                <a16:creationId xmlns:a16="http://schemas.microsoft.com/office/drawing/2014/main" id="{A24584E4-83DA-FB75-6B10-4BE3781FC2F3}"/>
              </a:ext>
            </a:extLst>
          </p:cNvPr>
          <p:cNvCxnSpPr>
            <a:cxnSpLocks/>
          </p:cNvCxnSpPr>
          <p:nvPr/>
        </p:nvCxnSpPr>
        <p:spPr>
          <a:xfrm flipV="1">
            <a:off x="2415149" y="797589"/>
            <a:ext cx="148280" cy="134797"/>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Ευθύγραμμο βέλος σύνδεσης 31">
            <a:extLst>
              <a:ext uri="{FF2B5EF4-FFF2-40B4-BE49-F238E27FC236}">
                <a16:creationId xmlns:a16="http://schemas.microsoft.com/office/drawing/2014/main" id="{2A2FB71D-B876-1E15-D0EC-8B477FE1055A}"/>
              </a:ext>
            </a:extLst>
          </p:cNvPr>
          <p:cNvCxnSpPr>
            <a:cxnSpLocks/>
          </p:cNvCxnSpPr>
          <p:nvPr/>
        </p:nvCxnSpPr>
        <p:spPr>
          <a:xfrm flipV="1">
            <a:off x="5118596" y="801478"/>
            <a:ext cx="148280" cy="134797"/>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280235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6800377-94A9-6B6A-4E9F-1285947D2D19}"/>
              </a:ext>
            </a:extLst>
          </p:cNvPr>
          <p:cNvSpPr>
            <a:spLocks noGrp="1"/>
          </p:cNvSpPr>
          <p:nvPr>
            <p:ph type="title"/>
          </p:nvPr>
        </p:nvSpPr>
        <p:spPr>
          <a:xfrm>
            <a:off x="913774" y="-411869"/>
            <a:ext cx="10364451" cy="1596177"/>
          </a:xfrm>
        </p:spPr>
        <p:txBody>
          <a:bodyPr/>
          <a:lstStyle/>
          <a:p>
            <a:r>
              <a:rPr lang="el-GR" b="1" dirty="0">
                <a:effectLst>
                  <a:outerShdw blurRad="38100" dist="38100" dir="2700000" algn="tl">
                    <a:srgbClr val="000000">
                      <a:alpha val="43137"/>
                    </a:srgbClr>
                  </a:outerShdw>
                </a:effectLst>
              </a:rPr>
              <a:t>ΓΡΑΦΗΜΑΤΑ ΠΡΟΣΟΜΟΙΩΣΗΣ</a:t>
            </a:r>
          </a:p>
        </p:txBody>
      </p:sp>
      <p:pic>
        <p:nvPicPr>
          <p:cNvPr id="5" name="Εικόνα 4">
            <a:extLst>
              <a:ext uri="{FF2B5EF4-FFF2-40B4-BE49-F238E27FC236}">
                <a16:creationId xmlns:a16="http://schemas.microsoft.com/office/drawing/2014/main" id="{B652BD0E-984F-EC89-387D-10CD3ABE8A64}"/>
              </a:ext>
            </a:extLst>
          </p:cNvPr>
          <p:cNvPicPr>
            <a:picLocks noChangeAspect="1"/>
          </p:cNvPicPr>
          <p:nvPr/>
        </p:nvPicPr>
        <p:blipFill>
          <a:blip r:embed="rId2"/>
          <a:stretch>
            <a:fillRect/>
          </a:stretch>
        </p:blipFill>
        <p:spPr>
          <a:xfrm>
            <a:off x="0" y="1594875"/>
            <a:ext cx="5993070" cy="3237479"/>
          </a:xfrm>
          <a:prstGeom prst="rect">
            <a:avLst/>
          </a:prstGeom>
        </p:spPr>
      </p:pic>
      <p:pic>
        <p:nvPicPr>
          <p:cNvPr id="6" name="Εικόνα 5">
            <a:extLst>
              <a:ext uri="{FF2B5EF4-FFF2-40B4-BE49-F238E27FC236}">
                <a16:creationId xmlns:a16="http://schemas.microsoft.com/office/drawing/2014/main" id="{BE3A9213-5D73-DD8E-D024-DFC73218BE06}"/>
              </a:ext>
            </a:extLst>
          </p:cNvPr>
          <p:cNvPicPr>
            <a:picLocks noChangeAspect="1"/>
          </p:cNvPicPr>
          <p:nvPr/>
        </p:nvPicPr>
        <p:blipFill>
          <a:blip r:embed="rId3"/>
          <a:stretch>
            <a:fillRect/>
          </a:stretch>
        </p:blipFill>
        <p:spPr>
          <a:xfrm>
            <a:off x="6198932" y="1594874"/>
            <a:ext cx="6012460" cy="3237479"/>
          </a:xfrm>
          <a:prstGeom prst="rect">
            <a:avLst/>
          </a:prstGeom>
        </p:spPr>
      </p:pic>
      <p:sp>
        <p:nvSpPr>
          <p:cNvPr id="3" name="TextBox 2">
            <a:extLst>
              <a:ext uri="{FF2B5EF4-FFF2-40B4-BE49-F238E27FC236}">
                <a16:creationId xmlns:a16="http://schemas.microsoft.com/office/drawing/2014/main" id="{1C1949DA-A3BA-3352-34E4-7F306B740BBB}"/>
              </a:ext>
            </a:extLst>
          </p:cNvPr>
          <p:cNvSpPr txBox="1"/>
          <p:nvPr/>
        </p:nvSpPr>
        <p:spPr>
          <a:xfrm>
            <a:off x="0" y="4903514"/>
            <a:ext cx="6203854"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32</a:t>
            </a:r>
            <a:r>
              <a:rPr lang="el-GR" sz="1400" dirty="0"/>
              <a:t>: Παραγωγή θερμότητας και ηλεκτρισμού [</a:t>
            </a:r>
            <a:r>
              <a:rPr lang="en-US" sz="1400" dirty="0"/>
              <a:t>kJ/</a:t>
            </a:r>
            <a:r>
              <a:rPr lang="en-US" sz="1400" dirty="0" err="1"/>
              <a:t>hr</a:t>
            </a:r>
            <a:r>
              <a:rPr lang="en-US" sz="1400" dirty="0"/>
              <a:t>] </a:t>
            </a:r>
            <a:r>
              <a:rPr lang="el-GR" sz="1400" dirty="0"/>
              <a:t>από </a:t>
            </a:r>
            <a:r>
              <a:rPr lang="en-US" sz="1400" dirty="0"/>
              <a:t>PVT </a:t>
            </a:r>
            <a:r>
              <a:rPr lang="el-GR" sz="1400" dirty="0"/>
              <a:t>για την 15</a:t>
            </a:r>
            <a:r>
              <a:rPr lang="el-GR" sz="1400" baseline="30000" dirty="0"/>
              <a:t>η</a:t>
            </a:r>
            <a:r>
              <a:rPr lang="el-GR" sz="1400" dirty="0"/>
              <a:t> και 16</a:t>
            </a:r>
            <a:r>
              <a:rPr lang="el-GR" sz="1400" baseline="30000" dirty="0"/>
              <a:t>η</a:t>
            </a:r>
            <a:r>
              <a:rPr lang="el-GR" sz="1400" dirty="0"/>
              <a:t> Ιανουαρίου</a:t>
            </a:r>
          </a:p>
        </p:txBody>
      </p:sp>
      <p:sp>
        <p:nvSpPr>
          <p:cNvPr id="8" name="TextBox 7">
            <a:extLst>
              <a:ext uri="{FF2B5EF4-FFF2-40B4-BE49-F238E27FC236}">
                <a16:creationId xmlns:a16="http://schemas.microsoft.com/office/drawing/2014/main" id="{AC596A61-091D-934C-8269-1FF75F927BBE}"/>
              </a:ext>
            </a:extLst>
          </p:cNvPr>
          <p:cNvSpPr txBox="1"/>
          <p:nvPr/>
        </p:nvSpPr>
        <p:spPr>
          <a:xfrm>
            <a:off x="6364857" y="4903514"/>
            <a:ext cx="5846535"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33</a:t>
            </a:r>
            <a:r>
              <a:rPr lang="el-GR" sz="1400" dirty="0"/>
              <a:t>: Παραγωγή θερμότητας και ηλεκτρισμού [</a:t>
            </a:r>
            <a:r>
              <a:rPr lang="en-US" sz="1400" dirty="0"/>
              <a:t>kJ/</a:t>
            </a:r>
            <a:r>
              <a:rPr lang="en-US" sz="1400" dirty="0" err="1"/>
              <a:t>hr</a:t>
            </a:r>
            <a:r>
              <a:rPr lang="en-US" sz="1400" dirty="0"/>
              <a:t>] </a:t>
            </a:r>
            <a:r>
              <a:rPr lang="el-GR" sz="1400" dirty="0"/>
              <a:t>από </a:t>
            </a:r>
            <a:r>
              <a:rPr lang="en-US" sz="1400" dirty="0"/>
              <a:t>PVT </a:t>
            </a:r>
            <a:r>
              <a:rPr lang="el-GR" sz="1400" dirty="0"/>
              <a:t>για την 20</a:t>
            </a:r>
            <a:r>
              <a:rPr lang="el-GR" sz="1400" baseline="30000" dirty="0"/>
              <a:t>η </a:t>
            </a:r>
            <a:r>
              <a:rPr lang="el-GR" sz="1400" dirty="0"/>
              <a:t>και 21</a:t>
            </a:r>
            <a:r>
              <a:rPr lang="el-GR" sz="1400" baseline="30000" dirty="0"/>
              <a:t>η</a:t>
            </a:r>
            <a:r>
              <a:rPr lang="el-GR" sz="1400" dirty="0"/>
              <a:t> Ιουλίου</a:t>
            </a:r>
          </a:p>
        </p:txBody>
      </p:sp>
      <p:sp>
        <p:nvSpPr>
          <p:cNvPr id="9" name="TextBox 8">
            <a:extLst>
              <a:ext uri="{FF2B5EF4-FFF2-40B4-BE49-F238E27FC236}">
                <a16:creationId xmlns:a16="http://schemas.microsoft.com/office/drawing/2014/main" id="{D7976DC8-8567-E768-3C26-0E8C60037EA2}"/>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25</a:t>
            </a:r>
          </a:p>
        </p:txBody>
      </p:sp>
      <p:sp>
        <p:nvSpPr>
          <p:cNvPr id="10" name="TextBox 9">
            <a:extLst>
              <a:ext uri="{FF2B5EF4-FFF2-40B4-BE49-F238E27FC236}">
                <a16:creationId xmlns:a16="http://schemas.microsoft.com/office/drawing/2014/main" id="{02A1E10D-E912-97FF-A73F-1506A951BD1A}"/>
              </a:ext>
            </a:extLst>
          </p:cNvPr>
          <p:cNvSpPr txBox="1"/>
          <p:nvPr/>
        </p:nvSpPr>
        <p:spPr>
          <a:xfrm>
            <a:off x="4644390" y="999642"/>
            <a:ext cx="6203854" cy="369332"/>
          </a:xfrm>
          <a:prstGeom prst="rect">
            <a:avLst/>
          </a:prstGeom>
          <a:noFill/>
        </p:spPr>
        <p:txBody>
          <a:bodyPr wrap="square" rtlCol="0">
            <a:spAutoFit/>
          </a:bodyPr>
          <a:lstStyle/>
          <a:p>
            <a:pPr marL="285750" indent="-285750">
              <a:buFont typeface="Wingdings" panose="05000000000000000000" pitchFamily="2" charset="2"/>
              <a:buChar char="Ø"/>
            </a:pPr>
            <a:r>
              <a:rPr lang="el-GR" dirty="0"/>
              <a:t>Χειμερινή </a:t>
            </a:r>
            <a:r>
              <a:rPr lang="en-US" dirty="0"/>
              <a:t>vs </a:t>
            </a:r>
            <a:r>
              <a:rPr lang="el-GR" dirty="0"/>
              <a:t>θερινή λειτουργία</a:t>
            </a:r>
          </a:p>
        </p:txBody>
      </p:sp>
    </p:spTree>
    <p:extLst>
      <p:ext uri="{BB962C8B-B14F-4D97-AF65-F5344CB8AC3E}">
        <p14:creationId xmlns:p14="http://schemas.microsoft.com/office/powerpoint/2010/main" val="1238210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32">
            <a:extLst>
              <a:ext uri="{FF2B5EF4-FFF2-40B4-BE49-F238E27FC236}">
                <a16:creationId xmlns:a16="http://schemas.microsoft.com/office/drawing/2014/main" id="{6EE40310-C49E-BB57-B13E-46DD98491048}"/>
              </a:ext>
            </a:extLst>
          </p:cNvPr>
          <p:cNvPicPr>
            <a:picLocks noChangeAspect="1"/>
          </p:cNvPicPr>
          <p:nvPr/>
        </p:nvPicPr>
        <p:blipFill>
          <a:blip r:embed="rId3"/>
          <a:stretch>
            <a:fillRect/>
          </a:stretch>
        </p:blipFill>
        <p:spPr>
          <a:xfrm>
            <a:off x="0" y="1714424"/>
            <a:ext cx="5933864" cy="3286524"/>
          </a:xfrm>
          <a:prstGeom prst="rect">
            <a:avLst/>
          </a:prstGeom>
          <a:ln>
            <a:solidFill>
              <a:schemeClr val="tx1"/>
            </a:solidFill>
          </a:ln>
        </p:spPr>
      </p:pic>
      <p:pic>
        <p:nvPicPr>
          <p:cNvPr id="4" name="Picture 349">
            <a:extLst>
              <a:ext uri="{FF2B5EF4-FFF2-40B4-BE49-F238E27FC236}">
                <a16:creationId xmlns:a16="http://schemas.microsoft.com/office/drawing/2014/main" id="{CB3AFB5E-80CF-12F2-B763-5BCC968FD60B}"/>
              </a:ext>
            </a:extLst>
          </p:cNvPr>
          <p:cNvPicPr>
            <a:picLocks noChangeAspect="1"/>
          </p:cNvPicPr>
          <p:nvPr/>
        </p:nvPicPr>
        <p:blipFill>
          <a:blip r:embed="rId4"/>
          <a:stretch>
            <a:fillRect/>
          </a:stretch>
        </p:blipFill>
        <p:spPr>
          <a:xfrm>
            <a:off x="6091240" y="1714424"/>
            <a:ext cx="6100760" cy="3286524"/>
          </a:xfrm>
          <a:prstGeom prst="rect">
            <a:avLst/>
          </a:prstGeom>
          <a:ln>
            <a:solidFill>
              <a:schemeClr val="tx1"/>
            </a:solidFill>
          </a:ln>
        </p:spPr>
      </p:pic>
      <p:sp>
        <p:nvSpPr>
          <p:cNvPr id="5" name="TextBox 4">
            <a:extLst>
              <a:ext uri="{FF2B5EF4-FFF2-40B4-BE49-F238E27FC236}">
                <a16:creationId xmlns:a16="http://schemas.microsoft.com/office/drawing/2014/main" id="{B28D7674-05FE-78DB-24E5-CBBF206D4984}"/>
              </a:ext>
            </a:extLst>
          </p:cNvPr>
          <p:cNvSpPr txBox="1"/>
          <p:nvPr/>
        </p:nvSpPr>
        <p:spPr>
          <a:xfrm>
            <a:off x="0" y="5012639"/>
            <a:ext cx="5933864" cy="53239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34</a:t>
            </a:r>
            <a:r>
              <a:rPr lang="el-GR" sz="1400" dirty="0"/>
              <a:t>: Θερμοκρασίες των κόμβων του δοχείου</a:t>
            </a:r>
            <a:r>
              <a:rPr lang="el-GR" sz="1400" baseline="30000" dirty="0">
                <a:effectLst/>
                <a:ea typeface="Calibri" panose="020F0502020204030204" pitchFamily="34" charset="0"/>
                <a:cs typeface="Times New Roman" panose="02020603050405020304" pitchFamily="18" charset="0"/>
              </a:rPr>
              <a:t>  ο</a:t>
            </a:r>
            <a:r>
              <a:rPr lang="en-US" sz="1400" dirty="0">
                <a:effectLst/>
                <a:ea typeface="Calibri" panose="020F0502020204030204" pitchFamily="34" charset="0"/>
                <a:cs typeface="Times New Roman" panose="02020603050405020304" pitchFamily="18" charset="0"/>
              </a:rPr>
              <a:t>C</a:t>
            </a:r>
            <a:r>
              <a:rPr lang="el-GR" sz="1400" dirty="0"/>
              <a:t> για την 15</a:t>
            </a:r>
            <a:r>
              <a:rPr lang="el-GR" sz="1400" baseline="30000" dirty="0"/>
              <a:t>η</a:t>
            </a:r>
            <a:r>
              <a:rPr lang="el-GR" sz="1400" dirty="0"/>
              <a:t> και 16</a:t>
            </a:r>
            <a:r>
              <a:rPr lang="el-GR" sz="1400" baseline="30000" dirty="0"/>
              <a:t>η</a:t>
            </a:r>
            <a:r>
              <a:rPr lang="el-GR" sz="1400" dirty="0"/>
              <a:t> Ιανουαρίου</a:t>
            </a:r>
          </a:p>
        </p:txBody>
      </p:sp>
      <p:sp>
        <p:nvSpPr>
          <p:cNvPr id="6" name="TextBox 5">
            <a:extLst>
              <a:ext uri="{FF2B5EF4-FFF2-40B4-BE49-F238E27FC236}">
                <a16:creationId xmlns:a16="http://schemas.microsoft.com/office/drawing/2014/main" id="{5E099CC4-D1F2-79A5-DD01-A96946BC22EF}"/>
              </a:ext>
            </a:extLst>
          </p:cNvPr>
          <p:cNvSpPr txBox="1"/>
          <p:nvPr/>
        </p:nvSpPr>
        <p:spPr>
          <a:xfrm>
            <a:off x="6091240" y="5024551"/>
            <a:ext cx="593386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effectLst/>
                <a:ea typeface="Calibri" panose="020F0502020204030204" pitchFamily="34" charset="0"/>
                <a:cs typeface="Times New Roman" panose="02020603050405020304" pitchFamily="18" charset="0"/>
              </a:rPr>
              <a:t>Σχήμα 35</a:t>
            </a:r>
            <a:r>
              <a:rPr lang="el-GR" sz="1400" dirty="0">
                <a:effectLst/>
                <a:ea typeface="Calibri" panose="020F0502020204030204" pitchFamily="34" charset="0"/>
                <a:cs typeface="Times New Roman" panose="02020603050405020304" pitchFamily="18" charset="0"/>
              </a:rPr>
              <a:t>: Θερμικές ροές [</a:t>
            </a:r>
            <a:r>
              <a:rPr lang="en-US" sz="1400" dirty="0">
                <a:effectLst/>
                <a:ea typeface="Calibri" panose="020F0502020204030204" pitchFamily="34" charset="0"/>
                <a:cs typeface="Times New Roman" panose="02020603050405020304" pitchFamily="18" charset="0"/>
              </a:rPr>
              <a:t>kJ</a:t>
            </a:r>
            <a:r>
              <a:rPr lang="el-GR" sz="1400" dirty="0">
                <a:effectLst/>
                <a:ea typeface="Calibri" panose="020F0502020204030204" pitchFamily="34" charset="0"/>
                <a:cs typeface="Times New Roman" panose="02020603050405020304" pitchFamily="18" charset="0"/>
              </a:rPr>
              <a:t>/</a:t>
            </a:r>
            <a:r>
              <a:rPr lang="en-US" sz="1400" dirty="0" err="1">
                <a:effectLst/>
                <a:ea typeface="Calibri" panose="020F0502020204030204" pitchFamily="34" charset="0"/>
                <a:cs typeface="Times New Roman" panose="02020603050405020304" pitchFamily="18" charset="0"/>
              </a:rPr>
              <a:t>hr</a:t>
            </a:r>
            <a:r>
              <a:rPr lang="el-GR" sz="1400" dirty="0">
                <a:effectLst/>
                <a:ea typeface="Calibri" panose="020F0502020204030204" pitchFamily="34" charset="0"/>
                <a:cs typeface="Times New Roman" panose="02020603050405020304" pitchFamily="18" charset="0"/>
              </a:rPr>
              <a:t>] προς το υγρό φορτίου (συμπυκνωτή), από το υγρό πηγής (</a:t>
            </a:r>
            <a:r>
              <a:rPr lang="el-GR" sz="1400" dirty="0" err="1">
                <a:effectLst/>
                <a:ea typeface="Calibri" panose="020F0502020204030204" pitchFamily="34" charset="0"/>
                <a:cs typeface="Times New Roman" panose="02020603050405020304" pitchFamily="18" charset="0"/>
              </a:rPr>
              <a:t>ατμοποιητή</a:t>
            </a:r>
            <a:r>
              <a:rPr lang="el-GR" sz="1400" dirty="0">
                <a:effectLst/>
                <a:ea typeface="Calibri" panose="020F0502020204030204" pitchFamily="34" charset="0"/>
                <a:cs typeface="Times New Roman" panose="02020603050405020304" pitchFamily="18" charset="0"/>
              </a:rPr>
              <a:t>) και κατανάλωση ισχύος (συμπιεστή) </a:t>
            </a:r>
            <a:r>
              <a:rPr lang="en-US" sz="1400" dirty="0">
                <a:effectLst/>
                <a:ea typeface="Calibri" panose="020F0502020204030204" pitchFamily="34" charset="0"/>
                <a:cs typeface="Times New Roman" panose="02020603050405020304" pitchFamily="18" charset="0"/>
              </a:rPr>
              <a:t>A</a:t>
            </a:r>
            <a:r>
              <a:rPr lang="el-GR" sz="1400" dirty="0">
                <a:effectLst/>
                <a:ea typeface="Calibri" panose="020F0502020204030204" pitchFamily="34" charset="0"/>
                <a:cs typeface="Times New Roman" panose="02020603050405020304" pitchFamily="18" charset="0"/>
              </a:rPr>
              <a:t>.Θ ανά ώρα την 15</a:t>
            </a:r>
            <a:r>
              <a:rPr lang="el-GR" sz="1400" baseline="30000" dirty="0">
                <a:effectLst/>
                <a:ea typeface="Calibri" panose="020F0502020204030204" pitchFamily="34" charset="0"/>
                <a:cs typeface="Times New Roman" panose="02020603050405020304" pitchFamily="18" charset="0"/>
              </a:rPr>
              <a:t>η</a:t>
            </a:r>
            <a:r>
              <a:rPr lang="el-GR" sz="1400" dirty="0">
                <a:effectLst/>
                <a:ea typeface="Calibri" panose="020F0502020204030204" pitchFamily="34" charset="0"/>
                <a:cs typeface="Times New Roman" panose="02020603050405020304" pitchFamily="18" charset="0"/>
              </a:rPr>
              <a:t> και 16</a:t>
            </a:r>
            <a:r>
              <a:rPr lang="el-GR" sz="1400" baseline="30000" dirty="0">
                <a:effectLst/>
                <a:ea typeface="Calibri" panose="020F0502020204030204" pitchFamily="34" charset="0"/>
                <a:cs typeface="Times New Roman" panose="02020603050405020304" pitchFamily="18" charset="0"/>
              </a:rPr>
              <a:t>η</a:t>
            </a:r>
            <a:r>
              <a:rPr lang="el-GR" sz="1400" dirty="0">
                <a:effectLst/>
                <a:ea typeface="Calibri" panose="020F0502020204030204" pitchFamily="34" charset="0"/>
                <a:cs typeface="Times New Roman" panose="02020603050405020304" pitchFamily="18" charset="0"/>
              </a:rPr>
              <a:t> Ιανουαρίου</a:t>
            </a:r>
            <a:endParaRPr lang="el-GR" sz="1400" dirty="0"/>
          </a:p>
        </p:txBody>
      </p:sp>
      <p:sp>
        <p:nvSpPr>
          <p:cNvPr id="7" name="Τίτλος 1">
            <a:extLst>
              <a:ext uri="{FF2B5EF4-FFF2-40B4-BE49-F238E27FC236}">
                <a16:creationId xmlns:a16="http://schemas.microsoft.com/office/drawing/2014/main" id="{C637C666-B2BA-1DB7-F191-6A6DD724412F}"/>
              </a:ext>
            </a:extLst>
          </p:cNvPr>
          <p:cNvSpPr>
            <a:spLocks noGrp="1"/>
          </p:cNvSpPr>
          <p:nvPr>
            <p:ph type="title"/>
          </p:nvPr>
        </p:nvSpPr>
        <p:spPr>
          <a:xfrm>
            <a:off x="1384300" y="-282468"/>
            <a:ext cx="10363200" cy="1595438"/>
          </a:xfrm>
        </p:spPr>
        <p:txBody>
          <a:bodyPr/>
          <a:lstStyle/>
          <a:p>
            <a:r>
              <a:rPr lang="el-GR" b="1">
                <a:effectLst>
                  <a:outerShdw blurRad="38100" dist="38100" dir="2700000" algn="tl">
                    <a:srgbClr val="000000">
                      <a:alpha val="43137"/>
                    </a:srgbClr>
                  </a:outerShdw>
                </a:effectLst>
              </a:rPr>
              <a:t>ΓΡΑΦΗΜΑΤΑ ΠΡΟΣΟΜΟΙΩΣΗΣ</a:t>
            </a:r>
            <a:endParaRPr lang="el-GR" b="1" dirty="0">
              <a:effectLst>
                <a:outerShdw blurRad="38100" dist="38100" dir="2700000" algn="tl">
                  <a:srgbClr val="000000">
                    <a:alpha val="43137"/>
                  </a:srgbClr>
                </a:outerShdw>
              </a:effectLst>
            </a:endParaRPr>
          </a:p>
        </p:txBody>
      </p:sp>
      <p:sp>
        <p:nvSpPr>
          <p:cNvPr id="10" name="TextBox 9">
            <a:extLst>
              <a:ext uri="{FF2B5EF4-FFF2-40B4-BE49-F238E27FC236}">
                <a16:creationId xmlns:a16="http://schemas.microsoft.com/office/drawing/2014/main" id="{22749A84-E6F8-CB48-CF8C-31CF57EA5C1F}"/>
              </a:ext>
            </a:extLst>
          </p:cNvPr>
          <p:cNvSpPr txBox="1"/>
          <p:nvPr/>
        </p:nvSpPr>
        <p:spPr>
          <a:xfrm>
            <a:off x="4822825" y="1128304"/>
            <a:ext cx="6165850" cy="369332"/>
          </a:xfrm>
          <a:prstGeom prst="rect">
            <a:avLst/>
          </a:prstGeom>
          <a:noFill/>
        </p:spPr>
        <p:txBody>
          <a:bodyPr wrap="square">
            <a:spAutoFit/>
          </a:bodyPr>
          <a:lstStyle/>
          <a:p>
            <a:pPr marL="285750" indent="-285750">
              <a:buFont typeface="Wingdings" panose="05000000000000000000" pitchFamily="2" charset="2"/>
              <a:buChar char="Ø"/>
            </a:pPr>
            <a:r>
              <a:rPr lang="el-GR" dirty="0"/>
              <a:t>Χειμερινή λειτουργία</a:t>
            </a:r>
          </a:p>
        </p:txBody>
      </p:sp>
      <p:sp>
        <p:nvSpPr>
          <p:cNvPr id="11" name="TextBox 10">
            <a:extLst>
              <a:ext uri="{FF2B5EF4-FFF2-40B4-BE49-F238E27FC236}">
                <a16:creationId xmlns:a16="http://schemas.microsoft.com/office/drawing/2014/main" id="{0405FEE0-A846-A55B-0E2E-1C8FBF457029}"/>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26</a:t>
            </a:r>
          </a:p>
        </p:txBody>
      </p:sp>
      <p:sp>
        <p:nvSpPr>
          <p:cNvPr id="2" name="TextBox 1">
            <a:extLst>
              <a:ext uri="{FF2B5EF4-FFF2-40B4-BE49-F238E27FC236}">
                <a16:creationId xmlns:a16="http://schemas.microsoft.com/office/drawing/2014/main" id="{948FCC85-129D-0AE4-C08C-20E310B0BB61}"/>
              </a:ext>
            </a:extLst>
          </p:cNvPr>
          <p:cNvSpPr txBox="1"/>
          <p:nvPr/>
        </p:nvSpPr>
        <p:spPr>
          <a:xfrm>
            <a:off x="5213416" y="5763215"/>
            <a:ext cx="6399464" cy="369332"/>
          </a:xfrm>
          <a:prstGeom prst="rect">
            <a:avLst/>
          </a:prstGeom>
          <a:noFill/>
        </p:spPr>
        <p:txBody>
          <a:bodyPr wrap="square" rtlCol="0">
            <a:spAutoFit/>
          </a:bodyPr>
          <a:lstStyle/>
          <a:p>
            <a:pPr marL="285750" indent="-285750">
              <a:buFont typeface="Wingdings" panose="05000000000000000000" pitchFamily="2" charset="2"/>
              <a:buChar char="Ø"/>
            </a:pPr>
            <a:r>
              <a:rPr lang="el-GR" dirty="0"/>
              <a:t>Συχνότητα ενεργοποίησης: 16 φορές/ημέρα </a:t>
            </a:r>
            <a:r>
              <a:rPr lang="el-GR" dirty="0">
                <a:sym typeface="Wingdings" panose="05000000000000000000" pitchFamily="2" charset="2"/>
              </a:rPr>
              <a:t> ανά 90 λεπτά</a:t>
            </a:r>
            <a:endParaRPr lang="el-GR" dirty="0"/>
          </a:p>
        </p:txBody>
      </p:sp>
      <p:sp>
        <p:nvSpPr>
          <p:cNvPr id="8" name="TextBox 7">
            <a:extLst>
              <a:ext uri="{FF2B5EF4-FFF2-40B4-BE49-F238E27FC236}">
                <a16:creationId xmlns:a16="http://schemas.microsoft.com/office/drawing/2014/main" id="{952AB5B4-DC67-49B1-7BFD-D9D43AF0D61F}"/>
              </a:ext>
            </a:extLst>
          </p:cNvPr>
          <p:cNvSpPr txBox="1"/>
          <p:nvPr/>
        </p:nvSpPr>
        <p:spPr>
          <a:xfrm>
            <a:off x="1458172" y="5640966"/>
            <a:ext cx="3017520" cy="369332"/>
          </a:xfrm>
          <a:prstGeom prst="rect">
            <a:avLst/>
          </a:prstGeom>
          <a:noFill/>
        </p:spPr>
        <p:txBody>
          <a:bodyPr wrap="square" rtlCol="0">
            <a:spAutoFit/>
          </a:bodyPr>
          <a:lstStyle/>
          <a:p>
            <a:pPr marL="285750" indent="-285750">
              <a:buFont typeface="Wingdings" panose="05000000000000000000" pitchFamily="2" charset="2"/>
              <a:buChar char="Ø"/>
            </a:pPr>
            <a:r>
              <a:rPr lang="el-GR" dirty="0"/>
              <a:t>Εύρος:12</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 ο</a:t>
            </a:r>
            <a:r>
              <a:rPr lang="en-US" sz="1800" dirty="0">
                <a:effectLst/>
                <a:latin typeface="Calibri" panose="020F0502020204030204" pitchFamily="34" charset="0"/>
                <a:ea typeface="Calibri" panose="020F0502020204030204" pitchFamily="34" charset="0"/>
                <a:cs typeface="Times New Roman" panose="02020603050405020304" pitchFamily="18" charset="0"/>
              </a:rPr>
              <a:t>C</a:t>
            </a:r>
            <a:r>
              <a:rPr lang="en-US" dirty="0"/>
              <a:t> </a:t>
            </a:r>
            <a:r>
              <a:rPr lang="el-GR" dirty="0"/>
              <a:t>έως 47 </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n-US" sz="1800" dirty="0">
                <a:effectLst/>
                <a:latin typeface="Calibri" panose="020F0502020204030204" pitchFamily="34" charset="0"/>
                <a:ea typeface="Calibri" panose="020F0502020204030204" pitchFamily="34" charset="0"/>
                <a:cs typeface="Times New Roman" panose="02020603050405020304" pitchFamily="18" charset="0"/>
              </a:rPr>
              <a:t>C</a:t>
            </a:r>
            <a:endParaRPr lang="el-GR" dirty="0"/>
          </a:p>
        </p:txBody>
      </p:sp>
    </p:spTree>
    <p:extLst>
      <p:ext uri="{BB962C8B-B14F-4D97-AF65-F5344CB8AC3E}">
        <p14:creationId xmlns:p14="http://schemas.microsoft.com/office/powerpoint/2010/main" val="3530935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1D4336A-DB39-D513-4D18-B02B552A6C9E}"/>
              </a:ext>
            </a:extLst>
          </p:cNvPr>
          <p:cNvSpPr>
            <a:spLocks noGrp="1"/>
          </p:cNvSpPr>
          <p:nvPr>
            <p:ph type="title"/>
          </p:nvPr>
        </p:nvSpPr>
        <p:spPr>
          <a:xfrm>
            <a:off x="913774" y="1"/>
            <a:ext cx="10364451" cy="834390"/>
          </a:xfrm>
        </p:spPr>
        <p:txBody>
          <a:bodyPr/>
          <a:lstStyle/>
          <a:p>
            <a:r>
              <a:rPr lang="el-GR" b="1" dirty="0">
                <a:effectLst>
                  <a:outerShdw blurRad="38100" dist="38100" dir="2700000" algn="tl">
                    <a:srgbClr val="000000">
                      <a:alpha val="43137"/>
                    </a:srgbClr>
                  </a:outerShdw>
                </a:effectLst>
              </a:rPr>
              <a:t>ΓΕΩΘΕΡΜΙΚΗ ΑΝΤΛΙΑ ΘΕΡΜΟΤΗΤΑΣ</a:t>
            </a:r>
          </a:p>
        </p:txBody>
      </p:sp>
      <p:pic>
        <p:nvPicPr>
          <p:cNvPr id="4" name="Εικόνα 3">
            <a:extLst>
              <a:ext uri="{FF2B5EF4-FFF2-40B4-BE49-F238E27FC236}">
                <a16:creationId xmlns:a16="http://schemas.microsoft.com/office/drawing/2014/main" id="{1F12074D-ECA3-0CD3-A124-F4355E778317}"/>
              </a:ext>
            </a:extLst>
          </p:cNvPr>
          <p:cNvPicPr>
            <a:picLocks noChangeAspect="1"/>
          </p:cNvPicPr>
          <p:nvPr/>
        </p:nvPicPr>
        <p:blipFill>
          <a:blip r:embed="rId3"/>
          <a:stretch>
            <a:fillRect/>
          </a:stretch>
        </p:blipFill>
        <p:spPr>
          <a:xfrm>
            <a:off x="99653" y="886899"/>
            <a:ext cx="6351284" cy="3619050"/>
          </a:xfrm>
          <a:prstGeom prst="rect">
            <a:avLst/>
          </a:prstGeom>
        </p:spPr>
      </p:pic>
      <p:sp>
        <p:nvSpPr>
          <p:cNvPr id="8" name="TextBox 7">
            <a:extLst>
              <a:ext uri="{FF2B5EF4-FFF2-40B4-BE49-F238E27FC236}">
                <a16:creationId xmlns:a16="http://schemas.microsoft.com/office/drawing/2014/main" id="{90F2B2A3-F2CF-12A1-4CCC-A2D90BF7B31B}"/>
              </a:ext>
            </a:extLst>
          </p:cNvPr>
          <p:cNvSpPr txBox="1"/>
          <p:nvPr/>
        </p:nvSpPr>
        <p:spPr>
          <a:xfrm>
            <a:off x="99653" y="4536042"/>
            <a:ext cx="6203854"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36</a:t>
            </a:r>
            <a:r>
              <a:rPr lang="el-GR" sz="1400" dirty="0"/>
              <a:t>: Μέσος </a:t>
            </a:r>
            <a:r>
              <a:rPr lang="el-GR" sz="1400" dirty="0" err="1"/>
              <a:t>ημερίσιος</a:t>
            </a:r>
            <a:r>
              <a:rPr lang="el-GR" sz="1400" dirty="0"/>
              <a:t> συντελεστής απόδοσης ανά μήνα (</a:t>
            </a:r>
            <a:r>
              <a:rPr lang="el-GR" sz="1400" dirty="0" err="1"/>
              <a:t>μπλέ</a:t>
            </a:r>
            <a:r>
              <a:rPr lang="el-GR" sz="1400" dirty="0"/>
              <a:t>- θέρμανση, πράσινο – ψύξη)</a:t>
            </a:r>
          </a:p>
        </p:txBody>
      </p:sp>
      <p:pic>
        <p:nvPicPr>
          <p:cNvPr id="10" name="Εικόνα 9">
            <a:extLst>
              <a:ext uri="{FF2B5EF4-FFF2-40B4-BE49-F238E27FC236}">
                <a16:creationId xmlns:a16="http://schemas.microsoft.com/office/drawing/2014/main" id="{E115154F-1A92-8EB2-8E32-C92CB2C5A0B5}"/>
              </a:ext>
            </a:extLst>
          </p:cNvPr>
          <p:cNvPicPr>
            <a:picLocks noChangeAspect="1"/>
          </p:cNvPicPr>
          <p:nvPr/>
        </p:nvPicPr>
        <p:blipFill>
          <a:blip r:embed="rId4"/>
          <a:stretch>
            <a:fillRect/>
          </a:stretch>
        </p:blipFill>
        <p:spPr>
          <a:xfrm>
            <a:off x="6534337" y="692555"/>
            <a:ext cx="5610822" cy="3901953"/>
          </a:xfrm>
          <a:prstGeom prst="rect">
            <a:avLst/>
          </a:prstGeom>
        </p:spPr>
      </p:pic>
      <p:sp>
        <p:nvSpPr>
          <p:cNvPr id="11" name="TextBox 10">
            <a:extLst>
              <a:ext uri="{FF2B5EF4-FFF2-40B4-BE49-F238E27FC236}">
                <a16:creationId xmlns:a16="http://schemas.microsoft.com/office/drawing/2014/main" id="{16052ECE-353D-BEAD-42EE-D93EA35BB6E0}"/>
              </a:ext>
            </a:extLst>
          </p:cNvPr>
          <p:cNvSpPr txBox="1"/>
          <p:nvPr/>
        </p:nvSpPr>
        <p:spPr>
          <a:xfrm>
            <a:off x="6534337" y="4528205"/>
            <a:ext cx="549398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37</a:t>
            </a:r>
            <a:r>
              <a:rPr lang="el-GR" sz="1400" dirty="0"/>
              <a:t>: Μέση θερμοκρασία εδάφους και </a:t>
            </a:r>
            <a:r>
              <a:rPr lang="el-GR" sz="1400" dirty="0" err="1"/>
              <a:t>απορροφώμενα</a:t>
            </a:r>
            <a:r>
              <a:rPr lang="el-GR" sz="1400" dirty="0"/>
              <a:t> (&lt;0) ή </a:t>
            </a:r>
            <a:r>
              <a:rPr lang="el-GR" sz="1400" dirty="0" err="1"/>
              <a:t>προσδιδόμενα</a:t>
            </a:r>
            <a:r>
              <a:rPr lang="el-GR" sz="1400" dirty="0"/>
              <a:t> (&gt;0) ποσά θερμότητας ανά μήνα</a:t>
            </a:r>
          </a:p>
        </p:txBody>
      </p:sp>
      <p:sp>
        <p:nvSpPr>
          <p:cNvPr id="13" name="TextBox 12">
            <a:extLst>
              <a:ext uri="{FF2B5EF4-FFF2-40B4-BE49-F238E27FC236}">
                <a16:creationId xmlns:a16="http://schemas.microsoft.com/office/drawing/2014/main" id="{50CBA9E8-2731-EF2B-BD06-DC566CEF6071}"/>
              </a:ext>
            </a:extLst>
          </p:cNvPr>
          <p:cNvSpPr txBox="1"/>
          <p:nvPr/>
        </p:nvSpPr>
        <p:spPr>
          <a:xfrm>
            <a:off x="142954" y="5509045"/>
            <a:ext cx="6203853" cy="1200329"/>
          </a:xfrm>
          <a:prstGeom prst="rect">
            <a:avLst/>
          </a:prstGeom>
          <a:noFill/>
        </p:spPr>
        <p:txBody>
          <a:bodyPr wrap="square">
            <a:spAutoFit/>
          </a:bodyPr>
          <a:lstStyle/>
          <a:p>
            <a:r>
              <a:rPr lang="el-GR" u="sng" dirty="0">
                <a:effectLst/>
                <a:latin typeface="Calibri" panose="020F0502020204030204" pitchFamily="34" charset="0"/>
                <a:ea typeface="Calibri" panose="020F0502020204030204" pitchFamily="34" charset="0"/>
                <a:cs typeface="Times New Roman" panose="02020603050405020304" pitchFamily="18" charset="0"/>
              </a:rPr>
              <a:t>Απόδοση:</a:t>
            </a:r>
          </a:p>
          <a:p>
            <a:pPr marL="285750" indent="-285750">
              <a:buFont typeface="Arial" panose="020B0604020202020204" pitchFamily="34" charset="0"/>
              <a:buChar char="•"/>
            </a:pPr>
            <a:r>
              <a:rPr lang="en-US" b="1" i="1" dirty="0">
                <a:effectLst/>
                <a:latin typeface="Calibri" panose="020F0502020204030204" pitchFamily="34" charset="0"/>
                <a:ea typeface="Calibri" panose="020F0502020204030204" pitchFamily="34" charset="0"/>
                <a:cs typeface="Times New Roman" panose="02020603050405020304" pitchFamily="18" charset="0"/>
              </a:rPr>
              <a:t>COP </a:t>
            </a:r>
            <a:r>
              <a:rPr lang="el-GR" dirty="0">
                <a:effectLst/>
                <a:latin typeface="Calibri" panose="020F0502020204030204" pitchFamily="34" charset="0"/>
                <a:ea typeface="Calibri" panose="020F0502020204030204" pitchFamily="34" charset="0"/>
                <a:cs typeface="Times New Roman" panose="02020603050405020304" pitchFamily="18" charset="0"/>
              </a:rPr>
              <a:t>σε λειτουργία θέρμανσης από 3.00 έως 3.56</a:t>
            </a:r>
            <a:endParaRPr lang="el-GR" b="1"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l-GR"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b="1" i="1" dirty="0">
                <a:effectLst/>
                <a:latin typeface="Calibri" panose="020F0502020204030204" pitchFamily="34" charset="0"/>
                <a:ea typeface="Calibri" panose="020F0502020204030204" pitchFamily="34" charset="0"/>
                <a:cs typeface="Times New Roman" panose="02020603050405020304" pitchFamily="18" charset="0"/>
              </a:rPr>
              <a:t>EER </a:t>
            </a:r>
            <a:r>
              <a:rPr lang="el-GR" dirty="0">
                <a:latin typeface="Calibri" panose="020F0502020204030204" pitchFamily="34" charset="0"/>
                <a:ea typeface="Calibri" panose="020F0502020204030204" pitchFamily="34" charset="0"/>
                <a:cs typeface="Times New Roman" panose="02020603050405020304" pitchFamily="18" charset="0"/>
              </a:rPr>
              <a:t>σε λειτουργία ψύξης </a:t>
            </a:r>
            <a:r>
              <a:rPr lang="el-GR" dirty="0">
                <a:effectLst/>
                <a:latin typeface="Calibri" panose="020F0502020204030204" pitchFamily="34" charset="0"/>
                <a:ea typeface="Calibri" panose="020F0502020204030204" pitchFamily="34" charset="0"/>
                <a:cs typeface="Times New Roman" panose="02020603050405020304" pitchFamily="18" charset="0"/>
              </a:rPr>
              <a:t>από 3.80 έως 4.02</a:t>
            </a:r>
            <a:endParaRPr lang="el-GR" b="1" dirty="0"/>
          </a:p>
        </p:txBody>
      </p:sp>
      <p:cxnSp>
        <p:nvCxnSpPr>
          <p:cNvPr id="15" name="Ευθύγραμμο βέλος σύνδεσης 14">
            <a:extLst>
              <a:ext uri="{FF2B5EF4-FFF2-40B4-BE49-F238E27FC236}">
                <a16:creationId xmlns:a16="http://schemas.microsoft.com/office/drawing/2014/main" id="{DF70AA45-15BB-4C25-5324-6C4FBE8FB6F1}"/>
              </a:ext>
            </a:extLst>
          </p:cNvPr>
          <p:cNvCxnSpPr>
            <a:cxnSpLocks/>
          </p:cNvCxnSpPr>
          <p:nvPr/>
        </p:nvCxnSpPr>
        <p:spPr>
          <a:xfrm>
            <a:off x="1303020" y="971550"/>
            <a:ext cx="0" cy="331470"/>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6" name="Ευθύγραμμο βέλος σύνδεσης 15">
            <a:extLst>
              <a:ext uri="{FF2B5EF4-FFF2-40B4-BE49-F238E27FC236}">
                <a16:creationId xmlns:a16="http://schemas.microsoft.com/office/drawing/2014/main" id="{F469B9B3-764D-5024-375B-1E2F19BF16F7}"/>
              </a:ext>
            </a:extLst>
          </p:cNvPr>
          <p:cNvCxnSpPr>
            <a:cxnSpLocks/>
          </p:cNvCxnSpPr>
          <p:nvPr/>
        </p:nvCxnSpPr>
        <p:spPr>
          <a:xfrm>
            <a:off x="2975610" y="1303020"/>
            <a:ext cx="0" cy="331470"/>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E77A13B7-5A63-7FC3-1C29-9CD3E2C74621}"/>
              </a:ext>
            </a:extLst>
          </p:cNvPr>
          <p:cNvSpPr txBox="1"/>
          <p:nvPr/>
        </p:nvSpPr>
        <p:spPr>
          <a:xfrm>
            <a:off x="954405" y="602218"/>
            <a:ext cx="697230" cy="369332"/>
          </a:xfrm>
          <a:prstGeom prst="rect">
            <a:avLst/>
          </a:prstGeom>
          <a:noFill/>
        </p:spPr>
        <p:txBody>
          <a:bodyPr wrap="square" rtlCol="0">
            <a:spAutoFit/>
          </a:bodyPr>
          <a:lstStyle/>
          <a:p>
            <a:r>
              <a:rPr lang="el-GR" dirty="0"/>
              <a:t>Μ</a:t>
            </a:r>
            <a:r>
              <a:rPr lang="en-US" dirty="0"/>
              <a:t>ax</a:t>
            </a:r>
            <a:endParaRPr lang="el-GR" dirty="0"/>
          </a:p>
        </p:txBody>
      </p:sp>
      <p:sp>
        <p:nvSpPr>
          <p:cNvPr id="20" name="TextBox 19">
            <a:extLst>
              <a:ext uri="{FF2B5EF4-FFF2-40B4-BE49-F238E27FC236}">
                <a16:creationId xmlns:a16="http://schemas.microsoft.com/office/drawing/2014/main" id="{760851B5-5C72-6C3D-C33E-689FD3AB37D9}"/>
              </a:ext>
            </a:extLst>
          </p:cNvPr>
          <p:cNvSpPr txBox="1"/>
          <p:nvPr/>
        </p:nvSpPr>
        <p:spPr>
          <a:xfrm>
            <a:off x="2567215" y="971550"/>
            <a:ext cx="697230" cy="369332"/>
          </a:xfrm>
          <a:prstGeom prst="rect">
            <a:avLst/>
          </a:prstGeom>
          <a:noFill/>
        </p:spPr>
        <p:txBody>
          <a:bodyPr wrap="square" rtlCol="0">
            <a:spAutoFit/>
          </a:bodyPr>
          <a:lstStyle/>
          <a:p>
            <a:r>
              <a:rPr lang="el-GR" dirty="0"/>
              <a:t>Μ</a:t>
            </a:r>
            <a:r>
              <a:rPr lang="en-US" dirty="0"/>
              <a:t>in</a:t>
            </a:r>
            <a:endParaRPr lang="el-GR" dirty="0"/>
          </a:p>
        </p:txBody>
      </p:sp>
      <p:cxnSp>
        <p:nvCxnSpPr>
          <p:cNvPr id="21" name="Ευθύγραμμο βέλος σύνδεσης 20">
            <a:extLst>
              <a:ext uri="{FF2B5EF4-FFF2-40B4-BE49-F238E27FC236}">
                <a16:creationId xmlns:a16="http://schemas.microsoft.com/office/drawing/2014/main" id="{C60A4E64-2C10-456B-E137-ED9337B69A17}"/>
              </a:ext>
            </a:extLst>
          </p:cNvPr>
          <p:cNvCxnSpPr>
            <a:cxnSpLocks/>
          </p:cNvCxnSpPr>
          <p:nvPr/>
        </p:nvCxnSpPr>
        <p:spPr>
          <a:xfrm>
            <a:off x="3198950" y="971550"/>
            <a:ext cx="0" cy="331470"/>
          </a:xfrm>
          <a:prstGeom prst="straightConnector1">
            <a:avLst/>
          </a:prstGeom>
          <a:ln w="19050" cap="flat" cmpd="sng" algn="ctr">
            <a:solidFill>
              <a:schemeClr val="accent3"/>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2" name="TextBox 21">
            <a:extLst>
              <a:ext uri="{FF2B5EF4-FFF2-40B4-BE49-F238E27FC236}">
                <a16:creationId xmlns:a16="http://schemas.microsoft.com/office/drawing/2014/main" id="{9E380211-189E-11CB-AAE0-CE0CDD68E797}"/>
              </a:ext>
            </a:extLst>
          </p:cNvPr>
          <p:cNvSpPr txBox="1"/>
          <p:nvPr/>
        </p:nvSpPr>
        <p:spPr>
          <a:xfrm>
            <a:off x="2896266" y="649725"/>
            <a:ext cx="697230" cy="369332"/>
          </a:xfrm>
          <a:prstGeom prst="rect">
            <a:avLst/>
          </a:prstGeom>
          <a:noFill/>
        </p:spPr>
        <p:txBody>
          <a:bodyPr wrap="square" rtlCol="0">
            <a:spAutoFit/>
          </a:bodyPr>
          <a:lstStyle/>
          <a:p>
            <a:r>
              <a:rPr lang="el-GR" dirty="0"/>
              <a:t>Μ</a:t>
            </a:r>
            <a:r>
              <a:rPr lang="en-US" dirty="0"/>
              <a:t>ax</a:t>
            </a:r>
            <a:endParaRPr lang="el-GR" dirty="0"/>
          </a:p>
        </p:txBody>
      </p:sp>
      <p:cxnSp>
        <p:nvCxnSpPr>
          <p:cNvPr id="23" name="Ευθύγραμμο βέλος σύνδεσης 22">
            <a:extLst>
              <a:ext uri="{FF2B5EF4-FFF2-40B4-BE49-F238E27FC236}">
                <a16:creationId xmlns:a16="http://schemas.microsoft.com/office/drawing/2014/main" id="{5DD7B5FF-1F58-C643-E3BE-34338B9C7765}"/>
              </a:ext>
            </a:extLst>
          </p:cNvPr>
          <p:cNvCxnSpPr>
            <a:cxnSpLocks/>
          </p:cNvCxnSpPr>
          <p:nvPr/>
        </p:nvCxnSpPr>
        <p:spPr>
          <a:xfrm>
            <a:off x="4408170" y="1019057"/>
            <a:ext cx="0" cy="331470"/>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4" name="TextBox 23">
            <a:extLst>
              <a:ext uri="{FF2B5EF4-FFF2-40B4-BE49-F238E27FC236}">
                <a16:creationId xmlns:a16="http://schemas.microsoft.com/office/drawing/2014/main" id="{D59AA6B9-19C6-A093-62A8-40F95BFD09D1}"/>
              </a:ext>
            </a:extLst>
          </p:cNvPr>
          <p:cNvSpPr txBox="1"/>
          <p:nvPr/>
        </p:nvSpPr>
        <p:spPr>
          <a:xfrm>
            <a:off x="4140897" y="697588"/>
            <a:ext cx="697230" cy="369332"/>
          </a:xfrm>
          <a:prstGeom prst="rect">
            <a:avLst/>
          </a:prstGeom>
          <a:noFill/>
        </p:spPr>
        <p:txBody>
          <a:bodyPr wrap="square" rtlCol="0">
            <a:spAutoFit/>
          </a:bodyPr>
          <a:lstStyle/>
          <a:p>
            <a:r>
              <a:rPr lang="el-GR" dirty="0"/>
              <a:t>Μ</a:t>
            </a:r>
            <a:r>
              <a:rPr lang="en-US" dirty="0"/>
              <a:t>in</a:t>
            </a:r>
            <a:endParaRPr lang="el-GR" dirty="0"/>
          </a:p>
        </p:txBody>
      </p:sp>
      <p:sp>
        <p:nvSpPr>
          <p:cNvPr id="26" name="Οβάλ 25">
            <a:extLst>
              <a:ext uri="{FF2B5EF4-FFF2-40B4-BE49-F238E27FC236}">
                <a16:creationId xmlns:a16="http://schemas.microsoft.com/office/drawing/2014/main" id="{BB7039BD-84F3-0D5D-CE17-5321F359CB6C}"/>
              </a:ext>
            </a:extLst>
          </p:cNvPr>
          <p:cNvSpPr/>
          <p:nvPr/>
        </p:nvSpPr>
        <p:spPr>
          <a:xfrm>
            <a:off x="8778240" y="1372236"/>
            <a:ext cx="354330" cy="434340"/>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7" name="Οβάλ 26">
            <a:extLst>
              <a:ext uri="{FF2B5EF4-FFF2-40B4-BE49-F238E27FC236}">
                <a16:creationId xmlns:a16="http://schemas.microsoft.com/office/drawing/2014/main" id="{A4D84C64-F11D-6B4B-E5B0-C604C249025C}"/>
              </a:ext>
            </a:extLst>
          </p:cNvPr>
          <p:cNvSpPr/>
          <p:nvPr/>
        </p:nvSpPr>
        <p:spPr>
          <a:xfrm>
            <a:off x="9712190" y="1254614"/>
            <a:ext cx="354330" cy="434340"/>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9" name="TextBox 28">
            <a:extLst>
              <a:ext uri="{FF2B5EF4-FFF2-40B4-BE49-F238E27FC236}">
                <a16:creationId xmlns:a16="http://schemas.microsoft.com/office/drawing/2014/main" id="{36227036-100D-F311-2534-C64D15296627}"/>
              </a:ext>
            </a:extLst>
          </p:cNvPr>
          <p:cNvSpPr txBox="1"/>
          <p:nvPr/>
        </p:nvSpPr>
        <p:spPr>
          <a:xfrm>
            <a:off x="8642518" y="681882"/>
            <a:ext cx="697230" cy="369332"/>
          </a:xfrm>
          <a:prstGeom prst="rect">
            <a:avLst/>
          </a:prstGeom>
          <a:noFill/>
        </p:spPr>
        <p:txBody>
          <a:bodyPr wrap="square" rtlCol="0">
            <a:spAutoFit/>
          </a:bodyPr>
          <a:lstStyle/>
          <a:p>
            <a:r>
              <a:rPr lang="el-GR" dirty="0"/>
              <a:t>Μ</a:t>
            </a:r>
            <a:r>
              <a:rPr lang="en-US" dirty="0"/>
              <a:t>in</a:t>
            </a:r>
            <a:endParaRPr lang="el-GR" dirty="0"/>
          </a:p>
        </p:txBody>
      </p:sp>
      <p:cxnSp>
        <p:nvCxnSpPr>
          <p:cNvPr id="30" name="Ευθύγραμμο βέλος σύνδεσης 29">
            <a:extLst>
              <a:ext uri="{FF2B5EF4-FFF2-40B4-BE49-F238E27FC236}">
                <a16:creationId xmlns:a16="http://schemas.microsoft.com/office/drawing/2014/main" id="{9A59F5D9-B942-95CC-A2D7-507F503D840F}"/>
              </a:ext>
            </a:extLst>
          </p:cNvPr>
          <p:cNvCxnSpPr>
            <a:cxnSpLocks/>
          </p:cNvCxnSpPr>
          <p:nvPr/>
        </p:nvCxnSpPr>
        <p:spPr>
          <a:xfrm>
            <a:off x="8955405" y="1062814"/>
            <a:ext cx="0" cy="331470"/>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2" name="TextBox 31">
            <a:extLst>
              <a:ext uri="{FF2B5EF4-FFF2-40B4-BE49-F238E27FC236}">
                <a16:creationId xmlns:a16="http://schemas.microsoft.com/office/drawing/2014/main" id="{FF6F0D28-6EA1-E002-D063-31C21AE6385C}"/>
              </a:ext>
            </a:extLst>
          </p:cNvPr>
          <p:cNvSpPr txBox="1"/>
          <p:nvPr/>
        </p:nvSpPr>
        <p:spPr>
          <a:xfrm>
            <a:off x="9953758" y="710859"/>
            <a:ext cx="697230" cy="369332"/>
          </a:xfrm>
          <a:prstGeom prst="rect">
            <a:avLst/>
          </a:prstGeom>
          <a:noFill/>
        </p:spPr>
        <p:txBody>
          <a:bodyPr wrap="square" rtlCol="0">
            <a:spAutoFit/>
          </a:bodyPr>
          <a:lstStyle/>
          <a:p>
            <a:r>
              <a:rPr lang="el-GR" dirty="0"/>
              <a:t>Μ</a:t>
            </a:r>
            <a:r>
              <a:rPr lang="en-US" dirty="0"/>
              <a:t>ax</a:t>
            </a:r>
            <a:endParaRPr lang="el-GR" dirty="0"/>
          </a:p>
        </p:txBody>
      </p:sp>
      <p:cxnSp>
        <p:nvCxnSpPr>
          <p:cNvPr id="33" name="Ευθύγραμμο βέλος σύνδεσης 32">
            <a:extLst>
              <a:ext uri="{FF2B5EF4-FFF2-40B4-BE49-F238E27FC236}">
                <a16:creationId xmlns:a16="http://schemas.microsoft.com/office/drawing/2014/main" id="{3448DE45-5B5A-441B-4A81-AB400A3B0FC9}"/>
              </a:ext>
            </a:extLst>
          </p:cNvPr>
          <p:cNvCxnSpPr>
            <a:cxnSpLocks/>
          </p:cNvCxnSpPr>
          <p:nvPr/>
        </p:nvCxnSpPr>
        <p:spPr>
          <a:xfrm flipH="1">
            <a:off x="10044866" y="985468"/>
            <a:ext cx="171450" cy="344686"/>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6" name="TextBox 35">
            <a:extLst>
              <a:ext uri="{FF2B5EF4-FFF2-40B4-BE49-F238E27FC236}">
                <a16:creationId xmlns:a16="http://schemas.microsoft.com/office/drawing/2014/main" id="{58ED677C-D716-EFB9-6A0F-52AF61FFDADE}"/>
              </a:ext>
            </a:extLst>
          </p:cNvPr>
          <p:cNvSpPr txBox="1"/>
          <p:nvPr/>
        </p:nvSpPr>
        <p:spPr>
          <a:xfrm>
            <a:off x="5851215" y="5525909"/>
            <a:ext cx="6293944" cy="1200329"/>
          </a:xfrm>
          <a:prstGeom prst="rect">
            <a:avLst/>
          </a:prstGeom>
          <a:noFill/>
        </p:spPr>
        <p:txBody>
          <a:bodyPr wrap="square">
            <a:spAutoFit/>
          </a:bodyPr>
          <a:lstStyle/>
          <a:p>
            <a:r>
              <a:rPr lang="en-US" u="sng" dirty="0">
                <a:effectLst/>
                <a:latin typeface="Calibri" panose="020F0502020204030204" pitchFamily="34" charset="0"/>
                <a:ea typeface="Calibri" panose="020F0502020204030204" pitchFamily="34" charset="0"/>
                <a:cs typeface="Arial" panose="020B0604020202020204" pitchFamily="34" charset="0"/>
              </a:rPr>
              <a:t>M</a:t>
            </a:r>
            <a:r>
              <a:rPr lang="el-GR" u="sng" dirty="0" err="1">
                <a:effectLst/>
                <a:latin typeface="Calibri" panose="020F0502020204030204" pitchFamily="34" charset="0"/>
                <a:ea typeface="Calibri" panose="020F0502020204030204" pitchFamily="34" charset="0"/>
                <a:cs typeface="Arial" panose="020B0604020202020204" pitchFamily="34" charset="0"/>
              </a:rPr>
              <a:t>ηνιαία</a:t>
            </a:r>
            <a:r>
              <a:rPr lang="el-GR" u="sng" dirty="0">
                <a:effectLst/>
                <a:latin typeface="Calibri" panose="020F0502020204030204" pitchFamily="34" charset="0"/>
                <a:ea typeface="Calibri" panose="020F0502020204030204" pitchFamily="34" charset="0"/>
                <a:cs typeface="Arial" panose="020B0604020202020204" pitchFamily="34" charset="0"/>
              </a:rPr>
              <a:t> μέση θερμοκρασία</a:t>
            </a:r>
            <a:r>
              <a:rPr lang="en-US" u="sng" dirty="0">
                <a:effectLst/>
                <a:latin typeface="Calibri" panose="020F0502020204030204" pitchFamily="34" charset="0"/>
                <a:ea typeface="Calibri" panose="020F0502020204030204" pitchFamily="34" charset="0"/>
                <a:cs typeface="Arial" panose="020B0604020202020204" pitchFamily="34" charset="0"/>
              </a:rPr>
              <a:t>:</a:t>
            </a:r>
          </a:p>
          <a:p>
            <a:pPr marL="285750" indent="-285750">
              <a:buFont typeface="Arial" panose="020B0604020202020204" pitchFamily="34" charset="0"/>
              <a:buChar char="•"/>
            </a:pPr>
            <a:r>
              <a:rPr lang="el-GR" dirty="0">
                <a:effectLst/>
                <a:latin typeface="Calibri" panose="020F0502020204030204" pitchFamily="34" charset="0"/>
                <a:ea typeface="Calibri" panose="020F0502020204030204" pitchFamily="34" charset="0"/>
                <a:cs typeface="Arial" panose="020B0604020202020204" pitchFamily="34" charset="0"/>
              </a:rPr>
              <a:t>Όγκος αποθήκευσης: ελάχιστη 14.72 </a:t>
            </a:r>
            <a:r>
              <a:rPr lang="el-GR"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n-US" dirty="0">
                <a:effectLst/>
                <a:latin typeface="Calibri" panose="020F0502020204030204" pitchFamily="34" charset="0"/>
                <a:ea typeface="Calibri" panose="020F0502020204030204" pitchFamily="34" charset="0"/>
                <a:cs typeface="Times New Roman" panose="02020603050405020304" pitchFamily="18" charset="0"/>
              </a:rPr>
              <a:t>C</a:t>
            </a:r>
            <a:r>
              <a:rPr lang="en-US" dirty="0">
                <a:effectLst/>
                <a:latin typeface="Calibri" panose="020F0502020204030204" pitchFamily="34" charset="0"/>
                <a:ea typeface="Calibri" panose="020F0502020204030204" pitchFamily="34" charset="0"/>
                <a:cs typeface="Arial" panose="020B0604020202020204" pitchFamily="34" charset="0"/>
              </a:rPr>
              <a:t> </a:t>
            </a:r>
            <a:r>
              <a:rPr lang="el-GR" dirty="0">
                <a:effectLst/>
                <a:latin typeface="Calibri" panose="020F0502020204030204" pitchFamily="34" charset="0"/>
                <a:ea typeface="Calibri" panose="020F0502020204030204" pitchFamily="34" charset="0"/>
                <a:cs typeface="Arial" panose="020B0604020202020204" pitchFamily="34" charset="0"/>
              </a:rPr>
              <a:t>και μέγιστη 15.87 </a:t>
            </a:r>
            <a:r>
              <a:rPr lang="el-GR"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n-US" dirty="0">
                <a:effectLst/>
                <a:latin typeface="Calibri" panose="020F0502020204030204" pitchFamily="34" charset="0"/>
                <a:ea typeface="Calibri" panose="020F0502020204030204" pitchFamily="34" charset="0"/>
                <a:cs typeface="Times New Roman" panose="02020603050405020304" pitchFamily="18" charset="0"/>
              </a:rPr>
              <a:t>C</a:t>
            </a:r>
            <a:endParaRPr lang="el-GR" dirty="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latin typeface="Calibri" panose="020F0502020204030204" pitchFamily="34" charset="0"/>
                <a:ea typeface="Calibri" panose="020F0502020204030204" pitchFamily="34" charset="0"/>
                <a:cs typeface="Arial" panose="020B0604020202020204" pitchFamily="34" charset="0"/>
              </a:rPr>
              <a:t>Έ</a:t>
            </a:r>
            <a:r>
              <a:rPr lang="el-GR" dirty="0">
                <a:effectLst/>
                <a:latin typeface="Calibri" panose="020F0502020204030204" pitchFamily="34" charset="0"/>
                <a:ea typeface="Calibri" panose="020F0502020204030204" pitchFamily="34" charset="0"/>
                <a:cs typeface="Arial" panose="020B0604020202020204" pitchFamily="34" charset="0"/>
              </a:rPr>
              <a:t>δαφος πλησίον της οπής: ελάχιστη 13.58</a:t>
            </a:r>
            <a:r>
              <a:rPr lang="el-GR" baseline="30000" dirty="0">
                <a:effectLst/>
                <a:latin typeface="Calibri" panose="020F0502020204030204" pitchFamily="34" charset="0"/>
                <a:ea typeface="Calibri" panose="020F0502020204030204" pitchFamily="34" charset="0"/>
                <a:cs typeface="Times New Roman" panose="02020603050405020304" pitchFamily="18" charset="0"/>
              </a:rPr>
              <a:t> ο</a:t>
            </a:r>
            <a:r>
              <a:rPr lang="en-US" dirty="0">
                <a:effectLst/>
                <a:latin typeface="Calibri" panose="020F0502020204030204" pitchFamily="34" charset="0"/>
                <a:ea typeface="Calibri" panose="020F0502020204030204" pitchFamily="34" charset="0"/>
                <a:cs typeface="Times New Roman" panose="02020603050405020304" pitchFamily="18" charset="0"/>
              </a:rPr>
              <a:t>C</a:t>
            </a:r>
            <a:r>
              <a:rPr lang="el-GR" dirty="0">
                <a:effectLst/>
                <a:latin typeface="Calibri" panose="020F0502020204030204" pitchFamily="34" charset="0"/>
                <a:ea typeface="Calibri" panose="020F0502020204030204" pitchFamily="34" charset="0"/>
                <a:cs typeface="Arial" panose="020B0604020202020204" pitchFamily="34" charset="0"/>
              </a:rPr>
              <a:t> και μέγιστη 18.10</a:t>
            </a:r>
            <a:r>
              <a:rPr lang="el-GR" baseline="30000" dirty="0">
                <a:effectLst/>
                <a:latin typeface="Calibri" panose="020F0502020204030204" pitchFamily="34" charset="0"/>
                <a:ea typeface="Calibri" panose="020F0502020204030204" pitchFamily="34" charset="0"/>
                <a:cs typeface="Times New Roman" panose="02020603050405020304" pitchFamily="18" charset="0"/>
              </a:rPr>
              <a:t> ο</a:t>
            </a:r>
            <a:r>
              <a:rPr lang="en-US" dirty="0">
                <a:effectLst/>
                <a:latin typeface="Calibri" panose="020F0502020204030204" pitchFamily="34" charset="0"/>
                <a:ea typeface="Calibri" panose="020F0502020204030204" pitchFamily="34" charset="0"/>
                <a:cs typeface="Times New Roman" panose="02020603050405020304" pitchFamily="18" charset="0"/>
              </a:rPr>
              <a:t>C</a:t>
            </a:r>
            <a:endParaRPr lang="el-GR" dirty="0"/>
          </a:p>
        </p:txBody>
      </p:sp>
      <p:sp>
        <p:nvSpPr>
          <p:cNvPr id="37" name="TextBox 36">
            <a:extLst>
              <a:ext uri="{FF2B5EF4-FFF2-40B4-BE49-F238E27FC236}">
                <a16:creationId xmlns:a16="http://schemas.microsoft.com/office/drawing/2014/main" id="{4C20A413-1856-E549-4041-9EDD5653190E}"/>
              </a:ext>
            </a:extLst>
          </p:cNvPr>
          <p:cNvSpPr txBox="1"/>
          <p:nvPr/>
        </p:nvSpPr>
        <p:spPr>
          <a:xfrm>
            <a:off x="478129" y="5059262"/>
            <a:ext cx="5493979" cy="589794"/>
          </a:xfrm>
          <a:prstGeom prst="rect">
            <a:avLst/>
          </a:prstGeom>
          <a:noFill/>
        </p:spPr>
        <p:txBody>
          <a:bodyPr wrap="square" rtlCol="0">
            <a:spAutoFit/>
          </a:bodyPr>
          <a:lstStyle/>
          <a:p>
            <a:pPr marL="285750" indent="-285750" algn="ctr">
              <a:buFont typeface="Wingdings" panose="05000000000000000000" pitchFamily="2" charset="2"/>
              <a:buChar char="Ø"/>
            </a:pPr>
            <a:r>
              <a:rPr lang="el-GR" sz="1600" dirty="0"/>
              <a:t>Συνολική ετήσια </a:t>
            </a:r>
            <a:r>
              <a:rPr lang="el-GR" sz="1600" b="1" dirty="0"/>
              <a:t>κατανάλωση</a:t>
            </a:r>
            <a:r>
              <a:rPr lang="el-GR" sz="1600" dirty="0"/>
              <a:t> Α.Θ σε θέρμανση </a:t>
            </a:r>
            <a:r>
              <a:rPr lang="el-GR" sz="1600" b="1" dirty="0"/>
              <a:t>948 </a:t>
            </a:r>
            <a:r>
              <a:rPr lang="en-US" sz="1600" b="1" dirty="0"/>
              <a:t>kWh </a:t>
            </a:r>
            <a:r>
              <a:rPr lang="el-GR" sz="1600" dirty="0"/>
              <a:t>και σε ψύξη </a:t>
            </a:r>
            <a:r>
              <a:rPr lang="el-GR" sz="1600" b="1" dirty="0"/>
              <a:t>758 </a:t>
            </a:r>
            <a:r>
              <a:rPr lang="en-US" sz="1600" b="1" dirty="0"/>
              <a:t>kWh </a:t>
            </a:r>
            <a:endParaRPr lang="el-GR" sz="1600" b="1" dirty="0"/>
          </a:p>
        </p:txBody>
      </p:sp>
      <p:sp>
        <p:nvSpPr>
          <p:cNvPr id="39" name="TextBox 38">
            <a:extLst>
              <a:ext uri="{FF2B5EF4-FFF2-40B4-BE49-F238E27FC236}">
                <a16:creationId xmlns:a16="http://schemas.microsoft.com/office/drawing/2014/main" id="{8201D154-75A1-32B6-B31C-5F63998D0F74}"/>
              </a:ext>
            </a:extLst>
          </p:cNvPr>
          <p:cNvSpPr txBox="1"/>
          <p:nvPr/>
        </p:nvSpPr>
        <p:spPr>
          <a:xfrm>
            <a:off x="6096000" y="5026320"/>
            <a:ext cx="5825378" cy="584775"/>
          </a:xfrm>
          <a:prstGeom prst="rect">
            <a:avLst/>
          </a:prstGeom>
          <a:noFill/>
        </p:spPr>
        <p:txBody>
          <a:bodyPr wrap="square">
            <a:spAutoFit/>
          </a:bodyPr>
          <a:lstStyle/>
          <a:p>
            <a:pPr marL="285750" indent="-285750" algn="ctr">
              <a:buFont typeface="Wingdings" panose="05000000000000000000" pitchFamily="2" charset="2"/>
              <a:buChar char="Ø"/>
            </a:pPr>
            <a:r>
              <a:rPr lang="el-GR" sz="1600" dirty="0"/>
              <a:t>Συνολική ετήσια </a:t>
            </a:r>
            <a:r>
              <a:rPr lang="el-GR" sz="1600" b="1" dirty="0" err="1"/>
              <a:t>απορροφώμενη</a:t>
            </a:r>
            <a:r>
              <a:rPr lang="el-GR" sz="1600" dirty="0"/>
              <a:t> θερμότητα </a:t>
            </a:r>
            <a:r>
              <a:rPr lang="el-GR" sz="1600" b="1" dirty="0"/>
              <a:t>-2349 </a:t>
            </a:r>
            <a:r>
              <a:rPr lang="en-US" sz="1600" b="1" dirty="0"/>
              <a:t>kWh </a:t>
            </a:r>
            <a:r>
              <a:rPr lang="el-GR" sz="1600" dirty="0"/>
              <a:t>και </a:t>
            </a:r>
            <a:r>
              <a:rPr lang="el-GR" sz="1600" b="1" dirty="0" err="1"/>
              <a:t>προσδιδόμενη</a:t>
            </a:r>
            <a:r>
              <a:rPr lang="el-GR" sz="1600" dirty="0"/>
              <a:t> </a:t>
            </a:r>
            <a:r>
              <a:rPr lang="el-GR" sz="1600" b="1" dirty="0"/>
              <a:t>3696 </a:t>
            </a:r>
            <a:r>
              <a:rPr lang="en-US" sz="1600" b="1" dirty="0"/>
              <a:t>kWh</a:t>
            </a:r>
            <a:endParaRPr lang="el-GR" sz="1600" b="1" dirty="0"/>
          </a:p>
        </p:txBody>
      </p:sp>
      <p:sp>
        <p:nvSpPr>
          <p:cNvPr id="40" name="TextBox 39">
            <a:extLst>
              <a:ext uri="{FF2B5EF4-FFF2-40B4-BE49-F238E27FC236}">
                <a16:creationId xmlns:a16="http://schemas.microsoft.com/office/drawing/2014/main" id="{AF4676B3-9792-2CDC-3454-72EEA4BBD8AF}"/>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n-US" sz="2000" b="1" dirty="0">
                <a:effectLst>
                  <a:outerShdw blurRad="38100" dist="38100" dir="2700000" algn="tl">
                    <a:srgbClr val="000000">
                      <a:alpha val="43137"/>
                    </a:srgbClr>
                  </a:outerShdw>
                </a:effectLst>
              </a:rPr>
              <a:t>2</a:t>
            </a:r>
            <a:r>
              <a:rPr lang="el-GR" sz="2000" b="1" dirty="0">
                <a:effectLst>
                  <a:outerShdw blurRad="38100" dist="38100" dir="2700000" algn="tl">
                    <a:srgbClr val="000000">
                      <a:alpha val="43137"/>
                    </a:srgbClr>
                  </a:outerShdw>
                </a:effectLst>
              </a:rPr>
              <a:t>7</a:t>
            </a:r>
          </a:p>
        </p:txBody>
      </p:sp>
    </p:spTree>
    <p:extLst>
      <p:ext uri="{BB962C8B-B14F-4D97-AF65-F5344CB8AC3E}">
        <p14:creationId xmlns:p14="http://schemas.microsoft.com/office/powerpoint/2010/main" val="3754579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9141D7E-55C3-5635-F648-D568059F0501}"/>
              </a:ext>
            </a:extLst>
          </p:cNvPr>
          <p:cNvSpPr>
            <a:spLocks noGrp="1"/>
          </p:cNvSpPr>
          <p:nvPr>
            <p:ph type="title"/>
          </p:nvPr>
        </p:nvSpPr>
        <p:spPr>
          <a:xfrm>
            <a:off x="913774" y="1"/>
            <a:ext cx="10364451" cy="902970"/>
          </a:xfrm>
        </p:spPr>
        <p:txBody>
          <a:bodyPr/>
          <a:lstStyle/>
          <a:p>
            <a:r>
              <a:rPr lang="el-GR" b="1" dirty="0" err="1">
                <a:effectLst>
                  <a:outerShdw blurRad="38100" dist="38100" dir="2700000" algn="tl">
                    <a:srgbClr val="000000">
                      <a:alpha val="43137"/>
                    </a:srgbClr>
                  </a:outerShdw>
                </a:effectLst>
              </a:rPr>
              <a:t>Συλλεκτεσ</a:t>
            </a:r>
            <a:r>
              <a:rPr lang="el-GR" b="1" dirty="0">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PVT</a:t>
            </a:r>
            <a:endParaRPr lang="el-GR" b="1" dirty="0">
              <a:effectLst>
                <a:outerShdw blurRad="38100" dist="38100" dir="2700000" algn="tl">
                  <a:srgbClr val="000000">
                    <a:alpha val="43137"/>
                  </a:srgbClr>
                </a:outerShdw>
              </a:effectLst>
            </a:endParaRPr>
          </a:p>
        </p:txBody>
      </p:sp>
      <p:pic>
        <p:nvPicPr>
          <p:cNvPr id="3" name="Εικόνα 2">
            <a:extLst>
              <a:ext uri="{FF2B5EF4-FFF2-40B4-BE49-F238E27FC236}">
                <a16:creationId xmlns:a16="http://schemas.microsoft.com/office/drawing/2014/main" id="{05972E69-FF01-7E67-B6AA-79300F7CAB2A}"/>
              </a:ext>
            </a:extLst>
          </p:cNvPr>
          <p:cNvPicPr>
            <a:picLocks noChangeAspect="1"/>
          </p:cNvPicPr>
          <p:nvPr/>
        </p:nvPicPr>
        <p:blipFill>
          <a:blip r:embed="rId2"/>
          <a:stretch>
            <a:fillRect/>
          </a:stretch>
        </p:blipFill>
        <p:spPr>
          <a:xfrm>
            <a:off x="84203" y="785035"/>
            <a:ext cx="6203854" cy="3432518"/>
          </a:xfrm>
          <a:prstGeom prst="rect">
            <a:avLst/>
          </a:prstGeom>
        </p:spPr>
      </p:pic>
      <p:pic>
        <p:nvPicPr>
          <p:cNvPr id="6" name="Εικόνα 5">
            <a:extLst>
              <a:ext uri="{FF2B5EF4-FFF2-40B4-BE49-F238E27FC236}">
                <a16:creationId xmlns:a16="http://schemas.microsoft.com/office/drawing/2014/main" id="{0C35ED1C-CF52-F43E-854C-9559EF292BC7}"/>
              </a:ext>
            </a:extLst>
          </p:cNvPr>
          <p:cNvPicPr>
            <a:picLocks noChangeAspect="1"/>
          </p:cNvPicPr>
          <p:nvPr/>
        </p:nvPicPr>
        <p:blipFill>
          <a:blip r:embed="rId3"/>
          <a:stretch>
            <a:fillRect/>
          </a:stretch>
        </p:blipFill>
        <p:spPr>
          <a:xfrm>
            <a:off x="6486004" y="801453"/>
            <a:ext cx="5705996" cy="3432519"/>
          </a:xfrm>
          <a:prstGeom prst="rect">
            <a:avLst/>
          </a:prstGeom>
        </p:spPr>
      </p:pic>
      <p:sp>
        <p:nvSpPr>
          <p:cNvPr id="7" name="TextBox 6">
            <a:extLst>
              <a:ext uri="{FF2B5EF4-FFF2-40B4-BE49-F238E27FC236}">
                <a16:creationId xmlns:a16="http://schemas.microsoft.com/office/drawing/2014/main" id="{EB6DF143-F637-5EC7-CDB9-33BDDD7A2AA3}"/>
              </a:ext>
            </a:extLst>
          </p:cNvPr>
          <p:cNvSpPr txBox="1"/>
          <p:nvPr/>
        </p:nvSpPr>
        <p:spPr>
          <a:xfrm>
            <a:off x="0" y="4862527"/>
            <a:ext cx="6097904" cy="369332"/>
          </a:xfrm>
          <a:prstGeom prst="rect">
            <a:avLst/>
          </a:prstGeom>
          <a:noFill/>
        </p:spPr>
        <p:txBody>
          <a:bodyPr wrap="square">
            <a:spAutoFit/>
          </a:bodyPr>
          <a:lstStyle/>
          <a:p>
            <a:pPr marL="285750" indent="-285750" algn="ctr">
              <a:buFont typeface="Wingdings" panose="05000000000000000000" pitchFamily="2" charset="2"/>
              <a:buChar char="Ø"/>
            </a:pPr>
            <a:r>
              <a:rPr lang="el-GR" sz="1800" dirty="0"/>
              <a:t>Συνολική ετήσια </a:t>
            </a:r>
            <a:r>
              <a:rPr lang="el-GR" dirty="0"/>
              <a:t>καθαρή ηλεκτρική </a:t>
            </a:r>
            <a:r>
              <a:rPr lang="el-GR" sz="1800" dirty="0"/>
              <a:t>κατανάλωση </a:t>
            </a:r>
            <a:r>
              <a:rPr lang="el-GR" sz="1800" b="1" dirty="0"/>
              <a:t>1185 </a:t>
            </a:r>
            <a:r>
              <a:rPr lang="en-US" sz="1800" b="1" dirty="0"/>
              <a:t>kWh</a:t>
            </a:r>
            <a:endParaRPr lang="el-GR" sz="1800" b="1" dirty="0"/>
          </a:p>
        </p:txBody>
      </p:sp>
      <p:sp>
        <p:nvSpPr>
          <p:cNvPr id="8" name="TextBox 7">
            <a:extLst>
              <a:ext uri="{FF2B5EF4-FFF2-40B4-BE49-F238E27FC236}">
                <a16:creationId xmlns:a16="http://schemas.microsoft.com/office/drawing/2014/main" id="{0C5DEEA4-4129-7529-E420-5E80704536AA}"/>
              </a:ext>
            </a:extLst>
          </p:cNvPr>
          <p:cNvSpPr txBox="1"/>
          <p:nvPr/>
        </p:nvSpPr>
        <p:spPr>
          <a:xfrm>
            <a:off x="84203" y="4278430"/>
            <a:ext cx="6203854"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3</a:t>
            </a:r>
            <a:r>
              <a:rPr lang="en-US" sz="1400" b="1" dirty="0"/>
              <a:t>8</a:t>
            </a:r>
            <a:r>
              <a:rPr lang="el-GR" sz="1400" dirty="0"/>
              <a:t>: Καθαρή ηλεκτρική κατανάλωση ανά μήνα (</a:t>
            </a:r>
            <a:r>
              <a:rPr lang="el-GR" sz="1400" dirty="0" err="1"/>
              <a:t>μπλέ</a:t>
            </a:r>
            <a:r>
              <a:rPr lang="el-GR" sz="1400" dirty="0"/>
              <a:t> – θέρμανση, πράσινο – ψύξη, πορτοκαλί – θέρμανση και ψύξη)</a:t>
            </a:r>
          </a:p>
        </p:txBody>
      </p:sp>
      <p:sp>
        <p:nvSpPr>
          <p:cNvPr id="10" name="TextBox 9">
            <a:extLst>
              <a:ext uri="{FF2B5EF4-FFF2-40B4-BE49-F238E27FC236}">
                <a16:creationId xmlns:a16="http://schemas.microsoft.com/office/drawing/2014/main" id="{1B361DE2-891F-7496-2D15-785C1663DBBF}"/>
              </a:ext>
            </a:extLst>
          </p:cNvPr>
          <p:cNvSpPr txBox="1"/>
          <p:nvPr/>
        </p:nvSpPr>
        <p:spPr>
          <a:xfrm>
            <a:off x="6486004" y="4266507"/>
            <a:ext cx="5608320"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39</a:t>
            </a:r>
            <a:r>
              <a:rPr lang="el-GR" sz="1400" dirty="0"/>
              <a:t>: Παραγόμενη ωφέλιμη θερμότητα Α.Θ και </a:t>
            </a:r>
            <a:r>
              <a:rPr lang="en-US" sz="1400" dirty="0"/>
              <a:t>PVT</a:t>
            </a:r>
            <a:r>
              <a:rPr lang="el-GR" sz="1400" dirty="0"/>
              <a:t> ανά μήνα</a:t>
            </a:r>
          </a:p>
        </p:txBody>
      </p:sp>
      <p:sp>
        <p:nvSpPr>
          <p:cNvPr id="11" name="TextBox 10">
            <a:extLst>
              <a:ext uri="{FF2B5EF4-FFF2-40B4-BE49-F238E27FC236}">
                <a16:creationId xmlns:a16="http://schemas.microsoft.com/office/drawing/2014/main" id="{75F0D9AE-0F84-DF9B-C7C6-7C88B648AC1A}"/>
              </a:ext>
            </a:extLst>
          </p:cNvPr>
          <p:cNvSpPr txBox="1"/>
          <p:nvPr/>
        </p:nvSpPr>
        <p:spPr>
          <a:xfrm>
            <a:off x="6288057" y="4773940"/>
            <a:ext cx="5903943" cy="2031325"/>
          </a:xfrm>
          <a:prstGeom prst="rect">
            <a:avLst/>
          </a:prstGeom>
          <a:noFill/>
        </p:spPr>
        <p:txBody>
          <a:bodyPr wrap="square" rtlCol="0">
            <a:spAutoFit/>
          </a:bodyPr>
          <a:lstStyle/>
          <a:p>
            <a:pPr marL="285750" indent="-285750">
              <a:buFont typeface="Arial" panose="020B0604020202020204" pitchFamily="34" charset="0"/>
              <a:buChar char="•"/>
            </a:pPr>
            <a:r>
              <a:rPr lang="el-GR" dirty="0">
                <a:effectLst/>
                <a:latin typeface="Calibri" panose="020F0502020204030204" pitchFamily="34" charset="0"/>
                <a:ea typeface="Calibri" panose="020F0502020204030204" pitchFamily="34" charset="0"/>
                <a:cs typeface="Arial" panose="020B0604020202020204" pitchFamily="34" charset="0"/>
              </a:rPr>
              <a:t>Οι θερμικές ανάγκες από Ιούνιο έως Σεπτέμβριο που αφορούν τις απαιτήσεις για ΖΝΧ καλύπτονται </a:t>
            </a:r>
            <a:r>
              <a:rPr lang="el-GR" b="1" dirty="0">
                <a:effectLst/>
                <a:latin typeface="Calibri" panose="020F0502020204030204" pitchFamily="34" charset="0"/>
                <a:ea typeface="Calibri" panose="020F0502020204030204" pitchFamily="34" charset="0"/>
                <a:cs typeface="Arial" panose="020B0604020202020204" pitchFamily="34" charset="0"/>
              </a:rPr>
              <a:t>εξολοκλήρου</a:t>
            </a:r>
            <a:r>
              <a:rPr lang="el-GR" dirty="0">
                <a:effectLst/>
                <a:latin typeface="Calibri" panose="020F0502020204030204" pitchFamily="34" charset="0"/>
                <a:ea typeface="Calibri" panose="020F0502020204030204" pitchFamily="34" charset="0"/>
                <a:cs typeface="Arial" panose="020B0604020202020204" pitchFamily="34" charset="0"/>
              </a:rPr>
              <a:t> από τους </a:t>
            </a:r>
            <a:r>
              <a:rPr lang="en-US" dirty="0">
                <a:effectLst/>
                <a:latin typeface="Calibri" panose="020F0502020204030204" pitchFamily="34" charset="0"/>
                <a:ea typeface="Calibri" panose="020F0502020204030204" pitchFamily="34" charset="0"/>
                <a:cs typeface="Arial" panose="020B0604020202020204" pitchFamily="34" charset="0"/>
              </a:rPr>
              <a:t>PVT </a:t>
            </a:r>
            <a:endParaRPr lang="el-GR"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dirty="0">
              <a:latin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dirty="0">
                <a:effectLst/>
                <a:latin typeface="Calibri" panose="020F0502020204030204" pitchFamily="34" charset="0"/>
                <a:ea typeface="Calibri" panose="020F0502020204030204" pitchFamily="34" charset="0"/>
                <a:cs typeface="Arial" panose="020B0604020202020204" pitchFamily="34" charset="0"/>
              </a:rPr>
              <a:t>Τον Ιανουάριο, η Α.Θ παρέχει το </a:t>
            </a:r>
            <a:r>
              <a:rPr lang="el-GR" b="1" dirty="0">
                <a:effectLst/>
                <a:latin typeface="Calibri" panose="020F0502020204030204" pitchFamily="34" charset="0"/>
                <a:ea typeface="Calibri" panose="020F0502020204030204" pitchFamily="34" charset="0"/>
                <a:cs typeface="Arial" panose="020B0604020202020204" pitchFamily="34" charset="0"/>
              </a:rPr>
              <a:t>83 %</a:t>
            </a:r>
            <a:r>
              <a:rPr lang="el-GR" dirty="0">
                <a:effectLst/>
                <a:latin typeface="Calibri" panose="020F0502020204030204" pitchFamily="34" charset="0"/>
                <a:ea typeface="Calibri" panose="020F0502020204030204" pitchFamily="34" charset="0"/>
                <a:cs typeface="Arial" panose="020B0604020202020204" pitchFamily="34" charset="0"/>
              </a:rPr>
              <a:t> του ολικού θερμικού φορτίου, ενώ τον Μάιο το </a:t>
            </a:r>
            <a:r>
              <a:rPr lang="el-GR" b="1" dirty="0">
                <a:effectLst/>
                <a:latin typeface="Calibri" panose="020F0502020204030204" pitchFamily="34" charset="0"/>
                <a:ea typeface="Calibri" panose="020F0502020204030204" pitchFamily="34" charset="0"/>
                <a:cs typeface="Arial" panose="020B0604020202020204" pitchFamily="34" charset="0"/>
              </a:rPr>
              <a:t>5 % </a:t>
            </a:r>
            <a:r>
              <a:rPr lang="el-GR" dirty="0">
                <a:effectLst/>
                <a:latin typeface="Calibri" panose="020F0502020204030204" pitchFamily="34" charset="0"/>
                <a:ea typeface="Calibri" panose="020F0502020204030204" pitchFamily="34" charset="0"/>
                <a:cs typeface="Arial" panose="020B0604020202020204" pitchFamily="34" charset="0"/>
              </a:rPr>
              <a:t>και τον Οκτώβριο το</a:t>
            </a:r>
            <a:r>
              <a:rPr lang="el-GR" b="1" dirty="0">
                <a:effectLst/>
                <a:latin typeface="Calibri" panose="020F0502020204030204" pitchFamily="34" charset="0"/>
                <a:ea typeface="Calibri" panose="020F0502020204030204" pitchFamily="34" charset="0"/>
                <a:cs typeface="Arial" panose="020B0604020202020204" pitchFamily="34" charset="0"/>
              </a:rPr>
              <a:t> 10%</a:t>
            </a:r>
            <a:endParaRPr lang="el-GR" b="1" dirty="0"/>
          </a:p>
        </p:txBody>
      </p:sp>
      <p:sp>
        <p:nvSpPr>
          <p:cNvPr id="13" name="TextBox 12">
            <a:extLst>
              <a:ext uri="{FF2B5EF4-FFF2-40B4-BE49-F238E27FC236}">
                <a16:creationId xmlns:a16="http://schemas.microsoft.com/office/drawing/2014/main" id="{F01B14CC-4F53-2966-1E7D-32FE03ACD94C}"/>
              </a:ext>
            </a:extLst>
          </p:cNvPr>
          <p:cNvSpPr txBox="1"/>
          <p:nvPr/>
        </p:nvSpPr>
        <p:spPr>
          <a:xfrm>
            <a:off x="-12019" y="5181643"/>
            <a:ext cx="6396298" cy="2031325"/>
          </a:xfrm>
          <a:prstGeom prst="rect">
            <a:avLst/>
          </a:prstGeom>
          <a:noFill/>
        </p:spPr>
        <p:txBody>
          <a:bodyPr wrap="square">
            <a:spAutoFit/>
          </a:bodyPr>
          <a:lstStyle/>
          <a:p>
            <a:pPr marL="285750" indent="-285750">
              <a:buFont typeface="Arial" panose="020B0604020202020204" pitchFamily="34" charset="0"/>
              <a:buChar char="•"/>
            </a:pPr>
            <a:r>
              <a:rPr lang="el-GR" dirty="0">
                <a:effectLst/>
                <a:latin typeface="Calibri" panose="020F0502020204030204" pitchFamily="34" charset="0"/>
                <a:ea typeface="Calibri" panose="020F0502020204030204" pitchFamily="34" charset="0"/>
                <a:cs typeface="Arial" panose="020B0604020202020204" pitchFamily="34" charset="0"/>
              </a:rPr>
              <a:t>Ο Μάιος παρουσιάζει την ελάχιστη </a:t>
            </a:r>
            <a:r>
              <a:rPr lang="el-GR" b="1" dirty="0">
                <a:effectLst/>
                <a:latin typeface="Calibri" panose="020F0502020204030204" pitchFamily="34" charset="0"/>
                <a:ea typeface="Calibri" panose="020F0502020204030204" pitchFamily="34" charset="0"/>
                <a:cs typeface="Arial" panose="020B0604020202020204" pitchFamily="34" charset="0"/>
              </a:rPr>
              <a:t>καθαρή κατανάλωση </a:t>
            </a:r>
            <a:r>
              <a:rPr lang="el-GR" dirty="0">
                <a:effectLst/>
                <a:latin typeface="Calibri" panose="020F0502020204030204" pitchFamily="34" charset="0"/>
                <a:ea typeface="Calibri" panose="020F0502020204030204" pitchFamily="34" charset="0"/>
                <a:cs typeface="Arial" panose="020B0604020202020204" pitchFamily="34" charset="0"/>
              </a:rPr>
              <a:t>με τιμή -</a:t>
            </a:r>
            <a:r>
              <a:rPr lang="el-GR" b="1" dirty="0">
                <a:effectLst/>
                <a:latin typeface="Calibri" panose="020F0502020204030204" pitchFamily="34" charset="0"/>
                <a:ea typeface="Calibri" panose="020F0502020204030204" pitchFamily="34" charset="0"/>
                <a:cs typeface="Arial" panose="020B0604020202020204" pitchFamily="34" charset="0"/>
              </a:rPr>
              <a:t>88.56 </a:t>
            </a:r>
            <a:r>
              <a:rPr lang="en-US" b="1" dirty="0">
                <a:effectLst/>
                <a:latin typeface="Calibri" panose="020F0502020204030204" pitchFamily="34" charset="0"/>
                <a:ea typeface="Calibri" panose="020F0502020204030204" pitchFamily="34" charset="0"/>
                <a:cs typeface="Arial" panose="020B0604020202020204" pitchFamily="34" charset="0"/>
              </a:rPr>
              <a:t>kWh</a:t>
            </a:r>
            <a:r>
              <a:rPr lang="el-GR" dirty="0">
                <a:effectLst/>
                <a:latin typeface="Calibri" panose="020F0502020204030204" pitchFamily="34" charset="0"/>
                <a:ea typeface="Calibri" panose="020F0502020204030204" pitchFamily="34" charset="0"/>
                <a:cs typeface="Arial" panose="020B0604020202020204" pitchFamily="34" charset="0"/>
              </a:rPr>
              <a:t> και την μέγιστη ημερήσια </a:t>
            </a:r>
            <a:r>
              <a:rPr lang="el-GR" b="1" dirty="0" err="1">
                <a:effectLst/>
                <a:latin typeface="Calibri" panose="020F0502020204030204" pitchFamily="34" charset="0"/>
                <a:ea typeface="Calibri" panose="020F0502020204030204" pitchFamily="34" charset="0"/>
                <a:cs typeface="Arial" panose="020B0604020202020204" pitchFamily="34" charset="0"/>
              </a:rPr>
              <a:t>προσδιδόμενη</a:t>
            </a:r>
            <a:r>
              <a:rPr lang="el-GR" dirty="0">
                <a:effectLst/>
                <a:latin typeface="Calibri" panose="020F0502020204030204" pitchFamily="34" charset="0"/>
                <a:ea typeface="Calibri" panose="020F0502020204030204" pitchFamily="34" charset="0"/>
                <a:cs typeface="Arial" panose="020B0604020202020204" pitchFamily="34" charset="0"/>
              </a:rPr>
              <a:t> θερμότητα των συλλεκτών </a:t>
            </a:r>
            <a:r>
              <a:rPr lang="el-GR"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9.52</a:t>
            </a:r>
            <a:r>
              <a:rPr lang="el-GR" b="1" dirty="0">
                <a:effectLst/>
                <a:latin typeface="Calibri" panose="020F0502020204030204" pitchFamily="34" charset="0"/>
                <a:ea typeface="Calibri" panose="020F0502020204030204" pitchFamily="34" charset="0"/>
                <a:cs typeface="Arial" panose="020B0604020202020204" pitchFamily="34" charset="0"/>
              </a:rPr>
              <a:t> </a:t>
            </a:r>
            <a:r>
              <a:rPr lang="en-US" b="1" dirty="0">
                <a:effectLst/>
                <a:latin typeface="Calibri" panose="020F0502020204030204" pitchFamily="34" charset="0"/>
                <a:ea typeface="Calibri" panose="020F0502020204030204" pitchFamily="34" charset="0"/>
                <a:cs typeface="Arial" panose="020B0604020202020204" pitchFamily="34" charset="0"/>
              </a:rPr>
              <a:t>kW</a:t>
            </a:r>
            <a:endParaRPr lang="el-GR" b="1"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l-GR" b="1"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Η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μέγιστη μέση παραγωγή ηλεκτρισμού </a:t>
            </a:r>
            <a:r>
              <a:rPr lang="el-GR" sz="1800" dirty="0">
                <a:effectLst/>
                <a:latin typeface="Calibri" panose="020F0502020204030204" pitchFamily="34" charset="0"/>
                <a:ea typeface="Calibri" panose="020F0502020204030204" pitchFamily="34" charset="0"/>
                <a:cs typeface="Times New Roman" panose="02020603050405020304" pitchFamily="18" charset="0"/>
              </a:rPr>
              <a:t>εμφανίζεται τον Αύγουστο με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14.78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kWh</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/ημέρα</a:t>
            </a:r>
          </a:p>
          <a:p>
            <a:pPr marL="285750" indent="-285750">
              <a:buFont typeface="Arial" panose="020B0604020202020204" pitchFamily="34" charset="0"/>
              <a:buChar char="•"/>
            </a:pPr>
            <a:endParaRPr lang="el-GR" dirty="0">
              <a:effectLst/>
              <a:latin typeface="Calibri" panose="020F0502020204030204" pitchFamily="34" charset="0"/>
              <a:ea typeface="Calibri" panose="020F050202020403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D0177CBF-7D9D-77C5-C1F4-0990AB884E61}"/>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n-US" sz="2000" b="1" dirty="0">
                <a:effectLst>
                  <a:outerShdw blurRad="38100" dist="38100" dir="2700000" algn="tl">
                    <a:srgbClr val="000000">
                      <a:alpha val="43137"/>
                    </a:srgbClr>
                  </a:outerShdw>
                </a:effectLst>
              </a:rPr>
              <a:t>2</a:t>
            </a:r>
            <a:r>
              <a:rPr lang="el-GR" sz="2000" b="1" dirty="0">
                <a:effectLst>
                  <a:outerShdw blurRad="38100" dist="38100" dir="2700000" algn="tl">
                    <a:srgbClr val="000000">
                      <a:alpha val="43137"/>
                    </a:srgbClr>
                  </a:outerShdw>
                </a:effectLst>
              </a:rPr>
              <a:t>8</a:t>
            </a:r>
          </a:p>
        </p:txBody>
      </p:sp>
    </p:spTree>
    <p:extLst>
      <p:ext uri="{BB962C8B-B14F-4D97-AF65-F5344CB8AC3E}">
        <p14:creationId xmlns:p14="http://schemas.microsoft.com/office/powerpoint/2010/main" val="3286575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CE6C9-F352-2D7A-A8FF-0D42FE7055A6}"/>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BB877BDD-C5BB-AA4B-1E1C-BC9B6C08744F}"/>
              </a:ext>
            </a:extLst>
          </p:cNvPr>
          <p:cNvSpPr>
            <a:spLocks noGrp="1"/>
          </p:cNvSpPr>
          <p:nvPr>
            <p:ph type="title"/>
          </p:nvPr>
        </p:nvSpPr>
        <p:spPr>
          <a:xfrm>
            <a:off x="2759557" y="45720"/>
            <a:ext cx="6672886" cy="1596177"/>
          </a:xfrm>
        </p:spPr>
        <p:txBody>
          <a:bodyPr>
            <a:normAutofit/>
          </a:bodyPr>
          <a:lstStyle/>
          <a:p>
            <a:r>
              <a:rPr lang="el-GR"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ΚΕΦΑΛΑΙΟ</a:t>
            </a:r>
          </a:p>
        </p:txBody>
      </p:sp>
      <p:pic>
        <p:nvPicPr>
          <p:cNvPr id="6" name="Εικόνα 5" descr="Εικόνα που περιέχει σύμβολο, εμπρόσθια όψη&#10;&#10;Περιγραφή που δημιουργήθηκε αυτόματα">
            <a:extLst>
              <a:ext uri="{FF2B5EF4-FFF2-40B4-BE49-F238E27FC236}">
                <a16:creationId xmlns:a16="http://schemas.microsoft.com/office/drawing/2014/main" id="{9541E8D2-7154-F07B-90C6-EDB520DC0727}"/>
              </a:ext>
            </a:extLst>
          </p:cNvPr>
          <p:cNvPicPr>
            <a:picLocks noChangeAspect="1"/>
          </p:cNvPicPr>
          <p:nvPr/>
        </p:nvPicPr>
        <p:blipFill>
          <a:blip r:embed="rId2"/>
          <a:srcRect l="846" r="1321"/>
          <a:stretch/>
        </p:blipFill>
        <p:spPr>
          <a:xfrm>
            <a:off x="10427" y="1"/>
            <a:ext cx="1258304" cy="128617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graphicFrame>
        <p:nvGraphicFramePr>
          <p:cNvPr id="24" name="Θέση περιεχομένου 2">
            <a:extLst>
              <a:ext uri="{FF2B5EF4-FFF2-40B4-BE49-F238E27FC236}">
                <a16:creationId xmlns:a16="http://schemas.microsoft.com/office/drawing/2014/main" id="{CA0777A8-A75A-1280-E7A2-4F935E4EAC80}"/>
              </a:ext>
            </a:extLst>
          </p:cNvPr>
          <p:cNvGraphicFramePr>
            <a:graphicFrameLocks noGrp="1"/>
          </p:cNvGraphicFramePr>
          <p:nvPr>
            <p:ph idx="1"/>
            <p:extLst>
              <p:ext uri="{D42A27DB-BD31-4B8C-83A1-F6EECF244321}">
                <p14:modId xmlns:p14="http://schemas.microsoft.com/office/powerpoint/2010/main" val="665917872"/>
              </p:ext>
            </p:extLst>
          </p:nvPr>
        </p:nvGraphicFramePr>
        <p:xfrm>
          <a:off x="1443677" y="2367092"/>
          <a:ext cx="9304646" cy="346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4913F8B3-17DA-1D13-DD95-274128E886E8}"/>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a:t>
            </a:r>
          </a:p>
        </p:txBody>
      </p:sp>
    </p:spTree>
    <p:extLst>
      <p:ext uri="{BB962C8B-B14F-4D97-AF65-F5344CB8AC3E}">
        <p14:creationId xmlns:p14="http://schemas.microsoft.com/office/powerpoint/2010/main" val="4567005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8C19BFB-E24C-5568-9088-8917F8A66D2F}"/>
            </a:ext>
          </a:extLst>
        </p:cNvPr>
        <p:cNvGrpSpPr/>
        <p:nvPr/>
      </p:nvGrpSpPr>
      <p:grpSpPr>
        <a:xfrm>
          <a:off x="0" y="0"/>
          <a:ext cx="0" cy="0"/>
          <a:chOff x="0" y="0"/>
          <a:chExt cx="0" cy="0"/>
        </a:xfrm>
      </p:grpSpPr>
      <p:graphicFrame>
        <p:nvGraphicFramePr>
          <p:cNvPr id="5" name="Πίνακας 4">
            <a:extLst>
              <a:ext uri="{FF2B5EF4-FFF2-40B4-BE49-F238E27FC236}">
                <a16:creationId xmlns:a16="http://schemas.microsoft.com/office/drawing/2014/main" id="{9F33F3A4-84BD-CF88-AD54-CDC643453834}"/>
              </a:ext>
            </a:extLst>
          </p:cNvPr>
          <p:cNvGraphicFramePr>
            <a:graphicFrameLocks noGrp="1"/>
          </p:cNvGraphicFramePr>
          <p:nvPr>
            <p:extLst>
              <p:ext uri="{D42A27DB-BD31-4B8C-83A1-F6EECF244321}">
                <p14:modId xmlns:p14="http://schemas.microsoft.com/office/powerpoint/2010/main" val="4002618419"/>
              </p:ext>
            </p:extLst>
          </p:nvPr>
        </p:nvGraphicFramePr>
        <p:xfrm>
          <a:off x="25367" y="2432714"/>
          <a:ext cx="5782306" cy="3893939"/>
        </p:xfrm>
        <a:graphic>
          <a:graphicData uri="http://schemas.openxmlformats.org/drawingml/2006/table">
            <a:tbl>
              <a:tblPr firstRow="1" firstCol="1" lastRow="1" bandRow="1">
                <a:tableStyleId>{7DF18680-E054-41AD-8BC1-D1AEF772440D}</a:tableStyleId>
              </a:tblPr>
              <a:tblGrid>
                <a:gridCol w="827249">
                  <a:extLst>
                    <a:ext uri="{9D8B030D-6E8A-4147-A177-3AD203B41FA5}">
                      <a16:colId xmlns:a16="http://schemas.microsoft.com/office/drawing/2014/main" val="3593360192"/>
                    </a:ext>
                  </a:extLst>
                </a:gridCol>
                <a:gridCol w="1202629">
                  <a:extLst>
                    <a:ext uri="{9D8B030D-6E8A-4147-A177-3AD203B41FA5}">
                      <a16:colId xmlns:a16="http://schemas.microsoft.com/office/drawing/2014/main" val="1196983942"/>
                    </a:ext>
                  </a:extLst>
                </a:gridCol>
                <a:gridCol w="938107">
                  <a:extLst>
                    <a:ext uri="{9D8B030D-6E8A-4147-A177-3AD203B41FA5}">
                      <a16:colId xmlns:a16="http://schemas.microsoft.com/office/drawing/2014/main" val="2319743576"/>
                    </a:ext>
                  </a:extLst>
                </a:gridCol>
                <a:gridCol w="938107">
                  <a:extLst>
                    <a:ext uri="{9D8B030D-6E8A-4147-A177-3AD203B41FA5}">
                      <a16:colId xmlns:a16="http://schemas.microsoft.com/office/drawing/2014/main" val="126900200"/>
                    </a:ext>
                  </a:extLst>
                </a:gridCol>
                <a:gridCol w="938107">
                  <a:extLst>
                    <a:ext uri="{9D8B030D-6E8A-4147-A177-3AD203B41FA5}">
                      <a16:colId xmlns:a16="http://schemas.microsoft.com/office/drawing/2014/main" val="1019016439"/>
                    </a:ext>
                  </a:extLst>
                </a:gridCol>
                <a:gridCol w="938107">
                  <a:extLst>
                    <a:ext uri="{9D8B030D-6E8A-4147-A177-3AD203B41FA5}">
                      <a16:colId xmlns:a16="http://schemas.microsoft.com/office/drawing/2014/main" val="96234967"/>
                    </a:ext>
                  </a:extLst>
                </a:gridCol>
              </a:tblGrid>
              <a:tr h="743000">
                <a:tc gridSpan="2">
                  <a:txBody>
                    <a:bodyPr/>
                    <a:lstStyle/>
                    <a:p>
                      <a:pPr algn="ctr">
                        <a:lnSpc>
                          <a:spcPct val="107000"/>
                        </a:lnSpc>
                        <a:spcAft>
                          <a:spcPts val="800"/>
                        </a:spcAft>
                      </a:pPr>
                      <a:r>
                        <a:rPr lang="el-GR" sz="1400" dirty="0">
                          <a:effectLst/>
                        </a:rPr>
                        <a:t>Αριθμός οπών</a:t>
                      </a:r>
                    </a:p>
                    <a:p>
                      <a:pPr algn="ctr">
                        <a:lnSpc>
                          <a:spcPct val="107000"/>
                        </a:lnSpc>
                        <a:spcAft>
                          <a:spcPts val="800"/>
                        </a:spcAft>
                      </a:pPr>
                      <a:r>
                        <a:rPr lang="el-GR" sz="1400" dirty="0">
                          <a:effectLst/>
                        </a:rPr>
                        <a:t>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l-GR"/>
                    </a:p>
                  </a:txBody>
                  <a:tcPr/>
                </a:tc>
                <a:tc>
                  <a:txBody>
                    <a:bodyPr/>
                    <a:lstStyle/>
                    <a:p>
                      <a:pPr algn="ctr">
                        <a:lnSpc>
                          <a:spcPct val="107000"/>
                        </a:lnSpc>
                        <a:spcAft>
                          <a:spcPts val="800"/>
                        </a:spcAft>
                      </a:pPr>
                      <a:r>
                        <a:rPr lang="el-GR" sz="1400">
                          <a:effectLst/>
                        </a:rPr>
                        <a:t>1</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effectLst/>
                        </a:rPr>
                        <a:t>2</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3</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effectLst/>
                        </a:rPr>
                        <a:t>4</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96621921"/>
                  </a:ext>
                </a:extLst>
              </a:tr>
              <a:tr h="1067888">
                <a:tc rowSpan="3">
                  <a:txBody>
                    <a:bodyPr/>
                    <a:lstStyle/>
                    <a:p>
                      <a:pPr algn="ctr">
                        <a:lnSpc>
                          <a:spcPct val="107000"/>
                        </a:lnSpc>
                        <a:spcAft>
                          <a:spcPts val="800"/>
                        </a:spcAft>
                      </a:pPr>
                      <a:r>
                        <a:rPr lang="el-GR" sz="1400" dirty="0">
                          <a:effectLst/>
                        </a:rPr>
                        <a:t>Μέσες μηνιαίες τιμές ανά έτος</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Καθαρή ηλεκτρική κατανάλωση</a:t>
                      </a:r>
                      <a:r>
                        <a:rPr lang="en-US" sz="1400" dirty="0">
                          <a:effectLst/>
                        </a:rPr>
                        <a:t> (kWh)</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98.73</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100.73</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effectLst/>
                        </a:rPr>
                        <a:t>113.85</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128.84</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0673427"/>
                  </a:ext>
                </a:extLst>
              </a:tr>
              <a:tr h="924623">
                <a:tc vMerge="1">
                  <a:txBody>
                    <a:bodyPr/>
                    <a:lstStyle/>
                    <a:p>
                      <a:endParaRPr lang="el-GR"/>
                    </a:p>
                  </a:txBody>
                  <a:tcPr/>
                </a:tc>
                <a:tc>
                  <a:txBody>
                    <a:bodyPr/>
                    <a:lstStyle/>
                    <a:p>
                      <a:pPr algn="ctr">
                        <a:lnSpc>
                          <a:spcPct val="107000"/>
                        </a:lnSpc>
                        <a:spcAft>
                          <a:spcPts val="800"/>
                        </a:spcAft>
                      </a:pPr>
                      <a:r>
                        <a:rPr lang="el-GR" sz="1400">
                          <a:effectLst/>
                        </a:rPr>
                        <a:t>Συντελεστής απόδοσης </a:t>
                      </a:r>
                      <a:r>
                        <a:rPr lang="en-US" sz="1400">
                          <a:effectLst/>
                        </a:rPr>
                        <a:t>COP</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effectLst/>
                        </a:rPr>
                        <a:t>3.51</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3.66</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effectLst/>
                        </a:rPr>
                        <a:t>3.76</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effectLst/>
                        </a:rPr>
                        <a:t>3.79</a:t>
                      </a:r>
                      <a:endParaRPr lang="el-GR"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31219160"/>
                  </a:ext>
                </a:extLst>
              </a:tr>
              <a:tr h="1158428">
                <a:tc vMerge="1">
                  <a:txBody>
                    <a:bodyPr/>
                    <a:lstStyle/>
                    <a:p>
                      <a:endParaRPr lang="el-GR"/>
                    </a:p>
                  </a:txBody>
                  <a:tcPr/>
                </a:tc>
                <a:tc>
                  <a:txBody>
                    <a:bodyPr/>
                    <a:lstStyle/>
                    <a:p>
                      <a:pPr algn="ctr">
                        <a:lnSpc>
                          <a:spcPct val="107000"/>
                        </a:lnSpc>
                        <a:spcAft>
                          <a:spcPts val="800"/>
                        </a:spcAft>
                      </a:pPr>
                      <a:r>
                        <a:rPr lang="el-GR" sz="1400" b="0" dirty="0">
                          <a:solidFill>
                            <a:schemeClr val="tx1"/>
                          </a:solidFill>
                          <a:effectLst/>
                        </a:rPr>
                        <a:t>Δείκτης ενεργειακής απόδοσης </a:t>
                      </a:r>
                      <a:r>
                        <a:rPr lang="en-US" sz="1400" b="0" dirty="0">
                          <a:solidFill>
                            <a:schemeClr val="tx1"/>
                          </a:solidFill>
                          <a:effectLst/>
                        </a:rPr>
                        <a:t>EER</a:t>
                      </a:r>
                      <a:endParaRPr lang="el-GR"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40000"/>
                        <a:lumOff val="60000"/>
                      </a:schemeClr>
                    </a:solidFill>
                  </a:tcPr>
                </a:tc>
                <a:tc>
                  <a:txBody>
                    <a:bodyPr/>
                    <a:lstStyle/>
                    <a:p>
                      <a:pPr algn="ctr">
                        <a:lnSpc>
                          <a:spcPct val="107000"/>
                        </a:lnSpc>
                        <a:spcAft>
                          <a:spcPts val="800"/>
                        </a:spcAft>
                      </a:pPr>
                      <a:r>
                        <a:rPr lang="el-GR" sz="1400" b="0" dirty="0">
                          <a:solidFill>
                            <a:schemeClr val="tx1"/>
                          </a:solidFill>
                          <a:effectLst/>
                        </a:rPr>
                        <a:t>3.86</a:t>
                      </a:r>
                      <a:endParaRPr lang="el-GR"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40000"/>
                        <a:lumOff val="60000"/>
                      </a:schemeClr>
                    </a:solidFill>
                  </a:tcPr>
                </a:tc>
                <a:tc>
                  <a:txBody>
                    <a:bodyPr/>
                    <a:lstStyle/>
                    <a:p>
                      <a:pPr algn="ctr">
                        <a:lnSpc>
                          <a:spcPct val="107000"/>
                        </a:lnSpc>
                        <a:spcAft>
                          <a:spcPts val="800"/>
                        </a:spcAft>
                      </a:pPr>
                      <a:r>
                        <a:rPr lang="el-GR" sz="1400" b="0" dirty="0">
                          <a:solidFill>
                            <a:schemeClr val="tx1"/>
                          </a:solidFill>
                          <a:effectLst/>
                        </a:rPr>
                        <a:t>4.84</a:t>
                      </a:r>
                      <a:endParaRPr lang="el-GR"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40000"/>
                        <a:lumOff val="60000"/>
                      </a:schemeClr>
                    </a:solidFill>
                  </a:tcPr>
                </a:tc>
                <a:tc>
                  <a:txBody>
                    <a:bodyPr/>
                    <a:lstStyle/>
                    <a:p>
                      <a:pPr algn="ctr">
                        <a:lnSpc>
                          <a:spcPct val="107000"/>
                        </a:lnSpc>
                        <a:spcAft>
                          <a:spcPts val="800"/>
                        </a:spcAft>
                      </a:pPr>
                      <a:r>
                        <a:rPr lang="el-GR" sz="1400" b="0" dirty="0">
                          <a:solidFill>
                            <a:schemeClr val="tx1"/>
                          </a:solidFill>
                          <a:effectLst/>
                        </a:rPr>
                        <a:t>5.16</a:t>
                      </a:r>
                      <a:endParaRPr lang="el-GR"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40000"/>
                        <a:lumOff val="60000"/>
                      </a:schemeClr>
                    </a:solidFill>
                  </a:tcPr>
                </a:tc>
                <a:tc>
                  <a:txBody>
                    <a:bodyPr/>
                    <a:lstStyle/>
                    <a:p>
                      <a:pPr algn="ctr">
                        <a:lnSpc>
                          <a:spcPct val="107000"/>
                        </a:lnSpc>
                        <a:spcAft>
                          <a:spcPts val="800"/>
                        </a:spcAft>
                      </a:pPr>
                      <a:r>
                        <a:rPr lang="el-GR" sz="1400" b="0" dirty="0">
                          <a:solidFill>
                            <a:schemeClr val="tx1"/>
                          </a:solidFill>
                          <a:effectLst/>
                        </a:rPr>
                        <a:t>5.33</a:t>
                      </a:r>
                      <a:endParaRPr lang="el-GR"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40000"/>
                        <a:lumOff val="60000"/>
                      </a:schemeClr>
                    </a:solidFill>
                  </a:tcPr>
                </a:tc>
                <a:extLst>
                  <a:ext uri="{0D108BD9-81ED-4DB2-BD59-A6C34878D82A}">
                    <a16:rowId xmlns:a16="http://schemas.microsoft.com/office/drawing/2014/main" val="1767997579"/>
                  </a:ext>
                </a:extLst>
              </a:tr>
            </a:tbl>
          </a:graphicData>
        </a:graphic>
      </p:graphicFrame>
      <p:sp>
        <p:nvSpPr>
          <p:cNvPr id="2" name="Τίτλος 1">
            <a:extLst>
              <a:ext uri="{FF2B5EF4-FFF2-40B4-BE49-F238E27FC236}">
                <a16:creationId xmlns:a16="http://schemas.microsoft.com/office/drawing/2014/main" id="{BD3A0EC2-1A24-4D47-C636-D8D1EA6E023C}"/>
              </a:ext>
            </a:extLst>
          </p:cNvPr>
          <p:cNvSpPr>
            <a:spLocks noGrp="1"/>
          </p:cNvSpPr>
          <p:nvPr>
            <p:ph type="title"/>
          </p:nvPr>
        </p:nvSpPr>
        <p:spPr>
          <a:xfrm>
            <a:off x="913774" y="-286581"/>
            <a:ext cx="10364451" cy="1596177"/>
          </a:xfrm>
        </p:spPr>
        <p:txBody>
          <a:bodyPr/>
          <a:lstStyle/>
          <a:p>
            <a:r>
              <a:rPr lang="el-GR" b="1" dirty="0">
                <a:effectLst>
                  <a:outerShdw blurRad="38100" dist="38100" dir="2700000" algn="tl">
                    <a:srgbClr val="000000">
                      <a:alpha val="43137"/>
                    </a:srgbClr>
                  </a:outerShdw>
                </a:effectLst>
              </a:rPr>
              <a:t>ΑΡΙΘΜΟΣ ΟΠΩΝ ΓΕΩΤΡΗΣΗΣ</a:t>
            </a:r>
          </a:p>
        </p:txBody>
      </p:sp>
      <p:sp>
        <p:nvSpPr>
          <p:cNvPr id="7" name="TextBox 6">
            <a:extLst>
              <a:ext uri="{FF2B5EF4-FFF2-40B4-BE49-F238E27FC236}">
                <a16:creationId xmlns:a16="http://schemas.microsoft.com/office/drawing/2014/main" id="{D0F657EC-40FA-4183-DE8A-1069D99C7065}"/>
              </a:ext>
            </a:extLst>
          </p:cNvPr>
          <p:cNvSpPr txBox="1"/>
          <p:nvPr/>
        </p:nvSpPr>
        <p:spPr>
          <a:xfrm>
            <a:off x="-8107" y="1909494"/>
            <a:ext cx="5535958" cy="523220"/>
          </a:xfrm>
          <a:prstGeom prst="rect">
            <a:avLst/>
          </a:prstGeom>
          <a:solidFill>
            <a:schemeClr val="bg1"/>
          </a:solidFill>
          <a:ln>
            <a:solidFill>
              <a:schemeClr val="tx1"/>
            </a:solidFill>
          </a:ln>
        </p:spPr>
        <p:txBody>
          <a:bodyPr wrap="square" rtlCol="0">
            <a:spAutoFit/>
          </a:bodyPr>
          <a:lstStyle/>
          <a:p>
            <a:pPr algn="ctr"/>
            <a:r>
              <a:rPr lang="el-GR" sz="1400" b="1" dirty="0"/>
              <a:t>Πίνακας 6</a:t>
            </a:r>
            <a:r>
              <a:rPr lang="el-GR" sz="1400" dirty="0"/>
              <a:t>: Ετήσιοι </a:t>
            </a:r>
            <a:r>
              <a:rPr lang="el-GR" sz="1400" dirty="0" err="1"/>
              <a:t>πάράμετροι</a:t>
            </a:r>
            <a:r>
              <a:rPr lang="el-GR" sz="1400" dirty="0"/>
              <a:t> απόδοσης για διαφορετικό αριθμό γεωτρήσεων</a:t>
            </a:r>
          </a:p>
        </p:txBody>
      </p:sp>
      <p:sp>
        <p:nvSpPr>
          <p:cNvPr id="9" name="TextBox 8">
            <a:extLst>
              <a:ext uri="{FF2B5EF4-FFF2-40B4-BE49-F238E27FC236}">
                <a16:creationId xmlns:a16="http://schemas.microsoft.com/office/drawing/2014/main" id="{5D4E8561-8559-EB69-6EB9-439FF8C61C03}"/>
              </a:ext>
            </a:extLst>
          </p:cNvPr>
          <p:cNvSpPr txBox="1"/>
          <p:nvPr/>
        </p:nvSpPr>
        <p:spPr>
          <a:xfrm>
            <a:off x="5718988" y="4227899"/>
            <a:ext cx="6098058" cy="1815882"/>
          </a:xfrm>
          <a:prstGeom prst="rect">
            <a:avLst/>
          </a:prstGeom>
          <a:noFill/>
        </p:spPr>
        <p:txBody>
          <a:bodyPr wrap="square">
            <a:spAutoFit/>
          </a:bodyPr>
          <a:lstStyle/>
          <a:p>
            <a:pPr marL="285750" indent="-285750">
              <a:buFont typeface="Wingdings" panose="05000000000000000000" pitchFamily="2" charset="2"/>
              <a:buChar char="Ø"/>
            </a:pPr>
            <a:r>
              <a:rPr lang="el-GR" sz="1600" dirty="0">
                <a:effectLst/>
                <a:latin typeface="Calibri" panose="020F0502020204030204" pitchFamily="34" charset="0"/>
                <a:ea typeface="Calibri" panose="020F0502020204030204" pitchFamily="34" charset="0"/>
                <a:cs typeface="Times New Roman" panose="02020603050405020304" pitchFamily="18" charset="0"/>
              </a:rPr>
              <a:t>Αυξήσεις </a:t>
            </a:r>
          </a:p>
          <a:p>
            <a:r>
              <a:rPr lang="el-GR" sz="1600" dirty="0">
                <a:latin typeface="Calibri" panose="020F0502020204030204" pitchFamily="34" charset="0"/>
                <a:ea typeface="Calibri" panose="020F0502020204030204" pitchFamily="34" charset="0"/>
                <a:cs typeface="Times New Roman" panose="02020603050405020304" pitchFamily="18" charset="0"/>
              </a:rPr>
              <a:t>0.3 μονάδες</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r>
              <a:rPr lang="el-GR" sz="1600" dirty="0">
                <a:effectLst/>
                <a:latin typeface="Calibri" panose="020F0502020204030204" pitchFamily="34" charset="0"/>
                <a:ea typeface="Calibri" panose="020F0502020204030204" pitchFamily="34" charset="0"/>
                <a:cs typeface="Times New Roman" panose="02020603050405020304" pitchFamily="18" charset="0"/>
              </a:rPr>
              <a:t>1.5 μονάδα</a:t>
            </a:r>
            <a:endParaRPr lang="el-GR" sz="1600" dirty="0"/>
          </a:p>
        </p:txBody>
      </p:sp>
      <p:sp>
        <p:nvSpPr>
          <p:cNvPr id="11" name="TextBox 10">
            <a:extLst>
              <a:ext uri="{FF2B5EF4-FFF2-40B4-BE49-F238E27FC236}">
                <a16:creationId xmlns:a16="http://schemas.microsoft.com/office/drawing/2014/main" id="{CE31EBAE-BF4D-0B8A-B9BE-1F79B39B1B15}"/>
              </a:ext>
            </a:extLst>
          </p:cNvPr>
          <p:cNvSpPr txBox="1"/>
          <p:nvPr/>
        </p:nvSpPr>
        <p:spPr>
          <a:xfrm>
            <a:off x="7333067" y="5376154"/>
            <a:ext cx="4905501" cy="646331"/>
          </a:xfrm>
          <a:prstGeom prst="rect">
            <a:avLst/>
          </a:prstGeom>
          <a:noFill/>
        </p:spPr>
        <p:txBody>
          <a:bodyPr wrap="square">
            <a:spAutoFit/>
          </a:bodyPr>
          <a:lstStyle/>
          <a:p>
            <a:pPr marL="285750" indent="-285750">
              <a:buFont typeface="Wingdings" panose="05000000000000000000" pitchFamily="2" charset="2"/>
              <a:buChar char="Ø"/>
            </a:pPr>
            <a:r>
              <a:rPr lang="el-GR" sz="1800" dirty="0">
                <a:effectLst/>
                <a:latin typeface="Calibri" panose="020F0502020204030204" pitchFamily="34" charset="0"/>
                <a:ea typeface="Calibri" panose="020F0502020204030204" pitchFamily="34" charset="0"/>
                <a:cs typeface="Times New Roman" panose="02020603050405020304" pitchFamily="18" charset="0"/>
              </a:rPr>
              <a:t>Εξομάλυνση των θερμοκρασιακώ</a:t>
            </a:r>
            <a:r>
              <a:rPr lang="el-GR" dirty="0">
                <a:latin typeface="Calibri" panose="020F0502020204030204" pitchFamily="34" charset="0"/>
                <a:ea typeface="Calibri" panose="020F0502020204030204" pitchFamily="34" charset="0"/>
                <a:cs typeface="Times New Roman" panose="02020603050405020304" pitchFamily="18" charset="0"/>
              </a:rPr>
              <a:t>ν μεταβολών</a:t>
            </a:r>
            <a:r>
              <a:rPr lang="el-GR" sz="1800" dirty="0">
                <a:effectLst/>
                <a:latin typeface="Calibri" panose="020F0502020204030204" pitchFamily="34" charset="0"/>
                <a:ea typeface="Calibri" panose="020F0502020204030204" pitchFamily="34" charset="0"/>
                <a:cs typeface="Times New Roman" panose="02020603050405020304" pitchFamily="18" charset="0"/>
              </a:rPr>
              <a:t> όσο ο αριθμός οπών γίνεται μεγαλύτερος</a:t>
            </a:r>
            <a:endParaRPr lang="el-GR" dirty="0"/>
          </a:p>
        </p:txBody>
      </p:sp>
      <p:sp>
        <p:nvSpPr>
          <p:cNvPr id="19" name="Οβάλ 18">
            <a:extLst>
              <a:ext uri="{FF2B5EF4-FFF2-40B4-BE49-F238E27FC236}">
                <a16:creationId xmlns:a16="http://schemas.microsoft.com/office/drawing/2014/main" id="{024131B0-9AB0-B628-D9CC-3EACFCD196CF}"/>
              </a:ext>
            </a:extLst>
          </p:cNvPr>
          <p:cNvSpPr/>
          <p:nvPr/>
        </p:nvSpPr>
        <p:spPr>
          <a:xfrm>
            <a:off x="2082244" y="3188043"/>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0" name="Οβάλ 19">
            <a:extLst>
              <a:ext uri="{FF2B5EF4-FFF2-40B4-BE49-F238E27FC236}">
                <a16:creationId xmlns:a16="http://schemas.microsoft.com/office/drawing/2014/main" id="{E0A4AD95-3F55-EEA9-10F5-D4B0B8A19ABF}"/>
              </a:ext>
            </a:extLst>
          </p:cNvPr>
          <p:cNvSpPr/>
          <p:nvPr/>
        </p:nvSpPr>
        <p:spPr>
          <a:xfrm>
            <a:off x="4920307" y="3214231"/>
            <a:ext cx="759809"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1" name="TextBox 20">
            <a:extLst>
              <a:ext uri="{FF2B5EF4-FFF2-40B4-BE49-F238E27FC236}">
                <a16:creationId xmlns:a16="http://schemas.microsoft.com/office/drawing/2014/main" id="{DB03EE8F-5272-2F4B-D2CA-61733B9A28AB}"/>
              </a:ext>
            </a:extLst>
          </p:cNvPr>
          <p:cNvSpPr txBox="1"/>
          <p:nvPr/>
        </p:nvSpPr>
        <p:spPr>
          <a:xfrm>
            <a:off x="6938052" y="4874230"/>
            <a:ext cx="4717375"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40</a:t>
            </a:r>
            <a:r>
              <a:rPr lang="el-GR" sz="1400" dirty="0"/>
              <a:t>: Μέση θερμοκρασία γεωθερμικού όγκου αποθήκευσης για διαφορετικό αριθμό οπών</a:t>
            </a:r>
          </a:p>
        </p:txBody>
      </p:sp>
      <p:sp>
        <p:nvSpPr>
          <p:cNvPr id="22" name="Οβάλ 21">
            <a:extLst>
              <a:ext uri="{FF2B5EF4-FFF2-40B4-BE49-F238E27FC236}">
                <a16:creationId xmlns:a16="http://schemas.microsoft.com/office/drawing/2014/main" id="{C9C967D3-64D0-6B8E-D842-E83BE2CEB039}"/>
              </a:ext>
            </a:extLst>
          </p:cNvPr>
          <p:cNvSpPr/>
          <p:nvPr/>
        </p:nvSpPr>
        <p:spPr>
          <a:xfrm>
            <a:off x="2082244" y="4205474"/>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3" name="Οβάλ 22">
            <a:extLst>
              <a:ext uri="{FF2B5EF4-FFF2-40B4-BE49-F238E27FC236}">
                <a16:creationId xmlns:a16="http://schemas.microsoft.com/office/drawing/2014/main" id="{EB4A6B00-089E-9665-3168-6D8E5BE462E6}"/>
              </a:ext>
            </a:extLst>
          </p:cNvPr>
          <p:cNvSpPr/>
          <p:nvPr/>
        </p:nvSpPr>
        <p:spPr>
          <a:xfrm>
            <a:off x="4877885" y="4187809"/>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4" name="Οβάλ 23">
            <a:extLst>
              <a:ext uri="{FF2B5EF4-FFF2-40B4-BE49-F238E27FC236}">
                <a16:creationId xmlns:a16="http://schemas.microsoft.com/office/drawing/2014/main" id="{51979219-1864-2015-7C22-45DDFC9FBF60}"/>
              </a:ext>
            </a:extLst>
          </p:cNvPr>
          <p:cNvSpPr/>
          <p:nvPr/>
        </p:nvSpPr>
        <p:spPr>
          <a:xfrm>
            <a:off x="2082244" y="5319420"/>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5" name="Οβάλ 24">
            <a:extLst>
              <a:ext uri="{FF2B5EF4-FFF2-40B4-BE49-F238E27FC236}">
                <a16:creationId xmlns:a16="http://schemas.microsoft.com/office/drawing/2014/main" id="{0FC458C6-B7D0-18BE-9F13-3E8BD18ACBFC}"/>
              </a:ext>
            </a:extLst>
          </p:cNvPr>
          <p:cNvSpPr/>
          <p:nvPr/>
        </p:nvSpPr>
        <p:spPr>
          <a:xfrm>
            <a:off x="4877885" y="5316204"/>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pic>
        <p:nvPicPr>
          <p:cNvPr id="4" name="Εικόνα 3">
            <a:extLst>
              <a:ext uri="{FF2B5EF4-FFF2-40B4-BE49-F238E27FC236}">
                <a16:creationId xmlns:a16="http://schemas.microsoft.com/office/drawing/2014/main" id="{E239CF48-85C5-ADBB-3152-96F0B896FA8C}"/>
              </a:ext>
            </a:extLst>
          </p:cNvPr>
          <p:cNvPicPr>
            <a:picLocks noChangeAspect="1"/>
          </p:cNvPicPr>
          <p:nvPr/>
        </p:nvPicPr>
        <p:blipFill>
          <a:blip r:embed="rId3"/>
          <a:stretch>
            <a:fillRect/>
          </a:stretch>
        </p:blipFill>
        <p:spPr>
          <a:xfrm>
            <a:off x="6927764" y="1811520"/>
            <a:ext cx="5230821" cy="3048264"/>
          </a:xfrm>
          <a:prstGeom prst="rect">
            <a:avLst/>
          </a:prstGeom>
        </p:spPr>
      </p:pic>
      <p:sp>
        <p:nvSpPr>
          <p:cNvPr id="33" name="TextBox 32">
            <a:extLst>
              <a:ext uri="{FF2B5EF4-FFF2-40B4-BE49-F238E27FC236}">
                <a16:creationId xmlns:a16="http://schemas.microsoft.com/office/drawing/2014/main" id="{36DA0374-D8C7-AF90-B1D3-B087BC27528E}"/>
              </a:ext>
            </a:extLst>
          </p:cNvPr>
          <p:cNvSpPr txBox="1"/>
          <p:nvPr/>
        </p:nvSpPr>
        <p:spPr>
          <a:xfrm>
            <a:off x="5718989" y="3241701"/>
            <a:ext cx="1361040" cy="830997"/>
          </a:xfrm>
          <a:prstGeom prst="rect">
            <a:avLst/>
          </a:prstGeom>
          <a:noFill/>
        </p:spPr>
        <p:txBody>
          <a:bodyPr wrap="square">
            <a:spAutoFit/>
          </a:bodyPr>
          <a:lstStyle/>
          <a:p>
            <a:pPr marL="285750" indent="-285750">
              <a:buFont typeface="Wingdings" panose="05000000000000000000" pitchFamily="2" charset="2"/>
              <a:buChar char="Ø"/>
            </a:pPr>
            <a:r>
              <a:rPr lang="el-GR" sz="1600" dirty="0">
                <a:effectLst/>
                <a:latin typeface="Calibri" panose="020F0502020204030204" pitchFamily="34" charset="0"/>
                <a:ea typeface="Calibri" panose="020F0502020204030204" pitchFamily="34" charset="0"/>
                <a:cs typeface="Times New Roman" panose="02020603050405020304" pitchFamily="18" charset="0"/>
              </a:rPr>
              <a:t>Αύξηση</a:t>
            </a:r>
          </a:p>
          <a:p>
            <a:r>
              <a:rPr lang="el-GR" sz="1600" dirty="0">
                <a:effectLst/>
                <a:latin typeface="Calibri" panose="020F0502020204030204" pitchFamily="34" charset="0"/>
                <a:ea typeface="Calibri" panose="020F0502020204030204" pitchFamily="34" charset="0"/>
                <a:cs typeface="Times New Roman" panose="02020603050405020304" pitchFamily="18" charset="0"/>
              </a:rPr>
              <a:t> 30.5 %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r>
              <a:rPr lang="el-GR" sz="1600" dirty="0">
                <a:latin typeface="Calibri" panose="020F0502020204030204" pitchFamily="34" charset="0"/>
                <a:cs typeface="Times New Roman" panose="02020603050405020304" pitchFamily="18" charset="0"/>
              </a:rPr>
              <a:t>λόγω αντλιών</a:t>
            </a:r>
            <a:endParaRPr lang="el-GR" sz="1600" dirty="0"/>
          </a:p>
        </p:txBody>
      </p:sp>
      <p:sp>
        <p:nvSpPr>
          <p:cNvPr id="35" name="TextBox 34">
            <a:extLst>
              <a:ext uri="{FF2B5EF4-FFF2-40B4-BE49-F238E27FC236}">
                <a16:creationId xmlns:a16="http://schemas.microsoft.com/office/drawing/2014/main" id="{5D371FE9-5BF1-12B1-0791-6043D8AC653F}"/>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29</a:t>
            </a:r>
          </a:p>
        </p:txBody>
      </p:sp>
    </p:spTree>
    <p:extLst>
      <p:ext uri="{BB962C8B-B14F-4D97-AF65-F5344CB8AC3E}">
        <p14:creationId xmlns:p14="http://schemas.microsoft.com/office/powerpoint/2010/main" val="17816365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0BD53F2-E866-9F6D-896D-951DA9B88F44}"/>
              </a:ext>
            </a:extLst>
          </p:cNvPr>
          <p:cNvSpPr>
            <a:spLocks noGrp="1"/>
          </p:cNvSpPr>
          <p:nvPr>
            <p:ph type="title"/>
          </p:nvPr>
        </p:nvSpPr>
        <p:spPr>
          <a:xfrm>
            <a:off x="913774" y="-286581"/>
            <a:ext cx="10364451" cy="1596177"/>
          </a:xfrm>
        </p:spPr>
        <p:txBody>
          <a:bodyPr/>
          <a:lstStyle/>
          <a:p>
            <a:r>
              <a:rPr lang="el-GR" b="1" dirty="0" err="1">
                <a:effectLst>
                  <a:outerShdw blurRad="38100" dist="38100" dir="2700000" algn="tl">
                    <a:srgbClr val="000000">
                      <a:alpha val="43137"/>
                    </a:srgbClr>
                  </a:outerShdw>
                </a:effectLst>
              </a:rPr>
              <a:t>Βαθοσ</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γεωτρησησ</a:t>
            </a:r>
            <a:endParaRPr lang="el-GR" b="1" dirty="0">
              <a:effectLst>
                <a:outerShdw blurRad="38100" dist="38100" dir="2700000" algn="tl">
                  <a:srgbClr val="000000">
                    <a:alpha val="43137"/>
                  </a:srgbClr>
                </a:outerShdw>
              </a:effectLst>
            </a:endParaRPr>
          </a:p>
        </p:txBody>
      </p:sp>
      <p:sp>
        <p:nvSpPr>
          <p:cNvPr id="7" name="TextBox 6">
            <a:extLst>
              <a:ext uri="{FF2B5EF4-FFF2-40B4-BE49-F238E27FC236}">
                <a16:creationId xmlns:a16="http://schemas.microsoft.com/office/drawing/2014/main" id="{7C952017-F985-8CEB-1193-DCF1D81298C7}"/>
              </a:ext>
            </a:extLst>
          </p:cNvPr>
          <p:cNvSpPr txBox="1"/>
          <p:nvPr/>
        </p:nvSpPr>
        <p:spPr>
          <a:xfrm>
            <a:off x="-8107" y="1909494"/>
            <a:ext cx="5535958" cy="523220"/>
          </a:xfrm>
          <a:prstGeom prst="rect">
            <a:avLst/>
          </a:prstGeom>
          <a:solidFill>
            <a:schemeClr val="bg1"/>
          </a:solidFill>
          <a:ln>
            <a:solidFill>
              <a:schemeClr val="tx1"/>
            </a:solidFill>
          </a:ln>
        </p:spPr>
        <p:txBody>
          <a:bodyPr wrap="square" rtlCol="0">
            <a:spAutoFit/>
          </a:bodyPr>
          <a:lstStyle/>
          <a:p>
            <a:pPr algn="ctr"/>
            <a:r>
              <a:rPr lang="el-GR" sz="1400" b="1" dirty="0"/>
              <a:t>Πίνακας </a:t>
            </a:r>
            <a:r>
              <a:rPr lang="en-US" sz="1400" b="1" dirty="0"/>
              <a:t>7</a:t>
            </a:r>
            <a:r>
              <a:rPr lang="el-GR" sz="1400" dirty="0"/>
              <a:t>: Ετήσιοι </a:t>
            </a:r>
            <a:r>
              <a:rPr lang="el-GR" sz="1400" dirty="0" err="1"/>
              <a:t>πάράμετροι</a:t>
            </a:r>
            <a:r>
              <a:rPr lang="el-GR" sz="1400" dirty="0"/>
              <a:t> απόδοσης για διαφορετικό αριθμό γεωτρήσεων</a:t>
            </a:r>
          </a:p>
        </p:txBody>
      </p:sp>
      <p:sp>
        <p:nvSpPr>
          <p:cNvPr id="9" name="TextBox 8">
            <a:extLst>
              <a:ext uri="{FF2B5EF4-FFF2-40B4-BE49-F238E27FC236}">
                <a16:creationId xmlns:a16="http://schemas.microsoft.com/office/drawing/2014/main" id="{59CCAD1C-16D3-F280-F766-579A45EBB76A}"/>
              </a:ext>
            </a:extLst>
          </p:cNvPr>
          <p:cNvSpPr txBox="1"/>
          <p:nvPr/>
        </p:nvSpPr>
        <p:spPr>
          <a:xfrm>
            <a:off x="5597071" y="4120515"/>
            <a:ext cx="6098058" cy="1754326"/>
          </a:xfrm>
          <a:prstGeom prst="rect">
            <a:avLst/>
          </a:prstGeom>
          <a:noFill/>
        </p:spPr>
        <p:txBody>
          <a:bodyPr wrap="square">
            <a:spAutoFit/>
          </a:bodyPr>
          <a:lstStyle/>
          <a:p>
            <a:pPr marL="285750" indent="-285750">
              <a:buFont typeface="Wingdings" panose="05000000000000000000" pitchFamily="2" charset="2"/>
              <a:buChar char="Ø"/>
            </a:pPr>
            <a:r>
              <a:rPr lang="el-GR" dirty="0">
                <a:latin typeface="Calibri" panose="020F0502020204030204" pitchFamily="34" charset="0"/>
                <a:ea typeface="Calibri" panose="020F0502020204030204" pitchFamily="34" charset="0"/>
                <a:cs typeface="Times New Roman" panose="02020603050405020304" pitchFamily="18" charset="0"/>
              </a:rPr>
              <a:t>Α</a:t>
            </a:r>
            <a:r>
              <a:rPr lang="el-GR" sz="1800" dirty="0">
                <a:effectLst/>
                <a:latin typeface="Calibri" panose="020F0502020204030204" pitchFamily="34" charset="0"/>
                <a:ea typeface="Calibri" panose="020F0502020204030204" pitchFamily="34" charset="0"/>
                <a:cs typeface="Times New Roman" panose="02020603050405020304" pitchFamily="18" charset="0"/>
              </a:rPr>
              <a:t>υξήσεις </a:t>
            </a:r>
          </a:p>
          <a:p>
            <a:r>
              <a:rPr lang="el-GR" sz="1800" dirty="0">
                <a:effectLst/>
                <a:latin typeface="Calibri" panose="020F0502020204030204" pitchFamily="34" charset="0"/>
                <a:ea typeface="Calibri" panose="020F0502020204030204" pitchFamily="34" charset="0"/>
                <a:cs typeface="Times New Roman" panose="02020603050405020304" pitchFamily="18" charset="0"/>
              </a:rPr>
              <a:t>5.9 %</a:t>
            </a:r>
          </a:p>
          <a:p>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r>
              <a:rPr lang="el-GR" sz="1800" dirty="0">
                <a:effectLst/>
                <a:latin typeface="Calibri" panose="020F0502020204030204" pitchFamily="34" charset="0"/>
                <a:ea typeface="Calibri" panose="020F0502020204030204" pitchFamily="34" charset="0"/>
                <a:cs typeface="Times New Roman" panose="02020603050405020304" pitchFamily="18" charset="0"/>
              </a:rPr>
              <a:t>37.2 %</a:t>
            </a:r>
            <a:endParaRPr lang="el-GR" dirty="0"/>
          </a:p>
        </p:txBody>
      </p:sp>
      <p:sp>
        <p:nvSpPr>
          <p:cNvPr id="11" name="TextBox 10">
            <a:extLst>
              <a:ext uri="{FF2B5EF4-FFF2-40B4-BE49-F238E27FC236}">
                <a16:creationId xmlns:a16="http://schemas.microsoft.com/office/drawing/2014/main" id="{A05542A7-348A-1584-CFE2-BE7382C401A8}"/>
              </a:ext>
            </a:extLst>
          </p:cNvPr>
          <p:cNvSpPr txBox="1"/>
          <p:nvPr/>
        </p:nvSpPr>
        <p:spPr>
          <a:xfrm>
            <a:off x="7333067" y="5376154"/>
            <a:ext cx="4905501" cy="646331"/>
          </a:xfrm>
          <a:prstGeom prst="rect">
            <a:avLst/>
          </a:prstGeom>
          <a:noFill/>
        </p:spPr>
        <p:txBody>
          <a:bodyPr wrap="square">
            <a:spAutoFit/>
          </a:bodyPr>
          <a:lstStyle/>
          <a:p>
            <a:pPr marL="285750" indent="-285750">
              <a:buFont typeface="Wingdings" panose="05000000000000000000" pitchFamily="2" charset="2"/>
              <a:buChar char="Ø"/>
            </a:pPr>
            <a:r>
              <a:rPr lang="el-GR" sz="1800" dirty="0">
                <a:effectLst/>
                <a:latin typeface="Calibri" panose="020F0502020204030204" pitchFamily="34" charset="0"/>
                <a:ea typeface="Calibri" panose="020F0502020204030204" pitchFamily="34" charset="0"/>
                <a:cs typeface="Times New Roman" panose="02020603050405020304" pitchFamily="18" charset="0"/>
              </a:rPr>
              <a:t>Εξομάλυνση των θερμοκρασιακώ</a:t>
            </a:r>
            <a:r>
              <a:rPr lang="el-GR" dirty="0">
                <a:latin typeface="Calibri" panose="020F0502020204030204" pitchFamily="34" charset="0"/>
                <a:ea typeface="Calibri" panose="020F0502020204030204" pitchFamily="34" charset="0"/>
                <a:cs typeface="Times New Roman" panose="02020603050405020304" pitchFamily="18" charset="0"/>
              </a:rPr>
              <a:t>ν μεταβολών</a:t>
            </a:r>
            <a:r>
              <a:rPr lang="el-GR" sz="1800" dirty="0">
                <a:effectLst/>
                <a:latin typeface="Calibri" panose="020F0502020204030204" pitchFamily="34" charset="0"/>
                <a:ea typeface="Calibri" panose="020F0502020204030204" pitchFamily="34" charset="0"/>
                <a:cs typeface="Times New Roman" panose="02020603050405020304" pitchFamily="18" charset="0"/>
              </a:rPr>
              <a:t> όσο τα βάθη οπών γίνονται μεγαλύτερα</a:t>
            </a:r>
            <a:endParaRPr lang="el-GR" dirty="0"/>
          </a:p>
        </p:txBody>
      </p:sp>
      <p:sp>
        <p:nvSpPr>
          <p:cNvPr id="13" name="TextBox 12">
            <a:extLst>
              <a:ext uri="{FF2B5EF4-FFF2-40B4-BE49-F238E27FC236}">
                <a16:creationId xmlns:a16="http://schemas.microsoft.com/office/drawing/2014/main" id="{7DE9B977-B708-644D-A79B-670FD5B31B0C}"/>
              </a:ext>
            </a:extLst>
          </p:cNvPr>
          <p:cNvSpPr txBox="1"/>
          <p:nvPr/>
        </p:nvSpPr>
        <p:spPr>
          <a:xfrm>
            <a:off x="5603650" y="3175889"/>
            <a:ext cx="6098058" cy="923330"/>
          </a:xfrm>
          <a:prstGeom prst="rect">
            <a:avLst/>
          </a:prstGeom>
          <a:noFill/>
        </p:spPr>
        <p:txBody>
          <a:bodyPr wrap="square">
            <a:spAutoFit/>
          </a:bodyPr>
          <a:lstStyle/>
          <a:p>
            <a:pPr marL="285750" indent="-285750">
              <a:buFont typeface="Wingdings" panose="05000000000000000000" pitchFamily="2" charset="2"/>
              <a:buChar char="Ø"/>
            </a:pPr>
            <a:r>
              <a:rPr lang="el-GR" dirty="0">
                <a:latin typeface="Calibri" panose="020F0502020204030204" pitchFamily="34" charset="0"/>
                <a:cs typeface="Times New Roman" panose="02020603050405020304" pitchFamily="18" charset="0"/>
              </a:rPr>
              <a:t>Μείωση </a:t>
            </a:r>
          </a:p>
          <a:p>
            <a:r>
              <a:rPr lang="el-GR" sz="1800" dirty="0">
                <a:effectLst/>
                <a:latin typeface="Calibri" panose="020F0502020204030204" pitchFamily="34" charset="0"/>
                <a:ea typeface="Calibri" panose="020F0502020204030204" pitchFamily="34" charset="0"/>
                <a:cs typeface="Times New Roman" panose="02020603050405020304" pitchFamily="18" charset="0"/>
              </a:rPr>
              <a:t>25.4 % </a:t>
            </a:r>
          </a:p>
          <a:p>
            <a:r>
              <a:rPr lang="el-GR" dirty="0">
                <a:latin typeface="Calibri" panose="020F0502020204030204" pitchFamily="34" charset="0"/>
                <a:cs typeface="Times New Roman" panose="02020603050405020304" pitchFamily="18" charset="0"/>
              </a:rPr>
              <a:t>    </a:t>
            </a:r>
            <a:endParaRPr lang="el-GR" dirty="0"/>
          </a:p>
        </p:txBody>
      </p:sp>
      <p:pic>
        <p:nvPicPr>
          <p:cNvPr id="15" name="Εικόνα 14">
            <a:extLst>
              <a:ext uri="{FF2B5EF4-FFF2-40B4-BE49-F238E27FC236}">
                <a16:creationId xmlns:a16="http://schemas.microsoft.com/office/drawing/2014/main" id="{46AA5D2F-68A0-27E3-6600-0A687B04A0EB}"/>
              </a:ext>
            </a:extLst>
          </p:cNvPr>
          <p:cNvPicPr>
            <a:picLocks noChangeAspect="1"/>
          </p:cNvPicPr>
          <p:nvPr/>
        </p:nvPicPr>
        <p:blipFill>
          <a:blip r:embed="rId3"/>
          <a:stretch>
            <a:fillRect/>
          </a:stretch>
        </p:blipFill>
        <p:spPr>
          <a:xfrm>
            <a:off x="6938052" y="1451381"/>
            <a:ext cx="5253948" cy="3401553"/>
          </a:xfrm>
          <a:prstGeom prst="rect">
            <a:avLst/>
          </a:prstGeom>
        </p:spPr>
      </p:pic>
      <p:graphicFrame>
        <p:nvGraphicFramePr>
          <p:cNvPr id="18" name="Πίνακας 17">
            <a:extLst>
              <a:ext uri="{FF2B5EF4-FFF2-40B4-BE49-F238E27FC236}">
                <a16:creationId xmlns:a16="http://schemas.microsoft.com/office/drawing/2014/main" id="{2516773D-4FFA-6466-6F3E-03FD94287D85}"/>
              </a:ext>
            </a:extLst>
          </p:cNvPr>
          <p:cNvGraphicFramePr>
            <a:graphicFrameLocks noGrp="1"/>
          </p:cNvGraphicFramePr>
          <p:nvPr>
            <p:extLst>
              <p:ext uri="{D42A27DB-BD31-4B8C-83A1-F6EECF244321}">
                <p14:modId xmlns:p14="http://schemas.microsoft.com/office/powerpoint/2010/main" val="1699273576"/>
              </p:ext>
            </p:extLst>
          </p:nvPr>
        </p:nvGraphicFramePr>
        <p:xfrm>
          <a:off x="0" y="2432715"/>
          <a:ext cx="5566712" cy="3869232"/>
        </p:xfrm>
        <a:graphic>
          <a:graphicData uri="http://schemas.openxmlformats.org/drawingml/2006/table">
            <a:tbl>
              <a:tblPr firstRow="1" firstCol="1" bandRow="1">
                <a:tableStyleId>{00A15C55-8517-42AA-B614-E9B94910E393}</a:tableStyleId>
              </a:tblPr>
              <a:tblGrid>
                <a:gridCol w="1066788">
                  <a:extLst>
                    <a:ext uri="{9D8B030D-6E8A-4147-A177-3AD203B41FA5}">
                      <a16:colId xmlns:a16="http://schemas.microsoft.com/office/drawing/2014/main" val="981607536"/>
                    </a:ext>
                  </a:extLst>
                </a:gridCol>
                <a:gridCol w="1066788">
                  <a:extLst>
                    <a:ext uri="{9D8B030D-6E8A-4147-A177-3AD203B41FA5}">
                      <a16:colId xmlns:a16="http://schemas.microsoft.com/office/drawing/2014/main" val="881233007"/>
                    </a:ext>
                  </a:extLst>
                </a:gridCol>
                <a:gridCol w="726123">
                  <a:extLst>
                    <a:ext uri="{9D8B030D-6E8A-4147-A177-3AD203B41FA5}">
                      <a16:colId xmlns:a16="http://schemas.microsoft.com/office/drawing/2014/main" val="1488949455"/>
                    </a:ext>
                  </a:extLst>
                </a:gridCol>
                <a:gridCol w="726123">
                  <a:extLst>
                    <a:ext uri="{9D8B030D-6E8A-4147-A177-3AD203B41FA5}">
                      <a16:colId xmlns:a16="http://schemas.microsoft.com/office/drawing/2014/main" val="1778146768"/>
                    </a:ext>
                  </a:extLst>
                </a:gridCol>
                <a:gridCol w="726123">
                  <a:extLst>
                    <a:ext uri="{9D8B030D-6E8A-4147-A177-3AD203B41FA5}">
                      <a16:colId xmlns:a16="http://schemas.microsoft.com/office/drawing/2014/main" val="2299384636"/>
                    </a:ext>
                  </a:extLst>
                </a:gridCol>
                <a:gridCol w="726123">
                  <a:extLst>
                    <a:ext uri="{9D8B030D-6E8A-4147-A177-3AD203B41FA5}">
                      <a16:colId xmlns:a16="http://schemas.microsoft.com/office/drawing/2014/main" val="12283682"/>
                    </a:ext>
                  </a:extLst>
                </a:gridCol>
                <a:gridCol w="528644">
                  <a:extLst>
                    <a:ext uri="{9D8B030D-6E8A-4147-A177-3AD203B41FA5}">
                      <a16:colId xmlns:a16="http://schemas.microsoft.com/office/drawing/2014/main" val="2756617029"/>
                    </a:ext>
                  </a:extLst>
                </a:gridCol>
              </a:tblGrid>
              <a:tr h="706437">
                <a:tc gridSpan="2">
                  <a:txBody>
                    <a:bodyPr/>
                    <a:lstStyle/>
                    <a:p>
                      <a:pPr algn="ctr">
                        <a:lnSpc>
                          <a:spcPct val="107000"/>
                        </a:lnSpc>
                        <a:spcAft>
                          <a:spcPts val="800"/>
                        </a:spcAft>
                      </a:pPr>
                      <a:r>
                        <a:rPr lang="el-GR" sz="1400" dirty="0">
                          <a:solidFill>
                            <a:schemeClr val="tx1"/>
                          </a:solidFill>
                          <a:effectLst/>
                        </a:rPr>
                        <a:t>Βάθος γεώτρησης (</a:t>
                      </a:r>
                      <a:r>
                        <a:rPr lang="en-US" sz="1400" dirty="0">
                          <a:solidFill>
                            <a:schemeClr val="tx1"/>
                          </a:solidFill>
                          <a:effectLst/>
                        </a:rPr>
                        <a:t>m)</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l-GR"/>
                    </a:p>
                  </a:txBody>
                  <a:tcPr/>
                </a:tc>
                <a:tc>
                  <a:txBody>
                    <a:bodyPr/>
                    <a:lstStyle/>
                    <a:p>
                      <a:pPr algn="ctr">
                        <a:lnSpc>
                          <a:spcPct val="107000"/>
                        </a:lnSpc>
                        <a:spcAft>
                          <a:spcPts val="800"/>
                        </a:spcAft>
                      </a:pPr>
                      <a:r>
                        <a:rPr lang="en-US" sz="1400">
                          <a:solidFill>
                            <a:schemeClr val="tx1"/>
                          </a:solidFill>
                          <a:effectLst/>
                        </a:rPr>
                        <a:t>60</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solidFill>
                            <a:schemeClr val="tx1"/>
                          </a:solidFill>
                          <a:effectLst/>
                        </a:rPr>
                        <a:t>80</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solidFill>
                            <a:schemeClr val="tx1"/>
                          </a:solidFill>
                          <a:effectLst/>
                        </a:rPr>
                        <a:t>100</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dirty="0">
                          <a:solidFill>
                            <a:schemeClr val="tx1"/>
                          </a:solidFill>
                          <a:effectLst/>
                        </a:rPr>
                        <a:t>120</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400">
                          <a:solidFill>
                            <a:schemeClr val="tx1"/>
                          </a:solidFill>
                          <a:effectLst/>
                        </a:rPr>
                        <a:t>140</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706498"/>
                  </a:ext>
                </a:extLst>
              </a:tr>
              <a:tr h="1015339">
                <a:tc rowSpan="3">
                  <a:txBody>
                    <a:bodyPr/>
                    <a:lstStyle/>
                    <a:p>
                      <a:pPr algn="ctr">
                        <a:lnSpc>
                          <a:spcPct val="107000"/>
                        </a:lnSpc>
                        <a:spcAft>
                          <a:spcPts val="800"/>
                        </a:spcAft>
                      </a:pPr>
                      <a:r>
                        <a:rPr lang="el-GR" sz="1400" dirty="0">
                          <a:solidFill>
                            <a:schemeClr val="tx1"/>
                          </a:solidFill>
                          <a:effectLst/>
                        </a:rPr>
                        <a:t>Μέσες μηνιαίες τιμές ανά έτος</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Καθαρή ηλεκτρική κατανάλωση</a:t>
                      </a:r>
                      <a:r>
                        <a:rPr lang="en-US" sz="1400" dirty="0">
                          <a:solidFill>
                            <a:schemeClr val="tx1"/>
                          </a:solidFill>
                          <a:effectLst/>
                        </a:rPr>
                        <a:t> (kWh)</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solidFill>
                            <a:schemeClr val="tx1"/>
                          </a:solidFill>
                          <a:effectLst/>
                        </a:rPr>
                        <a:t>109.52</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solidFill>
                            <a:schemeClr val="tx1"/>
                          </a:solidFill>
                          <a:effectLst/>
                        </a:rPr>
                        <a:t>98.73</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solidFill>
                            <a:schemeClr val="tx1"/>
                          </a:solidFill>
                          <a:effectLst/>
                        </a:rPr>
                        <a:t>92.83</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solidFill>
                            <a:schemeClr val="tx1"/>
                          </a:solidFill>
                          <a:effectLst/>
                        </a:rPr>
                        <a:t>89.50</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87.33</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3013364"/>
                  </a:ext>
                </a:extLst>
              </a:tr>
              <a:tr h="953211">
                <a:tc vMerge="1">
                  <a:txBody>
                    <a:bodyPr/>
                    <a:lstStyle/>
                    <a:p>
                      <a:endParaRPr lang="el-GR"/>
                    </a:p>
                  </a:txBody>
                  <a:tcPr/>
                </a:tc>
                <a:tc>
                  <a:txBody>
                    <a:bodyPr/>
                    <a:lstStyle/>
                    <a:p>
                      <a:pPr algn="ctr">
                        <a:lnSpc>
                          <a:spcPct val="107000"/>
                        </a:lnSpc>
                        <a:spcAft>
                          <a:spcPts val="800"/>
                        </a:spcAft>
                      </a:pPr>
                      <a:r>
                        <a:rPr lang="el-GR" sz="1400" dirty="0">
                          <a:solidFill>
                            <a:schemeClr val="tx1"/>
                          </a:solidFill>
                          <a:effectLst/>
                        </a:rPr>
                        <a:t>Συντελεστής απόδοσης </a:t>
                      </a:r>
                      <a:r>
                        <a:rPr lang="en-US" sz="1400" dirty="0">
                          <a:solidFill>
                            <a:schemeClr val="tx1"/>
                          </a:solidFill>
                          <a:effectLst/>
                        </a:rPr>
                        <a:t>COP</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3.40</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3.51</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solidFill>
                            <a:schemeClr val="tx1"/>
                          </a:solidFill>
                          <a:effectLst/>
                        </a:rPr>
                        <a:t>3.56</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a:solidFill>
                            <a:schemeClr val="tx1"/>
                          </a:solidFill>
                          <a:effectLst/>
                        </a:rPr>
                        <a:t>3.58</a:t>
                      </a:r>
                      <a:endParaRPr lang="el-GR"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3.60</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57749446"/>
                  </a:ext>
                </a:extLst>
              </a:tr>
              <a:tr h="1194245">
                <a:tc vMerge="1">
                  <a:txBody>
                    <a:bodyPr/>
                    <a:lstStyle/>
                    <a:p>
                      <a:endParaRPr lang="el-GR"/>
                    </a:p>
                  </a:txBody>
                  <a:tcPr/>
                </a:tc>
                <a:tc>
                  <a:txBody>
                    <a:bodyPr/>
                    <a:lstStyle/>
                    <a:p>
                      <a:pPr algn="ctr">
                        <a:lnSpc>
                          <a:spcPct val="107000"/>
                        </a:lnSpc>
                        <a:spcAft>
                          <a:spcPts val="800"/>
                        </a:spcAft>
                      </a:pPr>
                      <a:r>
                        <a:rPr lang="el-GR" sz="1400" dirty="0">
                          <a:solidFill>
                            <a:schemeClr val="tx1"/>
                          </a:solidFill>
                          <a:effectLst/>
                        </a:rPr>
                        <a:t>Δείκτης ενεργειακής απόδοσης </a:t>
                      </a:r>
                      <a:r>
                        <a:rPr lang="en-US" sz="1400" dirty="0">
                          <a:solidFill>
                            <a:schemeClr val="tx1"/>
                          </a:solidFill>
                          <a:effectLst/>
                        </a:rPr>
                        <a:t>EER</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3.36</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3.86</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4.16</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4.37</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l-GR" sz="1400" dirty="0">
                          <a:solidFill>
                            <a:schemeClr val="tx1"/>
                          </a:solidFill>
                          <a:effectLst/>
                        </a:rPr>
                        <a:t>4.51</a:t>
                      </a:r>
                      <a:endParaRPr lang="el-G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17759329"/>
                  </a:ext>
                </a:extLst>
              </a:tr>
            </a:tbl>
          </a:graphicData>
        </a:graphic>
      </p:graphicFrame>
      <p:sp>
        <p:nvSpPr>
          <p:cNvPr id="19" name="Οβάλ 18">
            <a:extLst>
              <a:ext uri="{FF2B5EF4-FFF2-40B4-BE49-F238E27FC236}">
                <a16:creationId xmlns:a16="http://schemas.microsoft.com/office/drawing/2014/main" id="{DE7CD99D-C1F7-4DC8-14D9-2FA736C8752B}"/>
              </a:ext>
            </a:extLst>
          </p:cNvPr>
          <p:cNvSpPr/>
          <p:nvPr/>
        </p:nvSpPr>
        <p:spPr>
          <a:xfrm>
            <a:off x="2082244" y="3188043"/>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0" name="Οβάλ 19">
            <a:extLst>
              <a:ext uri="{FF2B5EF4-FFF2-40B4-BE49-F238E27FC236}">
                <a16:creationId xmlns:a16="http://schemas.microsoft.com/office/drawing/2014/main" id="{BC69D1E0-5624-8B5C-5D73-6683538F8DCE}"/>
              </a:ext>
            </a:extLst>
          </p:cNvPr>
          <p:cNvSpPr/>
          <p:nvPr/>
        </p:nvSpPr>
        <p:spPr>
          <a:xfrm>
            <a:off x="4868562" y="3197185"/>
            <a:ext cx="759809"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1" name="TextBox 20">
            <a:extLst>
              <a:ext uri="{FF2B5EF4-FFF2-40B4-BE49-F238E27FC236}">
                <a16:creationId xmlns:a16="http://schemas.microsoft.com/office/drawing/2014/main" id="{E9C6B1CE-72CD-47EB-CF89-4923CB1B1F94}"/>
              </a:ext>
            </a:extLst>
          </p:cNvPr>
          <p:cNvSpPr txBox="1"/>
          <p:nvPr/>
        </p:nvSpPr>
        <p:spPr>
          <a:xfrm>
            <a:off x="6938052" y="4874230"/>
            <a:ext cx="4717375"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41</a:t>
            </a:r>
            <a:r>
              <a:rPr lang="el-GR" sz="1400" dirty="0"/>
              <a:t>: Μέση θερμοκρασία γεωθερμικού όγκου αποθήκευσης για διαφορετικά βάθη γεώτρησης</a:t>
            </a:r>
          </a:p>
        </p:txBody>
      </p:sp>
      <p:sp>
        <p:nvSpPr>
          <p:cNvPr id="22" name="Οβάλ 21">
            <a:extLst>
              <a:ext uri="{FF2B5EF4-FFF2-40B4-BE49-F238E27FC236}">
                <a16:creationId xmlns:a16="http://schemas.microsoft.com/office/drawing/2014/main" id="{4C021AE5-1598-8B58-1902-CA0622008B3A}"/>
              </a:ext>
            </a:extLst>
          </p:cNvPr>
          <p:cNvSpPr/>
          <p:nvPr/>
        </p:nvSpPr>
        <p:spPr>
          <a:xfrm>
            <a:off x="2082244" y="4205474"/>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3" name="Οβάλ 22">
            <a:extLst>
              <a:ext uri="{FF2B5EF4-FFF2-40B4-BE49-F238E27FC236}">
                <a16:creationId xmlns:a16="http://schemas.microsoft.com/office/drawing/2014/main" id="{49F7467F-1CF8-9289-6A0D-3118D41B572A}"/>
              </a:ext>
            </a:extLst>
          </p:cNvPr>
          <p:cNvSpPr/>
          <p:nvPr/>
        </p:nvSpPr>
        <p:spPr>
          <a:xfrm>
            <a:off x="4877885" y="4187809"/>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4" name="Οβάλ 23">
            <a:extLst>
              <a:ext uri="{FF2B5EF4-FFF2-40B4-BE49-F238E27FC236}">
                <a16:creationId xmlns:a16="http://schemas.microsoft.com/office/drawing/2014/main" id="{0A884B12-F48E-9B89-88D0-32DF0344252A}"/>
              </a:ext>
            </a:extLst>
          </p:cNvPr>
          <p:cNvSpPr/>
          <p:nvPr/>
        </p:nvSpPr>
        <p:spPr>
          <a:xfrm>
            <a:off x="2082244" y="5319420"/>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5" name="Οβάλ 24">
            <a:extLst>
              <a:ext uri="{FF2B5EF4-FFF2-40B4-BE49-F238E27FC236}">
                <a16:creationId xmlns:a16="http://schemas.microsoft.com/office/drawing/2014/main" id="{9738ECCC-47BA-8912-D477-C617B8F12FE0}"/>
              </a:ext>
            </a:extLst>
          </p:cNvPr>
          <p:cNvSpPr/>
          <p:nvPr/>
        </p:nvSpPr>
        <p:spPr>
          <a:xfrm>
            <a:off x="4877885" y="5316204"/>
            <a:ext cx="759810" cy="81876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26" name="TextBox 25">
            <a:extLst>
              <a:ext uri="{FF2B5EF4-FFF2-40B4-BE49-F238E27FC236}">
                <a16:creationId xmlns:a16="http://schemas.microsoft.com/office/drawing/2014/main" id="{01223878-C9FE-F361-AE6D-A12F0C3FD727}"/>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30</a:t>
            </a:r>
          </a:p>
        </p:txBody>
      </p:sp>
    </p:spTree>
    <p:extLst>
      <p:ext uri="{BB962C8B-B14F-4D97-AF65-F5344CB8AC3E}">
        <p14:creationId xmlns:p14="http://schemas.microsoft.com/office/powerpoint/2010/main" val="25373057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B2D1AAD-A431-5E50-C3C5-7E114E2A3D98}"/>
              </a:ext>
            </a:extLst>
          </p:cNvPr>
          <p:cNvSpPr>
            <a:spLocks noGrp="1"/>
          </p:cNvSpPr>
          <p:nvPr>
            <p:ph type="title"/>
          </p:nvPr>
        </p:nvSpPr>
        <p:spPr>
          <a:xfrm>
            <a:off x="913774" y="-308239"/>
            <a:ext cx="10364451" cy="1596177"/>
          </a:xfrm>
        </p:spPr>
        <p:txBody>
          <a:bodyPr/>
          <a:lstStyle/>
          <a:p>
            <a:r>
              <a:rPr lang="el-GR" b="1" dirty="0">
                <a:effectLst>
                  <a:outerShdw blurRad="38100" dist="38100" dir="2700000" algn="tl">
                    <a:srgbClr val="000000">
                      <a:alpha val="43137"/>
                    </a:srgbClr>
                  </a:outerShdw>
                </a:effectLst>
              </a:rPr>
              <a:t>ΜΑΚΡΟΠΡΟΘΕΣΜΗ ΛΕΙΤΟΥΡΓΙΑ ΜΟΝΑΔΑΣ</a:t>
            </a:r>
          </a:p>
        </p:txBody>
      </p:sp>
      <p:pic>
        <p:nvPicPr>
          <p:cNvPr id="3" name="Εικόνα 2">
            <a:extLst>
              <a:ext uri="{FF2B5EF4-FFF2-40B4-BE49-F238E27FC236}">
                <a16:creationId xmlns:a16="http://schemas.microsoft.com/office/drawing/2014/main" id="{CA40C539-44A4-A52A-7426-6CD8411E0CCF}"/>
              </a:ext>
            </a:extLst>
          </p:cNvPr>
          <p:cNvPicPr>
            <a:picLocks noChangeAspect="1"/>
          </p:cNvPicPr>
          <p:nvPr/>
        </p:nvPicPr>
        <p:blipFill>
          <a:blip r:embed="rId2"/>
          <a:stretch>
            <a:fillRect/>
          </a:stretch>
        </p:blipFill>
        <p:spPr>
          <a:xfrm>
            <a:off x="441605" y="1030023"/>
            <a:ext cx="6870506" cy="4575115"/>
          </a:xfrm>
          <a:prstGeom prst="rect">
            <a:avLst/>
          </a:prstGeom>
        </p:spPr>
      </p:pic>
      <p:sp>
        <p:nvSpPr>
          <p:cNvPr id="5" name="TextBox 4">
            <a:extLst>
              <a:ext uri="{FF2B5EF4-FFF2-40B4-BE49-F238E27FC236}">
                <a16:creationId xmlns:a16="http://schemas.microsoft.com/office/drawing/2014/main" id="{F48B3ADA-7F05-8619-A011-BF06C5B3B367}"/>
              </a:ext>
            </a:extLst>
          </p:cNvPr>
          <p:cNvSpPr txBox="1"/>
          <p:nvPr/>
        </p:nvSpPr>
        <p:spPr>
          <a:xfrm>
            <a:off x="441605" y="5605138"/>
            <a:ext cx="4717375"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t>Σχήμα 42</a:t>
            </a:r>
            <a:r>
              <a:rPr lang="el-GR" sz="1400" dirty="0"/>
              <a:t>: Μακροπρόθεσμη θερμοκρασία γεωθερμικού όγκου αποθήκευσης</a:t>
            </a:r>
          </a:p>
        </p:txBody>
      </p:sp>
      <p:sp>
        <p:nvSpPr>
          <p:cNvPr id="7" name="TextBox 6">
            <a:extLst>
              <a:ext uri="{FF2B5EF4-FFF2-40B4-BE49-F238E27FC236}">
                <a16:creationId xmlns:a16="http://schemas.microsoft.com/office/drawing/2014/main" id="{59D5E3CF-D3F7-741B-F071-81BF235EF38B}"/>
              </a:ext>
            </a:extLst>
          </p:cNvPr>
          <p:cNvSpPr txBox="1"/>
          <p:nvPr/>
        </p:nvSpPr>
        <p:spPr>
          <a:xfrm>
            <a:off x="7312111" y="2438215"/>
            <a:ext cx="4970505" cy="2031325"/>
          </a:xfrm>
          <a:prstGeom prst="rect">
            <a:avLst/>
          </a:prstGeom>
          <a:noFill/>
        </p:spPr>
        <p:txBody>
          <a:bodyPr wrap="square">
            <a:spAutoFit/>
          </a:bodyPr>
          <a:lstStyle/>
          <a:p>
            <a:pPr marL="285750" indent="-285750">
              <a:buFont typeface="Wingdings" panose="05000000000000000000" pitchFamily="2" charset="2"/>
              <a:buChar char="Ø"/>
            </a:pPr>
            <a:r>
              <a:rPr lang="el-GR" sz="1800" dirty="0">
                <a:effectLst/>
                <a:latin typeface="Calibri" panose="020F0502020204030204" pitchFamily="34" charset="0"/>
                <a:ea typeface="Calibri" panose="020F0502020204030204" pitchFamily="34" charset="0"/>
                <a:cs typeface="Times New Roman" panose="02020603050405020304" pitchFamily="18" charset="0"/>
              </a:rPr>
              <a:t>Θερμοκρασιακές μειώσεις έως 2.5       (Ιανουάριο) από 1</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l-GR" sz="1800" dirty="0">
                <a:effectLst/>
                <a:latin typeface="Calibri" panose="020F0502020204030204" pitchFamily="34" charset="0"/>
                <a:ea typeface="Calibri" panose="020F0502020204030204" pitchFamily="34" charset="0"/>
                <a:cs typeface="Times New Roman" panose="02020603050405020304" pitchFamily="18" charset="0"/>
              </a:rPr>
              <a:t> έως 5</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l-GR" sz="1800" dirty="0">
                <a:effectLst/>
                <a:latin typeface="Calibri" panose="020F0502020204030204" pitchFamily="34" charset="0"/>
                <a:ea typeface="Calibri" panose="020F0502020204030204" pitchFamily="34" charset="0"/>
                <a:cs typeface="Times New Roman" panose="02020603050405020304" pitchFamily="18" charset="0"/>
              </a:rPr>
              <a:t> έτος λειτουργίας</a:t>
            </a:r>
          </a:p>
          <a:p>
            <a:pPr marL="285750" indent="-285750">
              <a:buFont typeface="Wingdings" panose="05000000000000000000" pitchFamily="2" charset="2"/>
              <a:buChar char="Ø"/>
            </a:pPr>
            <a:endParaRPr lang="el-GR" dirty="0">
              <a:latin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r>
              <a:rPr lang="el-GR" sz="1800" dirty="0">
                <a:effectLst/>
                <a:latin typeface="Calibri" panose="020F0502020204030204" pitchFamily="34" charset="0"/>
                <a:ea typeface="Calibri" panose="020F0502020204030204" pitchFamily="34" charset="0"/>
                <a:cs typeface="Times New Roman" panose="02020603050405020304" pitchFamily="18" charset="0"/>
              </a:rPr>
              <a:t>Χειρότερη απόδοση στην θέρμανση </a:t>
            </a:r>
            <a:r>
              <a:rPr lang="el-G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αύξηση του χάσματος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COP </a:t>
            </a:r>
            <a:r>
              <a:rPr lang="el-GR" dirty="0">
                <a:latin typeface="Calibri" panose="020F0502020204030204" pitchFamily="34" charset="0"/>
                <a:ea typeface="Calibri" panose="020F0502020204030204" pitchFamily="34" charset="0"/>
                <a:cs typeface="Times New Roman" panose="02020603050405020304" pitchFamily="18" charset="0"/>
              </a:rPr>
              <a:t>και</a:t>
            </a:r>
            <a:r>
              <a:rPr lang="el-GR" i="1" dirty="0">
                <a:latin typeface="Calibri" panose="020F0502020204030204" pitchFamily="34" charset="0"/>
                <a:ea typeface="Calibri" panose="020F0502020204030204" pitchFamily="34" charset="0"/>
                <a:cs typeface="Times New Roman" panose="02020603050405020304" pitchFamily="18" charset="0"/>
              </a:rPr>
              <a: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EER </a:t>
            </a:r>
            <a:r>
              <a:rPr lang="el-GR" sz="1800" dirty="0">
                <a:effectLst/>
                <a:latin typeface="Calibri" panose="020F0502020204030204" pitchFamily="34" charset="0"/>
                <a:ea typeface="Calibri" panose="020F0502020204030204" pitchFamily="34" charset="0"/>
                <a:cs typeface="Times New Roman" panose="02020603050405020304" pitchFamily="18" charset="0"/>
              </a:rPr>
              <a:t>(3.51 έναντι 3.86) </a:t>
            </a:r>
            <a:endParaRPr lang="el-GR" sz="1800" i="1"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endParaRPr lang="el-GR" dirty="0">
              <a:latin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r>
              <a:rPr lang="el-GR" sz="1800" dirty="0">
                <a:effectLst/>
                <a:latin typeface="Calibri" panose="020F0502020204030204" pitchFamily="34" charset="0"/>
                <a:ea typeface="Calibri" panose="020F0502020204030204" pitchFamily="34" charset="0"/>
                <a:cs typeface="Times New Roman" panose="02020603050405020304" pitchFamily="18" charset="0"/>
              </a:rPr>
              <a:t>Εξέταση σεναρίου επαναφόρτισης του εδάφους</a:t>
            </a:r>
            <a:endParaRPr lang="el-GR" dirty="0"/>
          </a:p>
        </p:txBody>
      </p:sp>
      <p:sp>
        <p:nvSpPr>
          <p:cNvPr id="9" name="TextBox 8">
            <a:extLst>
              <a:ext uri="{FF2B5EF4-FFF2-40B4-BE49-F238E27FC236}">
                <a16:creationId xmlns:a16="http://schemas.microsoft.com/office/drawing/2014/main" id="{CA944A07-0D8E-44A7-88ED-DBC5EDC15673}"/>
              </a:ext>
            </a:extLst>
          </p:cNvPr>
          <p:cNvSpPr txBox="1"/>
          <p:nvPr/>
        </p:nvSpPr>
        <p:spPr>
          <a:xfrm>
            <a:off x="10830979" y="2948248"/>
            <a:ext cx="447246" cy="369332"/>
          </a:xfrm>
          <a:prstGeom prst="rect">
            <a:avLst/>
          </a:prstGeom>
          <a:noFill/>
        </p:spPr>
        <p:txBody>
          <a:bodyPr wrap="square">
            <a:spAutoFit/>
          </a:bodyPr>
          <a:lstStyle/>
          <a:p>
            <a:r>
              <a:rPr lang="el-GR" sz="1800" baseline="30000" dirty="0">
                <a:effectLst/>
                <a:ea typeface="Calibri" panose="020F0502020204030204" pitchFamily="34" charset="0"/>
                <a:cs typeface="Times New Roman" panose="02020603050405020304" pitchFamily="18" charset="0"/>
              </a:rPr>
              <a:t>ο</a:t>
            </a:r>
            <a:r>
              <a:rPr lang="en-US" sz="1800" dirty="0">
                <a:effectLst/>
                <a:ea typeface="Calibri" panose="020F0502020204030204" pitchFamily="34" charset="0"/>
                <a:cs typeface="Times New Roman" panose="02020603050405020304" pitchFamily="18" charset="0"/>
              </a:rPr>
              <a:t>C</a:t>
            </a:r>
            <a:endParaRPr lang="el-GR" dirty="0"/>
          </a:p>
        </p:txBody>
      </p:sp>
      <p:sp>
        <p:nvSpPr>
          <p:cNvPr id="10" name="TextBox 9">
            <a:extLst>
              <a:ext uri="{FF2B5EF4-FFF2-40B4-BE49-F238E27FC236}">
                <a16:creationId xmlns:a16="http://schemas.microsoft.com/office/drawing/2014/main" id="{93561975-6194-E66B-12E7-4615E55F06E9}"/>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31</a:t>
            </a:r>
          </a:p>
        </p:txBody>
      </p:sp>
    </p:spTree>
    <p:extLst>
      <p:ext uri="{BB962C8B-B14F-4D97-AF65-F5344CB8AC3E}">
        <p14:creationId xmlns:p14="http://schemas.microsoft.com/office/powerpoint/2010/main" val="9138589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ABEBE-3040-F66C-53D3-27B398BC5A0B}"/>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F54176AA-6226-B7D3-4344-7BEF424C9B6E}"/>
              </a:ext>
            </a:extLst>
          </p:cNvPr>
          <p:cNvSpPr>
            <a:spLocks noGrp="1"/>
          </p:cNvSpPr>
          <p:nvPr>
            <p:ph type="title"/>
          </p:nvPr>
        </p:nvSpPr>
        <p:spPr>
          <a:xfrm>
            <a:off x="2759557" y="45720"/>
            <a:ext cx="6672886" cy="1596177"/>
          </a:xfrm>
        </p:spPr>
        <p:txBody>
          <a:bodyPr>
            <a:normAutofit/>
          </a:bodyPr>
          <a:lstStyle/>
          <a:p>
            <a:r>
              <a:rPr lang="el-GR" b="1" dirty="0">
                <a:effectLst>
                  <a:outerShdw blurRad="38100" dist="38100" dir="2700000" algn="tl">
                    <a:srgbClr val="000000">
                      <a:alpha val="43137"/>
                    </a:srgbClr>
                  </a:outerShdw>
                </a:effectLst>
              </a:rPr>
              <a:t>ΚΕΦΑΛΑΙΟ</a:t>
            </a:r>
          </a:p>
        </p:txBody>
      </p:sp>
      <p:pic>
        <p:nvPicPr>
          <p:cNvPr id="6" name="Εικόνα 5" descr="Εικόνα που περιέχει σύμβολο, εμπρόσθια όψη&#10;&#10;Περιγραφή που δημιουργήθηκε αυτόματα">
            <a:extLst>
              <a:ext uri="{FF2B5EF4-FFF2-40B4-BE49-F238E27FC236}">
                <a16:creationId xmlns:a16="http://schemas.microsoft.com/office/drawing/2014/main" id="{DF728499-FB94-6AC6-B78F-77182CB27D3D}"/>
              </a:ext>
            </a:extLst>
          </p:cNvPr>
          <p:cNvPicPr>
            <a:picLocks noChangeAspect="1"/>
          </p:cNvPicPr>
          <p:nvPr/>
        </p:nvPicPr>
        <p:blipFill>
          <a:blip r:embed="rId2"/>
          <a:srcRect l="846" r="1321"/>
          <a:stretch/>
        </p:blipFill>
        <p:spPr>
          <a:xfrm>
            <a:off x="10427" y="1"/>
            <a:ext cx="1258304" cy="128617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graphicFrame>
        <p:nvGraphicFramePr>
          <p:cNvPr id="24" name="Θέση περιεχομένου 2">
            <a:extLst>
              <a:ext uri="{FF2B5EF4-FFF2-40B4-BE49-F238E27FC236}">
                <a16:creationId xmlns:a16="http://schemas.microsoft.com/office/drawing/2014/main" id="{6048FA48-C22C-9B8E-B992-DF20BAA9096E}"/>
              </a:ext>
            </a:extLst>
          </p:cNvPr>
          <p:cNvGraphicFramePr>
            <a:graphicFrameLocks noGrp="1"/>
          </p:cNvGraphicFramePr>
          <p:nvPr>
            <p:ph idx="1"/>
            <p:extLst>
              <p:ext uri="{D42A27DB-BD31-4B8C-83A1-F6EECF244321}">
                <p14:modId xmlns:p14="http://schemas.microsoft.com/office/powerpoint/2010/main" val="2605594558"/>
              </p:ext>
            </p:extLst>
          </p:nvPr>
        </p:nvGraphicFramePr>
        <p:xfrm>
          <a:off x="1443677" y="2355662"/>
          <a:ext cx="9304646" cy="346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C336D9D8-5C05-870D-41EA-B5DB88A0099E}"/>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32</a:t>
            </a:r>
          </a:p>
        </p:txBody>
      </p:sp>
    </p:spTree>
    <p:extLst>
      <p:ext uri="{BB962C8B-B14F-4D97-AF65-F5344CB8AC3E}">
        <p14:creationId xmlns:p14="http://schemas.microsoft.com/office/powerpoint/2010/main" val="30255944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68B638D-45B6-11DA-95CF-3E9A11F6DBB9}"/>
              </a:ext>
            </a:extLst>
          </p:cNvPr>
          <p:cNvSpPr>
            <a:spLocks noGrp="1"/>
          </p:cNvSpPr>
          <p:nvPr>
            <p:ph type="title"/>
          </p:nvPr>
        </p:nvSpPr>
        <p:spPr>
          <a:xfrm>
            <a:off x="913774" y="1"/>
            <a:ext cx="10364451" cy="877330"/>
          </a:xfrm>
        </p:spPr>
        <p:txBody>
          <a:bodyPr/>
          <a:lstStyle/>
          <a:p>
            <a:r>
              <a:rPr lang="el-GR" b="1" dirty="0" err="1">
                <a:effectLst>
                  <a:outerShdw blurRad="38100" dist="38100" dir="2700000" algn="tl">
                    <a:srgbClr val="000000">
                      <a:alpha val="43137"/>
                    </a:srgbClr>
                  </a:outerShdw>
                </a:effectLst>
              </a:rPr>
              <a:t>Συμπερασματα</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παραμετρικησ</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μελετησ</a:t>
            </a:r>
            <a:endParaRPr lang="el-GR" b="1" dirty="0">
              <a:effectLst>
                <a:outerShdw blurRad="38100" dist="38100" dir="2700000" algn="tl">
                  <a:srgbClr val="000000">
                    <a:alpha val="43137"/>
                  </a:srgbClr>
                </a:outerShdw>
              </a:effectLst>
            </a:endParaRPr>
          </a:p>
        </p:txBody>
      </p:sp>
      <p:sp>
        <p:nvSpPr>
          <p:cNvPr id="4" name="TextBox 3">
            <a:extLst>
              <a:ext uri="{FF2B5EF4-FFF2-40B4-BE49-F238E27FC236}">
                <a16:creationId xmlns:a16="http://schemas.microsoft.com/office/drawing/2014/main" id="{2D756724-95D6-5718-D426-33A10E67DC7F}"/>
              </a:ext>
            </a:extLst>
          </p:cNvPr>
          <p:cNvSpPr txBox="1"/>
          <p:nvPr/>
        </p:nvSpPr>
        <p:spPr>
          <a:xfrm>
            <a:off x="1082990" y="815010"/>
            <a:ext cx="9638350" cy="1200329"/>
          </a:xfrm>
          <a:prstGeom prst="rect">
            <a:avLst/>
          </a:prstGeom>
          <a:noFill/>
        </p:spPr>
        <p:txBody>
          <a:bodyPr wrap="square">
            <a:spAutoFit/>
          </a:bodyPr>
          <a:lstStyle/>
          <a:p>
            <a:r>
              <a:rPr lang="el-GR" sz="1800" u="sng" dirty="0">
                <a:effectLst/>
                <a:latin typeface="Calibri" panose="020F0502020204030204" pitchFamily="34" charset="0"/>
                <a:ea typeface="Calibri" panose="020F0502020204030204" pitchFamily="34" charset="0"/>
                <a:cs typeface="Times New Roman" panose="02020603050405020304" pitchFamily="18" charset="0"/>
              </a:rPr>
              <a:t>Όγκος δοχείου αδράνειας</a:t>
            </a:r>
          </a:p>
          <a:p>
            <a:pPr marL="285750" indent="-28575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Η επιλογή όσο το δυνατόν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μικρότερου όγκου </a:t>
            </a:r>
            <a:r>
              <a:rPr lang="el-GR" sz="1800" dirty="0">
                <a:effectLst/>
                <a:latin typeface="Calibri" panose="020F0502020204030204" pitchFamily="34" charset="0"/>
                <a:ea typeface="Calibri" panose="020F0502020204030204" pitchFamily="34" charset="0"/>
                <a:cs typeface="Times New Roman" panose="02020603050405020304" pitchFamily="18" charset="0"/>
              </a:rPr>
              <a:t>δοχείου ενδείκνυται (λόγω </a:t>
            </a:r>
            <a:r>
              <a:rPr lang="en-US" i="1" dirty="0">
                <a:latin typeface="Calibri" panose="020F0502020204030204" pitchFamily="34" charset="0"/>
                <a:ea typeface="Calibri" panose="020F0502020204030204" pitchFamily="34" charset="0"/>
                <a:cs typeface="Times New Roman" panose="02020603050405020304" pitchFamily="18" charset="0"/>
              </a:rPr>
              <a:t>COP</a:t>
            </a:r>
            <a:r>
              <a:rPr lang="en-US" dirty="0">
                <a:latin typeface="Calibri" panose="020F0502020204030204" pitchFamily="34" charset="0"/>
                <a:ea typeface="Calibri" panose="020F0502020204030204" pitchFamily="34" charset="0"/>
                <a:cs typeface="Times New Roman" panose="02020603050405020304" pitchFamily="18" charset="0"/>
              </a:rPr>
              <a:t> </a:t>
            </a:r>
            <a:r>
              <a:rPr lang="el-GR" dirty="0">
                <a:latin typeface="Calibri" panose="020F0502020204030204" pitchFamily="34" charset="0"/>
                <a:ea typeface="Calibri" panose="020F0502020204030204" pitchFamily="34" charset="0"/>
                <a:cs typeface="Times New Roman" panose="02020603050405020304" pitchFamily="18" charset="0"/>
              </a:rPr>
              <a:t>και καθαρής ηλεκτρική κατανάλωσης)</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l-GR" dirty="0"/>
          </a:p>
        </p:txBody>
      </p:sp>
      <p:sp>
        <p:nvSpPr>
          <p:cNvPr id="6" name="TextBox 5">
            <a:extLst>
              <a:ext uri="{FF2B5EF4-FFF2-40B4-BE49-F238E27FC236}">
                <a16:creationId xmlns:a16="http://schemas.microsoft.com/office/drawing/2014/main" id="{EFF7B03C-87D2-B81B-9C4A-F94088E9C72C}"/>
              </a:ext>
            </a:extLst>
          </p:cNvPr>
          <p:cNvSpPr txBox="1"/>
          <p:nvPr/>
        </p:nvSpPr>
        <p:spPr>
          <a:xfrm>
            <a:off x="1079179" y="1876129"/>
            <a:ext cx="9642157" cy="923330"/>
          </a:xfrm>
          <a:prstGeom prst="rect">
            <a:avLst/>
          </a:prstGeom>
          <a:noFill/>
        </p:spPr>
        <p:txBody>
          <a:bodyPr wrap="square">
            <a:spAutoFit/>
          </a:bodyPr>
          <a:lstStyle/>
          <a:p>
            <a:r>
              <a:rPr lang="el-GR" u="sng" dirty="0">
                <a:latin typeface="Calibri" panose="020F0502020204030204" pitchFamily="34" charset="0"/>
                <a:ea typeface="Calibri" panose="020F0502020204030204" pitchFamily="34" charset="0"/>
                <a:cs typeface="Times New Roman" panose="02020603050405020304" pitchFamily="18" charset="0"/>
              </a:rPr>
              <a:t>Κλίση συλλέκτη</a:t>
            </a:r>
            <a:endParaRPr lang="el-GR" sz="1800" u="sng"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Γωνίες μεγαλύτερες από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40</a:t>
            </a:r>
            <a:r>
              <a:rPr lang="el-GR" sz="1800" b="1"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και μικρότερες των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30</a:t>
            </a:r>
            <a:r>
              <a:rPr lang="el-GR" sz="1800" b="1"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l-GR" sz="1800" dirty="0">
                <a:effectLst/>
                <a:latin typeface="Calibri" panose="020F0502020204030204" pitchFamily="34" charset="0"/>
                <a:ea typeface="Calibri" panose="020F0502020204030204" pitchFamily="34" charset="0"/>
                <a:cs typeface="Times New Roman" panose="02020603050405020304" pitchFamily="18" charset="0"/>
              </a:rPr>
              <a:t> είναι θεμιτό να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αποφεύγονται </a:t>
            </a:r>
            <a:r>
              <a:rPr lang="el-GR" sz="1800" dirty="0">
                <a:effectLst/>
                <a:latin typeface="Calibri" panose="020F0502020204030204" pitchFamily="34" charset="0"/>
                <a:ea typeface="Calibri" panose="020F0502020204030204" pitchFamily="34" charset="0"/>
                <a:cs typeface="Times New Roman" panose="02020603050405020304" pitchFamily="18" charset="0"/>
              </a:rPr>
              <a:t>(συνδυαστικό ηλιακό κλάσμα)</a:t>
            </a:r>
            <a:endParaRPr lang="el-GR" dirty="0"/>
          </a:p>
        </p:txBody>
      </p:sp>
      <p:sp>
        <p:nvSpPr>
          <p:cNvPr id="8" name="TextBox 7">
            <a:extLst>
              <a:ext uri="{FF2B5EF4-FFF2-40B4-BE49-F238E27FC236}">
                <a16:creationId xmlns:a16="http://schemas.microsoft.com/office/drawing/2014/main" id="{8B8EF2A5-DCC0-7379-BDAE-E39C17BE5B0F}"/>
              </a:ext>
            </a:extLst>
          </p:cNvPr>
          <p:cNvSpPr txBox="1"/>
          <p:nvPr/>
        </p:nvSpPr>
        <p:spPr>
          <a:xfrm>
            <a:off x="1079181" y="3747321"/>
            <a:ext cx="9482134" cy="1200329"/>
          </a:xfrm>
          <a:prstGeom prst="rect">
            <a:avLst/>
          </a:prstGeom>
          <a:noFill/>
        </p:spPr>
        <p:txBody>
          <a:bodyPr wrap="square">
            <a:spAutoFit/>
          </a:bodyPr>
          <a:lstStyle/>
          <a:p>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Με την χρησιμοποίηση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μεγαλύτερων </a:t>
            </a:r>
            <a:r>
              <a:rPr lang="el-GR" sz="1800" dirty="0">
                <a:effectLst/>
                <a:latin typeface="Calibri" panose="020F0502020204030204" pitchFamily="34" charset="0"/>
                <a:ea typeface="Calibri" panose="020F0502020204030204" pitchFamily="34" charset="0"/>
                <a:cs typeface="Times New Roman" panose="02020603050405020304" pitchFamily="18" charset="0"/>
              </a:rPr>
              <a:t>συλλεκτικών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επιφανειών</a:t>
            </a:r>
            <a:r>
              <a:rPr lang="el-GR" sz="1800" dirty="0">
                <a:effectLst/>
                <a:latin typeface="Calibri" panose="020F0502020204030204" pitchFamily="34" charset="0"/>
                <a:ea typeface="Calibri" panose="020F0502020204030204" pitchFamily="34" charset="0"/>
                <a:cs typeface="Times New Roman" panose="02020603050405020304" pitchFamily="18" charset="0"/>
              </a:rPr>
              <a:t> η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καθαρή κατανάλωση ηλεκτρικής ισχύος μειώνεται</a:t>
            </a:r>
            <a:r>
              <a:rPr lang="el-GR" sz="1800" dirty="0">
                <a:effectLst/>
                <a:latin typeface="Calibri" panose="020F0502020204030204" pitchFamily="34" charset="0"/>
                <a:ea typeface="Calibri" panose="020F0502020204030204" pitchFamily="34" charset="0"/>
                <a:cs typeface="Times New Roman" panose="02020603050405020304" pitchFamily="18" charset="0"/>
              </a:rPr>
              <a:t> σχεδόν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γραμμικά</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l-GR" dirty="0"/>
          </a:p>
        </p:txBody>
      </p:sp>
      <p:sp>
        <p:nvSpPr>
          <p:cNvPr id="10" name="TextBox 9">
            <a:extLst>
              <a:ext uri="{FF2B5EF4-FFF2-40B4-BE49-F238E27FC236}">
                <a16:creationId xmlns:a16="http://schemas.microsoft.com/office/drawing/2014/main" id="{2D23AB5F-2D82-48B2-1B36-F528219FE54A}"/>
              </a:ext>
            </a:extLst>
          </p:cNvPr>
          <p:cNvSpPr txBox="1"/>
          <p:nvPr/>
        </p:nvSpPr>
        <p:spPr>
          <a:xfrm>
            <a:off x="1079178" y="2875578"/>
            <a:ext cx="9482137" cy="923330"/>
          </a:xfrm>
          <a:prstGeom prst="rect">
            <a:avLst/>
          </a:prstGeom>
          <a:noFill/>
        </p:spPr>
        <p:txBody>
          <a:bodyPr wrap="square">
            <a:spAutoFit/>
          </a:bodyPr>
          <a:lstStyle/>
          <a:p>
            <a:r>
              <a:rPr lang="el-GR" sz="1800" u="sng" dirty="0">
                <a:effectLst/>
                <a:latin typeface="Calibri" panose="020F0502020204030204" pitchFamily="34" charset="0"/>
                <a:ea typeface="Calibri" panose="020F0502020204030204" pitchFamily="34" charset="0"/>
                <a:cs typeface="Times New Roman" panose="02020603050405020304" pitchFamily="18" charset="0"/>
              </a:rPr>
              <a:t>Επιφάνεια συλλέκτη</a:t>
            </a:r>
          </a:p>
          <a:p>
            <a:pPr marL="285750" indent="-285750">
              <a:buFont typeface="Arial" panose="020B0604020202020204" pitchFamily="34" charset="0"/>
              <a:buChar char="•"/>
            </a:pPr>
            <a:r>
              <a:rPr lang="el-GR" sz="1800" b="1" dirty="0">
                <a:effectLst/>
                <a:latin typeface="Calibri" panose="020F0502020204030204" pitchFamily="34" charset="0"/>
                <a:ea typeface="Calibri" panose="020F0502020204030204" pitchFamily="34" charset="0"/>
                <a:cs typeface="Times New Roman" panose="02020603050405020304" pitchFamily="18" charset="0"/>
              </a:rPr>
              <a:t>Αυξάνοντας </a:t>
            </a:r>
            <a:r>
              <a:rPr lang="el-GR" sz="1800" dirty="0">
                <a:effectLst/>
                <a:latin typeface="Calibri" panose="020F0502020204030204" pitchFamily="34" charset="0"/>
                <a:ea typeface="Calibri" panose="020F0502020204030204" pitchFamily="34" charset="0"/>
                <a:cs typeface="Times New Roman" panose="02020603050405020304" pitchFamily="18" charset="0"/>
              </a:rPr>
              <a:t>την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επιφάνεια </a:t>
            </a:r>
            <a:r>
              <a:rPr lang="el-GR" sz="1800" dirty="0">
                <a:effectLst/>
                <a:latin typeface="Calibri" panose="020F0502020204030204" pitchFamily="34" charset="0"/>
                <a:ea typeface="Calibri" panose="020F0502020204030204" pitchFamily="34" charset="0"/>
                <a:cs typeface="Times New Roman" panose="02020603050405020304" pitchFamily="18" charset="0"/>
              </a:rPr>
              <a:t>των </a:t>
            </a:r>
            <a:r>
              <a:rPr lang="en-US" sz="1800" dirty="0">
                <a:effectLst/>
                <a:latin typeface="Calibri" panose="020F0502020204030204" pitchFamily="34" charset="0"/>
                <a:ea typeface="Calibri" panose="020F0502020204030204" pitchFamily="34" charset="0"/>
                <a:cs typeface="Times New Roman" panose="02020603050405020304" pitchFamily="18" charset="0"/>
              </a:rPr>
              <a:t>PVT</a:t>
            </a:r>
            <a:r>
              <a:rPr lang="el-GR" sz="1800" dirty="0">
                <a:effectLst/>
                <a:latin typeface="Calibri" panose="020F0502020204030204" pitchFamily="34" charset="0"/>
                <a:ea typeface="Calibri" panose="020F0502020204030204" pitchFamily="34" charset="0"/>
                <a:cs typeface="Times New Roman" panose="02020603050405020304" pitchFamily="18" charset="0"/>
              </a:rPr>
              <a:t> το ποσοστό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ηλιακής κάλυψης </a:t>
            </a:r>
            <a:r>
              <a:rPr lang="el-GR" sz="1800" dirty="0">
                <a:effectLst/>
                <a:latin typeface="Calibri" panose="020F0502020204030204" pitchFamily="34" charset="0"/>
                <a:ea typeface="Calibri" panose="020F0502020204030204" pitchFamily="34" charset="0"/>
                <a:cs typeface="Times New Roman" panose="02020603050405020304" pitchFamily="18" charset="0"/>
              </a:rPr>
              <a:t>γίνεται όλο και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υψηλότερο </a:t>
            </a:r>
            <a:r>
              <a:rPr lang="el-GR" sz="1800" dirty="0">
                <a:effectLst/>
                <a:latin typeface="Calibri" panose="020F0502020204030204" pitchFamily="34" charset="0"/>
                <a:ea typeface="Calibri" panose="020F0502020204030204" pitchFamily="34" charset="0"/>
                <a:cs typeface="Times New Roman" panose="02020603050405020304" pitchFamily="18" charset="0"/>
              </a:rPr>
              <a:t>με μικρότερο ρυθμό και ο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θερμικός βαθμός απόδοσης </a:t>
            </a:r>
            <a:r>
              <a:rPr lang="el-GR" b="1" dirty="0">
                <a:latin typeface="Calibri" panose="020F0502020204030204" pitchFamily="34" charset="0"/>
                <a:ea typeface="Calibri" panose="020F0502020204030204" pitchFamily="34" charset="0"/>
                <a:cs typeface="Times New Roman" panose="02020603050405020304" pitchFamily="18" charset="0"/>
              </a:rPr>
              <a:t>μειώνεται </a:t>
            </a:r>
            <a:r>
              <a:rPr lang="el-GR" dirty="0">
                <a:latin typeface="Calibri" panose="020F0502020204030204" pitchFamily="34" charset="0"/>
                <a:ea typeface="Calibri" panose="020F0502020204030204" pitchFamily="34" charset="0"/>
                <a:cs typeface="Times New Roman" panose="02020603050405020304" pitchFamily="18" charset="0"/>
              </a:rPr>
              <a:t>αισθητά</a:t>
            </a:r>
            <a:endParaRPr lang="el-GR" dirty="0"/>
          </a:p>
        </p:txBody>
      </p:sp>
      <p:sp>
        <p:nvSpPr>
          <p:cNvPr id="12" name="TextBox 11">
            <a:extLst>
              <a:ext uri="{FF2B5EF4-FFF2-40B4-BE49-F238E27FC236}">
                <a16:creationId xmlns:a16="http://schemas.microsoft.com/office/drawing/2014/main" id="{E8ED23A9-0C88-B875-551F-C10CB930E122}"/>
              </a:ext>
            </a:extLst>
          </p:cNvPr>
          <p:cNvSpPr txBox="1"/>
          <p:nvPr/>
        </p:nvSpPr>
        <p:spPr>
          <a:xfrm>
            <a:off x="1079179" y="4816740"/>
            <a:ext cx="9482136" cy="1477328"/>
          </a:xfrm>
          <a:prstGeom prst="rect">
            <a:avLst/>
          </a:prstGeom>
          <a:noFill/>
        </p:spPr>
        <p:txBody>
          <a:bodyPr wrap="square">
            <a:spAutoFit/>
          </a:bodyPr>
          <a:lstStyle/>
          <a:p>
            <a:r>
              <a:rPr lang="el-GR" sz="1800" u="sng" dirty="0">
                <a:effectLst/>
                <a:latin typeface="Calibri" panose="020F0502020204030204" pitchFamily="34" charset="0"/>
                <a:ea typeface="Calibri" panose="020F0502020204030204" pitchFamily="34" charset="0"/>
                <a:cs typeface="Times New Roman" panose="02020603050405020304" pitchFamily="18" charset="0"/>
              </a:rPr>
              <a:t>Έλεγχος κυκλοφορητή </a:t>
            </a:r>
            <a:r>
              <a:rPr lang="en-US" sz="1800" u="sng" dirty="0">
                <a:effectLst/>
                <a:latin typeface="Calibri" panose="020F0502020204030204" pitchFamily="34" charset="0"/>
                <a:ea typeface="Calibri" panose="020F0502020204030204" pitchFamily="34" charset="0"/>
                <a:cs typeface="Times New Roman" panose="02020603050405020304" pitchFamily="18" charset="0"/>
              </a:rPr>
              <a:t>PVT</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Το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αισθητήριο θερμοκρασίας </a:t>
            </a:r>
            <a:r>
              <a:rPr lang="el-GR" sz="1800" dirty="0">
                <a:effectLst/>
                <a:latin typeface="Calibri" panose="020F0502020204030204" pitchFamily="34" charset="0"/>
                <a:ea typeface="Calibri" panose="020F0502020204030204" pitchFamily="34" charset="0"/>
                <a:cs typeface="Times New Roman" panose="02020603050405020304" pitchFamily="18" charset="0"/>
              </a:rPr>
              <a:t>του διαφορικού ελεγκτή των </a:t>
            </a:r>
            <a:r>
              <a:rPr lang="en-US" sz="1800" dirty="0">
                <a:effectLst/>
                <a:latin typeface="Calibri" panose="020F0502020204030204" pitchFamily="34" charset="0"/>
                <a:ea typeface="Calibri" panose="020F0502020204030204" pitchFamily="34" charset="0"/>
                <a:cs typeface="Times New Roman" panose="02020603050405020304" pitchFamily="18" charset="0"/>
              </a:rPr>
              <a:t>PVT </a:t>
            </a:r>
            <a:r>
              <a:rPr lang="el-GR" sz="1800" dirty="0">
                <a:effectLst/>
                <a:latin typeface="Calibri" panose="020F0502020204030204" pitchFamily="34" charset="0"/>
                <a:ea typeface="Calibri" panose="020F0502020204030204" pitchFamily="34" charset="0"/>
                <a:cs typeface="Times New Roman" panose="02020603050405020304" pitchFamily="18" charset="0"/>
              </a:rPr>
              <a:t>στο δοχείο προτείνεται να βρίσκεται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σε χαμηλό </a:t>
            </a:r>
            <a:r>
              <a:rPr lang="el-GR" sz="1800" dirty="0">
                <a:effectLst/>
                <a:latin typeface="Calibri" panose="020F0502020204030204" pitchFamily="34" charset="0"/>
                <a:ea typeface="Calibri" panose="020F0502020204030204" pitchFamily="34" charset="0"/>
                <a:cs typeface="Times New Roman" panose="02020603050405020304" pitchFamily="18" charset="0"/>
              </a:rPr>
              <a:t>(7</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κόμβο</a:t>
            </a:r>
            <a:r>
              <a:rPr lang="el-GR" sz="1800" dirty="0">
                <a:effectLst/>
                <a:latin typeface="Calibri" panose="020F0502020204030204" pitchFamily="34" charset="0"/>
                <a:ea typeface="Calibri" panose="020F0502020204030204" pitchFamily="34" charset="0"/>
                <a:cs typeface="Times New Roman" panose="02020603050405020304" pitchFamily="18" charset="0"/>
              </a:rPr>
              <a:t>, με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μικρή ανώτερη διαφορική θερμοκρασία έναρξης </a:t>
            </a:r>
            <a:r>
              <a:rPr lang="el-GR" sz="1800" dirty="0">
                <a:effectLst/>
                <a:latin typeface="Calibri" panose="020F0502020204030204" pitchFamily="34" charset="0"/>
                <a:ea typeface="Calibri" panose="020F0502020204030204" pitchFamily="34" charset="0"/>
                <a:cs typeface="Times New Roman" panose="02020603050405020304" pitchFamily="18" charset="0"/>
              </a:rPr>
              <a:t>(6 </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n-US" sz="1800" dirty="0">
                <a:effectLst/>
                <a:latin typeface="Calibri" panose="020F0502020204030204" pitchFamily="34" charset="0"/>
                <a:ea typeface="Calibri" panose="020F0502020204030204" pitchFamily="34" charset="0"/>
                <a:cs typeface="Times New Roman" panose="02020603050405020304" pitchFamily="18" charset="0"/>
              </a:rPr>
              <a:t>C</a:t>
            </a:r>
            <a:r>
              <a:rPr lang="el-GR"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l-GR" sz="1800" dirty="0">
                <a:effectLst/>
                <a:latin typeface="Calibri" panose="020F0502020204030204" pitchFamily="34" charset="0"/>
                <a:ea typeface="Calibri" panose="020F0502020204030204" pitchFamily="34" charset="0"/>
                <a:cs typeface="Times New Roman" panose="02020603050405020304" pitchFamily="18" charset="0"/>
              </a:rPr>
              <a:t>και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μικρή υστέρηση </a:t>
            </a:r>
            <a:r>
              <a:rPr lang="el-GR" sz="1800" dirty="0">
                <a:effectLst/>
                <a:latin typeface="Calibri" panose="020F0502020204030204" pitchFamily="34" charset="0"/>
                <a:ea typeface="Calibri" panose="020F0502020204030204" pitchFamily="34" charset="0"/>
                <a:cs typeface="Times New Roman" panose="02020603050405020304" pitchFamily="18" charset="0"/>
              </a:rPr>
              <a:t>(2 </a:t>
            </a:r>
            <a:r>
              <a:rPr lang="el-GR" sz="1800"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n-US" sz="1800" dirty="0">
                <a:effectLst/>
                <a:latin typeface="Calibri" panose="020F0502020204030204" pitchFamily="34" charset="0"/>
                <a:ea typeface="Calibri" panose="020F0502020204030204" pitchFamily="34" charset="0"/>
                <a:cs typeface="Times New Roman" panose="02020603050405020304" pitchFamily="18" charset="0"/>
              </a:rPr>
              <a:t>C</a:t>
            </a:r>
            <a:r>
              <a:rPr lang="el-GR" sz="1800" dirty="0">
                <a:effectLst/>
                <a:latin typeface="Calibri" panose="020F0502020204030204" pitchFamily="34" charset="0"/>
                <a:ea typeface="Calibri" panose="020F0502020204030204" pitchFamily="34" charset="0"/>
                <a:cs typeface="Times New Roman" panose="02020603050405020304" pitchFamily="18" charset="0"/>
              </a:rPr>
              <a:t>), ώστε οι συλλέκτες να δουλεύουν σε χαμηλότερες θερμοκρασίες </a:t>
            </a:r>
            <a:r>
              <a:rPr lang="el-GR" sz="18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βελτίωση ηλεκτρικού </a:t>
            </a:r>
            <a:r>
              <a:rPr lang="el-GR" sz="1800" dirty="0" err="1">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β.α</a:t>
            </a:r>
            <a:endParaRPr lang="el-GR" dirty="0"/>
          </a:p>
        </p:txBody>
      </p:sp>
      <p:pic>
        <p:nvPicPr>
          <p:cNvPr id="5" name="Γραφικό 4" descr="Κύλινδρος με συμπαγές γέμισμα">
            <a:extLst>
              <a:ext uri="{FF2B5EF4-FFF2-40B4-BE49-F238E27FC236}">
                <a16:creationId xmlns:a16="http://schemas.microsoft.com/office/drawing/2014/main" id="{FB8D751F-1EDE-5191-C818-AF5628AB7D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819510"/>
            <a:ext cx="914400" cy="914400"/>
          </a:xfrm>
          <a:prstGeom prst="rect">
            <a:avLst/>
          </a:prstGeom>
        </p:spPr>
      </p:pic>
      <p:pic>
        <p:nvPicPr>
          <p:cNvPr id="9" name="Γραφικό 8" descr="Ηλιακοί συλλέκτες περίγραμμα">
            <a:extLst>
              <a:ext uri="{FF2B5EF4-FFF2-40B4-BE49-F238E27FC236}">
                <a16:creationId xmlns:a16="http://schemas.microsoft.com/office/drawing/2014/main" id="{E9539D5E-CE02-D783-75C0-34F1668853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2742074"/>
            <a:ext cx="914400" cy="914400"/>
          </a:xfrm>
          <a:prstGeom prst="rect">
            <a:avLst/>
          </a:prstGeom>
        </p:spPr>
      </p:pic>
      <p:pic>
        <p:nvPicPr>
          <p:cNvPr id="13" name="Γραφικό 12" descr="Ρυθμίσεις περίγραμμα">
            <a:extLst>
              <a:ext uri="{FF2B5EF4-FFF2-40B4-BE49-F238E27FC236}">
                <a16:creationId xmlns:a16="http://schemas.microsoft.com/office/drawing/2014/main" id="{51E21606-635E-8C7B-1E0C-164B72C935B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4947650"/>
            <a:ext cx="914400" cy="914400"/>
          </a:xfrm>
          <a:prstGeom prst="rect">
            <a:avLst/>
          </a:prstGeom>
        </p:spPr>
      </p:pic>
      <p:sp>
        <p:nvSpPr>
          <p:cNvPr id="14" name="TextBox 13">
            <a:extLst>
              <a:ext uri="{FF2B5EF4-FFF2-40B4-BE49-F238E27FC236}">
                <a16:creationId xmlns:a16="http://schemas.microsoft.com/office/drawing/2014/main" id="{26E956CB-BEE1-E993-23A9-F271CDA9B7EA}"/>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31</a:t>
            </a:r>
          </a:p>
        </p:txBody>
      </p:sp>
    </p:spTree>
    <p:extLst>
      <p:ext uri="{BB962C8B-B14F-4D97-AF65-F5344CB8AC3E}">
        <p14:creationId xmlns:p14="http://schemas.microsoft.com/office/powerpoint/2010/main" val="30945193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0BD05C1-3A53-EC98-433D-4A6903E12215}"/>
              </a:ext>
            </a:extLst>
          </p:cNvPr>
          <p:cNvSpPr>
            <a:spLocks noGrp="1"/>
          </p:cNvSpPr>
          <p:nvPr>
            <p:ph type="title"/>
          </p:nvPr>
        </p:nvSpPr>
        <p:spPr>
          <a:xfrm>
            <a:off x="913774" y="-321276"/>
            <a:ext cx="10364451" cy="1596177"/>
          </a:xfrm>
        </p:spPr>
        <p:txBody>
          <a:bodyPr/>
          <a:lstStyle/>
          <a:p>
            <a:r>
              <a:rPr lang="el-GR" b="1" dirty="0" err="1"/>
              <a:t>Συμπερασματα</a:t>
            </a:r>
            <a:r>
              <a:rPr lang="el-GR" b="1" dirty="0"/>
              <a:t> </a:t>
            </a:r>
            <a:r>
              <a:rPr lang="el-GR" b="1" dirty="0" err="1"/>
              <a:t>ενεργειακησ</a:t>
            </a:r>
            <a:r>
              <a:rPr lang="el-GR" b="1" dirty="0"/>
              <a:t> </a:t>
            </a:r>
            <a:r>
              <a:rPr lang="el-GR" b="1" dirty="0" err="1"/>
              <a:t>αναλυσησ</a:t>
            </a:r>
            <a:endParaRPr lang="el-GR" b="1" dirty="0"/>
          </a:p>
        </p:txBody>
      </p:sp>
      <p:sp>
        <p:nvSpPr>
          <p:cNvPr id="4" name="TextBox 3">
            <a:extLst>
              <a:ext uri="{FF2B5EF4-FFF2-40B4-BE49-F238E27FC236}">
                <a16:creationId xmlns:a16="http://schemas.microsoft.com/office/drawing/2014/main" id="{19807B45-7C8A-C943-7C1E-260417F2068D}"/>
              </a:ext>
            </a:extLst>
          </p:cNvPr>
          <p:cNvSpPr txBox="1"/>
          <p:nvPr/>
        </p:nvSpPr>
        <p:spPr>
          <a:xfrm>
            <a:off x="815485" y="732780"/>
            <a:ext cx="11071715" cy="6278642"/>
          </a:xfrm>
          <a:prstGeom prst="rect">
            <a:avLst/>
          </a:prstGeom>
          <a:noFill/>
        </p:spPr>
        <p:txBody>
          <a:bodyPr wrap="square">
            <a:spAutoFit/>
          </a:bodyPr>
          <a:lstStyle/>
          <a:p>
            <a:pPr marL="285750" indent="-285750">
              <a:buFont typeface="Arial" panose="020B0604020202020204" pitchFamily="34" charset="0"/>
              <a:buChar char="•"/>
            </a:pPr>
            <a:r>
              <a:rPr lang="el-GR" sz="1600" dirty="0">
                <a:effectLst/>
                <a:latin typeface="Calibri" panose="020F0502020204030204" pitchFamily="34" charset="0"/>
                <a:ea typeface="Calibri" panose="020F0502020204030204" pitchFamily="34" charset="0"/>
                <a:cs typeface="Times New Roman" panose="02020603050405020304" pitchFamily="18" charset="0"/>
              </a:rPr>
              <a:t>Οι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ανάγκες</a:t>
            </a:r>
            <a:r>
              <a:rPr lang="el-GR" sz="1600" dirty="0">
                <a:effectLst/>
                <a:latin typeface="Calibri" panose="020F0502020204030204" pitchFamily="34" charset="0"/>
                <a:ea typeface="Calibri" panose="020F0502020204030204" pitchFamily="34" charset="0"/>
                <a:cs typeface="Times New Roman" panose="02020603050405020304" pitchFamily="18" charset="0"/>
              </a:rPr>
              <a:t> θέρμανσης, ψύξης και ΖΝΧ καλύπτονται στο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100 % </a:t>
            </a:r>
            <a:r>
              <a:rPr lang="el-GR" sz="1600" dirty="0">
                <a:effectLst/>
                <a:latin typeface="Calibri" panose="020F0502020204030204" pitchFamily="34" charset="0"/>
                <a:ea typeface="Calibri" panose="020F0502020204030204" pitchFamily="34" charset="0"/>
                <a:cs typeface="Times New Roman" panose="02020603050405020304" pitchFamily="18" charset="0"/>
              </a:rPr>
              <a:t>από το υπάρχον σύστημα</a:t>
            </a:r>
          </a:p>
          <a:p>
            <a:pPr marL="285750" indent="-285750">
              <a:buFont typeface="Arial" panose="020B0604020202020204" pitchFamily="34" charset="0"/>
              <a:buChar char="•"/>
            </a:pPr>
            <a:endParaRPr lang="el-GR"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l-GR" sz="1600" dirty="0">
                <a:effectLst/>
                <a:latin typeface="Calibri" panose="020F0502020204030204" pitchFamily="34" charset="0"/>
                <a:ea typeface="Calibri" panose="020F0502020204030204" pitchFamily="34" charset="0"/>
                <a:cs typeface="Times New Roman" panose="02020603050405020304" pitchFamily="18" charset="0"/>
              </a:rPr>
              <a:t>Το </a:t>
            </a:r>
            <a:r>
              <a:rPr lang="el-GR" sz="1600" dirty="0">
                <a:latin typeface="Calibri" panose="020F0502020204030204" pitchFamily="34" charset="0"/>
                <a:ea typeface="Calibri" panose="020F0502020204030204" pitchFamily="34" charset="0"/>
                <a:cs typeface="Times New Roman" panose="02020603050405020304" pitchFamily="18" charset="0"/>
              </a:rPr>
              <a:t>βασικό </a:t>
            </a:r>
            <a:r>
              <a:rPr lang="el-GR" sz="1600" dirty="0">
                <a:effectLst/>
                <a:latin typeface="Calibri" panose="020F0502020204030204" pitchFamily="34" charset="0"/>
                <a:ea typeface="Calibri" panose="020F0502020204030204" pitchFamily="34" charset="0"/>
                <a:cs typeface="Times New Roman" panose="02020603050405020304" pitchFamily="18" charset="0"/>
              </a:rPr>
              <a:t>σύστημα χαρακτηρίζεται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αποδοτικό</a:t>
            </a:r>
            <a:r>
              <a:rPr lang="el-GR" sz="1600" dirty="0">
                <a:effectLst/>
                <a:latin typeface="Calibri" panose="020F0502020204030204" pitchFamily="34" charset="0"/>
                <a:ea typeface="Calibri" panose="020F0502020204030204" pitchFamily="34" charset="0"/>
                <a:cs typeface="Times New Roman" panose="02020603050405020304" pitchFamily="18" charset="0"/>
              </a:rPr>
              <a:t> με βάση τις τεχνικές οδηγίες της </a:t>
            </a:r>
            <a:r>
              <a:rPr lang="en-US" sz="1600" dirty="0">
                <a:effectLst/>
                <a:latin typeface="Calibri" panose="020F0502020204030204" pitchFamily="34" charset="0"/>
                <a:ea typeface="Calibri" panose="020F0502020204030204" pitchFamily="34" charset="0"/>
                <a:cs typeface="Times New Roman" panose="02020603050405020304" pitchFamily="18" charset="0"/>
              </a:rPr>
              <a:t>ASHRAE</a:t>
            </a:r>
            <a:r>
              <a:rPr lang="el-GR" sz="1600" dirty="0">
                <a:latin typeface="Calibri" panose="020F0502020204030204" pitchFamily="34" charset="0"/>
                <a:ea typeface="Calibri" panose="020F0502020204030204" pitchFamily="34" charset="0"/>
                <a:cs typeface="Times New Roman" panose="02020603050405020304" pitchFamily="18" charset="0"/>
              </a:rPr>
              <a:t> </a:t>
            </a:r>
            <a:r>
              <a:rPr lang="en-US" sz="1600" dirty="0">
                <a:solidFill>
                  <a:schemeClr val="tx2"/>
                </a:solidFill>
                <a:latin typeface="Calibri" panose="020F0502020204030204" pitchFamily="34" charset="0"/>
                <a:ea typeface="Calibri" panose="020F0502020204030204" pitchFamily="34" charset="0"/>
                <a:cs typeface="Times New Roman" panose="02020603050405020304" pitchFamily="18" charset="0"/>
              </a:rPr>
              <a:t>[7]</a:t>
            </a: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l-GR" sz="16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δείκτες απόδοσης </a:t>
            </a:r>
            <a:r>
              <a:rPr lang="en-US" sz="1600" b="1" i="1" dirty="0">
                <a:effectLst/>
                <a:latin typeface="Calibri" panose="020F0502020204030204" pitchFamily="34" charset="0"/>
                <a:ea typeface="Calibri" panose="020F0502020204030204" pitchFamily="34" charset="0"/>
                <a:cs typeface="Times New Roman" panose="02020603050405020304" pitchFamily="18" charset="0"/>
              </a:rPr>
              <a:t>COP</a:t>
            </a:r>
            <a:r>
              <a:rPr lang="en-US" sz="1600" b="1" dirty="0">
                <a:effectLst/>
                <a:latin typeface="Calibri" panose="020F0502020204030204" pitchFamily="34" charset="0"/>
                <a:ea typeface="Calibri" panose="020F0502020204030204" pitchFamily="34" charset="0"/>
                <a:cs typeface="Times New Roman" panose="02020603050405020304" pitchFamily="18" charset="0"/>
              </a:rPr>
              <a:t>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3.51</a:t>
            </a:r>
            <a:r>
              <a:rPr lang="el-GR" sz="1600" dirty="0">
                <a:effectLst/>
                <a:latin typeface="Calibri" panose="020F0502020204030204" pitchFamily="34" charset="0"/>
                <a:ea typeface="Calibri" panose="020F0502020204030204" pitchFamily="34" charset="0"/>
                <a:cs typeface="Times New Roman" panose="02020603050405020304" pitchFamily="18" charset="0"/>
              </a:rPr>
              <a:t> και </a:t>
            </a:r>
            <a:r>
              <a:rPr lang="en-US" sz="1600" b="1" i="1" dirty="0">
                <a:effectLst/>
                <a:latin typeface="Calibri" panose="020F0502020204030204" pitchFamily="34" charset="0"/>
                <a:ea typeface="Calibri" panose="020F0502020204030204" pitchFamily="34" charset="0"/>
                <a:cs typeface="Times New Roman" panose="02020603050405020304" pitchFamily="18" charset="0"/>
              </a:rPr>
              <a:t>EER</a:t>
            </a:r>
            <a:r>
              <a:rPr lang="el-GR" sz="1600" b="1" dirty="0">
                <a:effectLst/>
                <a:latin typeface="Calibri" panose="020F0502020204030204" pitchFamily="34" charset="0"/>
                <a:ea typeface="Calibri" panose="020F0502020204030204" pitchFamily="34" charset="0"/>
                <a:cs typeface="Times New Roman" panose="02020603050405020304" pitchFamily="18" charset="0"/>
              </a:rPr>
              <a:t> 3.86</a:t>
            </a:r>
            <a:r>
              <a:rPr lang="el-GR" sz="1600" dirty="0">
                <a:effectLst/>
                <a:latin typeface="Calibri" panose="020F0502020204030204" pitchFamily="34" charset="0"/>
                <a:ea typeface="Calibri" panose="020F0502020204030204" pitchFamily="34" charset="0"/>
                <a:cs typeface="Times New Roman" panose="02020603050405020304" pitchFamily="18" charset="0"/>
              </a:rPr>
              <a:t>,</a:t>
            </a:r>
            <a:r>
              <a:rPr lang="el-GR" sz="1600" b="1" dirty="0">
                <a:effectLst/>
                <a:latin typeface="Calibri" panose="020F0502020204030204" pitchFamily="34" charset="0"/>
                <a:ea typeface="Calibri" panose="020F0502020204030204" pitchFamily="34" charset="0"/>
                <a:cs typeface="Times New Roman" panose="02020603050405020304" pitchFamily="18" charset="0"/>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δηλαδή τιμές άνω των 3.5</a:t>
            </a:r>
          </a:p>
          <a:p>
            <a:pPr marL="285750" indent="-285750">
              <a:buFont typeface="Arial" panose="020B0604020202020204" pitchFamily="34" charset="0"/>
              <a:buChar char="•"/>
            </a:pPr>
            <a:endParaRPr lang="el-GR"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l-GR" sz="1600" dirty="0">
                <a:latin typeface="Calibri" panose="020F0502020204030204" pitchFamily="34" charset="0"/>
                <a:ea typeface="Calibri" panose="020F0502020204030204" pitchFamily="34" charset="0"/>
                <a:cs typeface="Times New Roman" panose="02020603050405020304" pitchFamily="18" charset="0"/>
              </a:rPr>
              <a:t>Συλλέκτες </a:t>
            </a:r>
            <a:r>
              <a:rPr lang="en-US" sz="1600" dirty="0">
                <a:latin typeface="Calibri" panose="020F0502020204030204" pitchFamily="34" charset="0"/>
                <a:ea typeface="Calibri" panose="020F0502020204030204" pitchFamily="34" charset="0"/>
                <a:cs typeface="Times New Roman" panose="02020603050405020304" pitchFamily="18" charset="0"/>
              </a:rPr>
              <a:t>PVT </a:t>
            </a:r>
            <a:r>
              <a:rPr lang="el-GR" sz="1600" dirty="0">
                <a:latin typeface="Calibri" panose="020F0502020204030204" pitchFamily="34" charset="0"/>
                <a:ea typeface="Calibri" panose="020F0502020204030204" pitchFamily="34" charset="0"/>
                <a:cs typeface="Times New Roman" panose="02020603050405020304" pitchFamily="18" charset="0"/>
              </a:rPr>
              <a:t>με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11.1 %</a:t>
            </a:r>
            <a:r>
              <a:rPr lang="el-GR" sz="1600" dirty="0">
                <a:effectLst/>
                <a:latin typeface="Calibri" panose="020F0502020204030204" pitchFamily="34" charset="0"/>
                <a:ea typeface="Calibri" panose="020F0502020204030204" pitchFamily="34" charset="0"/>
                <a:cs typeface="Times New Roman" panose="02020603050405020304" pitchFamily="18" charset="0"/>
              </a:rPr>
              <a:t> μέσο ετήσιο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θερμικό</a:t>
            </a:r>
            <a:r>
              <a:rPr lang="el-GR" sz="1600" dirty="0">
                <a:effectLst/>
                <a:latin typeface="Calibri" panose="020F0502020204030204" pitchFamily="34" charset="0"/>
                <a:ea typeface="Calibri" panose="020F0502020204030204" pitchFamily="34" charset="0"/>
                <a:cs typeface="Times New Roman" panose="02020603050405020304" pitchFamily="18" charset="0"/>
              </a:rPr>
              <a:t> βαθμό απόδοσης και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16.0 %</a:t>
            </a:r>
            <a:r>
              <a:rPr lang="el-GR" sz="1600" dirty="0">
                <a:effectLst/>
                <a:latin typeface="Calibri" panose="020F0502020204030204" pitchFamily="34" charset="0"/>
                <a:ea typeface="Calibri" panose="020F0502020204030204" pitchFamily="34" charset="0"/>
                <a:cs typeface="Times New Roman" panose="02020603050405020304" pitchFamily="18" charset="0"/>
              </a:rPr>
              <a:t> ηλεκτρικό</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l-GR" sz="1600" dirty="0">
                <a:effectLst/>
                <a:latin typeface="Calibri" panose="020F0502020204030204" pitchFamily="34" charset="0"/>
                <a:ea typeface="Calibri" panose="020F0502020204030204" pitchFamily="34" charset="0"/>
                <a:cs typeface="Times New Roman" panose="02020603050405020304" pitchFamily="18" charset="0"/>
              </a:rPr>
              <a:t>Η προσθήκη των ηλιακών συλλεκτών </a:t>
            </a:r>
            <a:r>
              <a:rPr lang="en-US" sz="1600" dirty="0">
                <a:effectLst/>
                <a:latin typeface="Calibri" panose="020F0502020204030204" pitchFamily="34" charset="0"/>
                <a:ea typeface="Calibri" panose="020F0502020204030204" pitchFamily="34" charset="0"/>
                <a:cs typeface="Times New Roman" panose="02020603050405020304" pitchFamily="18" charset="0"/>
              </a:rPr>
              <a:t>PVT</a:t>
            </a:r>
            <a:r>
              <a:rPr lang="el-GR" sz="1600" dirty="0">
                <a:effectLst/>
                <a:latin typeface="Calibri" panose="020F0502020204030204" pitchFamily="34" charset="0"/>
                <a:ea typeface="Calibri" panose="020F0502020204030204" pitchFamily="34" charset="0"/>
                <a:cs typeface="Times New Roman" panose="02020603050405020304" pitchFamily="18" charset="0"/>
              </a:rPr>
              <a:t> οδηγεί σε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χαμηλές καθαρές ηλεκτρικές </a:t>
            </a:r>
            <a:r>
              <a:rPr lang="el-GR" sz="1600" dirty="0">
                <a:effectLst/>
                <a:latin typeface="Calibri" panose="020F0502020204030204" pitchFamily="34" charset="0"/>
                <a:ea typeface="Calibri" panose="020F0502020204030204" pitchFamily="34" charset="0"/>
                <a:cs typeface="Times New Roman" panose="02020603050405020304" pitchFamily="18" charset="0"/>
              </a:rPr>
              <a:t>καταναλώσεις ανά μήνα, λαμβάνοντας ακόμα και αρνητικές τιμές (πλεόνασμα),</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φτάνοντας τον Μάιο</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σε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2.86 </a:t>
            </a:r>
            <a:r>
              <a:rPr lang="en-US" sz="1600" b="1" dirty="0">
                <a:effectLst/>
                <a:latin typeface="Calibri" panose="020F0502020204030204" pitchFamily="34" charset="0"/>
                <a:ea typeface="Calibri" panose="020F0502020204030204" pitchFamily="34" charset="0"/>
                <a:cs typeface="Times New Roman" panose="02020603050405020304" pitchFamily="18" charset="0"/>
              </a:rPr>
              <a:t>kWh</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/ημέρα </a:t>
            </a:r>
            <a:r>
              <a:rPr lang="el-GR" sz="1600" dirty="0">
                <a:effectLst/>
                <a:latin typeface="Calibri" panose="020F0502020204030204" pitchFamily="34" charset="0"/>
                <a:ea typeface="Calibri" panose="020F0502020204030204" pitchFamily="34" charset="0"/>
                <a:cs typeface="Times New Roman" panose="02020603050405020304" pitchFamily="18" charset="0"/>
              </a:rPr>
              <a:t>και</a:t>
            </a:r>
            <a:r>
              <a:rPr lang="el-GR" sz="1600" b="1" dirty="0">
                <a:effectLst/>
                <a:latin typeface="Calibri" panose="020F0502020204030204" pitchFamily="34" charset="0"/>
                <a:ea typeface="Calibri" panose="020F0502020204030204" pitchFamily="34" charset="0"/>
                <a:cs typeface="Times New Roman" panose="02020603050405020304" pitchFamily="18" charset="0"/>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το μέγιστο στις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11.75 </a:t>
            </a:r>
            <a:r>
              <a:rPr lang="en-US" sz="1600" b="1" dirty="0">
                <a:effectLst/>
                <a:latin typeface="Calibri" panose="020F0502020204030204" pitchFamily="34" charset="0"/>
                <a:ea typeface="Calibri" panose="020F0502020204030204" pitchFamily="34" charset="0"/>
                <a:cs typeface="Times New Roman" panose="02020603050405020304" pitchFamily="18" charset="0"/>
              </a:rPr>
              <a:t>kWh</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/ημέρα </a:t>
            </a:r>
            <a:r>
              <a:rPr lang="el-GR" sz="1600" dirty="0">
                <a:latin typeface="Calibri" panose="020F0502020204030204" pitchFamily="34" charset="0"/>
                <a:ea typeface="Calibri" panose="020F0502020204030204" pitchFamily="34" charset="0"/>
                <a:cs typeface="Times New Roman" panose="02020603050405020304" pitchFamily="18" charset="0"/>
              </a:rPr>
              <a:t>τον</a:t>
            </a:r>
            <a:r>
              <a:rPr lang="el-GR" sz="1600" b="1" dirty="0">
                <a:latin typeface="Calibri" panose="020F0502020204030204" pitchFamily="34" charset="0"/>
                <a:ea typeface="Calibri" panose="020F0502020204030204" pitchFamily="34" charset="0"/>
                <a:cs typeface="Times New Roman" panose="02020603050405020304" pitchFamily="18" charset="0"/>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Ιανουάριο</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l-GR" sz="1600" dirty="0">
                <a:effectLst/>
                <a:latin typeface="Calibri" panose="020F0502020204030204" pitchFamily="34" charset="0"/>
                <a:ea typeface="Calibri" panose="020F0502020204030204" pitchFamily="34" charset="0"/>
                <a:cs typeface="Times New Roman" panose="02020603050405020304" pitchFamily="18" charset="0"/>
              </a:rPr>
              <a:t>Από τον Ιούνιο έως τον Σεπτέμβριο, οι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θερμικές ανάγκες </a:t>
            </a:r>
            <a:r>
              <a:rPr lang="el-GR" sz="1600" dirty="0">
                <a:effectLst/>
                <a:latin typeface="Calibri" panose="020F0502020204030204" pitchFamily="34" charset="0"/>
                <a:ea typeface="Calibri" panose="020F0502020204030204" pitchFamily="34" charset="0"/>
                <a:cs typeface="Times New Roman" panose="02020603050405020304" pitchFamily="18" charset="0"/>
              </a:rPr>
              <a:t>καλύπτονται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εξολοκλήρου</a:t>
            </a:r>
            <a:r>
              <a:rPr lang="el-GR" sz="1600" dirty="0">
                <a:effectLst/>
                <a:latin typeface="Calibri" panose="020F0502020204030204" pitchFamily="34" charset="0"/>
                <a:ea typeface="Calibri" panose="020F0502020204030204" pitchFamily="34" charset="0"/>
                <a:cs typeface="Times New Roman" panose="02020603050405020304" pitchFamily="18" charset="0"/>
              </a:rPr>
              <a:t> από τους </a:t>
            </a:r>
            <a:r>
              <a:rPr lang="en-US" sz="1600" dirty="0">
                <a:effectLst/>
                <a:latin typeface="Calibri" panose="020F0502020204030204" pitchFamily="34" charset="0"/>
                <a:ea typeface="Calibri" panose="020F0502020204030204" pitchFamily="34" charset="0"/>
                <a:cs typeface="Times New Roman" panose="02020603050405020304" pitchFamily="18" charset="0"/>
              </a:rPr>
              <a:t>PVT </a:t>
            </a:r>
            <a:r>
              <a:rPr lang="el-GR" sz="1600" dirty="0">
                <a:effectLst/>
                <a:latin typeface="Calibri" panose="020F0502020204030204" pitchFamily="34" charset="0"/>
                <a:ea typeface="Calibri" panose="020F0502020204030204" pitchFamily="34" charset="0"/>
                <a:cs typeface="Times New Roman" panose="02020603050405020304" pitchFamily="18" charset="0"/>
              </a:rPr>
              <a:t>συλλέκτες</a:t>
            </a:r>
          </a:p>
          <a:p>
            <a:endParaRPr lang="el-GR"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l-GR" sz="1600" dirty="0">
                <a:effectLst/>
                <a:latin typeface="Calibri" panose="020F0502020204030204" pitchFamily="34" charset="0"/>
                <a:ea typeface="Calibri" panose="020F0502020204030204" pitchFamily="34" charset="0"/>
                <a:cs typeface="Times New Roman" panose="02020603050405020304" pitchFamily="18" charset="0"/>
              </a:rPr>
              <a:t>Η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αύξηση του αριθμού οπών </a:t>
            </a:r>
            <a:r>
              <a:rPr lang="el-GR" sz="1600" dirty="0">
                <a:effectLst/>
                <a:latin typeface="Calibri" panose="020F0502020204030204" pitchFamily="34" charset="0"/>
                <a:ea typeface="Calibri" panose="020F0502020204030204" pitchFamily="34" charset="0"/>
                <a:cs typeface="Times New Roman" panose="02020603050405020304" pitchFamily="18" charset="0"/>
              </a:rPr>
              <a:t>γεωτρήσεων από έναν σε τέσσερεις </a:t>
            </a:r>
            <a:r>
              <a:rPr lang="el-GR" sz="16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δείκτες </a:t>
            </a:r>
            <a:r>
              <a:rPr lang="en-US" sz="1600" b="1" i="1" dirty="0">
                <a:effectLst/>
                <a:latin typeface="Calibri" panose="020F0502020204030204" pitchFamily="34" charset="0"/>
                <a:ea typeface="Calibri" panose="020F0502020204030204" pitchFamily="34" charset="0"/>
                <a:cs typeface="Times New Roman" panose="02020603050405020304" pitchFamily="18" charset="0"/>
              </a:rPr>
              <a:t>COP</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και </a:t>
            </a:r>
            <a:r>
              <a:rPr lang="en-US" sz="1600" b="1" i="1" dirty="0">
                <a:effectLst/>
                <a:latin typeface="Calibri" panose="020F0502020204030204" pitchFamily="34" charset="0"/>
                <a:ea typeface="Calibri" panose="020F0502020204030204" pitchFamily="34" charset="0"/>
                <a:cs typeface="Times New Roman" panose="02020603050405020304" pitchFamily="18" charset="0"/>
              </a:rPr>
              <a:t>EER </a:t>
            </a:r>
            <a:r>
              <a:rPr lang="el-GR" sz="1600" dirty="0">
                <a:effectLst/>
                <a:latin typeface="Calibri" panose="020F0502020204030204" pitchFamily="34" charset="0"/>
                <a:ea typeface="Calibri" panose="020F0502020204030204" pitchFamily="34" charset="0"/>
                <a:cs typeface="Times New Roman" panose="02020603050405020304" pitchFamily="18" charset="0"/>
              </a:rPr>
              <a:t>με τιμές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3.79</a:t>
            </a:r>
            <a:r>
              <a:rPr lang="el-GR" sz="1600" dirty="0">
                <a:effectLst/>
                <a:latin typeface="Calibri" panose="020F0502020204030204" pitchFamily="34" charset="0"/>
                <a:ea typeface="Calibri" panose="020F0502020204030204" pitchFamily="34" charset="0"/>
                <a:cs typeface="Times New Roman" panose="02020603050405020304" pitchFamily="18" charset="0"/>
              </a:rPr>
              <a:t> και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5.33</a:t>
            </a:r>
            <a:r>
              <a:rPr lang="el-GR" sz="1600" dirty="0">
                <a:effectLst/>
                <a:latin typeface="Calibri" panose="020F0502020204030204" pitchFamily="34" charset="0"/>
                <a:ea typeface="Calibri" panose="020F0502020204030204" pitchFamily="34" charset="0"/>
                <a:cs typeface="Times New Roman" panose="02020603050405020304" pitchFamily="18" charset="0"/>
              </a:rPr>
              <a:t>, αλλά η σχεδιαστική επιλογή αυτή όμως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δεν προτείνεται</a:t>
            </a:r>
            <a:r>
              <a:rPr lang="el-GR" sz="1600" dirty="0">
                <a:effectLst/>
                <a:latin typeface="Calibri" panose="020F0502020204030204" pitchFamily="34" charset="0"/>
                <a:ea typeface="Calibri" panose="020F0502020204030204" pitchFamily="34" charset="0"/>
                <a:cs typeface="Times New Roman" panose="02020603050405020304" pitchFamily="18" charset="0"/>
              </a:rPr>
              <a:t>, γιατί οδηγεί σε αυξημένη μέση μηνιαία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καθαρή κατανάλωση </a:t>
            </a:r>
            <a:r>
              <a:rPr lang="el-GR" sz="1600" dirty="0">
                <a:effectLst/>
                <a:latin typeface="Calibri" panose="020F0502020204030204" pitchFamily="34" charset="0"/>
                <a:ea typeface="Calibri" panose="020F0502020204030204" pitchFamily="34" charset="0"/>
                <a:cs typeface="Times New Roman" panose="02020603050405020304" pitchFamily="18" charset="0"/>
              </a:rPr>
              <a:t>κατά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30.5 %</a:t>
            </a:r>
            <a:r>
              <a:rPr lang="el-GR"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600" dirty="0">
                <a:latin typeface="Calibri" panose="020F0502020204030204" pitchFamily="34" charset="0"/>
                <a:ea typeface="Calibri" panose="020F0502020204030204" pitchFamily="34" charset="0"/>
                <a:cs typeface="Times New Roman" panose="02020603050405020304" pitchFamily="18" charset="0"/>
              </a:rPr>
              <a:t>λόγω </a:t>
            </a:r>
            <a:r>
              <a:rPr lang="el-GR" sz="1600" dirty="0">
                <a:effectLst/>
                <a:latin typeface="Calibri" panose="020F0502020204030204" pitchFamily="34" charset="0"/>
                <a:ea typeface="Calibri" panose="020F0502020204030204" pitchFamily="34" charset="0"/>
                <a:cs typeface="Times New Roman" panose="02020603050405020304" pitchFamily="18" charset="0"/>
              </a:rPr>
              <a:t>αντλιών).</a:t>
            </a:r>
            <a:endParaRPr lang="el-GR"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l-GR" sz="1600" b="1" dirty="0">
                <a:effectLst/>
                <a:latin typeface="Calibri" panose="020F0502020204030204" pitchFamily="34" charset="0"/>
                <a:ea typeface="Calibri" panose="020F0502020204030204" pitchFamily="34" charset="0"/>
                <a:cs typeface="Times New Roman" panose="02020603050405020304" pitchFamily="18" charset="0"/>
              </a:rPr>
              <a:t>Ενδείκνυται </a:t>
            </a:r>
            <a:r>
              <a:rPr lang="el-GR" sz="1600" dirty="0">
                <a:effectLst/>
                <a:latin typeface="Calibri" panose="020F0502020204030204" pitchFamily="34" charset="0"/>
                <a:ea typeface="Calibri" panose="020F0502020204030204" pitchFamily="34" charset="0"/>
                <a:cs typeface="Times New Roman" panose="02020603050405020304" pitchFamily="18" charset="0"/>
              </a:rPr>
              <a:t>η</a:t>
            </a:r>
            <a:r>
              <a:rPr lang="el-GR" sz="1600" b="1" dirty="0">
                <a:effectLst/>
                <a:latin typeface="Calibri" panose="020F0502020204030204" pitchFamily="34" charset="0"/>
                <a:ea typeface="Calibri" panose="020F0502020204030204" pitchFamily="34" charset="0"/>
                <a:cs typeface="Times New Roman" panose="02020603050405020304" pitchFamily="18" charset="0"/>
              </a:rPr>
              <a:t> εκβάθυνση</a:t>
            </a:r>
            <a:r>
              <a:rPr lang="el-GR" sz="1600" dirty="0">
                <a:effectLst/>
                <a:latin typeface="Calibri" panose="020F0502020204030204" pitchFamily="34" charset="0"/>
                <a:ea typeface="Calibri" panose="020F0502020204030204" pitchFamily="34" charset="0"/>
                <a:cs typeface="Times New Roman" panose="02020603050405020304" pitchFamily="18" charset="0"/>
              </a:rPr>
              <a:t> του μήκους των οπών, καθώς από τα 80 στα 140 </a:t>
            </a:r>
            <a:r>
              <a:rPr lang="en-US" sz="1600" dirty="0">
                <a:effectLst/>
                <a:latin typeface="Calibri" panose="020F0502020204030204" pitchFamily="34" charset="0"/>
                <a:ea typeface="Calibri" panose="020F0502020204030204" pitchFamily="34" charset="0"/>
                <a:cs typeface="Times New Roman" panose="02020603050405020304" pitchFamily="18" charset="0"/>
              </a:rPr>
              <a:t>m</a:t>
            </a:r>
            <a:r>
              <a:rPr lang="el-GR"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6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οι δείκτες </a:t>
            </a:r>
            <a:r>
              <a:rPr lang="en-US" sz="1600" b="1" i="1" dirty="0">
                <a:effectLst/>
                <a:latin typeface="Calibri" panose="020F0502020204030204" pitchFamily="34" charset="0"/>
                <a:ea typeface="Calibri" panose="020F0502020204030204" pitchFamily="34" charset="0"/>
                <a:cs typeface="Times New Roman" panose="02020603050405020304" pitchFamily="18" charset="0"/>
              </a:rPr>
              <a:t>COP </a:t>
            </a:r>
            <a:r>
              <a:rPr lang="el-GR" sz="1600" dirty="0">
                <a:effectLst/>
                <a:latin typeface="Calibri" panose="020F0502020204030204" pitchFamily="34" charset="0"/>
                <a:ea typeface="Calibri" panose="020F0502020204030204" pitchFamily="34" charset="0"/>
                <a:cs typeface="Times New Roman" panose="02020603050405020304" pitchFamily="18" charset="0"/>
              </a:rPr>
              <a:t>και</a:t>
            </a:r>
            <a:r>
              <a:rPr lang="el-GR" sz="1600" b="1" i="1" dirty="0">
                <a:effectLst/>
                <a:latin typeface="Calibri" panose="020F0502020204030204" pitchFamily="34" charset="0"/>
                <a:ea typeface="Calibri" panose="020F0502020204030204" pitchFamily="34" charset="0"/>
                <a:cs typeface="Times New Roman" panose="02020603050405020304" pitchFamily="18" charset="0"/>
              </a:rPr>
              <a:t> ΕΕ</a:t>
            </a:r>
            <a:r>
              <a:rPr lang="en-US" sz="1600" b="1" i="1" dirty="0">
                <a:effectLst/>
                <a:latin typeface="Calibri" panose="020F0502020204030204" pitchFamily="34" charset="0"/>
                <a:ea typeface="Calibri" panose="020F0502020204030204" pitchFamily="34" charset="0"/>
                <a:cs typeface="Times New Roman" panose="02020603050405020304" pitchFamily="18" charset="0"/>
              </a:rPr>
              <a:t>R</a:t>
            </a:r>
            <a:r>
              <a:rPr lang="el-GR" sz="1600" b="1" i="1" dirty="0">
                <a:effectLst/>
                <a:latin typeface="Calibri" panose="020F0502020204030204" pitchFamily="34" charset="0"/>
                <a:ea typeface="Calibri" panose="020F0502020204030204" pitchFamily="34" charset="0"/>
                <a:cs typeface="Times New Roman" panose="02020603050405020304" pitchFamily="18" charset="0"/>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αυξάνονται κατά 5.9 % και 37.2 % αγγίζοντας τιμές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3.60 </a:t>
            </a:r>
            <a:r>
              <a:rPr lang="el-GR" sz="1600" dirty="0">
                <a:effectLst/>
                <a:latin typeface="Calibri" panose="020F0502020204030204" pitchFamily="34" charset="0"/>
                <a:ea typeface="Calibri" panose="020F0502020204030204" pitchFamily="34" charset="0"/>
                <a:cs typeface="Times New Roman" panose="02020603050405020304" pitchFamily="18" charset="0"/>
              </a:rPr>
              <a:t>και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4.51</a:t>
            </a:r>
            <a:r>
              <a:rPr lang="el-GR" sz="1600" dirty="0">
                <a:effectLst/>
                <a:latin typeface="Calibri" panose="020F0502020204030204" pitchFamily="34" charset="0"/>
                <a:ea typeface="Calibri" panose="020F0502020204030204" pitchFamily="34" charset="0"/>
                <a:cs typeface="Times New Roman" panose="02020603050405020304" pitchFamily="18" charset="0"/>
              </a:rPr>
              <a:t>, αντίστοιχα και ταυτόχρονα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ελαττώνε</a:t>
            </a:r>
            <a:r>
              <a:rPr lang="el-GR" sz="1600" b="1" dirty="0">
                <a:latin typeface="Calibri" panose="020F0502020204030204" pitchFamily="34" charset="0"/>
                <a:ea typeface="Calibri" panose="020F0502020204030204" pitchFamily="34" charset="0"/>
                <a:cs typeface="Times New Roman" panose="02020603050405020304" pitchFamily="18" charset="0"/>
              </a:rPr>
              <a:t>ται</a:t>
            </a:r>
            <a:r>
              <a:rPr lang="el-GR" sz="1600" dirty="0">
                <a:effectLst/>
                <a:latin typeface="Calibri" panose="020F0502020204030204" pitchFamily="34" charset="0"/>
                <a:ea typeface="Calibri" panose="020F0502020204030204" pitchFamily="34" charset="0"/>
                <a:cs typeface="Times New Roman" panose="02020603050405020304" pitchFamily="18" charset="0"/>
              </a:rPr>
              <a:t> η καθαρή </a:t>
            </a:r>
            <a:r>
              <a:rPr lang="el-GR" sz="1600" b="1" dirty="0">
                <a:effectLst/>
                <a:latin typeface="Calibri" panose="020F0502020204030204" pitchFamily="34" charset="0"/>
                <a:ea typeface="Calibri" panose="020F0502020204030204" pitchFamily="34" charset="0"/>
                <a:cs typeface="Times New Roman" panose="02020603050405020304" pitchFamily="18" charset="0"/>
              </a:rPr>
              <a:t>μέση μηνιαία ηλεκτρική κατανάλωση</a:t>
            </a:r>
            <a:r>
              <a:rPr lang="el-GR" sz="1600" dirty="0">
                <a:effectLst/>
                <a:latin typeface="Calibri" panose="020F0502020204030204" pitchFamily="34" charset="0"/>
                <a:ea typeface="Calibri" panose="020F0502020204030204" pitchFamily="34" charset="0"/>
                <a:cs typeface="Times New Roman" panose="02020603050405020304" pitchFamily="18" charset="0"/>
              </a:rPr>
              <a:t> κατά 25.4 % </a:t>
            </a:r>
          </a:p>
          <a:p>
            <a:pPr marL="285750" indent="-285750">
              <a:buFont typeface="Arial" panose="020B0604020202020204" pitchFamily="34" charset="0"/>
              <a:buChar char="•"/>
            </a:pPr>
            <a:r>
              <a:rPr lang="el-GR" sz="1600" dirty="0">
                <a:latin typeface="Calibri" panose="020F0502020204030204" pitchFamily="34" charset="0"/>
                <a:ea typeface="Calibri" panose="020F0502020204030204" pitchFamily="34" charset="0"/>
                <a:cs typeface="Times New Roman" panose="02020603050405020304" pitchFamily="18" charset="0"/>
              </a:rPr>
              <a:t>Η </a:t>
            </a:r>
            <a:r>
              <a:rPr lang="el-GR" sz="1600" b="1" dirty="0">
                <a:latin typeface="Calibri" panose="020F0502020204030204" pitchFamily="34" charset="0"/>
                <a:ea typeface="Calibri" panose="020F0502020204030204" pitchFamily="34" charset="0"/>
                <a:cs typeface="Times New Roman" panose="02020603050405020304" pitchFamily="18" charset="0"/>
              </a:rPr>
              <a:t>μακροπρόθεσμη μείωση </a:t>
            </a:r>
            <a:r>
              <a:rPr lang="el-GR" sz="1600" dirty="0">
                <a:latin typeface="Calibri" panose="020F0502020204030204" pitchFamily="34" charset="0"/>
                <a:ea typeface="Calibri" panose="020F0502020204030204" pitchFamily="34" charset="0"/>
                <a:cs typeface="Times New Roman" panose="02020603050405020304" pitchFamily="18" charset="0"/>
              </a:rPr>
              <a:t>στην θερμοκρασία του εδάφους που προκύπτει από λειτουργία 5 ετών πρέπει να </a:t>
            </a:r>
            <a:r>
              <a:rPr lang="el-GR" sz="1600" b="1" dirty="0">
                <a:latin typeface="Calibri" panose="020F0502020204030204" pitchFamily="34" charset="0"/>
                <a:ea typeface="Calibri" panose="020F0502020204030204" pitchFamily="34" charset="0"/>
                <a:cs typeface="Times New Roman" panose="02020603050405020304" pitchFamily="18" charset="0"/>
              </a:rPr>
              <a:t>ελέγχεται</a:t>
            </a:r>
            <a:endParaRPr lang="el-GR" sz="1600" b="1"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l-GR" sz="1600" b="1"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1600" dirty="0">
              <a:latin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l-GR" dirty="0"/>
          </a:p>
        </p:txBody>
      </p:sp>
      <p:sp>
        <p:nvSpPr>
          <p:cNvPr id="5" name="TextBox 4">
            <a:extLst>
              <a:ext uri="{FF2B5EF4-FFF2-40B4-BE49-F238E27FC236}">
                <a16:creationId xmlns:a16="http://schemas.microsoft.com/office/drawing/2014/main" id="{74B4FBCF-6CA0-2ACD-D7C0-2F27A6A44117}"/>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32</a:t>
            </a:r>
          </a:p>
        </p:txBody>
      </p:sp>
      <p:pic>
        <p:nvPicPr>
          <p:cNvPr id="6" name="Γραφικό 5" descr="Ηλιακοί συλλέκτες περίγραμμα">
            <a:extLst>
              <a:ext uri="{FF2B5EF4-FFF2-40B4-BE49-F238E27FC236}">
                <a16:creationId xmlns:a16="http://schemas.microsoft.com/office/drawing/2014/main" id="{14B3820C-E192-A3E6-2DC9-D6479A171A7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145" y="2615184"/>
            <a:ext cx="813816" cy="813816"/>
          </a:xfrm>
          <a:prstGeom prst="rect">
            <a:avLst/>
          </a:prstGeom>
        </p:spPr>
      </p:pic>
      <p:pic>
        <p:nvPicPr>
          <p:cNvPr id="8" name="Γραφικό 7" descr="Σημάδι ελέγχου περίγραμμα">
            <a:extLst>
              <a:ext uri="{FF2B5EF4-FFF2-40B4-BE49-F238E27FC236}">
                <a16:creationId xmlns:a16="http://schemas.microsoft.com/office/drawing/2014/main" id="{00000BC8-4B89-114F-1D04-2D9067C19A9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147" y="932688"/>
            <a:ext cx="813816" cy="813816"/>
          </a:xfrm>
          <a:prstGeom prst="rect">
            <a:avLst/>
          </a:prstGeom>
        </p:spPr>
      </p:pic>
      <p:pic>
        <p:nvPicPr>
          <p:cNvPr id="10" name="Γραφικό 9" descr="Πακέτο σπόρων περίγραμμα">
            <a:extLst>
              <a:ext uri="{FF2B5EF4-FFF2-40B4-BE49-F238E27FC236}">
                <a16:creationId xmlns:a16="http://schemas.microsoft.com/office/drawing/2014/main" id="{FF44B2C4-565E-733B-BD03-C0906E3E1FD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4145" y="5010912"/>
            <a:ext cx="914400" cy="914400"/>
          </a:xfrm>
          <a:prstGeom prst="rect">
            <a:avLst/>
          </a:prstGeom>
        </p:spPr>
      </p:pic>
    </p:spTree>
    <p:extLst>
      <p:ext uri="{BB962C8B-B14F-4D97-AF65-F5344CB8AC3E}">
        <p14:creationId xmlns:p14="http://schemas.microsoft.com/office/powerpoint/2010/main" val="32176133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9300C-F28D-E56B-772F-F5D65119A39A}"/>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8A90ED61-BDEB-D6A0-7B6F-879B931FF0C0}"/>
              </a:ext>
            </a:extLst>
          </p:cNvPr>
          <p:cNvSpPr>
            <a:spLocks noGrp="1"/>
          </p:cNvSpPr>
          <p:nvPr>
            <p:ph type="title"/>
          </p:nvPr>
        </p:nvSpPr>
        <p:spPr>
          <a:xfrm>
            <a:off x="2759557" y="45720"/>
            <a:ext cx="6672886" cy="1596177"/>
          </a:xfrm>
        </p:spPr>
        <p:txBody>
          <a:bodyPr>
            <a:normAutofit/>
          </a:bodyPr>
          <a:lstStyle/>
          <a:p>
            <a:r>
              <a:rPr lang="el-GR" dirty="0">
                <a:effectLst>
                  <a:outerShdw blurRad="38100" dist="38100" dir="2700000" algn="tl">
                    <a:srgbClr val="000000">
                      <a:alpha val="43137"/>
                    </a:srgbClr>
                  </a:outerShdw>
                </a:effectLst>
              </a:rPr>
              <a:t>ΚΕΦΑΛΑΙΟ</a:t>
            </a:r>
          </a:p>
        </p:txBody>
      </p:sp>
      <p:pic>
        <p:nvPicPr>
          <p:cNvPr id="6" name="Εικόνα 5" descr="Εικόνα που περιέχει σύμβολο, εμπρόσθια όψη&#10;&#10;Περιγραφή που δημιουργήθηκε αυτόματα">
            <a:extLst>
              <a:ext uri="{FF2B5EF4-FFF2-40B4-BE49-F238E27FC236}">
                <a16:creationId xmlns:a16="http://schemas.microsoft.com/office/drawing/2014/main" id="{18271D46-7D1C-E63E-D11F-CB1A1B40CD40}"/>
              </a:ext>
            </a:extLst>
          </p:cNvPr>
          <p:cNvPicPr>
            <a:picLocks noChangeAspect="1"/>
          </p:cNvPicPr>
          <p:nvPr/>
        </p:nvPicPr>
        <p:blipFill>
          <a:blip r:embed="rId2"/>
          <a:srcRect l="846" r="1321"/>
          <a:stretch/>
        </p:blipFill>
        <p:spPr>
          <a:xfrm>
            <a:off x="10427" y="1"/>
            <a:ext cx="1258304" cy="128617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graphicFrame>
        <p:nvGraphicFramePr>
          <p:cNvPr id="24" name="Θέση περιεχομένου 2">
            <a:extLst>
              <a:ext uri="{FF2B5EF4-FFF2-40B4-BE49-F238E27FC236}">
                <a16:creationId xmlns:a16="http://schemas.microsoft.com/office/drawing/2014/main" id="{E37AF778-078A-AB44-F397-CBE9385EE658}"/>
              </a:ext>
            </a:extLst>
          </p:cNvPr>
          <p:cNvGraphicFramePr>
            <a:graphicFrameLocks noGrp="1"/>
          </p:cNvGraphicFramePr>
          <p:nvPr>
            <p:ph idx="1"/>
            <p:extLst>
              <p:ext uri="{D42A27DB-BD31-4B8C-83A1-F6EECF244321}">
                <p14:modId xmlns:p14="http://schemas.microsoft.com/office/powerpoint/2010/main" val="2049330858"/>
              </p:ext>
            </p:extLst>
          </p:nvPr>
        </p:nvGraphicFramePr>
        <p:xfrm>
          <a:off x="1443677" y="2355662"/>
          <a:ext cx="9304646" cy="346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46DBA037-1034-9CB1-F5B4-A82CC1B4E79B}"/>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33</a:t>
            </a:r>
          </a:p>
        </p:txBody>
      </p:sp>
    </p:spTree>
    <p:extLst>
      <p:ext uri="{BB962C8B-B14F-4D97-AF65-F5344CB8AC3E}">
        <p14:creationId xmlns:p14="http://schemas.microsoft.com/office/powerpoint/2010/main" val="16752700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F73989E-57E0-D72F-FE1C-5942CF50E4B6}"/>
              </a:ext>
            </a:extLst>
          </p:cNvPr>
          <p:cNvSpPr>
            <a:spLocks noGrp="1"/>
          </p:cNvSpPr>
          <p:nvPr>
            <p:ph type="title"/>
          </p:nvPr>
        </p:nvSpPr>
        <p:spPr>
          <a:xfrm>
            <a:off x="1445114" y="123568"/>
            <a:ext cx="10364451" cy="667265"/>
          </a:xfrm>
        </p:spPr>
        <p:txBody>
          <a:bodyPr/>
          <a:lstStyle/>
          <a:p>
            <a:r>
              <a:rPr lang="el-GR" b="1" dirty="0">
                <a:effectLst>
                  <a:outerShdw blurRad="38100" dist="38100" dir="2700000" algn="tl">
                    <a:srgbClr val="000000">
                      <a:alpha val="43137"/>
                    </a:srgbClr>
                  </a:outerShdw>
                </a:effectLst>
              </a:rPr>
              <a:t>ΠΡΟΤΑΣΕΙΣ ΓΙΑ ΜΕΛΛΟΝΤΙΚΗ ΜΕΛΕΤΗ</a:t>
            </a:r>
          </a:p>
        </p:txBody>
      </p:sp>
      <p:sp>
        <p:nvSpPr>
          <p:cNvPr id="4" name="TextBox 3">
            <a:extLst>
              <a:ext uri="{FF2B5EF4-FFF2-40B4-BE49-F238E27FC236}">
                <a16:creationId xmlns:a16="http://schemas.microsoft.com/office/drawing/2014/main" id="{C02FA72C-DAB7-45FD-2453-6DA0BFC1C7B6}"/>
              </a:ext>
            </a:extLst>
          </p:cNvPr>
          <p:cNvSpPr txBox="1"/>
          <p:nvPr/>
        </p:nvSpPr>
        <p:spPr>
          <a:xfrm>
            <a:off x="1793817" y="1166874"/>
            <a:ext cx="8604366" cy="4524252"/>
          </a:xfrm>
          <a:prstGeom prst="rect">
            <a:avLst/>
          </a:prstGeom>
          <a:noFill/>
        </p:spPr>
        <p:txBody>
          <a:bodyPr wrap="square">
            <a:spAutoFit/>
          </a:bodyPr>
          <a:lstStyle/>
          <a:p>
            <a:pPr marL="342900" indent="-342900" algn="just">
              <a:lnSpc>
                <a:spcPct val="107000"/>
              </a:lnSpc>
              <a:buFont typeface="Symbol" panose="05050102010706020507" pitchFamily="18" charset="2"/>
              <a:buChar char=""/>
            </a:pPr>
            <a:r>
              <a:rPr lang="el-GR" dirty="0">
                <a:effectLst/>
                <a:ea typeface="Calibri" panose="020F0502020204030204" pitchFamily="34" charset="0"/>
                <a:cs typeface="Times New Roman" panose="02020603050405020304" pitchFamily="18" charset="0"/>
              </a:rPr>
              <a:t>Εισαγωγή συστήματος </a:t>
            </a:r>
            <a:r>
              <a:rPr lang="el-GR"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ανάκτησης θερμότητας</a:t>
            </a:r>
          </a:p>
          <a:p>
            <a:pPr algn="just">
              <a:lnSpc>
                <a:spcPct val="107000"/>
              </a:lnSpc>
            </a:pPr>
            <a:endParaRPr lang="en-US" dirty="0">
              <a:effectLs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Οριζόντιοι γεωθερμικοί εναλλάκτες </a:t>
            </a:r>
            <a:r>
              <a:rPr lang="el-GR" dirty="0">
                <a:effectLst/>
                <a:ea typeface="Calibri" panose="020F0502020204030204" pitchFamily="34" charset="0"/>
                <a:cs typeface="Times New Roman" panose="02020603050405020304" pitchFamily="18" charset="0"/>
              </a:rPr>
              <a:t>έναντι καθέτων</a:t>
            </a:r>
          </a:p>
          <a:p>
            <a:pPr marL="342900" lvl="0" indent="-342900" algn="just">
              <a:lnSpc>
                <a:spcPct val="107000"/>
              </a:lnSpc>
              <a:buFont typeface="Symbol" panose="05050102010706020507" pitchFamily="18" charset="2"/>
              <a:buChar char=""/>
            </a:pPr>
            <a:endParaRPr lang="el-GR" dirty="0">
              <a:effectLs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dirty="0">
                <a:effectLst/>
                <a:ea typeface="Calibri" panose="020F0502020204030204" pitchFamily="34" charset="0"/>
                <a:cs typeface="Times New Roman" panose="02020603050405020304" pitchFamily="18" charset="0"/>
              </a:rPr>
              <a:t>Εξέταση διαφορετικών </a:t>
            </a:r>
            <a:r>
              <a:rPr lang="el-GR"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συνδεσμολογιών</a:t>
            </a:r>
            <a:r>
              <a:rPr lang="el-GR" dirty="0">
                <a:effectLst/>
                <a:ea typeface="Calibri" panose="020F0502020204030204" pitchFamily="34" charset="0"/>
                <a:cs typeface="Times New Roman" panose="02020603050405020304" pitchFamily="18" charset="0"/>
              </a:rPr>
              <a:t> σύζευξης των </a:t>
            </a:r>
            <a:r>
              <a:rPr lang="en-US" dirty="0">
                <a:effectLst/>
                <a:ea typeface="Calibri" panose="020F0502020204030204" pitchFamily="34" charset="0"/>
                <a:cs typeface="Times New Roman" panose="02020603050405020304" pitchFamily="18" charset="0"/>
              </a:rPr>
              <a:t>PVT</a:t>
            </a:r>
            <a:r>
              <a:rPr lang="el-GR" dirty="0">
                <a:effectLst/>
                <a:ea typeface="Calibri" panose="020F0502020204030204" pitchFamily="34" charset="0"/>
                <a:cs typeface="Times New Roman" panose="02020603050405020304" pitchFamily="18" charset="0"/>
              </a:rPr>
              <a:t> συλλεκτών με την αντλία θερμότητας</a:t>
            </a:r>
          </a:p>
          <a:p>
            <a:pPr marL="342900" lvl="0" indent="-342900" algn="just">
              <a:lnSpc>
                <a:spcPct val="107000"/>
              </a:lnSpc>
              <a:buFont typeface="Symbol" panose="05050102010706020507" pitchFamily="18" charset="2"/>
              <a:buChar char=""/>
            </a:pPr>
            <a:endParaRPr lang="el-GR" dirty="0">
              <a:effectLs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dirty="0">
                <a:effectLst/>
                <a:ea typeface="Calibri" panose="020F0502020204030204" pitchFamily="34" charset="0"/>
                <a:cs typeface="Times New Roman" panose="02020603050405020304" pitchFamily="18" charset="0"/>
              </a:rPr>
              <a:t>Σύγκριση με </a:t>
            </a:r>
            <a:r>
              <a:rPr lang="el-GR"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συστήματα αναφοράς</a:t>
            </a:r>
            <a:endParaRPr lang="en-US" dirty="0">
              <a:effectLst/>
              <a:ea typeface="Calibri" panose="020F0502020204030204" pitchFamily="34" charset="0"/>
              <a:cs typeface="Times New Roman" panose="02020603050405020304" pitchFamily="18" charset="0"/>
            </a:endParaRPr>
          </a:p>
          <a:p>
            <a:pPr lvl="0" algn="just">
              <a:lnSpc>
                <a:spcPct val="107000"/>
              </a:lnSpc>
            </a:pPr>
            <a:endParaRPr lang="el-GR" dirty="0">
              <a:effectLs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dirty="0">
                <a:effectLst/>
                <a:ea typeface="Calibri" panose="020F0502020204030204" pitchFamily="34" charset="0"/>
                <a:cs typeface="Times New Roman" panose="02020603050405020304" pitchFamily="18" charset="0"/>
              </a:rPr>
              <a:t>Μελέτη του συστήματος σε άλλες </a:t>
            </a:r>
            <a:r>
              <a:rPr lang="el-GR"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κλιματικές περιοχές</a:t>
            </a:r>
          </a:p>
          <a:p>
            <a:pPr marL="342900" lvl="0" indent="-342900" algn="just">
              <a:lnSpc>
                <a:spcPct val="107000"/>
              </a:lnSpc>
              <a:buFont typeface="Symbol" panose="05050102010706020507" pitchFamily="18" charset="2"/>
              <a:buChar char=""/>
            </a:pPr>
            <a:endParaRPr lang="el-GR" dirty="0">
              <a:effectLs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l-GR" dirty="0">
                <a:effectLst/>
                <a:ea typeface="Calibri" panose="020F0502020204030204" pitchFamily="34" charset="0"/>
                <a:cs typeface="Times New Roman" panose="02020603050405020304" pitchFamily="18" charset="0"/>
              </a:rPr>
              <a:t>Διάταξη με εκμετάλλευση της </a:t>
            </a:r>
            <a:r>
              <a:rPr lang="el-GR"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περίσσιας θερμότητας </a:t>
            </a:r>
            <a:r>
              <a:rPr lang="el-GR" dirty="0">
                <a:effectLst/>
                <a:ea typeface="Calibri" panose="020F0502020204030204" pitchFamily="34" charset="0"/>
                <a:cs typeface="Times New Roman" panose="02020603050405020304" pitchFamily="18" charset="0"/>
              </a:rPr>
              <a:t>των </a:t>
            </a:r>
            <a:r>
              <a:rPr lang="en-US" dirty="0">
                <a:effectLst/>
                <a:ea typeface="Calibri" panose="020F0502020204030204" pitchFamily="34" charset="0"/>
                <a:cs typeface="Times New Roman" panose="02020603050405020304" pitchFamily="18" charset="0"/>
              </a:rPr>
              <a:t>PVT</a:t>
            </a:r>
          </a:p>
          <a:p>
            <a:pPr lvl="0" algn="just">
              <a:lnSpc>
                <a:spcPct val="107000"/>
              </a:lnSpc>
            </a:pPr>
            <a:endParaRPr lang="el-GR" dirty="0">
              <a:effectLs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l-GR"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Τεχνοοικονομική ανάλυση </a:t>
            </a:r>
            <a:r>
              <a:rPr lang="el-GR" dirty="0">
                <a:effectLst/>
                <a:ea typeface="Calibri" panose="020F0502020204030204" pitchFamily="34" charset="0"/>
                <a:cs typeface="Times New Roman" panose="02020603050405020304" pitchFamily="18" charset="0"/>
              </a:rPr>
              <a:t>για την εύρεση βέλτιστου συνδυασμού των </a:t>
            </a:r>
            <a:r>
              <a:rPr lang="el-GR" dirty="0">
                <a:ea typeface="Calibri" panose="020F0502020204030204" pitchFamily="34" charset="0"/>
                <a:cs typeface="Times New Roman" panose="02020603050405020304" pitchFamily="18" charset="0"/>
              </a:rPr>
              <a:t>σημαντικότερων </a:t>
            </a:r>
            <a:r>
              <a:rPr lang="el-GR" dirty="0">
                <a:effectLst/>
                <a:ea typeface="Calibri" panose="020F0502020204030204" pitchFamily="34" charset="0"/>
                <a:cs typeface="Times New Roman" panose="02020603050405020304" pitchFamily="18" charset="0"/>
              </a:rPr>
              <a:t>παραμέτρων</a:t>
            </a:r>
          </a:p>
        </p:txBody>
      </p:sp>
      <p:pic>
        <p:nvPicPr>
          <p:cNvPr id="8" name="Γραφικό 7" descr="Λαμπτήρας και γρανάζι με συμπαγές γέμισμα">
            <a:extLst>
              <a:ext uri="{FF2B5EF4-FFF2-40B4-BE49-F238E27FC236}">
                <a16:creationId xmlns:a16="http://schemas.microsoft.com/office/drawing/2014/main" id="{DE1B42AC-5F73-161F-72AC-0B15380A08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1956" y="2207400"/>
            <a:ext cx="914400" cy="914400"/>
          </a:xfrm>
          <a:prstGeom prst="rect">
            <a:avLst/>
          </a:prstGeom>
        </p:spPr>
      </p:pic>
      <p:pic>
        <p:nvPicPr>
          <p:cNvPr id="10" name="Γραφικό 9" descr="Καλή ιδέα περίγραμμα">
            <a:extLst>
              <a:ext uri="{FF2B5EF4-FFF2-40B4-BE49-F238E27FC236}">
                <a16:creationId xmlns:a16="http://schemas.microsoft.com/office/drawing/2014/main" id="{0C002CF3-4F09-2801-DBF4-F64AF1C53D1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1956" y="4414800"/>
            <a:ext cx="914400" cy="914400"/>
          </a:xfrm>
          <a:prstGeom prst="rect">
            <a:avLst/>
          </a:prstGeom>
        </p:spPr>
      </p:pic>
      <p:pic>
        <p:nvPicPr>
          <p:cNvPr id="12" name="Γραφικό 11" descr="Σκέψη περίγραμμα">
            <a:extLst>
              <a:ext uri="{FF2B5EF4-FFF2-40B4-BE49-F238E27FC236}">
                <a16:creationId xmlns:a16="http://schemas.microsoft.com/office/drawing/2014/main" id="{06AF28A1-A5EF-2882-2FB5-D7AB808051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556789" y="2207400"/>
            <a:ext cx="914400" cy="914400"/>
          </a:xfrm>
          <a:prstGeom prst="rect">
            <a:avLst/>
          </a:prstGeom>
        </p:spPr>
      </p:pic>
      <p:pic>
        <p:nvPicPr>
          <p:cNvPr id="14" name="Γραφικό 13" descr="Μελλοντικά με συμπαγές γέμισμα">
            <a:extLst>
              <a:ext uri="{FF2B5EF4-FFF2-40B4-BE49-F238E27FC236}">
                <a16:creationId xmlns:a16="http://schemas.microsoft.com/office/drawing/2014/main" id="{8FF07851-119E-92B1-FAAD-FD8F7B348A4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556789" y="4414800"/>
            <a:ext cx="914400" cy="914400"/>
          </a:xfrm>
          <a:prstGeom prst="rect">
            <a:avLst/>
          </a:prstGeom>
        </p:spPr>
      </p:pic>
      <p:sp>
        <p:nvSpPr>
          <p:cNvPr id="3" name="TextBox 2">
            <a:extLst>
              <a:ext uri="{FF2B5EF4-FFF2-40B4-BE49-F238E27FC236}">
                <a16:creationId xmlns:a16="http://schemas.microsoft.com/office/drawing/2014/main" id="{D0B42AE7-FCA2-0968-25B3-46EE9FDA101F}"/>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34</a:t>
            </a:r>
          </a:p>
        </p:txBody>
      </p:sp>
    </p:spTree>
    <p:extLst>
      <p:ext uri="{BB962C8B-B14F-4D97-AF65-F5344CB8AC3E}">
        <p14:creationId xmlns:p14="http://schemas.microsoft.com/office/powerpoint/2010/main" val="32215406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34DCD96-2BB7-DE46-4C79-C7108419F6C2}"/>
              </a:ext>
            </a:extLst>
          </p:cNvPr>
          <p:cNvSpPr>
            <a:spLocks noGrp="1"/>
          </p:cNvSpPr>
          <p:nvPr>
            <p:ph type="title"/>
          </p:nvPr>
        </p:nvSpPr>
        <p:spPr>
          <a:xfrm>
            <a:off x="913774" y="1"/>
            <a:ext cx="10364451" cy="1028700"/>
          </a:xfrm>
        </p:spPr>
        <p:txBody>
          <a:bodyPr/>
          <a:lstStyle/>
          <a:p>
            <a:r>
              <a:rPr lang="el-GR" b="1" dirty="0">
                <a:effectLst>
                  <a:outerShdw blurRad="38100" dist="38100" dir="2700000" algn="tl">
                    <a:srgbClr val="000000">
                      <a:alpha val="43137"/>
                    </a:srgbClr>
                  </a:outerShdw>
                </a:effectLst>
              </a:rPr>
              <a:t>ΕΝΔΕΙΚΤΙΚΗ ΒΙΒΛΙΟΓΡΑΦΙΑ</a:t>
            </a:r>
          </a:p>
        </p:txBody>
      </p:sp>
      <p:sp>
        <p:nvSpPr>
          <p:cNvPr id="3" name="TextBox 2">
            <a:extLst>
              <a:ext uri="{FF2B5EF4-FFF2-40B4-BE49-F238E27FC236}">
                <a16:creationId xmlns:a16="http://schemas.microsoft.com/office/drawing/2014/main" id="{A53555A8-6089-6531-8E74-1D87E69C8601}"/>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35</a:t>
            </a:r>
          </a:p>
        </p:txBody>
      </p:sp>
      <p:sp>
        <p:nvSpPr>
          <p:cNvPr id="7" name="TextBox 6">
            <a:extLst>
              <a:ext uri="{FF2B5EF4-FFF2-40B4-BE49-F238E27FC236}">
                <a16:creationId xmlns:a16="http://schemas.microsoft.com/office/drawing/2014/main" id="{4E93F3F5-F72D-8AB2-EF43-BD428A035CB1}"/>
              </a:ext>
            </a:extLst>
          </p:cNvPr>
          <p:cNvSpPr txBox="1"/>
          <p:nvPr/>
        </p:nvSpPr>
        <p:spPr>
          <a:xfrm>
            <a:off x="1233160" y="796611"/>
            <a:ext cx="10045065" cy="541751"/>
          </a:xfrm>
          <a:prstGeom prst="rect">
            <a:avLst/>
          </a:prstGeom>
          <a:noFill/>
        </p:spPr>
        <p:txBody>
          <a:bodyPr wrap="square">
            <a:spAutoFit/>
          </a:bodyPr>
          <a:lstStyle/>
          <a:p>
            <a:pPr>
              <a:lnSpc>
                <a:spcPct val="107000"/>
              </a:lnSpc>
              <a:spcAft>
                <a:spcPts val="800"/>
              </a:spcAft>
            </a:pP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l-GR"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1</a:t>
            </a: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 “Buildings - Energy System - IEA.” Accessed: Jun. 06, 2024. [Online]. Available: </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https://www.iea.org/energy-system/buildings</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4DA0DC29-F6A5-03F9-CBC8-64B74B8E7C1F}"/>
              </a:ext>
            </a:extLst>
          </p:cNvPr>
          <p:cNvSpPr txBox="1"/>
          <p:nvPr/>
        </p:nvSpPr>
        <p:spPr>
          <a:xfrm>
            <a:off x="1233160" y="1336069"/>
            <a:ext cx="8660140" cy="541751"/>
          </a:xfrm>
          <a:prstGeom prst="rect">
            <a:avLst/>
          </a:prstGeom>
          <a:noFill/>
        </p:spPr>
        <p:txBody>
          <a:bodyPr wrap="square">
            <a:spAutoFit/>
          </a:bodyPr>
          <a:lstStyle/>
          <a:p>
            <a:pPr>
              <a:lnSpc>
                <a:spcPct val="107000"/>
              </a:lnSpc>
              <a:spcAft>
                <a:spcPts val="800"/>
              </a:spcAft>
            </a:pP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l-GR"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2</a:t>
            </a: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 “The Future of Cooling – Analysis - IEA.”. [Online]. Available: </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3"/>
              </a:rPr>
              <a:t>https://www.iea.org/reports/the-future-of-cooling</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12E1510B-9D7C-D249-443C-5932B62A9E81}"/>
              </a:ext>
            </a:extLst>
          </p:cNvPr>
          <p:cNvSpPr txBox="1"/>
          <p:nvPr/>
        </p:nvSpPr>
        <p:spPr>
          <a:xfrm>
            <a:off x="1233160" y="1868329"/>
            <a:ext cx="8761740" cy="772263"/>
          </a:xfrm>
          <a:prstGeom prst="rect">
            <a:avLst/>
          </a:prstGeom>
          <a:noFill/>
        </p:spPr>
        <p:txBody>
          <a:bodyPr wrap="square">
            <a:spAutoFit/>
          </a:bodyPr>
          <a:lstStyle/>
          <a:p>
            <a:pPr>
              <a:lnSpc>
                <a:spcPct val="107000"/>
              </a:lnSpc>
              <a:spcAft>
                <a:spcPts val="800"/>
              </a:spcAft>
            </a:pP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l-GR"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3</a:t>
            </a: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“Executive summary – Net Zero Roadmap: A Global Pathway to Keep the 1.5 °C Goal in Reach – Analysis - IEA.” [Online]. Available: </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4"/>
              </a:rPr>
              <a:t>https://www.iea.org/reports/net-zero-roadmap-a-global-pathway-to-keep-the-15-0c-goal-in-reach/executive-summary</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3A8D3261-1AE1-5835-10EE-E1F1FA17130D}"/>
              </a:ext>
            </a:extLst>
          </p:cNvPr>
          <p:cNvSpPr txBox="1"/>
          <p:nvPr/>
        </p:nvSpPr>
        <p:spPr>
          <a:xfrm>
            <a:off x="1233159" y="2637067"/>
            <a:ext cx="8886825" cy="541751"/>
          </a:xfrm>
          <a:prstGeom prst="rect">
            <a:avLst/>
          </a:prstGeom>
          <a:noFill/>
        </p:spPr>
        <p:txBody>
          <a:bodyPr wrap="square">
            <a:spAutoFit/>
          </a:bodyPr>
          <a:lstStyle/>
          <a:p>
            <a:pPr>
              <a:lnSpc>
                <a:spcPct val="107000"/>
              </a:lnSpc>
              <a:spcAft>
                <a:spcPts val="800"/>
              </a:spcAft>
            </a:pP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l-GR"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4</a:t>
            </a: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“Renewable Energy Progress Tracker – Data Tools,” </a:t>
            </a:r>
            <a:r>
              <a:rPr lang="en-US"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IEA</a:t>
            </a:r>
            <a:r>
              <a:rPr lang="en-US"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https</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www</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err="1">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iea</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org</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data</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and</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statistics</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data</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tools</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renewable</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energy</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progress</a:t>
            </a:r>
            <a:r>
              <a:rPr lang="el-GR"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5"/>
              </a:rPr>
              <a:t>tracker</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4A684C50-B6B5-F206-A7FC-4C8D0E642480}"/>
              </a:ext>
            </a:extLst>
          </p:cNvPr>
          <p:cNvSpPr txBox="1"/>
          <p:nvPr/>
        </p:nvSpPr>
        <p:spPr>
          <a:xfrm>
            <a:off x="1233159" y="3178818"/>
            <a:ext cx="9384040" cy="541751"/>
          </a:xfrm>
          <a:prstGeom prst="rect">
            <a:avLst/>
          </a:prstGeom>
          <a:noFill/>
        </p:spPr>
        <p:txBody>
          <a:bodyPr wrap="square">
            <a:spAutoFit/>
          </a:bodyPr>
          <a:lstStyle/>
          <a:p>
            <a:pPr>
              <a:lnSpc>
                <a:spcPct val="107000"/>
              </a:lnSpc>
              <a:spcAft>
                <a:spcPts val="800"/>
              </a:spcAft>
            </a:pP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l-GR"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5</a:t>
            </a: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“World Energy Investment 2024 – Analysis,” </a:t>
            </a:r>
            <a:r>
              <a:rPr lang="en-US"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IEA</a:t>
            </a:r>
            <a:r>
              <a:rPr lang="en-US"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Jun. 06, 2024. </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6"/>
              </a:rPr>
              <a:t>https://www.iea.org/reports/world-energy-investment-2024</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A55F7323-29B8-EF15-B979-38653BB1A57C}"/>
              </a:ext>
            </a:extLst>
          </p:cNvPr>
          <p:cNvSpPr txBox="1"/>
          <p:nvPr/>
        </p:nvSpPr>
        <p:spPr>
          <a:xfrm>
            <a:off x="1233160" y="3719560"/>
            <a:ext cx="8886824" cy="541752"/>
          </a:xfrm>
          <a:prstGeom prst="rect">
            <a:avLst/>
          </a:prstGeom>
          <a:noFill/>
        </p:spPr>
        <p:txBody>
          <a:bodyPr wrap="square">
            <a:spAutoFit/>
          </a:bodyPr>
          <a:lstStyle/>
          <a:p>
            <a:pPr>
              <a:lnSpc>
                <a:spcPct val="107000"/>
              </a:lnSpc>
              <a:spcAft>
                <a:spcPts val="800"/>
              </a:spcAft>
            </a:pPr>
            <a:r>
              <a:rPr lang="en-US" sz="1400"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l-GR" sz="1400"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6</a:t>
            </a:r>
            <a:r>
              <a:rPr lang="en-US" sz="1400"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 Z. U. </a:t>
            </a:r>
            <a:r>
              <a:rPr lang="en-US" sz="1400" dirty="0" err="1">
                <a:effectLst/>
                <a:latin typeface="Arial" panose="020B0604020202020204" pitchFamily="34" charset="0"/>
                <a:ea typeface="Times New Roman" panose="02020603050405020304" pitchFamily="18" charset="0"/>
                <a:cs typeface="Times New Roman" panose="02020603050405020304" pitchFamily="18" charset="0"/>
              </a:rPr>
              <a:t>Abdin</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 and A. Rachid, “A survey on applications of hybrid </a:t>
            </a:r>
            <a:r>
              <a:rPr lang="en-US" sz="1400" dirty="0" err="1">
                <a:effectLst/>
                <a:latin typeface="Arial" panose="020B0604020202020204" pitchFamily="34" charset="0"/>
                <a:ea typeface="Times New Roman" panose="02020603050405020304" pitchFamily="18" charset="0"/>
                <a:cs typeface="Times New Roman" panose="02020603050405020304" pitchFamily="18" charset="0"/>
              </a:rPr>
              <a:t>pv</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/t panels,” </a:t>
            </a:r>
            <a:r>
              <a:rPr lang="en-US" sz="1400" i="1" dirty="0">
                <a:effectLst/>
                <a:latin typeface="Arial" panose="020B0604020202020204" pitchFamily="34" charset="0"/>
                <a:ea typeface="Times New Roman" panose="02020603050405020304" pitchFamily="18" charset="0"/>
                <a:cs typeface="Times New Roman" panose="02020603050405020304" pitchFamily="18" charset="0"/>
              </a:rPr>
              <a:t>Energies</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 vol. 14, no. 4. MDPI AG, Feb. 02, 2021. </a:t>
            </a:r>
            <a:r>
              <a:rPr lang="en-US" sz="1400" dirty="0" err="1">
                <a:effectLst/>
                <a:latin typeface="Arial" panose="020B0604020202020204" pitchFamily="34" charset="0"/>
                <a:ea typeface="Times New Roman" panose="02020603050405020304" pitchFamily="18" charset="0"/>
                <a:cs typeface="Times New Roman" panose="02020603050405020304" pitchFamily="18" charset="0"/>
              </a:rPr>
              <a:t>doi</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 10.3390/en14041205.</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E426B514-1202-5528-ED28-21E8FEE5C18C}"/>
              </a:ext>
            </a:extLst>
          </p:cNvPr>
          <p:cNvSpPr txBox="1"/>
          <p:nvPr/>
        </p:nvSpPr>
        <p:spPr>
          <a:xfrm>
            <a:off x="1233159" y="4258795"/>
            <a:ext cx="9725680" cy="772263"/>
          </a:xfrm>
          <a:prstGeom prst="rect">
            <a:avLst/>
          </a:prstGeom>
          <a:noFill/>
        </p:spPr>
        <p:txBody>
          <a:bodyPr wrap="square">
            <a:spAutoFit/>
          </a:bodyPr>
          <a:lstStyle/>
          <a:p>
            <a:pPr>
              <a:lnSpc>
                <a:spcPct val="107000"/>
              </a:lnSpc>
              <a:spcAft>
                <a:spcPts val="800"/>
              </a:spcAft>
            </a:pPr>
            <a:r>
              <a:rPr lang="en-US"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[7]</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 S. Kavanaugh and K. Rafferty, </a:t>
            </a:r>
            <a:r>
              <a:rPr lang="en-US" sz="1400" i="1" dirty="0">
                <a:effectLst/>
                <a:latin typeface="Arial" panose="020B0604020202020204" pitchFamily="34" charset="0"/>
                <a:ea typeface="Times New Roman" panose="02020603050405020304" pitchFamily="18" charset="0"/>
                <a:cs typeface="Times New Roman" panose="02020603050405020304" pitchFamily="18" charset="0"/>
              </a:rPr>
              <a:t>Geothermal Heating and Cooling Design of Ground-Source Heat Pump Systems</a:t>
            </a:r>
            <a:r>
              <a:rPr lang="en-US" sz="1400" dirty="0">
                <a:effectLst/>
                <a:latin typeface="Arial" panose="020B0604020202020204" pitchFamily="34" charset="0"/>
                <a:ea typeface="Times New Roman" panose="02020603050405020304" pitchFamily="18" charset="0"/>
                <a:cs typeface="Times New Roman" panose="02020603050405020304" pitchFamily="18" charset="0"/>
              </a:rPr>
              <a:t>. Atlanta: ASHRAE, 2014. Available: </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7"/>
              </a:rPr>
              <a:t>https://www.ashrae.org/technical-resources/bookstore/geothermal-heating-and-cooling-design-of-ground-source-heat-pump-systems</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6E637D23-CF58-CC24-0C10-D7E6E1394CD1}"/>
              </a:ext>
            </a:extLst>
          </p:cNvPr>
          <p:cNvSpPr txBox="1"/>
          <p:nvPr/>
        </p:nvSpPr>
        <p:spPr>
          <a:xfrm>
            <a:off x="1233158" y="5019274"/>
            <a:ext cx="9511040" cy="772263"/>
          </a:xfrm>
          <a:prstGeom prst="rect">
            <a:avLst/>
          </a:prstGeom>
          <a:noFill/>
        </p:spPr>
        <p:txBody>
          <a:bodyPr wrap="square">
            <a:spAutoFit/>
          </a:bodyPr>
          <a:lstStyle/>
          <a:p>
            <a:pPr>
              <a:lnSpc>
                <a:spcPct val="107000"/>
              </a:lnSpc>
              <a:spcAft>
                <a:spcPts val="800"/>
              </a:spcAft>
            </a:pPr>
            <a:r>
              <a:rPr lang="el-GR"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[8]</a:t>
            </a:r>
            <a:r>
              <a:rPr lang="el-GR"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Τ.Ο.Τ.Ε.Ε. 20701-2/2017, “ΘΕΡΜΟΦΥΣΙΚΕΣ ΙΔΙΟΤΗΤΕΣ ΔΟΜΙΚΩΝ ΥΛΙΚΩΝ ΚΑΙ ΕΛΕΓΧΟΣ Της ΘΕΡΜΟΜΟΝΩΤΙΚΗΣ ΕΠΑΡΚΕΙΑΣ ΤΩΝ ΚΤΗΡΙΩΝ,”</a:t>
            </a:r>
            <a:r>
              <a:rPr lang="en-US"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r>
              <a:rPr lang="el-GR"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a:t>
            </a:r>
            <a:r>
              <a:rPr lang="el-GR"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a:t>
            </a:r>
            <a:r>
              <a:rPr lang="en-US"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a:t>
            </a:r>
            <a:r>
              <a:rPr lang="el-GR"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r>
              <a:rPr lang="el-GR"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l-GR"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Sep</a:t>
            </a:r>
            <a:r>
              <a:rPr lang="el-GR"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2017. </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8"/>
              </a:rPr>
              <a:t>http://www.kenak.gr/files/TOTEE_20701-2_2017.pdf</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TextBox 22">
            <a:extLst>
              <a:ext uri="{FF2B5EF4-FFF2-40B4-BE49-F238E27FC236}">
                <a16:creationId xmlns:a16="http://schemas.microsoft.com/office/drawing/2014/main" id="{45A9BED8-C6AB-7D0D-9496-3F48C6939B68}"/>
              </a:ext>
            </a:extLst>
          </p:cNvPr>
          <p:cNvSpPr txBox="1"/>
          <p:nvPr/>
        </p:nvSpPr>
        <p:spPr>
          <a:xfrm>
            <a:off x="1244286" y="5789020"/>
            <a:ext cx="9703425" cy="772263"/>
          </a:xfrm>
          <a:prstGeom prst="rect">
            <a:avLst/>
          </a:prstGeom>
          <a:noFill/>
        </p:spPr>
        <p:txBody>
          <a:bodyPr wrap="square">
            <a:spAutoFit/>
          </a:bodyPr>
          <a:lstStyle/>
          <a:p>
            <a:pPr>
              <a:lnSpc>
                <a:spcPct val="107000"/>
              </a:lnSpc>
              <a:spcAft>
                <a:spcPts val="800"/>
              </a:spcAft>
            </a:pPr>
            <a:r>
              <a:rPr lang="el-GR" sz="1400" u="sng" dirty="0">
                <a:solidFill>
                  <a:srgbClr val="4472C4"/>
                </a:solidFill>
                <a:effectLst/>
                <a:latin typeface="Arial" panose="020B0604020202020204" pitchFamily="34" charset="0"/>
                <a:ea typeface="Times New Roman" panose="02020603050405020304" pitchFamily="18" charset="0"/>
                <a:cs typeface="Times New Roman" panose="02020603050405020304" pitchFamily="18" charset="0"/>
              </a:rPr>
              <a:t>[9]</a:t>
            </a:r>
            <a:r>
              <a:rPr lang="el-GR"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Τ.Ο.Τ.Ε.Ε. 20701-1/2017, “ΑΝΑΛΥΤΙΚΕΣ ΕΘΝΙΚΕΣ ΠΡΟΔΙΑΓΡΑΦΕΣ ΠΑΡΑΜΕΤΡΩΝ ΓΙΑ ΤΟΝ ΥΠΟΛΟΓΙΣΜΟ ΤΗΣ ΕΝΕΡΓΕΙΑΚΗΣ ΑΠΟΔΟΣΗΣ ΚΤΗΡΙΩΝ ΚΑΙ ΤΗΝ ΕΚΔΟΣΗ ΤΟΥ ΠΙΣΤΟΠΟΙΗΤΙΚΟΥ ΕΝΕΡΓΕΙΑΚΗΣ ΑΠΟΔΟΣΗΣ,” </a:t>
            </a:r>
            <a:r>
              <a:rPr lang="el-GR" sz="1400" i="1"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K.Eν.A.K</a:t>
            </a:r>
            <a:r>
              <a:rPr lang="el-GR" sz="14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l-GR"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l-GR" sz="14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Sep</a:t>
            </a:r>
            <a:r>
              <a:rPr lang="el-GR"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2017. </a:t>
            </a:r>
            <a:r>
              <a:rPr lang="en-US" sz="14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9"/>
              </a:rPr>
              <a:t>http://www.kenak.gr/files/TOTEE_20701-1_2017.pdf</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466485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CC9E68-0D86-EA25-5CF5-75DEC73D8F4E}"/>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502F539A-D5F3-9EBE-E76B-C8B0B1D46234}"/>
              </a:ext>
            </a:extLst>
          </p:cNvPr>
          <p:cNvSpPr>
            <a:spLocks noGrp="1"/>
          </p:cNvSpPr>
          <p:nvPr>
            <p:ph type="ctrTitle"/>
          </p:nvPr>
        </p:nvSpPr>
        <p:spPr>
          <a:xfrm>
            <a:off x="177789" y="1008006"/>
            <a:ext cx="6564205" cy="1573863"/>
          </a:xfrm>
        </p:spPr>
        <p:txBody>
          <a:bodyPr vert="horz" lIns="91440" tIns="45720" rIns="91440" bIns="45720" rtlCol="0" anchor="ctr">
            <a:normAutofit/>
          </a:bodyPr>
          <a:lstStyle/>
          <a:p>
            <a:r>
              <a:rPr lang="en-US" sz="3600" dirty="0" err="1"/>
              <a:t>Δι</a:t>
            </a:r>
            <a:r>
              <a:rPr lang="en-US" sz="3600" dirty="0"/>
              <a:t>πλωματικη εργασια </a:t>
            </a:r>
            <a:br>
              <a:rPr lang="en-US" sz="3600" dirty="0"/>
            </a:br>
            <a:r>
              <a:rPr lang="en-US" sz="3600" dirty="0"/>
              <a:t>μαϊστραλησ νικολαοσ</a:t>
            </a:r>
          </a:p>
        </p:txBody>
      </p:sp>
      <p:sp>
        <p:nvSpPr>
          <p:cNvPr id="4" name="AutoShape 2" descr="Δεν υπάρχει διαθέσιμη περιγραφή για τη φωτογραφία.">
            <a:extLst>
              <a:ext uri="{FF2B5EF4-FFF2-40B4-BE49-F238E27FC236}">
                <a16:creationId xmlns:a16="http://schemas.microsoft.com/office/drawing/2014/main" id="{6E0E3F38-3A73-90DC-3D22-F15D78EB0D3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sp>
        <p:nvSpPr>
          <p:cNvPr id="6" name="TextBox 5">
            <a:extLst>
              <a:ext uri="{FF2B5EF4-FFF2-40B4-BE49-F238E27FC236}">
                <a16:creationId xmlns:a16="http://schemas.microsoft.com/office/drawing/2014/main" id="{D0D0788B-7F0E-6CD0-3643-BB00DD8E1C21}"/>
              </a:ext>
            </a:extLst>
          </p:cNvPr>
          <p:cNvSpPr txBox="1"/>
          <p:nvPr/>
        </p:nvSpPr>
        <p:spPr>
          <a:xfrm>
            <a:off x="63779" y="2565218"/>
            <a:ext cx="6919784" cy="3970318"/>
          </a:xfrm>
          <a:prstGeom prst="rect">
            <a:avLst/>
          </a:prstGeom>
          <a:noFill/>
        </p:spPr>
        <p:txBody>
          <a:bodyPr wrap="square" rtlCol="0">
            <a:spAutoFit/>
          </a:bodyPr>
          <a:lstStyle/>
          <a:p>
            <a:pPr algn="ctr"/>
            <a:r>
              <a:rPr lang="el-GR" sz="2000" b="1" dirty="0" err="1"/>
              <a:t>Μοντελοποίηση</a:t>
            </a:r>
            <a:r>
              <a:rPr lang="el-GR" sz="2000" b="1" dirty="0"/>
              <a:t>, δυναμική προσομοίωση και ενεργειακή - παραμετρική μελέτη ανανεώσιμου συστήματος </a:t>
            </a:r>
            <a:r>
              <a:rPr lang="el-GR" sz="2000" b="1" dirty="0" err="1"/>
              <a:t>τριπαραγωγής</a:t>
            </a:r>
            <a:r>
              <a:rPr lang="el-GR" sz="2000" b="1" dirty="0"/>
              <a:t> σε μονοκατοικία</a:t>
            </a:r>
          </a:p>
          <a:p>
            <a:pPr algn="ctr"/>
            <a:endParaRPr lang="el-GR" sz="2000" b="1" dirty="0"/>
          </a:p>
          <a:p>
            <a:pPr algn="ctr"/>
            <a:r>
              <a:rPr lang="el-GR" sz="3200" b="1" i="1" dirty="0">
                <a:solidFill>
                  <a:srgbClr val="FFC000"/>
                </a:solidFill>
                <a:effectLst>
                  <a:outerShdw blurRad="38100" dist="38100" dir="2700000" algn="tl">
                    <a:srgbClr val="000000">
                      <a:alpha val="43137"/>
                    </a:srgbClr>
                  </a:outerShdw>
                </a:effectLst>
              </a:rPr>
              <a:t>ΣΑΣ ΕΥΧΑΡΙΣΤΩ ΠΟΛΥ ΓΙΑ ΤΗΝ ΠΡΟΣΟΧΗ ΣΑΣ!  </a:t>
            </a:r>
          </a:p>
          <a:p>
            <a:pPr algn="ctr"/>
            <a:endParaRPr lang="el-GR" dirty="0"/>
          </a:p>
          <a:p>
            <a:pPr algn="ctr"/>
            <a:r>
              <a:rPr lang="el-GR" dirty="0">
                <a:latin typeface="Calibri" panose="020F0502020204030204" pitchFamily="34" charset="0"/>
                <a:cs typeface="Calibri" panose="020F0502020204030204" pitchFamily="34" charset="0"/>
              </a:rPr>
              <a:t>Επιβλέπων: </a:t>
            </a:r>
            <a:r>
              <a:rPr lang="el-GR" dirty="0" err="1">
                <a:latin typeface="Calibri" panose="020F0502020204030204" pitchFamily="34" charset="0"/>
                <a:cs typeface="Calibri" panose="020F0502020204030204" pitchFamily="34" charset="0"/>
              </a:rPr>
              <a:t>Τζιβανίδης</a:t>
            </a:r>
            <a:r>
              <a:rPr lang="el-GR" dirty="0">
                <a:latin typeface="Calibri" panose="020F0502020204030204" pitchFamily="34" charset="0"/>
                <a:cs typeface="Calibri" panose="020F0502020204030204" pitchFamily="34" charset="0"/>
              </a:rPr>
              <a:t> Χρήστος, καθηγητής ΕΜΠ</a:t>
            </a:r>
          </a:p>
          <a:p>
            <a:pPr algn="ctr"/>
            <a:endParaRPr lang="el-GR" dirty="0"/>
          </a:p>
          <a:p>
            <a:pPr algn="ctr"/>
            <a:r>
              <a:rPr lang="el-GR" dirty="0"/>
              <a:t>Σχολή Μηχανολόγων Μηχανικών ΕΜΠ, Τομέας Θερμότητας, Εργαστήριο Ψύξης, Κλιματισμού και Ηλιακής Ενέργειας</a:t>
            </a:r>
          </a:p>
          <a:p>
            <a:pPr algn="ctr"/>
            <a:endParaRPr lang="el-GR" dirty="0"/>
          </a:p>
        </p:txBody>
      </p:sp>
      <p:pic>
        <p:nvPicPr>
          <p:cNvPr id="11" name="Γραφικό 10" descr="Δάσκαλος περίγραμμα">
            <a:extLst>
              <a:ext uri="{FF2B5EF4-FFF2-40B4-BE49-F238E27FC236}">
                <a16:creationId xmlns:a16="http://schemas.microsoft.com/office/drawing/2014/main" id="{7620B46F-825C-B797-0EE3-537A423EF69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69163" y="3955492"/>
            <a:ext cx="914400" cy="914400"/>
          </a:xfrm>
          <a:prstGeom prst="rect">
            <a:avLst/>
          </a:prstGeom>
        </p:spPr>
      </p:pic>
      <p:pic>
        <p:nvPicPr>
          <p:cNvPr id="8" name="Εικόνα 7">
            <a:extLst>
              <a:ext uri="{FF2B5EF4-FFF2-40B4-BE49-F238E27FC236}">
                <a16:creationId xmlns:a16="http://schemas.microsoft.com/office/drawing/2014/main" id="{38F153BF-1A62-8E55-93B7-5727F198A6D2}"/>
              </a:ext>
            </a:extLst>
          </p:cNvPr>
          <p:cNvPicPr>
            <a:picLocks noChangeAspect="1"/>
          </p:cNvPicPr>
          <p:nvPr/>
        </p:nvPicPr>
        <p:blipFill>
          <a:blip r:embed="rId4">
            <a:alphaModFix/>
          </a:blip>
          <a:srcRect l="11392" r="11592"/>
          <a:stretch/>
        </p:blipFill>
        <p:spPr>
          <a:xfrm>
            <a:off x="7314891" y="2096056"/>
            <a:ext cx="2234074" cy="2016046"/>
          </a:xfrm>
          <a:prstGeom prst="rect">
            <a:avLst/>
          </a:prstGeom>
          <a:ln>
            <a:solidFill>
              <a:schemeClr val="tx1"/>
            </a:solidFill>
          </a:ln>
        </p:spPr>
      </p:pic>
      <p:pic>
        <p:nvPicPr>
          <p:cNvPr id="9" name="Εικόνα 8" descr="Εικόνα που περιέχει σύμβολο, εμπρόσθια όψη&#10;&#10;Περιγραφή που δημιουργήθηκε αυτόματα">
            <a:extLst>
              <a:ext uri="{FF2B5EF4-FFF2-40B4-BE49-F238E27FC236}">
                <a16:creationId xmlns:a16="http://schemas.microsoft.com/office/drawing/2014/main" id="{3F385DB0-0405-99BA-687D-9899A38692CE}"/>
              </a:ext>
            </a:extLst>
          </p:cNvPr>
          <p:cNvPicPr>
            <a:picLocks noChangeAspect="1"/>
          </p:cNvPicPr>
          <p:nvPr/>
        </p:nvPicPr>
        <p:blipFill>
          <a:blip r:embed="rId5"/>
          <a:srcRect l="846" r="1321"/>
          <a:stretch/>
        </p:blipFill>
        <p:spPr>
          <a:xfrm>
            <a:off x="10121863" y="80010"/>
            <a:ext cx="1972358" cy="201604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12" name="TextBox 11">
            <a:extLst>
              <a:ext uri="{FF2B5EF4-FFF2-40B4-BE49-F238E27FC236}">
                <a16:creationId xmlns:a16="http://schemas.microsoft.com/office/drawing/2014/main" id="{5E5688F2-8623-9C3E-577C-E632A0A91F31}"/>
              </a:ext>
            </a:extLst>
          </p:cNvPr>
          <p:cNvSpPr txBox="1"/>
          <p:nvPr/>
        </p:nvSpPr>
        <p:spPr>
          <a:xfrm>
            <a:off x="4583430" y="6243516"/>
            <a:ext cx="2158564" cy="369332"/>
          </a:xfrm>
          <a:prstGeom prst="rect">
            <a:avLst/>
          </a:prstGeom>
          <a:noFill/>
        </p:spPr>
        <p:txBody>
          <a:bodyPr wrap="square" rtlCol="0">
            <a:spAutoFit/>
          </a:bodyPr>
          <a:lstStyle/>
          <a:p>
            <a:pPr algn="ctr"/>
            <a:r>
              <a:rPr lang="el-GR" b="1" dirty="0">
                <a:latin typeface="Calibri" panose="020F0502020204030204" pitchFamily="34" charset="0"/>
                <a:cs typeface="Calibri" panose="020F0502020204030204" pitchFamily="34" charset="0"/>
              </a:rPr>
              <a:t>20/02/2025</a:t>
            </a:r>
          </a:p>
        </p:txBody>
      </p:sp>
    </p:spTree>
    <p:extLst>
      <p:ext uri="{BB962C8B-B14F-4D97-AF65-F5344CB8AC3E}">
        <p14:creationId xmlns:p14="http://schemas.microsoft.com/office/powerpoint/2010/main" val="1465928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Εικόνα 5">
            <a:extLst>
              <a:ext uri="{FF2B5EF4-FFF2-40B4-BE49-F238E27FC236}">
                <a16:creationId xmlns:a16="http://schemas.microsoft.com/office/drawing/2014/main" id="{2A6BDBF8-E079-CABF-1485-12C9BDEF203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7210" y="3264167"/>
            <a:ext cx="9498330" cy="3209112"/>
          </a:xfrm>
          <a:prstGeom prst="rect">
            <a:avLst/>
          </a:prstGeom>
          <a:noFill/>
          <a:ln>
            <a:solidFill>
              <a:schemeClr val="tx1"/>
            </a:solidFill>
          </a:ln>
        </p:spPr>
      </p:pic>
      <p:sp>
        <p:nvSpPr>
          <p:cNvPr id="2" name="Τίτλος 1">
            <a:extLst>
              <a:ext uri="{FF2B5EF4-FFF2-40B4-BE49-F238E27FC236}">
                <a16:creationId xmlns:a16="http://schemas.microsoft.com/office/drawing/2014/main" id="{21FA58E4-FD6E-2D3E-D113-0BB7F4859B3B}"/>
              </a:ext>
            </a:extLst>
          </p:cNvPr>
          <p:cNvSpPr>
            <a:spLocks noGrp="1"/>
          </p:cNvSpPr>
          <p:nvPr>
            <p:ph type="title"/>
          </p:nvPr>
        </p:nvSpPr>
        <p:spPr>
          <a:xfrm>
            <a:off x="913774" y="-101054"/>
            <a:ext cx="10364451" cy="971549"/>
          </a:xfrm>
        </p:spPr>
        <p:txBody>
          <a:bodyPr/>
          <a:lstStyle/>
          <a:p>
            <a:r>
              <a:rPr lang="el-GR" b="1" dirty="0" err="1">
                <a:effectLst>
                  <a:outerShdw blurRad="38100" dist="38100" dir="2700000" algn="tl">
                    <a:srgbClr val="000000">
                      <a:alpha val="43137"/>
                    </a:srgbClr>
                  </a:outerShdw>
                </a:effectLst>
              </a:rPr>
              <a:t>Πλαισιο</a:t>
            </a:r>
            <a:endParaRPr lang="el-GR" b="1" dirty="0">
              <a:effectLst>
                <a:outerShdw blurRad="38100" dist="38100" dir="2700000" algn="tl">
                  <a:srgbClr val="000000">
                    <a:alpha val="43137"/>
                  </a:srgbClr>
                </a:outerShdw>
              </a:effectLst>
            </a:endParaRPr>
          </a:p>
        </p:txBody>
      </p:sp>
      <p:graphicFrame>
        <p:nvGraphicFramePr>
          <p:cNvPr id="10" name="TextBox 2">
            <a:extLst>
              <a:ext uri="{FF2B5EF4-FFF2-40B4-BE49-F238E27FC236}">
                <a16:creationId xmlns:a16="http://schemas.microsoft.com/office/drawing/2014/main" id="{2E2EA07B-0E86-09E4-67AA-5C9A6A10D804}"/>
              </a:ext>
            </a:extLst>
          </p:cNvPr>
          <p:cNvGraphicFramePr/>
          <p:nvPr>
            <p:extLst>
              <p:ext uri="{D42A27DB-BD31-4B8C-83A1-F6EECF244321}">
                <p14:modId xmlns:p14="http://schemas.microsoft.com/office/powerpoint/2010/main" val="3982748332"/>
              </p:ext>
            </p:extLst>
          </p:nvPr>
        </p:nvGraphicFramePr>
        <p:xfrm>
          <a:off x="1195568" y="826135"/>
          <a:ext cx="9982972" cy="2522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C15687D2-E2D8-8F06-E38E-0C60BD08C3DF}"/>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4</a:t>
            </a:r>
          </a:p>
        </p:txBody>
      </p:sp>
      <p:sp>
        <p:nvSpPr>
          <p:cNvPr id="20" name="TextBox 19">
            <a:extLst>
              <a:ext uri="{FF2B5EF4-FFF2-40B4-BE49-F238E27FC236}">
                <a16:creationId xmlns:a16="http://schemas.microsoft.com/office/drawing/2014/main" id="{51B32FA5-BD23-F9BC-1F5C-6F360557FDB4}"/>
              </a:ext>
            </a:extLst>
          </p:cNvPr>
          <p:cNvSpPr txBox="1"/>
          <p:nvPr/>
        </p:nvSpPr>
        <p:spPr>
          <a:xfrm>
            <a:off x="6095999" y="4138326"/>
            <a:ext cx="2103120" cy="584775"/>
          </a:xfrm>
          <a:prstGeom prst="rect">
            <a:avLst/>
          </a:prstGeom>
          <a:noFill/>
        </p:spPr>
        <p:txBody>
          <a:bodyPr wrap="square" rtlCol="0">
            <a:spAutoFit/>
          </a:bodyPr>
          <a:lstStyle/>
          <a:p>
            <a:pPr marL="285750" indent="-285750">
              <a:buFont typeface="Wingdings" panose="05000000000000000000" pitchFamily="2" charset="2"/>
              <a:buChar char="Ø"/>
            </a:pPr>
            <a:r>
              <a:rPr lang="el-GR" sz="1600" dirty="0" err="1">
                <a:latin typeface="Calibri" panose="020F0502020204030204" pitchFamily="34" charset="0"/>
                <a:cs typeface="Calibri" panose="020F0502020204030204" pitchFamily="34" charset="0"/>
              </a:rPr>
              <a:t>Υπερδιπλασιασμός</a:t>
            </a:r>
            <a:r>
              <a:rPr lang="el-GR" sz="1600"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PV </a:t>
            </a:r>
            <a:r>
              <a:rPr lang="el-GR" sz="1600" dirty="0">
                <a:latin typeface="Calibri" panose="020F0502020204030204" pitchFamily="34" charset="0"/>
                <a:cs typeface="Calibri" panose="020F0502020204030204" pitchFamily="34" charset="0"/>
              </a:rPr>
              <a:t>και αιολικών</a:t>
            </a:r>
          </a:p>
        </p:txBody>
      </p:sp>
      <p:cxnSp>
        <p:nvCxnSpPr>
          <p:cNvPr id="27" name="Ευθύγραμμο βέλος σύνδεσης 26">
            <a:extLst>
              <a:ext uri="{FF2B5EF4-FFF2-40B4-BE49-F238E27FC236}">
                <a16:creationId xmlns:a16="http://schemas.microsoft.com/office/drawing/2014/main" id="{55338A17-9A0D-6DB8-40D1-496C20EF2602}"/>
              </a:ext>
            </a:extLst>
          </p:cNvPr>
          <p:cNvCxnSpPr/>
          <p:nvPr/>
        </p:nvCxnSpPr>
        <p:spPr>
          <a:xfrm>
            <a:off x="6526530" y="4753878"/>
            <a:ext cx="0" cy="6067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Ευθύγραμμο βέλος σύνδεσης 33">
            <a:extLst>
              <a:ext uri="{FF2B5EF4-FFF2-40B4-BE49-F238E27FC236}">
                <a16:creationId xmlns:a16="http://schemas.microsoft.com/office/drawing/2014/main" id="{73B28033-5594-538A-CCE4-0356981264CE}"/>
              </a:ext>
            </a:extLst>
          </p:cNvPr>
          <p:cNvCxnSpPr>
            <a:cxnSpLocks/>
          </p:cNvCxnSpPr>
          <p:nvPr/>
        </p:nvCxnSpPr>
        <p:spPr>
          <a:xfrm>
            <a:off x="6526530" y="4753878"/>
            <a:ext cx="98298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6" name="TextBox 45">
            <a:extLst>
              <a:ext uri="{FF2B5EF4-FFF2-40B4-BE49-F238E27FC236}">
                <a16:creationId xmlns:a16="http://schemas.microsoft.com/office/drawing/2014/main" id="{38428694-9113-FFE6-8795-53B55530DFFE}"/>
              </a:ext>
            </a:extLst>
          </p:cNvPr>
          <p:cNvSpPr txBox="1"/>
          <p:nvPr/>
        </p:nvSpPr>
        <p:spPr>
          <a:xfrm>
            <a:off x="537209" y="6504056"/>
            <a:ext cx="7661909" cy="307777"/>
          </a:xfrm>
          <a:prstGeom prst="rect">
            <a:avLst/>
          </a:prstGeom>
          <a:solidFill>
            <a:schemeClr val="bg1"/>
          </a:solidFill>
          <a:ln>
            <a:solidFill>
              <a:schemeClr val="tx1"/>
            </a:solidFill>
          </a:ln>
        </p:spPr>
        <p:txBody>
          <a:bodyPr wrap="square" rtlCol="0">
            <a:spAutoFit/>
          </a:bodyPr>
          <a:lstStyle/>
          <a:p>
            <a:pPr algn="ctr"/>
            <a:r>
              <a:rPr lang="el-GR"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Σχήμα 1</a:t>
            </a:r>
            <a:r>
              <a:rPr lang="el-G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Προβλεπόμενο μείγμα εγκατεστημένης ισχύος </a:t>
            </a:r>
            <a:r>
              <a:rPr lang="el-GR"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GW</a:t>
            </a:r>
            <a:r>
              <a:rPr lang="el-GR"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r>
              <a:rPr lang="el-G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Α.Π.Ε ανά έτος παγκοσμίως  </a:t>
            </a:r>
            <a:r>
              <a:rPr lang="el-GR" sz="1400" dirty="0">
                <a:solidFill>
                  <a:schemeClr val="tx2"/>
                </a:solidFill>
                <a:effectLst/>
                <a:latin typeface="Arial" panose="020B0604020202020204" pitchFamily="34" charset="0"/>
                <a:ea typeface="Calibri" panose="020F0502020204030204" pitchFamily="34" charset="0"/>
                <a:cs typeface="Arial" panose="020B0604020202020204" pitchFamily="34" charset="0"/>
              </a:rPr>
              <a:t>[4]</a:t>
            </a:r>
            <a:endParaRPr lang="el-GR" sz="1400" dirty="0">
              <a:solidFill>
                <a:schemeClr val="tx2"/>
              </a:solidFill>
              <a:latin typeface="Arial" panose="020B0604020202020204" pitchFamily="34" charset="0"/>
              <a:cs typeface="Arial" panose="020B0604020202020204" pitchFamily="34" charset="0"/>
            </a:endParaRPr>
          </a:p>
        </p:txBody>
      </p:sp>
      <p:sp>
        <p:nvSpPr>
          <p:cNvPr id="3" name="Ορθογώνιο 2">
            <a:extLst>
              <a:ext uri="{FF2B5EF4-FFF2-40B4-BE49-F238E27FC236}">
                <a16:creationId xmlns:a16="http://schemas.microsoft.com/office/drawing/2014/main" id="{846D1D8F-123A-A6F9-8D49-4DC687FB1E6B}"/>
              </a:ext>
            </a:extLst>
          </p:cNvPr>
          <p:cNvSpPr/>
          <p:nvPr/>
        </p:nvSpPr>
        <p:spPr>
          <a:xfrm>
            <a:off x="8377881" y="4572000"/>
            <a:ext cx="1470444" cy="78866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4015865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E56FE70-728C-6020-4F0B-157DD28D93A7}"/>
              </a:ext>
            </a:extLst>
          </p:cNvPr>
          <p:cNvSpPr>
            <a:spLocks noGrp="1"/>
          </p:cNvSpPr>
          <p:nvPr>
            <p:ph type="title"/>
          </p:nvPr>
        </p:nvSpPr>
        <p:spPr>
          <a:xfrm>
            <a:off x="300676" y="-93353"/>
            <a:ext cx="11590646" cy="918191"/>
          </a:xfrm>
        </p:spPr>
        <p:txBody>
          <a:bodyPr>
            <a:noAutofit/>
          </a:bodyPr>
          <a:lstStyle/>
          <a:p>
            <a:r>
              <a:rPr lang="el-GR" b="1" dirty="0" err="1">
                <a:effectLst>
                  <a:outerShdw blurRad="38100" dist="38100" dir="2700000" algn="tl">
                    <a:srgbClr val="000000">
                      <a:alpha val="43137"/>
                    </a:srgbClr>
                  </a:outerShdw>
                </a:effectLst>
              </a:rPr>
              <a:t>Συλλεκτεσ</a:t>
            </a:r>
            <a:r>
              <a:rPr lang="el-GR" b="1" dirty="0">
                <a:effectLst>
                  <a:outerShdw blurRad="38100" dist="38100" dir="2700000" algn="tl">
                    <a:srgbClr val="000000">
                      <a:alpha val="43137"/>
                    </a:srgbClr>
                  </a:outerShdw>
                </a:effectLst>
              </a:rPr>
              <a:t> </a:t>
            </a:r>
            <a:r>
              <a:rPr lang="en-US" b="1" dirty="0" err="1">
                <a:effectLst>
                  <a:outerShdw blurRad="38100" dist="38100" dir="2700000" algn="tl">
                    <a:srgbClr val="000000">
                      <a:alpha val="43137"/>
                    </a:srgbClr>
                  </a:outerShdw>
                </a:effectLst>
              </a:rPr>
              <a:t>pv</a:t>
            </a:r>
            <a:r>
              <a:rPr lang="el-GR" b="1" dirty="0">
                <a:effectLst>
                  <a:outerShdw blurRad="38100" dist="38100" dir="2700000" algn="tl">
                    <a:srgbClr val="000000">
                      <a:alpha val="43137"/>
                    </a:srgbClr>
                  </a:outerShdw>
                </a:effectLst>
              </a:rPr>
              <a:t>τ</a:t>
            </a:r>
            <a:r>
              <a:rPr lang="en-US" b="1" dirty="0">
                <a:effectLst>
                  <a:outerShdw blurRad="38100" dist="38100" dir="2700000" algn="tl">
                    <a:srgbClr val="000000">
                      <a:alpha val="43137"/>
                    </a:srgbClr>
                  </a:outerShdw>
                </a:effectLst>
              </a:rPr>
              <a:t> </a:t>
            </a:r>
            <a:r>
              <a:rPr lang="el-GR" b="1" dirty="0">
                <a:effectLst>
                  <a:outerShdw blurRad="38100" dist="38100" dir="2700000" algn="tl">
                    <a:srgbClr val="000000">
                      <a:alpha val="43137"/>
                    </a:srgbClr>
                  </a:outerShdw>
                </a:effectLst>
              </a:rPr>
              <a:t>και </a:t>
            </a:r>
            <a:r>
              <a:rPr lang="el-GR" b="1" dirty="0" err="1">
                <a:effectLst>
                  <a:outerShdw blurRad="38100" dist="38100" dir="2700000" algn="tl">
                    <a:srgbClr val="000000">
                      <a:alpha val="43137"/>
                    </a:srgbClr>
                  </a:outerShdw>
                </a:effectLst>
              </a:rPr>
              <a:t>γεωθερμικη</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αντλια</a:t>
            </a:r>
            <a:r>
              <a:rPr lang="el-GR" b="1" dirty="0">
                <a:effectLst>
                  <a:outerShdw blurRad="38100" dist="38100" dir="2700000" algn="tl">
                    <a:srgbClr val="000000">
                      <a:alpha val="43137"/>
                    </a:srgbClr>
                  </a:outerShdw>
                </a:effectLst>
              </a:rPr>
              <a:t> </a:t>
            </a:r>
            <a:r>
              <a:rPr lang="el-GR" b="1" dirty="0" err="1">
                <a:effectLst>
                  <a:outerShdw blurRad="38100" dist="38100" dir="2700000" algn="tl">
                    <a:srgbClr val="000000">
                      <a:alpha val="43137"/>
                    </a:srgbClr>
                  </a:outerShdw>
                </a:effectLst>
              </a:rPr>
              <a:t>θερμοτητασ</a:t>
            </a:r>
            <a:endParaRPr lang="el-GR" b="1" dirty="0">
              <a:effectLst>
                <a:outerShdw blurRad="38100" dist="38100" dir="2700000" algn="tl">
                  <a:srgbClr val="000000">
                    <a:alpha val="43137"/>
                  </a:srgbClr>
                </a:outerShdw>
              </a:effectLst>
            </a:endParaRPr>
          </a:p>
        </p:txBody>
      </p:sp>
      <p:pic>
        <p:nvPicPr>
          <p:cNvPr id="6" name="Εικόνα 5">
            <a:extLst>
              <a:ext uri="{FF2B5EF4-FFF2-40B4-BE49-F238E27FC236}">
                <a16:creationId xmlns:a16="http://schemas.microsoft.com/office/drawing/2014/main" id="{02D69D87-941E-BF75-D048-20A422EAFDAC}"/>
              </a:ext>
            </a:extLst>
          </p:cNvPr>
          <p:cNvPicPr>
            <a:picLocks noChangeAspect="1"/>
          </p:cNvPicPr>
          <p:nvPr/>
        </p:nvPicPr>
        <p:blipFill>
          <a:blip r:embed="rId2"/>
          <a:stretch>
            <a:fillRect/>
          </a:stretch>
        </p:blipFill>
        <p:spPr>
          <a:xfrm>
            <a:off x="0" y="1445910"/>
            <a:ext cx="4345047" cy="3735050"/>
          </a:xfrm>
          <a:prstGeom prst="rect">
            <a:avLst/>
          </a:prstGeom>
        </p:spPr>
      </p:pic>
      <p:sp>
        <p:nvSpPr>
          <p:cNvPr id="8" name="TextBox 7">
            <a:extLst>
              <a:ext uri="{FF2B5EF4-FFF2-40B4-BE49-F238E27FC236}">
                <a16:creationId xmlns:a16="http://schemas.microsoft.com/office/drawing/2014/main" id="{AC9DD8E3-11C2-BE48-F207-531DC0BD2ACD}"/>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5</a:t>
            </a:r>
          </a:p>
        </p:txBody>
      </p:sp>
      <p:sp>
        <p:nvSpPr>
          <p:cNvPr id="9" name="TextBox 8">
            <a:extLst>
              <a:ext uri="{FF2B5EF4-FFF2-40B4-BE49-F238E27FC236}">
                <a16:creationId xmlns:a16="http://schemas.microsoft.com/office/drawing/2014/main" id="{D14AB211-5DE3-9A9C-5FBF-D1CAE4B30555}"/>
              </a:ext>
            </a:extLst>
          </p:cNvPr>
          <p:cNvSpPr txBox="1"/>
          <p:nvPr/>
        </p:nvSpPr>
        <p:spPr>
          <a:xfrm>
            <a:off x="0" y="5250185"/>
            <a:ext cx="4379595"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effectLst/>
                <a:latin typeface="Calibri" panose="020F0502020204030204" pitchFamily="34" charset="0"/>
                <a:ea typeface="Calibri" panose="020F0502020204030204" pitchFamily="34" charset="0"/>
                <a:cs typeface="Times New Roman" panose="02020603050405020304" pitchFamily="18" charset="0"/>
              </a:rPr>
              <a:t>Σχήμα 2</a:t>
            </a:r>
            <a:r>
              <a:rPr lang="el-GR" sz="1400" dirty="0">
                <a:effectLst/>
                <a:latin typeface="Calibri" panose="020F0502020204030204" pitchFamily="34" charset="0"/>
                <a:ea typeface="Calibri" panose="020F0502020204030204" pitchFamily="34" charset="0"/>
                <a:cs typeface="Times New Roman" panose="02020603050405020304" pitchFamily="18" charset="0"/>
              </a:rPr>
              <a:t>: Παγκόσμια ετήσια επένδυση [δις $] σε ηλιακή (</a:t>
            </a:r>
            <a:r>
              <a:rPr lang="en-US" sz="1400" dirty="0">
                <a:effectLst/>
                <a:latin typeface="Calibri" panose="020F0502020204030204" pitchFamily="34" charset="0"/>
                <a:ea typeface="Calibri" panose="020F0502020204030204" pitchFamily="34" charset="0"/>
                <a:cs typeface="Times New Roman" panose="02020603050405020304" pitchFamily="18" charset="0"/>
              </a:rPr>
              <a:t>PV</a:t>
            </a:r>
            <a:r>
              <a:rPr lang="el-GR" sz="1400" dirty="0">
                <a:effectLst/>
                <a:latin typeface="Calibri" panose="020F0502020204030204" pitchFamily="34" charset="0"/>
                <a:ea typeface="Calibri" panose="020F0502020204030204" pitchFamily="34" charset="0"/>
                <a:cs typeface="Times New Roman" panose="02020603050405020304" pitchFamily="18" charset="0"/>
              </a:rPr>
              <a:t>) ενέργεια έναντι άλλων τεχνολογιών ηλεκτροπαραγωγής ανά έτος  </a:t>
            </a:r>
            <a:r>
              <a:rPr lang="el-GR" sz="1400" dirty="0">
                <a:solidFill>
                  <a:schemeClr val="tx2"/>
                </a:solidFill>
                <a:effectLst/>
                <a:latin typeface="Arial" panose="020B0604020202020204" pitchFamily="34" charset="0"/>
                <a:ea typeface="Calibri" panose="020F0502020204030204" pitchFamily="34" charset="0"/>
                <a:cs typeface="Arial" panose="020B0604020202020204" pitchFamily="34" charset="0"/>
              </a:rPr>
              <a:t>[5]</a:t>
            </a:r>
            <a:endParaRPr lang="el-GR" sz="1400" dirty="0">
              <a:solidFill>
                <a:schemeClr val="tx2"/>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DB8BDA10-6419-978E-550A-DA9C55A87508}"/>
              </a:ext>
            </a:extLst>
          </p:cNvPr>
          <p:cNvSpPr txBox="1"/>
          <p:nvPr/>
        </p:nvSpPr>
        <p:spPr>
          <a:xfrm>
            <a:off x="4695001" y="674691"/>
            <a:ext cx="7496999" cy="1815882"/>
          </a:xfrm>
          <a:prstGeom prst="rect">
            <a:avLst/>
          </a:prstGeom>
          <a:noFill/>
        </p:spPr>
        <p:txBody>
          <a:bodyPr wrap="square">
            <a:spAutoFit/>
          </a:bodyPr>
          <a:lstStyle/>
          <a:p>
            <a:r>
              <a:rPr lang="el-GR" sz="1600" u="sng" dirty="0">
                <a:solidFill>
                  <a:srgbClr val="000000"/>
                </a:solidFill>
                <a:latin typeface="Calibri" panose="020F0502020204030204" pitchFamily="34" charset="0"/>
                <a:ea typeface="Calibri" panose="020F0502020204030204" pitchFamily="34" charset="0"/>
                <a:cs typeface="Times New Roman" panose="02020603050405020304" pitchFamily="18" charset="0"/>
              </a:rPr>
              <a:t>Γιατί </a:t>
            </a:r>
            <a:r>
              <a:rPr lang="el-GR" sz="1600" u="sng"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φ</a:t>
            </a:r>
            <a:r>
              <a:rPr lang="el-GR" sz="1600" u="sng"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ωτοβολταϊκοί</a:t>
            </a:r>
            <a:r>
              <a:rPr lang="el-GR" sz="1600"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θερμικοί συλλέκτες (</a:t>
            </a:r>
            <a:r>
              <a:rPr lang="en-US" sz="1600"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Photovoltaic Thermal </a:t>
            </a:r>
            <a:r>
              <a:rPr lang="el-GR" sz="1600"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PVT</a:t>
            </a:r>
            <a:r>
              <a:rPr lang="el-GR" sz="1600" u="sng"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el-GR"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p>
          <a:p>
            <a:endParaRPr lang="el-GR"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ü"/>
            </a:pPr>
            <a:r>
              <a:rPr lang="el-GR" sz="1600" dirty="0">
                <a:latin typeface="Calibri" panose="020F0502020204030204" pitchFamily="34" charset="0"/>
                <a:ea typeface="Calibri" panose="020F0502020204030204" pitchFamily="34" charset="0"/>
                <a:cs typeface="Times New Roman" panose="02020603050405020304" pitchFamily="18" charset="0"/>
              </a:rPr>
              <a:t>Κ</a:t>
            </a:r>
            <a:r>
              <a:rPr lang="el-GR" sz="1600" dirty="0">
                <a:effectLst/>
                <a:latin typeface="Calibri" panose="020F0502020204030204" pitchFamily="34" charset="0"/>
                <a:ea typeface="Calibri" panose="020F0502020204030204" pitchFamily="34" charset="0"/>
                <a:cs typeface="Times New Roman" panose="02020603050405020304" pitchFamily="18" charset="0"/>
              </a:rPr>
              <a:t>άθε 10 </a:t>
            </a:r>
            <a:r>
              <a:rPr lang="el-GR" sz="1600" baseline="30000" dirty="0">
                <a:effectLst/>
                <a:latin typeface="Calibri" panose="020F0502020204030204" pitchFamily="34" charset="0"/>
                <a:ea typeface="Calibri" panose="020F0502020204030204" pitchFamily="34" charset="0"/>
                <a:cs typeface="Times New Roman" panose="02020603050405020304" pitchFamily="18" charset="0"/>
              </a:rPr>
              <a:t>ο</a:t>
            </a:r>
            <a:r>
              <a:rPr lang="en-US" sz="1600" dirty="0">
                <a:effectLst/>
                <a:latin typeface="Calibri" panose="020F0502020204030204" pitchFamily="34" charset="0"/>
                <a:ea typeface="Calibri" panose="020F0502020204030204" pitchFamily="34" charset="0"/>
                <a:cs typeface="Times New Roman" panose="02020603050405020304" pitchFamily="18" charset="0"/>
              </a:rPr>
              <a:t>C</a:t>
            </a:r>
            <a:r>
              <a:rPr lang="el-GR" sz="1600" dirty="0">
                <a:effectLst/>
                <a:latin typeface="Calibri" panose="020F0502020204030204" pitchFamily="34" charset="0"/>
                <a:ea typeface="Calibri" panose="020F0502020204030204" pitchFamily="34" charset="0"/>
                <a:cs typeface="Times New Roman" panose="02020603050405020304" pitchFamily="18" charset="0"/>
              </a:rPr>
              <a:t> μείωση στην θερμοκρασία των κελιών </a:t>
            </a:r>
            <a:r>
              <a:rPr lang="el-GR" sz="16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l-GR" sz="1600" dirty="0">
                <a:effectLst/>
                <a:latin typeface="Calibri" panose="020F0502020204030204" pitchFamily="34" charset="0"/>
                <a:ea typeface="Calibri" panose="020F0502020204030204" pitchFamily="34" charset="0"/>
                <a:cs typeface="Times New Roman" panose="02020603050405020304" pitchFamily="18" charset="0"/>
              </a:rPr>
              <a:t>αύξηση του ηλεκτρικού τους βαθμού απόδοσης κατά 5 %</a:t>
            </a:r>
          </a:p>
          <a:p>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ü"/>
            </a:pPr>
            <a:r>
              <a:rPr lang="el-GR"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Υψηλότερος ολικός </a:t>
            </a:r>
            <a:r>
              <a:rPr lang="el-GR" sz="16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β.α</a:t>
            </a:r>
            <a:r>
              <a:rPr lang="el-GR"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(θερμικός και ηλεκτρικός) </a:t>
            </a:r>
            <a:r>
              <a:rPr lang="el-GR"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l-GR"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καλύτερη εκμετάλλευση της επιφάνειάς τους</a:t>
            </a:r>
            <a:endParaRPr lang="el-GR" sz="1600" dirty="0"/>
          </a:p>
        </p:txBody>
      </p:sp>
      <p:pic>
        <p:nvPicPr>
          <p:cNvPr id="15" name="Εικόνα 14">
            <a:extLst>
              <a:ext uri="{FF2B5EF4-FFF2-40B4-BE49-F238E27FC236}">
                <a16:creationId xmlns:a16="http://schemas.microsoft.com/office/drawing/2014/main" id="{EAB826C3-9EA6-A351-538C-2216C6B22F87}"/>
              </a:ext>
            </a:extLst>
          </p:cNvPr>
          <p:cNvPicPr>
            <a:picLocks noChangeAspect="1"/>
          </p:cNvPicPr>
          <p:nvPr/>
        </p:nvPicPr>
        <p:blipFill>
          <a:blip r:embed="rId3"/>
          <a:stretch>
            <a:fillRect/>
          </a:stretch>
        </p:blipFill>
        <p:spPr>
          <a:xfrm>
            <a:off x="6095999" y="2537159"/>
            <a:ext cx="4334632" cy="1085182"/>
          </a:xfrm>
          <a:prstGeom prst="rect">
            <a:avLst/>
          </a:prstGeom>
        </p:spPr>
      </p:pic>
      <p:sp>
        <p:nvSpPr>
          <p:cNvPr id="20" name="Βέλος: Δεξιό 19">
            <a:extLst>
              <a:ext uri="{FF2B5EF4-FFF2-40B4-BE49-F238E27FC236}">
                <a16:creationId xmlns:a16="http://schemas.microsoft.com/office/drawing/2014/main" id="{062CCD66-B7B1-24F5-3A0A-FE3C8B7D24FB}"/>
              </a:ext>
            </a:extLst>
          </p:cNvPr>
          <p:cNvSpPr/>
          <p:nvPr/>
        </p:nvSpPr>
        <p:spPr>
          <a:xfrm rot="3109243">
            <a:off x="3396710" y="1240488"/>
            <a:ext cx="555448" cy="245844"/>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ln>
                <a:solidFill>
                  <a:srgbClr val="FFC000"/>
                </a:solidFill>
              </a:ln>
            </a:endParaRPr>
          </a:p>
        </p:txBody>
      </p:sp>
      <p:sp>
        <p:nvSpPr>
          <p:cNvPr id="21" name="TextBox 20">
            <a:extLst>
              <a:ext uri="{FF2B5EF4-FFF2-40B4-BE49-F238E27FC236}">
                <a16:creationId xmlns:a16="http://schemas.microsoft.com/office/drawing/2014/main" id="{F314C24C-ABFB-F605-BD51-F94324560A28}"/>
              </a:ext>
            </a:extLst>
          </p:cNvPr>
          <p:cNvSpPr txBox="1"/>
          <p:nvPr/>
        </p:nvSpPr>
        <p:spPr>
          <a:xfrm>
            <a:off x="6095999" y="3646510"/>
            <a:ext cx="5626101"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Σχήμα 3</a:t>
            </a:r>
            <a:r>
              <a:rPr lang="el-G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Τομή τυπικού υβριδικού συλλέκτη </a:t>
            </a: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PVT </a:t>
            </a:r>
            <a:r>
              <a:rPr lang="el-G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με </a:t>
            </a:r>
            <a:r>
              <a:rPr lang="el-GR" sz="14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εναλλάκτη</a:t>
            </a:r>
            <a:r>
              <a:rPr lang="el-G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νερού </a:t>
            </a:r>
            <a:r>
              <a:rPr lang="el-GR" sz="14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[6] </a:t>
            </a:r>
            <a:endParaRPr lang="el-GR" sz="1400" dirty="0">
              <a:solidFill>
                <a:schemeClr val="tx2"/>
              </a:solidFill>
            </a:endParaRPr>
          </a:p>
        </p:txBody>
      </p:sp>
      <p:pic>
        <p:nvPicPr>
          <p:cNvPr id="23" name="Εικόνα 22">
            <a:extLst>
              <a:ext uri="{FF2B5EF4-FFF2-40B4-BE49-F238E27FC236}">
                <a16:creationId xmlns:a16="http://schemas.microsoft.com/office/drawing/2014/main" id="{5DFD2747-0760-558E-329E-5D60AED0D845}"/>
              </a:ext>
            </a:extLst>
          </p:cNvPr>
          <p:cNvPicPr>
            <a:picLocks noChangeAspect="1"/>
          </p:cNvPicPr>
          <p:nvPr/>
        </p:nvPicPr>
        <p:blipFill>
          <a:blip r:embed="rId4"/>
          <a:stretch>
            <a:fillRect/>
          </a:stretch>
        </p:blipFill>
        <p:spPr>
          <a:xfrm>
            <a:off x="7940449" y="4354350"/>
            <a:ext cx="3420152" cy="1828959"/>
          </a:xfrm>
          <a:prstGeom prst="rect">
            <a:avLst/>
          </a:prstGeom>
        </p:spPr>
      </p:pic>
      <p:sp>
        <p:nvSpPr>
          <p:cNvPr id="24" name="TextBox 23">
            <a:extLst>
              <a:ext uri="{FF2B5EF4-FFF2-40B4-BE49-F238E27FC236}">
                <a16:creationId xmlns:a16="http://schemas.microsoft.com/office/drawing/2014/main" id="{224EE307-F6FD-A438-38AB-5378F812FDAE}"/>
              </a:ext>
            </a:extLst>
          </p:cNvPr>
          <p:cNvSpPr txBox="1"/>
          <p:nvPr/>
        </p:nvSpPr>
        <p:spPr>
          <a:xfrm>
            <a:off x="4676201" y="4247974"/>
            <a:ext cx="3829050" cy="830997"/>
          </a:xfrm>
          <a:prstGeom prst="rect">
            <a:avLst/>
          </a:prstGeom>
          <a:noFill/>
        </p:spPr>
        <p:txBody>
          <a:bodyPr wrap="square" rtlCol="0">
            <a:spAutoFit/>
          </a:bodyPr>
          <a:lstStyle/>
          <a:p>
            <a:r>
              <a:rPr lang="el-GR" sz="1600" u="sng" dirty="0"/>
              <a:t>Γιατί γεωθερμική αντλία θερμότητας (</a:t>
            </a:r>
            <a:r>
              <a:rPr lang="en-US" sz="1600" u="sng" dirty="0"/>
              <a:t>Ground Source Heat Pump – GSHP)</a:t>
            </a:r>
            <a:r>
              <a:rPr lang="el-GR" sz="1600" u="sng" dirty="0"/>
              <a:t>;</a:t>
            </a:r>
          </a:p>
          <a:p>
            <a:r>
              <a:rPr lang="el-GR" sz="1600" u="sng" dirty="0"/>
              <a:t>  </a:t>
            </a:r>
          </a:p>
        </p:txBody>
      </p:sp>
      <p:sp>
        <p:nvSpPr>
          <p:cNvPr id="28" name="TextBox 27">
            <a:extLst>
              <a:ext uri="{FF2B5EF4-FFF2-40B4-BE49-F238E27FC236}">
                <a16:creationId xmlns:a16="http://schemas.microsoft.com/office/drawing/2014/main" id="{3B190DB0-F06E-1F7E-26D6-BEB28D609DAC}"/>
              </a:ext>
            </a:extLst>
          </p:cNvPr>
          <p:cNvSpPr txBox="1"/>
          <p:nvPr/>
        </p:nvSpPr>
        <p:spPr>
          <a:xfrm>
            <a:off x="4695001" y="4888230"/>
            <a:ext cx="3420152" cy="1323439"/>
          </a:xfrm>
          <a:prstGeom prst="rect">
            <a:avLst/>
          </a:prstGeom>
          <a:noFill/>
        </p:spPr>
        <p:txBody>
          <a:bodyPr wrap="square" rtlCol="0">
            <a:spAutoFit/>
          </a:bodyPr>
          <a:lstStyle/>
          <a:p>
            <a:pPr marL="285750" indent="-285750">
              <a:buFont typeface="Wingdings" panose="05000000000000000000" pitchFamily="2" charset="2"/>
              <a:buChar char="ü"/>
            </a:pPr>
            <a:r>
              <a:rPr lang="el-GR" sz="1600" i="1" dirty="0"/>
              <a:t>COP</a:t>
            </a:r>
            <a:r>
              <a:rPr lang="el-GR" sz="1600" dirty="0"/>
              <a:t> εύρους 3.5 έως 5.5</a:t>
            </a:r>
            <a:endParaRPr lang="en-US" sz="1600" dirty="0"/>
          </a:p>
          <a:p>
            <a:endParaRPr lang="el-GR" sz="1600" dirty="0"/>
          </a:p>
          <a:p>
            <a:pPr marL="285750" indent="-285750">
              <a:buFont typeface="Wingdings" panose="05000000000000000000" pitchFamily="2" charset="2"/>
              <a:buChar char="ü"/>
            </a:pPr>
            <a:r>
              <a:rPr lang="el-GR" sz="1600" dirty="0"/>
              <a:t>Βελτίωση της </a:t>
            </a:r>
            <a:r>
              <a:rPr lang="el-GR" sz="1600" dirty="0">
                <a:effectLst>
                  <a:outerShdw blurRad="38100" dist="38100" dir="2700000" algn="tl">
                    <a:srgbClr val="000000">
                      <a:alpha val="43137"/>
                    </a:srgbClr>
                  </a:outerShdw>
                </a:effectLst>
              </a:rPr>
              <a:t>απόδοσης</a:t>
            </a:r>
            <a:r>
              <a:rPr lang="el-GR" sz="1600" dirty="0"/>
              <a:t> και μείωση των </a:t>
            </a:r>
            <a:r>
              <a:rPr lang="el-GR" sz="1600" dirty="0">
                <a:effectLst>
                  <a:outerShdw blurRad="38100" dist="38100" dir="2700000" algn="tl">
                    <a:srgbClr val="000000">
                      <a:alpha val="43137"/>
                    </a:srgbClr>
                  </a:outerShdw>
                </a:effectLst>
              </a:rPr>
              <a:t>εκπομπών</a:t>
            </a:r>
            <a:r>
              <a:rPr lang="el-GR" sz="1600" dirty="0"/>
              <a:t> άνθρακα (</a:t>
            </a:r>
            <a:r>
              <a:rPr lang="en-US" sz="1600" dirty="0"/>
              <a:t>vs </a:t>
            </a:r>
            <a:r>
              <a:rPr lang="el-GR" sz="1600" dirty="0"/>
              <a:t>ASHP)</a:t>
            </a:r>
          </a:p>
        </p:txBody>
      </p:sp>
      <p:sp>
        <p:nvSpPr>
          <p:cNvPr id="31" name="TextBox 30">
            <a:extLst>
              <a:ext uri="{FF2B5EF4-FFF2-40B4-BE49-F238E27FC236}">
                <a16:creationId xmlns:a16="http://schemas.microsoft.com/office/drawing/2014/main" id="{4AB1D5B4-94C3-E50B-58CF-713AB900E556}"/>
              </a:ext>
            </a:extLst>
          </p:cNvPr>
          <p:cNvSpPr txBox="1"/>
          <p:nvPr/>
        </p:nvSpPr>
        <p:spPr>
          <a:xfrm>
            <a:off x="6368927" y="6195897"/>
            <a:ext cx="499167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Σχήμα 4</a:t>
            </a:r>
            <a:r>
              <a:rPr lang="el-GR"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Αντλία θερμότητας νερού- νερού με πηγή το έδαφος</a:t>
            </a:r>
            <a:r>
              <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400" dirty="0">
                <a:solidFill>
                  <a:schemeClr val="tx2"/>
                </a:solidFill>
                <a:effectLst/>
                <a:latin typeface="Arial" panose="020B0604020202020204" pitchFamily="34" charset="0"/>
                <a:ea typeface="Calibri" panose="020F0502020204030204" pitchFamily="34" charset="0"/>
                <a:cs typeface="Arial" panose="020B0604020202020204" pitchFamily="34" charset="0"/>
              </a:rPr>
              <a:t>[7]</a:t>
            </a:r>
            <a:endParaRPr lang="el-GR" sz="1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678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20" grpId="0" animBg="1"/>
      <p:bldP spid="21" grpId="0" animBg="1"/>
      <p:bldP spid="24" grpId="0"/>
      <p:bldP spid="28" grpId="0"/>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CE555D5-FE31-7BBA-B10C-416BE1414CA0}"/>
              </a:ext>
            </a:extLst>
          </p:cNvPr>
          <p:cNvSpPr>
            <a:spLocks noGrp="1"/>
          </p:cNvSpPr>
          <p:nvPr>
            <p:ph type="title"/>
          </p:nvPr>
        </p:nvSpPr>
        <p:spPr>
          <a:xfrm>
            <a:off x="1568450" y="0"/>
            <a:ext cx="9055100" cy="660400"/>
          </a:xfrm>
        </p:spPr>
        <p:txBody>
          <a:bodyPr>
            <a:normAutofit/>
          </a:bodyPr>
          <a:lstStyle/>
          <a:p>
            <a:pPr algn="ctr"/>
            <a:r>
              <a:rPr lang="el-GR" b="1" dirty="0">
                <a:effectLst>
                  <a:outerShdw blurRad="38100" dist="38100" dir="2700000" algn="tl">
                    <a:srgbClr val="000000">
                      <a:alpha val="43137"/>
                    </a:srgbClr>
                  </a:outerShdw>
                </a:effectLst>
              </a:rPr>
              <a:t>ΒΙΒΛΙΟΓΡΑΦΙΚΗ ΑΝΑΣΚΟΠΗΣΗ</a:t>
            </a:r>
          </a:p>
        </p:txBody>
      </p:sp>
      <p:graphicFrame>
        <p:nvGraphicFramePr>
          <p:cNvPr id="4" name="Θέση περιεχομένου 3">
            <a:extLst>
              <a:ext uri="{FF2B5EF4-FFF2-40B4-BE49-F238E27FC236}">
                <a16:creationId xmlns:a16="http://schemas.microsoft.com/office/drawing/2014/main" id="{700473F5-11AB-CC23-392D-D7578790AE6F}"/>
              </a:ext>
            </a:extLst>
          </p:cNvPr>
          <p:cNvGraphicFramePr>
            <a:graphicFrameLocks noGrp="1"/>
          </p:cNvGraphicFramePr>
          <p:nvPr>
            <p:ph idx="1"/>
            <p:extLst>
              <p:ext uri="{D42A27DB-BD31-4B8C-83A1-F6EECF244321}">
                <p14:modId xmlns:p14="http://schemas.microsoft.com/office/powerpoint/2010/main" val="3638889753"/>
              </p:ext>
            </p:extLst>
          </p:nvPr>
        </p:nvGraphicFramePr>
        <p:xfrm>
          <a:off x="976184" y="1382217"/>
          <a:ext cx="10239631" cy="5075673"/>
        </p:xfrm>
        <a:graphic>
          <a:graphicData uri="http://schemas.openxmlformats.org/drawingml/2006/table">
            <a:tbl>
              <a:tblPr firstRow="1" bandRow="1">
                <a:tableStyleId>{5C22544A-7EE6-4342-B048-85BDC9FD1C3A}</a:tableStyleId>
              </a:tblPr>
              <a:tblGrid>
                <a:gridCol w="1524231">
                  <a:extLst>
                    <a:ext uri="{9D8B030D-6E8A-4147-A177-3AD203B41FA5}">
                      <a16:colId xmlns:a16="http://schemas.microsoft.com/office/drawing/2014/main" val="487879798"/>
                    </a:ext>
                  </a:extLst>
                </a:gridCol>
                <a:gridCol w="2933858">
                  <a:extLst>
                    <a:ext uri="{9D8B030D-6E8A-4147-A177-3AD203B41FA5}">
                      <a16:colId xmlns:a16="http://schemas.microsoft.com/office/drawing/2014/main" val="1999007354"/>
                    </a:ext>
                  </a:extLst>
                </a:gridCol>
                <a:gridCol w="5781542">
                  <a:extLst>
                    <a:ext uri="{9D8B030D-6E8A-4147-A177-3AD203B41FA5}">
                      <a16:colId xmlns:a16="http://schemas.microsoft.com/office/drawing/2014/main" val="3122657024"/>
                    </a:ext>
                  </a:extLst>
                </a:gridCol>
              </a:tblGrid>
              <a:tr h="354317">
                <a:tc>
                  <a:txBody>
                    <a:bodyPr/>
                    <a:lstStyle/>
                    <a:p>
                      <a:pPr algn="ctr"/>
                      <a:r>
                        <a:rPr lang="el-GR" sz="1800" dirty="0"/>
                        <a:t>Έρευνα</a:t>
                      </a:r>
                    </a:p>
                  </a:txBody>
                  <a:tcPr marL="93503" marR="93503"/>
                </a:tc>
                <a:tc>
                  <a:txBody>
                    <a:bodyPr/>
                    <a:lstStyle/>
                    <a:p>
                      <a:pPr algn="ctr"/>
                      <a:r>
                        <a:rPr lang="el-GR" sz="1800" dirty="0"/>
                        <a:t>Έμφαση</a:t>
                      </a:r>
                    </a:p>
                  </a:txBody>
                  <a:tcPr marL="93503" marR="93503"/>
                </a:tc>
                <a:tc>
                  <a:txBody>
                    <a:bodyPr/>
                    <a:lstStyle/>
                    <a:p>
                      <a:pPr algn="ctr"/>
                      <a:r>
                        <a:rPr lang="el-GR" sz="1800" dirty="0"/>
                        <a:t>Κύρια ευρήματα</a:t>
                      </a:r>
                    </a:p>
                  </a:txBody>
                  <a:tcPr marL="93503" marR="93503"/>
                </a:tc>
                <a:extLst>
                  <a:ext uri="{0D108BD9-81ED-4DB2-BD59-A6C34878D82A}">
                    <a16:rowId xmlns:a16="http://schemas.microsoft.com/office/drawing/2014/main" val="1727657862"/>
                  </a:ext>
                </a:extLst>
              </a:tr>
              <a:tr h="1083717">
                <a:tc>
                  <a:txBody>
                    <a:bodyPr/>
                    <a:lstStyle/>
                    <a:p>
                      <a:pPr algn="ctr"/>
                      <a:r>
                        <a:rPr lang="en-US" sz="1600" b="1" i="1" kern="1200" dirty="0">
                          <a:solidFill>
                            <a:schemeClr val="dk1"/>
                          </a:solidFill>
                          <a:effectLst/>
                          <a:latin typeface="+mn-lt"/>
                          <a:ea typeface="+mn-ea"/>
                          <a:cs typeface="+mn-cs"/>
                        </a:rPr>
                        <a:t>Bharat </a:t>
                      </a:r>
                      <a:r>
                        <a:rPr lang="en-US" sz="1600" b="1" i="1" kern="1200" dirty="0" err="1">
                          <a:solidFill>
                            <a:schemeClr val="dk1"/>
                          </a:solidFill>
                          <a:effectLst/>
                          <a:latin typeface="+mn-lt"/>
                          <a:ea typeface="+mn-ea"/>
                          <a:cs typeface="+mn-cs"/>
                        </a:rPr>
                        <a:t>Chhugani</a:t>
                      </a:r>
                      <a:r>
                        <a:rPr lang="en-US" sz="1600" b="1" i="1" kern="1200" dirty="0">
                          <a:solidFill>
                            <a:schemeClr val="dk1"/>
                          </a:solidFill>
                          <a:effectLst/>
                          <a:latin typeface="+mn-lt"/>
                          <a:ea typeface="+mn-ea"/>
                          <a:cs typeface="+mn-cs"/>
                        </a:rPr>
                        <a:t> et al</a:t>
                      </a:r>
                      <a:r>
                        <a:rPr lang="el-GR" sz="1600" b="1" i="1" kern="1200" dirty="0">
                          <a:solidFill>
                            <a:schemeClr val="dk1"/>
                          </a:solidFill>
                          <a:effectLst/>
                          <a:latin typeface="+mn-lt"/>
                          <a:ea typeface="+mn-ea"/>
                          <a:cs typeface="+mn-cs"/>
                        </a:rPr>
                        <a:t>.</a:t>
                      </a:r>
                      <a:r>
                        <a:rPr lang="el-GR" sz="1600" b="1" kern="1200" dirty="0">
                          <a:solidFill>
                            <a:schemeClr val="dk1"/>
                          </a:solidFill>
                          <a:effectLst/>
                          <a:latin typeface="+mn-lt"/>
                          <a:ea typeface="+mn-ea"/>
                          <a:cs typeface="+mn-cs"/>
                        </a:rPr>
                        <a:t> (2023)</a:t>
                      </a:r>
                    </a:p>
                    <a:p>
                      <a:pPr algn="ctr"/>
                      <a:endParaRPr lang="el-GR" sz="1600" dirty="0"/>
                    </a:p>
                  </a:txBody>
                  <a:tcPr marL="93503" marR="93503" anchor="ctr"/>
                </a:tc>
                <a:tc>
                  <a:txBody>
                    <a:bodyPr/>
                    <a:lstStyle/>
                    <a:p>
                      <a:pPr algn="ctr"/>
                      <a:r>
                        <a:rPr lang="el-GR" sz="1600" dirty="0"/>
                        <a:t>Σύγκριση συστημάτων </a:t>
                      </a:r>
                      <a:r>
                        <a:rPr lang="en-US" sz="1600" dirty="0"/>
                        <a:t>PVT – GSHP </a:t>
                      </a:r>
                      <a:r>
                        <a:rPr lang="el-GR" sz="1600" dirty="0"/>
                        <a:t>με </a:t>
                      </a:r>
                      <a:r>
                        <a:rPr lang="el-GR" sz="1600" b="1" dirty="0"/>
                        <a:t>συστήματα αναφοράς</a:t>
                      </a:r>
                    </a:p>
                  </a:txBody>
                  <a:tcPr marL="93503" marR="93503" anchor="ctr"/>
                </a:tc>
                <a:tc>
                  <a:txBody>
                    <a:bodyPr/>
                    <a:lstStyle/>
                    <a:p>
                      <a:pPr marL="285750" indent="-285750" algn="ctr">
                        <a:buFont typeface="Arial" panose="020B0604020202020204" pitchFamily="34" charset="0"/>
                        <a:buChar char="•"/>
                      </a:pPr>
                      <a:r>
                        <a:rPr lang="en-US" sz="1600" kern="1200" dirty="0">
                          <a:solidFill>
                            <a:schemeClr val="dk1"/>
                          </a:solidFill>
                          <a:effectLst/>
                          <a:latin typeface="+mn-lt"/>
                          <a:ea typeface="+mn-ea"/>
                          <a:cs typeface="+mn-cs"/>
                        </a:rPr>
                        <a:t>PVT </a:t>
                      </a:r>
                      <a:r>
                        <a:rPr lang="el-GR" sz="1600" kern="1200" dirty="0">
                          <a:solidFill>
                            <a:schemeClr val="dk1"/>
                          </a:solidFill>
                          <a:effectLst/>
                          <a:latin typeface="+mn-lt"/>
                          <a:ea typeface="+mn-ea"/>
                          <a:cs typeface="+mn-cs"/>
                        </a:rPr>
                        <a:t>συλλέκτες </a:t>
                      </a:r>
                      <a:r>
                        <a:rPr lang="el-GR" sz="1600" kern="1200" dirty="0" err="1">
                          <a:solidFill>
                            <a:schemeClr val="dk1"/>
                          </a:solidFill>
                          <a:effectLst/>
                          <a:latin typeface="+mn-lt"/>
                          <a:ea typeface="+mn-ea"/>
                          <a:cs typeface="+mn-cs"/>
                        </a:rPr>
                        <a:t>παράλληλ</a:t>
                      </a:r>
                      <a:r>
                        <a:rPr lang="en-US" sz="1600" kern="1200" dirty="0">
                          <a:solidFill>
                            <a:schemeClr val="dk1"/>
                          </a:solidFill>
                          <a:effectLst/>
                          <a:latin typeface="+mn-lt"/>
                          <a:ea typeface="+mn-ea"/>
                          <a:cs typeface="+mn-cs"/>
                        </a:rPr>
                        <a:t>a</a:t>
                      </a:r>
                      <a:r>
                        <a:rPr lang="el-GR" sz="1600" kern="1200" dirty="0">
                          <a:solidFill>
                            <a:schemeClr val="dk1"/>
                          </a:solidFill>
                          <a:effectLst/>
                          <a:latin typeface="+mn-lt"/>
                          <a:ea typeface="+mn-ea"/>
                          <a:cs typeface="+mn-cs"/>
                        </a:rPr>
                        <a:t> με γεωθερμικό </a:t>
                      </a:r>
                      <a:r>
                        <a:rPr lang="el-GR" sz="1600" kern="1200" dirty="0" err="1">
                          <a:solidFill>
                            <a:schemeClr val="dk1"/>
                          </a:solidFill>
                          <a:effectLst/>
                          <a:latin typeface="+mn-lt"/>
                          <a:ea typeface="+mn-ea"/>
                          <a:cs typeface="+mn-cs"/>
                        </a:rPr>
                        <a:t>εναλλάκτη</a:t>
                      </a:r>
                      <a:r>
                        <a:rPr lang="el-GR" sz="1600"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GHX </a:t>
                      </a:r>
                      <a:r>
                        <a:rPr lang="en-US" sz="1600" kern="1200" dirty="0">
                          <a:solidFill>
                            <a:schemeClr val="dk1"/>
                          </a:solidFill>
                          <a:effectLst/>
                          <a:latin typeface="+mn-lt"/>
                          <a:ea typeface="+mn-ea"/>
                          <a:cs typeface="+mn-cs"/>
                          <a:sym typeface="Wingdings" panose="05000000000000000000" pitchFamily="2" charset="2"/>
                        </a:rPr>
                        <a:t> </a:t>
                      </a:r>
                      <a:r>
                        <a:rPr lang="el-GR" sz="1600" b="1" kern="1200" dirty="0">
                          <a:solidFill>
                            <a:schemeClr val="dk1"/>
                          </a:solidFill>
                          <a:effectLst/>
                          <a:latin typeface="+mn-lt"/>
                          <a:ea typeface="+mn-ea"/>
                          <a:cs typeface="+mn-cs"/>
                        </a:rPr>
                        <a:t>63</a:t>
                      </a:r>
                      <a:r>
                        <a:rPr lang="el-GR" sz="1600" kern="1200" dirty="0">
                          <a:solidFill>
                            <a:schemeClr val="dk1"/>
                          </a:solidFill>
                          <a:effectLst/>
                          <a:latin typeface="+mn-lt"/>
                          <a:ea typeface="+mn-ea"/>
                          <a:cs typeface="+mn-cs"/>
                        </a:rPr>
                        <a:t> </a:t>
                      </a:r>
                      <a:r>
                        <a:rPr lang="el-GR" sz="1600" b="1" kern="1200" dirty="0">
                          <a:solidFill>
                            <a:schemeClr val="dk1"/>
                          </a:solidFill>
                          <a:effectLst/>
                          <a:latin typeface="+mn-lt"/>
                          <a:ea typeface="+mn-ea"/>
                          <a:cs typeface="+mn-cs"/>
                        </a:rPr>
                        <a:t>%</a:t>
                      </a:r>
                      <a:r>
                        <a:rPr lang="el-GR" sz="1600" kern="1200" dirty="0">
                          <a:solidFill>
                            <a:schemeClr val="dk1"/>
                          </a:solidFill>
                          <a:effectLst/>
                          <a:latin typeface="+mn-lt"/>
                          <a:ea typeface="+mn-ea"/>
                          <a:cs typeface="+mn-cs"/>
                        </a:rPr>
                        <a:t> </a:t>
                      </a:r>
                      <a:r>
                        <a:rPr lang="el-GR" sz="1600" kern="1200" dirty="0">
                          <a:solidFill>
                            <a:schemeClr val="dk1"/>
                          </a:solidFill>
                          <a:effectLst/>
                          <a:highlight>
                            <a:srgbClr val="FFFF00"/>
                          </a:highlight>
                          <a:latin typeface="+mn-lt"/>
                          <a:ea typeface="+mn-ea"/>
                          <a:cs typeface="+mn-cs"/>
                        </a:rPr>
                        <a:t>μείωση στις εκπομπές </a:t>
                      </a:r>
                      <a:r>
                        <a:rPr lang="en-US" sz="1600" b="0" kern="1200" dirty="0">
                          <a:solidFill>
                            <a:schemeClr val="dk1"/>
                          </a:solidFill>
                          <a:effectLst>
                            <a:outerShdw blurRad="38100" dist="38100" dir="2700000" algn="tl">
                              <a:srgbClr val="000000">
                                <a:alpha val="43137"/>
                              </a:srgbClr>
                            </a:outerShdw>
                          </a:effectLst>
                          <a:highlight>
                            <a:srgbClr val="FFFF00"/>
                          </a:highlight>
                          <a:latin typeface="+mn-lt"/>
                          <a:ea typeface="+mn-ea"/>
                          <a:cs typeface="+mn-cs"/>
                        </a:rPr>
                        <a:t>CO</a:t>
                      </a:r>
                      <a:r>
                        <a:rPr lang="el-GR" sz="1600" b="0" kern="1200" baseline="-25000" dirty="0">
                          <a:solidFill>
                            <a:schemeClr val="dk1"/>
                          </a:solidFill>
                          <a:effectLst>
                            <a:outerShdw blurRad="38100" dist="38100" dir="2700000" algn="tl">
                              <a:srgbClr val="000000">
                                <a:alpha val="43137"/>
                              </a:srgbClr>
                            </a:outerShdw>
                          </a:effectLst>
                          <a:highlight>
                            <a:srgbClr val="FFFF00"/>
                          </a:highlight>
                          <a:latin typeface="+mn-lt"/>
                          <a:ea typeface="+mn-ea"/>
                          <a:cs typeface="+mn-cs"/>
                        </a:rPr>
                        <a:t>2</a:t>
                      </a:r>
                      <a:r>
                        <a:rPr lang="el-GR" sz="1600" b="0" kern="1200" dirty="0">
                          <a:solidFill>
                            <a:schemeClr val="dk1"/>
                          </a:solidFill>
                          <a:effectLst>
                            <a:outerShdw blurRad="38100" dist="38100" dir="2700000" algn="tl">
                              <a:srgbClr val="000000">
                                <a:alpha val="43137"/>
                              </a:srgbClr>
                            </a:outerShdw>
                          </a:effectLst>
                          <a:highlight>
                            <a:srgbClr val="FFFF00"/>
                          </a:highlight>
                          <a:latin typeface="+mn-lt"/>
                          <a:ea typeface="+mn-ea"/>
                          <a:cs typeface="+mn-cs"/>
                        </a:rPr>
                        <a:t> </a:t>
                      </a:r>
                      <a:r>
                        <a:rPr lang="el-GR" sz="1600" kern="1200" dirty="0">
                          <a:solidFill>
                            <a:schemeClr val="dk1"/>
                          </a:solidFill>
                          <a:effectLst/>
                          <a:latin typeface="+mn-lt"/>
                          <a:ea typeface="+mn-ea"/>
                          <a:cs typeface="+mn-cs"/>
                        </a:rPr>
                        <a:t>σε σχέση με τους λέβητες συμπύκνωσης αερίου</a:t>
                      </a:r>
                      <a:endParaRPr lang="el-GR" sz="1600" dirty="0"/>
                    </a:p>
                  </a:txBody>
                  <a:tcPr marL="93503" marR="93503" anchor="ctr"/>
                </a:tc>
                <a:extLst>
                  <a:ext uri="{0D108BD9-81ED-4DB2-BD59-A6C34878D82A}">
                    <a16:rowId xmlns:a16="http://schemas.microsoft.com/office/drawing/2014/main" val="3975632100"/>
                  </a:ext>
                </a:extLst>
              </a:tr>
              <a:tr h="1123026">
                <a:tc>
                  <a:txBody>
                    <a:bodyPr/>
                    <a:lstStyle/>
                    <a:p>
                      <a:pPr algn="ctr"/>
                      <a:r>
                        <a:rPr lang="en-US" sz="1600" b="1" i="1" kern="1200" dirty="0">
                          <a:solidFill>
                            <a:schemeClr val="dk1"/>
                          </a:solidFill>
                          <a:effectLst/>
                          <a:latin typeface="+mn-lt"/>
                          <a:ea typeface="+mn-ea"/>
                          <a:cs typeface="+mn-cs"/>
                        </a:rPr>
                        <a:t>Sommer</a:t>
                      </a:r>
                      <a:r>
                        <a:rPr lang="el-GR" sz="1600" b="1" i="1" kern="1200" dirty="0">
                          <a:solidFill>
                            <a:schemeClr val="dk1"/>
                          </a:solidFill>
                          <a:effectLst/>
                          <a:latin typeface="+mn-lt"/>
                          <a:ea typeface="+mn-ea"/>
                          <a:cs typeface="+mn-cs"/>
                        </a:rPr>
                        <a:t>-</a:t>
                      </a:r>
                      <a:r>
                        <a:rPr lang="en-US" sz="1600" b="1" i="1" kern="1200" dirty="0" err="1">
                          <a:solidFill>
                            <a:schemeClr val="dk1"/>
                          </a:solidFill>
                          <a:effectLst/>
                          <a:latin typeface="+mn-lt"/>
                          <a:ea typeface="+mn-ea"/>
                          <a:cs typeface="+mn-cs"/>
                        </a:rPr>
                        <a:t>feldt</a:t>
                      </a:r>
                      <a:r>
                        <a:rPr lang="el-GR" sz="1600" b="1" kern="1200" dirty="0">
                          <a:solidFill>
                            <a:schemeClr val="dk1"/>
                          </a:solidFill>
                          <a:effectLst/>
                          <a:latin typeface="+mn-lt"/>
                          <a:ea typeface="+mn-ea"/>
                          <a:cs typeface="+mn-cs"/>
                        </a:rPr>
                        <a:t> και </a:t>
                      </a:r>
                      <a:r>
                        <a:rPr lang="en-US" sz="1600" b="1" i="1" kern="1200" dirty="0">
                          <a:solidFill>
                            <a:schemeClr val="dk1"/>
                          </a:solidFill>
                          <a:effectLst/>
                          <a:latin typeface="+mn-lt"/>
                          <a:ea typeface="+mn-ea"/>
                          <a:cs typeface="+mn-cs"/>
                        </a:rPr>
                        <a:t>Madani </a:t>
                      </a:r>
                      <a:r>
                        <a:rPr lang="el-GR" sz="1600" b="1" i="0" kern="1200" dirty="0">
                          <a:solidFill>
                            <a:schemeClr val="dk1"/>
                          </a:solidFill>
                          <a:effectLst/>
                          <a:latin typeface="+mn-lt"/>
                          <a:ea typeface="+mn-ea"/>
                          <a:cs typeface="+mn-cs"/>
                        </a:rPr>
                        <a:t>(2019)</a:t>
                      </a:r>
                    </a:p>
                  </a:txBody>
                  <a:tcPr marL="93503" marR="93503" anchor="ctr"/>
                </a:tc>
                <a:tc>
                  <a:txBody>
                    <a:bodyPr/>
                    <a:lstStyle/>
                    <a:p>
                      <a:pPr algn="ctr"/>
                      <a:r>
                        <a:rPr lang="el-GR" sz="1600" b="1" dirty="0" err="1"/>
                        <a:t>Τεχνοoικονομική</a:t>
                      </a:r>
                      <a:r>
                        <a:rPr lang="el-GR" sz="1600" b="1" dirty="0"/>
                        <a:t> ανάλυση </a:t>
                      </a:r>
                      <a:r>
                        <a:rPr lang="el-GR" sz="1600" dirty="0"/>
                        <a:t>υβριδικού συστήματος GSHP - PVT </a:t>
                      </a:r>
                    </a:p>
                  </a:txBody>
                  <a:tcPr marL="93503" marR="93503" anchor="ctr"/>
                </a:tc>
                <a:tc>
                  <a:txBody>
                    <a:bodyPr/>
                    <a:lstStyle/>
                    <a:p>
                      <a:pPr marL="285750" indent="-285750" algn="ctr">
                        <a:buFont typeface="Arial" panose="020B0604020202020204" pitchFamily="34" charset="0"/>
                        <a:buChar char="•"/>
                      </a:pPr>
                      <a:r>
                        <a:rPr lang="el-GR" sz="1600" dirty="0"/>
                        <a:t>PVT στο υγρό πηγής της Α.Θ (φόρτιση) </a:t>
                      </a:r>
                      <a:r>
                        <a:rPr lang="el-GR" sz="1600" dirty="0">
                          <a:sym typeface="Wingdings" panose="05000000000000000000" pitchFamily="2" charset="2"/>
                        </a:rPr>
                        <a:t> </a:t>
                      </a:r>
                      <a:r>
                        <a:rPr lang="el-GR" sz="1600" dirty="0"/>
                        <a:t>μείωση </a:t>
                      </a:r>
                      <a:r>
                        <a:rPr lang="el-GR" sz="1600" b="1" dirty="0"/>
                        <a:t>18 %</a:t>
                      </a:r>
                      <a:r>
                        <a:rPr lang="el-GR" sz="1600" dirty="0"/>
                        <a:t> το </a:t>
                      </a:r>
                      <a:r>
                        <a:rPr lang="el-GR" sz="1600" dirty="0">
                          <a:effectLst>
                            <a:outerShdw blurRad="38100" dist="38100" dir="2700000" algn="tl">
                              <a:srgbClr val="000000">
                                <a:alpha val="43137"/>
                              </a:srgbClr>
                            </a:outerShdw>
                          </a:effectLst>
                        </a:rPr>
                        <a:t>μήκος</a:t>
                      </a:r>
                      <a:r>
                        <a:rPr lang="el-GR" sz="1600" dirty="0"/>
                        <a:t> του γεωθερμικού </a:t>
                      </a:r>
                      <a:r>
                        <a:rPr lang="el-GR" sz="1600" dirty="0" err="1"/>
                        <a:t>εναλλάκτη</a:t>
                      </a:r>
                      <a:r>
                        <a:rPr lang="el-GR" sz="1600" dirty="0"/>
                        <a:t> GHX </a:t>
                      </a:r>
                      <a:r>
                        <a:rPr lang="el-GR" sz="1600" dirty="0">
                          <a:sym typeface="Wingdings" panose="05000000000000000000" pitchFamily="2" charset="2"/>
                        </a:rPr>
                        <a:t> </a:t>
                      </a:r>
                      <a:r>
                        <a:rPr lang="el-GR" sz="1600" b="1" dirty="0"/>
                        <a:t>94 %</a:t>
                      </a:r>
                      <a:r>
                        <a:rPr lang="el-GR" sz="1600" dirty="0"/>
                        <a:t> μείωση στην </a:t>
                      </a:r>
                      <a:r>
                        <a:rPr lang="el-GR" sz="1600" dirty="0">
                          <a:effectLst>
                            <a:outerShdw blurRad="38100" dist="38100" dir="2700000" algn="tl">
                              <a:srgbClr val="000000">
                                <a:alpha val="43137"/>
                              </a:srgbClr>
                            </a:outerShdw>
                          </a:effectLst>
                          <a:highlight>
                            <a:srgbClr val="FFFF00"/>
                          </a:highlight>
                        </a:rPr>
                        <a:t>επιφάνεια</a:t>
                      </a:r>
                      <a:r>
                        <a:rPr lang="el-GR" sz="1600" dirty="0">
                          <a:highlight>
                            <a:srgbClr val="FFFF00"/>
                          </a:highlight>
                        </a:rPr>
                        <a:t> εκσκαφής </a:t>
                      </a:r>
                      <a:r>
                        <a:rPr lang="el-GR" sz="1600" dirty="0"/>
                        <a:t>(λόγω διακένων)</a:t>
                      </a:r>
                    </a:p>
                  </a:txBody>
                  <a:tcPr marL="93503" marR="93503" anchor="ctr"/>
                </a:tc>
                <a:extLst>
                  <a:ext uri="{0D108BD9-81ED-4DB2-BD59-A6C34878D82A}">
                    <a16:rowId xmlns:a16="http://schemas.microsoft.com/office/drawing/2014/main" val="3982410368"/>
                  </a:ext>
                </a:extLst>
              </a:tr>
              <a:tr h="1417320">
                <a:tc>
                  <a:txBody>
                    <a:bodyPr/>
                    <a:lstStyle/>
                    <a:p>
                      <a:pPr algn="ctr"/>
                      <a:r>
                        <a:rPr lang="en-US" sz="1600" b="1" i="1" kern="1200" dirty="0" err="1">
                          <a:solidFill>
                            <a:schemeClr val="dk1"/>
                          </a:solidFill>
                          <a:effectLst/>
                          <a:latin typeface="+mn-lt"/>
                          <a:ea typeface="+mn-ea"/>
                          <a:cs typeface="+mn-cs"/>
                        </a:rPr>
                        <a:t>Minwoo</a:t>
                      </a:r>
                      <a:r>
                        <a:rPr lang="en-US" sz="1600" b="1" i="1" kern="1200" dirty="0">
                          <a:solidFill>
                            <a:schemeClr val="dk1"/>
                          </a:solidFill>
                          <a:effectLst/>
                          <a:latin typeface="+mn-lt"/>
                          <a:ea typeface="+mn-ea"/>
                          <a:cs typeface="+mn-cs"/>
                        </a:rPr>
                        <a:t> Lee et al. </a:t>
                      </a:r>
                      <a:r>
                        <a:rPr lang="en-US" sz="1600" b="1" i="0" kern="1200" dirty="0">
                          <a:solidFill>
                            <a:schemeClr val="dk1"/>
                          </a:solidFill>
                          <a:effectLst/>
                          <a:latin typeface="+mn-lt"/>
                          <a:ea typeface="+mn-ea"/>
                          <a:cs typeface="+mn-cs"/>
                        </a:rPr>
                        <a:t>(2023)</a:t>
                      </a:r>
                      <a:endParaRPr lang="el-GR" sz="1600" b="1" i="0" dirty="0"/>
                    </a:p>
                  </a:txBody>
                  <a:tcPr marL="93503" marR="93503" anchor="ctr"/>
                </a:tc>
                <a:tc>
                  <a:txBody>
                    <a:bodyPr/>
                    <a:lstStyle/>
                    <a:p>
                      <a:pPr algn="ctr"/>
                      <a:r>
                        <a:rPr lang="el-GR" sz="1600" kern="1200" dirty="0">
                          <a:solidFill>
                            <a:schemeClr val="dk1"/>
                          </a:solidFill>
                          <a:effectLst/>
                          <a:latin typeface="+mn-lt"/>
                          <a:ea typeface="+mn-ea"/>
                          <a:cs typeface="+mn-cs"/>
                        </a:rPr>
                        <a:t>Βελτιστοποίηση συστήματος </a:t>
                      </a:r>
                      <a:r>
                        <a:rPr lang="en-US" sz="1600" kern="1200" dirty="0">
                          <a:solidFill>
                            <a:schemeClr val="dk1"/>
                          </a:solidFill>
                          <a:effectLst/>
                          <a:latin typeface="+mn-lt"/>
                          <a:ea typeface="+mn-ea"/>
                          <a:cs typeface="+mn-cs"/>
                        </a:rPr>
                        <a:t>SGSHP</a:t>
                      </a:r>
                      <a:endParaRPr lang="el-GR" sz="1600" dirty="0"/>
                    </a:p>
                  </a:txBody>
                  <a:tcPr marL="93503" marR="93503" anchor="ctr"/>
                </a:tc>
                <a:tc>
                  <a:txBody>
                    <a:bodyPr/>
                    <a:lstStyle/>
                    <a:p>
                      <a:pPr marL="285750" indent="-285750" algn="ctr">
                        <a:buFont typeface="Arial" panose="020B0604020202020204" pitchFamily="34" charset="0"/>
                        <a:buChar char="•"/>
                      </a:pPr>
                      <a:r>
                        <a:rPr lang="en-US" sz="1600" kern="1200" dirty="0">
                          <a:solidFill>
                            <a:schemeClr val="dk1"/>
                          </a:solidFill>
                          <a:effectLst/>
                          <a:latin typeface="+mn-lt"/>
                          <a:ea typeface="+mn-ea"/>
                          <a:cs typeface="+mn-cs"/>
                        </a:rPr>
                        <a:t>PVT</a:t>
                      </a:r>
                      <a:r>
                        <a:rPr lang="el-GR" sz="1600" kern="1200" dirty="0">
                          <a:solidFill>
                            <a:schemeClr val="dk1"/>
                          </a:solidFill>
                          <a:effectLst/>
                          <a:latin typeface="+mn-lt"/>
                          <a:ea typeface="+mn-ea"/>
                          <a:cs typeface="+mn-cs"/>
                        </a:rPr>
                        <a:t> εν σειρά και παράλληλα </a:t>
                      </a:r>
                      <a:r>
                        <a:rPr lang="el-GR" sz="1600" kern="1200" dirty="0">
                          <a:solidFill>
                            <a:schemeClr val="dk1"/>
                          </a:solidFill>
                          <a:effectLst/>
                          <a:latin typeface="+mn-lt"/>
                          <a:ea typeface="+mn-ea"/>
                          <a:cs typeface="+mn-cs"/>
                          <a:sym typeface="Wingdings" panose="05000000000000000000" pitchFamily="2" charset="2"/>
                        </a:rPr>
                        <a:t></a:t>
                      </a:r>
                      <a:r>
                        <a:rPr lang="el-GR" sz="1600" kern="1200" dirty="0">
                          <a:solidFill>
                            <a:schemeClr val="dk1"/>
                          </a:solidFill>
                          <a:effectLst/>
                          <a:latin typeface="+mn-lt"/>
                          <a:ea typeface="+mn-ea"/>
                          <a:cs typeface="+mn-cs"/>
                        </a:rPr>
                        <a:t> </a:t>
                      </a:r>
                      <a:r>
                        <a:rPr lang="el-GR" sz="1600" kern="1200" dirty="0">
                          <a:solidFill>
                            <a:schemeClr val="dk1"/>
                          </a:solidFill>
                          <a:effectLst/>
                          <a:highlight>
                            <a:srgbClr val="FFFF00"/>
                          </a:highlight>
                          <a:latin typeface="+mn-lt"/>
                          <a:ea typeface="+mn-ea"/>
                          <a:cs typeface="+mn-cs"/>
                        </a:rPr>
                        <a:t>αύξηση </a:t>
                      </a:r>
                      <a:r>
                        <a:rPr lang="en-US" sz="1600" b="0" i="1" kern="1200" dirty="0">
                          <a:solidFill>
                            <a:schemeClr val="dk1"/>
                          </a:solidFill>
                          <a:effectLst>
                            <a:outerShdw blurRad="38100" dist="38100" dir="2700000" algn="tl">
                              <a:srgbClr val="000000">
                                <a:alpha val="43137"/>
                              </a:srgbClr>
                            </a:outerShdw>
                          </a:effectLst>
                          <a:highlight>
                            <a:srgbClr val="FFFF00"/>
                          </a:highlight>
                          <a:latin typeface="+mn-lt"/>
                          <a:ea typeface="+mn-ea"/>
                          <a:cs typeface="+mn-cs"/>
                        </a:rPr>
                        <a:t>COP</a:t>
                      </a:r>
                      <a:r>
                        <a:rPr lang="el-GR" sz="1600" kern="1200" dirty="0">
                          <a:solidFill>
                            <a:schemeClr val="dk1"/>
                          </a:solidFill>
                          <a:effectLst/>
                          <a:highlight>
                            <a:srgbClr val="FFFF00"/>
                          </a:highlight>
                          <a:latin typeface="+mn-lt"/>
                          <a:ea typeface="+mn-ea"/>
                          <a:cs typeface="+mn-cs"/>
                        </a:rPr>
                        <a:t> </a:t>
                      </a:r>
                      <a:r>
                        <a:rPr lang="el-GR" sz="1600" kern="1200" dirty="0">
                          <a:solidFill>
                            <a:schemeClr val="dk1"/>
                          </a:solidFill>
                          <a:effectLst/>
                          <a:latin typeface="+mn-lt"/>
                          <a:ea typeface="+mn-ea"/>
                          <a:cs typeface="+mn-cs"/>
                        </a:rPr>
                        <a:t>κατά </a:t>
                      </a:r>
                      <a:r>
                        <a:rPr lang="el-GR" sz="1600" b="1" kern="1200" dirty="0">
                          <a:solidFill>
                            <a:schemeClr val="dk1"/>
                          </a:solidFill>
                          <a:effectLst/>
                          <a:latin typeface="+mn-lt"/>
                          <a:ea typeface="+mn-ea"/>
                          <a:cs typeface="+mn-cs"/>
                        </a:rPr>
                        <a:t>24 %</a:t>
                      </a:r>
                      <a:r>
                        <a:rPr lang="el-GR" sz="1600" kern="1200" dirty="0">
                          <a:solidFill>
                            <a:schemeClr val="dk1"/>
                          </a:solidFill>
                          <a:effectLst/>
                          <a:latin typeface="+mn-lt"/>
                          <a:ea typeface="+mn-ea"/>
                          <a:cs typeface="+mn-cs"/>
                        </a:rPr>
                        <a:t> και </a:t>
                      </a:r>
                      <a:r>
                        <a:rPr lang="el-GR" sz="1600" b="1" kern="1200" dirty="0">
                          <a:solidFill>
                            <a:schemeClr val="dk1"/>
                          </a:solidFill>
                          <a:effectLst/>
                          <a:latin typeface="+mn-lt"/>
                          <a:ea typeface="+mn-ea"/>
                          <a:cs typeface="+mn-cs"/>
                        </a:rPr>
                        <a:t>17 %</a:t>
                      </a:r>
                      <a:r>
                        <a:rPr lang="el-GR" sz="1600" kern="1200" dirty="0">
                          <a:solidFill>
                            <a:schemeClr val="dk1"/>
                          </a:solidFill>
                          <a:effectLst/>
                          <a:latin typeface="+mn-lt"/>
                          <a:ea typeface="+mn-ea"/>
                          <a:cs typeface="+mn-cs"/>
                        </a:rPr>
                        <a:t>, αντίστοιχα, στο Βερολίνο και σε </a:t>
                      </a:r>
                      <a:r>
                        <a:rPr lang="el-GR" sz="1600" b="1" kern="1200" dirty="0">
                          <a:solidFill>
                            <a:schemeClr val="dk1"/>
                          </a:solidFill>
                          <a:effectLst/>
                          <a:latin typeface="+mn-lt"/>
                          <a:ea typeface="+mn-ea"/>
                          <a:cs typeface="+mn-cs"/>
                        </a:rPr>
                        <a:t>31 %</a:t>
                      </a:r>
                      <a:r>
                        <a:rPr lang="el-GR" sz="1600" kern="1200" dirty="0">
                          <a:solidFill>
                            <a:schemeClr val="dk1"/>
                          </a:solidFill>
                          <a:effectLst/>
                          <a:latin typeface="+mn-lt"/>
                          <a:ea typeface="+mn-ea"/>
                          <a:cs typeface="+mn-cs"/>
                        </a:rPr>
                        <a:t> και </a:t>
                      </a:r>
                      <a:r>
                        <a:rPr lang="el-GR" sz="1600" b="1" kern="1200" dirty="0">
                          <a:solidFill>
                            <a:schemeClr val="dk1"/>
                          </a:solidFill>
                          <a:effectLst/>
                          <a:latin typeface="+mn-lt"/>
                          <a:ea typeface="+mn-ea"/>
                          <a:cs typeface="+mn-cs"/>
                        </a:rPr>
                        <a:t>23 %</a:t>
                      </a:r>
                      <a:r>
                        <a:rPr lang="el-GR" sz="1600" kern="1200" dirty="0">
                          <a:solidFill>
                            <a:schemeClr val="dk1"/>
                          </a:solidFill>
                          <a:effectLst/>
                          <a:latin typeface="+mn-lt"/>
                          <a:ea typeface="+mn-ea"/>
                          <a:cs typeface="+mn-cs"/>
                        </a:rPr>
                        <a:t>, αντίστοιχα, στην Σεούλ σε σύγκριση με το κλασικό </a:t>
                      </a:r>
                      <a:r>
                        <a:rPr lang="en-US" sz="1600" kern="1200" dirty="0">
                          <a:solidFill>
                            <a:schemeClr val="dk1"/>
                          </a:solidFill>
                          <a:effectLst/>
                          <a:latin typeface="+mn-lt"/>
                          <a:ea typeface="+mn-ea"/>
                          <a:cs typeface="+mn-cs"/>
                        </a:rPr>
                        <a:t>GSHP</a:t>
                      </a:r>
                      <a:endParaRPr lang="el-GR" sz="1600" kern="1200" dirty="0">
                        <a:solidFill>
                          <a:schemeClr val="dk1"/>
                        </a:solidFill>
                        <a:effectLst/>
                        <a:latin typeface="+mn-lt"/>
                        <a:ea typeface="+mn-ea"/>
                        <a:cs typeface="+mn-cs"/>
                      </a:endParaRPr>
                    </a:p>
                  </a:txBody>
                  <a:tcPr marL="93503" marR="93503" anchor="ctr"/>
                </a:tc>
                <a:extLst>
                  <a:ext uri="{0D108BD9-81ED-4DB2-BD59-A6C34878D82A}">
                    <a16:rowId xmlns:a16="http://schemas.microsoft.com/office/drawing/2014/main" val="4237322004"/>
                  </a:ext>
                </a:extLst>
              </a:tr>
              <a:tr h="1085850">
                <a:tc>
                  <a:txBody>
                    <a:bodyPr/>
                    <a:lstStyle/>
                    <a:p>
                      <a:pPr algn="ctr"/>
                      <a:r>
                        <a:rPr lang="en-US" sz="1600" b="1" i="1" kern="1200" dirty="0">
                          <a:solidFill>
                            <a:schemeClr val="dk1"/>
                          </a:solidFill>
                          <a:effectLst/>
                          <a:latin typeface="+mn-lt"/>
                          <a:ea typeface="+mn-ea"/>
                          <a:cs typeface="+mn-cs"/>
                        </a:rPr>
                        <a:t>Marika </a:t>
                      </a:r>
                      <a:r>
                        <a:rPr lang="en-US" sz="1600" b="1" i="1" kern="1200" dirty="0" err="1">
                          <a:solidFill>
                            <a:schemeClr val="dk1"/>
                          </a:solidFill>
                          <a:effectLst/>
                          <a:latin typeface="+mn-lt"/>
                          <a:ea typeface="+mn-ea"/>
                          <a:cs typeface="+mn-cs"/>
                        </a:rPr>
                        <a:t>Pilou</a:t>
                      </a:r>
                      <a:r>
                        <a:rPr lang="en-US" sz="1600" b="1" i="1" kern="1200" dirty="0">
                          <a:solidFill>
                            <a:schemeClr val="dk1"/>
                          </a:solidFill>
                          <a:effectLst/>
                          <a:latin typeface="+mn-lt"/>
                          <a:ea typeface="+mn-ea"/>
                          <a:cs typeface="+mn-cs"/>
                        </a:rPr>
                        <a:t> et al. </a:t>
                      </a:r>
                      <a:r>
                        <a:rPr lang="el-GR" sz="1600" b="1" i="0" kern="1200" dirty="0">
                          <a:solidFill>
                            <a:schemeClr val="dk1"/>
                          </a:solidFill>
                          <a:effectLst/>
                          <a:latin typeface="+mn-lt"/>
                          <a:ea typeface="+mn-ea"/>
                          <a:cs typeface="+mn-cs"/>
                        </a:rPr>
                        <a:t>(2022)</a:t>
                      </a:r>
                      <a:endParaRPr lang="el-GR" sz="1600" b="1" i="0" dirty="0"/>
                    </a:p>
                  </a:txBody>
                  <a:tcPr marL="93503" marR="93503" anchor="ctr"/>
                </a:tc>
                <a:tc>
                  <a:txBody>
                    <a:bodyPr/>
                    <a:lstStyle/>
                    <a:p>
                      <a:pPr algn="ctr"/>
                      <a:r>
                        <a:rPr lang="el-GR" sz="1600" b="1" kern="1200" dirty="0">
                          <a:solidFill>
                            <a:schemeClr val="dk1"/>
                          </a:solidFill>
                          <a:effectLst/>
                          <a:latin typeface="+mn-lt"/>
                          <a:ea typeface="+mn-ea"/>
                          <a:cs typeface="+mn-cs"/>
                        </a:rPr>
                        <a:t>Συμβατότητα</a:t>
                      </a:r>
                      <a:r>
                        <a:rPr lang="el-GR" sz="1600" kern="1200" dirty="0">
                          <a:solidFill>
                            <a:schemeClr val="dk1"/>
                          </a:solidFill>
                          <a:effectLst/>
                          <a:latin typeface="+mn-lt"/>
                          <a:ea typeface="+mn-ea"/>
                          <a:cs typeface="+mn-cs"/>
                        </a:rPr>
                        <a:t> αντλίας θερμότητας πολλών πηγών στο κλίμα της Αθήνας</a:t>
                      </a:r>
                      <a:endParaRPr lang="el-GR" sz="1600" dirty="0"/>
                    </a:p>
                  </a:txBody>
                  <a:tcPr marL="93503" marR="93503" anchor="ctr"/>
                </a:tc>
                <a:tc>
                  <a:txBody>
                    <a:bodyPr/>
                    <a:lstStyle/>
                    <a:p>
                      <a:pPr marL="0" indent="0" algn="ctr">
                        <a:buFont typeface="Arial" panose="020B0604020202020204" pitchFamily="34" charset="0"/>
                        <a:buNone/>
                      </a:pPr>
                      <a:endParaRPr lang="el-GR" sz="1600" b="1" kern="1200" dirty="0">
                        <a:solidFill>
                          <a:schemeClr val="dk1"/>
                        </a:solidFill>
                        <a:effectLst/>
                        <a:latin typeface="+mn-lt"/>
                        <a:ea typeface="+mn-ea"/>
                        <a:cs typeface="+mn-cs"/>
                      </a:endParaRPr>
                    </a:p>
                    <a:p>
                      <a:pPr marL="285750" indent="-285750" algn="ctr">
                        <a:buFont typeface="Arial" panose="020B0604020202020204" pitchFamily="34" charset="0"/>
                        <a:buChar char="•"/>
                      </a:pPr>
                      <a:r>
                        <a:rPr lang="en-US" sz="1600" b="0" kern="1200" dirty="0">
                          <a:solidFill>
                            <a:schemeClr val="dk1"/>
                          </a:solidFill>
                          <a:effectLst/>
                          <a:latin typeface="+mn-lt"/>
                          <a:ea typeface="+mn-ea"/>
                          <a:cs typeface="+mn-cs"/>
                        </a:rPr>
                        <a:t>PVT</a:t>
                      </a:r>
                      <a:r>
                        <a:rPr lang="el-GR" sz="1600" b="0" kern="1200" dirty="0">
                          <a:solidFill>
                            <a:schemeClr val="dk1"/>
                          </a:solidFill>
                          <a:effectLst/>
                          <a:latin typeface="+mn-lt"/>
                          <a:ea typeface="+mn-ea"/>
                          <a:cs typeface="+mn-cs"/>
                        </a:rPr>
                        <a:t> ίσης επιφάνειας με την οροφή </a:t>
                      </a:r>
                      <a:r>
                        <a:rPr lang="el-GR" sz="1600" b="0" kern="1200" dirty="0">
                          <a:solidFill>
                            <a:schemeClr val="dk1"/>
                          </a:solidFill>
                          <a:effectLst/>
                          <a:latin typeface="+mn-lt"/>
                          <a:ea typeface="+mn-ea"/>
                          <a:cs typeface="+mn-cs"/>
                          <a:sym typeface="Wingdings" panose="05000000000000000000" pitchFamily="2" charset="2"/>
                        </a:rPr>
                        <a:t> </a:t>
                      </a:r>
                      <a:r>
                        <a:rPr lang="el-GR" sz="1600" kern="1200" dirty="0">
                          <a:solidFill>
                            <a:schemeClr val="dk1"/>
                          </a:solidFill>
                          <a:effectLst/>
                          <a:highlight>
                            <a:srgbClr val="FFFF00"/>
                          </a:highlight>
                          <a:latin typeface="+mn-lt"/>
                          <a:ea typeface="+mn-ea"/>
                          <a:cs typeface="+mn-cs"/>
                        </a:rPr>
                        <a:t>καθαρή κάλυψη </a:t>
                      </a:r>
                      <a:r>
                        <a:rPr lang="el-GR" sz="1600" kern="1200" dirty="0">
                          <a:solidFill>
                            <a:schemeClr val="dk1"/>
                          </a:solidFill>
                          <a:effectLst/>
                          <a:latin typeface="+mn-lt"/>
                          <a:ea typeface="+mn-ea"/>
                          <a:cs typeface="+mn-cs"/>
                        </a:rPr>
                        <a:t>της </a:t>
                      </a:r>
                      <a:r>
                        <a:rPr lang="el-GR" sz="1600" kern="1200" dirty="0">
                          <a:solidFill>
                            <a:schemeClr val="dk1"/>
                          </a:solidFill>
                          <a:effectLst/>
                          <a:highlight>
                            <a:srgbClr val="FFFF00"/>
                          </a:highlight>
                          <a:latin typeface="+mn-lt"/>
                          <a:ea typeface="+mn-ea"/>
                          <a:cs typeface="+mn-cs"/>
                        </a:rPr>
                        <a:t>ηλεκτρικής ζήτησης </a:t>
                      </a:r>
                      <a:r>
                        <a:rPr lang="el-GR" sz="1600" kern="1200" dirty="0">
                          <a:solidFill>
                            <a:schemeClr val="dk1"/>
                          </a:solidFill>
                          <a:effectLst/>
                          <a:latin typeface="+mn-lt"/>
                          <a:ea typeface="+mn-ea"/>
                          <a:cs typeface="+mn-cs"/>
                        </a:rPr>
                        <a:t>σε ετήσια βάση </a:t>
                      </a:r>
                      <a:r>
                        <a:rPr lang="el-GR" sz="1600" b="1" kern="1200" dirty="0">
                          <a:solidFill>
                            <a:schemeClr val="dk1"/>
                          </a:solidFill>
                          <a:effectLst/>
                          <a:latin typeface="+mn-lt"/>
                          <a:ea typeface="+mn-ea"/>
                          <a:cs typeface="+mn-cs"/>
                        </a:rPr>
                        <a:t>75 %</a:t>
                      </a:r>
                      <a:r>
                        <a:rPr lang="el-GR" sz="1600" kern="1200" dirty="0">
                          <a:solidFill>
                            <a:schemeClr val="dk1"/>
                          </a:solidFill>
                          <a:effectLst/>
                          <a:latin typeface="+mn-lt"/>
                          <a:ea typeface="+mn-ea"/>
                          <a:cs typeface="+mn-cs"/>
                        </a:rPr>
                        <a:t> </a:t>
                      </a:r>
                      <a:r>
                        <a:rPr lang="el-GR" sz="1600" b="0" kern="1200" dirty="0">
                          <a:solidFill>
                            <a:schemeClr val="dk1"/>
                          </a:solidFill>
                          <a:effectLst/>
                          <a:latin typeface="+mn-lt"/>
                          <a:ea typeface="+mn-ea"/>
                          <a:cs typeface="+mn-cs"/>
                        </a:rPr>
                        <a:t>έως</a:t>
                      </a:r>
                      <a:r>
                        <a:rPr lang="el-GR" sz="1600" b="1" kern="1200" dirty="0">
                          <a:solidFill>
                            <a:schemeClr val="dk1"/>
                          </a:solidFill>
                          <a:effectLst/>
                          <a:latin typeface="+mn-lt"/>
                          <a:ea typeface="+mn-ea"/>
                          <a:cs typeface="+mn-cs"/>
                        </a:rPr>
                        <a:t> 80 %</a:t>
                      </a:r>
                      <a:r>
                        <a:rPr lang="el-GR" sz="1600" kern="1200" dirty="0">
                          <a:solidFill>
                            <a:schemeClr val="dk1"/>
                          </a:solidFill>
                          <a:effectLst/>
                          <a:latin typeface="+mn-lt"/>
                          <a:ea typeface="+mn-ea"/>
                          <a:cs typeface="+mn-cs"/>
                        </a:rPr>
                        <a:t> στην νότια Ευρώπη, ενώ στην βόρεια </a:t>
                      </a:r>
                      <a:r>
                        <a:rPr lang="el-GR" sz="1600" b="1" kern="1200" dirty="0">
                          <a:solidFill>
                            <a:schemeClr val="dk1"/>
                          </a:solidFill>
                          <a:effectLst/>
                          <a:latin typeface="+mn-lt"/>
                          <a:ea typeface="+mn-ea"/>
                          <a:cs typeface="+mn-cs"/>
                        </a:rPr>
                        <a:t>55 %</a:t>
                      </a:r>
                      <a:r>
                        <a:rPr lang="el-GR" sz="1600" kern="1200" dirty="0">
                          <a:solidFill>
                            <a:schemeClr val="dk1"/>
                          </a:solidFill>
                          <a:effectLst/>
                          <a:latin typeface="+mn-lt"/>
                          <a:ea typeface="+mn-ea"/>
                          <a:cs typeface="+mn-cs"/>
                        </a:rPr>
                        <a:t> έως </a:t>
                      </a:r>
                      <a:r>
                        <a:rPr lang="el-GR" sz="1600" b="1" kern="1200" dirty="0">
                          <a:solidFill>
                            <a:schemeClr val="dk1"/>
                          </a:solidFill>
                          <a:effectLst/>
                          <a:latin typeface="+mn-lt"/>
                          <a:ea typeface="+mn-ea"/>
                          <a:cs typeface="+mn-cs"/>
                        </a:rPr>
                        <a:t>60 %</a:t>
                      </a:r>
                      <a:r>
                        <a:rPr lang="el-GR" sz="1600" b="0" kern="1200" dirty="0">
                          <a:solidFill>
                            <a:schemeClr val="dk1"/>
                          </a:solidFill>
                          <a:effectLst/>
                          <a:latin typeface="+mn-lt"/>
                          <a:ea typeface="+mn-ea"/>
                          <a:cs typeface="+mn-cs"/>
                        </a:rPr>
                        <a:t>.</a:t>
                      </a:r>
                      <a:endParaRPr lang="el-GR" sz="1600" b="0" dirty="0"/>
                    </a:p>
                  </a:txBody>
                  <a:tcPr marL="93503" marR="93503" anchor="ctr"/>
                </a:tc>
                <a:extLst>
                  <a:ext uri="{0D108BD9-81ED-4DB2-BD59-A6C34878D82A}">
                    <a16:rowId xmlns:a16="http://schemas.microsoft.com/office/drawing/2014/main" val="3439657026"/>
                  </a:ext>
                </a:extLst>
              </a:tr>
            </a:tbl>
          </a:graphicData>
        </a:graphic>
      </p:graphicFrame>
      <p:sp>
        <p:nvSpPr>
          <p:cNvPr id="3" name="TextBox 2">
            <a:extLst>
              <a:ext uri="{FF2B5EF4-FFF2-40B4-BE49-F238E27FC236}">
                <a16:creationId xmlns:a16="http://schemas.microsoft.com/office/drawing/2014/main" id="{CF162142-4BE6-AC6C-C340-27ABC3CA39AB}"/>
              </a:ext>
            </a:extLst>
          </p:cNvPr>
          <p:cNvSpPr txBox="1"/>
          <p:nvPr/>
        </p:nvSpPr>
        <p:spPr>
          <a:xfrm>
            <a:off x="976184" y="955083"/>
            <a:ext cx="8012429" cy="338554"/>
          </a:xfrm>
          <a:prstGeom prst="rect">
            <a:avLst/>
          </a:prstGeom>
          <a:solidFill>
            <a:schemeClr val="bg1"/>
          </a:solidFill>
          <a:ln>
            <a:solidFill>
              <a:schemeClr val="tx1"/>
            </a:solidFill>
          </a:ln>
        </p:spPr>
        <p:txBody>
          <a:bodyPr wrap="square" rtlCol="0">
            <a:spAutoFit/>
          </a:bodyPr>
          <a:lstStyle/>
          <a:p>
            <a:r>
              <a:rPr lang="el-GR" sz="1600" b="1" dirty="0"/>
              <a:t>Πίνακας 1</a:t>
            </a:r>
            <a:r>
              <a:rPr lang="el-GR" sz="1600" dirty="0"/>
              <a:t>: Συστήματα ηλιακά υποβοηθούμενων γεωθερμικών αντλιών θερμότητας (</a:t>
            </a:r>
            <a:r>
              <a:rPr lang="en-US" sz="1600" dirty="0"/>
              <a:t>SGSHP)</a:t>
            </a:r>
            <a:endParaRPr lang="el-GR" sz="1600" dirty="0"/>
          </a:p>
        </p:txBody>
      </p:sp>
      <p:sp>
        <p:nvSpPr>
          <p:cNvPr id="5" name="TextBox 4">
            <a:extLst>
              <a:ext uri="{FF2B5EF4-FFF2-40B4-BE49-F238E27FC236}">
                <a16:creationId xmlns:a16="http://schemas.microsoft.com/office/drawing/2014/main" id="{D3C8857F-BA77-48C0-B475-98D13B21B53A}"/>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6</a:t>
            </a:r>
          </a:p>
        </p:txBody>
      </p:sp>
    </p:spTree>
    <p:extLst>
      <p:ext uri="{BB962C8B-B14F-4D97-AF65-F5344CB8AC3E}">
        <p14:creationId xmlns:p14="http://schemas.microsoft.com/office/powerpoint/2010/main" val="934680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CF3C0-2602-4BB5-4917-6EF9302E0A22}"/>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57243CF4-8386-DC80-2D5F-4C466A377DE6}"/>
              </a:ext>
            </a:extLst>
          </p:cNvPr>
          <p:cNvSpPr>
            <a:spLocks noGrp="1"/>
          </p:cNvSpPr>
          <p:nvPr>
            <p:ph type="title"/>
          </p:nvPr>
        </p:nvSpPr>
        <p:spPr>
          <a:xfrm>
            <a:off x="2759557" y="45720"/>
            <a:ext cx="6672886" cy="1596177"/>
          </a:xfrm>
        </p:spPr>
        <p:txBody>
          <a:bodyPr>
            <a:normAutofit/>
          </a:bodyPr>
          <a:lstStyle/>
          <a:p>
            <a:r>
              <a:rPr lang="el-GR" b="1" dirty="0">
                <a:effectLst>
                  <a:outerShdw blurRad="38100" dist="38100" dir="2700000" algn="tl">
                    <a:srgbClr val="000000">
                      <a:alpha val="43137"/>
                    </a:srgbClr>
                  </a:outerShdw>
                </a:effectLst>
              </a:rPr>
              <a:t>ΚΕΦΑΛΑΙΟ</a:t>
            </a:r>
          </a:p>
        </p:txBody>
      </p:sp>
      <p:pic>
        <p:nvPicPr>
          <p:cNvPr id="6" name="Εικόνα 5" descr="Εικόνα που περιέχει σύμβολο, εμπρόσθια όψη&#10;&#10;Περιγραφή που δημιουργήθηκε αυτόματα">
            <a:extLst>
              <a:ext uri="{FF2B5EF4-FFF2-40B4-BE49-F238E27FC236}">
                <a16:creationId xmlns:a16="http://schemas.microsoft.com/office/drawing/2014/main" id="{24B73536-7B73-9592-A8E8-F16076B4E2D3}"/>
              </a:ext>
            </a:extLst>
          </p:cNvPr>
          <p:cNvPicPr>
            <a:picLocks noChangeAspect="1"/>
          </p:cNvPicPr>
          <p:nvPr/>
        </p:nvPicPr>
        <p:blipFill>
          <a:blip r:embed="rId2"/>
          <a:srcRect l="846" r="1321"/>
          <a:stretch/>
        </p:blipFill>
        <p:spPr>
          <a:xfrm>
            <a:off x="10427" y="1"/>
            <a:ext cx="1258304" cy="128617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graphicFrame>
        <p:nvGraphicFramePr>
          <p:cNvPr id="24" name="Θέση περιεχομένου 2">
            <a:extLst>
              <a:ext uri="{FF2B5EF4-FFF2-40B4-BE49-F238E27FC236}">
                <a16:creationId xmlns:a16="http://schemas.microsoft.com/office/drawing/2014/main" id="{F2075B89-CA65-09C5-94CA-E6AD68A19FE0}"/>
              </a:ext>
            </a:extLst>
          </p:cNvPr>
          <p:cNvGraphicFramePr>
            <a:graphicFrameLocks noGrp="1"/>
          </p:cNvGraphicFramePr>
          <p:nvPr>
            <p:ph idx="1"/>
            <p:extLst>
              <p:ext uri="{D42A27DB-BD31-4B8C-83A1-F6EECF244321}">
                <p14:modId xmlns:p14="http://schemas.microsoft.com/office/powerpoint/2010/main" val="1075274687"/>
              </p:ext>
            </p:extLst>
          </p:nvPr>
        </p:nvGraphicFramePr>
        <p:xfrm>
          <a:off x="1443677" y="2355662"/>
          <a:ext cx="9304646" cy="346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2A1742D3-4EA4-15F0-4C59-90D81BA96356}"/>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7</a:t>
            </a:r>
          </a:p>
        </p:txBody>
      </p:sp>
    </p:spTree>
    <p:extLst>
      <p:ext uri="{BB962C8B-B14F-4D97-AF65-F5344CB8AC3E}">
        <p14:creationId xmlns:p14="http://schemas.microsoft.com/office/powerpoint/2010/main" val="2099856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Φυσαλίδα ομιλίας: Ορθογώνιο με στρογγυλεμένες γωνίες 11">
            <a:extLst>
              <a:ext uri="{FF2B5EF4-FFF2-40B4-BE49-F238E27FC236}">
                <a16:creationId xmlns:a16="http://schemas.microsoft.com/office/drawing/2014/main" id="{50F56516-210E-2166-1927-8BF109F10EE8}"/>
              </a:ext>
            </a:extLst>
          </p:cNvPr>
          <p:cNvSpPr/>
          <p:nvPr/>
        </p:nvSpPr>
        <p:spPr>
          <a:xfrm flipV="1">
            <a:off x="6308106" y="5560252"/>
            <a:ext cx="5664991" cy="828589"/>
          </a:xfrm>
          <a:prstGeom prst="wedgeRoundRectCallou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Ορθογώνιο: Με κορνίζα 9">
            <a:extLst>
              <a:ext uri="{FF2B5EF4-FFF2-40B4-BE49-F238E27FC236}">
                <a16:creationId xmlns:a16="http://schemas.microsoft.com/office/drawing/2014/main" id="{FEF4DB78-FC2A-61EB-F0B0-8EC6B4B1608D}"/>
              </a:ext>
            </a:extLst>
          </p:cNvPr>
          <p:cNvSpPr/>
          <p:nvPr/>
        </p:nvSpPr>
        <p:spPr>
          <a:xfrm>
            <a:off x="188324" y="5605658"/>
            <a:ext cx="1445740" cy="723524"/>
          </a:xfrm>
          <a:prstGeom prst="bevel">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8" name="Φυσαλίδα ομιλίας: Έλλειψη 7">
            <a:extLst>
              <a:ext uri="{FF2B5EF4-FFF2-40B4-BE49-F238E27FC236}">
                <a16:creationId xmlns:a16="http://schemas.microsoft.com/office/drawing/2014/main" id="{7AA7124C-860F-F7E5-82BC-704CDC635D8D}"/>
              </a:ext>
            </a:extLst>
          </p:cNvPr>
          <p:cNvSpPr/>
          <p:nvPr/>
        </p:nvSpPr>
        <p:spPr>
          <a:xfrm rot="318893" flipV="1">
            <a:off x="2841637" y="3424169"/>
            <a:ext cx="1635489" cy="3286737"/>
          </a:xfrm>
          <a:prstGeom prst="wedgeEllipseCallou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Τίτλος 1">
            <a:extLst>
              <a:ext uri="{FF2B5EF4-FFF2-40B4-BE49-F238E27FC236}">
                <a16:creationId xmlns:a16="http://schemas.microsoft.com/office/drawing/2014/main" id="{9D8E7468-7EBC-F29B-0F4F-F0FC9A3BBBF7}"/>
              </a:ext>
            </a:extLst>
          </p:cNvPr>
          <p:cNvSpPr>
            <a:spLocks noGrp="1"/>
          </p:cNvSpPr>
          <p:nvPr>
            <p:ph type="title"/>
          </p:nvPr>
        </p:nvSpPr>
        <p:spPr>
          <a:xfrm>
            <a:off x="1598830" y="240548"/>
            <a:ext cx="9474543" cy="561202"/>
          </a:xfrm>
        </p:spPr>
        <p:txBody>
          <a:bodyPr>
            <a:noAutofit/>
          </a:bodyPr>
          <a:lstStyle/>
          <a:p>
            <a:pPr algn="ctr"/>
            <a:r>
              <a:rPr lang="el-GR" b="1" cap="none" dirty="0">
                <a:ln w="0"/>
                <a:effectLst>
                  <a:outerShdw blurRad="38100" dist="19050" dir="2700000" algn="tl" rotWithShape="0">
                    <a:schemeClr val="dk1">
                      <a:alpha val="40000"/>
                    </a:schemeClr>
                  </a:outerShdw>
                </a:effectLst>
              </a:rPr>
              <a:t>ΜΕΘΟΔΟΣ</a:t>
            </a:r>
          </a:p>
        </p:txBody>
      </p:sp>
      <p:sp>
        <p:nvSpPr>
          <p:cNvPr id="9" name="TextBox 8">
            <a:extLst>
              <a:ext uri="{FF2B5EF4-FFF2-40B4-BE49-F238E27FC236}">
                <a16:creationId xmlns:a16="http://schemas.microsoft.com/office/drawing/2014/main" id="{4C0F43CE-399E-5752-D136-CEF1D595C27B}"/>
              </a:ext>
            </a:extLst>
          </p:cNvPr>
          <p:cNvSpPr txBox="1"/>
          <p:nvPr/>
        </p:nvSpPr>
        <p:spPr>
          <a:xfrm>
            <a:off x="142102" y="2097355"/>
            <a:ext cx="1532238"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t>Σχεδιασμός  κτηριακού κελύφους</a:t>
            </a:r>
          </a:p>
        </p:txBody>
      </p:sp>
      <p:sp>
        <p:nvSpPr>
          <p:cNvPr id="11" name="TextBox 10">
            <a:extLst>
              <a:ext uri="{FF2B5EF4-FFF2-40B4-BE49-F238E27FC236}">
                <a16:creationId xmlns:a16="http://schemas.microsoft.com/office/drawing/2014/main" id="{8E0EECBC-055C-B119-0E69-94BF54C74974}"/>
              </a:ext>
            </a:extLst>
          </p:cNvPr>
          <p:cNvSpPr txBox="1"/>
          <p:nvPr/>
        </p:nvSpPr>
        <p:spPr>
          <a:xfrm>
            <a:off x="2176734" y="1857673"/>
            <a:ext cx="3566374" cy="646331"/>
          </a:xfrm>
          <a:prstGeom prst="rect">
            <a:avLst/>
          </a:prstGeom>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l-GR" dirty="0"/>
              <a:t>Εσωτερικά χαρακτηριστικά κτηρίου</a:t>
            </a:r>
            <a:endParaRPr lang="en-US" dirty="0"/>
          </a:p>
          <a:p>
            <a:pPr algn="ctr"/>
            <a:endParaRPr lang="el-GR" dirty="0"/>
          </a:p>
        </p:txBody>
      </p:sp>
      <p:sp>
        <p:nvSpPr>
          <p:cNvPr id="13" name="TextBox 12">
            <a:extLst>
              <a:ext uri="{FF2B5EF4-FFF2-40B4-BE49-F238E27FC236}">
                <a16:creationId xmlns:a16="http://schemas.microsoft.com/office/drawing/2014/main" id="{4D09FCF2-3685-357C-F9AB-A3C1995DFF8E}"/>
              </a:ext>
            </a:extLst>
          </p:cNvPr>
          <p:cNvSpPr txBox="1"/>
          <p:nvPr/>
        </p:nvSpPr>
        <p:spPr>
          <a:xfrm>
            <a:off x="6293936" y="1419550"/>
            <a:ext cx="1802774"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t>Θερμικά και ψυκτικά φορτία</a:t>
            </a:r>
          </a:p>
        </p:txBody>
      </p:sp>
      <p:sp>
        <p:nvSpPr>
          <p:cNvPr id="14" name="TextBox 13">
            <a:extLst>
              <a:ext uri="{FF2B5EF4-FFF2-40B4-BE49-F238E27FC236}">
                <a16:creationId xmlns:a16="http://schemas.microsoft.com/office/drawing/2014/main" id="{D52A4167-A6D8-4E78-D727-4A355F199C41}"/>
              </a:ext>
            </a:extLst>
          </p:cNvPr>
          <p:cNvSpPr txBox="1"/>
          <p:nvPr/>
        </p:nvSpPr>
        <p:spPr>
          <a:xfrm>
            <a:off x="8575596" y="1012653"/>
            <a:ext cx="27574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err="1"/>
              <a:t>Διαστασιολόγηση</a:t>
            </a:r>
            <a:r>
              <a:rPr lang="el-GR" dirty="0"/>
              <a:t> αντλίας θερμότητας</a:t>
            </a:r>
          </a:p>
        </p:txBody>
      </p:sp>
      <p:sp>
        <p:nvSpPr>
          <p:cNvPr id="15" name="TextBox 14">
            <a:extLst>
              <a:ext uri="{FF2B5EF4-FFF2-40B4-BE49-F238E27FC236}">
                <a16:creationId xmlns:a16="http://schemas.microsoft.com/office/drawing/2014/main" id="{035EED26-0F79-0A3B-1648-64047309B3ED}"/>
              </a:ext>
            </a:extLst>
          </p:cNvPr>
          <p:cNvSpPr txBox="1"/>
          <p:nvPr/>
        </p:nvSpPr>
        <p:spPr>
          <a:xfrm>
            <a:off x="218903" y="5711172"/>
            <a:ext cx="11689491" cy="461665"/>
          </a:xfrm>
          <a:prstGeom prst="rect">
            <a:avLst/>
          </a:prstGeom>
          <a:noFill/>
        </p:spPr>
        <p:txBody>
          <a:bodyPr wrap="square" rtlCol="0">
            <a:spAutoFit/>
          </a:bodyPr>
          <a:lstStyle/>
          <a:p>
            <a:r>
              <a:rPr lang="el-GR" sz="2400" b="1" i="1" dirty="0"/>
              <a:t>Εργαλεία</a:t>
            </a:r>
            <a:r>
              <a:rPr lang="el-GR" sz="2400" dirty="0"/>
              <a:t>                   </a:t>
            </a:r>
            <a:r>
              <a:rPr lang="en-US" sz="2400" b="1" i="1" dirty="0" err="1"/>
              <a:t>TRNBuild</a:t>
            </a:r>
            <a:r>
              <a:rPr lang="en-US" sz="2400" b="1" i="1" dirty="0"/>
              <a:t>   </a:t>
            </a:r>
            <a:r>
              <a:rPr lang="en-US" sz="2400" dirty="0"/>
              <a:t>                     </a:t>
            </a:r>
            <a:r>
              <a:rPr lang="el-GR" sz="2400" dirty="0"/>
              <a:t>                    </a:t>
            </a:r>
            <a:r>
              <a:rPr lang="en-US" sz="2400" dirty="0"/>
              <a:t>                </a:t>
            </a:r>
            <a:r>
              <a:rPr lang="en-US" sz="2400" b="1" i="1" dirty="0"/>
              <a:t>TRNSYS</a:t>
            </a:r>
            <a:endParaRPr lang="el-GR" sz="2400" b="1" i="1" dirty="0"/>
          </a:p>
        </p:txBody>
      </p:sp>
      <p:cxnSp>
        <p:nvCxnSpPr>
          <p:cNvPr id="17" name="Ευθύγραμμο βέλος σύνδεσης 16">
            <a:extLst>
              <a:ext uri="{FF2B5EF4-FFF2-40B4-BE49-F238E27FC236}">
                <a16:creationId xmlns:a16="http://schemas.microsoft.com/office/drawing/2014/main" id="{1F3A6CED-3FD7-31FF-DAF3-01E0F2AAC36F}"/>
              </a:ext>
            </a:extLst>
          </p:cNvPr>
          <p:cNvCxnSpPr>
            <a:cxnSpLocks/>
          </p:cNvCxnSpPr>
          <p:nvPr/>
        </p:nvCxnSpPr>
        <p:spPr>
          <a:xfrm>
            <a:off x="1687321" y="2298947"/>
            <a:ext cx="507239"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Ευθύγραμμο βέλος σύνδεσης 18">
            <a:extLst>
              <a:ext uri="{FF2B5EF4-FFF2-40B4-BE49-F238E27FC236}">
                <a16:creationId xmlns:a16="http://schemas.microsoft.com/office/drawing/2014/main" id="{02201CD0-BAA3-3FDB-7572-274CD8FD87F5}"/>
              </a:ext>
            </a:extLst>
          </p:cNvPr>
          <p:cNvCxnSpPr>
            <a:cxnSpLocks/>
          </p:cNvCxnSpPr>
          <p:nvPr/>
        </p:nvCxnSpPr>
        <p:spPr>
          <a:xfrm>
            <a:off x="5743108" y="1948653"/>
            <a:ext cx="539446"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0" name="Ευθύγραμμο βέλος σύνδεσης 19">
            <a:extLst>
              <a:ext uri="{FF2B5EF4-FFF2-40B4-BE49-F238E27FC236}">
                <a16:creationId xmlns:a16="http://schemas.microsoft.com/office/drawing/2014/main" id="{0249DEDE-DD14-8B85-5913-3F97A60E3168}"/>
              </a:ext>
            </a:extLst>
          </p:cNvPr>
          <p:cNvCxnSpPr>
            <a:cxnSpLocks/>
          </p:cNvCxnSpPr>
          <p:nvPr/>
        </p:nvCxnSpPr>
        <p:spPr>
          <a:xfrm>
            <a:off x="8162404" y="1568296"/>
            <a:ext cx="355256"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7" name="TextBox 26">
            <a:extLst>
              <a:ext uri="{FF2B5EF4-FFF2-40B4-BE49-F238E27FC236}">
                <a16:creationId xmlns:a16="http://schemas.microsoft.com/office/drawing/2014/main" id="{BD03FDA5-9940-5895-56A3-1CF3C8106E33}"/>
              </a:ext>
            </a:extLst>
          </p:cNvPr>
          <p:cNvSpPr txBox="1"/>
          <p:nvPr/>
        </p:nvSpPr>
        <p:spPr>
          <a:xfrm>
            <a:off x="426517" y="974515"/>
            <a:ext cx="864974" cy="369332"/>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solidFill>
                  <a:schemeClr val="tx1"/>
                </a:solidFill>
              </a:rPr>
              <a:t>ΑΡΧΗ</a:t>
            </a:r>
          </a:p>
        </p:txBody>
      </p:sp>
      <p:cxnSp>
        <p:nvCxnSpPr>
          <p:cNvPr id="29" name="Ευθύγραμμο βέλος σύνδεσης 28">
            <a:extLst>
              <a:ext uri="{FF2B5EF4-FFF2-40B4-BE49-F238E27FC236}">
                <a16:creationId xmlns:a16="http://schemas.microsoft.com/office/drawing/2014/main" id="{5D731EC2-3254-7E04-0046-E10282E6AA42}"/>
              </a:ext>
            </a:extLst>
          </p:cNvPr>
          <p:cNvCxnSpPr>
            <a:cxnSpLocks/>
          </p:cNvCxnSpPr>
          <p:nvPr/>
        </p:nvCxnSpPr>
        <p:spPr>
          <a:xfrm>
            <a:off x="859004" y="1343847"/>
            <a:ext cx="0" cy="722034"/>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Ευθύγραμμο βέλος σύνδεσης 30">
            <a:extLst>
              <a:ext uri="{FF2B5EF4-FFF2-40B4-BE49-F238E27FC236}">
                <a16:creationId xmlns:a16="http://schemas.microsoft.com/office/drawing/2014/main" id="{E4EA8A56-26EB-2D57-642D-B6D531DDA008}"/>
              </a:ext>
            </a:extLst>
          </p:cNvPr>
          <p:cNvCxnSpPr>
            <a:cxnSpLocks/>
          </p:cNvCxnSpPr>
          <p:nvPr/>
        </p:nvCxnSpPr>
        <p:spPr>
          <a:xfrm>
            <a:off x="8926215" y="1653111"/>
            <a:ext cx="0" cy="997455"/>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2" name="TextBox 31">
            <a:extLst>
              <a:ext uri="{FF2B5EF4-FFF2-40B4-BE49-F238E27FC236}">
                <a16:creationId xmlns:a16="http://schemas.microsoft.com/office/drawing/2014/main" id="{2DD86B1B-8D98-73A3-717F-BC0A431C6B9F}"/>
              </a:ext>
            </a:extLst>
          </p:cNvPr>
          <p:cNvSpPr txBox="1"/>
          <p:nvPr/>
        </p:nvSpPr>
        <p:spPr>
          <a:xfrm>
            <a:off x="6308106" y="2650566"/>
            <a:ext cx="3133667"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t>Αρχική </a:t>
            </a:r>
            <a:r>
              <a:rPr lang="el-GR" dirty="0" err="1"/>
              <a:t>διαστασιολόγηση</a:t>
            </a:r>
            <a:r>
              <a:rPr lang="el-GR" dirty="0"/>
              <a:t>  στοιχείων</a:t>
            </a:r>
          </a:p>
        </p:txBody>
      </p:sp>
      <p:cxnSp>
        <p:nvCxnSpPr>
          <p:cNvPr id="34" name="Ευθύγραμμο βέλος σύνδεσης 33">
            <a:extLst>
              <a:ext uri="{FF2B5EF4-FFF2-40B4-BE49-F238E27FC236}">
                <a16:creationId xmlns:a16="http://schemas.microsoft.com/office/drawing/2014/main" id="{6A37DEBE-884B-932F-712C-BAB2AC3B765C}"/>
              </a:ext>
            </a:extLst>
          </p:cNvPr>
          <p:cNvCxnSpPr>
            <a:cxnSpLocks/>
          </p:cNvCxnSpPr>
          <p:nvPr/>
        </p:nvCxnSpPr>
        <p:spPr>
          <a:xfrm>
            <a:off x="9441773" y="2875301"/>
            <a:ext cx="864716"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6" name="TextBox 35">
            <a:extLst>
              <a:ext uri="{FF2B5EF4-FFF2-40B4-BE49-F238E27FC236}">
                <a16:creationId xmlns:a16="http://schemas.microsoft.com/office/drawing/2014/main" id="{998BC757-79E3-6735-F14D-22DAC443B7F1}"/>
              </a:ext>
            </a:extLst>
          </p:cNvPr>
          <p:cNvSpPr txBox="1"/>
          <p:nvPr/>
        </p:nvSpPr>
        <p:spPr>
          <a:xfrm>
            <a:off x="10306489" y="2469852"/>
            <a:ext cx="1629549"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t>Παραμετρική μελέτη</a:t>
            </a:r>
            <a:r>
              <a:rPr lang="en-US" dirty="0"/>
              <a:t> </a:t>
            </a:r>
            <a:endParaRPr lang="el-GR" dirty="0"/>
          </a:p>
        </p:txBody>
      </p:sp>
      <p:cxnSp>
        <p:nvCxnSpPr>
          <p:cNvPr id="38" name="Ευθύγραμμο βέλος σύνδεσης 37">
            <a:extLst>
              <a:ext uri="{FF2B5EF4-FFF2-40B4-BE49-F238E27FC236}">
                <a16:creationId xmlns:a16="http://schemas.microsoft.com/office/drawing/2014/main" id="{EF11C915-CFAE-7347-3FEB-A9D85A566D9F}"/>
              </a:ext>
            </a:extLst>
          </p:cNvPr>
          <p:cNvCxnSpPr>
            <a:cxnSpLocks/>
            <a:stCxn id="36" idx="2"/>
          </p:cNvCxnSpPr>
          <p:nvPr/>
        </p:nvCxnSpPr>
        <p:spPr>
          <a:xfrm>
            <a:off x="11121264" y="3116183"/>
            <a:ext cx="0" cy="33055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3" name="TextBox 42">
            <a:extLst>
              <a:ext uri="{FF2B5EF4-FFF2-40B4-BE49-F238E27FC236}">
                <a16:creationId xmlns:a16="http://schemas.microsoft.com/office/drawing/2014/main" id="{E53964E3-CD10-947E-5FAF-7DA7969366A7}"/>
              </a:ext>
            </a:extLst>
          </p:cNvPr>
          <p:cNvSpPr txBox="1"/>
          <p:nvPr/>
        </p:nvSpPr>
        <p:spPr>
          <a:xfrm>
            <a:off x="10246068" y="3428685"/>
            <a:ext cx="175039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t>Τελικό  σύστημα</a:t>
            </a:r>
          </a:p>
        </p:txBody>
      </p:sp>
      <p:sp>
        <p:nvSpPr>
          <p:cNvPr id="44" name="TextBox 43">
            <a:extLst>
              <a:ext uri="{FF2B5EF4-FFF2-40B4-BE49-F238E27FC236}">
                <a16:creationId xmlns:a16="http://schemas.microsoft.com/office/drawing/2014/main" id="{434F1433-0DDC-77BE-92AD-FB3AFA67FB34}"/>
              </a:ext>
            </a:extLst>
          </p:cNvPr>
          <p:cNvSpPr txBox="1"/>
          <p:nvPr/>
        </p:nvSpPr>
        <p:spPr>
          <a:xfrm>
            <a:off x="9059822" y="4600606"/>
            <a:ext cx="1492848"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t>Ενεργειακή ανάλυση</a:t>
            </a:r>
          </a:p>
        </p:txBody>
      </p:sp>
      <p:cxnSp>
        <p:nvCxnSpPr>
          <p:cNvPr id="46" name="Ευθύγραμμο βέλος σύνδεσης 45">
            <a:extLst>
              <a:ext uri="{FF2B5EF4-FFF2-40B4-BE49-F238E27FC236}">
                <a16:creationId xmlns:a16="http://schemas.microsoft.com/office/drawing/2014/main" id="{D941D984-EBC4-F4B0-BAA1-9DDBE37801F1}"/>
              </a:ext>
            </a:extLst>
          </p:cNvPr>
          <p:cNvCxnSpPr>
            <a:cxnSpLocks/>
          </p:cNvCxnSpPr>
          <p:nvPr/>
        </p:nvCxnSpPr>
        <p:spPr>
          <a:xfrm flipH="1">
            <a:off x="10552670" y="5182681"/>
            <a:ext cx="575494"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9" name="Ευθύγραμμο βέλος σύνδεσης 48">
            <a:extLst>
              <a:ext uri="{FF2B5EF4-FFF2-40B4-BE49-F238E27FC236}">
                <a16:creationId xmlns:a16="http://schemas.microsoft.com/office/drawing/2014/main" id="{393FE7DF-9E04-AF52-35E8-7D0C9EECBCB4}"/>
              </a:ext>
            </a:extLst>
          </p:cNvPr>
          <p:cNvCxnSpPr>
            <a:cxnSpLocks/>
            <a:stCxn id="44" idx="1"/>
            <a:endCxn id="3" idx="3"/>
          </p:cNvCxnSpPr>
          <p:nvPr/>
        </p:nvCxnSpPr>
        <p:spPr>
          <a:xfrm flipH="1">
            <a:off x="8340032" y="4923772"/>
            <a:ext cx="719790" cy="0"/>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0" name="TextBox 49">
            <a:extLst>
              <a:ext uri="{FF2B5EF4-FFF2-40B4-BE49-F238E27FC236}">
                <a16:creationId xmlns:a16="http://schemas.microsoft.com/office/drawing/2014/main" id="{15098BED-D135-0532-196D-6839429B5464}"/>
              </a:ext>
            </a:extLst>
          </p:cNvPr>
          <p:cNvSpPr txBox="1"/>
          <p:nvPr/>
        </p:nvSpPr>
        <p:spPr>
          <a:xfrm>
            <a:off x="6801411" y="5916201"/>
            <a:ext cx="1034374" cy="369332"/>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t>Τέλος</a:t>
            </a:r>
          </a:p>
        </p:txBody>
      </p:sp>
      <p:sp>
        <p:nvSpPr>
          <p:cNvPr id="3" name="TextBox 2">
            <a:extLst>
              <a:ext uri="{FF2B5EF4-FFF2-40B4-BE49-F238E27FC236}">
                <a16:creationId xmlns:a16="http://schemas.microsoft.com/office/drawing/2014/main" id="{B1CF6228-F545-7A92-7917-3F7665F14E8A}"/>
              </a:ext>
            </a:extLst>
          </p:cNvPr>
          <p:cNvSpPr txBox="1"/>
          <p:nvPr/>
        </p:nvSpPr>
        <p:spPr>
          <a:xfrm>
            <a:off x="6308106" y="4600606"/>
            <a:ext cx="2031926" cy="646331"/>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l-GR" dirty="0"/>
              <a:t>Εναλλακτικά σενάρια</a:t>
            </a:r>
          </a:p>
        </p:txBody>
      </p:sp>
      <p:cxnSp>
        <p:nvCxnSpPr>
          <p:cNvPr id="18" name="Ευθεία γραμμή σύνδεσης 17">
            <a:extLst>
              <a:ext uri="{FF2B5EF4-FFF2-40B4-BE49-F238E27FC236}">
                <a16:creationId xmlns:a16="http://schemas.microsoft.com/office/drawing/2014/main" id="{256E820C-F92C-CDA0-1AC1-8CE305C41089}"/>
              </a:ext>
            </a:extLst>
          </p:cNvPr>
          <p:cNvCxnSpPr>
            <a:cxnSpLocks/>
            <a:stCxn id="43" idx="2"/>
          </p:cNvCxnSpPr>
          <p:nvPr/>
        </p:nvCxnSpPr>
        <p:spPr>
          <a:xfrm>
            <a:off x="11121264" y="3798017"/>
            <a:ext cx="0" cy="1384664"/>
          </a:xfrm>
          <a:prstGeom prst="line">
            <a:avLst/>
          </a:prstGeom>
        </p:spPr>
        <p:style>
          <a:lnRef idx="3">
            <a:schemeClr val="dk1"/>
          </a:lnRef>
          <a:fillRef idx="0">
            <a:schemeClr val="dk1"/>
          </a:fillRef>
          <a:effectRef idx="2">
            <a:schemeClr val="dk1"/>
          </a:effectRef>
          <a:fontRef idx="minor">
            <a:schemeClr val="tx1"/>
          </a:fontRef>
        </p:style>
      </p:cxnSp>
      <p:cxnSp>
        <p:nvCxnSpPr>
          <p:cNvPr id="33" name="Ευθύγραμμο βέλος σύνδεσης 32">
            <a:extLst>
              <a:ext uri="{FF2B5EF4-FFF2-40B4-BE49-F238E27FC236}">
                <a16:creationId xmlns:a16="http://schemas.microsoft.com/office/drawing/2014/main" id="{B9937565-2A97-1C13-BA92-436B15CBB49C}"/>
              </a:ext>
            </a:extLst>
          </p:cNvPr>
          <p:cNvCxnSpPr>
            <a:cxnSpLocks/>
            <a:stCxn id="3" idx="2"/>
            <a:endCxn id="50" idx="0"/>
          </p:cNvCxnSpPr>
          <p:nvPr/>
        </p:nvCxnSpPr>
        <p:spPr>
          <a:xfrm flipH="1">
            <a:off x="7318598" y="5246937"/>
            <a:ext cx="5471" cy="669264"/>
          </a:xfrm>
          <a:prstGeom prst="straightConnector1">
            <a:avLst/>
          </a:prstGeom>
          <a:ln w="1905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7" name="Φυσαλίδα σκέψης: Σύννεφο 6">
            <a:extLst>
              <a:ext uri="{FF2B5EF4-FFF2-40B4-BE49-F238E27FC236}">
                <a16:creationId xmlns:a16="http://schemas.microsoft.com/office/drawing/2014/main" id="{0507625B-CB45-630C-6DF8-D04673CE187A}"/>
              </a:ext>
            </a:extLst>
          </p:cNvPr>
          <p:cNvSpPr/>
          <p:nvPr/>
        </p:nvSpPr>
        <p:spPr>
          <a:xfrm flipV="1">
            <a:off x="232866" y="3212545"/>
            <a:ext cx="1341361" cy="1233768"/>
          </a:xfrm>
          <a:prstGeom prst="cloudCallout">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 name="TextBox 3">
            <a:extLst>
              <a:ext uri="{FF2B5EF4-FFF2-40B4-BE49-F238E27FC236}">
                <a16:creationId xmlns:a16="http://schemas.microsoft.com/office/drawing/2014/main" id="{809A119E-0796-6402-CC3F-25560205F637}"/>
              </a:ext>
            </a:extLst>
          </p:cNvPr>
          <p:cNvSpPr txBox="1"/>
          <p:nvPr/>
        </p:nvSpPr>
        <p:spPr>
          <a:xfrm>
            <a:off x="298632" y="3606483"/>
            <a:ext cx="1445740" cy="461665"/>
          </a:xfrm>
          <a:prstGeom prst="rect">
            <a:avLst/>
          </a:prstGeom>
          <a:noFill/>
        </p:spPr>
        <p:txBody>
          <a:bodyPr wrap="square" rtlCol="0">
            <a:spAutoFit/>
          </a:bodyPr>
          <a:lstStyle/>
          <a:p>
            <a:r>
              <a:rPr lang="en-US" sz="2400" b="1" i="1" dirty="0"/>
              <a:t>SketchUp</a:t>
            </a:r>
            <a:endParaRPr lang="el-GR" sz="2400" b="1" i="1" dirty="0"/>
          </a:p>
        </p:txBody>
      </p:sp>
      <p:sp>
        <p:nvSpPr>
          <p:cNvPr id="5" name="TextBox 4">
            <a:extLst>
              <a:ext uri="{FF2B5EF4-FFF2-40B4-BE49-F238E27FC236}">
                <a16:creationId xmlns:a16="http://schemas.microsoft.com/office/drawing/2014/main" id="{BE4FD379-273C-4F79-A6E0-DBD6F54626BE}"/>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8</a:t>
            </a:r>
          </a:p>
        </p:txBody>
      </p:sp>
    </p:spTree>
    <p:extLst>
      <p:ext uri="{BB962C8B-B14F-4D97-AF65-F5344CB8AC3E}">
        <p14:creationId xmlns:p14="http://schemas.microsoft.com/office/powerpoint/2010/main" val="2402976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8" grpId="0" animBg="1"/>
      <p:bldP spid="9" grpId="0" animBg="1"/>
      <p:bldP spid="11" grpId="0" animBg="1"/>
      <p:bldP spid="13" grpId="0" animBg="1"/>
      <p:bldP spid="14" grpId="0" animBg="1"/>
      <p:bldP spid="15" grpId="0"/>
      <p:bldP spid="32" grpId="0" animBg="1"/>
      <p:bldP spid="36" grpId="0" animBg="1"/>
      <p:bldP spid="43" grpId="0" animBg="1"/>
      <p:bldP spid="44" grpId="0" animBg="1"/>
      <p:bldP spid="3" grpId="0" animBg="1"/>
      <p:bldP spid="7"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E96F6-441B-D55F-F526-DF456682DE68}"/>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F20CD691-942A-D640-8C97-AC973E3BF697}"/>
              </a:ext>
            </a:extLst>
          </p:cNvPr>
          <p:cNvSpPr>
            <a:spLocks noGrp="1"/>
          </p:cNvSpPr>
          <p:nvPr>
            <p:ph type="title"/>
          </p:nvPr>
        </p:nvSpPr>
        <p:spPr>
          <a:xfrm>
            <a:off x="2759557" y="45720"/>
            <a:ext cx="6672886" cy="1596177"/>
          </a:xfrm>
        </p:spPr>
        <p:txBody>
          <a:bodyPr>
            <a:normAutofit/>
          </a:bodyPr>
          <a:lstStyle/>
          <a:p>
            <a:r>
              <a:rPr lang="el-GR" b="1" dirty="0">
                <a:effectLst>
                  <a:outerShdw blurRad="38100" dist="38100" dir="2700000" algn="tl">
                    <a:srgbClr val="000000">
                      <a:alpha val="43137"/>
                    </a:srgbClr>
                  </a:outerShdw>
                </a:effectLst>
              </a:rPr>
              <a:t>ΚΕΦΑΛΑΙΟ</a:t>
            </a:r>
          </a:p>
        </p:txBody>
      </p:sp>
      <p:pic>
        <p:nvPicPr>
          <p:cNvPr id="6" name="Εικόνα 5" descr="Εικόνα που περιέχει σύμβολο, εμπρόσθια όψη&#10;&#10;Περιγραφή που δημιουργήθηκε αυτόματα">
            <a:extLst>
              <a:ext uri="{FF2B5EF4-FFF2-40B4-BE49-F238E27FC236}">
                <a16:creationId xmlns:a16="http://schemas.microsoft.com/office/drawing/2014/main" id="{EEB3B207-8903-4594-F105-38A734F9112E}"/>
              </a:ext>
            </a:extLst>
          </p:cNvPr>
          <p:cNvPicPr>
            <a:picLocks noChangeAspect="1"/>
          </p:cNvPicPr>
          <p:nvPr/>
        </p:nvPicPr>
        <p:blipFill>
          <a:blip r:embed="rId2"/>
          <a:srcRect l="846" r="1321"/>
          <a:stretch/>
        </p:blipFill>
        <p:spPr>
          <a:xfrm>
            <a:off x="10427" y="1"/>
            <a:ext cx="1258304" cy="1286176"/>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graphicFrame>
        <p:nvGraphicFramePr>
          <p:cNvPr id="24" name="Θέση περιεχομένου 2">
            <a:extLst>
              <a:ext uri="{FF2B5EF4-FFF2-40B4-BE49-F238E27FC236}">
                <a16:creationId xmlns:a16="http://schemas.microsoft.com/office/drawing/2014/main" id="{1FA28195-F62B-BED5-8C0F-457924A323C6}"/>
              </a:ext>
            </a:extLst>
          </p:cNvPr>
          <p:cNvGraphicFramePr>
            <a:graphicFrameLocks noGrp="1"/>
          </p:cNvGraphicFramePr>
          <p:nvPr>
            <p:ph idx="1"/>
            <p:extLst>
              <p:ext uri="{D42A27DB-BD31-4B8C-83A1-F6EECF244321}">
                <p14:modId xmlns:p14="http://schemas.microsoft.com/office/powerpoint/2010/main" val="2325153995"/>
              </p:ext>
            </p:extLst>
          </p:nvPr>
        </p:nvGraphicFramePr>
        <p:xfrm>
          <a:off x="1443677" y="2355662"/>
          <a:ext cx="9304646" cy="346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6C5D56B1-B404-AEE0-2008-F5DDCFA236A4}"/>
              </a:ext>
            </a:extLst>
          </p:cNvPr>
          <p:cNvSpPr txBox="1"/>
          <p:nvPr/>
        </p:nvSpPr>
        <p:spPr>
          <a:xfrm>
            <a:off x="11407140" y="6457890"/>
            <a:ext cx="784860" cy="400110"/>
          </a:xfrm>
          <a:prstGeom prst="rect">
            <a:avLst/>
          </a:prstGeom>
          <a:solidFill>
            <a:srgbClr val="92D050"/>
          </a:solidFill>
          <a:ln>
            <a:solidFill>
              <a:schemeClr val="tx1"/>
            </a:solidFill>
          </a:ln>
        </p:spPr>
        <p:txBody>
          <a:bodyPr wrap="square" rtlCol="0">
            <a:spAutoFit/>
          </a:bodyPr>
          <a:lstStyle/>
          <a:p>
            <a:pPr algn="ctr"/>
            <a:r>
              <a:rPr lang="el-GR" sz="2000" b="1" dirty="0">
                <a:effectLst>
                  <a:outerShdw blurRad="38100" dist="38100" dir="2700000" algn="tl">
                    <a:srgbClr val="000000">
                      <a:alpha val="43137"/>
                    </a:srgbClr>
                  </a:outerShdw>
                </a:effectLst>
              </a:rPr>
              <a:t>9</a:t>
            </a:r>
          </a:p>
        </p:txBody>
      </p:sp>
    </p:spTree>
    <p:extLst>
      <p:ext uri="{BB962C8B-B14F-4D97-AF65-F5344CB8AC3E}">
        <p14:creationId xmlns:p14="http://schemas.microsoft.com/office/powerpoint/2010/main" val="2893296948"/>
      </p:ext>
    </p:extLst>
  </p:cSld>
  <p:clrMapOvr>
    <a:masterClrMapping/>
  </p:clrMapOvr>
</p:sld>
</file>

<file path=ppt/theme/theme1.xml><?xml version="1.0" encoding="utf-8"?>
<a:theme xmlns:a="http://schemas.openxmlformats.org/drawingml/2006/main" name="Σταγονίδιο">
  <a:themeElements>
    <a:clrScheme name="Σταγονίδιο">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Σταγονίδιο">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Σταγονίδιο">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5625</TotalTime>
  <Words>3949</Words>
  <Application>Microsoft Office PowerPoint</Application>
  <PresentationFormat>Ευρεία οθόνη</PresentationFormat>
  <Paragraphs>594</Paragraphs>
  <Slides>39</Slides>
  <Notes>8</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1</vt:i4>
      </vt:variant>
      <vt:variant>
        <vt:lpstr>Τίτλοι διαφανειών</vt:lpstr>
      </vt:variant>
      <vt:variant>
        <vt:i4>39</vt:i4>
      </vt:variant>
    </vt:vector>
  </HeadingPairs>
  <TitlesOfParts>
    <vt:vector size="48" baseType="lpstr">
      <vt:lpstr>Aptos</vt:lpstr>
      <vt:lpstr>Arial</vt:lpstr>
      <vt:lpstr>Calibri</vt:lpstr>
      <vt:lpstr>Cambria Math</vt:lpstr>
      <vt:lpstr>Symbol</vt:lpstr>
      <vt:lpstr>Times New Roman</vt:lpstr>
      <vt:lpstr>Tw Cen MT</vt:lpstr>
      <vt:lpstr>Wingdings</vt:lpstr>
      <vt:lpstr>Σταγονίδιο</vt:lpstr>
      <vt:lpstr>Διπλωματικη εργασια  μαϊστραλησ νικολαοσ</vt:lpstr>
      <vt:lpstr>ΠΕΡΙΕΧΟΜΕΝΑ ΠΑΡΟΥΣΙΑΣΗς</vt:lpstr>
      <vt:lpstr>ΚΕΦΑΛΑΙΟ</vt:lpstr>
      <vt:lpstr>Πλαισιο</vt:lpstr>
      <vt:lpstr>Συλλεκτεσ pvτ και γεωθερμικη αντλια θερμοτητασ</vt:lpstr>
      <vt:lpstr>ΒΙΒΛΙΟΓΡΑΦΙΚΗ ΑΝΑΣΚΟΠΗΣΗ</vt:lpstr>
      <vt:lpstr>ΚΕΦΑΛΑΙΟ</vt:lpstr>
      <vt:lpstr>ΜΕΘΟΔΟΣ</vt:lpstr>
      <vt:lpstr>ΚΕΦΑΛΑΙΟ</vt:lpstr>
      <vt:lpstr>Κτηριακη εγκατασταση</vt:lpstr>
      <vt:lpstr>ΧαρακτηρiστiκΑ κτηριου</vt:lpstr>
      <vt:lpstr>Θερμικα και ψυκτικα φορτια</vt:lpstr>
      <vt:lpstr>ΖΕΣΤΟ ΝΕΡΟ ΧΡΗΣΗΣ</vt:lpstr>
      <vt:lpstr>Συστημα τριπαραγωγησ</vt:lpstr>
      <vt:lpstr>Λογισμικο TRNSYS</vt:lpstr>
      <vt:lpstr>Βασικα στοιχεια συστηματος </vt:lpstr>
      <vt:lpstr>δοχειο αδρανειασ</vt:lpstr>
      <vt:lpstr>ΒΡΟΓΧΟΙ ΑΝΤΛΙΑς ΘΕΡΜΟΤΗΤΑς</vt:lpstr>
      <vt:lpstr>ΒΡΟΓΧΟΙ ΗΛΙΑΚΩΝ ΣΥΛΛΕΚΤΩΝ ΚΑΙ ΖΝΧ</vt:lpstr>
      <vt:lpstr>ΟΛΟΚΛΗΡΩΜΕΝΟ ΣΥΣΤΗΜΑ</vt:lpstr>
      <vt:lpstr>ΚΕΦΑΛΑΙΟ</vt:lpstr>
      <vt:lpstr>ΜΕΤΕωΡΟΛΟΓΙΚΑ ΚΑΙ ΓΕΩΛΟΓΙΚΑ ΔΕΔΟΜΕΝΑ</vt:lpstr>
      <vt:lpstr>ΣΥΓΚΡΙΣΗ PVT ΜΕ pv</vt:lpstr>
      <vt:lpstr>Παραμετρικη μελετη (1)</vt:lpstr>
      <vt:lpstr>ΠΑΡΑΜΕΤΡΙΚΗ ΜΕΛΕΤΗ (2)</vt:lpstr>
      <vt:lpstr>ΓΡΑΦΗΜΑΤΑ ΠΡΟΣΟΜΟΙΩΣΗΣ</vt:lpstr>
      <vt:lpstr>ΓΡΑΦΗΜΑΤΑ ΠΡΟΣΟΜΟΙΩΣΗΣ</vt:lpstr>
      <vt:lpstr>ΓΕΩΘΕΡΜΙΚΗ ΑΝΤΛΙΑ ΘΕΡΜΟΤΗΤΑΣ</vt:lpstr>
      <vt:lpstr>Συλλεκτεσ PVT</vt:lpstr>
      <vt:lpstr>ΑΡΙΘΜΟΣ ΟΠΩΝ ΓΕΩΤΡΗΣΗΣ</vt:lpstr>
      <vt:lpstr>Βαθοσ γεωτρησησ</vt:lpstr>
      <vt:lpstr>ΜΑΚΡΟΠΡΟΘΕΣΜΗ ΛΕΙΤΟΥΡΓΙΑ ΜΟΝΑΔΑΣ</vt:lpstr>
      <vt:lpstr>ΚΕΦΑΛΑΙΟ</vt:lpstr>
      <vt:lpstr>Συμπερασματα παραμετρικησ μελετησ</vt:lpstr>
      <vt:lpstr>Συμπερασματα ενεργειακησ αναλυσησ</vt:lpstr>
      <vt:lpstr>ΚΕΦΑΛΑΙΟ</vt:lpstr>
      <vt:lpstr>ΠΡΟΤΑΣΕΙΣ ΓΙΑ ΜΕΛΛΟΝΤΙΚΗ ΜΕΛΕΤΗ</vt:lpstr>
      <vt:lpstr>ΕΝΔΕΙΚΤΙΚΗ ΒΙΒΛΙΟΓΡΑΦΙΑ</vt:lpstr>
      <vt:lpstr>Διπλωματικη εργασια  μαϊστραλησ νικολαοσ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john maistralis</dc:creator>
  <cp:lastModifiedBy>john maistralis</cp:lastModifiedBy>
  <cp:revision>230</cp:revision>
  <dcterms:created xsi:type="dcterms:W3CDTF">2025-02-03T17:30:35Z</dcterms:created>
  <dcterms:modified xsi:type="dcterms:W3CDTF">2025-02-28T12:29:22Z</dcterms:modified>
</cp:coreProperties>
</file>